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A72B21-402F-4B4F-997F-6AE5B0C4CDED}" v="745" dt="2021-12-18T14:25:19.756"/>
    <p1510:client id="{793558FE-5B3C-25B5-1CC3-2535D6D23039}" v="106" dt="2021-12-19T14:12:35.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9" d="100"/>
          <a:sy n="59" d="100"/>
        </p:scale>
        <p:origin x="9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D9A7-74D2-46F5-95A1-67F48595F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5FB110E-15E1-4A26-BF3E-8597EAF07C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1ABA7A6D-25EB-4B12-ADA7-EDA4063F5454}"/>
              </a:ext>
            </a:extLst>
          </p:cNvPr>
          <p:cNvSpPr>
            <a:spLocks noGrp="1"/>
          </p:cNvSpPr>
          <p:nvPr>
            <p:ph type="dt" sz="half" idx="10"/>
          </p:nvPr>
        </p:nvSpPr>
        <p:spPr/>
        <p:txBody>
          <a:bodyPr/>
          <a:lstStyle/>
          <a:p>
            <a:fld id="{76969C88-B244-455D-A017-012B25B1ACDD}" type="datetimeFigureOut">
              <a:rPr lang="en-US" smtClean="0"/>
              <a:t>12/19/2021</a:t>
            </a:fld>
            <a:endParaRPr lang="en-US"/>
          </a:p>
        </p:txBody>
      </p:sp>
      <p:sp>
        <p:nvSpPr>
          <p:cNvPr id="5" name="Footer Placeholder 4">
            <a:extLst>
              <a:ext uri="{FF2B5EF4-FFF2-40B4-BE49-F238E27FC236}">
                <a16:creationId xmlns:a16="http://schemas.microsoft.com/office/drawing/2014/main" id="{9E4688DC-3CA7-4145-ACB6-A98934DFF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6FCF7-AAD4-478A-884D-6318D1E6B38B}"/>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8401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9071-91FE-4A63-A5A4-809C28B67F48}"/>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8971ECB-E677-4DEA-871B-9F7055D26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CDA60FD-CB98-4596-A2E9-91FD298CC21A}"/>
              </a:ext>
            </a:extLst>
          </p:cNvPr>
          <p:cNvSpPr>
            <a:spLocks noGrp="1"/>
          </p:cNvSpPr>
          <p:nvPr>
            <p:ph type="dt" sz="half" idx="10"/>
          </p:nvPr>
        </p:nvSpPr>
        <p:spPr/>
        <p:txBody>
          <a:bodyPr/>
          <a:lstStyle/>
          <a:p>
            <a:fld id="{76969C88-B244-455D-A017-012B25B1ACDD}" type="datetimeFigureOut">
              <a:rPr lang="en-US" smtClean="0"/>
              <a:t>12/19/2021</a:t>
            </a:fld>
            <a:endParaRPr lang="en-US"/>
          </a:p>
        </p:txBody>
      </p:sp>
      <p:sp>
        <p:nvSpPr>
          <p:cNvPr id="5" name="Footer Placeholder 4">
            <a:extLst>
              <a:ext uri="{FF2B5EF4-FFF2-40B4-BE49-F238E27FC236}">
                <a16:creationId xmlns:a16="http://schemas.microsoft.com/office/drawing/2014/main" id="{5C361F7F-7A70-43D4-8784-87FDBF05C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BDD4E-1215-409D-AB4F-A40297F0727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5064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01FAB-EFA0-45EB-B097-32BC6FC7E4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3B93FB7-8EE2-49E9-9358-2337435FEA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1ED3F5F-54C3-4088-90E6-43ECD6FF08B7}"/>
              </a:ext>
            </a:extLst>
          </p:cNvPr>
          <p:cNvSpPr>
            <a:spLocks noGrp="1"/>
          </p:cNvSpPr>
          <p:nvPr>
            <p:ph type="dt" sz="half" idx="10"/>
          </p:nvPr>
        </p:nvSpPr>
        <p:spPr/>
        <p:txBody>
          <a:bodyPr/>
          <a:lstStyle/>
          <a:p>
            <a:fld id="{76969C88-B244-455D-A017-012B25B1ACDD}" type="datetimeFigureOut">
              <a:rPr lang="en-US" smtClean="0"/>
              <a:t>12/19/2021</a:t>
            </a:fld>
            <a:endParaRPr lang="en-US"/>
          </a:p>
        </p:txBody>
      </p:sp>
      <p:sp>
        <p:nvSpPr>
          <p:cNvPr id="5" name="Footer Placeholder 4">
            <a:extLst>
              <a:ext uri="{FF2B5EF4-FFF2-40B4-BE49-F238E27FC236}">
                <a16:creationId xmlns:a16="http://schemas.microsoft.com/office/drawing/2014/main" id="{1F384F0C-84DB-4066-A432-DFD66C408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E8568-4B6B-4F6D-B749-FFBFB2F487F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75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C9FE-9186-4CD9-899D-ED83D6A1D08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5560D08-FDC0-4849-92EC-A433F0357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4514506-5798-43B3-A697-E4B5A13C4F60}"/>
              </a:ext>
            </a:extLst>
          </p:cNvPr>
          <p:cNvSpPr>
            <a:spLocks noGrp="1"/>
          </p:cNvSpPr>
          <p:nvPr>
            <p:ph type="dt" sz="half" idx="10"/>
          </p:nvPr>
        </p:nvSpPr>
        <p:spPr/>
        <p:txBody>
          <a:bodyPr/>
          <a:lstStyle/>
          <a:p>
            <a:fld id="{76969C88-B244-455D-A017-012B25B1ACDD}" type="datetimeFigureOut">
              <a:rPr lang="en-US" smtClean="0"/>
              <a:t>12/19/2021</a:t>
            </a:fld>
            <a:endParaRPr lang="en-US"/>
          </a:p>
        </p:txBody>
      </p:sp>
      <p:sp>
        <p:nvSpPr>
          <p:cNvPr id="5" name="Footer Placeholder 4">
            <a:extLst>
              <a:ext uri="{FF2B5EF4-FFF2-40B4-BE49-F238E27FC236}">
                <a16:creationId xmlns:a16="http://schemas.microsoft.com/office/drawing/2014/main" id="{AC168008-FAE0-4E01-A9DD-5DE542EB3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055EB-7F16-4C2F-A430-B9602D89EAA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4352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61B8-B357-460A-AC2B-3883B8242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2839B11-88E7-4F43-A2B7-CF41900A4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291FA9-A12F-4D72-BC72-5DDE585C8F9B}"/>
              </a:ext>
            </a:extLst>
          </p:cNvPr>
          <p:cNvSpPr>
            <a:spLocks noGrp="1"/>
          </p:cNvSpPr>
          <p:nvPr>
            <p:ph type="dt" sz="half" idx="10"/>
          </p:nvPr>
        </p:nvSpPr>
        <p:spPr/>
        <p:txBody>
          <a:bodyPr/>
          <a:lstStyle/>
          <a:p>
            <a:fld id="{76969C88-B244-455D-A017-012B25B1ACDD}" type="datetimeFigureOut">
              <a:rPr lang="en-US" smtClean="0"/>
              <a:t>12/19/2021</a:t>
            </a:fld>
            <a:endParaRPr lang="en-US"/>
          </a:p>
        </p:txBody>
      </p:sp>
      <p:sp>
        <p:nvSpPr>
          <p:cNvPr id="5" name="Footer Placeholder 4">
            <a:extLst>
              <a:ext uri="{FF2B5EF4-FFF2-40B4-BE49-F238E27FC236}">
                <a16:creationId xmlns:a16="http://schemas.microsoft.com/office/drawing/2014/main" id="{E3C5B925-8A9F-4721-8302-F40C3AA1B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36DC5-180D-4463-91EF-29BD4E9F27AB}"/>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0805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152E-CD35-4E53-A5A4-3F9B0C7CE3E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4D45BEA-BBAB-43D0-B084-44248125EC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F7DD224-7FF7-49CB-B1F9-49E6472F5B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B541500E-34B2-418C-BA4A-0E78CC7B3717}"/>
              </a:ext>
            </a:extLst>
          </p:cNvPr>
          <p:cNvSpPr>
            <a:spLocks noGrp="1"/>
          </p:cNvSpPr>
          <p:nvPr>
            <p:ph type="dt" sz="half" idx="10"/>
          </p:nvPr>
        </p:nvSpPr>
        <p:spPr/>
        <p:txBody>
          <a:bodyPr/>
          <a:lstStyle/>
          <a:p>
            <a:fld id="{76969C88-B244-455D-A017-012B25B1ACDD}" type="datetimeFigureOut">
              <a:rPr lang="en-US" smtClean="0"/>
              <a:t>12/19/2021</a:t>
            </a:fld>
            <a:endParaRPr lang="en-US"/>
          </a:p>
        </p:txBody>
      </p:sp>
      <p:sp>
        <p:nvSpPr>
          <p:cNvPr id="6" name="Footer Placeholder 5">
            <a:extLst>
              <a:ext uri="{FF2B5EF4-FFF2-40B4-BE49-F238E27FC236}">
                <a16:creationId xmlns:a16="http://schemas.microsoft.com/office/drawing/2014/main" id="{33CCF0DD-83BE-4244-9C4F-C2DFDFAB0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F232A-06E3-43E3-9283-5EFFB848E9E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8997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79138-5005-49AF-BD27-B508F537A9D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47D572C-8118-4406-B072-593B70EBC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B39BED-A15B-4C3B-AF79-517D06C888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601D0EDE-7A8E-4BBC-A4E6-DDB291ED8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5D4E5-0070-4EAA-9A3F-E16EB8827D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77EE9287-4884-41E5-BABC-54B8B1EF1C39}"/>
              </a:ext>
            </a:extLst>
          </p:cNvPr>
          <p:cNvSpPr>
            <a:spLocks noGrp="1"/>
          </p:cNvSpPr>
          <p:nvPr>
            <p:ph type="dt" sz="half" idx="10"/>
          </p:nvPr>
        </p:nvSpPr>
        <p:spPr/>
        <p:txBody>
          <a:bodyPr/>
          <a:lstStyle/>
          <a:p>
            <a:fld id="{76969C88-B244-455D-A017-012B25B1ACDD}" type="datetimeFigureOut">
              <a:rPr lang="en-US" smtClean="0"/>
              <a:t>12/19/2021</a:t>
            </a:fld>
            <a:endParaRPr lang="en-US"/>
          </a:p>
        </p:txBody>
      </p:sp>
      <p:sp>
        <p:nvSpPr>
          <p:cNvPr id="8" name="Footer Placeholder 7">
            <a:extLst>
              <a:ext uri="{FF2B5EF4-FFF2-40B4-BE49-F238E27FC236}">
                <a16:creationId xmlns:a16="http://schemas.microsoft.com/office/drawing/2014/main" id="{98E70F0F-5B44-45B6-92E8-7560A0D94A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BE2C40-6E63-43EC-8637-8ABD4FF2A94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741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E467-3113-41FC-94DE-80F79D83C94C}"/>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A7987748-EFBE-4902-96B0-837463832E77}"/>
              </a:ext>
            </a:extLst>
          </p:cNvPr>
          <p:cNvSpPr>
            <a:spLocks noGrp="1"/>
          </p:cNvSpPr>
          <p:nvPr>
            <p:ph type="dt" sz="half" idx="10"/>
          </p:nvPr>
        </p:nvSpPr>
        <p:spPr/>
        <p:txBody>
          <a:bodyPr/>
          <a:lstStyle/>
          <a:p>
            <a:fld id="{76969C88-B244-455D-A017-012B25B1ACDD}" type="datetimeFigureOut">
              <a:rPr lang="en-US" smtClean="0"/>
              <a:t>12/19/2021</a:t>
            </a:fld>
            <a:endParaRPr lang="en-US"/>
          </a:p>
        </p:txBody>
      </p:sp>
      <p:sp>
        <p:nvSpPr>
          <p:cNvPr id="4" name="Footer Placeholder 3">
            <a:extLst>
              <a:ext uri="{FF2B5EF4-FFF2-40B4-BE49-F238E27FC236}">
                <a16:creationId xmlns:a16="http://schemas.microsoft.com/office/drawing/2014/main" id="{7E89F286-271C-44EB-89A0-58CDD9D895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C5AE8-7490-4898-9515-B20390228F4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0668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AFB18C-B88E-4AF4-9A16-751A3BF8E4DE}"/>
              </a:ext>
            </a:extLst>
          </p:cNvPr>
          <p:cNvSpPr>
            <a:spLocks noGrp="1"/>
          </p:cNvSpPr>
          <p:nvPr>
            <p:ph type="dt" sz="half" idx="10"/>
          </p:nvPr>
        </p:nvSpPr>
        <p:spPr/>
        <p:txBody>
          <a:bodyPr/>
          <a:lstStyle/>
          <a:p>
            <a:fld id="{76969C88-B244-455D-A017-012B25B1ACDD}" type="datetimeFigureOut">
              <a:rPr lang="en-US" smtClean="0"/>
              <a:t>12/19/2021</a:t>
            </a:fld>
            <a:endParaRPr lang="en-US"/>
          </a:p>
        </p:txBody>
      </p:sp>
      <p:sp>
        <p:nvSpPr>
          <p:cNvPr id="3" name="Footer Placeholder 2">
            <a:extLst>
              <a:ext uri="{FF2B5EF4-FFF2-40B4-BE49-F238E27FC236}">
                <a16:creationId xmlns:a16="http://schemas.microsoft.com/office/drawing/2014/main" id="{CCE9A989-04D2-49F1-9B4A-7511F638F3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3551D6-E7D4-4063-9F80-749281FEAB07}"/>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1419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562D-B07A-4BCE-A8C5-4D43DB3FC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ACDC373F-4A97-407C-8EB7-675819E32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97673E3D-2125-4016-A7A7-DBC2504A7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45F03-645D-4F16-A4E6-E16213B02595}"/>
              </a:ext>
            </a:extLst>
          </p:cNvPr>
          <p:cNvSpPr>
            <a:spLocks noGrp="1"/>
          </p:cNvSpPr>
          <p:nvPr>
            <p:ph type="dt" sz="half" idx="10"/>
          </p:nvPr>
        </p:nvSpPr>
        <p:spPr/>
        <p:txBody>
          <a:bodyPr/>
          <a:lstStyle/>
          <a:p>
            <a:fld id="{76969C88-B244-455D-A017-012B25B1ACDD}" type="datetimeFigureOut">
              <a:rPr lang="en-US" smtClean="0"/>
              <a:t>12/19/2021</a:t>
            </a:fld>
            <a:endParaRPr lang="en-US"/>
          </a:p>
        </p:txBody>
      </p:sp>
      <p:sp>
        <p:nvSpPr>
          <p:cNvPr id="6" name="Footer Placeholder 5">
            <a:extLst>
              <a:ext uri="{FF2B5EF4-FFF2-40B4-BE49-F238E27FC236}">
                <a16:creationId xmlns:a16="http://schemas.microsoft.com/office/drawing/2014/main" id="{1659F76F-5A23-432B-AB27-EED82D2A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CDC02-AAD9-466A-BC4C-6E8B4A485AF0}"/>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5419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69F7-E6CC-42A0-A190-3177942F8D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BA56E072-C2B6-402F-B466-79F51CF95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7830387B-8ED7-478C-8FA7-EFFF0435D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A9E7B-78CE-44A5-BA87-B35F9836AF20}"/>
              </a:ext>
            </a:extLst>
          </p:cNvPr>
          <p:cNvSpPr>
            <a:spLocks noGrp="1"/>
          </p:cNvSpPr>
          <p:nvPr>
            <p:ph type="dt" sz="half" idx="10"/>
          </p:nvPr>
        </p:nvSpPr>
        <p:spPr/>
        <p:txBody>
          <a:bodyPr/>
          <a:lstStyle/>
          <a:p>
            <a:fld id="{76969C88-B244-455D-A017-012B25B1ACDD}" type="datetimeFigureOut">
              <a:rPr lang="en-US" smtClean="0"/>
              <a:t>12/19/2021</a:t>
            </a:fld>
            <a:endParaRPr lang="en-US"/>
          </a:p>
        </p:txBody>
      </p:sp>
      <p:sp>
        <p:nvSpPr>
          <p:cNvPr id="6" name="Footer Placeholder 5">
            <a:extLst>
              <a:ext uri="{FF2B5EF4-FFF2-40B4-BE49-F238E27FC236}">
                <a16:creationId xmlns:a16="http://schemas.microsoft.com/office/drawing/2014/main" id="{2789B080-6687-47CF-8C0D-839FCA3A9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9EF85-B823-4577-888F-2F48808678C2}"/>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3229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C91C8-EBEB-495F-91BC-0C7C5B63D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E221F0F-B36B-4175-8C0B-9A485C5F5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979C76E-A079-43E0-A528-8E0AF4AE5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69C88-B244-455D-A017-012B25B1ACDD}" type="datetimeFigureOut">
              <a:rPr lang="en-US" smtClean="0"/>
              <a:pPr/>
              <a:t>12/19/2021</a:t>
            </a:fld>
            <a:endParaRPr lang="en-US"/>
          </a:p>
        </p:txBody>
      </p:sp>
      <p:sp>
        <p:nvSpPr>
          <p:cNvPr id="5" name="Footer Placeholder 4">
            <a:extLst>
              <a:ext uri="{FF2B5EF4-FFF2-40B4-BE49-F238E27FC236}">
                <a16:creationId xmlns:a16="http://schemas.microsoft.com/office/drawing/2014/main" id="{78A62076-7BD2-4B60-9004-E6385EA13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333439C-7216-4242-AA3D-4C4D73EE4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0314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13" descr="Analogue wall clock">
            <a:extLst>
              <a:ext uri="{FF2B5EF4-FFF2-40B4-BE49-F238E27FC236}">
                <a16:creationId xmlns:a16="http://schemas.microsoft.com/office/drawing/2014/main" id="{DEA4DD55-65BF-497A-BF7B-046C31F281FE}"/>
              </a:ext>
            </a:extLst>
          </p:cNvPr>
          <p:cNvPicPr>
            <a:picLocks noChangeAspect="1"/>
          </p:cNvPicPr>
          <p:nvPr/>
        </p:nvPicPr>
        <p:blipFill rotWithShape="1">
          <a:blip r:embed="rId2"/>
          <a:srcRect t="6567" b="8952"/>
          <a:stretch/>
        </p:blipFill>
        <p:spPr>
          <a:xfrm>
            <a:off x="20" y="10"/>
            <a:ext cx="12207220" cy="6857990"/>
          </a:xfrm>
          <a:prstGeom prst="rect">
            <a:avLst/>
          </a:prstGeom>
        </p:spPr>
      </p:pic>
      <p:sp>
        <p:nvSpPr>
          <p:cNvPr id="2" name="Title 1"/>
          <p:cNvSpPr>
            <a:spLocks noGrp="1"/>
          </p:cNvSpPr>
          <p:nvPr>
            <p:ph type="ctrTitle"/>
          </p:nvPr>
        </p:nvSpPr>
        <p:spPr>
          <a:xfrm>
            <a:off x="3325368" y="1599121"/>
            <a:ext cx="5541264" cy="2212848"/>
          </a:xfrm>
        </p:spPr>
        <p:txBody>
          <a:bodyPr>
            <a:normAutofit/>
          </a:bodyPr>
          <a:lstStyle/>
          <a:p>
            <a:r>
              <a:rPr lang="en-US" sz="4400" b="1" dirty="0"/>
              <a:t>SDD</a:t>
            </a:r>
            <a:r>
              <a:rPr lang="en-US" sz="4400" dirty="0"/>
              <a:t> - </a:t>
            </a:r>
            <a:r>
              <a:rPr lang="en-US" sz="4400" dirty="0">
                <a:ea typeface="+mj-lt"/>
                <a:cs typeface="+mj-lt"/>
              </a:rPr>
              <a:t>Timetable Management System for FSKSM</a:t>
            </a:r>
            <a:endParaRPr lang="en-US" sz="4400"/>
          </a:p>
        </p:txBody>
      </p:sp>
      <p:sp>
        <p:nvSpPr>
          <p:cNvPr id="3" name="Subtitle 2"/>
          <p:cNvSpPr>
            <a:spLocks noGrp="1"/>
          </p:cNvSpPr>
          <p:nvPr>
            <p:ph type="subTitle" idx="1"/>
          </p:nvPr>
        </p:nvSpPr>
        <p:spPr>
          <a:xfrm>
            <a:off x="3325368" y="3894264"/>
            <a:ext cx="5541264" cy="2212848"/>
          </a:xfrm>
        </p:spPr>
        <p:txBody>
          <a:bodyPr vert="horz" lIns="91440" tIns="45720" rIns="91440" bIns="45720" rtlCol="0">
            <a:normAutofit/>
          </a:bodyPr>
          <a:lstStyle/>
          <a:p>
            <a:pPr>
              <a:lnSpc>
                <a:spcPct val="115000"/>
              </a:lnSpc>
            </a:pPr>
            <a:r>
              <a:rPr lang="en-US" sz="1600" b="1" dirty="0">
                <a:solidFill>
                  <a:schemeClr val="tx1">
                    <a:alpha val="80000"/>
                  </a:schemeClr>
                </a:solidFill>
                <a:ea typeface="+mn-lt"/>
                <a:cs typeface="+mn-lt"/>
              </a:rPr>
              <a:t>AD2122J-Alpha</a:t>
            </a:r>
          </a:p>
          <a:p>
            <a:pPr>
              <a:lnSpc>
                <a:spcPct val="115000"/>
              </a:lnSpc>
            </a:pPr>
            <a:r>
              <a:rPr lang="en-US" sz="1600" dirty="0">
                <a:solidFill>
                  <a:schemeClr val="tx1">
                    <a:alpha val="80000"/>
                  </a:schemeClr>
                </a:solidFill>
                <a:ea typeface="+mn-lt"/>
                <a:cs typeface="+mn-lt"/>
              </a:rPr>
              <a:t>MOHD RAZAK BIN SAMINGAN</a:t>
            </a:r>
          </a:p>
          <a:p>
            <a:pPr>
              <a:lnSpc>
                <a:spcPct val="115000"/>
              </a:lnSpc>
            </a:pPr>
            <a:r>
              <a:rPr lang="en-US" sz="1600" dirty="0" err="1">
                <a:solidFill>
                  <a:schemeClr val="tx1">
                    <a:alpha val="80000"/>
                  </a:schemeClr>
                </a:solidFill>
                <a:ea typeface="+mn-lt"/>
                <a:cs typeface="+mn-lt"/>
              </a:rPr>
              <a:t>Ruhul</a:t>
            </a:r>
            <a:r>
              <a:rPr lang="en-US" sz="1600" dirty="0">
                <a:solidFill>
                  <a:schemeClr val="tx1">
                    <a:alpha val="80000"/>
                  </a:schemeClr>
                </a:solidFill>
                <a:ea typeface="+mn-lt"/>
                <a:cs typeface="+mn-lt"/>
              </a:rPr>
              <a:t> </a:t>
            </a:r>
            <a:r>
              <a:rPr lang="en-US" sz="1600" dirty="0" err="1">
                <a:solidFill>
                  <a:schemeClr val="tx1">
                    <a:alpha val="80000"/>
                  </a:schemeClr>
                </a:solidFill>
                <a:ea typeface="+mn-lt"/>
                <a:cs typeface="+mn-lt"/>
              </a:rPr>
              <a:t>Quddus</a:t>
            </a:r>
            <a:r>
              <a:rPr lang="en-US" sz="1600" dirty="0">
                <a:solidFill>
                  <a:schemeClr val="tx1">
                    <a:alpha val="80000"/>
                  </a:schemeClr>
                </a:solidFill>
                <a:ea typeface="+mn-lt"/>
                <a:cs typeface="+mn-lt"/>
              </a:rPr>
              <a:t> Tamim</a:t>
            </a:r>
            <a:br>
              <a:rPr lang="en-US" sz="1600" dirty="0">
                <a:solidFill>
                  <a:schemeClr val="tx1">
                    <a:alpha val="80000"/>
                  </a:schemeClr>
                </a:solidFill>
                <a:ea typeface="+mn-lt"/>
                <a:cs typeface="+mn-lt"/>
              </a:rPr>
            </a:br>
            <a:r>
              <a:rPr lang="en-US" sz="1600" dirty="0">
                <a:solidFill>
                  <a:schemeClr val="tx1">
                    <a:alpha val="80000"/>
                  </a:schemeClr>
                </a:solidFill>
                <a:ea typeface="+mn-lt"/>
                <a:cs typeface="+mn-lt"/>
              </a:rPr>
              <a:t>Md Yusuf Bin Forkan</a:t>
            </a:r>
            <a:br>
              <a:rPr lang="en-US" sz="1600" dirty="0">
                <a:solidFill>
                  <a:schemeClr val="tx1">
                    <a:alpha val="80000"/>
                  </a:schemeClr>
                </a:solidFill>
                <a:ea typeface="+mn-lt"/>
                <a:cs typeface="+mn-lt"/>
              </a:rPr>
            </a:br>
            <a:r>
              <a:rPr lang="en-US" sz="1600" dirty="0" err="1">
                <a:solidFill>
                  <a:schemeClr val="tx1">
                    <a:alpha val="80000"/>
                  </a:schemeClr>
                </a:solidFill>
                <a:ea typeface="+mn-lt"/>
                <a:cs typeface="+mn-lt"/>
              </a:rPr>
              <a:t>Syafiq</a:t>
            </a:r>
            <a:r>
              <a:rPr lang="en-US" sz="1600" dirty="0">
                <a:solidFill>
                  <a:schemeClr val="tx1">
                    <a:alpha val="80000"/>
                  </a:schemeClr>
                </a:solidFill>
                <a:ea typeface="+mn-lt"/>
                <a:cs typeface="+mn-lt"/>
              </a:rPr>
              <a:t> </a:t>
            </a:r>
            <a:r>
              <a:rPr lang="en-US" sz="1600" dirty="0" err="1">
                <a:solidFill>
                  <a:schemeClr val="tx1">
                    <a:alpha val="80000"/>
                  </a:schemeClr>
                </a:solidFill>
                <a:ea typeface="+mn-lt"/>
                <a:cs typeface="+mn-lt"/>
              </a:rPr>
              <a:t>Ibnu</a:t>
            </a:r>
            <a:r>
              <a:rPr lang="en-US" sz="1600" dirty="0">
                <a:solidFill>
                  <a:schemeClr val="tx1">
                    <a:alpha val="80000"/>
                  </a:schemeClr>
                </a:solidFill>
                <a:ea typeface="+mn-lt"/>
                <a:cs typeface="+mn-lt"/>
              </a:rPr>
              <a:t> Ramadhan</a:t>
            </a:r>
            <a:br>
              <a:rPr lang="en-US" sz="1600" dirty="0">
                <a:solidFill>
                  <a:schemeClr val="tx1">
                    <a:alpha val="80000"/>
                  </a:schemeClr>
                </a:solidFill>
                <a:ea typeface="+mn-lt"/>
                <a:cs typeface="+mn-lt"/>
              </a:rPr>
            </a:br>
            <a:r>
              <a:rPr lang="en-US" sz="1600" dirty="0" err="1">
                <a:solidFill>
                  <a:schemeClr val="tx1">
                    <a:alpha val="80000"/>
                  </a:schemeClr>
                </a:solidFill>
                <a:ea typeface="+mn-lt"/>
                <a:cs typeface="+mn-lt"/>
              </a:rPr>
              <a:t>Shafi</a:t>
            </a:r>
            <a:r>
              <a:rPr lang="en-US" sz="1600" dirty="0">
                <a:solidFill>
                  <a:schemeClr val="tx1">
                    <a:alpha val="80000"/>
                  </a:schemeClr>
                </a:solidFill>
                <a:ea typeface="+mn-lt"/>
                <a:cs typeface="+mn-lt"/>
              </a:rPr>
              <a:t> Ahmed</a:t>
            </a:r>
          </a:p>
          <a:p>
            <a:pPr>
              <a:lnSpc>
                <a:spcPct val="115000"/>
              </a:lnSpc>
            </a:pPr>
            <a:endParaRPr lang="en-US" sz="800" dirty="0">
              <a:solidFill>
                <a:schemeClr val="tx1">
                  <a:alpha val="80000"/>
                </a:schemeClr>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04F8-AB05-45F5-9E5A-578124FA5921}"/>
              </a:ext>
            </a:extLst>
          </p:cNvPr>
          <p:cNvSpPr>
            <a:spLocks noGrp="1"/>
          </p:cNvSpPr>
          <p:nvPr>
            <p:ph type="title"/>
          </p:nvPr>
        </p:nvSpPr>
        <p:spPr>
          <a:xfrm>
            <a:off x="1653363" y="365760"/>
            <a:ext cx="9367203" cy="1188720"/>
          </a:xfrm>
        </p:spPr>
        <p:txBody>
          <a:bodyPr>
            <a:normAutofit/>
          </a:bodyPr>
          <a:lstStyle/>
          <a:p>
            <a:r>
              <a:rPr lang="en-US"/>
              <a:t>DATABASE DESIGN</a:t>
            </a:r>
            <a:endParaRPr lang="en-US" dirty="0"/>
          </a:p>
        </p:txBody>
      </p:sp>
      <p:sp>
        <p:nvSpPr>
          <p:cNvPr id="14" name="Freeform: Shape 1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Content Placeholder 8">
            <a:extLst>
              <a:ext uri="{FF2B5EF4-FFF2-40B4-BE49-F238E27FC236}">
                <a16:creationId xmlns:a16="http://schemas.microsoft.com/office/drawing/2014/main" id="{27ED48F2-251C-4F83-94CA-F3659F6C6E06}"/>
              </a:ext>
            </a:extLst>
          </p:cNvPr>
          <p:cNvSpPr>
            <a:spLocks noGrp="1"/>
          </p:cNvSpPr>
          <p:nvPr>
            <p:ph idx="1"/>
          </p:nvPr>
        </p:nvSpPr>
        <p:spPr>
          <a:xfrm>
            <a:off x="1653363" y="2176272"/>
            <a:ext cx="9367204" cy="4041648"/>
          </a:xfrm>
        </p:spPr>
        <p:txBody>
          <a:bodyPr vert="horz" lIns="91440" tIns="45720" rIns="91440" bIns="45720" rtlCol="0" anchor="t">
            <a:normAutofit/>
          </a:bodyPr>
          <a:lstStyle/>
          <a:p>
            <a:pPr marL="0" indent="0">
              <a:buNone/>
            </a:pPr>
            <a:r>
              <a:rPr lang="en-US" sz="2200">
                <a:ea typeface="+mn-lt"/>
                <a:cs typeface="+mn-lt"/>
              </a:rPr>
              <a:t>The conceptual design of FSKSM application derived from the initial proposal of the system. There are seven (7) core sub-sections of main data components that can be extracted from this conceptual design. They are as follows:</a:t>
            </a:r>
          </a:p>
          <a:p>
            <a:pPr marL="457200" indent="-457200">
              <a:buAutoNum type="arabicPeriod"/>
            </a:pPr>
            <a:r>
              <a:rPr lang="en-US" sz="2200"/>
              <a:t>Student </a:t>
            </a:r>
          </a:p>
          <a:p>
            <a:pPr marL="457200" indent="-457200">
              <a:buAutoNum type="arabicPeriod"/>
            </a:pPr>
            <a:r>
              <a:rPr lang="en-US" sz="2200"/>
              <a:t>Lecturer</a:t>
            </a:r>
          </a:p>
          <a:p>
            <a:pPr marL="457200" indent="-457200">
              <a:buAutoNum type="arabicPeriod"/>
            </a:pPr>
            <a:r>
              <a:rPr lang="en-US" sz="2200"/>
              <a:t>Course</a:t>
            </a:r>
          </a:p>
          <a:p>
            <a:pPr marL="457200" indent="-457200">
              <a:buAutoNum type="arabicPeriod"/>
            </a:pPr>
            <a:r>
              <a:rPr lang="en-US" sz="2200"/>
              <a:t>Semester</a:t>
            </a:r>
          </a:p>
          <a:p>
            <a:pPr marL="457200" indent="-457200">
              <a:buAutoNum type="arabicPeriod"/>
            </a:pPr>
            <a:r>
              <a:rPr lang="en-US" sz="2200"/>
              <a:t>Subject</a:t>
            </a:r>
          </a:p>
          <a:p>
            <a:pPr marL="457200" indent="-457200">
              <a:buAutoNum type="arabicPeriod"/>
            </a:pPr>
            <a:r>
              <a:rPr lang="en-US" sz="2200"/>
              <a:t>Timetable</a:t>
            </a:r>
          </a:p>
          <a:p>
            <a:pPr marL="457200" indent="-457200">
              <a:buAutoNum type="arabicPeriod"/>
            </a:pPr>
            <a:r>
              <a:rPr lang="en-US" sz="2200"/>
              <a:t>FSKSM</a:t>
            </a:r>
          </a:p>
          <a:p>
            <a:pPr marL="0" indent="0">
              <a:buNone/>
            </a:pPr>
            <a:endParaRPr lang="en-US" sz="2200"/>
          </a:p>
          <a:p>
            <a:pPr marL="0" indent="0">
              <a:buNone/>
            </a:pPr>
            <a:endParaRPr lang="en-US" sz="2200"/>
          </a:p>
          <a:p>
            <a:pPr marL="0" indent="0">
              <a:buNone/>
            </a:pPr>
            <a:endParaRPr lang="en-US" sz="2200"/>
          </a:p>
        </p:txBody>
      </p:sp>
    </p:spTree>
    <p:extLst>
      <p:ext uri="{BB962C8B-B14F-4D97-AF65-F5344CB8AC3E}">
        <p14:creationId xmlns:p14="http://schemas.microsoft.com/office/powerpoint/2010/main" val="150192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344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E72A4-2105-410C-89C4-69F40BB4DC6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Database conceptual design</a:t>
            </a:r>
          </a:p>
        </p:txBody>
      </p:sp>
      <p:pic>
        <p:nvPicPr>
          <p:cNvPr id="4" name="Picture 4">
            <a:extLst>
              <a:ext uri="{FF2B5EF4-FFF2-40B4-BE49-F238E27FC236}">
                <a16:creationId xmlns:a16="http://schemas.microsoft.com/office/drawing/2014/main" id="{AB9C0221-41EB-4306-9B1A-B872C670B748}"/>
              </a:ext>
            </a:extLst>
          </p:cNvPr>
          <p:cNvPicPr>
            <a:picLocks noGrp="1" noChangeAspect="1"/>
          </p:cNvPicPr>
          <p:nvPr>
            <p:ph idx="1"/>
          </p:nvPr>
        </p:nvPicPr>
        <p:blipFill>
          <a:blip r:embed="rId2"/>
          <a:stretch>
            <a:fillRect/>
          </a:stretch>
        </p:blipFill>
        <p:spPr>
          <a:xfrm>
            <a:off x="2653638" y="479501"/>
            <a:ext cx="9496770" cy="6196641"/>
          </a:xfrm>
          <a:prstGeom prst="rect">
            <a:avLst/>
          </a:prstGeom>
        </p:spPr>
      </p:pic>
    </p:spTree>
    <p:extLst>
      <p:ext uri="{BB962C8B-B14F-4D97-AF65-F5344CB8AC3E}">
        <p14:creationId xmlns:p14="http://schemas.microsoft.com/office/powerpoint/2010/main" val="89909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4266D0-76A7-4A99-9427-DC5B4B5CB804}"/>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a:solidFill>
                  <a:schemeClr val="tx1"/>
                </a:solidFill>
                <a:latin typeface="+mj-lt"/>
                <a:ea typeface="+mj-ea"/>
                <a:cs typeface="+mj-cs"/>
              </a:rPr>
              <a:t>Student</a:t>
            </a:r>
          </a:p>
        </p:txBody>
      </p:sp>
      <p:pic>
        <p:nvPicPr>
          <p:cNvPr id="10" name="Content Placeholder 9" descr="A picture containing application&#10;&#10;Description automatically generated">
            <a:extLst>
              <a:ext uri="{FF2B5EF4-FFF2-40B4-BE49-F238E27FC236}">
                <a16:creationId xmlns:a16="http://schemas.microsoft.com/office/drawing/2014/main" id="{3D732A6C-0BC3-42CF-B931-8D4A71123E3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 b="1276"/>
          <a:stretch/>
        </p:blipFill>
        <p:spPr>
          <a:xfrm>
            <a:off x="530709" y="676546"/>
            <a:ext cx="3301138" cy="5500416"/>
          </a:xfrm>
          <a:prstGeom prst="rect">
            <a:avLst/>
          </a:prstGeom>
        </p:spPr>
      </p:pic>
      <p:sp>
        <p:nvSpPr>
          <p:cNvPr id="4" name="Content Placeholder 3">
            <a:extLst>
              <a:ext uri="{FF2B5EF4-FFF2-40B4-BE49-F238E27FC236}">
                <a16:creationId xmlns:a16="http://schemas.microsoft.com/office/drawing/2014/main" id="{87EF9244-1823-4909-BB9C-D0EDB67FBB34}"/>
              </a:ext>
            </a:extLst>
          </p:cNvPr>
          <p:cNvSpPr>
            <a:spLocks noGrp="1"/>
          </p:cNvSpPr>
          <p:nvPr>
            <p:ph sz="half" idx="2"/>
          </p:nvPr>
        </p:nvSpPr>
        <p:spPr>
          <a:xfrm>
            <a:off x="4387515" y="2022601"/>
            <a:ext cx="7161017" cy="4154361"/>
          </a:xfrm>
        </p:spPr>
        <p:txBody>
          <a:bodyPr vert="horz" lIns="91440" tIns="45720" rIns="91440" bIns="45720" rtlCol="0">
            <a:normAutofit/>
          </a:bodyPr>
          <a:lstStyle/>
          <a:p>
            <a:pPr marL="0"/>
            <a:r>
              <a:rPr lang="en-US" sz="2000"/>
              <a:t>Table Name: Student</a:t>
            </a:r>
          </a:p>
          <a:p>
            <a:pPr marL="0"/>
            <a:r>
              <a:rPr lang="en-US" sz="2000"/>
              <a:t>Table Description:</a:t>
            </a:r>
          </a:p>
          <a:p>
            <a:pPr lvl="1"/>
            <a:r>
              <a:rPr lang="en-US" sz="2000"/>
              <a:t>Stores main information about student name, year and the generator generates a timetable for student's section.</a:t>
            </a:r>
          </a:p>
        </p:txBody>
      </p:sp>
    </p:spTree>
    <p:extLst>
      <p:ext uri="{BB962C8B-B14F-4D97-AF65-F5344CB8AC3E}">
        <p14:creationId xmlns:p14="http://schemas.microsoft.com/office/powerpoint/2010/main" val="257965387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5EFB94-A62D-4C86-A08E-5BABD781FF14}"/>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a:solidFill>
                  <a:schemeClr val="tx1"/>
                </a:solidFill>
                <a:latin typeface="+mj-lt"/>
                <a:ea typeface="+mj-ea"/>
                <a:cs typeface="+mj-cs"/>
              </a:rPr>
              <a:t>Lecturer</a:t>
            </a:r>
          </a:p>
        </p:txBody>
      </p:sp>
      <p:pic>
        <p:nvPicPr>
          <p:cNvPr id="6" name="Content Placeholder 5" descr="A picture containing text&#10;&#10;Description automatically generated">
            <a:extLst>
              <a:ext uri="{FF2B5EF4-FFF2-40B4-BE49-F238E27FC236}">
                <a16:creationId xmlns:a16="http://schemas.microsoft.com/office/drawing/2014/main" id="{8462BD88-44ED-4DB4-9B28-F72235B0089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1402"/>
          <a:stretch/>
        </p:blipFill>
        <p:spPr>
          <a:xfrm>
            <a:off x="480060" y="852852"/>
            <a:ext cx="3425957" cy="5079597"/>
          </a:xfrm>
          <a:prstGeom prst="rect">
            <a:avLst/>
          </a:prstGeom>
        </p:spPr>
      </p:pic>
      <p:sp>
        <p:nvSpPr>
          <p:cNvPr id="4" name="Content Placeholder 3">
            <a:extLst>
              <a:ext uri="{FF2B5EF4-FFF2-40B4-BE49-F238E27FC236}">
                <a16:creationId xmlns:a16="http://schemas.microsoft.com/office/drawing/2014/main" id="{85BDE9A7-04F9-4E9E-BEC3-9D91458CEB7E}"/>
              </a:ext>
            </a:extLst>
          </p:cNvPr>
          <p:cNvSpPr>
            <a:spLocks noGrp="1"/>
          </p:cNvSpPr>
          <p:nvPr>
            <p:ph sz="half" idx="2"/>
          </p:nvPr>
        </p:nvSpPr>
        <p:spPr>
          <a:xfrm>
            <a:off x="4387515" y="2022601"/>
            <a:ext cx="7161017" cy="4154361"/>
          </a:xfrm>
        </p:spPr>
        <p:txBody>
          <a:bodyPr vert="horz" lIns="91440" tIns="45720" rIns="91440" bIns="45720" rtlCol="0">
            <a:normAutofit/>
          </a:bodyPr>
          <a:lstStyle/>
          <a:p>
            <a:pPr marL="0"/>
            <a:r>
              <a:rPr lang="en-US" sz="2000"/>
              <a:t>Table Name: Lecturer</a:t>
            </a:r>
          </a:p>
          <a:p>
            <a:pPr marL="0"/>
            <a:r>
              <a:rPr lang="en-US" sz="2000"/>
              <a:t>Table Description:</a:t>
            </a:r>
          </a:p>
          <a:p>
            <a:pPr lvl="1"/>
            <a:r>
              <a:rPr lang="en-US" sz="2000"/>
              <a:t>Stores main information about lecturer name and generates a timetable for each lecturer</a:t>
            </a:r>
          </a:p>
        </p:txBody>
      </p:sp>
    </p:spTree>
    <p:extLst>
      <p:ext uri="{BB962C8B-B14F-4D97-AF65-F5344CB8AC3E}">
        <p14:creationId xmlns:p14="http://schemas.microsoft.com/office/powerpoint/2010/main" val="159786502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56C563-F706-4425-BC6F-2C2F30E727B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a:solidFill>
                  <a:schemeClr val="tx1"/>
                </a:solidFill>
                <a:latin typeface="+mj-lt"/>
                <a:ea typeface="+mj-ea"/>
                <a:cs typeface="+mj-cs"/>
              </a:rPr>
              <a:t>FSKSM</a:t>
            </a:r>
          </a:p>
        </p:txBody>
      </p:sp>
      <p:pic>
        <p:nvPicPr>
          <p:cNvPr id="6" name="Content Placeholder 5">
            <a:extLst>
              <a:ext uri="{FF2B5EF4-FFF2-40B4-BE49-F238E27FC236}">
                <a16:creationId xmlns:a16="http://schemas.microsoft.com/office/drawing/2014/main" id="{E3C629F2-9F86-4978-9C46-B65D2B6EBFC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531" t="-183" r="-744" b="1995"/>
          <a:stretch/>
        </p:blipFill>
        <p:spPr>
          <a:xfrm>
            <a:off x="423746" y="1795346"/>
            <a:ext cx="3546088" cy="3267308"/>
          </a:xfrm>
          <a:prstGeom prst="rect">
            <a:avLst/>
          </a:prstGeom>
        </p:spPr>
      </p:pic>
      <p:sp>
        <p:nvSpPr>
          <p:cNvPr id="4" name="Content Placeholder 3">
            <a:extLst>
              <a:ext uri="{FF2B5EF4-FFF2-40B4-BE49-F238E27FC236}">
                <a16:creationId xmlns:a16="http://schemas.microsoft.com/office/drawing/2014/main" id="{2F96FC7D-265B-41FF-9AF3-4563827F4720}"/>
              </a:ext>
            </a:extLst>
          </p:cNvPr>
          <p:cNvSpPr>
            <a:spLocks noGrp="1"/>
          </p:cNvSpPr>
          <p:nvPr>
            <p:ph sz="half" idx="2"/>
          </p:nvPr>
        </p:nvSpPr>
        <p:spPr>
          <a:xfrm>
            <a:off x="4387515" y="2022601"/>
            <a:ext cx="7161017" cy="4154361"/>
          </a:xfrm>
        </p:spPr>
        <p:txBody>
          <a:bodyPr vert="horz" lIns="91440" tIns="45720" rIns="91440" bIns="45720" rtlCol="0">
            <a:normAutofit/>
          </a:bodyPr>
          <a:lstStyle/>
          <a:p>
            <a:pPr marL="0"/>
            <a:r>
              <a:rPr lang="en-US" sz="2000"/>
              <a:t>Table Name: FSKSM</a:t>
            </a:r>
          </a:p>
          <a:p>
            <a:pPr marL="0"/>
            <a:r>
              <a:rPr lang="en-US" sz="2000"/>
              <a:t>Table Description:</a:t>
            </a:r>
          </a:p>
          <a:p>
            <a:pPr lvl="1"/>
            <a:r>
              <a:rPr lang="en-US" sz="2000"/>
              <a:t>Stores information about the course and its corresponding section, hour and the type of qualification.</a:t>
            </a:r>
          </a:p>
        </p:txBody>
      </p:sp>
    </p:spTree>
    <p:extLst>
      <p:ext uri="{BB962C8B-B14F-4D97-AF65-F5344CB8AC3E}">
        <p14:creationId xmlns:p14="http://schemas.microsoft.com/office/powerpoint/2010/main" val="275793761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4C13C9-B1C6-479D-82BA-1F47E5132187}"/>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a:solidFill>
                  <a:schemeClr val="tx1"/>
                </a:solidFill>
                <a:latin typeface="+mj-lt"/>
                <a:ea typeface="+mj-ea"/>
                <a:cs typeface="+mj-cs"/>
              </a:rPr>
              <a:t>Timetable</a:t>
            </a:r>
          </a:p>
        </p:txBody>
      </p:sp>
      <p:pic>
        <p:nvPicPr>
          <p:cNvPr id="6" name="Content Placeholder 5">
            <a:extLst>
              <a:ext uri="{FF2B5EF4-FFF2-40B4-BE49-F238E27FC236}">
                <a16:creationId xmlns:a16="http://schemas.microsoft.com/office/drawing/2014/main" id="{F18E65E7-CBAE-46E2-A97D-CCDDF7E2036B}"/>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98" r="1090" b="1447"/>
          <a:stretch/>
        </p:blipFill>
        <p:spPr>
          <a:xfrm>
            <a:off x="434898" y="1167401"/>
            <a:ext cx="3471120" cy="4553175"/>
          </a:xfrm>
          <a:prstGeom prst="rect">
            <a:avLst/>
          </a:prstGeom>
        </p:spPr>
      </p:pic>
      <p:sp>
        <p:nvSpPr>
          <p:cNvPr id="4" name="Content Placeholder 3">
            <a:extLst>
              <a:ext uri="{FF2B5EF4-FFF2-40B4-BE49-F238E27FC236}">
                <a16:creationId xmlns:a16="http://schemas.microsoft.com/office/drawing/2014/main" id="{E9AC6FC6-C94F-4E54-92B4-3DD410250471}"/>
              </a:ext>
            </a:extLst>
          </p:cNvPr>
          <p:cNvSpPr>
            <a:spLocks noGrp="1"/>
          </p:cNvSpPr>
          <p:nvPr>
            <p:ph sz="half" idx="2"/>
          </p:nvPr>
        </p:nvSpPr>
        <p:spPr>
          <a:xfrm>
            <a:off x="4387515" y="2022601"/>
            <a:ext cx="7161017" cy="4154361"/>
          </a:xfrm>
        </p:spPr>
        <p:txBody>
          <a:bodyPr vert="horz" lIns="91440" tIns="45720" rIns="91440" bIns="45720" rtlCol="0">
            <a:normAutofit/>
          </a:bodyPr>
          <a:lstStyle/>
          <a:p>
            <a:pPr marL="0"/>
            <a:r>
              <a:rPr lang="en-US" sz="2000"/>
              <a:t>Table Name: Timetable</a:t>
            </a:r>
          </a:p>
          <a:p>
            <a:pPr marL="0"/>
            <a:r>
              <a:rPr lang="en-US" sz="2000"/>
              <a:t>Table Description:</a:t>
            </a:r>
          </a:p>
          <a:p>
            <a:pPr lvl="1"/>
            <a:r>
              <a:rPr lang="en-US" sz="2000"/>
              <a:t>Take the current information about the semester and view the FSKSM website to take the information about the course and section, thus generate a timetable for all the sections.</a:t>
            </a:r>
          </a:p>
        </p:txBody>
      </p:sp>
    </p:spTree>
    <p:extLst>
      <p:ext uri="{BB962C8B-B14F-4D97-AF65-F5344CB8AC3E}">
        <p14:creationId xmlns:p14="http://schemas.microsoft.com/office/powerpoint/2010/main" val="427920219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820F04-E884-4D53-BD8C-00D729B09D46}"/>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a:solidFill>
                  <a:schemeClr val="tx1"/>
                </a:solidFill>
                <a:latin typeface="+mj-lt"/>
                <a:ea typeface="+mj-ea"/>
                <a:cs typeface="+mj-cs"/>
              </a:rPr>
              <a:t>Subject</a:t>
            </a:r>
          </a:p>
        </p:txBody>
      </p:sp>
      <p:pic>
        <p:nvPicPr>
          <p:cNvPr id="6" name="Content Placeholder 5">
            <a:extLst>
              <a:ext uri="{FF2B5EF4-FFF2-40B4-BE49-F238E27FC236}">
                <a16:creationId xmlns:a16="http://schemas.microsoft.com/office/drawing/2014/main" id="{F2452C75-6854-4F54-B2A6-82928BFB25E4}"/>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46" t="-521" r="-747" b="2047"/>
          <a:stretch/>
        </p:blipFill>
        <p:spPr>
          <a:xfrm>
            <a:off x="430924" y="1784195"/>
            <a:ext cx="3527759" cy="3256156"/>
          </a:xfrm>
          <a:prstGeom prst="rect">
            <a:avLst/>
          </a:prstGeom>
        </p:spPr>
      </p:pic>
      <p:sp>
        <p:nvSpPr>
          <p:cNvPr id="4" name="Content Placeholder 3">
            <a:extLst>
              <a:ext uri="{FF2B5EF4-FFF2-40B4-BE49-F238E27FC236}">
                <a16:creationId xmlns:a16="http://schemas.microsoft.com/office/drawing/2014/main" id="{742E0E45-5DE6-4FDA-A916-FEC34D02A98A}"/>
              </a:ext>
            </a:extLst>
          </p:cNvPr>
          <p:cNvSpPr>
            <a:spLocks noGrp="1"/>
          </p:cNvSpPr>
          <p:nvPr>
            <p:ph sz="half" idx="2"/>
          </p:nvPr>
        </p:nvSpPr>
        <p:spPr>
          <a:xfrm>
            <a:off x="4387515" y="2022601"/>
            <a:ext cx="7161017" cy="4154361"/>
          </a:xfrm>
        </p:spPr>
        <p:txBody>
          <a:bodyPr vert="horz" lIns="91440" tIns="45720" rIns="91440" bIns="45720" rtlCol="0">
            <a:normAutofit/>
          </a:bodyPr>
          <a:lstStyle/>
          <a:p>
            <a:pPr marL="0"/>
            <a:r>
              <a:rPr lang="en-US" sz="2000"/>
              <a:t>Table Name: Subject</a:t>
            </a:r>
          </a:p>
          <a:p>
            <a:pPr marL="0"/>
            <a:r>
              <a:rPr lang="en-US" sz="2000"/>
              <a:t>Table Description: </a:t>
            </a:r>
          </a:p>
          <a:p>
            <a:pPr lvl="1"/>
            <a:r>
              <a:rPr lang="en-US" sz="2000"/>
              <a:t>Stores information about the course name, duration/hour of class, and in which semester it is being taught.</a:t>
            </a:r>
          </a:p>
        </p:txBody>
      </p:sp>
    </p:spTree>
    <p:extLst>
      <p:ext uri="{BB962C8B-B14F-4D97-AF65-F5344CB8AC3E}">
        <p14:creationId xmlns:p14="http://schemas.microsoft.com/office/powerpoint/2010/main" val="429043515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E3BEE3-466A-4C89-8B9B-3427F1049C95}"/>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a:solidFill>
                  <a:schemeClr val="tx1"/>
                </a:solidFill>
                <a:latin typeface="+mj-lt"/>
                <a:ea typeface="+mj-ea"/>
                <a:cs typeface="+mj-cs"/>
              </a:rPr>
              <a:t>Course</a:t>
            </a:r>
          </a:p>
        </p:txBody>
      </p:sp>
      <p:pic>
        <p:nvPicPr>
          <p:cNvPr id="6" name="Content Placeholder 5">
            <a:extLst>
              <a:ext uri="{FF2B5EF4-FFF2-40B4-BE49-F238E27FC236}">
                <a16:creationId xmlns:a16="http://schemas.microsoft.com/office/drawing/2014/main" id="{1D592637-F28D-4C7B-BF1B-5959814DA62B}"/>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8" r="38" b="3805"/>
          <a:stretch/>
        </p:blipFill>
        <p:spPr>
          <a:xfrm>
            <a:off x="480060" y="2430949"/>
            <a:ext cx="3425957" cy="1918027"/>
          </a:xfrm>
          <a:prstGeom prst="rect">
            <a:avLst/>
          </a:prstGeom>
        </p:spPr>
      </p:pic>
      <p:sp>
        <p:nvSpPr>
          <p:cNvPr id="4" name="Content Placeholder 3">
            <a:extLst>
              <a:ext uri="{FF2B5EF4-FFF2-40B4-BE49-F238E27FC236}">
                <a16:creationId xmlns:a16="http://schemas.microsoft.com/office/drawing/2014/main" id="{8BDCA5EF-2A7C-4AD0-9E01-D5CB2CAE62EA}"/>
              </a:ext>
            </a:extLst>
          </p:cNvPr>
          <p:cNvSpPr>
            <a:spLocks noGrp="1"/>
          </p:cNvSpPr>
          <p:nvPr>
            <p:ph sz="half" idx="2"/>
          </p:nvPr>
        </p:nvSpPr>
        <p:spPr>
          <a:xfrm>
            <a:off x="4387515" y="2022601"/>
            <a:ext cx="7161017" cy="4154361"/>
          </a:xfrm>
        </p:spPr>
        <p:txBody>
          <a:bodyPr vert="horz" lIns="91440" tIns="45720" rIns="91440" bIns="45720" rtlCol="0">
            <a:normAutofit/>
          </a:bodyPr>
          <a:lstStyle/>
          <a:p>
            <a:pPr marL="0"/>
            <a:r>
              <a:rPr lang="en-US" sz="2000" dirty="0"/>
              <a:t>Table Name: Course</a:t>
            </a:r>
          </a:p>
          <a:p>
            <a:pPr marL="0"/>
            <a:r>
              <a:rPr lang="en-US" sz="2000" dirty="0"/>
              <a:t>Table Description:</a:t>
            </a:r>
          </a:p>
          <a:p>
            <a:pPr lvl="1"/>
            <a:r>
              <a:rPr lang="en-US" sz="2000" dirty="0"/>
              <a:t>Stores information about course name </a:t>
            </a:r>
          </a:p>
        </p:txBody>
      </p:sp>
    </p:spTree>
    <p:extLst>
      <p:ext uri="{BB962C8B-B14F-4D97-AF65-F5344CB8AC3E}">
        <p14:creationId xmlns:p14="http://schemas.microsoft.com/office/powerpoint/2010/main" val="26104537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45A8AE-D340-40D5-8124-8E4D53A098E9}"/>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a:solidFill>
                  <a:schemeClr val="tx1"/>
                </a:solidFill>
                <a:latin typeface="+mj-lt"/>
                <a:ea typeface="+mj-ea"/>
                <a:cs typeface="+mj-cs"/>
              </a:rPr>
              <a:t>Semester</a:t>
            </a:r>
          </a:p>
        </p:txBody>
      </p:sp>
      <p:pic>
        <p:nvPicPr>
          <p:cNvPr id="6" name="Content Placeholder 5" descr="Table&#10;&#10;Description automatically generated">
            <a:extLst>
              <a:ext uri="{FF2B5EF4-FFF2-40B4-BE49-F238E27FC236}">
                <a16:creationId xmlns:a16="http://schemas.microsoft.com/office/drawing/2014/main" id="{A2553FB0-D7F2-4048-B46C-BC4856473FF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3028"/>
          <a:stretch/>
        </p:blipFill>
        <p:spPr>
          <a:xfrm>
            <a:off x="480060" y="2118331"/>
            <a:ext cx="3425957" cy="2620857"/>
          </a:xfrm>
          <a:prstGeom prst="rect">
            <a:avLst/>
          </a:prstGeom>
        </p:spPr>
      </p:pic>
      <p:sp>
        <p:nvSpPr>
          <p:cNvPr id="4" name="Content Placeholder 3">
            <a:extLst>
              <a:ext uri="{FF2B5EF4-FFF2-40B4-BE49-F238E27FC236}">
                <a16:creationId xmlns:a16="http://schemas.microsoft.com/office/drawing/2014/main" id="{232F9A43-3C87-48C8-A340-0C593357EE42}"/>
              </a:ext>
            </a:extLst>
          </p:cNvPr>
          <p:cNvSpPr>
            <a:spLocks noGrp="1"/>
          </p:cNvSpPr>
          <p:nvPr>
            <p:ph sz="half" idx="2"/>
          </p:nvPr>
        </p:nvSpPr>
        <p:spPr>
          <a:xfrm>
            <a:off x="4387515" y="2022601"/>
            <a:ext cx="7161017" cy="4154361"/>
          </a:xfrm>
        </p:spPr>
        <p:txBody>
          <a:bodyPr vert="horz" lIns="91440" tIns="45720" rIns="91440" bIns="45720" rtlCol="0">
            <a:normAutofit/>
          </a:bodyPr>
          <a:lstStyle/>
          <a:p>
            <a:pPr marL="0"/>
            <a:r>
              <a:rPr lang="en-US" sz="2000"/>
              <a:t>Table Name: Semester</a:t>
            </a:r>
          </a:p>
          <a:p>
            <a:pPr marL="0"/>
            <a:r>
              <a:rPr lang="en-US" sz="2000"/>
              <a:t>Table Description: </a:t>
            </a:r>
          </a:p>
          <a:p>
            <a:pPr lvl="1"/>
            <a:r>
              <a:rPr lang="en-US" sz="2000"/>
              <a:t>Stores the current information about course and semester and pass its information it to the Timetable.</a:t>
            </a:r>
          </a:p>
        </p:txBody>
      </p:sp>
    </p:spTree>
    <p:extLst>
      <p:ext uri="{BB962C8B-B14F-4D97-AF65-F5344CB8AC3E}">
        <p14:creationId xmlns:p14="http://schemas.microsoft.com/office/powerpoint/2010/main" val="37990093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9C49-4127-4F3B-AA83-F64BB58C19BE}"/>
              </a:ext>
            </a:extLst>
          </p:cNvPr>
          <p:cNvSpPr>
            <a:spLocks noGrp="1"/>
          </p:cNvSpPr>
          <p:nvPr>
            <p:ph type="title"/>
          </p:nvPr>
        </p:nvSpPr>
        <p:spPr>
          <a:xfrm>
            <a:off x="1653363" y="365760"/>
            <a:ext cx="9367203" cy="1188720"/>
          </a:xfrm>
        </p:spPr>
        <p:txBody>
          <a:bodyPr>
            <a:normAutofit/>
          </a:bodyPr>
          <a:lstStyle/>
          <a:p>
            <a:r>
              <a:rPr lang="en-US" dirty="0"/>
              <a:t>Application Structure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6428DEA-B7AA-444C-823A-8EC3F16390E1}"/>
              </a:ext>
            </a:extLst>
          </p:cNvPr>
          <p:cNvSpPr>
            <a:spLocks noGrp="1"/>
          </p:cNvSpPr>
          <p:nvPr>
            <p:ph idx="1"/>
          </p:nvPr>
        </p:nvSpPr>
        <p:spPr>
          <a:xfrm>
            <a:off x="1653363" y="2176272"/>
            <a:ext cx="9367204" cy="4041648"/>
          </a:xfrm>
        </p:spPr>
        <p:txBody>
          <a:bodyPr vert="horz" lIns="91440" tIns="45720" rIns="91440" bIns="45720" rtlCol="0" anchor="t">
            <a:normAutofit/>
          </a:bodyPr>
          <a:lstStyle/>
          <a:p>
            <a:pPr marL="0" indent="0">
              <a:buNone/>
            </a:pPr>
            <a:r>
              <a:rPr lang="en-US" sz="1800" dirty="0">
                <a:latin typeface="Times New Roman" panose="02020603050405020304" pitchFamily="18" charset="0"/>
                <a:cs typeface="Times New Roman" panose="02020603050405020304" pitchFamily="18" charset="0"/>
              </a:rPr>
              <a:t>FSKSM application was developed by using component-based and database-oriented Web</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framework with its main link structure information is dynamically stored inside application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database tables. Part of the logic of FSKSM application is to extract this link structure information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from the database and present them as a normal hypertext links of a web application. The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users access the services provided by the FSKSM application by clicking these hypertext links.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Each node that used to build FSKSM application link structure is attached with specific modules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configured to provide application function to the users. Not only the link nodes, application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modules which are attached to them also have their parameter settings and access privileges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control were dynamically stored inside the database. This section provides basic information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about main link structure of FSKSM application, sub child nodes connected to the link structure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and modules attached to each of this sub child node. Details information about modules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attached to each of this link nodes, parameter settings and access control applied to them are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accessible from the Web-based and mobile based application development and administration tools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incorporated inside the Web and Mobile framework used to develop the FSKSM system. </a:t>
            </a:r>
          </a:p>
        </p:txBody>
      </p:sp>
    </p:spTree>
    <p:extLst>
      <p:ext uri="{BB962C8B-B14F-4D97-AF65-F5344CB8AC3E}">
        <p14:creationId xmlns:p14="http://schemas.microsoft.com/office/powerpoint/2010/main" val="4136405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B4E5B7-8370-4B95-A493-65DDFE025BDC}"/>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Main Link Structure</a:t>
            </a:r>
          </a:p>
        </p:txBody>
      </p:sp>
      <p:sp>
        <p:nvSpPr>
          <p:cNvPr id="5" name="TextBox 4">
            <a:extLst>
              <a:ext uri="{FF2B5EF4-FFF2-40B4-BE49-F238E27FC236}">
                <a16:creationId xmlns:a16="http://schemas.microsoft.com/office/drawing/2014/main" id="{A147EF6A-2D0C-45E3-B4C7-86C38DFD413E}"/>
              </a:ext>
            </a:extLst>
          </p:cNvPr>
          <p:cNvSpPr txBox="1"/>
          <p:nvPr/>
        </p:nvSpPr>
        <p:spPr>
          <a:xfrm>
            <a:off x="804672" y="2421683"/>
            <a:ext cx="4765949" cy="335347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dirty="0">
                <a:solidFill>
                  <a:schemeClr val="tx2"/>
                </a:solidFill>
              </a:rPr>
              <a:t>The main link structure of FSKSM application. The "Root" node is a virtual one that will not be visible as application page. Main control pages of application which need to be opened by using standard browser inside the desktop or mobile environment are all ported inside the "Home" node. The "</a:t>
            </a:r>
            <a:r>
              <a:rPr lang="en-US" dirty="0" err="1">
                <a:solidFill>
                  <a:schemeClr val="tx2"/>
                </a:solidFill>
              </a:rPr>
              <a:t>json_entities</a:t>
            </a:r>
            <a:r>
              <a:rPr lang="en-US" dirty="0">
                <a:solidFill>
                  <a:schemeClr val="tx2"/>
                </a:solidFill>
              </a:rPr>
              <a:t>" node was used to provide JSON data service for both the mobile and web(FSKSM) and the backend applications of FSKSM system. The next sections describe in detail the sub structure and modules attached to the “Home” and "</a:t>
            </a:r>
            <a:r>
              <a:rPr lang="en-US" dirty="0" err="1">
                <a:solidFill>
                  <a:schemeClr val="tx2"/>
                </a:solidFill>
              </a:rPr>
              <a:t>json_entities</a:t>
            </a:r>
            <a:r>
              <a:rPr lang="en-US" dirty="0">
                <a:solidFill>
                  <a:schemeClr val="tx2"/>
                </a:solidFill>
              </a:rPr>
              <a:t>" link nodes.</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id="{4A9B4210-CB6A-479B-AB79-EDB3A2622599}"/>
              </a:ext>
            </a:extLst>
          </p:cNvPr>
          <p:cNvPicPr>
            <a:picLocks noGrp="1" noChangeAspect="1"/>
          </p:cNvPicPr>
          <p:nvPr>
            <p:ph idx="1"/>
          </p:nvPr>
        </p:nvPicPr>
        <p:blipFill>
          <a:blip r:embed="rId2"/>
          <a:stretch>
            <a:fillRect/>
          </a:stretch>
        </p:blipFill>
        <p:spPr>
          <a:xfrm>
            <a:off x="7708392" y="2875879"/>
            <a:ext cx="4142232" cy="2029785"/>
          </a:xfrm>
          <a:prstGeom prst="rect">
            <a:avLst/>
          </a:prstGeom>
        </p:spPr>
      </p:pic>
    </p:spTree>
    <p:extLst>
      <p:ext uri="{BB962C8B-B14F-4D97-AF65-F5344CB8AC3E}">
        <p14:creationId xmlns:p14="http://schemas.microsoft.com/office/powerpoint/2010/main" val="405686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3A1CA8-12C4-482B-B28F-BAF731C0A6C8}"/>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400" kern="1200">
                <a:solidFill>
                  <a:srgbClr val="FFFFFF"/>
                </a:solidFill>
                <a:latin typeface="+mj-lt"/>
                <a:ea typeface="+mj-ea"/>
                <a:cs typeface="+mj-cs"/>
              </a:rPr>
              <a:t>Home Link Structure(Conceptual)</a:t>
            </a:r>
          </a:p>
        </p:txBody>
      </p:sp>
      <p:pic>
        <p:nvPicPr>
          <p:cNvPr id="4" name="Picture 4" descr="Graphical user interface, text, application&#10;&#10;Description automatically generated">
            <a:extLst>
              <a:ext uri="{FF2B5EF4-FFF2-40B4-BE49-F238E27FC236}">
                <a16:creationId xmlns:a16="http://schemas.microsoft.com/office/drawing/2014/main" id="{F13C897F-9827-4484-81B4-D9D09BB21CB7}"/>
              </a:ext>
            </a:extLst>
          </p:cNvPr>
          <p:cNvPicPr>
            <a:picLocks noGrp="1" noChangeAspect="1"/>
          </p:cNvPicPr>
          <p:nvPr>
            <p:ph idx="1"/>
          </p:nvPr>
        </p:nvPicPr>
        <p:blipFill>
          <a:blip r:embed="rId2"/>
          <a:stretch>
            <a:fillRect/>
          </a:stretch>
        </p:blipFill>
        <p:spPr>
          <a:xfrm>
            <a:off x="4038600" y="1942376"/>
            <a:ext cx="7188199" cy="1832991"/>
          </a:xfrm>
          <a:prstGeom prst="rect">
            <a:avLst/>
          </a:prstGeom>
        </p:spPr>
      </p:pic>
      <p:sp>
        <p:nvSpPr>
          <p:cNvPr id="5" name="TextBox 4">
            <a:extLst>
              <a:ext uri="{FF2B5EF4-FFF2-40B4-BE49-F238E27FC236}">
                <a16:creationId xmlns:a16="http://schemas.microsoft.com/office/drawing/2014/main" id="{61DF1FC8-B713-4C42-9A71-57547C19C95A}"/>
              </a:ext>
            </a:extLst>
          </p:cNvPr>
          <p:cNvSpPr txBox="1"/>
          <p:nvPr/>
        </p:nvSpPr>
        <p:spPr>
          <a:xfrm>
            <a:off x="4038600" y="4884873"/>
            <a:ext cx="7188199" cy="129209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dirty="0"/>
              <a:t>"Home" link node is accessible to all types of group but access to its real/physical child nodes can be categorized and controlled by the "Admin". In this documentation, these conceptual child nodes are used to describe application logic and page view control imposed by the system.</a:t>
            </a:r>
          </a:p>
        </p:txBody>
      </p:sp>
    </p:spTree>
    <p:extLst>
      <p:ext uri="{BB962C8B-B14F-4D97-AF65-F5344CB8AC3E}">
        <p14:creationId xmlns:p14="http://schemas.microsoft.com/office/powerpoint/2010/main" val="165305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7F4ECC-4300-4213-84B2-0EEB1B5A988C}"/>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"Clash Checker" Sub-Link Structure</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752FD5F1-CFD0-4281-B8B5-36C82B468A5A}"/>
              </a:ext>
            </a:extLst>
          </p:cNvPr>
          <p:cNvPicPr>
            <a:picLocks noGrp="1" noChangeAspect="1"/>
          </p:cNvPicPr>
          <p:nvPr>
            <p:ph idx="1"/>
          </p:nvPr>
        </p:nvPicPr>
        <p:blipFill>
          <a:blip r:embed="rId2"/>
          <a:stretch>
            <a:fillRect/>
          </a:stretch>
        </p:blipFill>
        <p:spPr>
          <a:xfrm>
            <a:off x="4038600" y="1313299"/>
            <a:ext cx="5189208" cy="3091146"/>
          </a:xfrm>
          <a:prstGeom prst="rect">
            <a:avLst/>
          </a:prstGeom>
        </p:spPr>
      </p:pic>
      <p:sp>
        <p:nvSpPr>
          <p:cNvPr id="5" name="TextBox 4">
            <a:extLst>
              <a:ext uri="{FF2B5EF4-FFF2-40B4-BE49-F238E27FC236}">
                <a16:creationId xmlns:a16="http://schemas.microsoft.com/office/drawing/2014/main" id="{11D21A22-D008-45B2-A23F-2636C6EDD691}"/>
              </a:ext>
            </a:extLst>
          </p:cNvPr>
          <p:cNvSpPr txBox="1"/>
          <p:nvPr/>
        </p:nvSpPr>
        <p:spPr>
          <a:xfrm>
            <a:off x="4038600" y="4884873"/>
            <a:ext cx="7188199" cy="129209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dirty="0"/>
              <a:t>The “Add subject” and “Add section” sub link nodes can be accessed by any users even from outside too.</a:t>
            </a:r>
          </a:p>
        </p:txBody>
      </p:sp>
    </p:spTree>
    <p:extLst>
      <p:ext uri="{BB962C8B-B14F-4D97-AF65-F5344CB8AC3E}">
        <p14:creationId xmlns:p14="http://schemas.microsoft.com/office/powerpoint/2010/main" val="354755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48F8-E555-4AE8-A772-CAF6FC15E625}"/>
              </a:ext>
            </a:extLst>
          </p:cNvPr>
          <p:cNvSpPr>
            <a:spLocks noGrp="1"/>
          </p:cNvSpPr>
          <p:nvPr>
            <p:ph type="title"/>
          </p:nvPr>
        </p:nvSpPr>
        <p:spPr>
          <a:xfrm>
            <a:off x="6109498" y="908344"/>
            <a:ext cx="5244301" cy="1538130"/>
          </a:xfrm>
        </p:spPr>
        <p:txBody>
          <a:bodyPr vert="horz" lIns="91440" tIns="45720" rIns="91440" bIns="45720" rtlCol="0" anchor="ctr">
            <a:normAutofit/>
          </a:bodyPr>
          <a:lstStyle/>
          <a:p>
            <a:r>
              <a:rPr lang="en-US" kern="1200">
                <a:solidFill>
                  <a:schemeClr val="tx1"/>
                </a:solidFill>
                <a:latin typeface="+mj-lt"/>
                <a:ea typeface="+mj-ea"/>
                <a:cs typeface="+mj-cs"/>
              </a:rPr>
              <a:t>"Room" Sub-Link Structure</a:t>
            </a:r>
          </a:p>
        </p:txBody>
      </p:sp>
      <p:sp>
        <p:nvSpPr>
          <p:cNvPr id="10" name="Freeform 6">
            <a:extLst>
              <a:ext uri="{FF2B5EF4-FFF2-40B4-BE49-F238E27FC236}">
                <a16:creationId xmlns:a16="http://schemas.microsoft.com/office/drawing/2014/main" id="{B6C29DB0-17E9-42FF-986E-0B7F493F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9584"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6">
            <a:extLst>
              <a:ext uri="{FF2B5EF4-FFF2-40B4-BE49-F238E27FC236}">
                <a16:creationId xmlns:a16="http://schemas.microsoft.com/office/drawing/2014/main" id="{115AD956-A5B6-4760-B8B2-11E2DF6B0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pic>
        <p:nvPicPr>
          <p:cNvPr id="4" name="Picture 4" descr="Graphical user interface, text, application&#10;&#10;Description automatically generated">
            <a:extLst>
              <a:ext uri="{FF2B5EF4-FFF2-40B4-BE49-F238E27FC236}">
                <a16:creationId xmlns:a16="http://schemas.microsoft.com/office/drawing/2014/main" id="{1ACFB47B-54F4-4697-9641-1A3F12D6C200}"/>
              </a:ext>
            </a:extLst>
          </p:cNvPr>
          <p:cNvPicPr>
            <a:picLocks noGrp="1" noChangeAspect="1"/>
          </p:cNvPicPr>
          <p:nvPr>
            <p:ph idx="1"/>
          </p:nvPr>
        </p:nvPicPr>
        <p:blipFill>
          <a:blip r:embed="rId2"/>
          <a:stretch>
            <a:fillRect/>
          </a:stretch>
        </p:blipFill>
        <p:spPr>
          <a:xfrm>
            <a:off x="2198876" y="1450448"/>
            <a:ext cx="1830535" cy="3948511"/>
          </a:xfrm>
          <a:prstGeom prst="rect">
            <a:avLst/>
          </a:prstGeom>
        </p:spPr>
      </p:pic>
      <p:sp>
        <p:nvSpPr>
          <p:cNvPr id="5" name="TextBox 4">
            <a:extLst>
              <a:ext uri="{FF2B5EF4-FFF2-40B4-BE49-F238E27FC236}">
                <a16:creationId xmlns:a16="http://schemas.microsoft.com/office/drawing/2014/main" id="{4808183C-B267-4960-91CA-F699407C0477}"/>
              </a:ext>
            </a:extLst>
          </p:cNvPr>
          <p:cNvSpPr txBox="1"/>
          <p:nvPr/>
        </p:nvSpPr>
        <p:spPr>
          <a:xfrm>
            <a:off x="5911158" y="2706865"/>
            <a:ext cx="5383652" cy="347009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400" dirty="0"/>
              <a:t>The “Add Room number and level” sub link nodes can be accessed by any UTM staffs, students, lecturers and outsiders and they input the room number and level to display.</a:t>
            </a:r>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39359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E9551-332E-4A20-9DB2-2ACB879B2492}"/>
              </a:ext>
            </a:extLst>
          </p:cNvPr>
          <p:cNvSpPr>
            <a:spLocks noGrp="1"/>
          </p:cNvSpPr>
          <p:nvPr>
            <p:ph type="title"/>
          </p:nvPr>
        </p:nvSpPr>
        <p:spPr>
          <a:xfrm>
            <a:off x="965199" y="851517"/>
            <a:ext cx="5130795" cy="1461778"/>
          </a:xfrm>
        </p:spPr>
        <p:txBody>
          <a:bodyPr vert="horz" lIns="91440" tIns="45720" rIns="91440" bIns="45720" rtlCol="0" anchor="ctr">
            <a:normAutofit/>
          </a:bodyPr>
          <a:lstStyle/>
          <a:p>
            <a:r>
              <a:rPr lang="en-US" sz="4000" kern="1200">
                <a:solidFill>
                  <a:schemeClr val="tx1"/>
                </a:solidFill>
                <a:latin typeface="+mj-lt"/>
                <a:ea typeface="+mj-ea"/>
                <a:cs typeface="+mj-cs"/>
              </a:rPr>
              <a:t>"Student" Sub-Link Structure</a:t>
            </a:r>
          </a:p>
        </p:txBody>
      </p:sp>
      <p:sp>
        <p:nvSpPr>
          <p:cNvPr id="5" name="TextBox 4">
            <a:extLst>
              <a:ext uri="{FF2B5EF4-FFF2-40B4-BE49-F238E27FC236}">
                <a16:creationId xmlns:a16="http://schemas.microsoft.com/office/drawing/2014/main" id="{CA03785B-7094-4CB7-BE2B-3F1E1A1121C8}"/>
              </a:ext>
            </a:extLst>
          </p:cNvPr>
          <p:cNvSpPr txBox="1"/>
          <p:nvPr/>
        </p:nvSpPr>
        <p:spPr>
          <a:xfrm>
            <a:off x="965200" y="2470248"/>
            <a:ext cx="4048344" cy="353623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400" dirty="0"/>
              <a:t>The “Add Student Group” sub link nodes can be accessed by any UTM staffs, students, lecturers and outsiders and inputting the Student Group to generate the automated timetable.</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p:txBody>
      </p:sp>
      <p:sp>
        <p:nvSpPr>
          <p:cNvPr id="21" name="Freeform: Shape 20">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FF71AB8F-C233-4818-81B6-C901628BD77A}"/>
              </a:ext>
            </a:extLst>
          </p:cNvPr>
          <p:cNvPicPr>
            <a:picLocks noGrp="1" noChangeAspect="1"/>
          </p:cNvPicPr>
          <p:nvPr>
            <p:ph idx="1"/>
          </p:nvPr>
        </p:nvPicPr>
        <p:blipFill>
          <a:blip r:embed="rId2"/>
          <a:stretch>
            <a:fillRect/>
          </a:stretch>
        </p:blipFill>
        <p:spPr>
          <a:xfrm>
            <a:off x="7950853" y="2105470"/>
            <a:ext cx="2386287" cy="3217333"/>
          </a:xfrm>
          <a:prstGeom prst="rect">
            <a:avLst/>
          </a:prstGeom>
        </p:spPr>
      </p:pic>
    </p:spTree>
    <p:extLst>
      <p:ext uri="{BB962C8B-B14F-4D97-AF65-F5344CB8AC3E}">
        <p14:creationId xmlns:p14="http://schemas.microsoft.com/office/powerpoint/2010/main" val="292852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DDA063-F76D-49C5-B38B-4C1F1C7C6A6A}"/>
              </a:ext>
            </a:extLst>
          </p:cNvPr>
          <p:cNvSpPr>
            <a:spLocks noGrp="1"/>
          </p:cNvSpPr>
          <p:nvPr>
            <p:ph type="title"/>
          </p:nvPr>
        </p:nvSpPr>
        <p:spPr>
          <a:xfrm>
            <a:off x="767290" y="1030286"/>
            <a:ext cx="4153626" cy="2174091"/>
          </a:xfrm>
        </p:spPr>
        <p:txBody>
          <a:bodyPr vert="horz" lIns="91440" tIns="45720" rIns="91440" bIns="45720" rtlCol="0" anchor="b">
            <a:normAutofit/>
          </a:bodyPr>
          <a:lstStyle/>
          <a:p>
            <a:r>
              <a:rPr lang="en-US" sz="4800" kern="1200">
                <a:solidFill>
                  <a:schemeClr val="bg1"/>
                </a:solidFill>
                <a:latin typeface="+mj-lt"/>
                <a:ea typeface="+mj-ea"/>
                <a:cs typeface="+mj-cs"/>
              </a:rPr>
              <a:t>"Lecturer" Sub-link Structure</a:t>
            </a:r>
          </a:p>
        </p:txBody>
      </p:sp>
      <p:grpSp>
        <p:nvGrpSpPr>
          <p:cNvPr id="14" name="Group 13">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5"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F0BBA239-2638-46BF-95FF-2CFBE0D5FC18}"/>
              </a:ext>
            </a:extLst>
          </p:cNvPr>
          <p:cNvSpPr txBox="1"/>
          <p:nvPr/>
        </p:nvSpPr>
        <p:spPr>
          <a:xfrm>
            <a:off x="767290" y="3428999"/>
            <a:ext cx="4075054" cy="27412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dirty="0">
                <a:solidFill>
                  <a:schemeClr val="bg1"/>
                </a:solidFill>
              </a:rPr>
              <a:t>The “Add Lecturer” sub link nodes can be accessed by any UTM staffs, students, lecturers and outsiders and inputting the Lecturer Name will generate the automated timetable for lecturer.</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3479EECF-EA90-4D17-B3F0-EB876D0A0E20}"/>
              </a:ext>
            </a:extLst>
          </p:cNvPr>
          <p:cNvPicPr>
            <a:picLocks noGrp="1" noChangeAspect="1"/>
          </p:cNvPicPr>
          <p:nvPr>
            <p:ph idx="1"/>
          </p:nvPr>
        </p:nvPicPr>
        <p:blipFill>
          <a:blip r:embed="rId2"/>
          <a:stretch>
            <a:fillRect/>
          </a:stretch>
        </p:blipFill>
        <p:spPr>
          <a:xfrm>
            <a:off x="7767587" y="1538608"/>
            <a:ext cx="2803858" cy="3780327"/>
          </a:xfrm>
          <a:prstGeom prst="rect">
            <a:avLst/>
          </a:prstGeom>
        </p:spPr>
      </p:pic>
    </p:spTree>
    <p:extLst>
      <p:ext uri="{BB962C8B-B14F-4D97-AF65-F5344CB8AC3E}">
        <p14:creationId xmlns:p14="http://schemas.microsoft.com/office/powerpoint/2010/main" val="71792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D6A8B-14FF-43A3-A8E4-89A87132459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"Listing" Sub-Link Structure</a:t>
            </a:r>
          </a:p>
        </p:txBody>
      </p:sp>
      <p:pic>
        <p:nvPicPr>
          <p:cNvPr id="4" name="Picture 4" descr="Diagram&#10;&#10;Description automatically generated">
            <a:extLst>
              <a:ext uri="{FF2B5EF4-FFF2-40B4-BE49-F238E27FC236}">
                <a16:creationId xmlns:a16="http://schemas.microsoft.com/office/drawing/2014/main" id="{4CB55926-2E1E-4B50-96F0-789990CEE378}"/>
              </a:ext>
            </a:extLst>
          </p:cNvPr>
          <p:cNvPicPr>
            <a:picLocks noGrp="1" noChangeAspect="1"/>
          </p:cNvPicPr>
          <p:nvPr>
            <p:ph idx="1"/>
          </p:nvPr>
        </p:nvPicPr>
        <p:blipFill>
          <a:blip r:embed="rId2"/>
          <a:stretch>
            <a:fillRect/>
          </a:stretch>
        </p:blipFill>
        <p:spPr>
          <a:xfrm>
            <a:off x="4777316" y="1546191"/>
            <a:ext cx="6780700" cy="3763288"/>
          </a:xfrm>
          <a:prstGeom prst="rect">
            <a:avLst/>
          </a:prstGeom>
        </p:spPr>
      </p:pic>
    </p:spTree>
    <p:extLst>
      <p:ext uri="{BB962C8B-B14F-4D97-AF65-F5344CB8AC3E}">
        <p14:creationId xmlns:p14="http://schemas.microsoft.com/office/powerpoint/2010/main" val="2395637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805</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SDD - Timetable Management System for FSKSM</vt:lpstr>
      <vt:lpstr>Application Structure</vt:lpstr>
      <vt:lpstr>Main Link Structure</vt:lpstr>
      <vt:lpstr>Home Link Structure(Conceptual)</vt:lpstr>
      <vt:lpstr>"Clash Checker" Sub-Link Structure</vt:lpstr>
      <vt:lpstr>"Room" Sub-Link Structure</vt:lpstr>
      <vt:lpstr>"Student" Sub-Link Structure</vt:lpstr>
      <vt:lpstr>"Lecturer" Sub-link Structure</vt:lpstr>
      <vt:lpstr>"Listing" Sub-Link Structure</vt:lpstr>
      <vt:lpstr>DATABASE DESIGN</vt:lpstr>
      <vt:lpstr>Database conceptual design</vt:lpstr>
      <vt:lpstr>Student</vt:lpstr>
      <vt:lpstr>Lecturer</vt:lpstr>
      <vt:lpstr>FSKSM</vt:lpstr>
      <vt:lpstr>Timetable</vt:lpstr>
      <vt:lpstr>Subject</vt:lpstr>
      <vt:lpstr>Course</vt:lpstr>
      <vt:lpstr>Semester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Moshiur Rahaman</cp:lastModifiedBy>
  <cp:revision>231</cp:revision>
  <dcterms:created xsi:type="dcterms:W3CDTF">2021-12-18T11:36:37Z</dcterms:created>
  <dcterms:modified xsi:type="dcterms:W3CDTF">2021-12-19T16:19:02Z</dcterms:modified>
</cp:coreProperties>
</file>