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</p:embeddedFont>
    <p:embeddedFont>
      <p:font typeface="Roboto Slab" pitchFamily="2" charset="0"/>
      <p:regular r:id="rId12"/>
    </p:embeddedFont>
    <p:embeddedFont>
      <p:font typeface="Roboto Slab Light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54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1882"/>
            <a:ext cx="59122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Weekly achievements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428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 Slab Light" pitchFamily="34" charset="0"/>
                <a:ea typeface="Roboto Slab Light" pitchFamily="34" charset="-122"/>
                <a:cs typeface="Roboto Slab Light" pitchFamily="34" charset="-120"/>
              </a:rPr>
              <a:t>01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39333"/>
            <a:ext cx="6407944" cy="304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34136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Git &amp; Github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428548" y="288428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 Slab Light" pitchFamily="34" charset="0"/>
                <a:ea typeface="Roboto Slab Light" pitchFamily="34" charset="-122"/>
                <a:cs typeface="Roboto Slab Light" pitchFamily="34" charset="-120"/>
              </a:rPr>
              <a:t>02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548" y="3239333"/>
            <a:ext cx="6408063" cy="304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28548" y="3413641"/>
            <a:ext cx="49912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Python Frameworks: Flask &amp; FastAPI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93790" y="4164806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 Slab Light" pitchFamily="34" charset="0"/>
                <a:ea typeface="Roboto Slab Light" pitchFamily="34" charset="-122"/>
                <a:cs typeface="Roboto Slab Light" pitchFamily="34" charset="-120"/>
              </a:rPr>
              <a:t>03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497229"/>
            <a:ext cx="6407944" cy="3048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93790" y="4694158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MLFLOW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7428548" y="4164806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 Slab Light" pitchFamily="34" charset="0"/>
                <a:ea typeface="Roboto Slab Light" pitchFamily="34" charset="-122"/>
                <a:cs typeface="Roboto Slab Light" pitchFamily="34" charset="-120"/>
              </a:rPr>
              <a:t>04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548" y="4501515"/>
            <a:ext cx="6408063" cy="3048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28548" y="4694158"/>
            <a:ext cx="44092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Visualization with Power BI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93790" y="5453896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 Slab Light" pitchFamily="34" charset="0"/>
                <a:ea typeface="Roboto Slab Light" pitchFamily="34" charset="-122"/>
                <a:cs typeface="Roboto Slab Light" pitchFamily="34" charset="-120"/>
              </a:rPr>
              <a:t>05</a:t>
            </a:r>
            <a:endParaRPr lang="en-US" sz="175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763578"/>
            <a:ext cx="13042821" cy="3048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793790" y="5983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Time series</a:t>
            </a:r>
            <a:endParaRPr lang="en-US" sz="2200" dirty="0"/>
          </a:p>
        </p:txBody>
      </p:sp>
      <p:pic>
        <p:nvPicPr>
          <p:cNvPr id="19" name="Picture 18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70D2AB88-0083-96C8-6E97-747D67DB5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6900" y="7428044"/>
            <a:ext cx="1803500" cy="8015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81403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Git &amp; Github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76443"/>
            <a:ext cx="6407944" cy="3439001"/>
          </a:xfrm>
          <a:prstGeom prst="roundRect">
            <a:avLst>
              <a:gd name="adj" fmla="val 989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481" y="3203258"/>
            <a:ext cx="680442" cy="68044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844647" y="3352086"/>
            <a:ext cx="306110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2580084" y="41105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Git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0604" y="4600932"/>
            <a:ext cx="59543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0604" y="5099923"/>
            <a:ext cx="59543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tool/program that controls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system 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helps you track changes in your code, move between versions, and collaborate with others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8548" y="2976443"/>
            <a:ext cx="6408063" cy="3439001"/>
          </a:xfrm>
          <a:prstGeom prst="roundRect">
            <a:avLst>
              <a:gd name="adj" fmla="val 989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358" y="3203258"/>
            <a:ext cx="680442" cy="68044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0479524" y="3352086"/>
            <a:ext cx="306110" cy="3826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endParaRPr lang="en-US" sz="2400" dirty="0"/>
          </a:p>
        </p:txBody>
      </p:sp>
      <p:sp>
        <p:nvSpPr>
          <p:cNvPr id="12" name="Text 8"/>
          <p:cNvSpPr/>
          <p:nvPr/>
        </p:nvSpPr>
        <p:spPr>
          <a:xfrm>
            <a:off x="9214961" y="41105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Github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7655362" y="460093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7655362" y="509992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platform/website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that hosts Git repositories in the cloud Makes it easy to share code, collaborate, review pull requests, and manage projects online.</a:t>
            </a:r>
            <a:endParaRPr lang="en-US" sz="1750" dirty="0"/>
          </a:p>
        </p:txBody>
      </p:sp>
      <p:pic>
        <p:nvPicPr>
          <p:cNvPr id="15" name="Picture 14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4763EE86-20AB-EF5D-CD56-C97F13A36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26900" y="7428044"/>
            <a:ext cx="1803500" cy="8015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03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77153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Choosing Your API Framework: Flask vs. FastAPI</a:t>
            </a:r>
            <a:endParaRPr lang="en-US" sz="4450" dirty="0"/>
          </a:p>
        </p:txBody>
      </p:sp>
      <p:sp>
        <p:nvSpPr>
          <p:cNvPr id="4" name="Shape 2"/>
          <p:cNvSpPr/>
          <p:nvPr/>
        </p:nvSpPr>
        <p:spPr>
          <a:xfrm>
            <a:off x="793790" y="3529251"/>
            <a:ext cx="13042821" cy="2891909"/>
          </a:xfrm>
          <a:prstGeom prst="roundRect">
            <a:avLst>
              <a:gd name="adj" fmla="val 117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93790" y="3529251"/>
            <a:ext cx="6521410" cy="2891909"/>
          </a:xfrm>
          <a:prstGeom prst="roundRect">
            <a:avLst>
              <a:gd name="adj" fmla="val 1177"/>
            </a:avLst>
          </a:prstGeom>
          <a:solidFill>
            <a:srgbClr val="3F46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20604" y="3756065"/>
            <a:ext cx="471380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Flask: Simplicity &amp; Flexibility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020604" y="4317444"/>
            <a:ext cx="57276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lightweight micro-framework, ideal for smaller applications or when you need granular control. It's easy to get started and offers high customization, though it requires more external libraries for advanced features.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315200" y="3529251"/>
            <a:ext cx="6521410" cy="2891909"/>
          </a:xfrm>
          <a:prstGeom prst="rect">
            <a:avLst/>
          </a:prstGeom>
          <a:solidFill>
            <a:srgbClr val="3F465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7"/>
          <p:cNvSpPr/>
          <p:nvPr/>
        </p:nvSpPr>
        <p:spPr>
          <a:xfrm>
            <a:off x="7315200" y="3529251"/>
            <a:ext cx="30480" cy="2891909"/>
          </a:xfrm>
          <a:prstGeom prst="roundRect">
            <a:avLst>
              <a:gd name="adj" fmla="val 111628"/>
            </a:avLst>
          </a:prstGeom>
          <a:solidFill>
            <a:srgbClr val="585F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882176" y="3756065"/>
            <a:ext cx="57276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FastAPI: Performance &amp; Productivity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7882176" y="4742736"/>
            <a:ext cx="57276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Built on Starlette and Pydantic, FastAPI delivers excellent performance with asynchronous capabilities and automatic data validation/serialization. It's perfect for building robust, high-speed APIs for time-series data.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031712" y="4691658"/>
            <a:ext cx="566976" cy="566976"/>
          </a:xfrm>
          <a:prstGeom prst="roundRect">
            <a:avLst>
              <a:gd name="adj" fmla="val 6001"/>
            </a:avLst>
          </a:prstGeom>
          <a:solidFill>
            <a:srgbClr val="202733"/>
          </a:solidFill>
          <a:ln w="30480">
            <a:solidFill>
              <a:srgbClr val="585F6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97" y="4797981"/>
            <a:ext cx="283488" cy="354330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793790" y="66763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5" name="Picture 14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F1EEAA99-6742-892A-58AD-200223A97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6900" y="7428044"/>
            <a:ext cx="1803500" cy="801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00970" y="533162"/>
            <a:ext cx="4828461" cy="6034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38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MLFLOW</a:t>
            </a:r>
            <a:endParaRPr lang="en-US" sz="3800" dirty="0"/>
          </a:p>
        </p:txBody>
      </p:sp>
      <p:sp>
        <p:nvSpPr>
          <p:cNvPr id="3" name="Text 1"/>
          <p:cNvSpPr/>
          <p:nvPr/>
        </p:nvSpPr>
        <p:spPr>
          <a:xfrm>
            <a:off x="675918" y="1522809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MLflow is an </a:t>
            </a:r>
            <a:r>
              <a:rPr lang="en-US" sz="15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open-source platform</a:t>
            </a: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that helps you manage the </a:t>
            </a:r>
            <a:r>
              <a:rPr lang="en-US" sz="15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 learning lifecycle : 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675918" y="2048947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1-Tracking :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75918" y="2575084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Record experiments (which model you used, parameters you tried, and metrics (accuracy and how you evaluate your model)).</a:t>
            </a:r>
            <a:r>
              <a:rPr lang="en-US" sz="15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75918" y="3101221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2-Projects :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75918" y="3627358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Organize your ML code in a standard way. 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75918" y="4003834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Makes it easy for others to run your project with the same environment.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75918" y="4529971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3-</a:t>
            </a:r>
            <a:r>
              <a:rPr lang="en-US" sz="15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Models :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675918" y="5056108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Standard format to save models.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675918" y="5432584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Easy to deploy on REST API, Docker, or cloud platforms.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675918" y="5958721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4-</a:t>
            </a:r>
            <a:r>
              <a:rPr lang="en-US" sz="15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 Registry </a:t>
            </a: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675918" y="6484858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central store for models.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675918" y="6861334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Gives models </a:t>
            </a:r>
            <a:r>
              <a:rPr lang="en-US" sz="15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versions</a:t>
            </a:r>
            <a:r>
              <a:rPr lang="en-US" sz="15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status.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675918" y="7387471"/>
            <a:ext cx="13278564" cy="3089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1500" dirty="0"/>
          </a:p>
        </p:txBody>
      </p:sp>
      <p:pic>
        <p:nvPicPr>
          <p:cNvPr id="16" name="Picture 15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E836BF31-38B0-CC3B-911D-000852A21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6900" y="7428044"/>
            <a:ext cx="1803500" cy="801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67557" y="806648"/>
            <a:ext cx="60952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Insights with Power BI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39189"/>
            <a:ext cx="6244709" cy="320004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20596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Power BI is a 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business intelligence tool by Microsoft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599521" y="26266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helps you in 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31936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data (Excel, SQL, CSV, APIs, etc.)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363581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 &amp; transform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data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9521" y="40780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Visualize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data with charts, dashboards, reports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9521" y="45202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Share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insights with others (online or mobile)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9521" y="50871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Benefits of Power BI :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99521" y="56541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Useful for 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analysis &amp; decision making.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99521" y="60963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Interactive dashboards.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99521" y="65385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Connects to many data sources.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99521" y="69807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Easy drag-and-drop interface.</a:t>
            </a:r>
            <a:endParaRPr lang="en-US" sz="1750" dirty="0"/>
          </a:p>
        </p:txBody>
      </p:sp>
      <p:pic>
        <p:nvPicPr>
          <p:cNvPr id="15" name="Picture 14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C4065163-53E3-F418-7746-FB3A95642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6900" y="7428044"/>
            <a:ext cx="1803500" cy="8015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03050" y="1096923"/>
            <a:ext cx="58242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Time-Series Data &amp; AI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33951" y="2599492"/>
            <a:ext cx="1270265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"The true value of time-series data isn't just in what it tells us about the past, but how it empowers us to shape the future with AI-driven predictions."</a:t>
            </a:r>
            <a:endParaRPr lang="en-US" sz="2650" dirty="0"/>
          </a:p>
        </p:txBody>
      </p:sp>
      <p:sp>
        <p:nvSpPr>
          <p:cNvPr id="4" name="Shape 2"/>
          <p:cNvSpPr/>
          <p:nvPr/>
        </p:nvSpPr>
        <p:spPr>
          <a:xfrm>
            <a:off x="793790" y="2259330"/>
            <a:ext cx="30480" cy="1530906"/>
          </a:xfrm>
          <a:prstGeom prst="rect">
            <a:avLst/>
          </a:prstGeom>
          <a:solidFill>
            <a:srgbClr val="66A8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93790" y="4215408"/>
            <a:ext cx="13042821" cy="30480"/>
          </a:xfrm>
          <a:prstGeom prst="roundRect">
            <a:avLst>
              <a:gd name="adj" fmla="val 111628"/>
            </a:avLst>
          </a:prstGeom>
          <a:solidFill>
            <a:srgbClr val="585F6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299960" y="4215408"/>
            <a:ext cx="30480" cy="453628"/>
          </a:xfrm>
          <a:prstGeom prst="roundRect">
            <a:avLst>
              <a:gd name="adj" fmla="val 111628"/>
            </a:avLst>
          </a:prstGeom>
          <a:solidFill>
            <a:srgbClr val="585F6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0189" y="4130397"/>
            <a:ext cx="170021" cy="170021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441394" y="4895969"/>
            <a:ext cx="37476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Why Time Series Is Special :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5386388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is 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sequential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(order matters).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0604" y="5828586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Past values can affect future values.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20604" y="6270784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Often has </a:t>
            </a: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patterns (trend ,  seasonality, noise)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20604" y="6769775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3" name="Picture 12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30161EEA-47D5-834F-3CF4-A1600194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6900" y="7428044"/>
            <a:ext cx="1803500" cy="8015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16503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Uses of Time Series :</a:t>
            </a:r>
            <a:endParaRPr lang="en-US" sz="2650" dirty="0"/>
          </a:p>
        </p:txBody>
      </p:sp>
      <p:sp>
        <p:nvSpPr>
          <p:cNvPr id="4" name="Text 1"/>
          <p:cNvSpPr/>
          <p:nvPr/>
        </p:nvSpPr>
        <p:spPr>
          <a:xfrm>
            <a:off x="793790" y="381714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Forecasting sales for next month.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2593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Predicting weather.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7015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Stock market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0531" y="1742422"/>
            <a:ext cx="32493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44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THANK YOU for reading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600" y="2374047"/>
            <a:ext cx="5653029" cy="567570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835" y="4714875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</a:t>
            </a:r>
            <a:endParaRPr lang="en-US" sz="850" dirty="0"/>
          </a:p>
        </p:txBody>
      </p:sp>
      <p:sp>
        <p:nvSpPr>
          <p:cNvPr id="5" name="Text 2"/>
          <p:cNvSpPr/>
          <p:nvPr/>
        </p:nvSpPr>
        <p:spPr>
          <a:xfrm>
            <a:off x="396835" y="5023842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6" name="Text 3"/>
          <p:cNvSpPr/>
          <p:nvPr/>
        </p:nvSpPr>
        <p:spPr>
          <a:xfrm>
            <a:off x="396835" y="533280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7" name="Text 4"/>
          <p:cNvSpPr/>
          <p:nvPr/>
        </p:nvSpPr>
        <p:spPr>
          <a:xfrm>
            <a:off x="396835" y="5641777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8" name="Text 5"/>
          <p:cNvSpPr/>
          <p:nvPr/>
        </p:nvSpPr>
        <p:spPr>
          <a:xfrm>
            <a:off x="396835" y="5950744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9" name="Text 6"/>
          <p:cNvSpPr/>
          <p:nvPr/>
        </p:nvSpPr>
        <p:spPr>
          <a:xfrm>
            <a:off x="396835" y="6259711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0" name="Text 7"/>
          <p:cNvSpPr/>
          <p:nvPr/>
        </p:nvSpPr>
        <p:spPr>
          <a:xfrm>
            <a:off x="396835" y="6568678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1" name="Text 8"/>
          <p:cNvSpPr/>
          <p:nvPr/>
        </p:nvSpPr>
        <p:spPr>
          <a:xfrm>
            <a:off x="396835" y="6877645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2" name="Text 9"/>
          <p:cNvSpPr/>
          <p:nvPr/>
        </p:nvSpPr>
        <p:spPr>
          <a:xfrm>
            <a:off x="396835" y="718661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3" name="Text 10"/>
          <p:cNvSpPr/>
          <p:nvPr/>
        </p:nvSpPr>
        <p:spPr>
          <a:xfrm>
            <a:off x="396835" y="7495580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4" name="Text 11"/>
          <p:cNvSpPr/>
          <p:nvPr/>
        </p:nvSpPr>
        <p:spPr>
          <a:xfrm>
            <a:off x="396835" y="7804547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5" name="Text 12"/>
          <p:cNvSpPr/>
          <p:nvPr/>
        </p:nvSpPr>
        <p:spPr>
          <a:xfrm>
            <a:off x="396835" y="8113514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6" name="Text 13"/>
          <p:cNvSpPr/>
          <p:nvPr/>
        </p:nvSpPr>
        <p:spPr>
          <a:xfrm>
            <a:off x="396835" y="8422481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850" dirty="0"/>
          </a:p>
        </p:txBody>
      </p:sp>
      <p:pic>
        <p:nvPicPr>
          <p:cNvPr id="17" name="Picture 16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DFBE1F0C-0195-27AF-1980-EFB66FD62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6900" y="7428044"/>
            <a:ext cx="1803500" cy="8015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443</Words>
  <Application>Microsoft Office PowerPoint</Application>
  <PresentationFormat>Custom</PresentationFormat>
  <Paragraphs>66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Roboto Slab</vt:lpstr>
      <vt:lpstr>Roboto Slab Light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yusuf sobhy</cp:lastModifiedBy>
  <cp:revision>3</cp:revision>
  <dcterms:created xsi:type="dcterms:W3CDTF">2025-08-26T05:09:19Z</dcterms:created>
  <dcterms:modified xsi:type="dcterms:W3CDTF">2025-08-26T05:14:46Z</dcterms:modified>
</cp:coreProperties>
</file>