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58" r:id="rId4"/>
    <p:sldId id="259" r:id="rId5"/>
    <p:sldId id="261" r:id="rId6"/>
    <p:sldId id="262" r:id="rId7"/>
    <p:sldId id="264" r:id="rId8"/>
    <p:sldId id="266"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66F"/>
    <a:srgbClr val="0060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D281DEF-7547-4DAC-B832-DC92F176BE52}" type="datetimeFigureOut">
              <a:rPr lang="tr-TR" smtClean="0"/>
              <a:t>2.06.2023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B971C47-6759-4E2E-AD49-76B251BFB71F}" type="slidenum">
              <a:rPr lang="tr-TR" smtClean="0"/>
              <a:t>‹#›</a:t>
            </a:fld>
            <a:endParaRPr lang="tr-TR"/>
          </a:p>
        </p:txBody>
      </p:sp>
    </p:spTree>
    <p:extLst>
      <p:ext uri="{BB962C8B-B14F-4D97-AF65-F5344CB8AC3E}">
        <p14:creationId xmlns:p14="http://schemas.microsoft.com/office/powerpoint/2010/main" val="438099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D281DEF-7547-4DAC-B832-DC92F176BE52}" type="datetimeFigureOut">
              <a:rPr lang="tr-TR" smtClean="0"/>
              <a:t>2.06.2023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B971C47-6759-4E2E-AD49-76B251BFB71F}" type="slidenum">
              <a:rPr lang="tr-TR" smtClean="0"/>
              <a:t>‹#›</a:t>
            </a:fld>
            <a:endParaRPr lang="tr-TR"/>
          </a:p>
        </p:txBody>
      </p:sp>
    </p:spTree>
    <p:extLst>
      <p:ext uri="{BB962C8B-B14F-4D97-AF65-F5344CB8AC3E}">
        <p14:creationId xmlns:p14="http://schemas.microsoft.com/office/powerpoint/2010/main" val="251025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281DEF-7547-4DAC-B832-DC92F176BE52}" type="datetimeFigureOut">
              <a:rPr lang="tr-TR" smtClean="0"/>
              <a:t>2.06.2023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B971C47-6759-4E2E-AD49-76B251BFB71F}" type="slidenum">
              <a:rPr lang="tr-TR" smtClean="0"/>
              <a:t>‹#›</a:t>
            </a:fld>
            <a:endParaRPr lang="tr-TR"/>
          </a:p>
        </p:txBody>
      </p:sp>
    </p:spTree>
    <p:extLst>
      <p:ext uri="{BB962C8B-B14F-4D97-AF65-F5344CB8AC3E}">
        <p14:creationId xmlns:p14="http://schemas.microsoft.com/office/powerpoint/2010/main" val="4197400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tr-TR"/>
              <a:t>Asıl metin stillerini düzenlemek için tıklayın</a:t>
            </a:r>
          </a:p>
        </p:txBody>
      </p:sp>
      <p:sp>
        <p:nvSpPr>
          <p:cNvPr id="4" name="Date Placeholder 3"/>
          <p:cNvSpPr>
            <a:spLocks noGrp="1"/>
          </p:cNvSpPr>
          <p:nvPr>
            <p:ph type="dt" sz="half" idx="10"/>
          </p:nvPr>
        </p:nvSpPr>
        <p:spPr/>
        <p:txBody>
          <a:bodyPr/>
          <a:lstStyle/>
          <a:p>
            <a:fld id="{4D281DEF-7547-4DAC-B832-DC92F176BE52}" type="datetimeFigureOut">
              <a:rPr lang="tr-TR" smtClean="0"/>
              <a:t>2.06.2023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B971C47-6759-4E2E-AD49-76B251BFB71F}" type="slidenum">
              <a:rPr lang="tr-TR" smtClean="0"/>
              <a:t>‹#›</a:t>
            </a:fld>
            <a:endParaRPr lang="tr-TR"/>
          </a:p>
        </p:txBody>
      </p:sp>
    </p:spTree>
    <p:extLst>
      <p:ext uri="{BB962C8B-B14F-4D97-AF65-F5344CB8AC3E}">
        <p14:creationId xmlns:p14="http://schemas.microsoft.com/office/powerpoint/2010/main" val="1748599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tr-TR"/>
              <a:t>Asıl metin stillerini düzenlemek için tıklayın</a:t>
            </a:r>
          </a:p>
        </p:txBody>
      </p:sp>
      <p:sp>
        <p:nvSpPr>
          <p:cNvPr id="4" name="Date Placeholder 3"/>
          <p:cNvSpPr>
            <a:spLocks noGrp="1"/>
          </p:cNvSpPr>
          <p:nvPr>
            <p:ph type="dt" sz="half" idx="10"/>
          </p:nvPr>
        </p:nvSpPr>
        <p:spPr/>
        <p:txBody>
          <a:bodyPr/>
          <a:lstStyle/>
          <a:p>
            <a:fld id="{4D281DEF-7547-4DAC-B832-DC92F176BE52}" type="datetimeFigureOut">
              <a:rPr lang="tr-TR" smtClean="0"/>
              <a:t>2.06.2023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B971C47-6759-4E2E-AD49-76B251BFB71F}" type="slidenum">
              <a:rPr lang="tr-TR" smtClean="0"/>
              <a:t>‹#›</a:t>
            </a:fld>
            <a:endParaRPr lang="tr-TR"/>
          </a:p>
        </p:txBody>
      </p:sp>
    </p:spTree>
    <p:extLst>
      <p:ext uri="{BB962C8B-B14F-4D97-AF65-F5344CB8AC3E}">
        <p14:creationId xmlns:p14="http://schemas.microsoft.com/office/powerpoint/2010/main" val="3652396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281DEF-7547-4DAC-B832-DC92F176BE52}" type="datetimeFigureOut">
              <a:rPr lang="tr-TR" smtClean="0"/>
              <a:t>2.06.2023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B971C47-6759-4E2E-AD49-76B251BFB71F}" type="slidenum">
              <a:rPr lang="tr-TR" smtClean="0"/>
              <a:t>‹#›</a:t>
            </a:fld>
            <a:endParaRPr lang="tr-TR"/>
          </a:p>
        </p:txBody>
      </p:sp>
    </p:spTree>
    <p:extLst>
      <p:ext uri="{BB962C8B-B14F-4D97-AF65-F5344CB8AC3E}">
        <p14:creationId xmlns:p14="http://schemas.microsoft.com/office/powerpoint/2010/main" val="739269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281DEF-7547-4DAC-B832-DC92F176BE52}" type="datetimeFigureOut">
              <a:rPr lang="tr-TR" smtClean="0"/>
              <a:t>2.06.2023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B971C47-6759-4E2E-AD49-76B251BFB71F}" type="slidenum">
              <a:rPr lang="tr-TR" smtClean="0"/>
              <a:t>‹#›</a:t>
            </a:fld>
            <a:endParaRPr lang="tr-TR"/>
          </a:p>
        </p:txBody>
      </p:sp>
    </p:spTree>
    <p:extLst>
      <p:ext uri="{BB962C8B-B14F-4D97-AF65-F5344CB8AC3E}">
        <p14:creationId xmlns:p14="http://schemas.microsoft.com/office/powerpoint/2010/main" val="3470418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D281DEF-7547-4DAC-B832-DC92F176BE52}" type="datetimeFigureOut">
              <a:rPr lang="tr-TR" smtClean="0"/>
              <a:t>2.06.2023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B971C47-6759-4E2E-AD49-76B251BFB71F}" type="slidenum">
              <a:rPr lang="tr-TR" smtClean="0"/>
              <a:t>‹#›</a:t>
            </a:fld>
            <a:endParaRPr lang="tr-TR"/>
          </a:p>
        </p:txBody>
      </p:sp>
    </p:spTree>
    <p:extLst>
      <p:ext uri="{BB962C8B-B14F-4D97-AF65-F5344CB8AC3E}">
        <p14:creationId xmlns:p14="http://schemas.microsoft.com/office/powerpoint/2010/main" val="3603944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D281DEF-7547-4DAC-B832-DC92F176BE52}" type="datetimeFigureOut">
              <a:rPr lang="tr-TR" smtClean="0"/>
              <a:t>2.06.2023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B971C47-6759-4E2E-AD49-76B251BFB71F}" type="slidenum">
              <a:rPr lang="tr-TR" smtClean="0"/>
              <a:t>‹#›</a:t>
            </a:fld>
            <a:endParaRPr lang="tr-TR"/>
          </a:p>
        </p:txBody>
      </p:sp>
    </p:spTree>
    <p:extLst>
      <p:ext uri="{BB962C8B-B14F-4D97-AF65-F5344CB8AC3E}">
        <p14:creationId xmlns:p14="http://schemas.microsoft.com/office/powerpoint/2010/main" val="307190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D281DEF-7547-4DAC-B832-DC92F176BE52}" type="datetimeFigureOut">
              <a:rPr lang="tr-TR" smtClean="0"/>
              <a:t>2.06.2023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B971C47-6759-4E2E-AD49-76B251BFB71F}" type="slidenum">
              <a:rPr lang="tr-TR" smtClean="0"/>
              <a:t>‹#›</a:t>
            </a:fld>
            <a:endParaRPr lang="tr-TR"/>
          </a:p>
        </p:txBody>
      </p:sp>
    </p:spTree>
    <p:extLst>
      <p:ext uri="{BB962C8B-B14F-4D97-AF65-F5344CB8AC3E}">
        <p14:creationId xmlns:p14="http://schemas.microsoft.com/office/powerpoint/2010/main" val="2745538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281DEF-7547-4DAC-B832-DC92F176BE52}" type="datetimeFigureOut">
              <a:rPr lang="tr-TR" smtClean="0"/>
              <a:t>2.06.2023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B971C47-6759-4E2E-AD49-76B251BFB71F}" type="slidenum">
              <a:rPr lang="tr-TR" smtClean="0"/>
              <a:t>‹#›</a:t>
            </a:fld>
            <a:endParaRPr lang="tr-TR"/>
          </a:p>
        </p:txBody>
      </p:sp>
    </p:spTree>
    <p:extLst>
      <p:ext uri="{BB962C8B-B14F-4D97-AF65-F5344CB8AC3E}">
        <p14:creationId xmlns:p14="http://schemas.microsoft.com/office/powerpoint/2010/main" val="406885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D281DEF-7547-4DAC-B832-DC92F176BE52}" type="datetimeFigureOut">
              <a:rPr lang="tr-TR" smtClean="0"/>
              <a:t>2.06.2023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B971C47-6759-4E2E-AD49-76B251BFB71F}" type="slidenum">
              <a:rPr lang="tr-TR" smtClean="0"/>
              <a:t>‹#›</a:t>
            </a:fld>
            <a:endParaRPr lang="tr-TR"/>
          </a:p>
        </p:txBody>
      </p:sp>
    </p:spTree>
    <p:extLst>
      <p:ext uri="{BB962C8B-B14F-4D97-AF65-F5344CB8AC3E}">
        <p14:creationId xmlns:p14="http://schemas.microsoft.com/office/powerpoint/2010/main" val="324359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D281DEF-7547-4DAC-B832-DC92F176BE52}" type="datetimeFigureOut">
              <a:rPr lang="tr-TR" smtClean="0"/>
              <a:t>2.06.2023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B971C47-6759-4E2E-AD49-76B251BFB71F}" type="slidenum">
              <a:rPr lang="tr-TR" smtClean="0"/>
              <a:t>‹#›</a:t>
            </a:fld>
            <a:endParaRPr lang="tr-TR"/>
          </a:p>
        </p:txBody>
      </p:sp>
    </p:spTree>
    <p:extLst>
      <p:ext uri="{BB962C8B-B14F-4D97-AF65-F5344CB8AC3E}">
        <p14:creationId xmlns:p14="http://schemas.microsoft.com/office/powerpoint/2010/main" val="59032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D281DEF-7547-4DAC-B832-DC92F176BE52}" type="datetimeFigureOut">
              <a:rPr lang="tr-TR" smtClean="0"/>
              <a:t>2.06.2023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B971C47-6759-4E2E-AD49-76B251BFB71F}" type="slidenum">
              <a:rPr lang="tr-TR" smtClean="0"/>
              <a:t>‹#›</a:t>
            </a:fld>
            <a:endParaRPr lang="tr-TR"/>
          </a:p>
        </p:txBody>
      </p:sp>
    </p:spTree>
    <p:extLst>
      <p:ext uri="{BB962C8B-B14F-4D97-AF65-F5344CB8AC3E}">
        <p14:creationId xmlns:p14="http://schemas.microsoft.com/office/powerpoint/2010/main" val="4179933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81DEF-7547-4DAC-B832-DC92F176BE52}" type="datetimeFigureOut">
              <a:rPr lang="tr-TR" smtClean="0"/>
              <a:t>2.06.2023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B971C47-6759-4E2E-AD49-76B251BFB71F}" type="slidenum">
              <a:rPr lang="tr-TR" smtClean="0"/>
              <a:t>‹#›</a:t>
            </a:fld>
            <a:endParaRPr lang="tr-TR"/>
          </a:p>
        </p:txBody>
      </p:sp>
    </p:spTree>
    <p:extLst>
      <p:ext uri="{BB962C8B-B14F-4D97-AF65-F5344CB8AC3E}">
        <p14:creationId xmlns:p14="http://schemas.microsoft.com/office/powerpoint/2010/main" val="1891224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D281DEF-7547-4DAC-B832-DC92F176BE52}" type="datetimeFigureOut">
              <a:rPr lang="tr-TR" smtClean="0"/>
              <a:t>2.06.2023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B971C47-6759-4E2E-AD49-76B251BFB71F}" type="slidenum">
              <a:rPr lang="tr-TR" smtClean="0"/>
              <a:t>‹#›</a:t>
            </a:fld>
            <a:endParaRPr lang="tr-TR"/>
          </a:p>
        </p:txBody>
      </p:sp>
    </p:spTree>
    <p:extLst>
      <p:ext uri="{BB962C8B-B14F-4D97-AF65-F5344CB8AC3E}">
        <p14:creationId xmlns:p14="http://schemas.microsoft.com/office/powerpoint/2010/main" val="1199155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6399212" y="5883275"/>
            <a:ext cx="914400" cy="365125"/>
          </a:xfrm>
        </p:spPr>
        <p:txBody>
          <a:bodyPr/>
          <a:lstStyle/>
          <a:p>
            <a:fld id="{4D281DEF-7547-4DAC-B832-DC92F176BE52}" type="datetimeFigureOut">
              <a:rPr lang="tr-TR" smtClean="0"/>
              <a:t>2.06.2023</a:t>
            </a:fld>
            <a:endParaRPr lang="tr-TR"/>
          </a:p>
        </p:txBody>
      </p:sp>
      <p:sp>
        <p:nvSpPr>
          <p:cNvPr id="6" name="Footer Placeholder 5"/>
          <p:cNvSpPr>
            <a:spLocks noGrp="1"/>
          </p:cNvSpPr>
          <p:nvPr>
            <p:ph type="ftr" sz="quarter" idx="11"/>
          </p:nvPr>
        </p:nvSpPr>
        <p:spPr>
          <a:xfrm>
            <a:off x="1141412" y="5883275"/>
            <a:ext cx="5105400" cy="365125"/>
          </a:xfrm>
        </p:spPr>
        <p:txBody>
          <a:bodyPr/>
          <a:lstStyle/>
          <a:p>
            <a:endParaRPr lang="tr-TR"/>
          </a:p>
        </p:txBody>
      </p:sp>
      <p:sp>
        <p:nvSpPr>
          <p:cNvPr id="7" name="Slide Number Placeholder 6"/>
          <p:cNvSpPr>
            <a:spLocks noGrp="1"/>
          </p:cNvSpPr>
          <p:nvPr>
            <p:ph type="sldNum" sz="quarter" idx="12"/>
          </p:nvPr>
        </p:nvSpPr>
        <p:spPr>
          <a:xfrm>
            <a:off x="10742612" y="5883275"/>
            <a:ext cx="322567" cy="365125"/>
          </a:xfrm>
        </p:spPr>
        <p:txBody>
          <a:bodyPr/>
          <a:lstStyle/>
          <a:p>
            <a:fld id="{1B971C47-6759-4E2E-AD49-76B251BFB71F}" type="slidenum">
              <a:rPr lang="tr-TR" smtClean="0"/>
              <a:t>‹#›</a:t>
            </a:fld>
            <a:endParaRPr lang="tr-TR"/>
          </a:p>
        </p:txBody>
      </p:sp>
    </p:spTree>
    <p:extLst>
      <p:ext uri="{BB962C8B-B14F-4D97-AF65-F5344CB8AC3E}">
        <p14:creationId xmlns:p14="http://schemas.microsoft.com/office/powerpoint/2010/main" val="3599875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D281DEF-7547-4DAC-B832-DC92F176BE52}" type="datetimeFigureOut">
              <a:rPr lang="tr-TR" smtClean="0"/>
              <a:t>2.06.2023</a:t>
            </a:fld>
            <a:endParaRPr lang="tr-TR"/>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tr-T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B971C47-6759-4E2E-AD49-76B251BFB71F}" type="slidenum">
              <a:rPr lang="tr-TR" smtClean="0"/>
              <a:t>‹#›</a:t>
            </a:fld>
            <a:endParaRPr lang="tr-TR"/>
          </a:p>
        </p:txBody>
      </p:sp>
    </p:spTree>
    <p:extLst>
      <p:ext uri="{BB962C8B-B14F-4D97-AF65-F5344CB8AC3E}">
        <p14:creationId xmlns:p14="http://schemas.microsoft.com/office/powerpoint/2010/main" val="1786186288"/>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yusufberksaridogan@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086981-6DDB-A620-5B91-6C745466E939}"/>
              </a:ext>
            </a:extLst>
          </p:cNvPr>
          <p:cNvSpPr>
            <a:spLocks noGrp="1"/>
          </p:cNvSpPr>
          <p:nvPr>
            <p:ph type="ctrTitle"/>
          </p:nvPr>
        </p:nvSpPr>
        <p:spPr>
          <a:xfrm>
            <a:off x="1676609" y="1203961"/>
            <a:ext cx="8998268" cy="2296159"/>
          </a:xfrm>
        </p:spPr>
        <p:txBody>
          <a:bodyPr>
            <a:normAutofit/>
          </a:bodyPr>
          <a:lstStyle/>
          <a:p>
            <a:r>
              <a:rPr lang="tr-TR" dirty="0">
                <a:solidFill>
                  <a:srgbClr val="00F66F"/>
                </a:solidFill>
                <a:latin typeface="Times New Roman" panose="02020603050405020304" pitchFamily="18" charset="0"/>
                <a:cs typeface="Times New Roman" panose="02020603050405020304" pitchFamily="18" charset="0"/>
              </a:rPr>
              <a:t>2000-2019 Arasında En Popüler Spotify Şarkıları</a:t>
            </a:r>
            <a:br>
              <a:rPr lang="tr-TR" dirty="0">
                <a:solidFill>
                  <a:srgbClr val="00F66F"/>
                </a:solidFill>
                <a:latin typeface="Times New Roman" panose="02020603050405020304" pitchFamily="18" charset="0"/>
                <a:cs typeface="Times New Roman" panose="02020603050405020304" pitchFamily="18" charset="0"/>
              </a:rPr>
            </a:br>
            <a:r>
              <a:rPr lang="tr-TR" dirty="0">
                <a:solidFill>
                  <a:srgbClr val="00F66F"/>
                </a:solidFill>
                <a:latin typeface="Times New Roman" panose="02020603050405020304" pitchFamily="18" charset="0"/>
                <a:cs typeface="Times New Roman" panose="02020603050405020304" pitchFamily="18" charset="0"/>
              </a:rPr>
              <a:t>Veri analizi</a:t>
            </a:r>
          </a:p>
        </p:txBody>
      </p:sp>
      <p:sp>
        <p:nvSpPr>
          <p:cNvPr id="3" name="Alt Başlık 2">
            <a:extLst>
              <a:ext uri="{FF2B5EF4-FFF2-40B4-BE49-F238E27FC236}">
                <a16:creationId xmlns:a16="http://schemas.microsoft.com/office/drawing/2014/main" id="{F8BB7801-A549-4933-982A-4BE5BBFDF146}"/>
              </a:ext>
            </a:extLst>
          </p:cNvPr>
          <p:cNvSpPr>
            <a:spLocks noGrp="1"/>
          </p:cNvSpPr>
          <p:nvPr>
            <p:ph type="subTitle" idx="1"/>
          </p:nvPr>
        </p:nvSpPr>
        <p:spPr>
          <a:xfrm>
            <a:off x="1676609" y="3676651"/>
            <a:ext cx="8676222" cy="784859"/>
          </a:xfrm>
        </p:spPr>
        <p:txBody>
          <a:bodyPr vert="horz" lIns="91440" tIns="45720" rIns="91440" bIns="45720" rtlCol="0" anchor="b">
            <a:normAutofit/>
          </a:bodyPr>
          <a:lstStyle/>
          <a:p>
            <a:pPr>
              <a:spcBef>
                <a:spcPct val="0"/>
              </a:spcBef>
            </a:pPr>
            <a:r>
              <a:rPr lang="tr-TR" sz="2400" cap="all" dirty="0">
                <a:ln w="3175" cmpd="sng">
                  <a:noFill/>
                </a:ln>
                <a:solidFill>
                  <a:srgbClr val="00F66F"/>
                </a:solidFill>
                <a:effectLst>
                  <a:glow rad="38100">
                    <a:schemeClr val="bg1">
                      <a:lumMod val="65000"/>
                      <a:lumOff val="35000"/>
                      <a:alpha val="50000"/>
                    </a:schemeClr>
                  </a:glow>
                  <a:outerShdw blurRad="28575" dist="31750" dir="13200000" algn="tl" rotWithShape="0">
                    <a:srgbClr val="000000">
                      <a:alpha val="25000"/>
                    </a:srgbClr>
                  </a:outerShdw>
                </a:effectLst>
                <a:latin typeface="Times New Roman" panose="02020603050405020304" pitchFamily="18" charset="0"/>
                <a:ea typeface="+mj-ea"/>
                <a:cs typeface="Times New Roman" panose="02020603050405020304" pitchFamily="18" charset="0"/>
              </a:rPr>
              <a:t>Hazırlayan: Yusuf berk </a:t>
            </a:r>
            <a:r>
              <a:rPr lang="tr-TR" sz="2400" cap="all" dirty="0" err="1">
                <a:ln w="3175" cmpd="sng">
                  <a:noFill/>
                </a:ln>
                <a:solidFill>
                  <a:srgbClr val="00F66F"/>
                </a:solidFill>
                <a:effectLst>
                  <a:glow rad="38100">
                    <a:schemeClr val="bg1">
                      <a:lumMod val="65000"/>
                      <a:lumOff val="35000"/>
                      <a:alpha val="50000"/>
                    </a:schemeClr>
                  </a:glow>
                  <a:outerShdw blurRad="28575" dist="31750" dir="13200000" algn="tl" rotWithShape="0">
                    <a:srgbClr val="000000">
                      <a:alpha val="25000"/>
                    </a:srgbClr>
                  </a:outerShdw>
                </a:effectLst>
                <a:latin typeface="Times New Roman" panose="02020603050405020304" pitchFamily="18" charset="0"/>
                <a:ea typeface="+mj-ea"/>
                <a:cs typeface="Times New Roman" panose="02020603050405020304" pitchFamily="18" charset="0"/>
              </a:rPr>
              <a:t>sarıdoğan</a:t>
            </a:r>
            <a:endParaRPr lang="tr-TR" sz="2400" cap="all" dirty="0">
              <a:ln w="3175" cmpd="sng">
                <a:noFill/>
              </a:ln>
              <a:solidFill>
                <a:srgbClr val="00F66F"/>
              </a:solidFill>
              <a:effectLst>
                <a:glow rad="38100">
                  <a:schemeClr val="bg1">
                    <a:lumMod val="65000"/>
                    <a:lumOff val="35000"/>
                    <a:alpha val="50000"/>
                  </a:schemeClr>
                </a:glow>
                <a:outerShdw blurRad="28575" dist="31750" dir="13200000" algn="tl" rotWithShape="0">
                  <a:srgbClr val="000000">
                    <a:alpha val="25000"/>
                  </a:srgbClr>
                </a:outerShdw>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888915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C789F5C-B98A-1792-6859-DF22BDE9A46C}"/>
              </a:ext>
            </a:extLst>
          </p:cNvPr>
          <p:cNvSpPr>
            <a:spLocks noGrp="1"/>
          </p:cNvSpPr>
          <p:nvPr>
            <p:ph idx="1"/>
          </p:nvPr>
        </p:nvSpPr>
        <p:spPr>
          <a:xfrm>
            <a:off x="269557" y="256102"/>
            <a:ext cx="9831387" cy="1061721"/>
          </a:xfrm>
        </p:spPr>
        <p:txBody>
          <a:bodyPr>
            <a:normAutofit/>
          </a:bodyPr>
          <a:lstStyle/>
          <a:p>
            <a:pPr marL="0" indent="0">
              <a:buNone/>
            </a:pPr>
            <a:r>
              <a:rPr lang="tr-TR" sz="3200" dirty="0">
                <a:solidFill>
                  <a:srgbClr val="00F66F"/>
                </a:solidFill>
                <a:latin typeface="Times New Roman" panose="02020603050405020304" pitchFamily="18" charset="0"/>
                <a:cs typeface="Times New Roman" panose="02020603050405020304" pitchFamily="18" charset="0"/>
              </a:rPr>
              <a:t>Neden KNN Algoritması?</a:t>
            </a:r>
          </a:p>
        </p:txBody>
      </p:sp>
      <p:sp>
        <p:nvSpPr>
          <p:cNvPr id="14" name="Metin kutusu 13">
            <a:extLst>
              <a:ext uri="{FF2B5EF4-FFF2-40B4-BE49-F238E27FC236}">
                <a16:creationId xmlns:a16="http://schemas.microsoft.com/office/drawing/2014/main" id="{09BA868C-08A2-08FE-D5F6-26E921CF1FC6}"/>
              </a:ext>
            </a:extLst>
          </p:cNvPr>
          <p:cNvSpPr txBox="1"/>
          <p:nvPr/>
        </p:nvSpPr>
        <p:spPr>
          <a:xfrm>
            <a:off x="5628640" y="1411536"/>
            <a:ext cx="6061732" cy="4093428"/>
          </a:xfrm>
          <a:prstGeom prst="rect">
            <a:avLst/>
          </a:prstGeom>
          <a:noFill/>
        </p:spPr>
        <p:txBody>
          <a:bodyPr wrap="square" rtlCol="0">
            <a:spAutoFit/>
          </a:bodyPr>
          <a:lstStyle/>
          <a:p>
            <a:pPr marL="342900" indent="-342900">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Eğitim ve test datalarımızı KNN başta olmak üzere </a:t>
            </a:r>
            <a:r>
              <a:rPr lang="tr-TR" sz="2000" dirty="0" err="1">
                <a:latin typeface="Times New Roman" panose="02020603050405020304" pitchFamily="18" charset="0"/>
                <a:cs typeface="Times New Roman" panose="02020603050405020304" pitchFamily="18" charset="0"/>
              </a:rPr>
              <a:t>Naive</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Bayes</a:t>
            </a:r>
            <a:r>
              <a:rPr lang="tr-TR" sz="2000" dirty="0">
                <a:latin typeface="Times New Roman" panose="02020603050405020304" pitchFamily="18" charset="0"/>
                <a:cs typeface="Times New Roman" panose="02020603050405020304" pitchFamily="18" charset="0"/>
              </a:rPr>
              <a:t>, SVM, </a:t>
            </a:r>
            <a:r>
              <a:rPr lang="tr-TR" sz="2000" dirty="0" err="1">
                <a:latin typeface="Times New Roman" panose="02020603050405020304" pitchFamily="18" charset="0"/>
                <a:cs typeface="Times New Roman" panose="02020603050405020304" pitchFamily="18" charset="0"/>
              </a:rPr>
              <a:t>Logistic</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Regression</a:t>
            </a:r>
            <a:r>
              <a:rPr lang="tr-TR" sz="2000" dirty="0">
                <a:latin typeface="Times New Roman" panose="02020603050405020304" pitchFamily="18" charset="0"/>
                <a:cs typeface="Times New Roman" panose="02020603050405020304" pitchFamily="18" charset="0"/>
              </a:rPr>
              <a:t> algoritmalarında kullandık. </a:t>
            </a:r>
          </a:p>
          <a:p>
            <a:pPr marL="342900" indent="-342900">
              <a:buFont typeface="Arial" panose="020B0604020202020204" pitchFamily="34" charset="0"/>
              <a:buChar char="•"/>
            </a:pPr>
            <a:endParaRPr lang="tr-TR"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Kullanılan algoritmalara ayrı ayrı test datalar ile ‘</a:t>
            </a:r>
            <a:r>
              <a:rPr lang="tr-TR" sz="2000" dirty="0" err="1">
                <a:latin typeface="Times New Roman" panose="02020603050405020304" pitchFamily="18" charset="0"/>
                <a:cs typeface="Times New Roman" panose="02020603050405020304" pitchFamily="18" charset="0"/>
              </a:rPr>
              <a:t>predict</a:t>
            </a:r>
            <a:r>
              <a:rPr lang="tr-TR" sz="2000" dirty="0">
                <a:latin typeface="Times New Roman" panose="02020603050405020304" pitchFamily="18" charset="0"/>
                <a:cs typeface="Times New Roman" panose="02020603050405020304" pitchFamily="18" charset="0"/>
              </a:rPr>
              <a:t>’ fonksiyonunu kullanarak belirli sonuçlara ulaştık.</a:t>
            </a:r>
          </a:p>
          <a:p>
            <a:pPr marL="342900" indent="-342900">
              <a:buFont typeface="Arial" panose="020B0604020202020204" pitchFamily="34" charset="0"/>
              <a:buChar char="•"/>
            </a:pPr>
            <a:endParaRPr lang="tr-TR"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tr-TR" sz="2000" dirty="0" err="1">
                <a:latin typeface="Times New Roman" panose="02020603050405020304" pitchFamily="18" charset="0"/>
                <a:cs typeface="Times New Roman" panose="02020603050405020304" pitchFamily="18" charset="0"/>
              </a:rPr>
              <a:t>Naive</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Bayes’te</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accuracy</a:t>
            </a:r>
            <a:r>
              <a:rPr lang="tr-TR" sz="2000" dirty="0">
                <a:latin typeface="Times New Roman" panose="02020603050405020304" pitchFamily="18" charset="0"/>
                <a:cs typeface="Times New Roman" panose="02020603050405020304" pitchFamily="18" charset="0"/>
              </a:rPr>
              <a:t> %4, </a:t>
            </a:r>
            <a:r>
              <a:rPr lang="tr-TR" sz="2000" dirty="0" err="1">
                <a:latin typeface="Times New Roman" panose="02020603050405020304" pitchFamily="18" charset="0"/>
                <a:cs typeface="Times New Roman" panose="02020603050405020304" pitchFamily="18" charset="0"/>
              </a:rPr>
              <a:t>Logistic</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Regression’da</a:t>
            </a:r>
            <a:r>
              <a:rPr lang="tr-TR" sz="2000" dirty="0">
                <a:latin typeface="Times New Roman" panose="02020603050405020304" pitchFamily="18" charset="0"/>
                <a:cs typeface="Times New Roman" panose="02020603050405020304" pitchFamily="18" charset="0"/>
              </a:rPr>
              <a:t> %1, </a:t>
            </a:r>
            <a:r>
              <a:rPr lang="tr-TR" sz="2000" dirty="0" err="1">
                <a:latin typeface="Times New Roman" panose="02020603050405020304" pitchFamily="18" charset="0"/>
                <a:cs typeface="Times New Roman" panose="02020603050405020304" pitchFamily="18" charset="0"/>
              </a:rPr>
              <a:t>SVM’de</a:t>
            </a:r>
            <a:r>
              <a:rPr lang="tr-TR" sz="2000" dirty="0">
                <a:latin typeface="Times New Roman" panose="02020603050405020304" pitchFamily="18" charset="0"/>
                <a:cs typeface="Times New Roman" panose="02020603050405020304" pitchFamily="18" charset="0"/>
              </a:rPr>
              <a:t> %47, KNN de ise bu değer %87 oldu.</a:t>
            </a:r>
          </a:p>
          <a:p>
            <a:pPr marL="342900" indent="-342900">
              <a:buFont typeface="Arial" panose="020B0604020202020204" pitchFamily="34" charset="0"/>
              <a:buChar char="•"/>
            </a:pPr>
            <a:endParaRPr lang="tr-TR"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KNN için hangi komşu değerini kullandım ve neden?</a:t>
            </a:r>
          </a:p>
          <a:p>
            <a:pPr marL="342900" indent="-342900">
              <a:buFont typeface="Arial" panose="020B0604020202020204" pitchFamily="34" charset="0"/>
              <a:buChar char="•"/>
            </a:pPr>
            <a:endParaRPr lang="tr-TR" sz="2000" dirty="0">
              <a:latin typeface="Times New Roman" panose="02020603050405020304" pitchFamily="18" charset="0"/>
              <a:cs typeface="Times New Roman" panose="02020603050405020304" pitchFamily="18" charset="0"/>
            </a:endParaRPr>
          </a:p>
        </p:txBody>
      </p:sp>
      <p:sp>
        <p:nvSpPr>
          <p:cNvPr id="2" name="Metin kutusu 1">
            <a:extLst>
              <a:ext uri="{FF2B5EF4-FFF2-40B4-BE49-F238E27FC236}">
                <a16:creationId xmlns:a16="http://schemas.microsoft.com/office/drawing/2014/main" id="{423DBB47-637C-C995-45F0-25A07B7F2FF0}"/>
              </a:ext>
            </a:extLst>
          </p:cNvPr>
          <p:cNvSpPr txBox="1"/>
          <p:nvPr/>
        </p:nvSpPr>
        <p:spPr>
          <a:xfrm>
            <a:off x="354170" y="4674523"/>
            <a:ext cx="4989990" cy="338554"/>
          </a:xfrm>
          <a:prstGeom prst="rect">
            <a:avLst/>
          </a:prstGeom>
          <a:noFill/>
        </p:spPr>
        <p:txBody>
          <a:bodyPr wrap="square" rtlCol="0">
            <a:spAutoFit/>
          </a:bodyPr>
          <a:lstStyle/>
          <a:p>
            <a:r>
              <a:rPr lang="tr-TR" sz="1600" dirty="0" err="1"/>
              <a:t>KNN’in</a:t>
            </a:r>
            <a:r>
              <a:rPr lang="tr-TR" sz="1600" dirty="0"/>
              <a:t> sonuç verilerinin görselleştirilmiş hali</a:t>
            </a:r>
          </a:p>
        </p:txBody>
      </p:sp>
      <p:pic>
        <p:nvPicPr>
          <p:cNvPr id="5" name="Resim 4">
            <a:extLst>
              <a:ext uri="{FF2B5EF4-FFF2-40B4-BE49-F238E27FC236}">
                <a16:creationId xmlns:a16="http://schemas.microsoft.com/office/drawing/2014/main" id="{843C4D42-9081-38B9-4517-475F85702E09}"/>
              </a:ext>
            </a:extLst>
          </p:cNvPr>
          <p:cNvPicPr>
            <a:picLocks noChangeAspect="1"/>
          </p:cNvPicPr>
          <p:nvPr/>
        </p:nvPicPr>
        <p:blipFill>
          <a:blip r:embed="rId2"/>
          <a:stretch>
            <a:fillRect/>
          </a:stretch>
        </p:blipFill>
        <p:spPr>
          <a:xfrm>
            <a:off x="269557" y="1707405"/>
            <a:ext cx="5074603" cy="2886135"/>
          </a:xfrm>
          <a:prstGeom prst="rect">
            <a:avLst/>
          </a:prstGeom>
        </p:spPr>
      </p:pic>
    </p:spTree>
    <p:extLst>
      <p:ext uri="{BB962C8B-B14F-4D97-AF65-F5344CB8AC3E}">
        <p14:creationId xmlns:p14="http://schemas.microsoft.com/office/powerpoint/2010/main" val="3419047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CEDDF113-D9D6-4D2A-3423-BAFF4068EBBD}"/>
              </a:ext>
            </a:extLst>
          </p:cNvPr>
          <p:cNvSpPr txBox="1">
            <a:spLocks/>
          </p:cNvSpPr>
          <p:nvPr/>
        </p:nvSpPr>
        <p:spPr>
          <a:xfrm>
            <a:off x="3299618" y="499942"/>
            <a:ext cx="5592763" cy="106172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tr-TR" sz="3200" dirty="0">
                <a:solidFill>
                  <a:srgbClr val="00F66F"/>
                </a:solidFill>
                <a:latin typeface="Times New Roman" panose="02020603050405020304" pitchFamily="18" charset="0"/>
                <a:cs typeface="Times New Roman" panose="02020603050405020304" pitchFamily="18" charset="0"/>
              </a:rPr>
              <a:t>Sonuçlar ve Değerlendirme</a:t>
            </a:r>
          </a:p>
        </p:txBody>
      </p:sp>
      <p:sp>
        <p:nvSpPr>
          <p:cNvPr id="9" name="Metin kutusu 8">
            <a:extLst>
              <a:ext uri="{FF2B5EF4-FFF2-40B4-BE49-F238E27FC236}">
                <a16:creationId xmlns:a16="http://schemas.microsoft.com/office/drawing/2014/main" id="{B96B935C-3231-5D28-7E77-8F16A828BBD3}"/>
              </a:ext>
            </a:extLst>
          </p:cNvPr>
          <p:cNvSpPr txBox="1"/>
          <p:nvPr/>
        </p:nvSpPr>
        <p:spPr>
          <a:xfrm>
            <a:off x="995680" y="2255520"/>
            <a:ext cx="9936480" cy="1938992"/>
          </a:xfrm>
          <a:prstGeom prst="rect">
            <a:avLst/>
          </a:prstGeom>
          <a:noFill/>
        </p:spPr>
        <p:txBody>
          <a:bodyPr wrap="square" rtlCol="0">
            <a:spAutoFit/>
          </a:bodyPr>
          <a:lstStyle/>
          <a:p>
            <a:pPr marL="342900" indent="-342900">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Veri setinde, seçilen bir verinin(şarkının) popülaritesini bilme tutarlılığımız %87 çıktı.</a:t>
            </a:r>
          </a:p>
          <a:p>
            <a:pPr marL="342900" indent="-342900">
              <a:buFont typeface="Arial" panose="020B0604020202020204" pitchFamily="34" charset="0"/>
              <a:buChar char="•"/>
            </a:pPr>
            <a:endParaRPr lang="tr-TR"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Bir şarkının popülerliğinin o şarkıya ait dans edilebilirlik ve enerjiklik özelliklerinin en fazla etkilediğini yaptığımız hesaplamalarla bulmuş olduk.</a:t>
            </a:r>
          </a:p>
          <a:p>
            <a:pPr marL="342900" indent="-342900">
              <a:buFont typeface="Arial" panose="020B0604020202020204" pitchFamily="34" charset="0"/>
              <a:buChar char="•"/>
            </a:pPr>
            <a:endParaRPr lang="tr-TR"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tr-TR" sz="2000" dirty="0" err="1">
                <a:latin typeface="Times New Roman" panose="02020603050405020304" pitchFamily="18" charset="0"/>
                <a:cs typeface="Times New Roman" panose="02020603050405020304" pitchFamily="18" charset="0"/>
              </a:rPr>
              <a:t>KNN’in</a:t>
            </a:r>
            <a:r>
              <a:rPr lang="tr-TR" sz="2000" dirty="0">
                <a:latin typeface="Times New Roman" panose="02020603050405020304" pitchFamily="18" charset="0"/>
                <a:cs typeface="Times New Roman" panose="02020603050405020304" pitchFamily="18" charset="0"/>
              </a:rPr>
              <a:t> çok büyük olmayan veri setinde iyi sonuçlar verebileceğini hesapladık.</a:t>
            </a:r>
          </a:p>
        </p:txBody>
      </p:sp>
      <p:sp>
        <p:nvSpPr>
          <p:cNvPr id="2" name="Metin kutusu 1">
            <a:extLst>
              <a:ext uri="{FF2B5EF4-FFF2-40B4-BE49-F238E27FC236}">
                <a16:creationId xmlns:a16="http://schemas.microsoft.com/office/drawing/2014/main" id="{3176570D-367C-56EA-1EC2-D3C3FEBE3600}"/>
              </a:ext>
            </a:extLst>
          </p:cNvPr>
          <p:cNvSpPr txBox="1"/>
          <p:nvPr/>
        </p:nvSpPr>
        <p:spPr>
          <a:xfrm>
            <a:off x="530701" y="5342395"/>
            <a:ext cx="8361680" cy="1015663"/>
          </a:xfrm>
          <a:prstGeom prst="rect">
            <a:avLst/>
          </a:prstGeom>
          <a:noFill/>
        </p:spPr>
        <p:txBody>
          <a:bodyPr wrap="square" rtlCol="0">
            <a:spAutoFit/>
          </a:bodyPr>
          <a:lstStyle/>
          <a:p>
            <a:r>
              <a:rPr lang="tr-TR" sz="2000" dirty="0">
                <a:latin typeface="Times New Roman" panose="02020603050405020304" pitchFamily="18" charset="0"/>
                <a:cs typeface="Times New Roman" panose="02020603050405020304" pitchFamily="18" charset="0"/>
              </a:rPr>
              <a:t>İletişim için;</a:t>
            </a:r>
          </a:p>
          <a:p>
            <a:r>
              <a:rPr lang="tr-TR" sz="2000" dirty="0">
                <a:solidFill>
                  <a:srgbClr val="00F66F"/>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yusufberksaridogan@gmail.com</a:t>
            </a:r>
            <a:endParaRPr lang="tr-TR" sz="2000" dirty="0">
              <a:solidFill>
                <a:srgbClr val="00F66F"/>
              </a:solidFill>
              <a:latin typeface="Times New Roman" panose="02020603050405020304" pitchFamily="18" charset="0"/>
              <a:cs typeface="Times New Roman" panose="02020603050405020304" pitchFamily="18" charset="0"/>
            </a:endParaRPr>
          </a:p>
          <a:p>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457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F4CE1E1-6E17-79A5-EC1F-B444D871A252}"/>
              </a:ext>
            </a:extLst>
          </p:cNvPr>
          <p:cNvSpPr>
            <a:spLocks noGrp="1"/>
          </p:cNvSpPr>
          <p:nvPr>
            <p:ph idx="1"/>
          </p:nvPr>
        </p:nvSpPr>
        <p:spPr>
          <a:xfrm>
            <a:off x="-1219200" y="382169"/>
            <a:ext cx="6238240" cy="817881"/>
          </a:xfrm>
        </p:spPr>
        <p:txBody>
          <a:bodyPr>
            <a:noAutofit/>
          </a:bodyPr>
          <a:lstStyle/>
          <a:p>
            <a:pPr marL="0" indent="0" algn="ctr">
              <a:buNone/>
            </a:pPr>
            <a:r>
              <a:rPr lang="tr-TR" sz="3200" dirty="0">
                <a:solidFill>
                  <a:srgbClr val="00F66F"/>
                </a:solidFill>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Ben kimim?</a:t>
            </a:r>
          </a:p>
        </p:txBody>
      </p:sp>
      <p:sp>
        <p:nvSpPr>
          <p:cNvPr id="4" name="Metin kutusu 3">
            <a:extLst>
              <a:ext uri="{FF2B5EF4-FFF2-40B4-BE49-F238E27FC236}">
                <a16:creationId xmlns:a16="http://schemas.microsoft.com/office/drawing/2014/main" id="{964147AE-691B-D600-0D59-BE169DDFA9E8}"/>
              </a:ext>
            </a:extLst>
          </p:cNvPr>
          <p:cNvSpPr txBox="1"/>
          <p:nvPr/>
        </p:nvSpPr>
        <p:spPr>
          <a:xfrm>
            <a:off x="822960" y="1448861"/>
            <a:ext cx="9398000" cy="2308324"/>
          </a:xfrm>
          <a:prstGeom prst="rect">
            <a:avLst/>
          </a:prstGeom>
          <a:noFill/>
        </p:spPr>
        <p:txBody>
          <a:bodyPr wrap="square" rtlCol="0">
            <a:spAutoFit/>
          </a:bodyPr>
          <a:lstStyle/>
          <a:p>
            <a:r>
              <a:rPr lang="tr-TR" sz="2400" dirty="0">
                <a:latin typeface="Times New Roman" panose="02020603050405020304" pitchFamily="18" charset="0"/>
                <a:cs typeface="Times New Roman" panose="02020603050405020304" pitchFamily="18" charset="0"/>
              </a:rPr>
              <a:t>Fatih Sultan Mehmet Üniversitesinde Elektrik-Elektronik Mühendisliği 2.sınıf öğrencisiyim. Üniversiteyle tanıştığım andan beri programlama dillerine ilgiliyim. Yazılıma olan ilgim ve bu alanda kendimi geliştirme konusundaki kararlılığım beni buraya getiren önemli etkenlerden biri oldu. Kendimi geliştirmeye ve yeni bilgiler öğrenmeye her zaman açık bir öğrenciyim.</a:t>
            </a:r>
          </a:p>
        </p:txBody>
      </p:sp>
    </p:spTree>
    <p:extLst>
      <p:ext uri="{BB962C8B-B14F-4D97-AF65-F5344CB8AC3E}">
        <p14:creationId xmlns:p14="http://schemas.microsoft.com/office/powerpoint/2010/main" val="180078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A212CA4E-68B0-4972-6BC1-289FED4998B2}"/>
              </a:ext>
            </a:extLst>
          </p:cNvPr>
          <p:cNvSpPr>
            <a:spLocks noGrp="1"/>
          </p:cNvSpPr>
          <p:nvPr>
            <p:ph idx="1"/>
          </p:nvPr>
        </p:nvSpPr>
        <p:spPr>
          <a:xfrm>
            <a:off x="633412" y="2336800"/>
            <a:ext cx="9811067" cy="2804160"/>
          </a:xfrm>
        </p:spPr>
        <p:txBody>
          <a:bodyPr>
            <a:normAutofit/>
          </a:bodyPr>
          <a:lstStyle/>
          <a:p>
            <a:r>
              <a:rPr lang="tr-TR" dirty="0">
                <a:solidFill>
                  <a:schemeClr val="tx1"/>
                </a:solidFill>
                <a:latin typeface="Times New Roman" panose="02020603050405020304" pitchFamily="18" charset="0"/>
                <a:cs typeface="Times New Roman" panose="02020603050405020304" pitchFamily="18" charset="0"/>
              </a:rPr>
              <a:t>Spotify veri seti birçok bilgi bulundurmaktadır. Bunlardan birkaçı;</a:t>
            </a:r>
          </a:p>
          <a:p>
            <a:pPr marL="0" indent="0">
              <a:buNone/>
            </a:pPr>
            <a:r>
              <a:rPr lang="tr-TR" dirty="0">
                <a:solidFill>
                  <a:schemeClr val="tx1"/>
                </a:solidFill>
                <a:latin typeface="Times New Roman" panose="02020603050405020304" pitchFamily="18" charset="0"/>
                <a:cs typeface="Times New Roman" panose="02020603050405020304" pitchFamily="18" charset="0"/>
              </a:rPr>
              <a:t>    sanatçı, şarkı adı, popülerlik, enerjiklik, akustiklik.</a:t>
            </a:r>
          </a:p>
          <a:p>
            <a:r>
              <a:rPr lang="tr-TR" dirty="0">
                <a:solidFill>
                  <a:schemeClr val="tx1"/>
                </a:solidFill>
                <a:latin typeface="Times New Roman" panose="02020603050405020304" pitchFamily="18" charset="0"/>
                <a:cs typeface="Times New Roman" panose="02020603050405020304" pitchFamily="18" charset="0"/>
              </a:rPr>
              <a:t>Kullanılan veri setindeki şarkılar 2000-2019 yılları arasındaki şarkılardır.</a:t>
            </a:r>
          </a:p>
          <a:p>
            <a:r>
              <a:rPr lang="tr-TR" dirty="0">
                <a:solidFill>
                  <a:schemeClr val="tx1"/>
                </a:solidFill>
                <a:latin typeface="Times New Roman" panose="02020603050405020304" pitchFamily="18" charset="0"/>
                <a:cs typeface="Times New Roman" panose="02020603050405020304" pitchFamily="18" charset="0"/>
              </a:rPr>
              <a:t>Bu veri setinde bulunan veri adeti 2000’dir</a:t>
            </a:r>
          </a:p>
          <a:p>
            <a:r>
              <a:rPr lang="tr-TR" dirty="0">
                <a:solidFill>
                  <a:schemeClr val="tx1"/>
                </a:solidFill>
                <a:latin typeface="Times New Roman" panose="02020603050405020304" pitchFamily="18" charset="0"/>
                <a:cs typeface="Times New Roman" panose="02020603050405020304" pitchFamily="18" charset="0"/>
              </a:rPr>
              <a:t>Bu projenin hedefi veri setindeki bilgileri kullanarak </a:t>
            </a:r>
            <a:r>
              <a:rPr lang="tr-TR" dirty="0" err="1">
                <a:solidFill>
                  <a:schemeClr val="tx1"/>
                </a:solidFill>
                <a:latin typeface="Times New Roman" panose="02020603050405020304" pitchFamily="18" charset="0"/>
                <a:cs typeface="Times New Roman" panose="02020603050405020304" pitchFamily="18" charset="0"/>
              </a:rPr>
              <a:t>machine</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learning</a:t>
            </a:r>
            <a:r>
              <a:rPr lang="tr-TR" dirty="0">
                <a:solidFill>
                  <a:schemeClr val="tx1"/>
                </a:solidFill>
                <a:latin typeface="Times New Roman" panose="02020603050405020304" pitchFamily="18" charset="0"/>
                <a:cs typeface="Times New Roman" panose="02020603050405020304" pitchFamily="18" charset="0"/>
              </a:rPr>
              <a:t> ile modelleyip 2000-2019 yılları arasındaki bir şarkının popülerlik bilgisini vermektir.</a:t>
            </a:r>
          </a:p>
        </p:txBody>
      </p:sp>
      <p:sp>
        <p:nvSpPr>
          <p:cNvPr id="6" name="Başlık 1">
            <a:extLst>
              <a:ext uri="{FF2B5EF4-FFF2-40B4-BE49-F238E27FC236}">
                <a16:creationId xmlns:a16="http://schemas.microsoft.com/office/drawing/2014/main" id="{34212C6A-8262-FDC4-C846-D7C59333372C}"/>
              </a:ext>
            </a:extLst>
          </p:cNvPr>
          <p:cNvSpPr txBox="1">
            <a:spLocks/>
          </p:cNvSpPr>
          <p:nvPr/>
        </p:nvSpPr>
        <p:spPr>
          <a:xfrm>
            <a:off x="633412" y="299720"/>
            <a:ext cx="9811067" cy="13716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tr-TR" sz="3200" dirty="0">
                <a:solidFill>
                  <a:srgbClr val="00F66F"/>
                </a:solidFill>
                <a:latin typeface="Times New Roman" panose="02020603050405020304" pitchFamily="18" charset="0"/>
                <a:cs typeface="Times New Roman" panose="02020603050405020304" pitchFamily="18" charset="0"/>
              </a:rPr>
              <a:t>Veri seti ve amaç hakkında bilgiler</a:t>
            </a:r>
          </a:p>
        </p:txBody>
      </p:sp>
    </p:spTree>
    <p:extLst>
      <p:ext uri="{BB962C8B-B14F-4D97-AF65-F5344CB8AC3E}">
        <p14:creationId xmlns:p14="http://schemas.microsoft.com/office/powerpoint/2010/main" val="1836875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C789F5C-B98A-1792-6859-DF22BDE9A46C}"/>
              </a:ext>
            </a:extLst>
          </p:cNvPr>
          <p:cNvSpPr>
            <a:spLocks noGrp="1"/>
          </p:cNvSpPr>
          <p:nvPr>
            <p:ph idx="1"/>
          </p:nvPr>
        </p:nvSpPr>
        <p:spPr>
          <a:xfrm>
            <a:off x="1323022" y="-28378"/>
            <a:ext cx="9831387" cy="1061721"/>
          </a:xfrm>
        </p:spPr>
        <p:txBody>
          <a:bodyPr>
            <a:normAutofit/>
          </a:bodyPr>
          <a:lstStyle/>
          <a:p>
            <a:pPr marL="0" indent="0">
              <a:buNone/>
            </a:pPr>
            <a:r>
              <a:rPr lang="tr-TR" sz="3200" dirty="0">
                <a:solidFill>
                  <a:srgbClr val="00F66F"/>
                </a:solidFill>
                <a:latin typeface="Times New Roman" panose="02020603050405020304" pitchFamily="18" charset="0"/>
                <a:cs typeface="Times New Roman" panose="02020603050405020304" pitchFamily="18" charset="0"/>
              </a:rPr>
              <a:t>Verilerimizi biraz daha detaylı inceleyelim</a:t>
            </a:r>
          </a:p>
        </p:txBody>
      </p:sp>
      <p:pic>
        <p:nvPicPr>
          <p:cNvPr id="13" name="Resim 12">
            <a:extLst>
              <a:ext uri="{FF2B5EF4-FFF2-40B4-BE49-F238E27FC236}">
                <a16:creationId xmlns:a16="http://schemas.microsoft.com/office/drawing/2014/main" id="{D8410F13-3ACA-155B-B7FE-28A31E856FF5}"/>
              </a:ext>
            </a:extLst>
          </p:cNvPr>
          <p:cNvPicPr>
            <a:picLocks noChangeAspect="1"/>
          </p:cNvPicPr>
          <p:nvPr/>
        </p:nvPicPr>
        <p:blipFill>
          <a:blip r:embed="rId2"/>
          <a:stretch>
            <a:fillRect/>
          </a:stretch>
        </p:blipFill>
        <p:spPr>
          <a:xfrm>
            <a:off x="1637982" y="921583"/>
            <a:ext cx="8334897" cy="3789680"/>
          </a:xfrm>
          <a:prstGeom prst="rect">
            <a:avLst/>
          </a:prstGeom>
        </p:spPr>
      </p:pic>
      <p:sp>
        <p:nvSpPr>
          <p:cNvPr id="14" name="Metin kutusu 13">
            <a:extLst>
              <a:ext uri="{FF2B5EF4-FFF2-40B4-BE49-F238E27FC236}">
                <a16:creationId xmlns:a16="http://schemas.microsoft.com/office/drawing/2014/main" id="{09BA868C-08A2-08FE-D5F6-26E921CF1FC6}"/>
              </a:ext>
            </a:extLst>
          </p:cNvPr>
          <p:cNvSpPr txBox="1"/>
          <p:nvPr/>
        </p:nvSpPr>
        <p:spPr>
          <a:xfrm>
            <a:off x="443071" y="5009049"/>
            <a:ext cx="11305858" cy="1938992"/>
          </a:xfrm>
          <a:prstGeom prst="rect">
            <a:avLst/>
          </a:prstGeom>
          <a:noFill/>
        </p:spPr>
        <p:txBody>
          <a:bodyPr wrap="square" rtlCol="0">
            <a:spAutoFit/>
          </a:bodyPr>
          <a:lstStyle/>
          <a:p>
            <a:r>
              <a:rPr lang="tr-TR" sz="2000" dirty="0">
                <a:latin typeface="Times New Roman" panose="02020603050405020304" pitchFamily="18" charset="0"/>
                <a:cs typeface="Times New Roman" panose="02020603050405020304" pitchFamily="18" charset="0"/>
              </a:rPr>
              <a:t>Üstte gördüğümüz Histogram Grafiği bize ne anlatıyor?</a:t>
            </a:r>
          </a:p>
          <a:p>
            <a:r>
              <a:rPr lang="tr-TR" sz="2000" dirty="0">
                <a:latin typeface="Times New Roman" panose="02020603050405020304" pitchFamily="18" charset="0"/>
                <a:cs typeface="Times New Roman" panose="02020603050405020304" pitchFamily="18" charset="0"/>
              </a:rPr>
              <a:t>Bu grafik, veri setinde bulunan 2ooo adet şarkının tempo sayını kullanarak histogram grafiğine dönüştürmüştür.</a:t>
            </a:r>
          </a:p>
          <a:p>
            <a:endParaRPr lang="tr-TR" sz="2000" dirty="0">
              <a:latin typeface="Times New Roman" panose="02020603050405020304" pitchFamily="18" charset="0"/>
              <a:cs typeface="Times New Roman" panose="02020603050405020304" pitchFamily="18" charset="0"/>
            </a:endParaRPr>
          </a:p>
          <a:p>
            <a:r>
              <a:rPr lang="tr-TR" sz="2000" dirty="0">
                <a:latin typeface="Times New Roman" panose="02020603050405020304" pitchFamily="18" charset="0"/>
                <a:cs typeface="Times New Roman" panose="02020603050405020304" pitchFamily="18" charset="0"/>
              </a:rPr>
              <a:t>En tempolu şarkı, 210.851 tempo sayısı ile ‘The </a:t>
            </a:r>
            <a:r>
              <a:rPr lang="tr-TR" sz="2000" dirty="0" err="1">
                <a:latin typeface="Times New Roman" panose="02020603050405020304" pitchFamily="18" charset="0"/>
                <a:cs typeface="Times New Roman" panose="02020603050405020304" pitchFamily="18" charset="0"/>
              </a:rPr>
              <a:t>Pussycat</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Dolls</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Buttons</a:t>
            </a:r>
            <a:r>
              <a:rPr lang="tr-TR" sz="2000" dirty="0">
                <a:latin typeface="Times New Roman" panose="02020603050405020304" pitchFamily="18" charset="0"/>
                <a:cs typeface="Times New Roman" panose="02020603050405020304" pitchFamily="18" charset="0"/>
              </a:rPr>
              <a:t>’</a:t>
            </a:r>
          </a:p>
          <a:p>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907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C789F5C-B98A-1792-6859-DF22BDE9A46C}"/>
              </a:ext>
            </a:extLst>
          </p:cNvPr>
          <p:cNvSpPr>
            <a:spLocks noGrp="1"/>
          </p:cNvSpPr>
          <p:nvPr>
            <p:ph idx="1"/>
          </p:nvPr>
        </p:nvSpPr>
        <p:spPr>
          <a:xfrm>
            <a:off x="1505902" y="0"/>
            <a:ext cx="9831387" cy="1061721"/>
          </a:xfrm>
        </p:spPr>
        <p:txBody>
          <a:bodyPr>
            <a:normAutofit/>
          </a:bodyPr>
          <a:lstStyle/>
          <a:p>
            <a:pPr marL="0" indent="0">
              <a:buNone/>
            </a:pPr>
            <a:r>
              <a:rPr lang="tr-TR" sz="3200" dirty="0">
                <a:solidFill>
                  <a:srgbClr val="00F66F"/>
                </a:solidFill>
                <a:latin typeface="Times New Roman" panose="02020603050405020304" pitchFamily="18" charset="0"/>
                <a:cs typeface="Times New Roman" panose="02020603050405020304" pitchFamily="18" charset="0"/>
              </a:rPr>
              <a:t>Verilerimizi biraz daha detaylı inceleyelim</a:t>
            </a:r>
          </a:p>
        </p:txBody>
      </p:sp>
      <p:sp>
        <p:nvSpPr>
          <p:cNvPr id="14" name="Metin kutusu 13">
            <a:extLst>
              <a:ext uri="{FF2B5EF4-FFF2-40B4-BE49-F238E27FC236}">
                <a16:creationId xmlns:a16="http://schemas.microsoft.com/office/drawing/2014/main" id="{09BA868C-08A2-08FE-D5F6-26E921CF1FC6}"/>
              </a:ext>
            </a:extLst>
          </p:cNvPr>
          <p:cNvSpPr txBox="1"/>
          <p:nvPr/>
        </p:nvSpPr>
        <p:spPr>
          <a:xfrm>
            <a:off x="625951" y="4714409"/>
            <a:ext cx="11305858" cy="1938992"/>
          </a:xfrm>
          <a:prstGeom prst="rect">
            <a:avLst/>
          </a:prstGeom>
          <a:noFill/>
        </p:spPr>
        <p:txBody>
          <a:bodyPr wrap="square" rtlCol="0">
            <a:spAutoFit/>
          </a:bodyPr>
          <a:lstStyle/>
          <a:p>
            <a:r>
              <a:rPr lang="tr-TR" sz="2000" dirty="0">
                <a:latin typeface="Times New Roman" panose="02020603050405020304" pitchFamily="18" charset="0"/>
                <a:cs typeface="Times New Roman" panose="02020603050405020304" pitchFamily="18" charset="0"/>
              </a:rPr>
              <a:t>Üstte gördüğümüz Histogram Grafiği bize ne anlatıyor?</a:t>
            </a:r>
          </a:p>
          <a:p>
            <a:r>
              <a:rPr lang="tr-TR" sz="2000" dirty="0">
                <a:latin typeface="Times New Roman" panose="02020603050405020304" pitchFamily="18" charset="0"/>
                <a:cs typeface="Times New Roman" panose="02020603050405020304" pitchFamily="18" charset="0"/>
              </a:rPr>
              <a:t>Bu grafik, veri setinde bulunan 2ooo adet şarkının enerjiklik sonucunu kullanarak histogram grafiğine dönüştürmüştür.</a:t>
            </a:r>
          </a:p>
          <a:p>
            <a:endParaRPr lang="tr-TR" sz="2000" dirty="0">
              <a:latin typeface="Times New Roman" panose="02020603050405020304" pitchFamily="18" charset="0"/>
              <a:cs typeface="Times New Roman" panose="02020603050405020304" pitchFamily="18" charset="0"/>
            </a:endParaRPr>
          </a:p>
          <a:p>
            <a:r>
              <a:rPr lang="tr-TR" sz="2000" dirty="0">
                <a:latin typeface="Times New Roman" panose="02020603050405020304" pitchFamily="18" charset="0"/>
                <a:cs typeface="Times New Roman" panose="02020603050405020304" pitchFamily="18" charset="0"/>
              </a:rPr>
              <a:t>En enerjik şarkı, 0.999 puan ile ‘</a:t>
            </a:r>
            <a:r>
              <a:rPr lang="en-US" sz="2000" dirty="0">
                <a:latin typeface="Times New Roman" panose="02020603050405020304" pitchFamily="18" charset="0"/>
                <a:cs typeface="Times New Roman" panose="02020603050405020304" pitchFamily="18" charset="0"/>
              </a:rPr>
              <a:t>Special D. Come With Me - Radio Edit</a:t>
            </a:r>
            <a:r>
              <a:rPr lang="tr-TR" sz="2000" dirty="0">
                <a:latin typeface="Times New Roman" panose="02020603050405020304" pitchFamily="18" charset="0"/>
                <a:cs typeface="Times New Roman" panose="02020603050405020304" pitchFamily="18" charset="0"/>
              </a:rPr>
              <a:t>’</a:t>
            </a:r>
          </a:p>
          <a:p>
            <a:endParaRPr lang="tr-TR" sz="2000"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459C6113-91C7-D8EB-046D-2C679D572814}"/>
              </a:ext>
            </a:extLst>
          </p:cNvPr>
          <p:cNvPicPr>
            <a:picLocks noChangeAspect="1"/>
          </p:cNvPicPr>
          <p:nvPr/>
        </p:nvPicPr>
        <p:blipFill>
          <a:blip r:embed="rId2"/>
          <a:stretch>
            <a:fillRect/>
          </a:stretch>
        </p:blipFill>
        <p:spPr>
          <a:xfrm>
            <a:off x="1555773" y="1061721"/>
            <a:ext cx="9080454" cy="3375793"/>
          </a:xfrm>
          <a:prstGeom prst="rect">
            <a:avLst/>
          </a:prstGeom>
        </p:spPr>
      </p:pic>
    </p:spTree>
    <p:extLst>
      <p:ext uri="{BB962C8B-B14F-4D97-AF65-F5344CB8AC3E}">
        <p14:creationId xmlns:p14="http://schemas.microsoft.com/office/powerpoint/2010/main" val="2264289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C789F5C-B98A-1792-6859-DF22BDE9A46C}"/>
              </a:ext>
            </a:extLst>
          </p:cNvPr>
          <p:cNvSpPr>
            <a:spLocks noGrp="1"/>
          </p:cNvSpPr>
          <p:nvPr>
            <p:ph idx="1"/>
          </p:nvPr>
        </p:nvSpPr>
        <p:spPr>
          <a:xfrm>
            <a:off x="1323022" y="-28378"/>
            <a:ext cx="9831387" cy="1061721"/>
          </a:xfrm>
        </p:spPr>
        <p:txBody>
          <a:bodyPr>
            <a:normAutofit/>
          </a:bodyPr>
          <a:lstStyle/>
          <a:p>
            <a:pPr marL="0" indent="0">
              <a:buNone/>
            </a:pPr>
            <a:r>
              <a:rPr lang="tr-TR" sz="3200" dirty="0">
                <a:solidFill>
                  <a:srgbClr val="00F66F"/>
                </a:solidFill>
                <a:latin typeface="Times New Roman" panose="02020603050405020304" pitchFamily="18" charset="0"/>
                <a:cs typeface="Times New Roman" panose="02020603050405020304" pitchFamily="18" charset="0"/>
              </a:rPr>
              <a:t>Verilerimizi biraz daha detaylı inceleyelim</a:t>
            </a:r>
          </a:p>
        </p:txBody>
      </p:sp>
      <p:sp>
        <p:nvSpPr>
          <p:cNvPr id="14" name="Metin kutusu 13">
            <a:extLst>
              <a:ext uri="{FF2B5EF4-FFF2-40B4-BE49-F238E27FC236}">
                <a16:creationId xmlns:a16="http://schemas.microsoft.com/office/drawing/2014/main" id="{09BA868C-08A2-08FE-D5F6-26E921CF1FC6}"/>
              </a:ext>
            </a:extLst>
          </p:cNvPr>
          <p:cNvSpPr txBox="1"/>
          <p:nvPr/>
        </p:nvSpPr>
        <p:spPr>
          <a:xfrm>
            <a:off x="443071" y="5009049"/>
            <a:ext cx="11305858" cy="707886"/>
          </a:xfrm>
          <a:prstGeom prst="rect">
            <a:avLst/>
          </a:prstGeom>
          <a:noFill/>
        </p:spPr>
        <p:txBody>
          <a:bodyPr wrap="square" rtlCol="0">
            <a:spAutoFit/>
          </a:bodyPr>
          <a:lstStyle/>
          <a:p>
            <a:r>
              <a:rPr lang="tr-TR" sz="2000" dirty="0">
                <a:latin typeface="Times New Roman" panose="02020603050405020304" pitchFamily="18" charset="0"/>
                <a:cs typeface="Times New Roman" panose="02020603050405020304" pitchFamily="18" charset="0"/>
              </a:rPr>
              <a:t>Üstte gördüğümüz </a:t>
            </a:r>
            <a:r>
              <a:rPr lang="tr-TR" sz="2000" dirty="0" err="1">
                <a:latin typeface="Times New Roman" panose="02020603050405020304" pitchFamily="18" charset="0"/>
                <a:cs typeface="Times New Roman" panose="02020603050405020304" pitchFamily="18" charset="0"/>
              </a:rPr>
              <a:t>pointplot</a:t>
            </a:r>
            <a:r>
              <a:rPr lang="tr-TR" sz="2000" dirty="0">
                <a:latin typeface="Times New Roman" panose="02020603050405020304" pitchFamily="18" charset="0"/>
                <a:cs typeface="Times New Roman" panose="02020603050405020304" pitchFamily="18" charset="0"/>
              </a:rPr>
              <a:t> Grafiği bize ne anlatıyor?</a:t>
            </a:r>
          </a:p>
          <a:p>
            <a:r>
              <a:rPr lang="tr-TR" sz="2000" dirty="0">
                <a:latin typeface="Times New Roman" panose="02020603050405020304" pitchFamily="18" charset="0"/>
                <a:cs typeface="Times New Roman" panose="02020603050405020304" pitchFamily="18" charset="0"/>
              </a:rPr>
              <a:t>Bu grafik, veri setinde bulunan 2ooo adet şarkıdan en akustik olan 10 şarkıyı grafiğe dönüştürmüştür.</a:t>
            </a:r>
          </a:p>
        </p:txBody>
      </p:sp>
      <p:pic>
        <p:nvPicPr>
          <p:cNvPr id="7" name="Resim 6">
            <a:extLst>
              <a:ext uri="{FF2B5EF4-FFF2-40B4-BE49-F238E27FC236}">
                <a16:creationId xmlns:a16="http://schemas.microsoft.com/office/drawing/2014/main" id="{2DB3464D-EF27-8BF9-F6DB-AE1D7C28764B}"/>
              </a:ext>
            </a:extLst>
          </p:cNvPr>
          <p:cNvPicPr>
            <a:picLocks noChangeAspect="1"/>
          </p:cNvPicPr>
          <p:nvPr/>
        </p:nvPicPr>
        <p:blipFill>
          <a:blip r:embed="rId2"/>
          <a:stretch>
            <a:fillRect/>
          </a:stretch>
        </p:blipFill>
        <p:spPr>
          <a:xfrm>
            <a:off x="1771015" y="799455"/>
            <a:ext cx="7047866" cy="4116191"/>
          </a:xfrm>
          <a:prstGeom prst="rect">
            <a:avLst/>
          </a:prstGeom>
        </p:spPr>
      </p:pic>
    </p:spTree>
    <p:extLst>
      <p:ext uri="{BB962C8B-B14F-4D97-AF65-F5344CB8AC3E}">
        <p14:creationId xmlns:p14="http://schemas.microsoft.com/office/powerpoint/2010/main" val="1249362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C789F5C-B98A-1792-6859-DF22BDE9A46C}"/>
              </a:ext>
            </a:extLst>
          </p:cNvPr>
          <p:cNvSpPr>
            <a:spLocks noGrp="1"/>
          </p:cNvSpPr>
          <p:nvPr>
            <p:ph idx="1"/>
          </p:nvPr>
        </p:nvSpPr>
        <p:spPr>
          <a:xfrm>
            <a:off x="1323022" y="-28378"/>
            <a:ext cx="9831387" cy="1061721"/>
          </a:xfrm>
        </p:spPr>
        <p:txBody>
          <a:bodyPr>
            <a:normAutofit/>
          </a:bodyPr>
          <a:lstStyle/>
          <a:p>
            <a:pPr marL="0" indent="0">
              <a:buNone/>
            </a:pPr>
            <a:r>
              <a:rPr lang="tr-TR" sz="3200" dirty="0">
                <a:solidFill>
                  <a:srgbClr val="00F66F"/>
                </a:solidFill>
                <a:latin typeface="Times New Roman" panose="02020603050405020304" pitchFamily="18" charset="0"/>
                <a:cs typeface="Times New Roman" panose="02020603050405020304" pitchFamily="18" charset="0"/>
              </a:rPr>
              <a:t>Verilerimizi biraz daha detaylı inceleyelim</a:t>
            </a:r>
          </a:p>
        </p:txBody>
      </p:sp>
      <p:sp>
        <p:nvSpPr>
          <p:cNvPr id="14" name="Metin kutusu 13">
            <a:extLst>
              <a:ext uri="{FF2B5EF4-FFF2-40B4-BE49-F238E27FC236}">
                <a16:creationId xmlns:a16="http://schemas.microsoft.com/office/drawing/2014/main" id="{09BA868C-08A2-08FE-D5F6-26E921CF1FC6}"/>
              </a:ext>
            </a:extLst>
          </p:cNvPr>
          <p:cNvSpPr txBox="1"/>
          <p:nvPr/>
        </p:nvSpPr>
        <p:spPr>
          <a:xfrm>
            <a:off x="443071" y="5009049"/>
            <a:ext cx="11305858" cy="1015663"/>
          </a:xfrm>
          <a:prstGeom prst="rect">
            <a:avLst/>
          </a:prstGeom>
          <a:noFill/>
        </p:spPr>
        <p:txBody>
          <a:bodyPr wrap="square" rtlCol="0">
            <a:spAutoFit/>
          </a:bodyPr>
          <a:lstStyle/>
          <a:p>
            <a:r>
              <a:rPr lang="tr-TR" sz="2000" dirty="0">
                <a:latin typeface="Times New Roman" panose="02020603050405020304" pitchFamily="18" charset="0"/>
                <a:cs typeface="Times New Roman" panose="02020603050405020304" pitchFamily="18" charset="0"/>
              </a:rPr>
              <a:t>Üstte gördüğümüz </a:t>
            </a:r>
            <a:r>
              <a:rPr lang="tr-TR" sz="2000" dirty="0" err="1">
                <a:latin typeface="Times New Roman" panose="02020603050405020304" pitchFamily="18" charset="0"/>
                <a:cs typeface="Times New Roman" panose="02020603050405020304" pitchFamily="18" charset="0"/>
              </a:rPr>
              <a:t>barplot</a:t>
            </a:r>
            <a:r>
              <a:rPr lang="tr-TR" sz="2000" dirty="0">
                <a:latin typeface="Times New Roman" panose="02020603050405020304" pitchFamily="18" charset="0"/>
                <a:cs typeface="Times New Roman" panose="02020603050405020304" pitchFamily="18" charset="0"/>
              </a:rPr>
              <a:t> Grafiği bize ne anlatıyor?</a:t>
            </a:r>
          </a:p>
          <a:p>
            <a:r>
              <a:rPr lang="tr-TR" sz="2000" dirty="0">
                <a:latin typeface="Times New Roman" panose="02020603050405020304" pitchFamily="18" charset="0"/>
                <a:cs typeface="Times New Roman" panose="02020603050405020304" pitchFamily="18" charset="0"/>
              </a:rPr>
              <a:t>Bu grafik, veri setinde bulunan 2ooo adet şarkıdan en canlılık değerine sahip olan 10 şarkıyı grafiğe dönüştürmüştür.</a:t>
            </a:r>
          </a:p>
        </p:txBody>
      </p:sp>
      <p:pic>
        <p:nvPicPr>
          <p:cNvPr id="5" name="Resim 4">
            <a:extLst>
              <a:ext uri="{FF2B5EF4-FFF2-40B4-BE49-F238E27FC236}">
                <a16:creationId xmlns:a16="http://schemas.microsoft.com/office/drawing/2014/main" id="{3A884FF1-11DE-C68C-D449-9823E3A31A70}"/>
              </a:ext>
            </a:extLst>
          </p:cNvPr>
          <p:cNvPicPr>
            <a:picLocks noChangeAspect="1"/>
          </p:cNvPicPr>
          <p:nvPr/>
        </p:nvPicPr>
        <p:blipFill>
          <a:blip r:embed="rId2"/>
          <a:stretch>
            <a:fillRect/>
          </a:stretch>
        </p:blipFill>
        <p:spPr>
          <a:xfrm>
            <a:off x="910315" y="946785"/>
            <a:ext cx="9732919" cy="3818424"/>
          </a:xfrm>
          <a:prstGeom prst="rect">
            <a:avLst/>
          </a:prstGeom>
        </p:spPr>
      </p:pic>
    </p:spTree>
    <p:extLst>
      <p:ext uri="{BB962C8B-B14F-4D97-AF65-F5344CB8AC3E}">
        <p14:creationId xmlns:p14="http://schemas.microsoft.com/office/powerpoint/2010/main" val="277225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C789F5C-B98A-1792-6859-DF22BDE9A46C}"/>
              </a:ext>
            </a:extLst>
          </p:cNvPr>
          <p:cNvSpPr>
            <a:spLocks noGrp="1"/>
          </p:cNvSpPr>
          <p:nvPr>
            <p:ph idx="1"/>
          </p:nvPr>
        </p:nvSpPr>
        <p:spPr>
          <a:xfrm>
            <a:off x="269557" y="256102"/>
            <a:ext cx="9831387" cy="1061721"/>
          </a:xfrm>
        </p:spPr>
        <p:txBody>
          <a:bodyPr>
            <a:normAutofit/>
          </a:bodyPr>
          <a:lstStyle/>
          <a:p>
            <a:pPr marL="0" indent="0">
              <a:buNone/>
            </a:pPr>
            <a:r>
              <a:rPr lang="tr-TR" sz="3200" dirty="0">
                <a:solidFill>
                  <a:srgbClr val="00F66F"/>
                </a:solidFill>
                <a:latin typeface="Times New Roman" panose="02020603050405020304" pitchFamily="18" charset="0"/>
                <a:cs typeface="Times New Roman" panose="02020603050405020304" pitchFamily="18" charset="0"/>
              </a:rPr>
              <a:t>Verimizi nasıl eğiteceğiz?</a:t>
            </a:r>
          </a:p>
        </p:txBody>
      </p:sp>
      <p:sp>
        <p:nvSpPr>
          <p:cNvPr id="14" name="Metin kutusu 13">
            <a:extLst>
              <a:ext uri="{FF2B5EF4-FFF2-40B4-BE49-F238E27FC236}">
                <a16:creationId xmlns:a16="http://schemas.microsoft.com/office/drawing/2014/main" id="{09BA868C-08A2-08FE-D5F6-26E921CF1FC6}"/>
              </a:ext>
            </a:extLst>
          </p:cNvPr>
          <p:cNvSpPr txBox="1"/>
          <p:nvPr/>
        </p:nvSpPr>
        <p:spPr>
          <a:xfrm>
            <a:off x="5185250" y="1631315"/>
            <a:ext cx="6130131" cy="4401205"/>
          </a:xfrm>
          <a:prstGeom prst="rect">
            <a:avLst/>
          </a:prstGeom>
          <a:noFill/>
        </p:spPr>
        <p:txBody>
          <a:bodyPr wrap="square" rtlCol="0">
            <a:spAutoFit/>
          </a:bodyPr>
          <a:lstStyle/>
          <a:p>
            <a:pPr marL="342900" indent="-342900">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Yan tarafta gördüğünüz gibi bütün verileri bütün bir pasta olarak düşünebiliriz. Bu projede eğiteceğimiz verilere(Train Data) %60’lık bir kısım, yaptığımız modeli test edeceğimiz verilere(Test Data) ise %40’lık bir pay verdik.</a:t>
            </a:r>
          </a:p>
          <a:p>
            <a:pPr marL="342900" indent="-342900">
              <a:buFont typeface="Arial" panose="020B0604020202020204" pitchFamily="34" charset="0"/>
              <a:buChar char="•"/>
            </a:pPr>
            <a:endParaRPr lang="tr-TR"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tr-TR"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tr-TR"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tr-TR"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tr-TR"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Peki, bu veriyi eğitmek için hangi algoritmayı kullanmamız gerekiyor? </a:t>
            </a:r>
          </a:p>
          <a:p>
            <a:pPr marL="342900" indent="-342900">
              <a:buFont typeface="Arial" panose="020B0604020202020204" pitchFamily="34" charset="0"/>
              <a:buChar char="•"/>
            </a:pPr>
            <a:endParaRPr lang="tr-TR"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tr-TR" sz="2000"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CE0685B4-4BB3-647A-F0C0-89220989035F}"/>
              </a:ext>
            </a:extLst>
          </p:cNvPr>
          <p:cNvPicPr>
            <a:picLocks noChangeAspect="1"/>
          </p:cNvPicPr>
          <p:nvPr/>
        </p:nvPicPr>
        <p:blipFill>
          <a:blip r:embed="rId2"/>
          <a:stretch>
            <a:fillRect/>
          </a:stretch>
        </p:blipFill>
        <p:spPr>
          <a:xfrm>
            <a:off x="269557" y="1631315"/>
            <a:ext cx="4515803" cy="4242918"/>
          </a:xfrm>
          <a:prstGeom prst="rect">
            <a:avLst/>
          </a:prstGeom>
        </p:spPr>
      </p:pic>
    </p:spTree>
    <p:extLst>
      <p:ext uri="{BB962C8B-B14F-4D97-AF65-F5344CB8AC3E}">
        <p14:creationId xmlns:p14="http://schemas.microsoft.com/office/powerpoint/2010/main" val="2337524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C789F5C-B98A-1792-6859-DF22BDE9A46C}"/>
              </a:ext>
            </a:extLst>
          </p:cNvPr>
          <p:cNvSpPr>
            <a:spLocks noGrp="1"/>
          </p:cNvSpPr>
          <p:nvPr>
            <p:ph idx="1"/>
          </p:nvPr>
        </p:nvSpPr>
        <p:spPr>
          <a:xfrm>
            <a:off x="269557" y="256102"/>
            <a:ext cx="9831387" cy="1061721"/>
          </a:xfrm>
        </p:spPr>
        <p:txBody>
          <a:bodyPr>
            <a:normAutofit/>
          </a:bodyPr>
          <a:lstStyle/>
          <a:p>
            <a:pPr marL="0" indent="0">
              <a:buNone/>
            </a:pPr>
            <a:r>
              <a:rPr lang="tr-TR" sz="3200" dirty="0">
                <a:solidFill>
                  <a:srgbClr val="00F66F"/>
                </a:solidFill>
                <a:latin typeface="Times New Roman" panose="02020603050405020304" pitchFamily="18" charset="0"/>
                <a:cs typeface="Times New Roman" panose="02020603050405020304" pitchFamily="18" charset="0"/>
              </a:rPr>
              <a:t>K-</a:t>
            </a:r>
            <a:r>
              <a:rPr lang="tr-TR" sz="3200" dirty="0" err="1">
                <a:solidFill>
                  <a:srgbClr val="00F66F"/>
                </a:solidFill>
                <a:latin typeface="Times New Roman" panose="02020603050405020304" pitchFamily="18" charset="0"/>
                <a:cs typeface="Times New Roman" panose="02020603050405020304" pitchFamily="18" charset="0"/>
              </a:rPr>
              <a:t>Nearest</a:t>
            </a:r>
            <a:r>
              <a:rPr lang="tr-TR" sz="3200" dirty="0">
                <a:solidFill>
                  <a:srgbClr val="00F66F"/>
                </a:solidFill>
                <a:latin typeface="Times New Roman" panose="02020603050405020304" pitchFamily="18" charset="0"/>
                <a:cs typeface="Times New Roman" panose="02020603050405020304" pitchFamily="18" charset="0"/>
              </a:rPr>
              <a:t> </a:t>
            </a:r>
            <a:r>
              <a:rPr lang="tr-TR" sz="3200" dirty="0" err="1">
                <a:solidFill>
                  <a:srgbClr val="00F66F"/>
                </a:solidFill>
                <a:latin typeface="Times New Roman" panose="02020603050405020304" pitchFamily="18" charset="0"/>
                <a:cs typeface="Times New Roman" panose="02020603050405020304" pitchFamily="18" charset="0"/>
              </a:rPr>
              <a:t>Neighbors</a:t>
            </a:r>
            <a:r>
              <a:rPr lang="tr-TR" sz="3200" dirty="0">
                <a:solidFill>
                  <a:srgbClr val="00F66F"/>
                </a:solidFill>
                <a:latin typeface="Times New Roman" panose="02020603050405020304" pitchFamily="18" charset="0"/>
                <a:cs typeface="Times New Roman" panose="02020603050405020304" pitchFamily="18" charset="0"/>
              </a:rPr>
              <a:t> </a:t>
            </a:r>
            <a:r>
              <a:rPr lang="tr-TR" sz="3200" dirty="0" err="1">
                <a:solidFill>
                  <a:srgbClr val="00F66F"/>
                </a:solidFill>
                <a:latin typeface="Times New Roman" panose="02020603050405020304" pitchFamily="18" charset="0"/>
                <a:cs typeface="Times New Roman" panose="02020603050405020304" pitchFamily="18" charset="0"/>
              </a:rPr>
              <a:t>Classification</a:t>
            </a:r>
            <a:r>
              <a:rPr lang="tr-TR" sz="3200" dirty="0">
                <a:solidFill>
                  <a:srgbClr val="00F66F"/>
                </a:solidFill>
                <a:latin typeface="Times New Roman" panose="02020603050405020304" pitchFamily="18" charset="0"/>
                <a:cs typeface="Times New Roman" panose="02020603050405020304" pitchFamily="18" charset="0"/>
              </a:rPr>
              <a:t>(KNN)</a:t>
            </a:r>
          </a:p>
        </p:txBody>
      </p:sp>
      <p:sp>
        <p:nvSpPr>
          <p:cNvPr id="14" name="Metin kutusu 13">
            <a:extLst>
              <a:ext uri="{FF2B5EF4-FFF2-40B4-BE49-F238E27FC236}">
                <a16:creationId xmlns:a16="http://schemas.microsoft.com/office/drawing/2014/main" id="{09BA868C-08A2-08FE-D5F6-26E921CF1FC6}"/>
              </a:ext>
            </a:extLst>
          </p:cNvPr>
          <p:cNvSpPr txBox="1"/>
          <p:nvPr/>
        </p:nvSpPr>
        <p:spPr>
          <a:xfrm>
            <a:off x="5185250" y="1631314"/>
            <a:ext cx="6407310" cy="3785652"/>
          </a:xfrm>
          <a:prstGeom prst="rect">
            <a:avLst/>
          </a:prstGeom>
          <a:noFill/>
        </p:spPr>
        <p:txBody>
          <a:bodyPr wrap="square" rtlCol="0">
            <a:spAutoFit/>
          </a:bodyPr>
          <a:lstStyle/>
          <a:p>
            <a:pPr marL="342900" indent="-342900">
              <a:buFont typeface="Arial" panose="020B0604020202020204" pitchFamily="34" charset="0"/>
              <a:buChar char="•"/>
            </a:pPr>
            <a:r>
              <a:rPr lang="tr-TR" sz="2000" b="0" i="0" dirty="0">
                <a:solidFill>
                  <a:srgbClr val="E8EAED"/>
                </a:solidFill>
                <a:effectLst/>
                <a:latin typeface="Google Sans"/>
              </a:rPr>
              <a:t>KNN, Örnek bir veri noktasının bulunduğu sınıfın ve en yakın komşunun (elemanın), k değerine (benzerliğe) göre belirlendiği bir denetimli/gözetimli makine öğrenme yöntemi olarak ifade edilmektedir.</a:t>
            </a:r>
          </a:p>
          <a:p>
            <a:pPr marL="342900" indent="-342900">
              <a:buFont typeface="Arial" panose="020B0604020202020204" pitchFamily="34" charset="0"/>
              <a:buChar char="•"/>
            </a:pPr>
            <a:endParaRPr lang="tr-TR" sz="2000" dirty="0">
              <a:solidFill>
                <a:srgbClr val="E8EAED"/>
              </a:solidFill>
              <a:latin typeface="Google Sans"/>
              <a:cs typeface="Times New Roman" panose="02020603050405020304" pitchFamily="18" charset="0"/>
            </a:endParaRPr>
          </a:p>
          <a:p>
            <a:endParaRPr lang="tr-TR" sz="2000" dirty="0">
              <a:solidFill>
                <a:srgbClr val="E8EAED"/>
              </a:solidFill>
              <a:latin typeface="Google Sans"/>
              <a:cs typeface="Times New Roman" panose="02020603050405020304" pitchFamily="18" charset="0"/>
            </a:endParaRPr>
          </a:p>
          <a:p>
            <a:pPr marL="342900" indent="-342900">
              <a:buFont typeface="Arial" panose="020B0604020202020204" pitchFamily="34" charset="0"/>
              <a:buChar char="•"/>
            </a:pPr>
            <a:endParaRPr lang="tr-TR" sz="2000" dirty="0">
              <a:solidFill>
                <a:srgbClr val="E8EAED"/>
              </a:solidFill>
              <a:latin typeface="Google Sans"/>
              <a:cs typeface="Times New Roman" panose="02020603050405020304" pitchFamily="18" charset="0"/>
            </a:endParaRPr>
          </a:p>
          <a:p>
            <a:pPr marL="342900" indent="-342900">
              <a:buFont typeface="Arial" panose="020B0604020202020204" pitchFamily="34" charset="0"/>
              <a:buChar char="•"/>
            </a:pPr>
            <a:endParaRPr lang="tr-TR" sz="2000" dirty="0">
              <a:solidFill>
                <a:srgbClr val="E8EAED"/>
              </a:solidFill>
              <a:latin typeface="Google Sans"/>
              <a:cs typeface="Times New Roman" panose="02020603050405020304" pitchFamily="18" charset="0"/>
            </a:endParaRPr>
          </a:p>
          <a:p>
            <a:pPr marL="342900" indent="-342900">
              <a:buFont typeface="Arial" panose="020B0604020202020204" pitchFamily="34" charset="0"/>
              <a:buChar char="•"/>
            </a:pPr>
            <a:endParaRPr lang="tr-TR" sz="2000" dirty="0">
              <a:solidFill>
                <a:srgbClr val="E8EAED"/>
              </a:solidFill>
              <a:latin typeface="Google Sans"/>
              <a:cs typeface="Times New Roman" panose="02020603050405020304" pitchFamily="18" charset="0"/>
            </a:endParaRPr>
          </a:p>
          <a:p>
            <a:pPr marL="342900" indent="-342900">
              <a:buFont typeface="Arial" panose="020B0604020202020204" pitchFamily="34" charset="0"/>
              <a:buChar char="•"/>
            </a:pPr>
            <a:endParaRPr lang="tr-TR" sz="2000" dirty="0">
              <a:solidFill>
                <a:srgbClr val="E8EAED"/>
              </a:solidFill>
              <a:latin typeface="Google Sans"/>
              <a:cs typeface="Times New Roman" panose="02020603050405020304" pitchFamily="18" charset="0"/>
            </a:endParaRPr>
          </a:p>
          <a:p>
            <a:pPr marL="342900" indent="-342900">
              <a:buFont typeface="Arial" panose="020B0604020202020204" pitchFamily="34" charset="0"/>
              <a:buChar char="•"/>
            </a:pPr>
            <a:endParaRPr lang="tr-TR" sz="2000" dirty="0">
              <a:solidFill>
                <a:srgbClr val="E8EAED"/>
              </a:solidFill>
              <a:latin typeface="Google Sans"/>
              <a:cs typeface="Times New Roman" panose="02020603050405020304" pitchFamily="18" charset="0"/>
            </a:endParaRPr>
          </a:p>
          <a:p>
            <a:pPr marL="342900" indent="-342900">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Bu projede neden KNN algoritması kullanıldı?</a:t>
            </a:r>
          </a:p>
        </p:txBody>
      </p:sp>
      <p:pic>
        <p:nvPicPr>
          <p:cNvPr id="2050" name="Picture 2" descr="KNN (k-nearest neighbours, k-en yakın komşu) Algoritması">
            <a:extLst>
              <a:ext uri="{FF2B5EF4-FFF2-40B4-BE49-F238E27FC236}">
                <a16:creationId xmlns:a16="http://schemas.microsoft.com/office/drawing/2014/main" id="{F74F8561-CFC4-EBB3-FD33-695719630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142" y="1580813"/>
            <a:ext cx="4166138" cy="3294156"/>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a:extLst>
              <a:ext uri="{FF2B5EF4-FFF2-40B4-BE49-F238E27FC236}">
                <a16:creationId xmlns:a16="http://schemas.microsoft.com/office/drawing/2014/main" id="{423DBB47-637C-C995-45F0-25A07B7F2FF0}"/>
              </a:ext>
            </a:extLst>
          </p:cNvPr>
          <p:cNvSpPr txBox="1"/>
          <p:nvPr/>
        </p:nvSpPr>
        <p:spPr>
          <a:xfrm>
            <a:off x="269557" y="5107910"/>
            <a:ext cx="4989990" cy="338554"/>
          </a:xfrm>
          <a:prstGeom prst="rect">
            <a:avLst/>
          </a:prstGeom>
          <a:noFill/>
        </p:spPr>
        <p:txBody>
          <a:bodyPr wrap="square" rtlCol="0">
            <a:spAutoFit/>
          </a:bodyPr>
          <a:lstStyle/>
          <a:p>
            <a:r>
              <a:rPr lang="tr-TR" sz="1600" dirty="0" err="1"/>
              <a:t>KNN’i</a:t>
            </a:r>
            <a:r>
              <a:rPr lang="tr-TR" sz="1600" dirty="0"/>
              <a:t> daha iyi anlamak için temsili bir şekil</a:t>
            </a:r>
          </a:p>
        </p:txBody>
      </p:sp>
    </p:spTree>
    <p:extLst>
      <p:ext uri="{BB962C8B-B14F-4D97-AF65-F5344CB8AC3E}">
        <p14:creationId xmlns:p14="http://schemas.microsoft.com/office/powerpoint/2010/main" val="2319064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ğ Gözü">
  <a:themeElements>
    <a:clrScheme name="Ağ Gözü">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Ağ Gözü">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ğ Gözü">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Ağ Gözü</Template>
  <TotalTime>179</TotalTime>
  <Words>525</Words>
  <Application>Microsoft Office PowerPoint</Application>
  <PresentationFormat>Geniş ekran</PresentationFormat>
  <Paragraphs>62</Paragraphs>
  <Slides>11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11</vt:i4>
      </vt:variant>
    </vt:vector>
  </HeadingPairs>
  <TitlesOfParts>
    <vt:vector size="16" baseType="lpstr">
      <vt:lpstr>Arial</vt:lpstr>
      <vt:lpstr>Century Gothic</vt:lpstr>
      <vt:lpstr>Google Sans</vt:lpstr>
      <vt:lpstr>Times New Roman</vt:lpstr>
      <vt:lpstr>Ağ Gözü</vt:lpstr>
      <vt:lpstr>2000-2019 Arasında En Popüler Spotify Şarkıları Veri analizi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BErk Sarı</dc:creator>
  <cp:lastModifiedBy>BErk Sarı</cp:lastModifiedBy>
  <cp:revision>37</cp:revision>
  <dcterms:created xsi:type="dcterms:W3CDTF">2023-06-01T23:00:32Z</dcterms:created>
  <dcterms:modified xsi:type="dcterms:W3CDTF">2023-06-02T09:06:12Z</dcterms:modified>
</cp:coreProperties>
</file>