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9" r:id="rId3"/>
    <p:sldId id="289" r:id="rId4"/>
    <p:sldId id="290" r:id="rId5"/>
    <p:sldId id="260" r:id="rId6"/>
    <p:sldId id="257" r:id="rId7"/>
    <p:sldId id="258" r:id="rId8"/>
    <p:sldId id="261" r:id="rId9"/>
    <p:sldId id="262" r:id="rId10"/>
    <p:sldId id="263" r:id="rId11"/>
    <p:sldId id="264" r:id="rId12"/>
    <p:sldId id="265" r:id="rId13"/>
    <p:sldId id="267" r:id="rId14"/>
    <p:sldId id="266" r:id="rId15"/>
    <p:sldId id="268" r:id="rId16"/>
    <p:sldId id="291" r:id="rId17"/>
    <p:sldId id="269" r:id="rId18"/>
    <p:sldId id="270" r:id="rId19"/>
    <p:sldId id="271" r:id="rId20"/>
    <p:sldId id="292" r:id="rId21"/>
    <p:sldId id="274" r:id="rId22"/>
    <p:sldId id="294" r:id="rId23"/>
    <p:sldId id="278" r:id="rId24"/>
    <p:sldId id="293" r:id="rId25"/>
    <p:sldId id="295" r:id="rId26"/>
    <p:sldId id="296" r:id="rId27"/>
    <p:sldId id="298" r:id="rId28"/>
    <p:sldId id="279" r:id="rId29"/>
    <p:sldId id="280" r:id="rId30"/>
    <p:sldId id="297" r:id="rId31"/>
    <p:sldId id="299" r:id="rId32"/>
    <p:sldId id="300" r:id="rId33"/>
    <p:sldId id="283" r:id="rId34"/>
    <p:sldId id="284" r:id="rId35"/>
    <p:sldId id="285" r:id="rId36"/>
    <p:sldId id="277" r:id="rId37"/>
    <p:sldId id="286" r:id="rId38"/>
    <p:sldId id="301" r:id="rId39"/>
    <p:sldId id="302" r:id="rId40"/>
    <p:sldId id="303" r:id="rId41"/>
    <p:sldId id="273" r:id="rId42"/>
    <p:sldId id="28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37" autoAdjust="0"/>
    <p:restoredTop sz="83836" autoAdjust="0"/>
  </p:normalViewPr>
  <p:slideViewPr>
    <p:cSldViewPr snapToGrid="0">
      <p:cViewPr varScale="1">
        <p:scale>
          <a:sx n="134" d="100"/>
          <a:sy n="134" d="100"/>
        </p:scale>
        <p:origin x="96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E792A1-772C-40D1-BD05-A66C1CC23B7A}" type="datetimeFigureOut">
              <a:rPr lang="en-US" smtClean="0"/>
              <a:t>12/23/2024</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B1C124-8547-4155-90EA-2EA63A957723}" type="slidenum">
              <a:rPr lang="en-US" smtClean="0"/>
              <a:t>‹#›</a:t>
            </a:fld>
            <a:endParaRPr lang="en-US"/>
          </a:p>
        </p:txBody>
      </p:sp>
    </p:spTree>
    <p:extLst>
      <p:ext uri="{BB962C8B-B14F-4D97-AF65-F5344CB8AC3E}">
        <p14:creationId xmlns:p14="http://schemas.microsoft.com/office/powerpoint/2010/main" val="2253148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B17B8-AE61-4903-C14F-A4B8B5474DCC}"/>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EB4F3EEC-9CD6-610F-5183-D8EB909E9EC8}"/>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9ACFD20C-C69F-CFFB-7526-9DFC0F50728D}"/>
              </a:ext>
            </a:extLst>
          </p:cNvPr>
          <p:cNvSpPr>
            <a:spLocks noGrp="1"/>
          </p:cNvSpPr>
          <p:nvPr>
            <p:ph type="body" idx="1"/>
          </p:nvPr>
        </p:nvSpPr>
        <p:spPr/>
        <p:txBody>
          <a:bodyPr/>
          <a:lstStyle/>
          <a:p>
            <a:r>
              <a:rPr lang="tr-TR" dirty="0" err="1"/>
              <a:t>Goal</a:t>
            </a:r>
            <a:r>
              <a:rPr lang="tr-TR" dirty="0"/>
              <a:t>: Time Series Analysis, </a:t>
            </a:r>
            <a:r>
              <a:rPr lang="tr-TR" dirty="0" err="1"/>
              <a:t>like</a:t>
            </a:r>
            <a:r>
              <a:rPr lang="tr-TR" dirty="0"/>
              <a:t> </a:t>
            </a:r>
            <a:r>
              <a:rPr lang="tr-TR" dirty="0" err="1"/>
              <a:t>any</a:t>
            </a:r>
            <a:r>
              <a:rPr lang="tr-TR" dirty="0"/>
              <a:t> </a:t>
            </a:r>
            <a:r>
              <a:rPr lang="tr-TR" dirty="0" err="1"/>
              <a:t>stock</a:t>
            </a:r>
            <a:r>
              <a:rPr lang="tr-TR" dirty="0"/>
              <a:t> </a:t>
            </a:r>
            <a:r>
              <a:rPr lang="tr-TR" dirty="0" err="1"/>
              <a:t>price</a:t>
            </a:r>
            <a:r>
              <a:rPr lang="tr-TR" dirty="0"/>
              <a:t>.</a:t>
            </a:r>
            <a:endParaRPr lang="en-US" dirty="0"/>
          </a:p>
        </p:txBody>
      </p:sp>
      <p:sp>
        <p:nvSpPr>
          <p:cNvPr id="4" name="Slayt Numarası Yer Tutucusu 3">
            <a:extLst>
              <a:ext uri="{FF2B5EF4-FFF2-40B4-BE49-F238E27FC236}">
                <a16:creationId xmlns:a16="http://schemas.microsoft.com/office/drawing/2014/main" id="{A5B5A291-1833-6F0F-44B0-2F763B547EB3}"/>
              </a:ext>
            </a:extLst>
          </p:cNvPr>
          <p:cNvSpPr>
            <a:spLocks noGrp="1"/>
          </p:cNvSpPr>
          <p:nvPr>
            <p:ph type="sldNum" sz="quarter" idx="5"/>
          </p:nvPr>
        </p:nvSpPr>
        <p:spPr/>
        <p:txBody>
          <a:bodyPr/>
          <a:lstStyle/>
          <a:p>
            <a:fld id="{45B1C124-8547-4155-90EA-2EA63A957723}" type="slidenum">
              <a:rPr lang="en-US" smtClean="0"/>
              <a:t>4</a:t>
            </a:fld>
            <a:endParaRPr lang="en-US"/>
          </a:p>
        </p:txBody>
      </p:sp>
    </p:spTree>
    <p:extLst>
      <p:ext uri="{BB962C8B-B14F-4D97-AF65-F5344CB8AC3E}">
        <p14:creationId xmlns:p14="http://schemas.microsoft.com/office/powerpoint/2010/main" val="2186090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Stationary</a:t>
            </a:r>
            <a:r>
              <a:rPr lang="tr-TR" dirty="0"/>
              <a:t> data </a:t>
            </a:r>
            <a:r>
              <a:rPr lang="tr-TR" dirty="0" err="1"/>
              <a:t>needed</a:t>
            </a:r>
            <a:endParaRPr lang="tr-TR" dirty="0"/>
          </a:p>
          <a:p>
            <a:endParaRPr lang="tr-TR" dirty="0"/>
          </a:p>
          <a:p>
            <a:r>
              <a:rPr lang="tr-TR" dirty="0" err="1"/>
              <a:t>Where</a:t>
            </a:r>
            <a:r>
              <a:rPr lang="tr-TR" dirty="0"/>
              <a:t>:</a:t>
            </a:r>
          </a:p>
          <a:p>
            <a:pPr>
              <a:buFont typeface="Arial" panose="020B0604020202020204" pitchFamily="34" charset="0"/>
              <a:buChar char="•"/>
            </a:pPr>
            <a:r>
              <a:rPr lang="tr-TR" dirty="0" err="1"/>
              <a:t>XtX_tXt</a:t>
            </a:r>
            <a:r>
              <a:rPr lang="tr-TR" dirty="0"/>
              <a:t>​: </a:t>
            </a:r>
            <a:r>
              <a:rPr lang="tr-TR" dirty="0" err="1"/>
              <a:t>The</a:t>
            </a:r>
            <a:r>
              <a:rPr lang="tr-TR" dirty="0"/>
              <a:t> </a:t>
            </a:r>
            <a:r>
              <a:rPr lang="tr-TR" dirty="0" err="1"/>
              <a:t>current</a:t>
            </a:r>
            <a:r>
              <a:rPr lang="tr-TR" dirty="0"/>
              <a:t> </a:t>
            </a:r>
            <a:r>
              <a:rPr lang="tr-TR" dirty="0" err="1"/>
              <a:t>value</a:t>
            </a:r>
            <a:r>
              <a:rPr lang="tr-TR" dirty="0"/>
              <a:t> of </a:t>
            </a:r>
            <a:r>
              <a:rPr lang="tr-TR" dirty="0" err="1"/>
              <a:t>the</a:t>
            </a:r>
            <a:r>
              <a:rPr lang="tr-TR" dirty="0"/>
              <a:t> time </a:t>
            </a:r>
            <a:r>
              <a:rPr lang="tr-TR" dirty="0" err="1"/>
              <a:t>series</a:t>
            </a:r>
            <a:endParaRPr lang="tr-TR" dirty="0"/>
          </a:p>
          <a:p>
            <a:pPr>
              <a:buFont typeface="Arial" panose="020B0604020202020204" pitchFamily="34" charset="0"/>
              <a:buChar char="•"/>
            </a:pPr>
            <a:r>
              <a:rPr lang="tr-TR" dirty="0"/>
              <a:t>ccc: A </a:t>
            </a:r>
            <a:r>
              <a:rPr lang="tr-TR" dirty="0" err="1"/>
              <a:t>constant</a:t>
            </a:r>
            <a:r>
              <a:rPr lang="tr-TR" dirty="0"/>
              <a:t> </a:t>
            </a:r>
            <a:r>
              <a:rPr lang="tr-TR" dirty="0" err="1"/>
              <a:t>term</a:t>
            </a:r>
            <a:endParaRPr lang="tr-TR" dirty="0"/>
          </a:p>
          <a:p>
            <a:pPr>
              <a:buFont typeface="Arial" panose="020B0604020202020204" pitchFamily="34" charset="0"/>
              <a:buChar char="•"/>
            </a:pPr>
            <a:r>
              <a:rPr lang="el-GR" dirty="0"/>
              <a:t>ϕ</a:t>
            </a:r>
            <a:r>
              <a:rPr lang="tr-TR" dirty="0"/>
              <a:t>i\</a:t>
            </a:r>
            <a:r>
              <a:rPr lang="tr-TR" dirty="0" err="1"/>
              <a:t>phi_i</a:t>
            </a:r>
            <a:r>
              <a:rPr lang="el-GR" dirty="0"/>
              <a:t>ϕ</a:t>
            </a:r>
            <a:r>
              <a:rPr lang="tr-TR" dirty="0"/>
              <a:t>i​: </a:t>
            </a:r>
            <a:r>
              <a:rPr lang="tr-TR" dirty="0" err="1"/>
              <a:t>Coefficients</a:t>
            </a:r>
            <a:r>
              <a:rPr lang="tr-TR" dirty="0"/>
              <a:t> </a:t>
            </a:r>
            <a:r>
              <a:rPr lang="tr-TR" dirty="0" err="1"/>
              <a:t>for</a:t>
            </a:r>
            <a:r>
              <a:rPr lang="tr-TR" dirty="0"/>
              <a:t> </a:t>
            </a:r>
            <a:r>
              <a:rPr lang="tr-TR" dirty="0" err="1"/>
              <a:t>the</a:t>
            </a:r>
            <a:r>
              <a:rPr lang="tr-TR" dirty="0"/>
              <a:t> </a:t>
            </a:r>
            <a:r>
              <a:rPr lang="tr-TR" dirty="0" err="1"/>
              <a:t>autoregressive</a:t>
            </a:r>
            <a:r>
              <a:rPr lang="tr-TR" dirty="0"/>
              <a:t> (AR) </a:t>
            </a:r>
            <a:r>
              <a:rPr lang="tr-TR" dirty="0" err="1"/>
              <a:t>terms</a:t>
            </a:r>
            <a:endParaRPr lang="tr-TR" dirty="0"/>
          </a:p>
          <a:p>
            <a:pPr>
              <a:buFont typeface="Arial" panose="020B0604020202020204" pitchFamily="34" charset="0"/>
              <a:buChar char="•"/>
            </a:pPr>
            <a:r>
              <a:rPr lang="el-GR" dirty="0"/>
              <a:t>θ</a:t>
            </a:r>
            <a:r>
              <a:rPr lang="tr-TR" dirty="0"/>
              <a:t>j\</a:t>
            </a:r>
            <a:r>
              <a:rPr lang="tr-TR" dirty="0" err="1"/>
              <a:t>theta_j</a:t>
            </a:r>
            <a:r>
              <a:rPr lang="el-GR" dirty="0"/>
              <a:t>θ</a:t>
            </a:r>
            <a:r>
              <a:rPr lang="tr-TR" dirty="0"/>
              <a:t>j​: </a:t>
            </a:r>
            <a:r>
              <a:rPr lang="tr-TR" dirty="0" err="1"/>
              <a:t>Coefficients</a:t>
            </a:r>
            <a:r>
              <a:rPr lang="tr-TR" dirty="0"/>
              <a:t> </a:t>
            </a:r>
            <a:r>
              <a:rPr lang="tr-TR" dirty="0" err="1"/>
              <a:t>for</a:t>
            </a:r>
            <a:r>
              <a:rPr lang="tr-TR" dirty="0"/>
              <a:t> </a:t>
            </a:r>
            <a:r>
              <a:rPr lang="tr-TR" dirty="0" err="1"/>
              <a:t>the</a:t>
            </a:r>
            <a:r>
              <a:rPr lang="tr-TR" dirty="0"/>
              <a:t> </a:t>
            </a:r>
            <a:r>
              <a:rPr lang="tr-TR" dirty="0" err="1"/>
              <a:t>moving</a:t>
            </a:r>
            <a:r>
              <a:rPr lang="tr-TR" dirty="0"/>
              <a:t> </a:t>
            </a:r>
            <a:r>
              <a:rPr lang="tr-TR" dirty="0" err="1"/>
              <a:t>average</a:t>
            </a:r>
            <a:r>
              <a:rPr lang="tr-TR" dirty="0"/>
              <a:t> (MA) </a:t>
            </a:r>
            <a:r>
              <a:rPr lang="tr-TR" dirty="0" err="1"/>
              <a:t>terms</a:t>
            </a:r>
            <a:endParaRPr lang="tr-TR" dirty="0"/>
          </a:p>
          <a:p>
            <a:pPr>
              <a:buFont typeface="Arial" panose="020B0604020202020204" pitchFamily="34" charset="0"/>
              <a:buChar char="•"/>
            </a:pPr>
            <a:r>
              <a:rPr lang="el-GR" dirty="0"/>
              <a:t>ε</a:t>
            </a:r>
            <a:r>
              <a:rPr lang="tr-TR" dirty="0"/>
              <a:t>t\</a:t>
            </a:r>
            <a:r>
              <a:rPr lang="tr-TR" dirty="0" err="1"/>
              <a:t>varepsilon_t</a:t>
            </a:r>
            <a:r>
              <a:rPr lang="el-GR" dirty="0"/>
              <a:t>ε</a:t>
            </a:r>
            <a:r>
              <a:rPr lang="tr-TR" dirty="0"/>
              <a:t>t​: </a:t>
            </a:r>
            <a:r>
              <a:rPr lang="tr-TR" dirty="0" err="1"/>
              <a:t>The</a:t>
            </a:r>
            <a:r>
              <a:rPr lang="tr-TR" dirty="0"/>
              <a:t> </a:t>
            </a:r>
            <a:r>
              <a:rPr lang="tr-TR" dirty="0" err="1"/>
              <a:t>error</a:t>
            </a:r>
            <a:r>
              <a:rPr lang="tr-TR" dirty="0"/>
              <a:t> </a:t>
            </a:r>
            <a:r>
              <a:rPr lang="tr-TR" dirty="0" err="1"/>
              <a:t>term</a:t>
            </a:r>
            <a:r>
              <a:rPr lang="tr-TR" dirty="0"/>
              <a:t> (</a:t>
            </a:r>
            <a:r>
              <a:rPr lang="tr-TR" dirty="0" err="1"/>
              <a:t>white</a:t>
            </a:r>
            <a:r>
              <a:rPr lang="tr-TR" dirty="0"/>
              <a:t> </a:t>
            </a:r>
            <a:r>
              <a:rPr lang="tr-TR" dirty="0" err="1"/>
              <a:t>noise</a:t>
            </a:r>
            <a:r>
              <a:rPr lang="tr-TR" dirty="0"/>
              <a:t>) at time </a:t>
            </a:r>
            <a:r>
              <a:rPr lang="tr-TR" dirty="0" err="1"/>
              <a:t>ttt</a:t>
            </a:r>
            <a:endParaRPr lang="tr-TR" dirty="0"/>
          </a:p>
          <a:p>
            <a:pPr>
              <a:buFont typeface="Arial" panose="020B0604020202020204" pitchFamily="34" charset="0"/>
              <a:buChar char="•"/>
            </a:pPr>
            <a:r>
              <a:rPr lang="tr-TR" dirty="0" err="1"/>
              <a:t>ppp</a:t>
            </a:r>
            <a:r>
              <a:rPr lang="tr-TR" dirty="0"/>
              <a:t>: </a:t>
            </a:r>
            <a:r>
              <a:rPr lang="tr-TR" dirty="0" err="1"/>
              <a:t>The</a:t>
            </a:r>
            <a:r>
              <a:rPr lang="tr-TR" dirty="0"/>
              <a:t> </a:t>
            </a:r>
            <a:r>
              <a:rPr lang="tr-TR" dirty="0" err="1"/>
              <a:t>number</a:t>
            </a:r>
            <a:r>
              <a:rPr lang="tr-TR" dirty="0"/>
              <a:t> of AR </a:t>
            </a:r>
            <a:r>
              <a:rPr lang="tr-TR" dirty="0" err="1"/>
              <a:t>terms</a:t>
            </a:r>
            <a:endParaRPr lang="tr-TR" dirty="0"/>
          </a:p>
          <a:p>
            <a:pPr>
              <a:buFont typeface="Arial" panose="020B0604020202020204" pitchFamily="34" charset="0"/>
              <a:buChar char="•"/>
            </a:pPr>
            <a:r>
              <a:rPr lang="tr-TR" dirty="0" err="1"/>
              <a:t>qqq</a:t>
            </a:r>
            <a:r>
              <a:rPr lang="tr-TR" dirty="0"/>
              <a:t>: </a:t>
            </a:r>
            <a:r>
              <a:rPr lang="tr-TR" dirty="0" err="1"/>
              <a:t>The</a:t>
            </a:r>
            <a:r>
              <a:rPr lang="tr-TR" dirty="0"/>
              <a:t> </a:t>
            </a:r>
            <a:r>
              <a:rPr lang="tr-TR" dirty="0" err="1"/>
              <a:t>number</a:t>
            </a:r>
            <a:r>
              <a:rPr lang="tr-TR" dirty="0"/>
              <a:t> of MA </a:t>
            </a:r>
            <a:r>
              <a:rPr lang="tr-TR" dirty="0" err="1"/>
              <a:t>terms</a:t>
            </a:r>
            <a:endParaRPr lang="tr-TR" dirty="0"/>
          </a:p>
          <a:p>
            <a:endParaRPr lang="en-US" dirty="0"/>
          </a:p>
        </p:txBody>
      </p:sp>
      <p:sp>
        <p:nvSpPr>
          <p:cNvPr id="4" name="Slayt Numarası Yer Tutucusu 3"/>
          <p:cNvSpPr>
            <a:spLocks noGrp="1"/>
          </p:cNvSpPr>
          <p:nvPr>
            <p:ph type="sldNum" sz="quarter" idx="5"/>
          </p:nvPr>
        </p:nvSpPr>
        <p:spPr/>
        <p:txBody>
          <a:bodyPr/>
          <a:lstStyle/>
          <a:p>
            <a:fld id="{45B1C124-8547-4155-90EA-2EA63A957723}" type="slidenum">
              <a:rPr lang="en-US" smtClean="0"/>
              <a:t>6</a:t>
            </a:fld>
            <a:endParaRPr lang="en-US"/>
          </a:p>
        </p:txBody>
      </p:sp>
    </p:spTree>
    <p:extLst>
      <p:ext uri="{BB962C8B-B14F-4D97-AF65-F5344CB8AC3E}">
        <p14:creationId xmlns:p14="http://schemas.microsoft.com/office/powerpoint/2010/main" val="2897501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Stationary</a:t>
            </a:r>
            <a:r>
              <a:rPr lang="tr-TR" dirty="0"/>
              <a:t> data </a:t>
            </a:r>
            <a:r>
              <a:rPr lang="tr-TR" dirty="0" err="1"/>
              <a:t>does</a:t>
            </a:r>
            <a:r>
              <a:rPr lang="tr-TR" dirty="0"/>
              <a:t> not </a:t>
            </a:r>
            <a:r>
              <a:rPr lang="tr-TR" dirty="0" err="1"/>
              <a:t>needed</a:t>
            </a:r>
            <a:endParaRPr lang="tr-TR" dirty="0"/>
          </a:p>
          <a:p>
            <a:endParaRPr lang="tr-TR" dirty="0"/>
          </a:p>
          <a:p>
            <a:r>
              <a:rPr lang="tr-TR" dirty="0" err="1"/>
              <a:t>Where</a:t>
            </a:r>
            <a:r>
              <a:rPr lang="tr-TR" dirty="0"/>
              <a:t>:</a:t>
            </a:r>
          </a:p>
          <a:p>
            <a:pPr>
              <a:buFont typeface="Arial" panose="020B0604020202020204" pitchFamily="34" charset="0"/>
              <a:buChar char="•"/>
            </a:pPr>
            <a:r>
              <a:rPr lang="tr-TR" dirty="0" err="1"/>
              <a:t>XtX_tXt</a:t>
            </a:r>
            <a:r>
              <a:rPr lang="tr-TR" dirty="0"/>
              <a:t>​: </a:t>
            </a:r>
            <a:r>
              <a:rPr lang="tr-TR" dirty="0" err="1"/>
              <a:t>The</a:t>
            </a:r>
            <a:r>
              <a:rPr lang="tr-TR" dirty="0"/>
              <a:t> </a:t>
            </a:r>
            <a:r>
              <a:rPr lang="tr-TR" dirty="0" err="1"/>
              <a:t>current</a:t>
            </a:r>
            <a:r>
              <a:rPr lang="tr-TR" dirty="0"/>
              <a:t> </a:t>
            </a:r>
            <a:r>
              <a:rPr lang="tr-TR" dirty="0" err="1"/>
              <a:t>value</a:t>
            </a:r>
            <a:r>
              <a:rPr lang="tr-TR" dirty="0"/>
              <a:t> of </a:t>
            </a:r>
            <a:r>
              <a:rPr lang="tr-TR" dirty="0" err="1"/>
              <a:t>the</a:t>
            </a:r>
            <a:r>
              <a:rPr lang="tr-TR" dirty="0"/>
              <a:t> time </a:t>
            </a:r>
            <a:r>
              <a:rPr lang="tr-TR" dirty="0" err="1"/>
              <a:t>series</a:t>
            </a:r>
            <a:endParaRPr lang="tr-TR" dirty="0"/>
          </a:p>
          <a:p>
            <a:pPr>
              <a:buFont typeface="Arial" panose="020B0604020202020204" pitchFamily="34" charset="0"/>
              <a:buChar char="•"/>
            </a:pPr>
            <a:r>
              <a:rPr lang="el-GR" dirty="0"/>
              <a:t>Δ</a:t>
            </a:r>
            <a:r>
              <a:rPr lang="tr-TR" dirty="0"/>
              <a:t>d\</a:t>
            </a:r>
            <a:r>
              <a:rPr lang="tr-TR" dirty="0" err="1"/>
              <a:t>Delta^d</a:t>
            </a:r>
            <a:r>
              <a:rPr lang="el-GR" dirty="0"/>
              <a:t>Δ</a:t>
            </a:r>
            <a:r>
              <a:rPr lang="tr-TR" dirty="0"/>
              <a:t>d: </a:t>
            </a:r>
            <a:r>
              <a:rPr lang="tr-TR" dirty="0" err="1"/>
              <a:t>The</a:t>
            </a:r>
            <a:r>
              <a:rPr lang="tr-TR" dirty="0"/>
              <a:t> </a:t>
            </a:r>
            <a:r>
              <a:rPr lang="tr-TR" dirty="0" err="1"/>
              <a:t>differencing</a:t>
            </a:r>
            <a:r>
              <a:rPr lang="tr-TR" dirty="0"/>
              <a:t> </a:t>
            </a:r>
            <a:r>
              <a:rPr lang="tr-TR" dirty="0" err="1"/>
              <a:t>operator</a:t>
            </a:r>
            <a:r>
              <a:rPr lang="tr-TR" dirty="0"/>
              <a:t> </a:t>
            </a:r>
            <a:r>
              <a:rPr lang="tr-TR" dirty="0" err="1"/>
              <a:t>applied</a:t>
            </a:r>
            <a:r>
              <a:rPr lang="tr-TR" dirty="0"/>
              <a:t> </a:t>
            </a:r>
            <a:r>
              <a:rPr lang="tr-TR" dirty="0" err="1"/>
              <a:t>ddd</a:t>
            </a:r>
            <a:r>
              <a:rPr lang="tr-TR" dirty="0"/>
              <a:t> </a:t>
            </a:r>
            <a:r>
              <a:rPr lang="tr-TR" dirty="0" err="1"/>
              <a:t>times</a:t>
            </a:r>
            <a:r>
              <a:rPr lang="tr-TR" dirty="0"/>
              <a:t> </a:t>
            </a:r>
            <a:r>
              <a:rPr lang="tr-TR" dirty="0" err="1"/>
              <a:t>to</a:t>
            </a:r>
            <a:r>
              <a:rPr lang="tr-TR" dirty="0"/>
              <a:t> </a:t>
            </a:r>
            <a:r>
              <a:rPr lang="tr-TR" dirty="0" err="1"/>
              <a:t>achieve</a:t>
            </a:r>
            <a:r>
              <a:rPr lang="tr-TR" dirty="0"/>
              <a:t> </a:t>
            </a:r>
            <a:r>
              <a:rPr lang="tr-TR" dirty="0" err="1"/>
              <a:t>stationarity</a:t>
            </a:r>
            <a:r>
              <a:rPr lang="tr-TR" dirty="0"/>
              <a:t> (</a:t>
            </a:r>
            <a:r>
              <a:rPr lang="el-GR" dirty="0"/>
              <a:t>Δ</a:t>
            </a:r>
            <a:r>
              <a:rPr lang="tr-TR" dirty="0" err="1"/>
              <a:t>Xt</a:t>
            </a:r>
            <a:r>
              <a:rPr lang="tr-TR" dirty="0"/>
              <a:t>=Xt−Xt−1\Delta </a:t>
            </a:r>
            <a:r>
              <a:rPr lang="tr-TR" dirty="0" err="1"/>
              <a:t>X_t</a:t>
            </a:r>
            <a:r>
              <a:rPr lang="tr-TR" dirty="0"/>
              <a:t> = </a:t>
            </a:r>
            <a:r>
              <a:rPr lang="tr-TR" dirty="0" err="1"/>
              <a:t>X_t</a:t>
            </a:r>
            <a:r>
              <a:rPr lang="tr-TR" dirty="0"/>
              <a:t> - X_{t-1}</a:t>
            </a:r>
            <a:r>
              <a:rPr lang="el-GR" dirty="0"/>
              <a:t>Δ</a:t>
            </a:r>
            <a:r>
              <a:rPr lang="tr-TR" dirty="0" err="1"/>
              <a:t>Xt</a:t>
            </a:r>
            <a:r>
              <a:rPr lang="tr-TR" dirty="0"/>
              <a:t>​=</a:t>
            </a:r>
            <a:r>
              <a:rPr lang="tr-TR" dirty="0" err="1"/>
              <a:t>Xt</a:t>
            </a:r>
            <a:r>
              <a:rPr lang="tr-TR" dirty="0"/>
              <a:t>​−Xt−1​)</a:t>
            </a:r>
          </a:p>
          <a:p>
            <a:pPr>
              <a:buFont typeface="Arial" panose="020B0604020202020204" pitchFamily="34" charset="0"/>
              <a:buChar char="•"/>
            </a:pPr>
            <a:r>
              <a:rPr lang="tr-TR" dirty="0"/>
              <a:t>ccc: A </a:t>
            </a:r>
            <a:r>
              <a:rPr lang="tr-TR" dirty="0" err="1"/>
              <a:t>constant</a:t>
            </a:r>
            <a:r>
              <a:rPr lang="tr-TR" dirty="0"/>
              <a:t> </a:t>
            </a:r>
            <a:r>
              <a:rPr lang="tr-TR" dirty="0" err="1"/>
              <a:t>term</a:t>
            </a:r>
            <a:endParaRPr lang="tr-TR" dirty="0"/>
          </a:p>
          <a:p>
            <a:pPr>
              <a:buFont typeface="Arial" panose="020B0604020202020204" pitchFamily="34" charset="0"/>
              <a:buChar char="•"/>
            </a:pPr>
            <a:r>
              <a:rPr lang="el-GR" dirty="0"/>
              <a:t>ϕ</a:t>
            </a:r>
            <a:r>
              <a:rPr lang="tr-TR" dirty="0"/>
              <a:t>i\</a:t>
            </a:r>
            <a:r>
              <a:rPr lang="tr-TR" dirty="0" err="1"/>
              <a:t>phi_i</a:t>
            </a:r>
            <a:r>
              <a:rPr lang="el-GR" dirty="0"/>
              <a:t>ϕ</a:t>
            </a:r>
            <a:r>
              <a:rPr lang="tr-TR" dirty="0"/>
              <a:t>i​: </a:t>
            </a:r>
            <a:r>
              <a:rPr lang="tr-TR" dirty="0" err="1"/>
              <a:t>Coefficients</a:t>
            </a:r>
            <a:r>
              <a:rPr lang="tr-TR" dirty="0"/>
              <a:t> </a:t>
            </a:r>
            <a:r>
              <a:rPr lang="tr-TR" dirty="0" err="1"/>
              <a:t>for</a:t>
            </a:r>
            <a:r>
              <a:rPr lang="tr-TR" dirty="0"/>
              <a:t> </a:t>
            </a:r>
            <a:r>
              <a:rPr lang="tr-TR" dirty="0" err="1"/>
              <a:t>the</a:t>
            </a:r>
            <a:r>
              <a:rPr lang="tr-TR" dirty="0"/>
              <a:t> </a:t>
            </a:r>
            <a:r>
              <a:rPr lang="tr-TR" dirty="0" err="1"/>
              <a:t>autoregressive</a:t>
            </a:r>
            <a:r>
              <a:rPr lang="tr-TR" dirty="0"/>
              <a:t> (AR) </a:t>
            </a:r>
            <a:r>
              <a:rPr lang="tr-TR" dirty="0" err="1"/>
              <a:t>terms</a:t>
            </a:r>
            <a:endParaRPr lang="tr-TR" dirty="0"/>
          </a:p>
          <a:p>
            <a:pPr>
              <a:buFont typeface="Arial" panose="020B0604020202020204" pitchFamily="34" charset="0"/>
              <a:buChar char="•"/>
            </a:pPr>
            <a:r>
              <a:rPr lang="el-GR" dirty="0"/>
              <a:t>θ</a:t>
            </a:r>
            <a:r>
              <a:rPr lang="tr-TR" dirty="0"/>
              <a:t>j\</a:t>
            </a:r>
            <a:r>
              <a:rPr lang="tr-TR" dirty="0" err="1"/>
              <a:t>theta_j</a:t>
            </a:r>
            <a:r>
              <a:rPr lang="el-GR" dirty="0"/>
              <a:t>θ</a:t>
            </a:r>
            <a:r>
              <a:rPr lang="tr-TR" dirty="0"/>
              <a:t>j​: </a:t>
            </a:r>
            <a:r>
              <a:rPr lang="tr-TR" dirty="0" err="1"/>
              <a:t>Coefficients</a:t>
            </a:r>
            <a:r>
              <a:rPr lang="tr-TR" dirty="0"/>
              <a:t> </a:t>
            </a:r>
            <a:r>
              <a:rPr lang="tr-TR" dirty="0" err="1"/>
              <a:t>for</a:t>
            </a:r>
            <a:r>
              <a:rPr lang="tr-TR" dirty="0"/>
              <a:t> </a:t>
            </a:r>
            <a:r>
              <a:rPr lang="tr-TR" dirty="0" err="1"/>
              <a:t>the</a:t>
            </a:r>
            <a:r>
              <a:rPr lang="tr-TR" dirty="0"/>
              <a:t> </a:t>
            </a:r>
            <a:r>
              <a:rPr lang="tr-TR" dirty="0" err="1"/>
              <a:t>moving</a:t>
            </a:r>
            <a:r>
              <a:rPr lang="tr-TR" dirty="0"/>
              <a:t> </a:t>
            </a:r>
            <a:r>
              <a:rPr lang="tr-TR" dirty="0" err="1"/>
              <a:t>average</a:t>
            </a:r>
            <a:r>
              <a:rPr lang="tr-TR" dirty="0"/>
              <a:t> (MA) </a:t>
            </a:r>
            <a:r>
              <a:rPr lang="tr-TR" dirty="0" err="1"/>
              <a:t>terms</a:t>
            </a:r>
            <a:endParaRPr lang="tr-TR" dirty="0"/>
          </a:p>
          <a:p>
            <a:pPr>
              <a:buFont typeface="Arial" panose="020B0604020202020204" pitchFamily="34" charset="0"/>
              <a:buChar char="•"/>
            </a:pPr>
            <a:r>
              <a:rPr lang="el-GR" dirty="0"/>
              <a:t>ε</a:t>
            </a:r>
            <a:r>
              <a:rPr lang="tr-TR" dirty="0"/>
              <a:t>t\</a:t>
            </a:r>
            <a:r>
              <a:rPr lang="tr-TR" dirty="0" err="1"/>
              <a:t>varepsilon_t</a:t>
            </a:r>
            <a:r>
              <a:rPr lang="el-GR" dirty="0"/>
              <a:t>ε</a:t>
            </a:r>
            <a:r>
              <a:rPr lang="tr-TR" dirty="0"/>
              <a:t>t​: </a:t>
            </a:r>
            <a:r>
              <a:rPr lang="tr-TR" dirty="0" err="1"/>
              <a:t>The</a:t>
            </a:r>
            <a:r>
              <a:rPr lang="tr-TR" dirty="0"/>
              <a:t> </a:t>
            </a:r>
            <a:r>
              <a:rPr lang="tr-TR" dirty="0" err="1"/>
              <a:t>error</a:t>
            </a:r>
            <a:r>
              <a:rPr lang="tr-TR" dirty="0"/>
              <a:t> </a:t>
            </a:r>
            <a:r>
              <a:rPr lang="tr-TR" dirty="0" err="1"/>
              <a:t>term</a:t>
            </a:r>
            <a:r>
              <a:rPr lang="tr-TR" dirty="0"/>
              <a:t> (</a:t>
            </a:r>
            <a:r>
              <a:rPr lang="tr-TR" dirty="0" err="1"/>
              <a:t>white</a:t>
            </a:r>
            <a:r>
              <a:rPr lang="tr-TR" dirty="0"/>
              <a:t> </a:t>
            </a:r>
            <a:r>
              <a:rPr lang="tr-TR" dirty="0" err="1"/>
              <a:t>noise</a:t>
            </a:r>
            <a:r>
              <a:rPr lang="tr-TR" dirty="0"/>
              <a:t>) at time </a:t>
            </a:r>
            <a:r>
              <a:rPr lang="tr-TR" dirty="0" err="1"/>
              <a:t>ttt</a:t>
            </a:r>
            <a:endParaRPr lang="tr-TR" dirty="0"/>
          </a:p>
          <a:p>
            <a:pPr>
              <a:buFont typeface="Arial" panose="020B0604020202020204" pitchFamily="34" charset="0"/>
              <a:buChar char="•"/>
            </a:pPr>
            <a:r>
              <a:rPr lang="tr-TR" dirty="0" err="1"/>
              <a:t>ppp</a:t>
            </a:r>
            <a:r>
              <a:rPr lang="tr-TR" dirty="0"/>
              <a:t>: </a:t>
            </a:r>
            <a:r>
              <a:rPr lang="tr-TR" dirty="0" err="1"/>
              <a:t>The</a:t>
            </a:r>
            <a:r>
              <a:rPr lang="tr-TR" dirty="0"/>
              <a:t> </a:t>
            </a:r>
            <a:r>
              <a:rPr lang="tr-TR" dirty="0" err="1"/>
              <a:t>number</a:t>
            </a:r>
            <a:r>
              <a:rPr lang="tr-TR" dirty="0"/>
              <a:t> of AR </a:t>
            </a:r>
            <a:r>
              <a:rPr lang="tr-TR" dirty="0" err="1"/>
              <a:t>terms</a:t>
            </a:r>
            <a:endParaRPr lang="tr-TR" dirty="0"/>
          </a:p>
          <a:p>
            <a:pPr>
              <a:buFont typeface="Arial" panose="020B0604020202020204" pitchFamily="34" charset="0"/>
              <a:buChar char="•"/>
            </a:pPr>
            <a:r>
              <a:rPr lang="tr-TR" dirty="0" err="1"/>
              <a:t>ddd</a:t>
            </a:r>
            <a:r>
              <a:rPr lang="tr-TR" dirty="0"/>
              <a:t>: </a:t>
            </a:r>
            <a:r>
              <a:rPr lang="tr-TR" dirty="0" err="1"/>
              <a:t>The</a:t>
            </a:r>
            <a:r>
              <a:rPr lang="tr-TR" dirty="0"/>
              <a:t> </a:t>
            </a:r>
            <a:r>
              <a:rPr lang="tr-TR" dirty="0" err="1"/>
              <a:t>degree</a:t>
            </a:r>
            <a:r>
              <a:rPr lang="tr-TR" dirty="0"/>
              <a:t> of </a:t>
            </a:r>
            <a:r>
              <a:rPr lang="tr-TR" dirty="0" err="1"/>
              <a:t>differencing</a:t>
            </a:r>
            <a:endParaRPr lang="tr-TR" dirty="0"/>
          </a:p>
          <a:p>
            <a:pPr>
              <a:buFont typeface="Arial" panose="020B0604020202020204" pitchFamily="34" charset="0"/>
              <a:buChar char="•"/>
            </a:pPr>
            <a:r>
              <a:rPr lang="tr-TR" dirty="0" err="1"/>
              <a:t>qqq</a:t>
            </a:r>
            <a:r>
              <a:rPr lang="tr-TR" dirty="0"/>
              <a:t>: </a:t>
            </a:r>
            <a:r>
              <a:rPr lang="tr-TR" dirty="0" err="1"/>
              <a:t>The</a:t>
            </a:r>
            <a:r>
              <a:rPr lang="tr-TR" dirty="0"/>
              <a:t> </a:t>
            </a:r>
            <a:r>
              <a:rPr lang="tr-TR" dirty="0" err="1"/>
              <a:t>number</a:t>
            </a:r>
            <a:r>
              <a:rPr lang="tr-TR" dirty="0"/>
              <a:t> of MA </a:t>
            </a:r>
            <a:r>
              <a:rPr lang="tr-TR" dirty="0" err="1"/>
              <a:t>terms</a:t>
            </a:r>
            <a:endParaRPr lang="tr-TR" dirty="0"/>
          </a:p>
          <a:p>
            <a:endParaRPr lang="en-US" dirty="0"/>
          </a:p>
        </p:txBody>
      </p:sp>
      <p:sp>
        <p:nvSpPr>
          <p:cNvPr id="4" name="Slayt Numarası Yer Tutucusu 3"/>
          <p:cNvSpPr>
            <a:spLocks noGrp="1"/>
          </p:cNvSpPr>
          <p:nvPr>
            <p:ph type="sldNum" sz="quarter" idx="5"/>
          </p:nvPr>
        </p:nvSpPr>
        <p:spPr/>
        <p:txBody>
          <a:bodyPr/>
          <a:lstStyle/>
          <a:p>
            <a:fld id="{45B1C124-8547-4155-90EA-2EA63A957723}" type="slidenum">
              <a:rPr lang="en-US" smtClean="0"/>
              <a:t>7</a:t>
            </a:fld>
            <a:endParaRPr lang="en-US"/>
          </a:p>
        </p:txBody>
      </p:sp>
    </p:spTree>
    <p:extLst>
      <p:ext uri="{BB962C8B-B14F-4D97-AF65-F5344CB8AC3E}">
        <p14:creationId xmlns:p14="http://schemas.microsoft.com/office/powerpoint/2010/main" val="461651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45B1C124-8547-4155-90EA-2EA63A957723}" type="slidenum">
              <a:rPr lang="en-US" smtClean="0"/>
              <a:t>9</a:t>
            </a:fld>
            <a:endParaRPr lang="en-US"/>
          </a:p>
        </p:txBody>
      </p:sp>
    </p:spTree>
    <p:extLst>
      <p:ext uri="{BB962C8B-B14F-4D97-AF65-F5344CB8AC3E}">
        <p14:creationId xmlns:p14="http://schemas.microsoft.com/office/powerpoint/2010/main" val="252284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45B1C124-8547-4155-90EA-2EA63A957723}" type="slidenum">
              <a:rPr lang="en-US" smtClean="0"/>
              <a:t>12</a:t>
            </a:fld>
            <a:endParaRPr lang="en-US"/>
          </a:p>
        </p:txBody>
      </p:sp>
    </p:spTree>
    <p:extLst>
      <p:ext uri="{BB962C8B-B14F-4D97-AF65-F5344CB8AC3E}">
        <p14:creationId xmlns:p14="http://schemas.microsoft.com/office/powerpoint/2010/main" val="4214059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45B1C124-8547-4155-90EA-2EA63A957723}" type="slidenum">
              <a:rPr lang="en-US" smtClean="0"/>
              <a:t>17</a:t>
            </a:fld>
            <a:endParaRPr lang="en-US"/>
          </a:p>
        </p:txBody>
      </p:sp>
    </p:spTree>
    <p:extLst>
      <p:ext uri="{BB962C8B-B14F-4D97-AF65-F5344CB8AC3E}">
        <p14:creationId xmlns:p14="http://schemas.microsoft.com/office/powerpoint/2010/main" val="3600322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45B1C124-8547-4155-90EA-2EA63A957723}" type="slidenum">
              <a:rPr lang="en-US" smtClean="0"/>
              <a:t>25</a:t>
            </a:fld>
            <a:endParaRPr lang="en-US"/>
          </a:p>
        </p:txBody>
      </p:sp>
    </p:spTree>
    <p:extLst>
      <p:ext uri="{BB962C8B-B14F-4D97-AF65-F5344CB8AC3E}">
        <p14:creationId xmlns:p14="http://schemas.microsoft.com/office/powerpoint/2010/main" val="2989582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Visual </a:t>
            </a:r>
            <a:r>
              <a:rPr lang="tr-TR" dirty="0" err="1"/>
              <a:t>inspectation</a:t>
            </a:r>
            <a:r>
              <a:rPr lang="tr-TR" dirty="0"/>
              <a:t>: GBM has </a:t>
            </a:r>
            <a:r>
              <a:rPr lang="tr-TR" dirty="0" err="1"/>
              <a:t>better</a:t>
            </a:r>
            <a:r>
              <a:rPr lang="tr-TR" dirty="0"/>
              <a:t> trend </a:t>
            </a:r>
            <a:r>
              <a:rPr lang="tr-TR" dirty="0" err="1"/>
              <a:t>following</a:t>
            </a:r>
            <a:r>
              <a:rPr lang="tr-TR" dirty="0"/>
              <a:t>.</a:t>
            </a:r>
            <a:endParaRPr lang="en-US" dirty="0"/>
          </a:p>
        </p:txBody>
      </p:sp>
      <p:sp>
        <p:nvSpPr>
          <p:cNvPr id="4" name="Slayt Numarası Yer Tutucusu 3"/>
          <p:cNvSpPr>
            <a:spLocks noGrp="1"/>
          </p:cNvSpPr>
          <p:nvPr>
            <p:ph type="sldNum" sz="quarter" idx="5"/>
          </p:nvPr>
        </p:nvSpPr>
        <p:spPr/>
        <p:txBody>
          <a:bodyPr/>
          <a:lstStyle/>
          <a:p>
            <a:fld id="{45B1C124-8547-4155-90EA-2EA63A957723}" type="slidenum">
              <a:rPr lang="en-US" smtClean="0"/>
              <a:t>40</a:t>
            </a:fld>
            <a:endParaRPr lang="en-US"/>
          </a:p>
        </p:txBody>
      </p:sp>
    </p:spTree>
    <p:extLst>
      <p:ext uri="{BB962C8B-B14F-4D97-AF65-F5344CB8AC3E}">
        <p14:creationId xmlns:p14="http://schemas.microsoft.com/office/powerpoint/2010/main" val="2782980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06E6708-F1A7-41F4-AAD9-5B68D3610D02}" type="datetimeFigureOut">
              <a:rPr lang="en-US" smtClean="0"/>
              <a:t>12/23/2024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74B431F-F4C2-4CB1-90B6-8E90B1246AF4}"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060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06E6708-F1A7-41F4-AAD9-5B68D3610D02}"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B431F-F4C2-4CB1-90B6-8E90B1246AF4}" type="slidenum">
              <a:rPr lang="en-US" smtClean="0"/>
              <a:t>‹#›</a:t>
            </a:fld>
            <a:endParaRPr lang="en-US"/>
          </a:p>
        </p:txBody>
      </p:sp>
    </p:spTree>
    <p:extLst>
      <p:ext uri="{BB962C8B-B14F-4D97-AF65-F5344CB8AC3E}">
        <p14:creationId xmlns:p14="http://schemas.microsoft.com/office/powerpoint/2010/main" val="2824242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06E6708-F1A7-41F4-AAD9-5B68D3610D02}"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B431F-F4C2-4CB1-90B6-8E90B1246AF4}" type="slidenum">
              <a:rPr lang="en-US" smtClean="0"/>
              <a:t>‹#›</a:t>
            </a:fld>
            <a:endParaRPr lang="en-US"/>
          </a:p>
        </p:txBody>
      </p:sp>
    </p:spTree>
    <p:extLst>
      <p:ext uri="{BB962C8B-B14F-4D97-AF65-F5344CB8AC3E}">
        <p14:creationId xmlns:p14="http://schemas.microsoft.com/office/powerpoint/2010/main" val="246459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06E6708-F1A7-41F4-AAD9-5B68D3610D02}"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B431F-F4C2-4CB1-90B6-8E90B1246AF4}" type="slidenum">
              <a:rPr lang="en-US" smtClean="0"/>
              <a:t>‹#›</a:t>
            </a:fld>
            <a:endParaRPr lang="en-US"/>
          </a:p>
        </p:txBody>
      </p:sp>
    </p:spTree>
    <p:extLst>
      <p:ext uri="{BB962C8B-B14F-4D97-AF65-F5344CB8AC3E}">
        <p14:creationId xmlns:p14="http://schemas.microsoft.com/office/powerpoint/2010/main" val="401940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06E6708-F1A7-41F4-AAD9-5B68D3610D02}"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B431F-F4C2-4CB1-90B6-8E90B1246AF4}"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04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06E6708-F1A7-41F4-AAD9-5B68D3610D02}"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B431F-F4C2-4CB1-90B6-8E90B1246AF4}" type="slidenum">
              <a:rPr lang="en-US" smtClean="0"/>
              <a:t>‹#›</a:t>
            </a:fld>
            <a:endParaRPr lang="en-US"/>
          </a:p>
        </p:txBody>
      </p:sp>
    </p:spTree>
    <p:extLst>
      <p:ext uri="{BB962C8B-B14F-4D97-AF65-F5344CB8AC3E}">
        <p14:creationId xmlns:p14="http://schemas.microsoft.com/office/powerpoint/2010/main" val="3474792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06E6708-F1A7-41F4-AAD9-5B68D3610D02}" type="datetimeFigureOut">
              <a:rPr lang="en-US" smtClean="0"/>
              <a:t>12/23/2024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B431F-F4C2-4CB1-90B6-8E90B1246AF4}" type="slidenum">
              <a:rPr lang="en-US" smtClean="0"/>
              <a:t>‹#›</a:t>
            </a:fld>
            <a:endParaRPr lang="en-US"/>
          </a:p>
        </p:txBody>
      </p:sp>
    </p:spTree>
    <p:extLst>
      <p:ext uri="{BB962C8B-B14F-4D97-AF65-F5344CB8AC3E}">
        <p14:creationId xmlns:p14="http://schemas.microsoft.com/office/powerpoint/2010/main" val="4122132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06E6708-F1A7-41F4-AAD9-5B68D3610D02}" type="datetimeFigureOut">
              <a:rPr lang="en-US" smtClean="0"/>
              <a:t>12/23/2024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4B431F-F4C2-4CB1-90B6-8E90B1246AF4}" type="slidenum">
              <a:rPr lang="en-US" smtClean="0"/>
              <a:t>‹#›</a:t>
            </a:fld>
            <a:endParaRPr lang="en-US"/>
          </a:p>
        </p:txBody>
      </p:sp>
    </p:spTree>
    <p:extLst>
      <p:ext uri="{BB962C8B-B14F-4D97-AF65-F5344CB8AC3E}">
        <p14:creationId xmlns:p14="http://schemas.microsoft.com/office/powerpoint/2010/main" val="250315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E6708-F1A7-41F4-AAD9-5B68D3610D02}" type="datetimeFigureOut">
              <a:rPr lang="en-US" smtClean="0"/>
              <a:t>12/23/2024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4B431F-F4C2-4CB1-90B6-8E90B1246AF4}" type="slidenum">
              <a:rPr lang="en-US" smtClean="0"/>
              <a:t>‹#›</a:t>
            </a:fld>
            <a:endParaRPr lang="en-US"/>
          </a:p>
        </p:txBody>
      </p:sp>
    </p:spTree>
    <p:extLst>
      <p:ext uri="{BB962C8B-B14F-4D97-AF65-F5344CB8AC3E}">
        <p14:creationId xmlns:p14="http://schemas.microsoft.com/office/powerpoint/2010/main" val="3374196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tr-TR"/>
              <a:t>Asıl başlık stilini düzenlemek için tıklayın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06E6708-F1A7-41F4-AAD9-5B68D3610D02}"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B431F-F4C2-4CB1-90B6-8E90B1246AF4}" type="slidenum">
              <a:rPr lang="en-US" smtClean="0"/>
              <a:t>‹#›</a:t>
            </a:fld>
            <a:endParaRPr lang="en-US"/>
          </a:p>
        </p:txBody>
      </p:sp>
    </p:spTree>
    <p:extLst>
      <p:ext uri="{BB962C8B-B14F-4D97-AF65-F5344CB8AC3E}">
        <p14:creationId xmlns:p14="http://schemas.microsoft.com/office/powerpoint/2010/main" val="2930549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06E6708-F1A7-41F4-AAD9-5B68D3610D02}"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4B431F-F4C2-4CB1-90B6-8E90B1246AF4}" type="slidenum">
              <a:rPr lang="en-US" smtClean="0"/>
              <a:t>‹#›</a:t>
            </a:fld>
            <a:endParaRPr lang="en-US"/>
          </a:p>
        </p:txBody>
      </p:sp>
    </p:spTree>
    <p:extLst>
      <p:ext uri="{BB962C8B-B14F-4D97-AF65-F5344CB8AC3E}">
        <p14:creationId xmlns:p14="http://schemas.microsoft.com/office/powerpoint/2010/main" val="410535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06E6708-F1A7-41F4-AAD9-5B68D3610D02}" type="datetimeFigureOut">
              <a:rPr lang="en-US" smtClean="0"/>
              <a:t>12/23/2024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74B431F-F4C2-4CB1-90B6-8E90B1246AF4}" type="slidenum">
              <a:rPr lang="en-US" smtClean="0"/>
              <a:t>‹#›</a:t>
            </a:fld>
            <a:endParaRPr lang="en-US"/>
          </a:p>
        </p:txBody>
      </p:sp>
    </p:spTree>
    <p:extLst>
      <p:ext uri="{BB962C8B-B14F-4D97-AF65-F5344CB8AC3E}">
        <p14:creationId xmlns:p14="http://schemas.microsoft.com/office/powerpoint/2010/main" val="1342230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investing.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01560F6-C387-5D52-D9B4-3A5FD2296794}"/>
              </a:ext>
            </a:extLst>
          </p:cNvPr>
          <p:cNvSpPr>
            <a:spLocks noGrp="1"/>
          </p:cNvSpPr>
          <p:nvPr>
            <p:ph type="ctrTitle"/>
          </p:nvPr>
        </p:nvSpPr>
        <p:spPr/>
        <p:txBody>
          <a:bodyPr>
            <a:noAutofit/>
          </a:bodyPr>
          <a:lstStyle/>
          <a:p>
            <a:r>
              <a:rPr lang="en-US" sz="4400" dirty="0"/>
              <a:t>A Residual-Based Hybrid Approach for ASELSAN Stock Price Forecasting </a:t>
            </a:r>
          </a:p>
        </p:txBody>
      </p:sp>
      <p:sp>
        <p:nvSpPr>
          <p:cNvPr id="3" name="Alt Başlık 2">
            <a:extLst>
              <a:ext uri="{FF2B5EF4-FFF2-40B4-BE49-F238E27FC236}">
                <a16:creationId xmlns:a16="http://schemas.microsoft.com/office/drawing/2014/main" id="{9B447B64-67AD-89C0-3204-8D642F29B8E3}"/>
              </a:ext>
            </a:extLst>
          </p:cNvPr>
          <p:cNvSpPr>
            <a:spLocks noGrp="1"/>
          </p:cNvSpPr>
          <p:nvPr>
            <p:ph type="subTitle" idx="1"/>
          </p:nvPr>
        </p:nvSpPr>
        <p:spPr/>
        <p:txBody>
          <a:bodyPr/>
          <a:lstStyle/>
          <a:p>
            <a:endParaRPr lang="tr-TR" dirty="0"/>
          </a:p>
          <a:p>
            <a:r>
              <a:rPr lang="tr-TR" dirty="0"/>
              <a:t>Yusuf Emre BAYSAL</a:t>
            </a:r>
            <a:endParaRPr lang="en-US" dirty="0"/>
          </a:p>
        </p:txBody>
      </p:sp>
    </p:spTree>
    <p:extLst>
      <p:ext uri="{BB962C8B-B14F-4D97-AF65-F5344CB8AC3E}">
        <p14:creationId xmlns:p14="http://schemas.microsoft.com/office/powerpoint/2010/main" val="1327789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00288F-54B8-CB02-51EE-DE7DEBB4FEB6}"/>
              </a:ext>
            </a:extLst>
          </p:cNvPr>
          <p:cNvSpPr>
            <a:spLocks noGrp="1"/>
          </p:cNvSpPr>
          <p:nvPr>
            <p:ph type="title"/>
          </p:nvPr>
        </p:nvSpPr>
        <p:spPr/>
        <p:txBody>
          <a:bodyPr/>
          <a:lstStyle/>
          <a:p>
            <a:r>
              <a:rPr lang="tr-TR" dirty="0" err="1"/>
              <a:t>Random</a:t>
            </a:r>
            <a:r>
              <a:rPr lang="tr-TR" dirty="0"/>
              <a:t> </a:t>
            </a:r>
            <a:r>
              <a:rPr lang="tr-TR" dirty="0" err="1"/>
              <a:t>Forest</a:t>
            </a:r>
            <a:r>
              <a:rPr lang="tr-TR" dirty="0"/>
              <a:t> Model</a:t>
            </a:r>
            <a:endParaRPr lang="en-US" dirty="0"/>
          </a:p>
        </p:txBody>
      </p:sp>
      <p:sp>
        <p:nvSpPr>
          <p:cNvPr id="4" name="İçerik Yer Tutucusu 3">
            <a:extLst>
              <a:ext uri="{FF2B5EF4-FFF2-40B4-BE49-F238E27FC236}">
                <a16:creationId xmlns:a16="http://schemas.microsoft.com/office/drawing/2014/main" id="{947F4F52-8D82-1BFD-3921-B63A731EB2F6}"/>
              </a:ext>
            </a:extLst>
          </p:cNvPr>
          <p:cNvSpPr>
            <a:spLocks noGrp="1"/>
          </p:cNvSpPr>
          <p:nvPr>
            <p:ph sz="half" idx="1"/>
          </p:nvPr>
        </p:nvSpPr>
        <p:spPr>
          <a:xfrm>
            <a:off x="578644" y="2057082"/>
            <a:ext cx="4754880" cy="4023360"/>
          </a:xfrm>
        </p:spPr>
        <p:txBody>
          <a:bodyPr/>
          <a:lstStyle/>
          <a:p>
            <a:r>
              <a:rPr lang="en-US" dirty="0"/>
              <a:t>Random Forest is a machine learning algorithm that uses a collection of multiple decision trees to improve prediction accuracy and reduce overfitting.</a:t>
            </a:r>
            <a:endParaRPr lang="tr-TR" dirty="0"/>
          </a:p>
          <a:p>
            <a:r>
              <a:rPr lang="en-US" dirty="0"/>
              <a:t>Random Forest reduces overfitting by averaging predictions from multiple decision trees, making it highly robust for datasets with noise and variability.</a:t>
            </a:r>
            <a:endParaRPr lang="tr-TR" dirty="0"/>
          </a:p>
          <a:p>
            <a:r>
              <a:rPr lang="tr-TR" dirty="0" err="1"/>
              <a:t>Supervised</a:t>
            </a:r>
            <a:r>
              <a:rPr lang="tr-TR" dirty="0"/>
              <a:t> Learning</a:t>
            </a:r>
            <a:endParaRPr lang="en-US" dirty="0"/>
          </a:p>
        </p:txBody>
      </p:sp>
      <p:pic>
        <p:nvPicPr>
          <p:cNvPr id="3074" name="Picture 2" descr="Random Forest Simple Explanation. Understanding the Random Forest with an…  | by Will Koehrsen | Medium">
            <a:extLst>
              <a:ext uri="{FF2B5EF4-FFF2-40B4-BE49-F238E27FC236}">
                <a16:creationId xmlns:a16="http://schemas.microsoft.com/office/drawing/2014/main" id="{E5E0E3CB-D3C0-3FFF-18A6-D142FB68043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553074" y="2057082"/>
            <a:ext cx="5319713" cy="3989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3472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1CC6D6E-D201-713E-ACB5-11C3F3186C27}"/>
              </a:ext>
            </a:extLst>
          </p:cNvPr>
          <p:cNvSpPr>
            <a:spLocks noGrp="1"/>
          </p:cNvSpPr>
          <p:nvPr>
            <p:ph type="title"/>
          </p:nvPr>
        </p:nvSpPr>
        <p:spPr>
          <a:xfrm>
            <a:off x="328612" y="0"/>
            <a:ext cx="9875520" cy="1356360"/>
          </a:xfrm>
        </p:spPr>
        <p:txBody>
          <a:bodyPr/>
          <a:lstStyle/>
          <a:p>
            <a:r>
              <a:rPr lang="tr-TR" dirty="0"/>
              <a:t>GBM Model</a:t>
            </a:r>
            <a:endParaRPr lang="en-US" dirty="0"/>
          </a:p>
        </p:txBody>
      </p:sp>
      <p:sp>
        <p:nvSpPr>
          <p:cNvPr id="5" name="İçerik Yer Tutucusu 4">
            <a:extLst>
              <a:ext uri="{FF2B5EF4-FFF2-40B4-BE49-F238E27FC236}">
                <a16:creationId xmlns:a16="http://schemas.microsoft.com/office/drawing/2014/main" id="{D34AD380-5C76-AD70-049B-26EA36CF6CFF}"/>
              </a:ext>
            </a:extLst>
          </p:cNvPr>
          <p:cNvSpPr>
            <a:spLocks noGrp="1"/>
          </p:cNvSpPr>
          <p:nvPr>
            <p:ph sz="half" idx="2"/>
          </p:nvPr>
        </p:nvSpPr>
        <p:spPr>
          <a:xfrm>
            <a:off x="252576" y="1128713"/>
            <a:ext cx="4926644" cy="5107781"/>
          </a:xfrm>
        </p:spPr>
        <p:txBody>
          <a:bodyPr>
            <a:normAutofit/>
          </a:bodyPr>
          <a:lstStyle/>
          <a:p>
            <a:r>
              <a:rPr lang="en-US" dirty="0"/>
              <a:t>Gradient Boosting Machine (GBM) is a machine learning technique for regression and classification tasks that builds models sequentially. Each new model corrects the errors made by the previous ones by optimizing a loss function.</a:t>
            </a:r>
            <a:endParaRPr lang="tr-TR" dirty="0"/>
          </a:p>
          <a:p>
            <a:r>
              <a:rPr lang="en-US" dirty="0"/>
              <a:t>GBM sequentially improves predictions by focusing on residual errors, resulting in high accuracy even with complex datasets.</a:t>
            </a:r>
            <a:endParaRPr lang="tr-TR" dirty="0"/>
          </a:p>
          <a:p>
            <a:r>
              <a:rPr lang="tr-TR" dirty="0" err="1"/>
              <a:t>Supervised</a:t>
            </a:r>
            <a:r>
              <a:rPr lang="tr-TR" dirty="0"/>
              <a:t> Learning</a:t>
            </a:r>
            <a:endParaRPr lang="en-US" dirty="0"/>
          </a:p>
        </p:txBody>
      </p:sp>
      <p:pic>
        <p:nvPicPr>
          <p:cNvPr id="4098" name="Picture 2" descr="Introduction to Gradient Boosting Machines">
            <a:extLst>
              <a:ext uri="{FF2B5EF4-FFF2-40B4-BE49-F238E27FC236}">
                <a16:creationId xmlns:a16="http://schemas.microsoft.com/office/drawing/2014/main" id="{FA72F0F2-8636-7EDA-44B9-1960CC77E52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450683" y="2388641"/>
            <a:ext cx="5938928" cy="334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96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3D1727-9C17-D1B7-A413-347C3A983210}"/>
              </a:ext>
            </a:extLst>
          </p:cNvPr>
          <p:cNvSpPr>
            <a:spLocks noGrp="1"/>
          </p:cNvSpPr>
          <p:nvPr>
            <p:ph type="title"/>
          </p:nvPr>
        </p:nvSpPr>
        <p:spPr/>
        <p:txBody>
          <a:bodyPr/>
          <a:lstStyle/>
          <a:p>
            <a:r>
              <a:rPr lang="tr-TR" dirty="0" err="1"/>
              <a:t>Hybrid</a:t>
            </a:r>
            <a:r>
              <a:rPr lang="tr-TR" dirty="0"/>
              <a:t> </a:t>
            </a:r>
            <a:r>
              <a:rPr lang="tr-TR" dirty="0" err="1"/>
              <a:t>Approach</a:t>
            </a:r>
            <a:r>
              <a:rPr lang="tr-TR" dirty="0"/>
              <a:t>: </a:t>
            </a:r>
            <a:r>
              <a:rPr lang="tr-TR" dirty="0" err="1"/>
              <a:t>Residuals</a:t>
            </a:r>
            <a:r>
              <a:rPr lang="tr-TR" dirty="0"/>
              <a:t> </a:t>
            </a:r>
            <a:r>
              <a:rPr lang="tr-TR" dirty="0" err="1"/>
              <a:t>Method</a:t>
            </a:r>
            <a:endParaRPr lang="en-US" dirty="0"/>
          </a:p>
        </p:txBody>
      </p:sp>
      <p:sp>
        <p:nvSpPr>
          <p:cNvPr id="4" name="İçerik Yer Tutucusu 3">
            <a:extLst>
              <a:ext uri="{FF2B5EF4-FFF2-40B4-BE49-F238E27FC236}">
                <a16:creationId xmlns:a16="http://schemas.microsoft.com/office/drawing/2014/main" id="{E85AC08F-E799-4258-550C-1E686E03696F}"/>
              </a:ext>
            </a:extLst>
          </p:cNvPr>
          <p:cNvSpPr>
            <a:spLocks noGrp="1"/>
          </p:cNvSpPr>
          <p:nvPr>
            <p:ph sz="half" idx="1"/>
          </p:nvPr>
        </p:nvSpPr>
        <p:spPr/>
        <p:txBody>
          <a:bodyPr/>
          <a:lstStyle/>
          <a:p>
            <a:r>
              <a:rPr lang="tr-TR" dirty="0" err="1"/>
              <a:t>The</a:t>
            </a:r>
            <a:r>
              <a:rPr lang="tr-TR" dirty="0"/>
              <a:t> </a:t>
            </a:r>
            <a:r>
              <a:rPr lang="tr-TR" dirty="0" err="1"/>
              <a:t>Residuals</a:t>
            </a:r>
            <a:r>
              <a:rPr lang="tr-TR" dirty="0"/>
              <a:t> </a:t>
            </a:r>
            <a:r>
              <a:rPr lang="tr-TR" dirty="0" err="1"/>
              <a:t>Method</a:t>
            </a:r>
            <a:r>
              <a:rPr lang="tr-TR" dirty="0"/>
              <a:t> </a:t>
            </a:r>
            <a:r>
              <a:rPr lang="en-US" dirty="0"/>
              <a:t>works by having the second model focus on the errors (residuals) made by the first model, thus addressing the aspects of the data that the first model could not capture.</a:t>
            </a:r>
            <a:endParaRPr lang="tr-TR" dirty="0"/>
          </a:p>
          <a:p>
            <a:endParaRPr lang="en-US" dirty="0"/>
          </a:p>
        </p:txBody>
      </p:sp>
      <p:pic>
        <p:nvPicPr>
          <p:cNvPr id="5122" name="Picture 2" descr="Residual">
            <a:extLst>
              <a:ext uri="{FF2B5EF4-FFF2-40B4-BE49-F238E27FC236}">
                <a16:creationId xmlns:a16="http://schemas.microsoft.com/office/drawing/2014/main" id="{7096B800-488C-9547-E2A2-C00EF3613D7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834981" y="2982912"/>
            <a:ext cx="3619500" cy="2171700"/>
          </a:xfrm>
          <a:prstGeom prst="rect">
            <a:avLst/>
          </a:prstGeom>
          <a:noFill/>
          <a:extLst>
            <a:ext uri="{909E8E84-426E-40DD-AFC4-6F175D3DCCD1}">
              <a14:hiddenFill xmlns:a14="http://schemas.microsoft.com/office/drawing/2010/main">
                <a:solidFill>
                  <a:srgbClr val="FFFFFF"/>
                </a:solidFill>
              </a14:hiddenFill>
            </a:ext>
          </a:extLst>
        </p:spPr>
      </p:pic>
      <p:sp>
        <p:nvSpPr>
          <p:cNvPr id="8" name="Metin kutusu 7">
            <a:extLst>
              <a:ext uri="{FF2B5EF4-FFF2-40B4-BE49-F238E27FC236}">
                <a16:creationId xmlns:a16="http://schemas.microsoft.com/office/drawing/2014/main" id="{195870B5-77DE-B84F-5A36-704C8291F9D3}"/>
              </a:ext>
            </a:extLst>
          </p:cNvPr>
          <p:cNvSpPr txBox="1"/>
          <p:nvPr/>
        </p:nvSpPr>
        <p:spPr>
          <a:xfrm>
            <a:off x="6220420" y="5344596"/>
            <a:ext cx="6097190" cy="369332"/>
          </a:xfrm>
          <a:prstGeom prst="rect">
            <a:avLst/>
          </a:prstGeom>
          <a:noFill/>
        </p:spPr>
        <p:txBody>
          <a:bodyPr wrap="square">
            <a:spAutoFit/>
          </a:bodyPr>
          <a:lstStyle/>
          <a:p>
            <a:r>
              <a:rPr lang="en-US" dirty="0"/>
              <a:t>Residuals=Actual Values−Statistical Model Predictions</a:t>
            </a:r>
          </a:p>
        </p:txBody>
      </p:sp>
    </p:spTree>
    <p:extLst>
      <p:ext uri="{BB962C8B-B14F-4D97-AF65-F5344CB8AC3E}">
        <p14:creationId xmlns:p14="http://schemas.microsoft.com/office/powerpoint/2010/main" val="2041190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2EBE9-B3DD-F030-B779-C83406475E1B}"/>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92840C4D-079B-596B-AC7C-E549426C30E8}"/>
              </a:ext>
            </a:extLst>
          </p:cNvPr>
          <p:cNvSpPr>
            <a:spLocks noGrp="1"/>
          </p:cNvSpPr>
          <p:nvPr>
            <p:ph type="title"/>
          </p:nvPr>
        </p:nvSpPr>
        <p:spPr/>
        <p:txBody>
          <a:bodyPr/>
          <a:lstStyle/>
          <a:p>
            <a:r>
              <a:rPr lang="tr-TR" dirty="0" err="1"/>
              <a:t>Methodology</a:t>
            </a:r>
            <a:endParaRPr lang="en-US" dirty="0"/>
          </a:p>
        </p:txBody>
      </p:sp>
      <p:sp>
        <p:nvSpPr>
          <p:cNvPr id="3" name="Metin Yer Tutucusu 2">
            <a:extLst>
              <a:ext uri="{FF2B5EF4-FFF2-40B4-BE49-F238E27FC236}">
                <a16:creationId xmlns:a16="http://schemas.microsoft.com/office/drawing/2014/main" id="{9A9FA3CE-FB4B-5200-0945-7F58C8EA72D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93358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F9A7FB-E565-09B3-1EBB-90577FF52E0C}"/>
              </a:ext>
            </a:extLst>
          </p:cNvPr>
          <p:cNvSpPr>
            <a:spLocks noGrp="1"/>
          </p:cNvSpPr>
          <p:nvPr>
            <p:ph type="title"/>
          </p:nvPr>
        </p:nvSpPr>
        <p:spPr>
          <a:xfrm>
            <a:off x="235744" y="96124"/>
            <a:ext cx="9875520" cy="1356360"/>
          </a:xfrm>
        </p:spPr>
        <p:txBody>
          <a:bodyPr/>
          <a:lstStyle/>
          <a:p>
            <a:r>
              <a:rPr lang="tr-TR" dirty="0" err="1"/>
              <a:t>Dataset</a:t>
            </a:r>
            <a:endParaRPr lang="en-US" dirty="0"/>
          </a:p>
        </p:txBody>
      </p:sp>
      <p:sp>
        <p:nvSpPr>
          <p:cNvPr id="3" name="İçerik Yer Tutucusu 2">
            <a:extLst>
              <a:ext uri="{FF2B5EF4-FFF2-40B4-BE49-F238E27FC236}">
                <a16:creationId xmlns:a16="http://schemas.microsoft.com/office/drawing/2014/main" id="{BFEDDFD5-A7E5-7529-F9D1-857F6F03C41E}"/>
              </a:ext>
            </a:extLst>
          </p:cNvPr>
          <p:cNvSpPr>
            <a:spLocks noGrp="1"/>
          </p:cNvSpPr>
          <p:nvPr>
            <p:ph idx="1"/>
          </p:nvPr>
        </p:nvSpPr>
        <p:spPr>
          <a:xfrm>
            <a:off x="542925" y="1250157"/>
            <a:ext cx="7629525" cy="4038600"/>
          </a:xfrm>
        </p:spPr>
        <p:txBody>
          <a:bodyPr>
            <a:normAutofit/>
          </a:bodyPr>
          <a:lstStyle/>
          <a:p>
            <a:r>
              <a:rPr lang="en-US" dirty="0" err="1">
                <a:latin typeface="Corbel (Gövde)"/>
              </a:rPr>
              <a:t>Aselsan's</a:t>
            </a:r>
            <a:r>
              <a:rPr lang="en-US" dirty="0">
                <a:latin typeface="Corbel (Gövde)"/>
              </a:rPr>
              <a:t> daily opening stock prices from January 2, 2023, to December 6, 2024</a:t>
            </a:r>
            <a:r>
              <a:rPr lang="tr-TR" dirty="0">
                <a:latin typeface="Corbel (Gövde)"/>
              </a:rPr>
              <a:t> </a:t>
            </a:r>
            <a:r>
              <a:rPr lang="tr-TR" dirty="0" err="1">
                <a:latin typeface="Corbel (Gövde)"/>
              </a:rPr>
              <a:t>were</a:t>
            </a:r>
            <a:r>
              <a:rPr lang="tr-TR" dirty="0">
                <a:latin typeface="Corbel (Gövde)"/>
              </a:rPr>
              <a:t> </a:t>
            </a:r>
            <a:r>
              <a:rPr lang="tr-TR" dirty="0" err="1">
                <a:latin typeface="Corbel (Gövde)"/>
              </a:rPr>
              <a:t>obtained</a:t>
            </a:r>
            <a:r>
              <a:rPr lang="tr-TR" dirty="0">
                <a:latin typeface="Corbel (Gövde)"/>
              </a:rPr>
              <a:t> </a:t>
            </a:r>
            <a:r>
              <a:rPr lang="tr-TR" dirty="0" err="1">
                <a:latin typeface="Corbel (Gövde)"/>
              </a:rPr>
              <a:t>from</a:t>
            </a:r>
            <a:r>
              <a:rPr lang="tr-TR" dirty="0">
                <a:latin typeface="Corbel (Gövde)"/>
              </a:rPr>
              <a:t> </a:t>
            </a:r>
            <a:r>
              <a:rPr lang="en-US" u="sng" dirty="0">
                <a:solidFill>
                  <a:srgbClr val="0000FF"/>
                </a:solidFill>
                <a:effectLst/>
                <a:latin typeface="Corbel (Gövde)"/>
                <a:ea typeface="SimSun" panose="02010600030101010101" pitchFamily="2" charset="-122"/>
                <a:hlinkClick r:id="rId2"/>
              </a:rPr>
              <a:t>Investing.com</a:t>
            </a:r>
            <a:r>
              <a:rPr lang="tr-TR" dirty="0">
                <a:latin typeface="Corbel (Gövde)"/>
              </a:rPr>
              <a:t>. </a:t>
            </a:r>
          </a:p>
          <a:p>
            <a:r>
              <a:rPr lang="en-US" dirty="0">
                <a:latin typeface="Corbel (Gövde)"/>
              </a:rPr>
              <a:t>The dataset was divided into training and testing sets, with the last 10 days reserved as the test set to evaluate the models' predictive performance.</a:t>
            </a:r>
          </a:p>
        </p:txBody>
      </p:sp>
      <p:pic>
        <p:nvPicPr>
          <p:cNvPr id="4" name="Resim 3">
            <a:extLst>
              <a:ext uri="{FF2B5EF4-FFF2-40B4-BE49-F238E27FC236}">
                <a16:creationId xmlns:a16="http://schemas.microsoft.com/office/drawing/2014/main" id="{ABEAC312-EFB5-6746-4483-14BF6D8948A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497" t="2774" r="6229" b="1720"/>
          <a:stretch/>
        </p:blipFill>
        <p:spPr bwMode="auto">
          <a:xfrm>
            <a:off x="542925" y="3352006"/>
            <a:ext cx="6995017" cy="3005931"/>
          </a:xfrm>
          <a:prstGeom prst="rect">
            <a:avLst/>
          </a:prstGeom>
          <a:noFill/>
          <a:ln>
            <a:noFill/>
          </a:ln>
          <a:extLst>
            <a:ext uri="{53640926-AAD7-44D8-BBD7-CCE9431645EC}">
              <a14:shadowObscured xmlns:a14="http://schemas.microsoft.com/office/drawing/2010/main"/>
            </a:ext>
          </a:extLst>
        </p:spPr>
      </p:pic>
      <p:sp>
        <p:nvSpPr>
          <p:cNvPr id="6" name="Metin kutusu 5">
            <a:extLst>
              <a:ext uri="{FF2B5EF4-FFF2-40B4-BE49-F238E27FC236}">
                <a16:creationId xmlns:a16="http://schemas.microsoft.com/office/drawing/2014/main" id="{AF5154DB-9BEA-67E6-A26D-DA5B1EA80810}"/>
              </a:ext>
            </a:extLst>
          </p:cNvPr>
          <p:cNvSpPr txBox="1"/>
          <p:nvPr/>
        </p:nvSpPr>
        <p:spPr>
          <a:xfrm>
            <a:off x="8479631" y="1556723"/>
            <a:ext cx="3209330" cy="4832092"/>
          </a:xfrm>
          <a:prstGeom prst="rect">
            <a:avLst/>
          </a:prstGeom>
          <a:noFill/>
        </p:spPr>
        <p:txBody>
          <a:bodyPr wrap="square">
            <a:spAutoFit/>
          </a:bodyPr>
          <a:lstStyle/>
          <a:p>
            <a:r>
              <a:rPr lang="tr-TR"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 Date        Opening</a:t>
            </a:r>
          </a:p>
          <a:p>
            <a:r>
              <a:rPr lang="en-US" sz="1400" dirty="0">
                <a:latin typeface="Courier New" panose="02070309020205020404" pitchFamily="49" charset="0"/>
                <a:cs typeface="Courier New" panose="02070309020205020404" pitchFamily="49" charset="0"/>
              </a:rPr>
              <a:t>    ___________    _______</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25-Nov-2024      68.7 </a:t>
            </a:r>
          </a:p>
          <a:p>
            <a:r>
              <a:rPr lang="en-US" sz="1400" dirty="0">
                <a:latin typeface="Courier New" panose="02070309020205020404" pitchFamily="49" charset="0"/>
                <a:cs typeface="Courier New" panose="02070309020205020404" pitchFamily="49" charset="0"/>
              </a:rPr>
              <a:t>    26-Nov-2024     69.05 </a:t>
            </a:r>
          </a:p>
          <a:p>
            <a:r>
              <a:rPr lang="en-US" sz="1400" dirty="0">
                <a:latin typeface="Courier New" panose="02070309020205020404" pitchFamily="49" charset="0"/>
                <a:cs typeface="Courier New" panose="02070309020205020404" pitchFamily="49" charset="0"/>
              </a:rPr>
              <a:t>    27-Nov-2024      67.7 </a:t>
            </a:r>
          </a:p>
          <a:p>
            <a:r>
              <a:rPr lang="en-US" sz="1400" dirty="0">
                <a:latin typeface="Courier New" panose="02070309020205020404" pitchFamily="49" charset="0"/>
                <a:cs typeface="Courier New" panose="02070309020205020404" pitchFamily="49" charset="0"/>
              </a:rPr>
              <a:t>    28-Nov-2024      68.4 </a:t>
            </a:r>
          </a:p>
          <a:p>
            <a:r>
              <a:rPr lang="en-US" sz="1400" dirty="0">
                <a:latin typeface="Courier New" panose="02070309020205020404" pitchFamily="49" charset="0"/>
                <a:cs typeface="Courier New" panose="02070309020205020404" pitchFamily="49" charset="0"/>
              </a:rPr>
              <a:t>    29-Nov-2024      69.9 </a:t>
            </a:r>
          </a:p>
          <a:p>
            <a:r>
              <a:rPr lang="en-US" sz="1400" dirty="0">
                <a:latin typeface="Courier New" panose="02070309020205020404" pitchFamily="49" charset="0"/>
                <a:cs typeface="Courier New" panose="02070309020205020404" pitchFamily="49" charset="0"/>
              </a:rPr>
              <a:t>    02-Dec-2024     69.45 </a:t>
            </a:r>
          </a:p>
          <a:p>
            <a:r>
              <a:rPr lang="en-US" sz="1400" dirty="0">
                <a:latin typeface="Courier New" panose="02070309020205020404" pitchFamily="49" charset="0"/>
                <a:cs typeface="Courier New" panose="02070309020205020404" pitchFamily="49" charset="0"/>
              </a:rPr>
              <a:t>    03-Dec-2024      70.2 </a:t>
            </a:r>
          </a:p>
          <a:p>
            <a:r>
              <a:rPr lang="en-US" sz="1400" dirty="0">
                <a:latin typeface="Courier New" panose="02070309020205020404" pitchFamily="49" charset="0"/>
                <a:cs typeface="Courier New" panose="02070309020205020404" pitchFamily="49" charset="0"/>
              </a:rPr>
              <a:t>    04-Dec-2024     70.45 </a:t>
            </a:r>
          </a:p>
          <a:p>
            <a:r>
              <a:rPr lang="en-US" sz="1400" dirty="0">
                <a:latin typeface="Courier New" panose="02070309020205020404" pitchFamily="49" charset="0"/>
                <a:cs typeface="Courier New" panose="02070309020205020404" pitchFamily="49" charset="0"/>
              </a:rPr>
              <a:t>    05-Dec-2024     70.35 </a:t>
            </a:r>
          </a:p>
          <a:p>
            <a:r>
              <a:rPr lang="en-US" sz="1400" dirty="0">
                <a:latin typeface="Courier New" panose="02070309020205020404" pitchFamily="49" charset="0"/>
                <a:cs typeface="Courier New" panose="02070309020205020404" pitchFamily="49" charset="0"/>
              </a:rPr>
              <a:t>    06-Dec-2024      71.3 </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Date        Opening</a:t>
            </a:r>
          </a:p>
          <a:p>
            <a:r>
              <a:rPr lang="en-US" sz="1400" dirty="0">
                <a:latin typeface="Courier New" panose="02070309020205020404" pitchFamily="49" charset="0"/>
                <a:cs typeface="Courier New" panose="02070309020205020404" pitchFamily="49" charset="0"/>
              </a:rPr>
              <a:t>    ___________    _______</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02-Jan-2023     31.44 </a:t>
            </a:r>
          </a:p>
          <a:p>
            <a:r>
              <a:rPr lang="en-US" sz="1400" dirty="0">
                <a:latin typeface="Courier New" panose="02070309020205020404" pitchFamily="49" charset="0"/>
                <a:cs typeface="Courier New" panose="02070309020205020404" pitchFamily="49" charset="0"/>
              </a:rPr>
              <a:t>    03-Jan-2023     32.46 </a:t>
            </a:r>
          </a:p>
          <a:p>
            <a:r>
              <a:rPr lang="en-US" sz="1400" dirty="0">
                <a:latin typeface="Courier New" panose="02070309020205020404" pitchFamily="49" charset="0"/>
                <a:cs typeface="Courier New" panose="02070309020205020404" pitchFamily="49" charset="0"/>
              </a:rPr>
              <a:t>    04-Jan-2023     34.48 </a:t>
            </a:r>
          </a:p>
          <a:p>
            <a:r>
              <a:rPr lang="en-US" sz="1400" dirty="0">
                <a:latin typeface="Courier New" panose="02070309020205020404" pitchFamily="49" charset="0"/>
                <a:cs typeface="Courier New" panose="02070309020205020404" pitchFamily="49" charset="0"/>
              </a:rPr>
              <a:t>    05-Jan-2023     32.76 </a:t>
            </a:r>
          </a:p>
          <a:p>
            <a:r>
              <a:rPr lang="en-US" sz="1400" dirty="0">
                <a:latin typeface="Courier New" panose="02070309020205020404" pitchFamily="49" charset="0"/>
                <a:cs typeface="Courier New" panose="02070309020205020404" pitchFamily="49" charset="0"/>
              </a:rPr>
              <a:t>    06-Jan-2023     29.42 </a:t>
            </a:r>
          </a:p>
        </p:txBody>
      </p:sp>
    </p:spTree>
    <p:extLst>
      <p:ext uri="{BB962C8B-B14F-4D97-AF65-F5344CB8AC3E}">
        <p14:creationId xmlns:p14="http://schemas.microsoft.com/office/powerpoint/2010/main" val="1789110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EFA7DD-AAC8-309D-D9F4-02A5CE3B8886}"/>
              </a:ext>
            </a:extLst>
          </p:cNvPr>
          <p:cNvSpPr>
            <a:spLocks noGrp="1"/>
          </p:cNvSpPr>
          <p:nvPr>
            <p:ph type="title"/>
          </p:nvPr>
        </p:nvSpPr>
        <p:spPr/>
        <p:txBody>
          <a:bodyPr/>
          <a:lstStyle/>
          <a:p>
            <a:r>
              <a:rPr lang="tr-TR" dirty="0"/>
              <a:t>Data </a:t>
            </a:r>
            <a:r>
              <a:rPr lang="tr-TR" dirty="0" err="1"/>
              <a:t>Preporcessing</a:t>
            </a:r>
            <a:endParaRPr lang="en-GB" dirty="0"/>
          </a:p>
        </p:txBody>
      </p:sp>
      <p:sp>
        <p:nvSpPr>
          <p:cNvPr id="3" name="İçerik Yer Tutucusu 2">
            <a:extLst>
              <a:ext uri="{FF2B5EF4-FFF2-40B4-BE49-F238E27FC236}">
                <a16:creationId xmlns:a16="http://schemas.microsoft.com/office/drawing/2014/main" id="{BC4D88EC-A339-9C46-FA7C-BD393562F463}"/>
              </a:ext>
            </a:extLst>
          </p:cNvPr>
          <p:cNvSpPr>
            <a:spLocks noGrp="1"/>
          </p:cNvSpPr>
          <p:nvPr>
            <p:ph idx="1"/>
          </p:nvPr>
        </p:nvSpPr>
        <p:spPr/>
        <p:txBody>
          <a:bodyPr/>
          <a:lstStyle/>
          <a:p>
            <a:r>
              <a:rPr lang="en-US" dirty="0"/>
              <a:t>An Augmented Dickey-Fuller (ADF) test was conducted, yielding a p-value of 0.9297, indicating non-stationarity.</a:t>
            </a:r>
            <a:r>
              <a:rPr lang="tr-TR" dirty="0"/>
              <a:t> (</a:t>
            </a:r>
            <a:r>
              <a:rPr lang="tr-TR" dirty="0" err="1"/>
              <a:t>For</a:t>
            </a:r>
            <a:r>
              <a:rPr lang="tr-TR" dirty="0"/>
              <a:t> ARMA Model!)</a:t>
            </a:r>
            <a:endParaRPr lang="en-US" dirty="0"/>
          </a:p>
        </p:txBody>
      </p:sp>
      <p:pic>
        <p:nvPicPr>
          <p:cNvPr id="5" name="Resim 4" descr="metin, çizgi, öykü gelişim çizgisi; kumpas; grafiğini çıkarma, diyagram içeren bir resim&#10;&#10;Açıklama otomatik olarak oluşturuldu">
            <a:extLst>
              <a:ext uri="{FF2B5EF4-FFF2-40B4-BE49-F238E27FC236}">
                <a16:creationId xmlns:a16="http://schemas.microsoft.com/office/drawing/2014/main" id="{0B60028E-4F17-2DCB-CE85-495345F89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887" y="2960195"/>
            <a:ext cx="8658225" cy="3415511"/>
          </a:xfrm>
          <a:prstGeom prst="rect">
            <a:avLst/>
          </a:prstGeom>
        </p:spPr>
      </p:pic>
    </p:spTree>
    <p:extLst>
      <p:ext uri="{BB962C8B-B14F-4D97-AF65-F5344CB8AC3E}">
        <p14:creationId xmlns:p14="http://schemas.microsoft.com/office/powerpoint/2010/main" val="2983104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CB4A4-E847-AA2E-EFC3-9DB76F814BA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9F82B865-84AC-2A7D-3B35-E23474955058}"/>
              </a:ext>
            </a:extLst>
          </p:cNvPr>
          <p:cNvSpPr>
            <a:spLocks noGrp="1"/>
          </p:cNvSpPr>
          <p:nvPr>
            <p:ph type="title"/>
          </p:nvPr>
        </p:nvSpPr>
        <p:spPr>
          <a:xfrm>
            <a:off x="271462" y="250984"/>
            <a:ext cx="9875520" cy="1356360"/>
          </a:xfrm>
        </p:spPr>
        <p:txBody>
          <a:bodyPr/>
          <a:lstStyle/>
          <a:p>
            <a:r>
              <a:rPr lang="tr-TR" dirty="0"/>
              <a:t>Data </a:t>
            </a:r>
            <a:r>
              <a:rPr lang="tr-TR" dirty="0" err="1"/>
              <a:t>Preporcessing</a:t>
            </a:r>
            <a:endParaRPr lang="en-GB" dirty="0"/>
          </a:p>
        </p:txBody>
      </p:sp>
      <p:sp>
        <p:nvSpPr>
          <p:cNvPr id="3" name="İçerik Yer Tutucusu 2">
            <a:extLst>
              <a:ext uri="{FF2B5EF4-FFF2-40B4-BE49-F238E27FC236}">
                <a16:creationId xmlns:a16="http://schemas.microsoft.com/office/drawing/2014/main" id="{F72702E4-AD9A-6E83-CC1C-3418D8EE4F82}"/>
              </a:ext>
            </a:extLst>
          </p:cNvPr>
          <p:cNvSpPr>
            <a:spLocks noGrp="1"/>
          </p:cNvSpPr>
          <p:nvPr>
            <p:ph idx="1"/>
          </p:nvPr>
        </p:nvSpPr>
        <p:spPr>
          <a:xfrm>
            <a:off x="371475" y="1409700"/>
            <a:ext cx="9872871" cy="4038600"/>
          </a:xfrm>
        </p:spPr>
        <p:txBody>
          <a:bodyPr/>
          <a:lstStyle/>
          <a:p>
            <a:r>
              <a:rPr lang="tr-TR" dirty="0"/>
              <a:t>D</a:t>
            </a:r>
            <a:r>
              <a:rPr lang="en-US" dirty="0" err="1"/>
              <a:t>ifferencing</a:t>
            </a:r>
            <a:r>
              <a:rPr lang="en-US" dirty="0"/>
              <a:t> was applied to achieve stationarity, resulting in a p-value of 0.0010.</a:t>
            </a:r>
          </a:p>
        </p:txBody>
      </p:sp>
      <p:pic>
        <p:nvPicPr>
          <p:cNvPr id="10" name="Resim 9" descr="metin, çizgi, öykü gelişim çizgisi; kumpas; grafiğini çıkarma, diyagram içeren bir resim&#10;&#10;Açıklama otomatik olarak oluşturuldu">
            <a:extLst>
              <a:ext uri="{FF2B5EF4-FFF2-40B4-BE49-F238E27FC236}">
                <a16:creationId xmlns:a16="http://schemas.microsoft.com/office/drawing/2014/main" id="{854B6588-233B-C948-F632-58BD1672B3C4}"/>
              </a:ext>
            </a:extLst>
          </p:cNvPr>
          <p:cNvPicPr>
            <a:picLocks noChangeAspect="1"/>
          </p:cNvPicPr>
          <p:nvPr/>
        </p:nvPicPr>
        <p:blipFill>
          <a:blip r:embed="rId2">
            <a:extLst>
              <a:ext uri="{28A0092B-C50C-407E-A947-70E740481C1C}">
                <a14:useLocalDpi xmlns:a14="http://schemas.microsoft.com/office/drawing/2010/main" val="0"/>
              </a:ext>
            </a:extLst>
          </a:blip>
          <a:srcRect l="8825" t="2640" b="5091"/>
          <a:stretch/>
        </p:blipFill>
        <p:spPr>
          <a:xfrm>
            <a:off x="457200" y="1907382"/>
            <a:ext cx="5260181" cy="4494526"/>
          </a:xfrm>
          <a:prstGeom prst="rect">
            <a:avLst/>
          </a:prstGeom>
        </p:spPr>
      </p:pic>
      <p:pic>
        <p:nvPicPr>
          <p:cNvPr id="12" name="Resim 11" descr="metin, diyagram, çizgi, öykü gelişim çizgisi; kumpas; grafiğini çıkarma içeren bir resim&#10;&#10;Açıklama otomatik olarak oluşturuldu">
            <a:extLst>
              <a:ext uri="{FF2B5EF4-FFF2-40B4-BE49-F238E27FC236}">
                <a16:creationId xmlns:a16="http://schemas.microsoft.com/office/drawing/2014/main" id="{7A5CB383-CC7C-36FC-589E-315AEE8CF614}"/>
              </a:ext>
            </a:extLst>
          </p:cNvPr>
          <p:cNvPicPr>
            <a:picLocks noChangeAspect="1"/>
          </p:cNvPicPr>
          <p:nvPr/>
        </p:nvPicPr>
        <p:blipFill>
          <a:blip r:embed="rId3">
            <a:extLst>
              <a:ext uri="{28A0092B-C50C-407E-A947-70E740481C1C}">
                <a14:useLocalDpi xmlns:a14="http://schemas.microsoft.com/office/drawing/2010/main" val="0"/>
              </a:ext>
            </a:extLst>
          </a:blip>
          <a:srcRect t="3935" r="8249" b="4354"/>
          <a:stretch/>
        </p:blipFill>
        <p:spPr>
          <a:xfrm>
            <a:off x="5988845" y="1907382"/>
            <a:ext cx="5405437" cy="4494526"/>
          </a:xfrm>
          <a:prstGeom prst="rect">
            <a:avLst/>
          </a:prstGeom>
        </p:spPr>
      </p:pic>
    </p:spTree>
    <p:extLst>
      <p:ext uri="{BB962C8B-B14F-4D97-AF65-F5344CB8AC3E}">
        <p14:creationId xmlns:p14="http://schemas.microsoft.com/office/powerpoint/2010/main" val="893572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03E773-633C-8C12-B733-37CADAA76F62}"/>
              </a:ext>
            </a:extLst>
          </p:cNvPr>
          <p:cNvSpPr>
            <a:spLocks noGrp="1"/>
          </p:cNvSpPr>
          <p:nvPr>
            <p:ph type="title"/>
          </p:nvPr>
        </p:nvSpPr>
        <p:spPr>
          <a:xfrm>
            <a:off x="564356" y="216694"/>
            <a:ext cx="9875520" cy="1356360"/>
          </a:xfrm>
        </p:spPr>
        <p:txBody>
          <a:bodyPr/>
          <a:lstStyle/>
          <a:p>
            <a:r>
              <a:rPr lang="tr-TR" dirty="0"/>
              <a:t>AIC Test</a:t>
            </a:r>
            <a:endParaRPr lang="en-US" dirty="0"/>
          </a:p>
        </p:txBody>
      </p:sp>
      <p:sp>
        <p:nvSpPr>
          <p:cNvPr id="3" name="İçerik Yer Tutucusu 2">
            <a:extLst>
              <a:ext uri="{FF2B5EF4-FFF2-40B4-BE49-F238E27FC236}">
                <a16:creationId xmlns:a16="http://schemas.microsoft.com/office/drawing/2014/main" id="{94363FE1-A48E-187E-0D9A-8DDCDC86E192}"/>
              </a:ext>
            </a:extLst>
          </p:cNvPr>
          <p:cNvSpPr>
            <a:spLocks noGrp="1"/>
          </p:cNvSpPr>
          <p:nvPr>
            <p:ph idx="1"/>
          </p:nvPr>
        </p:nvSpPr>
        <p:spPr>
          <a:xfrm>
            <a:off x="486452" y="1714499"/>
            <a:ext cx="6814461" cy="3243263"/>
          </a:xfrm>
        </p:spPr>
        <p:txBody>
          <a:bodyPr>
            <a:normAutofit/>
          </a:bodyPr>
          <a:lstStyle/>
          <a:p>
            <a:r>
              <a:rPr lang="en-US" dirty="0"/>
              <a:t>AIC </a:t>
            </a:r>
            <a:r>
              <a:rPr lang="tr-TR" dirty="0"/>
              <a:t>(</a:t>
            </a:r>
            <a:r>
              <a:rPr lang="tr-TR" dirty="0" err="1"/>
              <a:t>Akaike</a:t>
            </a:r>
            <a:r>
              <a:rPr lang="tr-TR" dirty="0"/>
              <a:t> Information </a:t>
            </a:r>
            <a:r>
              <a:rPr lang="tr-TR" dirty="0" err="1"/>
              <a:t>Criterion</a:t>
            </a:r>
            <a:r>
              <a:rPr lang="tr-TR" dirty="0"/>
              <a:t>) </a:t>
            </a:r>
            <a:r>
              <a:rPr lang="en-US" dirty="0"/>
              <a:t>is a measure used to evaluate and compare statistical models, helping to select the best-fitting model while balancing accuracy and complexity. It penalizes models with more parameters to avoid overfitting.</a:t>
            </a:r>
            <a:r>
              <a:rPr lang="tr-TR" dirty="0"/>
              <a:t> Limit </a:t>
            </a:r>
            <a:r>
              <a:rPr lang="tr-TR" dirty="0" err="1"/>
              <a:t>was</a:t>
            </a:r>
            <a:r>
              <a:rPr lang="tr-TR" dirty="0"/>
              <a:t> 5 in </a:t>
            </a:r>
            <a:r>
              <a:rPr lang="tr-TR" dirty="0" err="1"/>
              <a:t>the</a:t>
            </a:r>
            <a:r>
              <a:rPr lang="tr-TR" dirty="0"/>
              <a:t> </a:t>
            </a:r>
            <a:r>
              <a:rPr lang="tr-TR" dirty="0" err="1"/>
              <a:t>simulations</a:t>
            </a:r>
            <a:r>
              <a:rPr lang="tr-TR" dirty="0"/>
              <a:t>.</a:t>
            </a:r>
          </a:p>
          <a:p>
            <a:r>
              <a:rPr lang="en-US" dirty="0"/>
              <a:t>BIC (Bayesian Information Criterion) is another criterion for selecting the best-fitting model, which was not used in the project.</a:t>
            </a:r>
          </a:p>
        </p:txBody>
      </p:sp>
      <mc:AlternateContent xmlns:mc="http://schemas.openxmlformats.org/markup-compatibility/2006" xmlns:a14="http://schemas.microsoft.com/office/drawing/2010/main">
        <mc:Choice Requires="a14">
          <p:sp>
            <p:nvSpPr>
              <p:cNvPr id="8" name="Metin kutusu 7">
                <a:extLst>
                  <a:ext uri="{FF2B5EF4-FFF2-40B4-BE49-F238E27FC236}">
                    <a16:creationId xmlns:a16="http://schemas.microsoft.com/office/drawing/2014/main" id="{C5C112CD-7B01-DD18-1427-56A53C2FAD1D}"/>
                  </a:ext>
                </a:extLst>
              </p:cNvPr>
              <p:cNvSpPr txBox="1"/>
              <p:nvPr/>
            </p:nvSpPr>
            <p:spPr>
              <a:xfrm>
                <a:off x="1139427" y="5164932"/>
                <a:ext cx="3208058" cy="13849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𝐴𝐼𝐶</m:t>
                      </m:r>
                      <m:r>
                        <a:rPr lang="tr-TR" b="0" i="1" smtClean="0">
                          <a:latin typeface="Cambria Math" panose="02040503050406030204" pitchFamily="18" charset="0"/>
                        </a:rPr>
                        <m:t>=2</m:t>
                      </m:r>
                      <m:r>
                        <a:rPr lang="tr-TR" b="0" i="1" smtClean="0">
                          <a:latin typeface="Cambria Math" panose="02040503050406030204" pitchFamily="18" charset="0"/>
                        </a:rPr>
                        <m:t>𝑘</m:t>
                      </m:r>
                      <m:r>
                        <a:rPr lang="tr-TR" b="0" i="1" smtClean="0">
                          <a:latin typeface="Cambria Math" panose="02040503050406030204" pitchFamily="18" charset="0"/>
                        </a:rPr>
                        <m:t> −</m:t>
                      </m:r>
                      <m:r>
                        <a:rPr lang="tr-TR" b="0" i="0" smtClean="0">
                          <a:latin typeface="Cambria Math" panose="02040503050406030204" pitchFamily="18" charset="0"/>
                        </a:rPr>
                        <m:t>2</m:t>
                      </m:r>
                      <m:func>
                        <m:funcPr>
                          <m:ctrlPr>
                            <a:rPr lang="tr-TR" b="0" i="1" smtClean="0">
                              <a:latin typeface="Cambria Math" panose="02040503050406030204" pitchFamily="18" charset="0"/>
                            </a:rPr>
                          </m:ctrlPr>
                        </m:funcPr>
                        <m:fName>
                          <m:r>
                            <m:rPr>
                              <m:sty m:val="p"/>
                            </m:rPr>
                            <a:rPr lang="tr-TR" b="0" i="0" smtClean="0">
                              <a:latin typeface="Cambria Math" panose="02040503050406030204" pitchFamily="18" charset="0"/>
                            </a:rPr>
                            <m:t>ln</m:t>
                          </m:r>
                        </m:fName>
                        <m:e>
                          <m:d>
                            <m:dPr>
                              <m:ctrlPr>
                                <a:rPr lang="tr-TR" b="0" i="1" smtClean="0">
                                  <a:latin typeface="Cambria Math" panose="02040503050406030204" pitchFamily="18" charset="0"/>
                                </a:rPr>
                              </m:ctrlPr>
                            </m:dPr>
                            <m:e>
                              <m:r>
                                <a:rPr lang="tr-TR" b="0" i="1" smtClean="0">
                                  <a:latin typeface="Cambria Math" panose="02040503050406030204" pitchFamily="18" charset="0"/>
                                </a:rPr>
                                <m:t>𝐿</m:t>
                              </m:r>
                            </m:e>
                          </m:d>
                        </m:e>
                      </m:func>
                    </m:oMath>
                  </m:oMathPara>
                </a14:m>
                <a:endParaRPr lang="tr-T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𝑤h𝑒𝑟𝑒</m:t>
                      </m:r>
                      <m:r>
                        <a:rPr lang="tr-TR" b="0" i="1" smtClean="0">
                          <a:latin typeface="Cambria Math" panose="02040503050406030204" pitchFamily="18" charset="0"/>
                        </a:rPr>
                        <m:t> </m:t>
                      </m:r>
                    </m:oMath>
                  </m:oMathPara>
                </a14:m>
                <a:endParaRPr lang="tr-T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𝑘</m:t>
                      </m:r>
                      <m:r>
                        <a:rPr lang="tr-TR" b="0" i="1" smtClean="0">
                          <a:latin typeface="Cambria Math" panose="02040503050406030204" pitchFamily="18" charset="0"/>
                        </a:rPr>
                        <m:t>: </m:t>
                      </m:r>
                      <m:r>
                        <a:rPr lang="tr-TR" b="0" i="1" smtClean="0">
                          <a:latin typeface="Cambria Math" panose="02040503050406030204" pitchFamily="18" charset="0"/>
                        </a:rPr>
                        <m:t>𝑛𝑢𝑚</m:t>
                      </m:r>
                      <m:r>
                        <a:rPr lang="tr-TR" b="0" i="1" smtClean="0">
                          <a:latin typeface="Cambria Math" panose="02040503050406030204" pitchFamily="18" charset="0"/>
                        </a:rPr>
                        <m:t>. </m:t>
                      </m:r>
                      <m:r>
                        <a:rPr lang="tr-TR" b="0" i="1" smtClean="0">
                          <a:latin typeface="Cambria Math" panose="02040503050406030204" pitchFamily="18" charset="0"/>
                        </a:rPr>
                        <m:t>𝑜𝑓</m:t>
                      </m:r>
                      <m:r>
                        <a:rPr lang="tr-TR" b="0" i="1" smtClean="0">
                          <a:latin typeface="Cambria Math" panose="02040503050406030204" pitchFamily="18" charset="0"/>
                        </a:rPr>
                        <m:t> </m:t>
                      </m:r>
                      <m:r>
                        <a:rPr lang="tr-TR" b="0" i="1" smtClean="0">
                          <a:latin typeface="Cambria Math" panose="02040503050406030204" pitchFamily="18" charset="0"/>
                        </a:rPr>
                        <m:t>𝑝𝑎𝑟𝑎𝑚𝑒𝑡𝑒𝑟𝑠</m:t>
                      </m:r>
                      <m:r>
                        <a:rPr lang="tr-TR" b="0" i="1" smtClean="0">
                          <a:latin typeface="Cambria Math" panose="02040503050406030204" pitchFamily="18" charset="0"/>
                        </a:rPr>
                        <m:t>, </m:t>
                      </m:r>
                    </m:oMath>
                  </m:oMathPara>
                </a14:m>
                <a:endParaRPr lang="tr-T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𝐿</m:t>
                      </m:r>
                      <m:r>
                        <a:rPr lang="tr-TR" b="0" i="1" smtClean="0">
                          <a:latin typeface="Cambria Math" panose="02040503050406030204" pitchFamily="18" charset="0"/>
                        </a:rPr>
                        <m:t>:</m:t>
                      </m:r>
                      <m:r>
                        <a:rPr lang="tr-TR" b="0" i="1" smtClean="0">
                          <a:latin typeface="Cambria Math" panose="02040503050406030204" pitchFamily="18" charset="0"/>
                        </a:rPr>
                        <m:t>𝑇h𝑒</m:t>
                      </m:r>
                      <m:r>
                        <a:rPr lang="tr-TR" b="0" i="1" smtClean="0">
                          <a:latin typeface="Cambria Math" panose="02040503050406030204" pitchFamily="18" charset="0"/>
                        </a:rPr>
                        <m:t> </m:t>
                      </m:r>
                      <m:r>
                        <a:rPr lang="tr-TR" b="0" i="1" smtClean="0">
                          <a:latin typeface="Cambria Math" panose="02040503050406030204" pitchFamily="18" charset="0"/>
                        </a:rPr>
                        <m:t>𝑙𝑖𝑘𝑒𝑙𝑖h𝑜𝑜𝑑</m:t>
                      </m:r>
                      <m:r>
                        <a:rPr lang="tr-TR" b="0" i="1" smtClean="0">
                          <a:latin typeface="Cambria Math" panose="02040503050406030204" pitchFamily="18" charset="0"/>
                        </a:rPr>
                        <m:t> </m:t>
                      </m:r>
                      <m:r>
                        <a:rPr lang="tr-TR" b="0" i="1" smtClean="0">
                          <a:latin typeface="Cambria Math" panose="02040503050406030204" pitchFamily="18" charset="0"/>
                        </a:rPr>
                        <m:t>𝑜𝑓</m:t>
                      </m:r>
                      <m:r>
                        <a:rPr lang="tr-TR" b="0" i="1" smtClean="0">
                          <a:latin typeface="Cambria Math" panose="02040503050406030204" pitchFamily="18" charset="0"/>
                        </a:rPr>
                        <m:t> </m:t>
                      </m:r>
                      <m:r>
                        <a:rPr lang="tr-TR" b="0" i="1" smtClean="0">
                          <a:latin typeface="Cambria Math" panose="02040503050406030204" pitchFamily="18" charset="0"/>
                        </a:rPr>
                        <m:t>𝑡h𝑒</m:t>
                      </m:r>
                      <m:r>
                        <a:rPr lang="tr-TR" b="0" i="1" smtClean="0">
                          <a:latin typeface="Cambria Math" panose="02040503050406030204" pitchFamily="18" charset="0"/>
                        </a:rPr>
                        <m:t> </m:t>
                      </m:r>
                      <m:r>
                        <a:rPr lang="tr-TR" b="0" i="1" smtClean="0">
                          <a:latin typeface="Cambria Math" panose="02040503050406030204" pitchFamily="18" charset="0"/>
                        </a:rPr>
                        <m:t>𝑚𝑜𝑑𝑒𝑙</m:t>
                      </m:r>
                    </m:oMath>
                  </m:oMathPara>
                </a14:m>
                <a:endParaRPr lang="tr-TR" b="0" dirty="0"/>
              </a:p>
              <a:p>
                <a:endParaRPr lang="en-US" dirty="0"/>
              </a:p>
            </p:txBody>
          </p:sp>
        </mc:Choice>
        <mc:Fallback xmlns="">
          <p:sp>
            <p:nvSpPr>
              <p:cNvPr id="8" name="Metin kutusu 7">
                <a:extLst>
                  <a:ext uri="{FF2B5EF4-FFF2-40B4-BE49-F238E27FC236}">
                    <a16:creationId xmlns:a16="http://schemas.microsoft.com/office/drawing/2014/main" id="{C5C112CD-7B01-DD18-1427-56A53C2FAD1D}"/>
                  </a:ext>
                </a:extLst>
              </p:cNvPr>
              <p:cNvSpPr txBox="1">
                <a:spLocks noRot="1" noChangeAspect="1" noMove="1" noResize="1" noEditPoints="1" noAdjustHandles="1" noChangeArrowheads="1" noChangeShapeType="1" noTextEdit="1"/>
              </p:cNvSpPr>
              <p:nvPr/>
            </p:nvSpPr>
            <p:spPr>
              <a:xfrm>
                <a:off x="1139427" y="5164932"/>
                <a:ext cx="3208058" cy="1384995"/>
              </a:xfrm>
              <a:prstGeom prst="rect">
                <a:avLst/>
              </a:prstGeom>
              <a:blipFill>
                <a:blip r:embed="rId3"/>
                <a:stretch>
                  <a:fillRect l="-570" r="-570"/>
                </a:stretch>
              </a:blipFill>
            </p:spPr>
            <p:txBody>
              <a:bodyPr/>
              <a:lstStyle/>
              <a:p>
                <a:r>
                  <a:rPr lang="en-US">
                    <a:noFill/>
                  </a:rPr>
                  <a:t> </a:t>
                </a:r>
              </a:p>
            </p:txBody>
          </p:sp>
        </mc:Fallback>
      </mc:AlternateContent>
      <p:sp>
        <p:nvSpPr>
          <p:cNvPr id="10" name="Metin kutusu 9">
            <a:extLst>
              <a:ext uri="{FF2B5EF4-FFF2-40B4-BE49-F238E27FC236}">
                <a16:creationId xmlns:a16="http://schemas.microsoft.com/office/drawing/2014/main" id="{D0BF136B-F132-24C3-3514-38678DB79E10}"/>
              </a:ext>
            </a:extLst>
          </p:cNvPr>
          <p:cNvSpPr txBox="1"/>
          <p:nvPr/>
        </p:nvSpPr>
        <p:spPr>
          <a:xfrm>
            <a:off x="7418188" y="302063"/>
            <a:ext cx="5392259" cy="6247864"/>
          </a:xfrm>
          <a:prstGeom prst="rect">
            <a:avLst/>
          </a:prstGeom>
          <a:noFill/>
        </p:spPr>
        <p:txBody>
          <a:bodyPr wrap="square">
            <a:spAutoFit/>
          </a:bodyPr>
          <a:lstStyle/>
          <a:p>
            <a:r>
              <a:rPr lang="en-US" sz="1000" dirty="0">
                <a:latin typeface="Courier New" panose="02070309020205020404" pitchFamily="49" charset="0"/>
                <a:cs typeface="Courier New" panose="02070309020205020404" pitchFamily="49" charset="0"/>
              </a:rPr>
              <a:t>Finding optimal ARMA(p, q) model with detailed output...</a:t>
            </a:r>
          </a:p>
          <a:p>
            <a:r>
              <a:rPr lang="en-US" sz="1000" dirty="0">
                <a:latin typeface="Courier New" panose="02070309020205020404" pitchFamily="49" charset="0"/>
                <a:cs typeface="Courier New" panose="02070309020205020404" pitchFamily="49" charset="0"/>
              </a:rPr>
              <a:t>    p     q        AIC</a:t>
            </a:r>
          </a:p>
          <a:p>
            <a:r>
              <a:rPr lang="en-US" sz="1000" dirty="0">
                <a:latin typeface="Courier New" panose="02070309020205020404" pitchFamily="49" charset="0"/>
                <a:cs typeface="Courier New" panose="02070309020205020404" pitchFamily="49" charset="0"/>
              </a:rPr>
              <a:t>    0     0  1550.3814</a:t>
            </a:r>
          </a:p>
          <a:p>
            <a:r>
              <a:rPr lang="en-US" sz="1000" dirty="0">
                <a:latin typeface="Courier New" panose="02070309020205020404" pitchFamily="49" charset="0"/>
                <a:cs typeface="Courier New" panose="02070309020205020404" pitchFamily="49" charset="0"/>
              </a:rPr>
              <a:t>    0     1  1546.0266</a:t>
            </a:r>
          </a:p>
          <a:p>
            <a:r>
              <a:rPr lang="en-US" sz="1000" dirty="0">
                <a:latin typeface="Courier New" panose="02070309020205020404" pitchFamily="49" charset="0"/>
                <a:cs typeface="Courier New" panose="02070309020205020404" pitchFamily="49" charset="0"/>
              </a:rPr>
              <a:t>    0     2  1547.9895</a:t>
            </a:r>
          </a:p>
          <a:p>
            <a:r>
              <a:rPr lang="en-US" sz="1000" dirty="0">
                <a:latin typeface="Courier New" panose="02070309020205020404" pitchFamily="49" charset="0"/>
                <a:cs typeface="Courier New" panose="02070309020205020404" pitchFamily="49" charset="0"/>
              </a:rPr>
              <a:t>    0     3  1548.3523</a:t>
            </a:r>
          </a:p>
          <a:p>
            <a:r>
              <a:rPr lang="en-US" sz="1000" dirty="0">
                <a:latin typeface="Courier New" panose="02070309020205020404" pitchFamily="49" charset="0"/>
                <a:cs typeface="Courier New" panose="02070309020205020404" pitchFamily="49" charset="0"/>
              </a:rPr>
              <a:t>    0     4  1549.4046</a:t>
            </a:r>
          </a:p>
          <a:p>
            <a:r>
              <a:rPr lang="en-US" sz="1000" dirty="0">
                <a:latin typeface="Courier New" panose="02070309020205020404" pitchFamily="49" charset="0"/>
                <a:cs typeface="Courier New" panose="02070309020205020404" pitchFamily="49" charset="0"/>
              </a:rPr>
              <a:t>    0     5  1551.3444</a:t>
            </a:r>
          </a:p>
          <a:p>
            <a:r>
              <a:rPr lang="en-US" sz="1000" dirty="0">
                <a:latin typeface="Courier New" panose="02070309020205020404" pitchFamily="49" charset="0"/>
                <a:cs typeface="Courier New" panose="02070309020205020404" pitchFamily="49" charset="0"/>
              </a:rPr>
              <a:t>    1     0  1546.1376</a:t>
            </a:r>
          </a:p>
          <a:p>
            <a:r>
              <a:rPr lang="en-US" sz="1000" dirty="0">
                <a:latin typeface="Courier New" panose="02070309020205020404" pitchFamily="49" charset="0"/>
                <a:cs typeface="Courier New" panose="02070309020205020404" pitchFamily="49" charset="0"/>
              </a:rPr>
              <a:t>    1     1  1547.8114</a:t>
            </a:r>
          </a:p>
          <a:p>
            <a:r>
              <a:rPr lang="en-US" sz="1000" dirty="0">
                <a:latin typeface="Courier New" panose="02070309020205020404" pitchFamily="49" charset="0"/>
                <a:cs typeface="Courier New" panose="02070309020205020404" pitchFamily="49" charset="0"/>
              </a:rPr>
              <a:t>    1     2  1549.3306</a:t>
            </a:r>
          </a:p>
          <a:p>
            <a:r>
              <a:rPr lang="en-US" sz="1000" dirty="0">
                <a:latin typeface="Courier New" panose="02070309020205020404" pitchFamily="49" charset="0"/>
                <a:cs typeface="Courier New" panose="02070309020205020404" pitchFamily="49" charset="0"/>
              </a:rPr>
              <a:t>    1     3  1549.7822</a:t>
            </a:r>
          </a:p>
          <a:p>
            <a:r>
              <a:rPr lang="en-US" sz="1000" dirty="0">
                <a:latin typeface="Courier New" panose="02070309020205020404" pitchFamily="49" charset="0"/>
                <a:cs typeface="Courier New" panose="02070309020205020404" pitchFamily="49" charset="0"/>
              </a:rPr>
              <a:t>    1     4  1551.3913</a:t>
            </a:r>
          </a:p>
          <a:p>
            <a:r>
              <a:rPr lang="en-US" sz="1000" dirty="0">
                <a:latin typeface="Courier New" panose="02070309020205020404" pitchFamily="49" charset="0"/>
                <a:cs typeface="Courier New" panose="02070309020205020404" pitchFamily="49" charset="0"/>
              </a:rPr>
              <a:t>    1     5  1551.3873</a:t>
            </a:r>
          </a:p>
          <a:p>
            <a:r>
              <a:rPr lang="en-US" sz="1000" dirty="0">
                <a:latin typeface="Courier New" panose="02070309020205020404" pitchFamily="49" charset="0"/>
                <a:cs typeface="Courier New" panose="02070309020205020404" pitchFamily="49" charset="0"/>
              </a:rPr>
              <a:t>    2     0  1548.0864</a:t>
            </a:r>
          </a:p>
          <a:p>
            <a:r>
              <a:rPr lang="en-US" sz="1000" dirty="0">
                <a:latin typeface="Courier New" panose="02070309020205020404" pitchFamily="49" charset="0"/>
                <a:cs typeface="Courier New" panose="02070309020205020404" pitchFamily="49" charset="0"/>
              </a:rPr>
              <a:t>    2     1  1549.2434</a:t>
            </a:r>
          </a:p>
          <a:p>
            <a:r>
              <a:rPr lang="en-US" sz="1000" dirty="0">
                <a:latin typeface="Courier New" panose="02070309020205020404" pitchFamily="49" charset="0"/>
                <a:cs typeface="Courier New" panose="02070309020205020404" pitchFamily="49" charset="0"/>
              </a:rPr>
              <a:t>    2     2  1550.2903</a:t>
            </a:r>
          </a:p>
          <a:p>
            <a:r>
              <a:rPr lang="en-US" sz="1000" dirty="0">
                <a:latin typeface="Courier New" panose="02070309020205020404" pitchFamily="49" charset="0"/>
                <a:cs typeface="Courier New" panose="02070309020205020404" pitchFamily="49" charset="0"/>
              </a:rPr>
              <a:t>    2     3  1539.4187</a:t>
            </a:r>
          </a:p>
          <a:p>
            <a:r>
              <a:rPr lang="en-US" sz="1000" dirty="0">
                <a:latin typeface="Courier New" panose="02070309020205020404" pitchFamily="49" charset="0"/>
                <a:cs typeface="Courier New" panose="02070309020205020404" pitchFamily="49" charset="0"/>
              </a:rPr>
              <a:t>    2     4  1541.2898</a:t>
            </a:r>
          </a:p>
          <a:p>
            <a:r>
              <a:rPr lang="en-US" sz="1000" dirty="0">
                <a:latin typeface="Courier New" panose="02070309020205020404" pitchFamily="49" charset="0"/>
                <a:cs typeface="Courier New" panose="02070309020205020404" pitchFamily="49" charset="0"/>
              </a:rPr>
              <a:t>    2     5  1542.9610</a:t>
            </a:r>
          </a:p>
          <a:p>
            <a:r>
              <a:rPr lang="en-US" sz="1000" dirty="0">
                <a:latin typeface="Courier New" panose="02070309020205020404" pitchFamily="49" charset="0"/>
                <a:cs typeface="Courier New" panose="02070309020205020404" pitchFamily="49" charset="0"/>
              </a:rPr>
              <a:t>    3     0  1548.1318</a:t>
            </a:r>
          </a:p>
          <a:p>
            <a:r>
              <a:rPr lang="en-US" sz="1000" dirty="0">
                <a:latin typeface="Courier New" panose="02070309020205020404" pitchFamily="49" charset="0"/>
                <a:cs typeface="Courier New" panose="02070309020205020404" pitchFamily="49" charset="0"/>
              </a:rPr>
              <a:t>    3     1  1549.7802</a:t>
            </a:r>
          </a:p>
          <a:p>
            <a:r>
              <a:rPr lang="en-US" sz="1000" dirty="0">
                <a:latin typeface="Courier New" panose="02070309020205020404" pitchFamily="49" charset="0"/>
                <a:cs typeface="Courier New" panose="02070309020205020404" pitchFamily="49" charset="0"/>
              </a:rPr>
              <a:t>    3     2  1539.2710</a:t>
            </a:r>
          </a:p>
          <a:p>
            <a:r>
              <a:rPr lang="en-US" sz="1000" dirty="0">
                <a:latin typeface="Courier New" panose="02070309020205020404" pitchFamily="49" charset="0"/>
                <a:cs typeface="Courier New" panose="02070309020205020404" pitchFamily="49" charset="0"/>
              </a:rPr>
              <a:t>    3     3  1541.2662</a:t>
            </a:r>
          </a:p>
          <a:p>
            <a:r>
              <a:rPr lang="en-US" sz="1000" dirty="0">
                <a:latin typeface="Courier New" panose="02070309020205020404" pitchFamily="49" charset="0"/>
                <a:cs typeface="Courier New" panose="02070309020205020404" pitchFamily="49" charset="0"/>
              </a:rPr>
              <a:t>    3     4  1543.2661</a:t>
            </a:r>
          </a:p>
          <a:p>
            <a:r>
              <a:rPr lang="en-US" sz="1000" dirty="0">
                <a:latin typeface="Courier New" panose="02070309020205020404" pitchFamily="49" charset="0"/>
                <a:cs typeface="Courier New" panose="02070309020205020404" pitchFamily="49" charset="0"/>
              </a:rPr>
              <a:t>    3     5  1544.9442</a:t>
            </a:r>
          </a:p>
          <a:p>
            <a:r>
              <a:rPr lang="en-US" sz="1000" dirty="0">
                <a:latin typeface="Courier New" panose="02070309020205020404" pitchFamily="49" charset="0"/>
                <a:cs typeface="Courier New" panose="02070309020205020404" pitchFamily="49" charset="0"/>
              </a:rPr>
              <a:t>    4     0  1549.4275</a:t>
            </a:r>
          </a:p>
          <a:p>
            <a:r>
              <a:rPr lang="en-US" sz="1000" dirty="0">
                <a:latin typeface="Courier New" panose="02070309020205020404" pitchFamily="49" charset="0"/>
                <a:cs typeface="Courier New" panose="02070309020205020404" pitchFamily="49" charset="0"/>
              </a:rPr>
              <a:t>    4     1  1551.4204</a:t>
            </a:r>
          </a:p>
          <a:p>
            <a:r>
              <a:rPr lang="en-US" sz="1000" dirty="0">
                <a:latin typeface="Courier New" panose="02070309020205020404" pitchFamily="49" charset="0"/>
                <a:cs typeface="Courier New" panose="02070309020205020404" pitchFamily="49" charset="0"/>
              </a:rPr>
              <a:t>    4     2  1543.6260</a:t>
            </a:r>
          </a:p>
          <a:p>
            <a:r>
              <a:rPr lang="en-US" sz="1000" dirty="0">
                <a:latin typeface="Courier New" panose="02070309020205020404" pitchFamily="49" charset="0"/>
                <a:cs typeface="Courier New" panose="02070309020205020404" pitchFamily="49" charset="0"/>
              </a:rPr>
              <a:t>    4     3  1537.6911</a:t>
            </a:r>
          </a:p>
          <a:p>
            <a:r>
              <a:rPr lang="en-US" sz="1000" dirty="0">
                <a:latin typeface="Courier New" panose="02070309020205020404" pitchFamily="49" charset="0"/>
                <a:cs typeface="Courier New" panose="02070309020205020404" pitchFamily="49" charset="0"/>
              </a:rPr>
              <a:t>    4     4  1536.8262</a:t>
            </a:r>
          </a:p>
          <a:p>
            <a:r>
              <a:rPr lang="en-US" sz="1000" dirty="0">
                <a:latin typeface="Courier New" panose="02070309020205020404" pitchFamily="49" charset="0"/>
                <a:cs typeface="Courier New" panose="02070309020205020404" pitchFamily="49" charset="0"/>
              </a:rPr>
              <a:t>    4     5  1541.2554</a:t>
            </a:r>
          </a:p>
          <a:p>
            <a:r>
              <a:rPr lang="en-US" sz="1000" dirty="0">
                <a:latin typeface="Courier New" panose="02070309020205020404" pitchFamily="49" charset="0"/>
                <a:cs typeface="Courier New" panose="02070309020205020404" pitchFamily="49" charset="0"/>
              </a:rPr>
              <a:t>    5     0  1551.2347</a:t>
            </a:r>
          </a:p>
          <a:p>
            <a:r>
              <a:rPr lang="en-US" sz="1000" dirty="0">
                <a:latin typeface="Courier New" panose="02070309020205020404" pitchFamily="49" charset="0"/>
                <a:cs typeface="Courier New" panose="02070309020205020404" pitchFamily="49" charset="0"/>
              </a:rPr>
              <a:t>    5     1  1552.5168</a:t>
            </a:r>
          </a:p>
          <a:p>
            <a:r>
              <a:rPr lang="en-US" sz="1000" dirty="0">
                <a:latin typeface="Courier New" panose="02070309020205020404" pitchFamily="49" charset="0"/>
                <a:cs typeface="Courier New" panose="02070309020205020404" pitchFamily="49" charset="0"/>
              </a:rPr>
              <a:t>    5     2  1542.8621</a:t>
            </a:r>
          </a:p>
          <a:p>
            <a:r>
              <a:rPr lang="en-US" sz="1000" dirty="0">
                <a:latin typeface="Courier New" panose="02070309020205020404" pitchFamily="49" charset="0"/>
                <a:cs typeface="Courier New" panose="02070309020205020404" pitchFamily="49" charset="0"/>
              </a:rPr>
              <a:t>    5     3  1539.6849</a:t>
            </a:r>
          </a:p>
          <a:p>
            <a:r>
              <a:rPr lang="en-US" sz="1000" dirty="0">
                <a:latin typeface="Courier New" panose="02070309020205020404" pitchFamily="49" charset="0"/>
                <a:cs typeface="Courier New" panose="02070309020205020404" pitchFamily="49" charset="0"/>
              </a:rPr>
              <a:t>    5     4  1534.8548</a:t>
            </a:r>
          </a:p>
          <a:p>
            <a:r>
              <a:rPr lang="en-US" sz="1000" dirty="0">
                <a:latin typeface="Courier New" panose="02070309020205020404" pitchFamily="49" charset="0"/>
                <a:cs typeface="Courier New" panose="02070309020205020404" pitchFamily="49" charset="0"/>
              </a:rPr>
              <a:t>    5     5  1536.8052</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Optimal ARMA model: p = 5, q = 4, AIC = 1534.8548</a:t>
            </a:r>
          </a:p>
        </p:txBody>
      </p:sp>
    </p:spTree>
    <p:extLst>
      <p:ext uri="{BB962C8B-B14F-4D97-AF65-F5344CB8AC3E}">
        <p14:creationId xmlns:p14="http://schemas.microsoft.com/office/powerpoint/2010/main" val="2521280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93E010-E9EA-DE85-4FBB-0CBC8F332C6D}"/>
              </a:ext>
            </a:extLst>
          </p:cNvPr>
          <p:cNvSpPr>
            <a:spLocks noGrp="1"/>
          </p:cNvSpPr>
          <p:nvPr>
            <p:ph type="title"/>
          </p:nvPr>
        </p:nvSpPr>
        <p:spPr/>
        <p:txBody>
          <a:bodyPr/>
          <a:lstStyle/>
          <a:p>
            <a:r>
              <a:rPr lang="tr-TR" dirty="0" err="1"/>
              <a:t>Parameter</a:t>
            </a:r>
            <a:r>
              <a:rPr lang="tr-TR" dirty="0"/>
              <a:t> </a:t>
            </a:r>
            <a:r>
              <a:rPr lang="tr-TR" dirty="0" err="1"/>
              <a:t>Optimization</a:t>
            </a:r>
            <a:r>
              <a:rPr lang="tr-TR" dirty="0"/>
              <a:t> </a:t>
            </a:r>
            <a:r>
              <a:rPr lang="tr-TR" dirty="0" err="1"/>
              <a:t>for</a:t>
            </a:r>
            <a:r>
              <a:rPr lang="tr-TR" dirty="0"/>
              <a:t> ML </a:t>
            </a:r>
            <a:r>
              <a:rPr lang="tr-TR" dirty="0" err="1"/>
              <a:t>Models</a:t>
            </a:r>
            <a:endParaRPr lang="en-US" dirty="0"/>
          </a:p>
        </p:txBody>
      </p:sp>
      <p:sp>
        <p:nvSpPr>
          <p:cNvPr id="3" name="İçerik Yer Tutucusu 2">
            <a:extLst>
              <a:ext uri="{FF2B5EF4-FFF2-40B4-BE49-F238E27FC236}">
                <a16:creationId xmlns:a16="http://schemas.microsoft.com/office/drawing/2014/main" id="{0EE63C8A-EB23-C203-BF82-AA0E06D72C95}"/>
              </a:ext>
            </a:extLst>
          </p:cNvPr>
          <p:cNvSpPr>
            <a:spLocks noGrp="1"/>
          </p:cNvSpPr>
          <p:nvPr>
            <p:ph idx="1"/>
          </p:nvPr>
        </p:nvSpPr>
        <p:spPr/>
        <p:txBody>
          <a:bodyPr/>
          <a:lstStyle/>
          <a:p>
            <a:r>
              <a:rPr lang="en-US" dirty="0"/>
              <a:t>For Random Forest and GBM, hyperparameters such as window size, tree depth, and the number of boosting rounds were optimized using a trial-and-error approach to achieve the best performance.</a:t>
            </a:r>
            <a:endParaRPr lang="tr-TR" dirty="0"/>
          </a:p>
          <a:p>
            <a:r>
              <a:rPr lang="en-US" dirty="0"/>
              <a:t>Window Size: The subset of data points or features used at a time for training the model, often crucial for time series forecasting.</a:t>
            </a:r>
            <a:endParaRPr lang="tr-TR" dirty="0"/>
          </a:p>
          <a:p>
            <a:r>
              <a:rPr lang="en-US" dirty="0"/>
              <a:t>Number of Trees: The total count of decision trees built in the Random Forest, balancing accuracy and computational cost.</a:t>
            </a:r>
            <a:endParaRPr lang="tr-TR" dirty="0"/>
          </a:p>
          <a:p>
            <a:r>
              <a:rPr lang="en-US" dirty="0"/>
              <a:t>Boosting Rounds: The number of iterations in GBM where each round adds a new tree to correct the errors of the previous ones, improving overall accuracy.</a:t>
            </a:r>
          </a:p>
        </p:txBody>
      </p:sp>
    </p:spTree>
    <p:extLst>
      <p:ext uri="{BB962C8B-B14F-4D97-AF65-F5344CB8AC3E}">
        <p14:creationId xmlns:p14="http://schemas.microsoft.com/office/powerpoint/2010/main" val="3463312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2B344C-8432-34A5-CBE1-9DF98593C6EA}"/>
              </a:ext>
            </a:extLst>
          </p:cNvPr>
          <p:cNvSpPr>
            <a:spLocks noGrp="1"/>
          </p:cNvSpPr>
          <p:nvPr>
            <p:ph type="title"/>
          </p:nvPr>
        </p:nvSpPr>
        <p:spPr>
          <a:xfrm>
            <a:off x="257175" y="300038"/>
            <a:ext cx="9875520" cy="1356360"/>
          </a:xfrm>
        </p:spPr>
        <p:txBody>
          <a:bodyPr/>
          <a:lstStyle/>
          <a:p>
            <a:r>
              <a:rPr lang="tr-TR" dirty="0"/>
              <a:t>Model Training</a:t>
            </a:r>
            <a:endParaRPr lang="en-US" dirty="0"/>
          </a:p>
        </p:txBody>
      </p:sp>
      <p:sp>
        <p:nvSpPr>
          <p:cNvPr id="3" name="İçerik Yer Tutucusu 2">
            <a:extLst>
              <a:ext uri="{FF2B5EF4-FFF2-40B4-BE49-F238E27FC236}">
                <a16:creationId xmlns:a16="http://schemas.microsoft.com/office/drawing/2014/main" id="{65279045-0213-8A63-0672-5AC3AA801D02}"/>
              </a:ext>
            </a:extLst>
          </p:cNvPr>
          <p:cNvSpPr>
            <a:spLocks noGrp="1"/>
          </p:cNvSpPr>
          <p:nvPr>
            <p:ph idx="1"/>
          </p:nvPr>
        </p:nvSpPr>
        <p:spPr>
          <a:xfrm>
            <a:off x="1143000" y="1335881"/>
            <a:ext cx="9872871" cy="5222081"/>
          </a:xfrm>
        </p:spPr>
        <p:txBody>
          <a:bodyPr>
            <a:normAutofit/>
          </a:bodyPr>
          <a:lstStyle/>
          <a:p>
            <a:r>
              <a:rPr lang="en-US" dirty="0"/>
              <a:t>For the ARMA model:</a:t>
            </a:r>
            <a:r>
              <a:rPr lang="tr-TR" dirty="0"/>
              <a:t> </a:t>
            </a:r>
            <a:r>
              <a:rPr lang="en-US" dirty="0"/>
              <a:t>The data is made stationary, and after performing the AIC test, the model is trained.</a:t>
            </a:r>
          </a:p>
          <a:p>
            <a:r>
              <a:rPr lang="en-US" dirty="0"/>
              <a:t>For the ARIMA model:</a:t>
            </a:r>
            <a:r>
              <a:rPr lang="tr-TR" dirty="0"/>
              <a:t> </a:t>
            </a:r>
            <a:r>
              <a:rPr lang="en-US" dirty="0"/>
              <a:t>The AIC test is conducted directly on the raw values, and the model is trained without making the data stationary.</a:t>
            </a:r>
          </a:p>
          <a:p>
            <a:r>
              <a:rPr lang="en-US" dirty="0"/>
              <a:t>For Random Forest (RF) and Gradient Boosting Machines (GBM), two different simulations are conducted:</a:t>
            </a:r>
            <a:r>
              <a:rPr lang="tr-TR" dirty="0"/>
              <a:t> </a:t>
            </a:r>
          </a:p>
          <a:p>
            <a:pPr lvl="1"/>
            <a:r>
              <a:rPr lang="en-US" b="1" dirty="0"/>
              <a:t>Differenced Values</a:t>
            </a:r>
            <a:r>
              <a:rPr lang="en-US" dirty="0"/>
              <a:t>: The data is made stationary, and hyperparameters are tuned to determine the optimal values. The model is then trained on the stationary data.</a:t>
            </a:r>
            <a:endParaRPr lang="tr-TR" dirty="0"/>
          </a:p>
          <a:p>
            <a:pPr lvl="1"/>
            <a:r>
              <a:rPr lang="en-US" b="1" dirty="0"/>
              <a:t>raw Values</a:t>
            </a:r>
            <a:r>
              <a:rPr lang="en-US" dirty="0"/>
              <a:t>: Hyperparameters are tuned to determine the optimal values, and the model is trained directly on the raw (non-stationary) data.</a:t>
            </a:r>
          </a:p>
        </p:txBody>
      </p:sp>
    </p:spTree>
    <p:extLst>
      <p:ext uri="{BB962C8B-B14F-4D97-AF65-F5344CB8AC3E}">
        <p14:creationId xmlns:p14="http://schemas.microsoft.com/office/powerpoint/2010/main" val="303801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85691B-4A9A-63DD-C253-222B8AA463BC}"/>
              </a:ext>
            </a:extLst>
          </p:cNvPr>
          <p:cNvSpPr>
            <a:spLocks noGrp="1"/>
          </p:cNvSpPr>
          <p:nvPr>
            <p:ph type="title"/>
          </p:nvPr>
        </p:nvSpPr>
        <p:spPr>
          <a:xfrm>
            <a:off x="158750" y="99060"/>
            <a:ext cx="9875520" cy="1356360"/>
          </a:xfrm>
        </p:spPr>
        <p:txBody>
          <a:bodyPr/>
          <a:lstStyle/>
          <a:p>
            <a:r>
              <a:rPr lang="tr-TR" dirty="0" err="1"/>
              <a:t>Contents</a:t>
            </a:r>
            <a:endParaRPr lang="en-US" dirty="0"/>
          </a:p>
        </p:txBody>
      </p:sp>
      <p:sp>
        <p:nvSpPr>
          <p:cNvPr id="3" name="İçerik Yer Tutucusu 2">
            <a:extLst>
              <a:ext uri="{FF2B5EF4-FFF2-40B4-BE49-F238E27FC236}">
                <a16:creationId xmlns:a16="http://schemas.microsoft.com/office/drawing/2014/main" id="{877F6122-77F0-822A-3B7A-CFF0A457D8A5}"/>
              </a:ext>
            </a:extLst>
          </p:cNvPr>
          <p:cNvSpPr>
            <a:spLocks noGrp="1"/>
          </p:cNvSpPr>
          <p:nvPr>
            <p:ph sz="half" idx="1"/>
          </p:nvPr>
        </p:nvSpPr>
        <p:spPr>
          <a:xfrm>
            <a:off x="666750" y="1263648"/>
            <a:ext cx="4754880" cy="5143501"/>
          </a:xfrm>
        </p:spPr>
        <p:txBody>
          <a:bodyPr>
            <a:normAutofit lnSpcReduction="10000"/>
          </a:bodyPr>
          <a:lstStyle/>
          <a:p>
            <a:r>
              <a:rPr lang="tr-TR" dirty="0" err="1"/>
              <a:t>Goal</a:t>
            </a:r>
            <a:endParaRPr lang="tr-TR" dirty="0"/>
          </a:p>
          <a:p>
            <a:r>
              <a:rPr lang="tr-TR" dirty="0" err="1"/>
              <a:t>Theoretical</a:t>
            </a:r>
            <a:r>
              <a:rPr lang="tr-TR" dirty="0"/>
              <a:t> Background</a:t>
            </a:r>
          </a:p>
          <a:p>
            <a:pPr lvl="1"/>
            <a:r>
              <a:rPr lang="tr-TR" dirty="0"/>
              <a:t>ARMA</a:t>
            </a:r>
          </a:p>
          <a:p>
            <a:pPr lvl="1"/>
            <a:r>
              <a:rPr lang="tr-TR" dirty="0"/>
              <a:t>ARIMA</a:t>
            </a:r>
          </a:p>
          <a:p>
            <a:pPr lvl="1"/>
            <a:r>
              <a:rPr lang="tr-TR" dirty="0" err="1"/>
              <a:t>Random</a:t>
            </a:r>
            <a:r>
              <a:rPr lang="tr-TR" dirty="0"/>
              <a:t> </a:t>
            </a:r>
            <a:r>
              <a:rPr lang="tr-TR" dirty="0" err="1"/>
              <a:t>Forest</a:t>
            </a:r>
            <a:endParaRPr lang="tr-TR" dirty="0"/>
          </a:p>
          <a:p>
            <a:pPr lvl="1"/>
            <a:r>
              <a:rPr lang="tr-TR" dirty="0"/>
              <a:t>GBM</a:t>
            </a:r>
          </a:p>
          <a:p>
            <a:pPr lvl="1"/>
            <a:r>
              <a:rPr lang="tr-TR" dirty="0" err="1"/>
              <a:t>Hybrid</a:t>
            </a:r>
            <a:r>
              <a:rPr lang="tr-TR" dirty="0"/>
              <a:t> </a:t>
            </a:r>
            <a:r>
              <a:rPr lang="tr-TR" dirty="0" err="1"/>
              <a:t>Approach</a:t>
            </a:r>
            <a:r>
              <a:rPr lang="tr-TR" dirty="0"/>
              <a:t>: </a:t>
            </a:r>
            <a:r>
              <a:rPr lang="tr-TR" dirty="0" err="1"/>
              <a:t>Residuals</a:t>
            </a:r>
            <a:r>
              <a:rPr lang="tr-TR" dirty="0"/>
              <a:t> </a:t>
            </a:r>
            <a:r>
              <a:rPr lang="tr-TR" dirty="0" err="1"/>
              <a:t>Method</a:t>
            </a:r>
            <a:endParaRPr lang="tr-TR" dirty="0"/>
          </a:p>
          <a:p>
            <a:r>
              <a:rPr lang="tr-TR" dirty="0" err="1"/>
              <a:t>Methodology</a:t>
            </a:r>
            <a:endParaRPr lang="tr-TR" dirty="0"/>
          </a:p>
          <a:p>
            <a:pPr lvl="1"/>
            <a:r>
              <a:rPr lang="tr-TR" dirty="0" err="1"/>
              <a:t>Dataset</a:t>
            </a:r>
            <a:endParaRPr lang="tr-TR" dirty="0"/>
          </a:p>
          <a:p>
            <a:pPr lvl="1"/>
            <a:r>
              <a:rPr lang="tr-TR" dirty="0"/>
              <a:t>Data </a:t>
            </a:r>
            <a:r>
              <a:rPr lang="tr-TR" dirty="0" err="1"/>
              <a:t>Preprocessing</a:t>
            </a:r>
            <a:endParaRPr lang="tr-TR" dirty="0"/>
          </a:p>
          <a:p>
            <a:pPr lvl="1"/>
            <a:r>
              <a:rPr lang="tr-TR" dirty="0"/>
              <a:t>AIC</a:t>
            </a:r>
          </a:p>
          <a:p>
            <a:pPr lvl="1"/>
            <a:r>
              <a:rPr lang="tr-TR" dirty="0" err="1"/>
              <a:t>Parameter</a:t>
            </a:r>
            <a:r>
              <a:rPr lang="tr-TR" dirty="0"/>
              <a:t> </a:t>
            </a:r>
            <a:r>
              <a:rPr lang="tr-TR" dirty="0" err="1"/>
              <a:t>Optimization</a:t>
            </a:r>
            <a:endParaRPr lang="tr-TR" dirty="0"/>
          </a:p>
          <a:p>
            <a:pPr lvl="1"/>
            <a:r>
              <a:rPr lang="tr-TR" dirty="0"/>
              <a:t>Model </a:t>
            </a:r>
            <a:r>
              <a:rPr lang="tr-TR" dirty="0" err="1"/>
              <a:t>Traing</a:t>
            </a:r>
            <a:endParaRPr lang="tr-TR" dirty="0"/>
          </a:p>
          <a:p>
            <a:pPr lvl="1"/>
            <a:r>
              <a:rPr lang="tr-TR" dirty="0"/>
              <a:t>MSE</a:t>
            </a:r>
          </a:p>
          <a:p>
            <a:pPr lvl="1"/>
            <a:endParaRPr lang="tr-TR" dirty="0"/>
          </a:p>
          <a:p>
            <a:pPr lvl="1"/>
            <a:endParaRPr lang="en-US" dirty="0"/>
          </a:p>
        </p:txBody>
      </p:sp>
      <p:sp>
        <p:nvSpPr>
          <p:cNvPr id="4" name="İçerik Yer Tutucusu 3">
            <a:extLst>
              <a:ext uri="{FF2B5EF4-FFF2-40B4-BE49-F238E27FC236}">
                <a16:creationId xmlns:a16="http://schemas.microsoft.com/office/drawing/2014/main" id="{8927B67D-9A0E-1130-D185-C64277C54C1E}"/>
              </a:ext>
            </a:extLst>
          </p:cNvPr>
          <p:cNvSpPr>
            <a:spLocks noGrp="1"/>
          </p:cNvSpPr>
          <p:nvPr>
            <p:ph sz="half" idx="2"/>
          </p:nvPr>
        </p:nvSpPr>
        <p:spPr>
          <a:xfrm>
            <a:off x="5988212" y="1263648"/>
            <a:ext cx="4754880" cy="5143500"/>
          </a:xfrm>
        </p:spPr>
        <p:txBody>
          <a:bodyPr>
            <a:normAutofit lnSpcReduction="10000"/>
          </a:bodyPr>
          <a:lstStyle/>
          <a:p>
            <a:r>
              <a:rPr lang="tr-TR" dirty="0" err="1"/>
              <a:t>Simulation</a:t>
            </a:r>
            <a:r>
              <a:rPr lang="tr-TR" dirty="0"/>
              <a:t> </a:t>
            </a:r>
            <a:r>
              <a:rPr lang="tr-TR" dirty="0" err="1"/>
              <a:t>Results</a:t>
            </a:r>
            <a:endParaRPr lang="tr-TR" dirty="0"/>
          </a:p>
          <a:p>
            <a:pPr lvl="1"/>
            <a:r>
              <a:rPr lang="tr-TR" dirty="0"/>
              <a:t>ARMA</a:t>
            </a:r>
          </a:p>
          <a:p>
            <a:pPr lvl="1"/>
            <a:r>
              <a:rPr lang="tr-TR" dirty="0"/>
              <a:t>ARIMA</a:t>
            </a:r>
          </a:p>
          <a:p>
            <a:pPr lvl="1"/>
            <a:r>
              <a:rPr lang="tr-TR" dirty="0" err="1"/>
              <a:t>Random</a:t>
            </a:r>
            <a:r>
              <a:rPr lang="tr-TR" dirty="0"/>
              <a:t> </a:t>
            </a:r>
            <a:r>
              <a:rPr lang="tr-TR" dirty="0" err="1"/>
              <a:t>Forest</a:t>
            </a:r>
            <a:endParaRPr lang="tr-TR" dirty="0"/>
          </a:p>
          <a:p>
            <a:pPr lvl="1"/>
            <a:r>
              <a:rPr lang="tr-TR" dirty="0"/>
              <a:t>GBM</a:t>
            </a:r>
          </a:p>
          <a:p>
            <a:pPr lvl="1"/>
            <a:r>
              <a:rPr lang="tr-TR" dirty="0" err="1"/>
              <a:t>Hybrit</a:t>
            </a:r>
            <a:r>
              <a:rPr lang="tr-TR" dirty="0"/>
              <a:t>: ARMA + RF</a:t>
            </a:r>
          </a:p>
          <a:p>
            <a:pPr lvl="1"/>
            <a:r>
              <a:rPr lang="tr-TR" dirty="0" err="1"/>
              <a:t>Hybrit</a:t>
            </a:r>
            <a:r>
              <a:rPr lang="tr-TR" dirty="0"/>
              <a:t>: ARMA + GBM</a:t>
            </a:r>
          </a:p>
          <a:p>
            <a:pPr lvl="1"/>
            <a:r>
              <a:rPr lang="tr-TR" dirty="0" err="1"/>
              <a:t>Hybrit</a:t>
            </a:r>
            <a:r>
              <a:rPr lang="tr-TR" dirty="0"/>
              <a:t>: ARIMA + RF</a:t>
            </a:r>
          </a:p>
          <a:p>
            <a:pPr lvl="1"/>
            <a:r>
              <a:rPr lang="tr-TR" dirty="0" err="1"/>
              <a:t>Hybrit</a:t>
            </a:r>
            <a:r>
              <a:rPr lang="tr-TR" dirty="0"/>
              <a:t>: ARIMA + GBM</a:t>
            </a:r>
          </a:p>
          <a:p>
            <a:r>
              <a:rPr lang="tr-TR" dirty="0" err="1"/>
              <a:t>Conclusion</a:t>
            </a:r>
            <a:r>
              <a:rPr lang="tr-TR" dirty="0"/>
              <a:t> </a:t>
            </a:r>
            <a:r>
              <a:rPr lang="tr-TR" dirty="0" err="1"/>
              <a:t>and</a:t>
            </a:r>
            <a:r>
              <a:rPr lang="tr-TR" dirty="0"/>
              <a:t> </a:t>
            </a:r>
            <a:r>
              <a:rPr lang="tr-TR" dirty="0" err="1"/>
              <a:t>Further</a:t>
            </a:r>
            <a:r>
              <a:rPr lang="tr-TR" dirty="0"/>
              <a:t> </a:t>
            </a:r>
            <a:r>
              <a:rPr lang="tr-TR" dirty="0" err="1"/>
              <a:t>Work</a:t>
            </a:r>
            <a:endParaRPr lang="tr-TR" dirty="0"/>
          </a:p>
          <a:p>
            <a:pPr lvl="1"/>
            <a:endParaRPr lang="en-US" dirty="0"/>
          </a:p>
        </p:txBody>
      </p:sp>
    </p:spTree>
    <p:extLst>
      <p:ext uri="{BB962C8B-B14F-4D97-AF65-F5344CB8AC3E}">
        <p14:creationId xmlns:p14="http://schemas.microsoft.com/office/powerpoint/2010/main" val="2309407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D1361-BB91-C926-AAE5-D7DCB0A3837A}"/>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01502549-D1F5-B516-3647-3CE62E573584}"/>
              </a:ext>
            </a:extLst>
          </p:cNvPr>
          <p:cNvSpPr>
            <a:spLocks noGrp="1"/>
          </p:cNvSpPr>
          <p:nvPr>
            <p:ph type="title"/>
          </p:nvPr>
        </p:nvSpPr>
        <p:spPr>
          <a:xfrm>
            <a:off x="257175" y="300038"/>
            <a:ext cx="9875520" cy="1356360"/>
          </a:xfrm>
        </p:spPr>
        <p:txBody>
          <a:bodyPr/>
          <a:lstStyle/>
          <a:p>
            <a:r>
              <a:rPr lang="tr-TR" dirty="0"/>
              <a:t>Model Training</a:t>
            </a:r>
            <a:endParaRPr lang="en-US" dirty="0"/>
          </a:p>
        </p:txBody>
      </p:sp>
      <p:sp>
        <p:nvSpPr>
          <p:cNvPr id="3" name="İçerik Yer Tutucusu 2">
            <a:extLst>
              <a:ext uri="{FF2B5EF4-FFF2-40B4-BE49-F238E27FC236}">
                <a16:creationId xmlns:a16="http://schemas.microsoft.com/office/drawing/2014/main" id="{A17E89B8-3C8A-EB16-6580-3CB5EB07C237}"/>
              </a:ext>
            </a:extLst>
          </p:cNvPr>
          <p:cNvSpPr>
            <a:spLocks noGrp="1"/>
          </p:cNvSpPr>
          <p:nvPr>
            <p:ph idx="1"/>
          </p:nvPr>
        </p:nvSpPr>
        <p:spPr>
          <a:xfrm>
            <a:off x="1143000" y="1335881"/>
            <a:ext cx="9872871" cy="5222081"/>
          </a:xfrm>
        </p:spPr>
        <p:txBody>
          <a:bodyPr>
            <a:normAutofit/>
          </a:bodyPr>
          <a:lstStyle/>
          <a:p>
            <a:r>
              <a:rPr lang="en-US" dirty="0"/>
              <a:t>For Hybrid Models:</a:t>
            </a:r>
            <a:endParaRPr lang="tr-TR" dirty="0"/>
          </a:p>
          <a:p>
            <a:pPr lvl="1"/>
            <a:r>
              <a:rPr lang="en-US" b="1" dirty="0"/>
              <a:t>ARMA + RF/GBM</a:t>
            </a:r>
            <a:r>
              <a:rPr lang="en-US" dirty="0"/>
              <a:t>:</a:t>
            </a:r>
            <a:br>
              <a:rPr lang="en-US" dirty="0"/>
            </a:br>
            <a:r>
              <a:rPr lang="en-US" dirty="0"/>
              <a:t>The data is made stationary, the AIC test is performed, and the ARMA model is trained. Residuals are calculated, and the machine learning model (RF or GBM) is trained on these residuals. The final predictions are obtained by combining the results of the ARMA model and the machine learning model.</a:t>
            </a:r>
            <a:endParaRPr lang="tr-TR" dirty="0"/>
          </a:p>
          <a:p>
            <a:pPr lvl="1"/>
            <a:r>
              <a:rPr lang="en-US" b="1" dirty="0"/>
              <a:t>ARIMA + RF/GBM</a:t>
            </a:r>
            <a:r>
              <a:rPr lang="en-US" dirty="0"/>
              <a:t>:</a:t>
            </a:r>
            <a:br>
              <a:rPr lang="en-US" dirty="0"/>
            </a:br>
            <a:r>
              <a:rPr lang="en-US" dirty="0"/>
              <a:t>The AIC test is conducted, and the ARIMA model is trained directly on the raw data. Residuals are calculated, and the machine learning model (RF or GBM) is trained on these residuals. The final predictions are obtained by combining the results of the ARIMA model and the machine learning model.</a:t>
            </a:r>
            <a:endParaRPr lang="tr-TR" dirty="0"/>
          </a:p>
          <a:p>
            <a:r>
              <a:rPr lang="en-US" dirty="0"/>
              <a:t>For Random Forest, an iterative approach was used, making one-day-ahead predictions and appending them to the dataset for subsequent forecasts. This process was repeated over 10 days</a:t>
            </a:r>
          </a:p>
          <a:p>
            <a:pPr lvl="1"/>
            <a:endParaRPr lang="en-US" dirty="0"/>
          </a:p>
        </p:txBody>
      </p:sp>
    </p:spTree>
    <p:extLst>
      <p:ext uri="{BB962C8B-B14F-4D97-AF65-F5344CB8AC3E}">
        <p14:creationId xmlns:p14="http://schemas.microsoft.com/office/powerpoint/2010/main" val="2366118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FA2460-B9F0-F5A9-91C2-7D681D90ECF9}"/>
              </a:ext>
            </a:extLst>
          </p:cNvPr>
          <p:cNvSpPr>
            <a:spLocks noGrp="1"/>
          </p:cNvSpPr>
          <p:nvPr>
            <p:ph type="title"/>
          </p:nvPr>
        </p:nvSpPr>
        <p:spPr>
          <a:xfrm>
            <a:off x="400050" y="243840"/>
            <a:ext cx="9875520" cy="1356360"/>
          </a:xfrm>
        </p:spPr>
        <p:txBody>
          <a:bodyPr/>
          <a:lstStyle/>
          <a:p>
            <a:r>
              <a:rPr lang="tr-TR" dirty="0"/>
              <a:t>MSE</a:t>
            </a:r>
            <a:endParaRPr lang="en-US" dirty="0"/>
          </a:p>
        </p:txBody>
      </p:sp>
      <p:sp>
        <p:nvSpPr>
          <p:cNvPr id="3" name="İçerik Yer Tutucusu 2">
            <a:extLst>
              <a:ext uri="{FF2B5EF4-FFF2-40B4-BE49-F238E27FC236}">
                <a16:creationId xmlns:a16="http://schemas.microsoft.com/office/drawing/2014/main" id="{BEB5D59C-6110-96E6-211E-CCEEAF91299B}"/>
              </a:ext>
            </a:extLst>
          </p:cNvPr>
          <p:cNvSpPr>
            <a:spLocks noGrp="1"/>
          </p:cNvSpPr>
          <p:nvPr>
            <p:ph idx="1"/>
          </p:nvPr>
        </p:nvSpPr>
        <p:spPr>
          <a:xfrm>
            <a:off x="864394" y="1409700"/>
            <a:ext cx="9872871" cy="4038600"/>
          </a:xfrm>
        </p:spPr>
        <p:txBody>
          <a:bodyPr/>
          <a:lstStyle/>
          <a:p>
            <a:r>
              <a:rPr lang="en-US" b="1" dirty="0"/>
              <a:t>Mean Squared Error (MSE)</a:t>
            </a:r>
            <a:r>
              <a:rPr lang="en-US" dirty="0"/>
              <a:t> is a common metric used to evaluate the accuracy of a predictive model by measuring the average squared difference between the actual values and the predicted values.</a:t>
            </a:r>
          </a:p>
        </p:txBody>
      </p:sp>
      <p:pic>
        <p:nvPicPr>
          <p:cNvPr id="5" name="Resim 4">
            <a:extLst>
              <a:ext uri="{FF2B5EF4-FFF2-40B4-BE49-F238E27FC236}">
                <a16:creationId xmlns:a16="http://schemas.microsoft.com/office/drawing/2014/main" id="{2312FB4A-853A-5ACA-2E10-D23807B8EBF8}"/>
              </a:ext>
            </a:extLst>
          </p:cNvPr>
          <p:cNvPicPr>
            <a:picLocks noChangeAspect="1"/>
          </p:cNvPicPr>
          <p:nvPr/>
        </p:nvPicPr>
        <p:blipFill>
          <a:blip r:embed="rId2"/>
          <a:stretch>
            <a:fillRect/>
          </a:stretch>
        </p:blipFill>
        <p:spPr>
          <a:xfrm>
            <a:off x="3605010" y="2523172"/>
            <a:ext cx="4391638" cy="1324160"/>
          </a:xfrm>
          <a:prstGeom prst="rect">
            <a:avLst/>
          </a:prstGeom>
        </p:spPr>
      </p:pic>
    </p:spTree>
    <p:extLst>
      <p:ext uri="{BB962C8B-B14F-4D97-AF65-F5344CB8AC3E}">
        <p14:creationId xmlns:p14="http://schemas.microsoft.com/office/powerpoint/2010/main" val="3739348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6C0B2-1653-0718-F85F-D90343F7C6CF}"/>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4CEDB6C1-D01A-82EA-0136-DB603C2A9B01}"/>
              </a:ext>
            </a:extLst>
          </p:cNvPr>
          <p:cNvSpPr>
            <a:spLocks noGrp="1"/>
          </p:cNvSpPr>
          <p:nvPr>
            <p:ph type="title"/>
          </p:nvPr>
        </p:nvSpPr>
        <p:spPr>
          <a:xfrm>
            <a:off x="400050" y="243840"/>
            <a:ext cx="9875520" cy="1356360"/>
          </a:xfrm>
        </p:spPr>
        <p:txBody>
          <a:bodyPr/>
          <a:lstStyle/>
          <a:p>
            <a:r>
              <a:rPr lang="tr-TR" dirty="0" err="1"/>
              <a:t>Other</a:t>
            </a:r>
            <a:r>
              <a:rPr lang="tr-TR" dirty="0"/>
              <a:t> </a:t>
            </a:r>
            <a:r>
              <a:rPr lang="tr-TR" dirty="0" err="1"/>
              <a:t>Metrics</a:t>
            </a:r>
            <a:r>
              <a:rPr lang="tr-TR" dirty="0"/>
              <a:t> </a:t>
            </a:r>
            <a:r>
              <a:rPr lang="tr-TR" dirty="0" err="1"/>
              <a:t>Used</a:t>
            </a:r>
            <a:r>
              <a:rPr lang="tr-TR" dirty="0"/>
              <a:t> </a:t>
            </a:r>
            <a:r>
              <a:rPr lang="tr-TR" dirty="0" err="1"/>
              <a:t>Im</a:t>
            </a:r>
            <a:r>
              <a:rPr lang="tr-TR" dirty="0"/>
              <a:t> </a:t>
            </a:r>
            <a:r>
              <a:rPr lang="tr-TR" dirty="0" err="1"/>
              <a:t>Simulations</a:t>
            </a:r>
            <a:endParaRPr lang="en-US" dirty="0"/>
          </a:p>
        </p:txBody>
      </p:sp>
      <p:sp>
        <p:nvSpPr>
          <p:cNvPr id="3" name="İçerik Yer Tutucusu 2">
            <a:extLst>
              <a:ext uri="{FF2B5EF4-FFF2-40B4-BE49-F238E27FC236}">
                <a16:creationId xmlns:a16="http://schemas.microsoft.com/office/drawing/2014/main" id="{AF71B0C9-0111-661E-45B7-725B0DCA5165}"/>
              </a:ext>
            </a:extLst>
          </p:cNvPr>
          <p:cNvSpPr>
            <a:spLocks noGrp="1"/>
          </p:cNvSpPr>
          <p:nvPr>
            <p:ph idx="1"/>
          </p:nvPr>
        </p:nvSpPr>
        <p:spPr>
          <a:xfrm>
            <a:off x="864394" y="1409700"/>
            <a:ext cx="9872871" cy="4038600"/>
          </a:xfrm>
        </p:spPr>
        <p:txBody>
          <a:bodyPr/>
          <a:lstStyle/>
          <a:p>
            <a:r>
              <a:rPr lang="en-US" b="1" dirty="0"/>
              <a:t>MAE (Mean Absolute Error)</a:t>
            </a:r>
            <a:r>
              <a:rPr lang="en-US" dirty="0"/>
              <a:t>: The average of absolute differences between actual and predicted values, measuring overall prediction accuracy.</a:t>
            </a:r>
            <a:endParaRPr lang="tr-TR" dirty="0"/>
          </a:p>
          <a:p>
            <a:r>
              <a:rPr lang="en-US" b="1" dirty="0"/>
              <a:t>RMSE (Root Mean Squared Error)</a:t>
            </a:r>
            <a:r>
              <a:rPr lang="en-US" dirty="0"/>
              <a:t>: The square root of MSE, providing error in the same units as the target variable and emphasizing large errors.</a:t>
            </a:r>
            <a:endParaRPr lang="tr-TR" dirty="0"/>
          </a:p>
          <a:p>
            <a:r>
              <a:rPr lang="en-US" b="1" dirty="0"/>
              <a:t>MAPE (Mean Absolute Percentage Error)</a:t>
            </a:r>
            <a:r>
              <a:rPr lang="en-US" dirty="0"/>
              <a:t>: The average of absolute percentage errors, showing prediction accuracy as a percentage.</a:t>
            </a:r>
          </a:p>
        </p:txBody>
      </p:sp>
      <p:pic>
        <p:nvPicPr>
          <p:cNvPr id="6" name="Resim 5">
            <a:extLst>
              <a:ext uri="{FF2B5EF4-FFF2-40B4-BE49-F238E27FC236}">
                <a16:creationId xmlns:a16="http://schemas.microsoft.com/office/drawing/2014/main" id="{E5E02124-BEB2-70DA-A730-AFB5A0045629}"/>
              </a:ext>
            </a:extLst>
          </p:cNvPr>
          <p:cNvPicPr>
            <a:picLocks noChangeAspect="1"/>
          </p:cNvPicPr>
          <p:nvPr/>
        </p:nvPicPr>
        <p:blipFill>
          <a:blip r:embed="rId2"/>
          <a:stretch>
            <a:fillRect/>
          </a:stretch>
        </p:blipFill>
        <p:spPr>
          <a:xfrm>
            <a:off x="572433" y="4467913"/>
            <a:ext cx="3406636" cy="1044598"/>
          </a:xfrm>
          <a:prstGeom prst="rect">
            <a:avLst/>
          </a:prstGeom>
        </p:spPr>
      </p:pic>
      <p:pic>
        <p:nvPicPr>
          <p:cNvPr id="8" name="Resim 7">
            <a:extLst>
              <a:ext uri="{FF2B5EF4-FFF2-40B4-BE49-F238E27FC236}">
                <a16:creationId xmlns:a16="http://schemas.microsoft.com/office/drawing/2014/main" id="{B22217BF-9D88-8EC8-49C7-D45CFA3DBF73}"/>
              </a:ext>
            </a:extLst>
          </p:cNvPr>
          <p:cNvPicPr>
            <a:picLocks noChangeAspect="1"/>
          </p:cNvPicPr>
          <p:nvPr/>
        </p:nvPicPr>
        <p:blipFill>
          <a:blip r:embed="rId3"/>
          <a:stretch>
            <a:fillRect/>
          </a:stretch>
        </p:blipFill>
        <p:spPr>
          <a:xfrm>
            <a:off x="3900549" y="4357989"/>
            <a:ext cx="3521912" cy="1264446"/>
          </a:xfrm>
          <a:prstGeom prst="rect">
            <a:avLst/>
          </a:prstGeom>
        </p:spPr>
      </p:pic>
      <p:pic>
        <p:nvPicPr>
          <p:cNvPr id="10" name="Resim 9">
            <a:extLst>
              <a:ext uri="{FF2B5EF4-FFF2-40B4-BE49-F238E27FC236}">
                <a16:creationId xmlns:a16="http://schemas.microsoft.com/office/drawing/2014/main" id="{07255A45-0C15-75BA-EC04-9074289E841B}"/>
              </a:ext>
            </a:extLst>
          </p:cNvPr>
          <p:cNvPicPr>
            <a:picLocks noChangeAspect="1"/>
          </p:cNvPicPr>
          <p:nvPr/>
        </p:nvPicPr>
        <p:blipFill>
          <a:blip r:embed="rId4"/>
          <a:stretch>
            <a:fillRect/>
          </a:stretch>
        </p:blipFill>
        <p:spPr>
          <a:xfrm>
            <a:off x="7769605" y="4365264"/>
            <a:ext cx="3939001" cy="994250"/>
          </a:xfrm>
          <a:prstGeom prst="rect">
            <a:avLst/>
          </a:prstGeom>
        </p:spPr>
      </p:pic>
    </p:spTree>
    <p:extLst>
      <p:ext uri="{BB962C8B-B14F-4D97-AF65-F5344CB8AC3E}">
        <p14:creationId xmlns:p14="http://schemas.microsoft.com/office/powerpoint/2010/main" val="2746538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352CA-4A07-9238-232D-59386C202061}"/>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31341E7-BE92-A7E9-CCC0-BB01BBB9CD3C}"/>
              </a:ext>
            </a:extLst>
          </p:cNvPr>
          <p:cNvSpPr>
            <a:spLocks noGrp="1"/>
          </p:cNvSpPr>
          <p:nvPr>
            <p:ph type="title"/>
          </p:nvPr>
        </p:nvSpPr>
        <p:spPr/>
        <p:txBody>
          <a:bodyPr/>
          <a:lstStyle/>
          <a:p>
            <a:r>
              <a:rPr lang="tr-TR" dirty="0" err="1"/>
              <a:t>Sımulatıon</a:t>
            </a:r>
            <a:r>
              <a:rPr lang="tr-TR" dirty="0"/>
              <a:t> </a:t>
            </a:r>
            <a:r>
              <a:rPr lang="tr-TR" dirty="0" err="1"/>
              <a:t>results</a:t>
            </a:r>
            <a:endParaRPr lang="en-US" dirty="0"/>
          </a:p>
        </p:txBody>
      </p:sp>
      <p:sp>
        <p:nvSpPr>
          <p:cNvPr id="3" name="Metin Yer Tutucusu 2">
            <a:extLst>
              <a:ext uri="{FF2B5EF4-FFF2-40B4-BE49-F238E27FC236}">
                <a16:creationId xmlns:a16="http://schemas.microsoft.com/office/drawing/2014/main" id="{CE6DBE6D-3F86-D511-4576-B4C56CA2F61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44646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A54C48-E1E3-53DC-A0FA-1104C4E7517F}"/>
              </a:ext>
            </a:extLst>
          </p:cNvPr>
          <p:cNvSpPr>
            <a:spLocks noGrp="1"/>
          </p:cNvSpPr>
          <p:nvPr>
            <p:ph type="title"/>
          </p:nvPr>
        </p:nvSpPr>
        <p:spPr/>
        <p:txBody>
          <a:bodyPr/>
          <a:lstStyle/>
          <a:p>
            <a:r>
              <a:rPr lang="tr-TR" dirty="0" err="1"/>
              <a:t>Simulations</a:t>
            </a:r>
            <a:endParaRPr lang="en-US" dirty="0"/>
          </a:p>
        </p:txBody>
      </p:sp>
      <p:sp>
        <p:nvSpPr>
          <p:cNvPr id="3" name="İçerik Yer Tutucusu 2">
            <a:extLst>
              <a:ext uri="{FF2B5EF4-FFF2-40B4-BE49-F238E27FC236}">
                <a16:creationId xmlns:a16="http://schemas.microsoft.com/office/drawing/2014/main" id="{BCEB4026-3DEB-B739-2E7D-BA02558599D1}"/>
              </a:ext>
            </a:extLst>
          </p:cNvPr>
          <p:cNvSpPr>
            <a:spLocks noGrp="1"/>
          </p:cNvSpPr>
          <p:nvPr>
            <p:ph idx="1"/>
          </p:nvPr>
        </p:nvSpPr>
        <p:spPr/>
        <p:txBody>
          <a:bodyPr>
            <a:normAutofit lnSpcReduction="10000"/>
          </a:bodyPr>
          <a:lstStyle/>
          <a:p>
            <a:pPr marL="342900" lvl="0" indent="-342900" algn="just">
              <a:buFont typeface="Symbol" panose="05050102010706020507" pitchFamily="18" charset="2"/>
              <a:buChar char=""/>
            </a:pPr>
            <a:r>
              <a:rPr lang="en-US" sz="1800" dirty="0">
                <a:effectLst/>
                <a:latin typeface="Corbel (Gövde)"/>
                <a:ea typeface="SimSun" panose="02010600030101010101" pitchFamily="2" charset="-122"/>
              </a:rPr>
              <a:t>ARMA (differenced values)</a:t>
            </a:r>
            <a:endParaRPr lang="tr-TR" sz="1800" dirty="0">
              <a:effectLst/>
              <a:latin typeface="Corbel (Gövde)"/>
              <a:ea typeface="SimSun" panose="02010600030101010101" pitchFamily="2" charset="-122"/>
            </a:endParaRPr>
          </a:p>
          <a:p>
            <a:pPr marL="342900" lvl="0" indent="-342900" algn="just">
              <a:buFont typeface="Symbol" panose="05050102010706020507" pitchFamily="18" charset="2"/>
              <a:buChar char=""/>
            </a:pPr>
            <a:r>
              <a:rPr lang="en-US" sz="1800" dirty="0">
                <a:effectLst/>
                <a:latin typeface="Corbel (Gövde)"/>
                <a:ea typeface="SimSun" panose="02010600030101010101" pitchFamily="2" charset="-122"/>
              </a:rPr>
              <a:t>ARIMA (raw values)</a:t>
            </a:r>
            <a:endParaRPr lang="tr-TR" sz="1800" dirty="0">
              <a:effectLst/>
              <a:latin typeface="Corbel (Gövde)"/>
              <a:ea typeface="SimSun" panose="02010600030101010101" pitchFamily="2" charset="-122"/>
            </a:endParaRPr>
          </a:p>
          <a:p>
            <a:pPr marL="342900" lvl="0" indent="-342900" algn="just">
              <a:buFont typeface="Symbol" panose="05050102010706020507" pitchFamily="18" charset="2"/>
              <a:buChar char=""/>
            </a:pPr>
            <a:r>
              <a:rPr lang="en-US" sz="1800" dirty="0">
                <a:effectLst/>
                <a:latin typeface="Corbel (Gövde)"/>
                <a:ea typeface="SimSun" panose="02010600030101010101" pitchFamily="2" charset="-122"/>
              </a:rPr>
              <a:t>GBM (differenced values)</a:t>
            </a:r>
            <a:endParaRPr lang="tr-TR" sz="1800" dirty="0">
              <a:effectLst/>
              <a:latin typeface="Corbel (Gövde)"/>
              <a:ea typeface="SimSun" panose="02010600030101010101" pitchFamily="2" charset="-122"/>
            </a:endParaRPr>
          </a:p>
          <a:p>
            <a:pPr marL="342900" lvl="0" indent="-342900" algn="just">
              <a:buFont typeface="Symbol" panose="05050102010706020507" pitchFamily="18" charset="2"/>
              <a:buChar char=""/>
            </a:pPr>
            <a:r>
              <a:rPr lang="en-US" sz="1800" dirty="0">
                <a:effectLst/>
                <a:latin typeface="Corbel (Gövde)"/>
                <a:ea typeface="SimSun" panose="02010600030101010101" pitchFamily="2" charset="-122"/>
              </a:rPr>
              <a:t>GBM (raw values)</a:t>
            </a:r>
            <a:endParaRPr lang="tr-TR" sz="1800" dirty="0">
              <a:effectLst/>
              <a:latin typeface="Corbel (Gövde)"/>
              <a:ea typeface="SimSun" panose="02010600030101010101" pitchFamily="2" charset="-122"/>
            </a:endParaRPr>
          </a:p>
          <a:p>
            <a:pPr marL="342900" lvl="0" indent="-342900" algn="just">
              <a:buFont typeface="Symbol" panose="05050102010706020507" pitchFamily="18" charset="2"/>
              <a:buChar char=""/>
            </a:pPr>
            <a:r>
              <a:rPr lang="en-US" sz="1800" dirty="0">
                <a:effectLst/>
                <a:latin typeface="Corbel (Gövde)"/>
                <a:ea typeface="SimSun" panose="02010600030101010101" pitchFamily="2" charset="-122"/>
              </a:rPr>
              <a:t>Random Forest (differenced values)</a:t>
            </a:r>
            <a:endParaRPr lang="tr-TR" sz="1800" dirty="0">
              <a:effectLst/>
              <a:latin typeface="Corbel (Gövde)"/>
              <a:ea typeface="SimSun" panose="02010600030101010101" pitchFamily="2" charset="-122"/>
            </a:endParaRPr>
          </a:p>
          <a:p>
            <a:pPr marL="342900" lvl="0" indent="-342900" algn="just">
              <a:buFont typeface="Symbol" panose="05050102010706020507" pitchFamily="18" charset="2"/>
              <a:buChar char=""/>
            </a:pPr>
            <a:r>
              <a:rPr lang="en-US" sz="1800" dirty="0">
                <a:effectLst/>
                <a:latin typeface="Corbel (Gövde)"/>
                <a:ea typeface="SimSun" panose="02010600030101010101" pitchFamily="2" charset="-122"/>
              </a:rPr>
              <a:t>Random Forest (raw values)</a:t>
            </a:r>
            <a:endParaRPr lang="tr-TR" sz="1800" dirty="0">
              <a:effectLst/>
              <a:latin typeface="Corbel (Gövde)"/>
              <a:ea typeface="SimSun" panose="02010600030101010101" pitchFamily="2" charset="-122"/>
            </a:endParaRPr>
          </a:p>
          <a:p>
            <a:pPr marL="342900" lvl="0" indent="-342900" algn="just">
              <a:buFont typeface="Symbol" panose="05050102010706020507" pitchFamily="18" charset="2"/>
              <a:buChar char=""/>
            </a:pPr>
            <a:r>
              <a:rPr lang="tr-TR" sz="1800" dirty="0" err="1">
                <a:effectLst/>
                <a:latin typeface="Corbel (Gövde)"/>
                <a:ea typeface="SimSun" panose="02010600030101010101" pitchFamily="2" charset="-122"/>
              </a:rPr>
              <a:t>Hybrid</a:t>
            </a:r>
            <a:r>
              <a:rPr lang="tr-TR" sz="1800" dirty="0">
                <a:effectLst/>
                <a:latin typeface="Corbel (Gövde)"/>
                <a:ea typeface="SimSun" panose="02010600030101010101" pitchFamily="2" charset="-122"/>
              </a:rPr>
              <a:t>: </a:t>
            </a:r>
            <a:r>
              <a:rPr lang="en-US" sz="1800" dirty="0">
                <a:effectLst/>
                <a:latin typeface="Corbel (Gövde)"/>
                <a:ea typeface="SimSun" panose="02010600030101010101" pitchFamily="2" charset="-122"/>
              </a:rPr>
              <a:t>ARMA + Random Forest (differenced values)</a:t>
            </a:r>
            <a:endParaRPr lang="tr-TR" sz="1800" dirty="0">
              <a:effectLst/>
              <a:latin typeface="Corbel (Gövde)"/>
              <a:ea typeface="SimSun" panose="02010600030101010101" pitchFamily="2" charset="-122"/>
            </a:endParaRPr>
          </a:p>
          <a:p>
            <a:pPr marL="342900" lvl="0" indent="-342900" algn="just">
              <a:buFont typeface="Symbol" panose="05050102010706020507" pitchFamily="18" charset="2"/>
              <a:buChar char=""/>
            </a:pPr>
            <a:r>
              <a:rPr lang="tr-TR" sz="1800" dirty="0" err="1">
                <a:effectLst/>
                <a:latin typeface="Corbel (Gövde)"/>
                <a:ea typeface="SimSun" panose="02010600030101010101" pitchFamily="2" charset="-122"/>
              </a:rPr>
              <a:t>Hybrid</a:t>
            </a:r>
            <a:r>
              <a:rPr lang="tr-TR" sz="1800" dirty="0">
                <a:effectLst/>
                <a:latin typeface="Corbel (Gövde)"/>
                <a:ea typeface="SimSun" panose="02010600030101010101" pitchFamily="2" charset="-122"/>
              </a:rPr>
              <a:t>: </a:t>
            </a:r>
            <a:r>
              <a:rPr lang="en-US" sz="1800" dirty="0">
                <a:effectLst/>
                <a:latin typeface="Corbel (Gövde)"/>
                <a:ea typeface="SimSun" panose="02010600030101010101" pitchFamily="2" charset="-122"/>
              </a:rPr>
              <a:t>ARMA + GBM (differenced values)</a:t>
            </a:r>
            <a:endParaRPr lang="tr-TR" sz="1800" dirty="0">
              <a:effectLst/>
              <a:latin typeface="Corbel (Gövde)"/>
              <a:ea typeface="SimSun" panose="02010600030101010101" pitchFamily="2" charset="-122"/>
            </a:endParaRPr>
          </a:p>
          <a:p>
            <a:pPr marL="342900" lvl="0" indent="-342900" algn="just">
              <a:buFont typeface="Symbol" panose="05050102010706020507" pitchFamily="18" charset="2"/>
              <a:buChar char=""/>
            </a:pPr>
            <a:r>
              <a:rPr lang="tr-TR" sz="1800" dirty="0" err="1">
                <a:effectLst/>
                <a:latin typeface="Corbel (Gövde)"/>
                <a:ea typeface="SimSun" panose="02010600030101010101" pitchFamily="2" charset="-122"/>
              </a:rPr>
              <a:t>Hybrid</a:t>
            </a:r>
            <a:r>
              <a:rPr lang="tr-TR" sz="1800" dirty="0">
                <a:effectLst/>
                <a:latin typeface="Corbel (Gövde)"/>
                <a:ea typeface="SimSun" panose="02010600030101010101" pitchFamily="2" charset="-122"/>
              </a:rPr>
              <a:t>: </a:t>
            </a:r>
            <a:r>
              <a:rPr lang="en-US" sz="1800" dirty="0">
                <a:effectLst/>
                <a:latin typeface="Corbel (Gövde)"/>
                <a:ea typeface="SimSun" panose="02010600030101010101" pitchFamily="2" charset="-122"/>
              </a:rPr>
              <a:t>ARIMA + Random Forest (raw values)</a:t>
            </a:r>
            <a:endParaRPr lang="tr-TR" sz="1800" dirty="0">
              <a:effectLst/>
              <a:latin typeface="Corbel (Gövde)"/>
              <a:ea typeface="SimSun" panose="02010600030101010101" pitchFamily="2" charset="-122"/>
            </a:endParaRPr>
          </a:p>
          <a:p>
            <a:pPr marL="342900" lvl="0" indent="-342900" algn="just">
              <a:buFont typeface="Symbol" panose="05050102010706020507" pitchFamily="18" charset="2"/>
              <a:buChar char=""/>
            </a:pPr>
            <a:r>
              <a:rPr lang="tr-TR" sz="1800" dirty="0" err="1">
                <a:effectLst/>
                <a:latin typeface="Corbel (Gövde)"/>
                <a:ea typeface="SimSun" panose="02010600030101010101" pitchFamily="2" charset="-122"/>
              </a:rPr>
              <a:t>Hybrid</a:t>
            </a:r>
            <a:r>
              <a:rPr lang="tr-TR" sz="1800" dirty="0">
                <a:effectLst/>
                <a:latin typeface="Corbel (Gövde)"/>
                <a:ea typeface="SimSun" panose="02010600030101010101" pitchFamily="2" charset="-122"/>
              </a:rPr>
              <a:t>: </a:t>
            </a:r>
            <a:r>
              <a:rPr lang="en-US" sz="1800" dirty="0">
                <a:effectLst/>
                <a:latin typeface="Corbel (Gövde)"/>
                <a:ea typeface="SimSun" panose="02010600030101010101" pitchFamily="2" charset="-122"/>
              </a:rPr>
              <a:t>ARIMA + GBM (raw values)</a:t>
            </a:r>
            <a:endParaRPr lang="tr-TR" sz="1800" dirty="0">
              <a:effectLst/>
              <a:latin typeface="Corbel (Gövde)"/>
              <a:ea typeface="SimSun" panose="02010600030101010101" pitchFamily="2" charset="-122"/>
            </a:endParaRPr>
          </a:p>
          <a:p>
            <a:endParaRPr lang="en-US" dirty="0">
              <a:latin typeface="Corbel (Gövde)"/>
            </a:endParaRPr>
          </a:p>
        </p:txBody>
      </p:sp>
    </p:spTree>
    <p:extLst>
      <p:ext uri="{BB962C8B-B14F-4D97-AF65-F5344CB8AC3E}">
        <p14:creationId xmlns:p14="http://schemas.microsoft.com/office/powerpoint/2010/main" val="3751812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CB98F8-4834-7047-7506-5FD20FD418F2}"/>
              </a:ext>
            </a:extLst>
          </p:cNvPr>
          <p:cNvSpPr>
            <a:spLocks noGrp="1"/>
          </p:cNvSpPr>
          <p:nvPr>
            <p:ph type="title"/>
          </p:nvPr>
        </p:nvSpPr>
        <p:spPr>
          <a:xfrm>
            <a:off x="235745" y="0"/>
            <a:ext cx="9875520" cy="1356360"/>
          </a:xfrm>
        </p:spPr>
        <p:txBody>
          <a:bodyPr/>
          <a:lstStyle/>
          <a:p>
            <a:r>
              <a:rPr lang="tr-TR" dirty="0"/>
              <a:t>5 </a:t>
            </a:r>
            <a:r>
              <a:rPr lang="tr-TR" dirty="0" err="1"/>
              <a:t>vs</a:t>
            </a:r>
            <a:r>
              <a:rPr lang="tr-TR" dirty="0"/>
              <a:t> 10 </a:t>
            </a:r>
            <a:r>
              <a:rPr lang="tr-TR" dirty="0" err="1"/>
              <a:t>Day</a:t>
            </a:r>
            <a:r>
              <a:rPr lang="tr-TR" dirty="0"/>
              <a:t> </a:t>
            </a:r>
            <a:r>
              <a:rPr lang="tr-TR" dirty="0" err="1"/>
              <a:t>Comparison</a:t>
            </a:r>
            <a:endParaRPr lang="en-US" dirty="0"/>
          </a:p>
        </p:txBody>
      </p:sp>
      <p:graphicFrame>
        <p:nvGraphicFramePr>
          <p:cNvPr id="4" name="İçerik Yer Tutucusu 3">
            <a:extLst>
              <a:ext uri="{FF2B5EF4-FFF2-40B4-BE49-F238E27FC236}">
                <a16:creationId xmlns:a16="http://schemas.microsoft.com/office/drawing/2014/main" id="{11B687DD-D03A-D11C-718C-39CF441088E1}"/>
              </a:ext>
            </a:extLst>
          </p:cNvPr>
          <p:cNvGraphicFramePr>
            <a:graphicFrameLocks noGrp="1"/>
          </p:cNvGraphicFramePr>
          <p:nvPr>
            <p:ph idx="1"/>
            <p:extLst>
              <p:ext uri="{D42A27DB-BD31-4B8C-83A1-F6EECF244321}">
                <p14:modId xmlns:p14="http://schemas.microsoft.com/office/powerpoint/2010/main" val="191953204"/>
              </p:ext>
            </p:extLst>
          </p:nvPr>
        </p:nvGraphicFramePr>
        <p:xfrm>
          <a:off x="516731" y="1042988"/>
          <a:ext cx="11158538" cy="5011378"/>
        </p:xfrm>
        <a:graphic>
          <a:graphicData uri="http://schemas.openxmlformats.org/drawingml/2006/table">
            <a:tbl>
              <a:tblPr firstRow="1" firstCol="1" bandRow="1">
                <a:tableStyleId>{5C22544A-7EE6-4342-B048-85BDC9FD1C3A}</a:tableStyleId>
              </a:tblPr>
              <a:tblGrid>
                <a:gridCol w="5845495">
                  <a:extLst>
                    <a:ext uri="{9D8B030D-6E8A-4147-A177-3AD203B41FA5}">
                      <a16:colId xmlns:a16="http://schemas.microsoft.com/office/drawing/2014/main" val="3948063995"/>
                    </a:ext>
                  </a:extLst>
                </a:gridCol>
                <a:gridCol w="2616358">
                  <a:extLst>
                    <a:ext uri="{9D8B030D-6E8A-4147-A177-3AD203B41FA5}">
                      <a16:colId xmlns:a16="http://schemas.microsoft.com/office/drawing/2014/main" val="4255445259"/>
                    </a:ext>
                  </a:extLst>
                </a:gridCol>
                <a:gridCol w="2696685">
                  <a:extLst>
                    <a:ext uri="{9D8B030D-6E8A-4147-A177-3AD203B41FA5}">
                      <a16:colId xmlns:a16="http://schemas.microsoft.com/office/drawing/2014/main" val="947382850"/>
                    </a:ext>
                  </a:extLst>
                </a:gridCol>
              </a:tblGrid>
              <a:tr h="441397">
                <a:tc>
                  <a:txBody>
                    <a:bodyPr/>
                    <a:lstStyle/>
                    <a:p>
                      <a:pPr indent="182880" algn="ctr">
                        <a:lnSpc>
                          <a:spcPct val="95000"/>
                        </a:lnSpc>
                        <a:spcAft>
                          <a:spcPts val="600"/>
                        </a:spcAft>
                        <a:tabLst>
                          <a:tab pos="182880" algn="l"/>
                        </a:tabLst>
                      </a:pPr>
                      <a:r>
                        <a:rPr lang="en-US" sz="1800" b="1" spc="-5" dirty="0">
                          <a:effectLst/>
                        </a:rPr>
                        <a:t>Model</a:t>
                      </a:r>
                      <a:endParaRPr lang="tr-TR" sz="24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1800" b="1" spc="-5" dirty="0">
                          <a:effectLst/>
                        </a:rPr>
                        <a:t>MSE 5 Days</a:t>
                      </a:r>
                      <a:endParaRPr lang="tr-TR" sz="2400" b="1"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1800" b="1" spc="-5" dirty="0">
                          <a:effectLst/>
                        </a:rPr>
                        <a:t>MSE 10 Days</a:t>
                      </a:r>
                      <a:endParaRPr lang="tr-TR" sz="2400" b="1"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022852462"/>
                  </a:ext>
                </a:extLst>
              </a:tr>
              <a:tr h="441397">
                <a:tc>
                  <a:txBody>
                    <a:bodyPr/>
                    <a:lstStyle/>
                    <a:p>
                      <a:pPr indent="182880" algn="l">
                        <a:lnSpc>
                          <a:spcPct val="95000"/>
                        </a:lnSpc>
                        <a:spcAft>
                          <a:spcPts val="600"/>
                        </a:spcAft>
                        <a:tabLst>
                          <a:tab pos="182880" algn="l"/>
                        </a:tabLst>
                      </a:pPr>
                      <a:r>
                        <a:rPr lang="en-US" sz="1800" spc="-5">
                          <a:effectLst/>
                        </a:rPr>
                        <a:t>ARMA (differenced values)</a:t>
                      </a:r>
                      <a:endParaRPr lang="tr-TR" sz="24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1800" spc="-5">
                          <a:effectLst/>
                        </a:rPr>
                        <a:t>1.1278</a:t>
                      </a:r>
                      <a:endParaRPr lang="tr-TR" sz="24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1800" spc="-5">
                          <a:effectLst/>
                        </a:rPr>
                        <a:t>2.3722</a:t>
                      </a:r>
                      <a:endParaRPr lang="tr-TR" sz="24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28576840"/>
                  </a:ext>
                </a:extLst>
              </a:tr>
              <a:tr h="441397">
                <a:tc>
                  <a:txBody>
                    <a:bodyPr/>
                    <a:lstStyle/>
                    <a:p>
                      <a:pPr indent="182880" algn="l">
                        <a:lnSpc>
                          <a:spcPct val="95000"/>
                        </a:lnSpc>
                        <a:spcAft>
                          <a:spcPts val="600"/>
                        </a:spcAft>
                        <a:tabLst>
                          <a:tab pos="182880" algn="l"/>
                        </a:tabLst>
                      </a:pPr>
                      <a:r>
                        <a:rPr lang="en-US" sz="1800" spc="-5" dirty="0">
                          <a:effectLst/>
                        </a:rPr>
                        <a:t>ARIMA (raw values)</a:t>
                      </a:r>
                      <a:endParaRPr lang="tr-TR" sz="2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1800" spc="-5" dirty="0">
                          <a:effectLst/>
                        </a:rPr>
                        <a:t>1.3508</a:t>
                      </a:r>
                      <a:endParaRPr lang="tr-TR" sz="2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1800" spc="-5">
                          <a:effectLst/>
                        </a:rPr>
                        <a:t>3.2725</a:t>
                      </a:r>
                      <a:endParaRPr lang="tr-TR" sz="24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22367528"/>
                  </a:ext>
                </a:extLst>
              </a:tr>
              <a:tr h="441397">
                <a:tc>
                  <a:txBody>
                    <a:bodyPr/>
                    <a:lstStyle/>
                    <a:p>
                      <a:pPr indent="182880" algn="l">
                        <a:lnSpc>
                          <a:spcPct val="95000"/>
                        </a:lnSpc>
                        <a:spcAft>
                          <a:spcPts val="600"/>
                        </a:spcAft>
                        <a:tabLst>
                          <a:tab pos="182880" algn="l"/>
                        </a:tabLst>
                      </a:pPr>
                      <a:r>
                        <a:rPr lang="en-US" sz="1800" spc="-5">
                          <a:effectLst/>
                        </a:rPr>
                        <a:t>GBM (differenced values)</a:t>
                      </a:r>
                      <a:endParaRPr lang="tr-TR" sz="24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1800" spc="-5" dirty="0">
                          <a:effectLst/>
                        </a:rPr>
                        <a:t>0.6287</a:t>
                      </a:r>
                      <a:endParaRPr lang="tr-TR" sz="2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1800" spc="-5">
                          <a:effectLst/>
                        </a:rPr>
                        <a:t>0.7532</a:t>
                      </a:r>
                      <a:endParaRPr lang="tr-TR" sz="24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473690139"/>
                  </a:ext>
                </a:extLst>
              </a:tr>
              <a:tr h="441397">
                <a:tc>
                  <a:txBody>
                    <a:bodyPr/>
                    <a:lstStyle/>
                    <a:p>
                      <a:pPr indent="182880" algn="l">
                        <a:lnSpc>
                          <a:spcPct val="95000"/>
                        </a:lnSpc>
                        <a:spcAft>
                          <a:spcPts val="600"/>
                        </a:spcAft>
                        <a:tabLst>
                          <a:tab pos="182880" algn="l"/>
                        </a:tabLst>
                      </a:pPr>
                      <a:r>
                        <a:rPr lang="en-US" sz="1800" spc="-5" dirty="0">
                          <a:effectLst/>
                        </a:rPr>
                        <a:t>GBM (raw values)</a:t>
                      </a:r>
                      <a:endParaRPr lang="tr-TR" sz="2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1800" spc="-5" dirty="0">
                          <a:effectLst/>
                        </a:rPr>
                        <a:t>2.0368</a:t>
                      </a:r>
                      <a:endParaRPr lang="tr-TR" sz="2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1800" spc="-5" dirty="0">
                          <a:effectLst/>
                        </a:rPr>
                        <a:t>4.8891</a:t>
                      </a:r>
                      <a:endParaRPr lang="tr-TR" sz="2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429148736"/>
                  </a:ext>
                </a:extLst>
              </a:tr>
              <a:tr h="441397">
                <a:tc>
                  <a:txBody>
                    <a:bodyPr/>
                    <a:lstStyle/>
                    <a:p>
                      <a:pPr indent="182880" algn="l">
                        <a:lnSpc>
                          <a:spcPct val="95000"/>
                        </a:lnSpc>
                        <a:spcAft>
                          <a:spcPts val="600"/>
                        </a:spcAft>
                        <a:tabLst>
                          <a:tab pos="182880" algn="l"/>
                        </a:tabLst>
                      </a:pPr>
                      <a:r>
                        <a:rPr lang="en-US" sz="1800" spc="-5">
                          <a:effectLst/>
                        </a:rPr>
                        <a:t>Random Forest (differenced values)</a:t>
                      </a:r>
                      <a:endParaRPr lang="tr-TR" sz="24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1800" spc="-5" dirty="0">
                          <a:effectLst/>
                        </a:rPr>
                        <a:t>0.6039</a:t>
                      </a:r>
                      <a:endParaRPr lang="tr-TR" sz="2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1800" spc="-5">
                          <a:effectLst/>
                        </a:rPr>
                        <a:t>1.0527</a:t>
                      </a:r>
                      <a:endParaRPr lang="tr-TR" sz="24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307676646"/>
                  </a:ext>
                </a:extLst>
              </a:tr>
              <a:tr h="441397">
                <a:tc>
                  <a:txBody>
                    <a:bodyPr/>
                    <a:lstStyle/>
                    <a:p>
                      <a:pPr indent="182880" algn="l">
                        <a:lnSpc>
                          <a:spcPct val="95000"/>
                        </a:lnSpc>
                        <a:spcAft>
                          <a:spcPts val="600"/>
                        </a:spcAft>
                        <a:tabLst>
                          <a:tab pos="182880" algn="l"/>
                        </a:tabLst>
                      </a:pPr>
                      <a:r>
                        <a:rPr lang="en-US" sz="1800" spc="-5" dirty="0">
                          <a:effectLst/>
                        </a:rPr>
                        <a:t>Random Forest (raw values)</a:t>
                      </a:r>
                      <a:endParaRPr lang="tr-TR" sz="2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1800" spc="-5" dirty="0">
                          <a:effectLst/>
                          <a:latin typeface="Corbel (Gövde)"/>
                        </a:rPr>
                        <a:t>5.4862</a:t>
                      </a:r>
                      <a:endParaRPr lang="tr-TR" sz="1800" spc="-5" dirty="0">
                        <a:effectLst/>
                        <a:latin typeface="Corbel (Gövde)"/>
                      </a:endParaRPr>
                    </a:p>
                    <a:p>
                      <a:pPr indent="182880" algn="ctr">
                        <a:lnSpc>
                          <a:spcPct val="95000"/>
                        </a:lnSpc>
                        <a:spcAft>
                          <a:spcPts val="600"/>
                        </a:spcAft>
                        <a:tabLst>
                          <a:tab pos="182880" algn="l"/>
                        </a:tabLst>
                      </a:pPr>
                      <a:r>
                        <a:rPr lang="tr-TR" sz="1800" spc="-5" dirty="0">
                          <a:effectLst/>
                          <a:latin typeface="Corbel (Gövde)"/>
                          <a:ea typeface="SimSun" panose="02010600030101010101" pitchFamily="2" charset="-122"/>
                        </a:rPr>
                        <a:t>0.7002*</a:t>
                      </a:r>
                    </a:p>
                  </a:txBody>
                  <a:tcPr marL="68580" marR="68580" marT="0" marB="0"/>
                </a:tc>
                <a:tc>
                  <a:txBody>
                    <a:bodyPr/>
                    <a:lstStyle/>
                    <a:p>
                      <a:pPr indent="182880" algn="ctr">
                        <a:lnSpc>
                          <a:spcPct val="95000"/>
                        </a:lnSpc>
                        <a:spcAft>
                          <a:spcPts val="600"/>
                        </a:spcAft>
                        <a:tabLst>
                          <a:tab pos="182880" algn="l"/>
                        </a:tabLst>
                      </a:pPr>
                      <a:r>
                        <a:rPr lang="en-US" sz="1800" spc="-5" dirty="0">
                          <a:effectLst/>
                          <a:latin typeface="Corbel (Gövde)"/>
                        </a:rPr>
                        <a:t>10.7804</a:t>
                      </a:r>
                      <a:endParaRPr lang="tr-TR" sz="1800" spc="-5" dirty="0">
                        <a:effectLst/>
                        <a:latin typeface="Corbel (Gövde)"/>
                      </a:endParaRPr>
                    </a:p>
                    <a:p>
                      <a:pPr indent="182880" algn="ctr">
                        <a:lnSpc>
                          <a:spcPct val="95000"/>
                        </a:lnSpc>
                        <a:spcAft>
                          <a:spcPts val="600"/>
                        </a:spcAft>
                        <a:tabLst>
                          <a:tab pos="182880" algn="l"/>
                        </a:tabLst>
                      </a:pPr>
                      <a:r>
                        <a:rPr lang="tr-TR" sz="1800" spc="-5" dirty="0">
                          <a:effectLst/>
                          <a:latin typeface="Corbel (Gövde)"/>
                          <a:ea typeface="SimSun" panose="02010600030101010101" pitchFamily="2" charset="-122"/>
                        </a:rPr>
                        <a:t>2.5405*</a:t>
                      </a:r>
                    </a:p>
                  </a:txBody>
                  <a:tcPr marL="68580" marR="68580" marT="0" marB="0"/>
                </a:tc>
                <a:extLst>
                  <a:ext uri="{0D108BD9-81ED-4DB2-BD59-A6C34878D82A}">
                    <a16:rowId xmlns:a16="http://schemas.microsoft.com/office/drawing/2014/main" val="644839298"/>
                  </a:ext>
                </a:extLst>
              </a:tr>
              <a:tr h="441397">
                <a:tc>
                  <a:txBody>
                    <a:bodyPr/>
                    <a:lstStyle/>
                    <a:p>
                      <a:pPr indent="182880" algn="l">
                        <a:lnSpc>
                          <a:spcPct val="95000"/>
                        </a:lnSpc>
                        <a:spcAft>
                          <a:spcPts val="600"/>
                        </a:spcAft>
                        <a:tabLst>
                          <a:tab pos="182880" algn="l"/>
                        </a:tabLst>
                      </a:pPr>
                      <a:r>
                        <a:rPr lang="en-US" sz="1800" spc="-5">
                          <a:effectLst/>
                        </a:rPr>
                        <a:t>ARMA + Random Forest (differenced values)</a:t>
                      </a:r>
                      <a:endParaRPr lang="tr-TR" sz="24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1800" spc="-5" dirty="0">
                          <a:effectLst/>
                        </a:rPr>
                        <a:t>1.2389</a:t>
                      </a:r>
                      <a:endParaRPr lang="tr-TR" sz="2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1800" spc="-5" dirty="0">
                          <a:effectLst/>
                        </a:rPr>
                        <a:t>3.2398</a:t>
                      </a:r>
                      <a:endParaRPr lang="tr-TR" sz="2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666006649"/>
                  </a:ext>
                </a:extLst>
              </a:tr>
              <a:tr h="441397">
                <a:tc>
                  <a:txBody>
                    <a:bodyPr/>
                    <a:lstStyle/>
                    <a:p>
                      <a:pPr indent="182880" algn="l">
                        <a:lnSpc>
                          <a:spcPct val="95000"/>
                        </a:lnSpc>
                        <a:spcAft>
                          <a:spcPts val="600"/>
                        </a:spcAft>
                        <a:tabLst>
                          <a:tab pos="182880" algn="l"/>
                        </a:tabLst>
                      </a:pPr>
                      <a:r>
                        <a:rPr lang="en-US" sz="1800" spc="-5" dirty="0">
                          <a:effectLst/>
                        </a:rPr>
                        <a:t>ARMA + GBM (differenced values)</a:t>
                      </a:r>
                      <a:endParaRPr lang="tr-TR" sz="2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1800" spc="-5" dirty="0">
                          <a:effectLst/>
                        </a:rPr>
                        <a:t>2.1520</a:t>
                      </a:r>
                      <a:endParaRPr lang="tr-TR" sz="2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1800" spc="-5" dirty="0">
                          <a:effectLst/>
                        </a:rPr>
                        <a:t>6.1314</a:t>
                      </a:r>
                      <a:endParaRPr lang="tr-TR" sz="2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74971145"/>
                  </a:ext>
                </a:extLst>
              </a:tr>
              <a:tr h="441397">
                <a:tc>
                  <a:txBody>
                    <a:bodyPr/>
                    <a:lstStyle/>
                    <a:p>
                      <a:pPr indent="182880" algn="l">
                        <a:lnSpc>
                          <a:spcPct val="95000"/>
                        </a:lnSpc>
                        <a:spcAft>
                          <a:spcPts val="600"/>
                        </a:spcAft>
                        <a:tabLst>
                          <a:tab pos="182880" algn="l"/>
                        </a:tabLst>
                      </a:pPr>
                      <a:r>
                        <a:rPr lang="en-US" sz="1800" spc="-5" dirty="0">
                          <a:effectLst/>
                        </a:rPr>
                        <a:t>ARIMA + Random Forest (raw values)</a:t>
                      </a:r>
                      <a:endParaRPr lang="tr-TR" sz="2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1800" spc="-5" dirty="0">
                          <a:effectLst/>
                        </a:rPr>
                        <a:t>1.1095</a:t>
                      </a:r>
                      <a:endParaRPr lang="tr-TR" sz="2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1800" spc="-5" dirty="0">
                          <a:effectLst/>
                        </a:rPr>
                        <a:t>3.5692</a:t>
                      </a:r>
                      <a:endParaRPr lang="tr-TR" sz="2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63424984"/>
                  </a:ext>
                </a:extLst>
              </a:tr>
              <a:tr h="441397">
                <a:tc>
                  <a:txBody>
                    <a:bodyPr/>
                    <a:lstStyle/>
                    <a:p>
                      <a:pPr indent="182880" algn="l">
                        <a:lnSpc>
                          <a:spcPct val="95000"/>
                        </a:lnSpc>
                        <a:spcAft>
                          <a:spcPts val="600"/>
                        </a:spcAft>
                        <a:tabLst>
                          <a:tab pos="182880" algn="l"/>
                        </a:tabLst>
                      </a:pPr>
                      <a:r>
                        <a:rPr lang="en-US" sz="1800" spc="-5" dirty="0">
                          <a:effectLst/>
                        </a:rPr>
                        <a:t>ARIMA + GBM (raw values)</a:t>
                      </a:r>
                      <a:endParaRPr lang="tr-TR" sz="24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1800" spc="-5">
                          <a:effectLst/>
                        </a:rPr>
                        <a:t>0.9710</a:t>
                      </a:r>
                      <a:endParaRPr lang="tr-TR" sz="2400" spc="-5">
                        <a:effectLst/>
                        <a:latin typeface="Times New Roman" panose="02020603050405020304" pitchFamily="18" charset="0"/>
                        <a:ea typeface="SimSun" panose="02010600030101010101" pitchFamily="2" charset="-122"/>
                      </a:endParaRPr>
                    </a:p>
                  </a:txBody>
                  <a:tcPr marL="68580" marR="68580" marT="0" marB="0"/>
                </a:tc>
                <a:tc>
                  <a:txBody>
                    <a:bodyPr/>
                    <a:lstStyle/>
                    <a:p>
                      <a:pPr indent="182880" algn="ctr">
                        <a:lnSpc>
                          <a:spcPct val="95000"/>
                        </a:lnSpc>
                        <a:spcAft>
                          <a:spcPts val="600"/>
                        </a:spcAft>
                        <a:tabLst>
                          <a:tab pos="182880" algn="l"/>
                        </a:tabLst>
                      </a:pPr>
                      <a:r>
                        <a:rPr lang="en-US" sz="1800" spc="-5" dirty="0">
                          <a:effectLst/>
                        </a:rPr>
                        <a:t>3.6428</a:t>
                      </a:r>
                      <a:endParaRPr lang="tr-TR" sz="24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300575643"/>
                  </a:ext>
                </a:extLst>
              </a:tr>
            </a:tbl>
          </a:graphicData>
        </a:graphic>
      </p:graphicFrame>
      <p:sp>
        <p:nvSpPr>
          <p:cNvPr id="5" name="Metin kutusu 4">
            <a:extLst>
              <a:ext uri="{FF2B5EF4-FFF2-40B4-BE49-F238E27FC236}">
                <a16:creationId xmlns:a16="http://schemas.microsoft.com/office/drawing/2014/main" id="{16AE1276-3A7B-DD73-9386-DC30DDAF4247}"/>
              </a:ext>
            </a:extLst>
          </p:cNvPr>
          <p:cNvSpPr txBox="1"/>
          <p:nvPr/>
        </p:nvSpPr>
        <p:spPr>
          <a:xfrm>
            <a:off x="900113" y="6186488"/>
            <a:ext cx="2273956" cy="369332"/>
          </a:xfrm>
          <a:prstGeom prst="rect">
            <a:avLst/>
          </a:prstGeom>
          <a:noFill/>
        </p:spPr>
        <p:txBody>
          <a:bodyPr wrap="none" rtlCol="0">
            <a:spAutoFit/>
          </a:bodyPr>
          <a:lstStyle/>
          <a:p>
            <a:r>
              <a:rPr lang="tr-TR" dirty="0"/>
              <a:t>* </a:t>
            </a:r>
            <a:r>
              <a:rPr lang="tr-TR" dirty="0" err="1"/>
              <a:t>Offset</a:t>
            </a:r>
            <a:r>
              <a:rPr lang="tr-TR" dirty="0"/>
              <a:t> </a:t>
            </a:r>
            <a:r>
              <a:rPr lang="tr-TR" dirty="0" err="1"/>
              <a:t>added</a:t>
            </a:r>
            <a:r>
              <a:rPr lang="tr-TR" dirty="0"/>
              <a:t> </a:t>
            </a:r>
            <a:r>
              <a:rPr lang="tr-TR" dirty="0" err="1"/>
              <a:t>results</a:t>
            </a:r>
            <a:endParaRPr lang="en-US" dirty="0"/>
          </a:p>
        </p:txBody>
      </p:sp>
    </p:spTree>
    <p:extLst>
      <p:ext uri="{BB962C8B-B14F-4D97-AF65-F5344CB8AC3E}">
        <p14:creationId xmlns:p14="http://schemas.microsoft.com/office/powerpoint/2010/main" val="3469575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B3ED5C-E343-9946-963B-9D662E77DA23}"/>
              </a:ext>
            </a:extLst>
          </p:cNvPr>
          <p:cNvSpPr>
            <a:spLocks noGrp="1"/>
          </p:cNvSpPr>
          <p:nvPr>
            <p:ph type="title"/>
          </p:nvPr>
        </p:nvSpPr>
        <p:spPr/>
        <p:txBody>
          <a:bodyPr/>
          <a:lstStyle/>
          <a:p>
            <a:r>
              <a:rPr lang="tr-TR" dirty="0"/>
              <a:t>5 </a:t>
            </a:r>
            <a:r>
              <a:rPr lang="tr-TR" dirty="0" err="1"/>
              <a:t>vs</a:t>
            </a:r>
            <a:r>
              <a:rPr lang="tr-TR" dirty="0"/>
              <a:t> 10 </a:t>
            </a:r>
            <a:r>
              <a:rPr lang="tr-TR" dirty="0" err="1"/>
              <a:t>Day</a:t>
            </a:r>
            <a:r>
              <a:rPr lang="tr-TR" dirty="0"/>
              <a:t> </a:t>
            </a:r>
            <a:r>
              <a:rPr lang="tr-TR" dirty="0" err="1"/>
              <a:t>Comparison</a:t>
            </a:r>
            <a:endParaRPr lang="en-US" dirty="0"/>
          </a:p>
        </p:txBody>
      </p:sp>
      <p:pic>
        <p:nvPicPr>
          <p:cNvPr id="6" name="İçerik Yer Tutucusu 5" descr="metin, çizgi, diyagram, öykü gelişim çizgisi; kumpas; grafiğini çıkarma içeren bir resim&#10;&#10;Açıklama otomatik olarak oluşturuldu">
            <a:extLst>
              <a:ext uri="{FF2B5EF4-FFF2-40B4-BE49-F238E27FC236}">
                <a16:creationId xmlns:a16="http://schemas.microsoft.com/office/drawing/2014/main" id="{83F79A1D-9416-2952-F431-B38736E2C514}"/>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l="6872" r="6836"/>
          <a:stretch/>
        </p:blipFill>
        <p:spPr bwMode="auto">
          <a:xfrm>
            <a:off x="338137" y="2411495"/>
            <a:ext cx="5367933" cy="2196224"/>
          </a:xfrm>
          <a:prstGeom prst="rect">
            <a:avLst/>
          </a:prstGeom>
          <a:noFill/>
          <a:ln>
            <a:noFill/>
          </a:ln>
        </p:spPr>
      </p:pic>
      <p:pic>
        <p:nvPicPr>
          <p:cNvPr id="8" name="İçerik Yer Tutucusu 7">
            <a:extLst>
              <a:ext uri="{FF2B5EF4-FFF2-40B4-BE49-F238E27FC236}">
                <a16:creationId xmlns:a16="http://schemas.microsoft.com/office/drawing/2014/main" id="{411B6CEE-C6A6-DC5E-834E-5729C6DCFE41}"/>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l="7349" r="7010"/>
          <a:stretch/>
        </p:blipFill>
        <p:spPr bwMode="auto">
          <a:xfrm>
            <a:off x="6207918" y="2411495"/>
            <a:ext cx="5521143" cy="2293279"/>
          </a:xfrm>
          <a:prstGeom prst="rect">
            <a:avLst/>
          </a:prstGeom>
          <a:noFill/>
          <a:ln>
            <a:noFill/>
          </a:ln>
        </p:spPr>
      </p:pic>
      <p:sp>
        <p:nvSpPr>
          <p:cNvPr id="13" name="Metin kutusu 12">
            <a:extLst>
              <a:ext uri="{FF2B5EF4-FFF2-40B4-BE49-F238E27FC236}">
                <a16:creationId xmlns:a16="http://schemas.microsoft.com/office/drawing/2014/main" id="{46CA6C63-DAC5-8DAC-AAEA-6DCD71101479}"/>
              </a:ext>
            </a:extLst>
          </p:cNvPr>
          <p:cNvSpPr txBox="1"/>
          <p:nvPr/>
        </p:nvSpPr>
        <p:spPr>
          <a:xfrm>
            <a:off x="6874477" y="4803821"/>
            <a:ext cx="4188024" cy="276999"/>
          </a:xfrm>
          <a:prstGeom prst="rect">
            <a:avLst/>
          </a:prstGeom>
          <a:noFill/>
        </p:spPr>
        <p:txBody>
          <a:bodyPr wrap="square">
            <a:spAutoFit/>
          </a:bodyPr>
          <a:lstStyle/>
          <a:p>
            <a:pPr algn="ctr">
              <a:spcAft>
                <a:spcPts val="1000"/>
              </a:spcAft>
            </a:pPr>
            <a:r>
              <a:rPr lang="en-US" sz="1200" i="1" dirty="0">
                <a:solidFill>
                  <a:srgbClr val="44546A"/>
                </a:solidFill>
                <a:effectLst/>
                <a:latin typeface="Times New Roman" panose="02020603050405020304" pitchFamily="18" charset="0"/>
                <a:ea typeface="SimSun" panose="02010600030101010101" pitchFamily="2" charset="-122"/>
              </a:rPr>
              <a:t>Hybrid (Arima + GBM) 10 days Model Prediction</a:t>
            </a:r>
            <a:endParaRPr lang="tr-TR" sz="1200" i="1" dirty="0">
              <a:solidFill>
                <a:srgbClr val="44546A"/>
              </a:solidFill>
              <a:effectLst/>
              <a:latin typeface="Times New Roman" panose="02020603050405020304" pitchFamily="18" charset="0"/>
              <a:ea typeface="SimSun" panose="02010600030101010101" pitchFamily="2" charset="-122"/>
            </a:endParaRPr>
          </a:p>
        </p:txBody>
      </p:sp>
      <p:sp>
        <p:nvSpPr>
          <p:cNvPr id="14" name="Metin kutusu 13">
            <a:extLst>
              <a:ext uri="{FF2B5EF4-FFF2-40B4-BE49-F238E27FC236}">
                <a16:creationId xmlns:a16="http://schemas.microsoft.com/office/drawing/2014/main" id="{EFA8CD81-F3A6-5087-749A-46EE52CC39DB}"/>
              </a:ext>
            </a:extLst>
          </p:cNvPr>
          <p:cNvSpPr txBox="1"/>
          <p:nvPr/>
        </p:nvSpPr>
        <p:spPr>
          <a:xfrm>
            <a:off x="909339" y="4738720"/>
            <a:ext cx="4225528" cy="276999"/>
          </a:xfrm>
          <a:prstGeom prst="rect">
            <a:avLst/>
          </a:prstGeom>
          <a:noFill/>
        </p:spPr>
        <p:txBody>
          <a:bodyPr wrap="square">
            <a:spAutoFit/>
          </a:bodyPr>
          <a:lstStyle/>
          <a:p>
            <a:pPr algn="ctr">
              <a:spcAft>
                <a:spcPts val="1000"/>
              </a:spcAft>
            </a:pPr>
            <a:r>
              <a:rPr lang="en-US" sz="1200" i="1" dirty="0">
                <a:solidFill>
                  <a:srgbClr val="44546A"/>
                </a:solidFill>
                <a:effectLst/>
                <a:latin typeface="Times New Roman" panose="02020603050405020304" pitchFamily="18" charset="0"/>
                <a:ea typeface="SimSun" panose="02010600030101010101" pitchFamily="2" charset="-122"/>
              </a:rPr>
              <a:t>Hybrid (Arima + GBM) </a:t>
            </a:r>
            <a:r>
              <a:rPr lang="tr-TR" sz="1200" i="1" dirty="0">
                <a:solidFill>
                  <a:srgbClr val="44546A"/>
                </a:solidFill>
                <a:latin typeface="Times New Roman" panose="02020603050405020304" pitchFamily="18" charset="0"/>
                <a:ea typeface="SimSun" panose="02010600030101010101" pitchFamily="2" charset="-122"/>
              </a:rPr>
              <a:t>5</a:t>
            </a:r>
            <a:r>
              <a:rPr lang="en-US" sz="1200" i="1" dirty="0">
                <a:solidFill>
                  <a:srgbClr val="44546A"/>
                </a:solidFill>
                <a:effectLst/>
                <a:latin typeface="Times New Roman" panose="02020603050405020304" pitchFamily="18" charset="0"/>
                <a:ea typeface="SimSun" panose="02010600030101010101" pitchFamily="2" charset="-122"/>
              </a:rPr>
              <a:t> days Model Prediction</a:t>
            </a:r>
            <a:endParaRPr lang="tr-TR" sz="1200" i="1" dirty="0">
              <a:solidFill>
                <a:srgbClr val="44546A"/>
              </a:solidFill>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318423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a:extLst>
              <a:ext uri="{FF2B5EF4-FFF2-40B4-BE49-F238E27FC236}">
                <a16:creationId xmlns:a16="http://schemas.microsoft.com/office/drawing/2014/main" id="{00C77D2C-C401-C669-13B3-F72A3B666964}"/>
              </a:ext>
            </a:extLst>
          </p:cNvPr>
          <p:cNvSpPr>
            <a:spLocks noGrp="1"/>
          </p:cNvSpPr>
          <p:nvPr>
            <p:ph type="title"/>
          </p:nvPr>
        </p:nvSpPr>
        <p:spPr>
          <a:xfrm>
            <a:off x="628650" y="436470"/>
            <a:ext cx="9875520" cy="1356360"/>
          </a:xfrm>
        </p:spPr>
        <p:txBody>
          <a:bodyPr/>
          <a:lstStyle/>
          <a:p>
            <a:r>
              <a:rPr lang="tr-TR" dirty="0"/>
              <a:t>ARMA </a:t>
            </a:r>
            <a:r>
              <a:rPr lang="tr-TR" dirty="0" err="1"/>
              <a:t>and</a:t>
            </a:r>
            <a:r>
              <a:rPr lang="tr-TR" dirty="0"/>
              <a:t> ARIMA</a:t>
            </a:r>
            <a:endParaRPr lang="en-US" dirty="0"/>
          </a:p>
        </p:txBody>
      </p:sp>
      <p:sp>
        <p:nvSpPr>
          <p:cNvPr id="8" name="Metin Yer Tutucusu 7">
            <a:extLst>
              <a:ext uri="{FF2B5EF4-FFF2-40B4-BE49-F238E27FC236}">
                <a16:creationId xmlns:a16="http://schemas.microsoft.com/office/drawing/2014/main" id="{22B980E4-8BDD-C1EB-84C5-C4EB552837E4}"/>
              </a:ext>
            </a:extLst>
          </p:cNvPr>
          <p:cNvSpPr>
            <a:spLocks noGrp="1"/>
          </p:cNvSpPr>
          <p:nvPr>
            <p:ph type="body" idx="1"/>
          </p:nvPr>
        </p:nvSpPr>
        <p:spPr>
          <a:xfrm>
            <a:off x="450056" y="1512115"/>
            <a:ext cx="4754880" cy="777240"/>
          </a:xfrm>
        </p:spPr>
        <p:txBody>
          <a:bodyPr/>
          <a:lstStyle/>
          <a:p>
            <a:r>
              <a:rPr lang="tr-TR" dirty="0"/>
              <a:t>ARMA		</a:t>
            </a:r>
            <a:endParaRPr lang="en-US" dirty="0"/>
          </a:p>
        </p:txBody>
      </p:sp>
      <p:sp>
        <p:nvSpPr>
          <p:cNvPr id="9" name="İçerik Yer Tutucusu 8">
            <a:extLst>
              <a:ext uri="{FF2B5EF4-FFF2-40B4-BE49-F238E27FC236}">
                <a16:creationId xmlns:a16="http://schemas.microsoft.com/office/drawing/2014/main" id="{D37449B8-14BB-31EF-3A69-26B86F902C69}"/>
              </a:ext>
            </a:extLst>
          </p:cNvPr>
          <p:cNvSpPr>
            <a:spLocks noGrp="1"/>
          </p:cNvSpPr>
          <p:nvPr>
            <p:ph sz="half" idx="2"/>
          </p:nvPr>
        </p:nvSpPr>
        <p:spPr>
          <a:xfrm>
            <a:off x="328613" y="2286876"/>
            <a:ext cx="4754880" cy="3383280"/>
          </a:xfrm>
        </p:spPr>
        <p:txBody>
          <a:bodyPr/>
          <a:lstStyle/>
          <a:p>
            <a:r>
              <a:rPr lang="tr-TR" dirty="0"/>
              <a:t>ARMA(5, 4)</a:t>
            </a:r>
          </a:p>
          <a:p>
            <a:r>
              <a:rPr lang="tr-TR" dirty="0"/>
              <a:t>MSE: </a:t>
            </a:r>
            <a:r>
              <a:rPr lang="en-US" dirty="0"/>
              <a:t>1.1278</a:t>
            </a:r>
          </a:p>
          <a:p>
            <a:endParaRPr lang="en-US" dirty="0"/>
          </a:p>
        </p:txBody>
      </p:sp>
      <p:sp>
        <p:nvSpPr>
          <p:cNvPr id="10" name="Metin Yer Tutucusu 9">
            <a:extLst>
              <a:ext uri="{FF2B5EF4-FFF2-40B4-BE49-F238E27FC236}">
                <a16:creationId xmlns:a16="http://schemas.microsoft.com/office/drawing/2014/main" id="{D0752A21-F844-D8D9-43FE-1977F1F2F0DF}"/>
              </a:ext>
            </a:extLst>
          </p:cNvPr>
          <p:cNvSpPr>
            <a:spLocks noGrp="1"/>
          </p:cNvSpPr>
          <p:nvPr>
            <p:ph type="body" sz="quarter" idx="3"/>
          </p:nvPr>
        </p:nvSpPr>
        <p:spPr>
          <a:xfrm>
            <a:off x="6310270" y="1509636"/>
            <a:ext cx="4754880" cy="777240"/>
          </a:xfrm>
        </p:spPr>
        <p:txBody>
          <a:bodyPr/>
          <a:lstStyle/>
          <a:p>
            <a:r>
              <a:rPr lang="tr-TR" dirty="0"/>
              <a:t>ARIMA</a:t>
            </a:r>
            <a:endParaRPr lang="en-US" dirty="0"/>
          </a:p>
        </p:txBody>
      </p:sp>
      <p:sp>
        <p:nvSpPr>
          <p:cNvPr id="11" name="İçerik Yer Tutucusu 10">
            <a:extLst>
              <a:ext uri="{FF2B5EF4-FFF2-40B4-BE49-F238E27FC236}">
                <a16:creationId xmlns:a16="http://schemas.microsoft.com/office/drawing/2014/main" id="{75A133D0-3865-DF6C-91DB-095A11F4B97B}"/>
              </a:ext>
            </a:extLst>
          </p:cNvPr>
          <p:cNvSpPr>
            <a:spLocks noGrp="1"/>
          </p:cNvSpPr>
          <p:nvPr>
            <p:ph sz="quarter" idx="4"/>
          </p:nvPr>
        </p:nvSpPr>
        <p:spPr>
          <a:xfrm>
            <a:off x="6310270" y="2309183"/>
            <a:ext cx="4754880" cy="3383280"/>
          </a:xfrm>
        </p:spPr>
        <p:txBody>
          <a:bodyPr/>
          <a:lstStyle/>
          <a:p>
            <a:r>
              <a:rPr lang="tr-TR" dirty="0"/>
              <a:t>ARIMA(5, 1, 5)</a:t>
            </a:r>
          </a:p>
          <a:p>
            <a:r>
              <a:rPr lang="tr-TR" dirty="0"/>
              <a:t>MSE: </a:t>
            </a:r>
            <a:r>
              <a:rPr lang="en-US" dirty="0"/>
              <a:t>1.3508</a:t>
            </a:r>
            <a:endParaRPr lang="tr-TR" dirty="0"/>
          </a:p>
          <a:p>
            <a:pPr marL="45720" indent="0">
              <a:buNone/>
            </a:pPr>
            <a:endParaRPr lang="tr-TR" dirty="0"/>
          </a:p>
          <a:p>
            <a:endParaRPr lang="en-US" dirty="0"/>
          </a:p>
          <a:p>
            <a:endParaRPr lang="en-US" dirty="0"/>
          </a:p>
        </p:txBody>
      </p:sp>
      <p:pic>
        <p:nvPicPr>
          <p:cNvPr id="16" name="Resim 15" descr="çizgi, diyagram, öykü gelişim çizgisi; kumpas; grafiğini çıkarma, metin içeren bir resim">
            <a:extLst>
              <a:ext uri="{FF2B5EF4-FFF2-40B4-BE49-F238E27FC236}">
                <a16:creationId xmlns:a16="http://schemas.microsoft.com/office/drawing/2014/main" id="{71885BA3-9B72-C521-8CA8-2F4F84F3E7D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75" t="1773" r="7241" b="2481"/>
          <a:stretch/>
        </p:blipFill>
        <p:spPr bwMode="auto">
          <a:xfrm>
            <a:off x="233502" y="3867823"/>
            <a:ext cx="5664378" cy="2234779"/>
          </a:xfrm>
          <a:prstGeom prst="rect">
            <a:avLst/>
          </a:prstGeom>
          <a:noFill/>
          <a:ln>
            <a:noFill/>
          </a:ln>
          <a:extLst>
            <a:ext uri="{53640926-AAD7-44D8-BBD7-CCE9431645EC}">
              <a14:shadowObscured xmlns:a14="http://schemas.microsoft.com/office/drawing/2010/main"/>
            </a:ext>
          </a:extLst>
        </p:spPr>
      </p:pic>
      <p:pic>
        <p:nvPicPr>
          <p:cNvPr id="17" name="Resim 16" descr="çizgi, metin, diyagram, öykü gelişim çizgisi; kumpas; grafiğini çıkarma içeren bir resim&#10;&#10;Açıklama otomatik olarak oluşturuldu">
            <a:extLst>
              <a:ext uri="{FF2B5EF4-FFF2-40B4-BE49-F238E27FC236}">
                <a16:creationId xmlns:a16="http://schemas.microsoft.com/office/drawing/2014/main" id="{E160A537-74E6-C64E-159C-835F44FA6E89}"/>
              </a:ext>
            </a:extLst>
          </p:cNvPr>
          <p:cNvPicPr>
            <a:picLocks noChangeAspect="1"/>
          </p:cNvPicPr>
          <p:nvPr/>
        </p:nvPicPr>
        <p:blipFill>
          <a:blip r:embed="rId3">
            <a:extLst>
              <a:ext uri="{28A0092B-C50C-407E-A947-70E740481C1C}">
                <a14:useLocalDpi xmlns:a14="http://schemas.microsoft.com/office/drawing/2010/main" val="0"/>
              </a:ext>
            </a:extLst>
          </a:blip>
          <a:srcRect l="6748" r="7530"/>
          <a:stretch/>
        </p:blipFill>
        <p:spPr>
          <a:xfrm>
            <a:off x="5776436" y="3560642"/>
            <a:ext cx="5822548" cy="2775864"/>
          </a:xfrm>
          <a:prstGeom prst="rect">
            <a:avLst/>
          </a:prstGeom>
        </p:spPr>
      </p:pic>
    </p:spTree>
    <p:extLst>
      <p:ext uri="{BB962C8B-B14F-4D97-AF65-F5344CB8AC3E}">
        <p14:creationId xmlns:p14="http://schemas.microsoft.com/office/powerpoint/2010/main" val="1527610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descr="çizgi, öykü gelişim çizgisi; kumpas; grafiğini çıkarma, diyagram, metin içeren bir resim&#10;&#10;Açıklama otomatik olarak oluşturuldu">
            <a:extLst>
              <a:ext uri="{FF2B5EF4-FFF2-40B4-BE49-F238E27FC236}">
                <a16:creationId xmlns:a16="http://schemas.microsoft.com/office/drawing/2014/main" id="{E20D40F7-B623-4142-5B25-4C674A99F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127" y="1998082"/>
            <a:ext cx="10247619" cy="3400000"/>
          </a:xfrm>
          <a:prstGeom prst="rect">
            <a:avLst/>
          </a:prstGeom>
        </p:spPr>
      </p:pic>
      <p:sp>
        <p:nvSpPr>
          <p:cNvPr id="2" name="Başlık 1">
            <a:extLst>
              <a:ext uri="{FF2B5EF4-FFF2-40B4-BE49-F238E27FC236}">
                <a16:creationId xmlns:a16="http://schemas.microsoft.com/office/drawing/2014/main" id="{40DCF744-C97B-764C-E210-44F683444BE7}"/>
              </a:ext>
            </a:extLst>
          </p:cNvPr>
          <p:cNvSpPr>
            <a:spLocks noGrp="1"/>
          </p:cNvSpPr>
          <p:nvPr>
            <p:ph type="title"/>
          </p:nvPr>
        </p:nvSpPr>
        <p:spPr>
          <a:xfrm>
            <a:off x="378618" y="266700"/>
            <a:ext cx="9875520" cy="1356360"/>
          </a:xfrm>
        </p:spPr>
        <p:txBody>
          <a:bodyPr/>
          <a:lstStyle/>
          <a:p>
            <a:r>
              <a:rPr lang="tr-TR" dirty="0" err="1"/>
              <a:t>Random</a:t>
            </a:r>
            <a:r>
              <a:rPr lang="tr-TR" dirty="0"/>
              <a:t> </a:t>
            </a:r>
            <a:r>
              <a:rPr lang="tr-TR" dirty="0" err="1"/>
              <a:t>Forest</a:t>
            </a:r>
            <a:r>
              <a:rPr lang="tr-TR" dirty="0"/>
              <a:t> – </a:t>
            </a:r>
            <a:r>
              <a:rPr lang="tr-TR" dirty="0" err="1"/>
              <a:t>Differenced</a:t>
            </a:r>
            <a:r>
              <a:rPr lang="tr-TR" dirty="0"/>
              <a:t> </a:t>
            </a:r>
            <a:r>
              <a:rPr lang="tr-TR" dirty="0" err="1"/>
              <a:t>Values</a:t>
            </a:r>
            <a:endParaRPr lang="en-US" dirty="0"/>
          </a:p>
        </p:txBody>
      </p:sp>
      <p:sp>
        <p:nvSpPr>
          <p:cNvPr id="3" name="İçerik Yer Tutucusu 2">
            <a:extLst>
              <a:ext uri="{FF2B5EF4-FFF2-40B4-BE49-F238E27FC236}">
                <a16:creationId xmlns:a16="http://schemas.microsoft.com/office/drawing/2014/main" id="{464C32E5-2896-A596-8D1B-664848984770}"/>
              </a:ext>
            </a:extLst>
          </p:cNvPr>
          <p:cNvSpPr>
            <a:spLocks noGrp="1"/>
          </p:cNvSpPr>
          <p:nvPr>
            <p:ph idx="1"/>
          </p:nvPr>
        </p:nvSpPr>
        <p:spPr>
          <a:xfrm>
            <a:off x="381267" y="1678782"/>
            <a:ext cx="9872871" cy="4038600"/>
          </a:xfrm>
        </p:spPr>
        <p:txBody>
          <a:bodyPr/>
          <a:lstStyle/>
          <a:p>
            <a:r>
              <a:rPr lang="tr-TR" dirty="0" err="1"/>
              <a:t>Window</a:t>
            </a:r>
            <a:r>
              <a:rPr lang="tr-TR" dirty="0"/>
              <a:t> Size: 60</a:t>
            </a:r>
          </a:p>
          <a:p>
            <a:r>
              <a:rPr lang="tr-TR" dirty="0" err="1"/>
              <a:t>Trees</a:t>
            </a:r>
            <a:r>
              <a:rPr lang="tr-TR" dirty="0"/>
              <a:t>: 50</a:t>
            </a:r>
          </a:p>
          <a:p>
            <a:r>
              <a:rPr lang="tr-TR" dirty="0"/>
              <a:t>MSE: </a:t>
            </a:r>
            <a:r>
              <a:rPr lang="en-US" dirty="0"/>
              <a:t>0.6039</a:t>
            </a:r>
          </a:p>
        </p:txBody>
      </p:sp>
    </p:spTree>
    <p:extLst>
      <p:ext uri="{BB962C8B-B14F-4D97-AF65-F5344CB8AC3E}">
        <p14:creationId xmlns:p14="http://schemas.microsoft.com/office/powerpoint/2010/main" val="1210950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çizgi, diyagram, metin, öykü gelişim çizgisi; kumpas; grafiğini çıkarma içeren bir resim&#10;&#10;Açıklama otomatik olarak oluşturuldu">
            <a:extLst>
              <a:ext uri="{FF2B5EF4-FFF2-40B4-BE49-F238E27FC236}">
                <a16:creationId xmlns:a16="http://schemas.microsoft.com/office/drawing/2014/main" id="{4DC13221-0D55-D01B-65DF-E58FAD91A2D4}"/>
              </a:ext>
            </a:extLst>
          </p:cNvPr>
          <p:cNvPicPr>
            <a:picLocks noChangeAspect="1"/>
          </p:cNvPicPr>
          <p:nvPr/>
        </p:nvPicPr>
        <p:blipFill>
          <a:blip r:embed="rId2">
            <a:extLst>
              <a:ext uri="{28A0092B-C50C-407E-A947-70E740481C1C}">
                <a14:useLocalDpi xmlns:a14="http://schemas.microsoft.com/office/drawing/2010/main" val="0"/>
              </a:ext>
            </a:extLst>
          </a:blip>
          <a:srcRect r="8065"/>
          <a:stretch/>
        </p:blipFill>
        <p:spPr>
          <a:xfrm>
            <a:off x="2039084" y="1404952"/>
            <a:ext cx="9419491" cy="4321002"/>
          </a:xfrm>
          <a:prstGeom prst="rect">
            <a:avLst/>
          </a:prstGeom>
        </p:spPr>
      </p:pic>
      <p:sp>
        <p:nvSpPr>
          <p:cNvPr id="2" name="Başlık 1">
            <a:extLst>
              <a:ext uri="{FF2B5EF4-FFF2-40B4-BE49-F238E27FC236}">
                <a16:creationId xmlns:a16="http://schemas.microsoft.com/office/drawing/2014/main" id="{EF62752F-319A-9624-9AB5-963794502D3F}"/>
              </a:ext>
            </a:extLst>
          </p:cNvPr>
          <p:cNvSpPr>
            <a:spLocks noGrp="1"/>
          </p:cNvSpPr>
          <p:nvPr>
            <p:ph type="title"/>
          </p:nvPr>
        </p:nvSpPr>
        <p:spPr>
          <a:xfrm>
            <a:off x="550069" y="330994"/>
            <a:ext cx="9875520" cy="1356360"/>
          </a:xfrm>
        </p:spPr>
        <p:txBody>
          <a:bodyPr/>
          <a:lstStyle/>
          <a:p>
            <a:r>
              <a:rPr lang="tr-TR" dirty="0" err="1"/>
              <a:t>Random</a:t>
            </a:r>
            <a:r>
              <a:rPr lang="tr-TR" dirty="0"/>
              <a:t> </a:t>
            </a:r>
            <a:r>
              <a:rPr lang="tr-TR" dirty="0" err="1"/>
              <a:t>Forest</a:t>
            </a:r>
            <a:r>
              <a:rPr lang="tr-TR" dirty="0"/>
              <a:t> – </a:t>
            </a:r>
            <a:r>
              <a:rPr lang="tr-TR" dirty="0" err="1"/>
              <a:t>raw</a:t>
            </a:r>
            <a:r>
              <a:rPr lang="tr-TR" dirty="0"/>
              <a:t> </a:t>
            </a:r>
            <a:r>
              <a:rPr lang="tr-TR" dirty="0" err="1"/>
              <a:t>Values</a:t>
            </a:r>
            <a:endParaRPr lang="en-US" dirty="0"/>
          </a:p>
        </p:txBody>
      </p:sp>
      <p:sp>
        <p:nvSpPr>
          <p:cNvPr id="3" name="İçerik Yer Tutucusu 2">
            <a:extLst>
              <a:ext uri="{FF2B5EF4-FFF2-40B4-BE49-F238E27FC236}">
                <a16:creationId xmlns:a16="http://schemas.microsoft.com/office/drawing/2014/main" id="{CA6009F3-C48C-CE81-2A0D-8EA1ED49B444}"/>
              </a:ext>
            </a:extLst>
          </p:cNvPr>
          <p:cNvSpPr>
            <a:spLocks noGrp="1"/>
          </p:cNvSpPr>
          <p:nvPr>
            <p:ph idx="1"/>
          </p:nvPr>
        </p:nvSpPr>
        <p:spPr>
          <a:xfrm>
            <a:off x="550069" y="1687354"/>
            <a:ext cx="9872871" cy="4038600"/>
          </a:xfrm>
        </p:spPr>
        <p:txBody>
          <a:bodyPr/>
          <a:lstStyle/>
          <a:p>
            <a:r>
              <a:rPr lang="tr-TR" dirty="0" err="1"/>
              <a:t>Window</a:t>
            </a:r>
            <a:r>
              <a:rPr lang="tr-TR" dirty="0"/>
              <a:t> Size: 45</a:t>
            </a:r>
          </a:p>
          <a:p>
            <a:r>
              <a:rPr lang="tr-TR" dirty="0" err="1"/>
              <a:t>Trees</a:t>
            </a:r>
            <a:r>
              <a:rPr lang="tr-TR" dirty="0"/>
              <a:t>: 10</a:t>
            </a:r>
          </a:p>
          <a:p>
            <a:r>
              <a:rPr lang="tr-TR" dirty="0"/>
              <a:t>MSE: </a:t>
            </a:r>
            <a:r>
              <a:rPr lang="en-US" dirty="0"/>
              <a:t>5.4862</a:t>
            </a:r>
          </a:p>
          <a:p>
            <a:endParaRPr lang="en-US" dirty="0"/>
          </a:p>
        </p:txBody>
      </p:sp>
    </p:spTree>
    <p:extLst>
      <p:ext uri="{BB962C8B-B14F-4D97-AF65-F5344CB8AC3E}">
        <p14:creationId xmlns:p14="http://schemas.microsoft.com/office/powerpoint/2010/main" val="4090860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62B6BD-5073-14B6-48F1-D0707BCB23E5}"/>
              </a:ext>
            </a:extLst>
          </p:cNvPr>
          <p:cNvSpPr>
            <a:spLocks noGrp="1"/>
          </p:cNvSpPr>
          <p:nvPr>
            <p:ph type="title"/>
          </p:nvPr>
        </p:nvSpPr>
        <p:spPr/>
        <p:txBody>
          <a:bodyPr/>
          <a:lstStyle/>
          <a:p>
            <a:r>
              <a:rPr lang="tr-TR" dirty="0" err="1"/>
              <a:t>Goal</a:t>
            </a:r>
            <a:endParaRPr lang="en-US" dirty="0"/>
          </a:p>
        </p:txBody>
      </p:sp>
      <p:sp>
        <p:nvSpPr>
          <p:cNvPr id="3" name="Metin Yer Tutucusu 2">
            <a:extLst>
              <a:ext uri="{FF2B5EF4-FFF2-40B4-BE49-F238E27FC236}">
                <a16:creationId xmlns:a16="http://schemas.microsoft.com/office/drawing/2014/main" id="{D6402272-C43D-EF70-A004-D28A449E7A7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69639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02363-2EBB-C20D-C214-DF5AEE1C36CC}"/>
            </a:ext>
          </a:extLst>
        </p:cNvPr>
        <p:cNvGrpSpPr/>
        <p:nvPr/>
      </p:nvGrpSpPr>
      <p:grpSpPr>
        <a:xfrm>
          <a:off x="0" y="0"/>
          <a:ext cx="0" cy="0"/>
          <a:chOff x="0" y="0"/>
          <a:chExt cx="0" cy="0"/>
        </a:xfrm>
      </p:grpSpPr>
      <p:pic>
        <p:nvPicPr>
          <p:cNvPr id="6" name="Resim 5">
            <a:extLst>
              <a:ext uri="{FF2B5EF4-FFF2-40B4-BE49-F238E27FC236}">
                <a16:creationId xmlns:a16="http://schemas.microsoft.com/office/drawing/2014/main" id="{D234F97C-914C-A182-189B-E3DDE84EA371}"/>
              </a:ext>
            </a:extLst>
          </p:cNvPr>
          <p:cNvPicPr>
            <a:picLocks noChangeAspect="1"/>
          </p:cNvPicPr>
          <p:nvPr/>
        </p:nvPicPr>
        <p:blipFill>
          <a:blip r:embed="rId2">
            <a:extLst>
              <a:ext uri="{28A0092B-C50C-407E-A947-70E740481C1C}">
                <a14:useLocalDpi xmlns:a14="http://schemas.microsoft.com/office/drawing/2010/main" val="0"/>
              </a:ext>
            </a:extLst>
          </a:blip>
          <a:srcRect l="-4920" t="2641" r="5217" b="-2641"/>
          <a:stretch/>
        </p:blipFill>
        <p:spPr>
          <a:xfrm>
            <a:off x="704807" y="2057655"/>
            <a:ext cx="11096668" cy="4038601"/>
          </a:xfrm>
          <a:prstGeom prst="rect">
            <a:avLst/>
          </a:prstGeom>
        </p:spPr>
      </p:pic>
      <p:sp>
        <p:nvSpPr>
          <p:cNvPr id="2" name="Başlık 1">
            <a:extLst>
              <a:ext uri="{FF2B5EF4-FFF2-40B4-BE49-F238E27FC236}">
                <a16:creationId xmlns:a16="http://schemas.microsoft.com/office/drawing/2014/main" id="{771138BC-251D-2B68-D889-F645FD49A442}"/>
              </a:ext>
            </a:extLst>
          </p:cNvPr>
          <p:cNvSpPr>
            <a:spLocks noGrp="1"/>
          </p:cNvSpPr>
          <p:nvPr>
            <p:ph type="title"/>
          </p:nvPr>
        </p:nvSpPr>
        <p:spPr>
          <a:xfrm>
            <a:off x="550069" y="330994"/>
            <a:ext cx="9875520" cy="1356360"/>
          </a:xfrm>
        </p:spPr>
        <p:txBody>
          <a:bodyPr/>
          <a:lstStyle/>
          <a:p>
            <a:r>
              <a:rPr lang="tr-TR" dirty="0" err="1"/>
              <a:t>Random</a:t>
            </a:r>
            <a:r>
              <a:rPr lang="tr-TR" dirty="0"/>
              <a:t> </a:t>
            </a:r>
            <a:r>
              <a:rPr lang="tr-TR" dirty="0" err="1"/>
              <a:t>Forest</a:t>
            </a:r>
            <a:r>
              <a:rPr lang="tr-TR" dirty="0"/>
              <a:t> – </a:t>
            </a:r>
            <a:r>
              <a:rPr lang="tr-TR" dirty="0" err="1"/>
              <a:t>raw</a:t>
            </a:r>
            <a:r>
              <a:rPr lang="tr-TR" dirty="0"/>
              <a:t> </a:t>
            </a:r>
            <a:r>
              <a:rPr lang="tr-TR" dirty="0" err="1"/>
              <a:t>Values</a:t>
            </a:r>
            <a:r>
              <a:rPr lang="tr-TR" dirty="0"/>
              <a:t> </a:t>
            </a:r>
            <a:r>
              <a:rPr lang="tr-TR" dirty="0" err="1"/>
              <a:t>with</a:t>
            </a:r>
            <a:r>
              <a:rPr lang="tr-TR" dirty="0"/>
              <a:t> </a:t>
            </a:r>
            <a:r>
              <a:rPr lang="tr-TR" dirty="0" err="1"/>
              <a:t>Offset</a:t>
            </a:r>
            <a:endParaRPr lang="en-US" dirty="0"/>
          </a:p>
        </p:txBody>
      </p:sp>
      <p:sp>
        <p:nvSpPr>
          <p:cNvPr id="3" name="İçerik Yer Tutucusu 2">
            <a:extLst>
              <a:ext uri="{FF2B5EF4-FFF2-40B4-BE49-F238E27FC236}">
                <a16:creationId xmlns:a16="http://schemas.microsoft.com/office/drawing/2014/main" id="{167D9222-D675-74EA-35DD-D70ED366D229}"/>
              </a:ext>
            </a:extLst>
          </p:cNvPr>
          <p:cNvSpPr>
            <a:spLocks noGrp="1"/>
          </p:cNvSpPr>
          <p:nvPr>
            <p:ph idx="1"/>
          </p:nvPr>
        </p:nvSpPr>
        <p:spPr>
          <a:xfrm>
            <a:off x="550069" y="1687354"/>
            <a:ext cx="9872871" cy="4038600"/>
          </a:xfrm>
        </p:spPr>
        <p:txBody>
          <a:bodyPr/>
          <a:lstStyle/>
          <a:p>
            <a:r>
              <a:rPr lang="tr-TR" dirty="0" err="1"/>
              <a:t>Window</a:t>
            </a:r>
            <a:r>
              <a:rPr lang="tr-TR" dirty="0"/>
              <a:t> Size: 45</a:t>
            </a:r>
          </a:p>
          <a:p>
            <a:r>
              <a:rPr lang="tr-TR" dirty="0" err="1"/>
              <a:t>Trees</a:t>
            </a:r>
            <a:r>
              <a:rPr lang="tr-TR" dirty="0"/>
              <a:t>: 10</a:t>
            </a:r>
          </a:p>
          <a:p>
            <a:r>
              <a:rPr lang="tr-TR" dirty="0"/>
              <a:t>MSE: </a:t>
            </a:r>
            <a:r>
              <a:rPr lang="en-US" dirty="0"/>
              <a:t>0.7002</a:t>
            </a:r>
          </a:p>
          <a:p>
            <a:endParaRPr lang="en-US" dirty="0"/>
          </a:p>
        </p:txBody>
      </p:sp>
    </p:spTree>
    <p:extLst>
      <p:ext uri="{BB962C8B-B14F-4D97-AF65-F5344CB8AC3E}">
        <p14:creationId xmlns:p14="http://schemas.microsoft.com/office/powerpoint/2010/main" val="2449542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CEC55F78-2DE2-A7A8-C77F-25452D06664C}"/>
              </a:ext>
            </a:extLst>
          </p:cNvPr>
          <p:cNvSpPr>
            <a:spLocks noGrp="1"/>
          </p:cNvSpPr>
          <p:nvPr>
            <p:ph type="title"/>
          </p:nvPr>
        </p:nvSpPr>
        <p:spPr>
          <a:xfrm>
            <a:off x="200025" y="77218"/>
            <a:ext cx="9875520" cy="1356360"/>
          </a:xfrm>
        </p:spPr>
        <p:txBody>
          <a:bodyPr/>
          <a:lstStyle/>
          <a:p>
            <a:r>
              <a:rPr lang="tr-TR" dirty="0" err="1"/>
              <a:t>Random</a:t>
            </a:r>
            <a:r>
              <a:rPr lang="tr-TR" dirty="0"/>
              <a:t> </a:t>
            </a:r>
            <a:r>
              <a:rPr lang="tr-TR" dirty="0" err="1"/>
              <a:t>Forest</a:t>
            </a:r>
            <a:r>
              <a:rPr lang="tr-TR" dirty="0"/>
              <a:t> </a:t>
            </a:r>
            <a:r>
              <a:rPr lang="tr-TR" dirty="0" err="1"/>
              <a:t>Comparison</a:t>
            </a:r>
            <a:endParaRPr lang="en-US" dirty="0"/>
          </a:p>
        </p:txBody>
      </p:sp>
      <p:sp>
        <p:nvSpPr>
          <p:cNvPr id="5" name="Metin Yer Tutucusu 4">
            <a:extLst>
              <a:ext uri="{FF2B5EF4-FFF2-40B4-BE49-F238E27FC236}">
                <a16:creationId xmlns:a16="http://schemas.microsoft.com/office/drawing/2014/main" id="{E5EAB4D5-1310-C32C-83A9-7976A39073DB}"/>
              </a:ext>
            </a:extLst>
          </p:cNvPr>
          <p:cNvSpPr>
            <a:spLocks noGrp="1"/>
          </p:cNvSpPr>
          <p:nvPr>
            <p:ph type="body" idx="1"/>
          </p:nvPr>
        </p:nvSpPr>
        <p:spPr>
          <a:xfrm>
            <a:off x="514351" y="1510941"/>
            <a:ext cx="3350419" cy="777240"/>
          </a:xfrm>
        </p:spPr>
        <p:txBody>
          <a:bodyPr/>
          <a:lstStyle/>
          <a:p>
            <a:r>
              <a:rPr lang="tr-TR" dirty="0" err="1"/>
              <a:t>Differenced</a:t>
            </a:r>
            <a:r>
              <a:rPr lang="tr-TR" dirty="0"/>
              <a:t> Data	</a:t>
            </a:r>
            <a:endParaRPr lang="en-US" dirty="0"/>
          </a:p>
        </p:txBody>
      </p:sp>
      <p:sp>
        <p:nvSpPr>
          <p:cNvPr id="6" name="İçerik Yer Tutucusu 5">
            <a:extLst>
              <a:ext uri="{FF2B5EF4-FFF2-40B4-BE49-F238E27FC236}">
                <a16:creationId xmlns:a16="http://schemas.microsoft.com/office/drawing/2014/main" id="{8494BADD-CBA4-8128-EEB9-671409FE16A9}"/>
              </a:ext>
            </a:extLst>
          </p:cNvPr>
          <p:cNvSpPr>
            <a:spLocks noGrp="1"/>
          </p:cNvSpPr>
          <p:nvPr>
            <p:ph sz="half" idx="2"/>
          </p:nvPr>
        </p:nvSpPr>
        <p:spPr>
          <a:xfrm>
            <a:off x="514350" y="2301250"/>
            <a:ext cx="3350419" cy="3383280"/>
          </a:xfrm>
        </p:spPr>
        <p:txBody>
          <a:bodyPr/>
          <a:lstStyle/>
          <a:p>
            <a:r>
              <a:rPr lang="tr-TR" dirty="0" err="1"/>
              <a:t>Window</a:t>
            </a:r>
            <a:r>
              <a:rPr lang="tr-TR" dirty="0"/>
              <a:t> Size: 60</a:t>
            </a:r>
          </a:p>
          <a:p>
            <a:r>
              <a:rPr lang="tr-TR" dirty="0" err="1"/>
              <a:t>Trees</a:t>
            </a:r>
            <a:r>
              <a:rPr lang="tr-TR" dirty="0"/>
              <a:t>: 50</a:t>
            </a:r>
          </a:p>
          <a:p>
            <a:r>
              <a:rPr lang="tr-TR" dirty="0"/>
              <a:t>MSE: </a:t>
            </a:r>
            <a:r>
              <a:rPr lang="en-US" dirty="0"/>
              <a:t>0.6039</a:t>
            </a:r>
          </a:p>
        </p:txBody>
      </p:sp>
      <p:sp>
        <p:nvSpPr>
          <p:cNvPr id="9" name="Metin Yer Tutucusu 4">
            <a:extLst>
              <a:ext uri="{FF2B5EF4-FFF2-40B4-BE49-F238E27FC236}">
                <a16:creationId xmlns:a16="http://schemas.microsoft.com/office/drawing/2014/main" id="{E5226D34-D39F-AAF6-032E-73FEC9252DB0}"/>
              </a:ext>
            </a:extLst>
          </p:cNvPr>
          <p:cNvSpPr txBox="1">
            <a:spLocks/>
          </p:cNvSpPr>
          <p:nvPr/>
        </p:nvSpPr>
        <p:spPr>
          <a:xfrm>
            <a:off x="3952876" y="1510941"/>
            <a:ext cx="3350419" cy="77724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SzPct val="80000"/>
              <a:buFont typeface="Corbel" pitchFamily="34" charset="0"/>
              <a:buNone/>
              <a:defRPr sz="2400" b="1"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r>
              <a:rPr lang="tr-TR" dirty="0" err="1"/>
              <a:t>raw</a:t>
            </a:r>
            <a:r>
              <a:rPr lang="tr-TR" dirty="0"/>
              <a:t> Data</a:t>
            </a:r>
            <a:endParaRPr lang="en-US" dirty="0"/>
          </a:p>
        </p:txBody>
      </p:sp>
      <p:sp>
        <p:nvSpPr>
          <p:cNvPr id="10" name="İçerik Yer Tutucusu 5">
            <a:extLst>
              <a:ext uri="{FF2B5EF4-FFF2-40B4-BE49-F238E27FC236}">
                <a16:creationId xmlns:a16="http://schemas.microsoft.com/office/drawing/2014/main" id="{78DD7ED4-70DA-542E-79FD-DB1FE520DB0F}"/>
              </a:ext>
            </a:extLst>
          </p:cNvPr>
          <p:cNvSpPr txBox="1">
            <a:spLocks/>
          </p:cNvSpPr>
          <p:nvPr/>
        </p:nvSpPr>
        <p:spPr>
          <a:xfrm>
            <a:off x="3924301" y="2288181"/>
            <a:ext cx="3350419" cy="338328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tr-TR" dirty="0" err="1"/>
              <a:t>Window</a:t>
            </a:r>
            <a:r>
              <a:rPr lang="tr-TR" dirty="0"/>
              <a:t> Size: 45</a:t>
            </a:r>
          </a:p>
          <a:p>
            <a:r>
              <a:rPr lang="tr-TR" dirty="0" err="1"/>
              <a:t>Trees</a:t>
            </a:r>
            <a:r>
              <a:rPr lang="tr-TR" dirty="0"/>
              <a:t>: 10</a:t>
            </a:r>
          </a:p>
          <a:p>
            <a:r>
              <a:rPr lang="tr-TR" dirty="0"/>
              <a:t>MSE: </a:t>
            </a:r>
            <a:r>
              <a:rPr lang="en-US" dirty="0"/>
              <a:t>5.4862</a:t>
            </a:r>
          </a:p>
          <a:p>
            <a:endParaRPr lang="en-US" dirty="0"/>
          </a:p>
        </p:txBody>
      </p:sp>
      <p:sp>
        <p:nvSpPr>
          <p:cNvPr id="11" name="Metin Yer Tutucusu 4">
            <a:extLst>
              <a:ext uri="{FF2B5EF4-FFF2-40B4-BE49-F238E27FC236}">
                <a16:creationId xmlns:a16="http://schemas.microsoft.com/office/drawing/2014/main" id="{EE1BFA87-795A-5161-F068-61DC713FF519}"/>
              </a:ext>
            </a:extLst>
          </p:cNvPr>
          <p:cNvSpPr txBox="1">
            <a:spLocks/>
          </p:cNvSpPr>
          <p:nvPr/>
        </p:nvSpPr>
        <p:spPr>
          <a:xfrm>
            <a:off x="7760495" y="1510941"/>
            <a:ext cx="3350419" cy="77724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SzPct val="80000"/>
              <a:buFont typeface="Corbel" pitchFamily="34" charset="0"/>
              <a:buNone/>
              <a:defRPr sz="2400" b="1"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r>
              <a:rPr lang="tr-TR" dirty="0" err="1"/>
              <a:t>raw</a:t>
            </a:r>
            <a:r>
              <a:rPr lang="tr-TR" dirty="0"/>
              <a:t> Data </a:t>
            </a:r>
            <a:r>
              <a:rPr lang="tr-TR" dirty="0" err="1"/>
              <a:t>with</a:t>
            </a:r>
            <a:r>
              <a:rPr lang="tr-TR" dirty="0"/>
              <a:t> </a:t>
            </a:r>
            <a:r>
              <a:rPr lang="tr-TR" dirty="0" err="1"/>
              <a:t>Offset</a:t>
            </a:r>
            <a:endParaRPr lang="en-US" dirty="0"/>
          </a:p>
        </p:txBody>
      </p:sp>
      <p:sp>
        <p:nvSpPr>
          <p:cNvPr id="12" name="İçerik Yer Tutucusu 5">
            <a:extLst>
              <a:ext uri="{FF2B5EF4-FFF2-40B4-BE49-F238E27FC236}">
                <a16:creationId xmlns:a16="http://schemas.microsoft.com/office/drawing/2014/main" id="{6F9BE4BD-6280-E210-C048-EA85EE3FBF65}"/>
              </a:ext>
            </a:extLst>
          </p:cNvPr>
          <p:cNvSpPr txBox="1">
            <a:spLocks/>
          </p:cNvSpPr>
          <p:nvPr/>
        </p:nvSpPr>
        <p:spPr>
          <a:xfrm>
            <a:off x="7760494" y="2225050"/>
            <a:ext cx="3350419" cy="338328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tr-TR" dirty="0" err="1"/>
              <a:t>Window</a:t>
            </a:r>
            <a:r>
              <a:rPr lang="tr-TR" dirty="0"/>
              <a:t> Size: 45</a:t>
            </a:r>
          </a:p>
          <a:p>
            <a:r>
              <a:rPr lang="tr-TR" dirty="0" err="1"/>
              <a:t>Trees</a:t>
            </a:r>
            <a:r>
              <a:rPr lang="tr-TR" dirty="0"/>
              <a:t>: 10</a:t>
            </a:r>
          </a:p>
          <a:p>
            <a:r>
              <a:rPr lang="tr-TR" dirty="0"/>
              <a:t>MSE: </a:t>
            </a:r>
            <a:r>
              <a:rPr lang="en-US" dirty="0"/>
              <a:t>0.7002</a:t>
            </a:r>
          </a:p>
        </p:txBody>
      </p:sp>
      <p:pic>
        <p:nvPicPr>
          <p:cNvPr id="13" name="Resim 12" descr="çizgi, öykü gelişim çizgisi; kumpas; grafiğini çıkarma, diyagram, metin içeren bir resim&#10;&#10;Açıklama otomatik olarak oluşturuldu">
            <a:extLst>
              <a:ext uri="{FF2B5EF4-FFF2-40B4-BE49-F238E27FC236}">
                <a16:creationId xmlns:a16="http://schemas.microsoft.com/office/drawing/2014/main" id="{9FF28526-84AA-98A3-C0DC-FD3BBA5E6B14}"/>
              </a:ext>
            </a:extLst>
          </p:cNvPr>
          <p:cNvPicPr>
            <a:picLocks noChangeAspect="1"/>
          </p:cNvPicPr>
          <p:nvPr/>
        </p:nvPicPr>
        <p:blipFill>
          <a:blip r:embed="rId2">
            <a:extLst>
              <a:ext uri="{28A0092B-C50C-407E-A947-70E740481C1C}">
                <a14:useLocalDpi xmlns:a14="http://schemas.microsoft.com/office/drawing/2010/main" val="0"/>
              </a:ext>
            </a:extLst>
          </a:blip>
          <a:srcRect l="10101" r="7337"/>
          <a:stretch/>
        </p:blipFill>
        <p:spPr>
          <a:xfrm>
            <a:off x="0" y="3965908"/>
            <a:ext cx="3968819" cy="1731691"/>
          </a:xfrm>
          <a:prstGeom prst="rect">
            <a:avLst/>
          </a:prstGeom>
        </p:spPr>
      </p:pic>
      <p:pic>
        <p:nvPicPr>
          <p:cNvPr id="14" name="Resim 13" descr="çizgi, diyagram, metin, öykü gelişim çizgisi; kumpas; grafiğini çıkarma içeren bir resim&#10;&#10;Açıklama otomatik olarak oluşturuldu">
            <a:extLst>
              <a:ext uri="{FF2B5EF4-FFF2-40B4-BE49-F238E27FC236}">
                <a16:creationId xmlns:a16="http://schemas.microsoft.com/office/drawing/2014/main" id="{B859926B-6E3C-2C6D-2E55-3BDAA18934C3}"/>
              </a:ext>
            </a:extLst>
          </p:cNvPr>
          <p:cNvPicPr>
            <a:picLocks noChangeAspect="1"/>
          </p:cNvPicPr>
          <p:nvPr/>
        </p:nvPicPr>
        <p:blipFill>
          <a:blip r:embed="rId3">
            <a:extLst>
              <a:ext uri="{28A0092B-C50C-407E-A947-70E740481C1C}">
                <a14:useLocalDpi xmlns:a14="http://schemas.microsoft.com/office/drawing/2010/main" val="0"/>
              </a:ext>
            </a:extLst>
          </a:blip>
          <a:srcRect l="8197" r="8065"/>
          <a:stretch/>
        </p:blipFill>
        <p:spPr>
          <a:xfrm>
            <a:off x="3924300" y="3850439"/>
            <a:ext cx="3853865" cy="1940938"/>
          </a:xfrm>
          <a:prstGeom prst="rect">
            <a:avLst/>
          </a:prstGeom>
        </p:spPr>
      </p:pic>
      <p:pic>
        <p:nvPicPr>
          <p:cNvPr id="15" name="Resim 14">
            <a:extLst>
              <a:ext uri="{FF2B5EF4-FFF2-40B4-BE49-F238E27FC236}">
                <a16:creationId xmlns:a16="http://schemas.microsoft.com/office/drawing/2014/main" id="{8125C291-C373-2106-1D18-3E2B668F6D4D}"/>
              </a:ext>
            </a:extLst>
          </p:cNvPr>
          <p:cNvPicPr>
            <a:picLocks noChangeAspect="1"/>
          </p:cNvPicPr>
          <p:nvPr/>
        </p:nvPicPr>
        <p:blipFill>
          <a:blip r:embed="rId4">
            <a:extLst>
              <a:ext uri="{28A0092B-C50C-407E-A947-70E740481C1C}">
                <a14:useLocalDpi xmlns:a14="http://schemas.microsoft.com/office/drawing/2010/main" val="0"/>
              </a:ext>
            </a:extLst>
          </a:blip>
          <a:srcRect l="7939" t="2641" r="7399" b="-2641"/>
          <a:stretch/>
        </p:blipFill>
        <p:spPr>
          <a:xfrm>
            <a:off x="7841456" y="3926701"/>
            <a:ext cx="4350544" cy="1864676"/>
          </a:xfrm>
          <a:prstGeom prst="rect">
            <a:avLst/>
          </a:prstGeom>
        </p:spPr>
      </p:pic>
    </p:spTree>
    <p:extLst>
      <p:ext uri="{BB962C8B-B14F-4D97-AF65-F5344CB8AC3E}">
        <p14:creationId xmlns:p14="http://schemas.microsoft.com/office/powerpoint/2010/main" val="3219421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5688D-3792-9E9B-0603-170E2315C0E2}"/>
            </a:ext>
          </a:extLst>
        </p:cNvPr>
        <p:cNvGrpSpPr/>
        <p:nvPr/>
      </p:nvGrpSpPr>
      <p:grpSpPr>
        <a:xfrm>
          <a:off x="0" y="0"/>
          <a:ext cx="0" cy="0"/>
          <a:chOff x="0" y="0"/>
          <a:chExt cx="0" cy="0"/>
        </a:xfrm>
      </p:grpSpPr>
      <p:sp>
        <p:nvSpPr>
          <p:cNvPr id="7" name="Başlık 6">
            <a:extLst>
              <a:ext uri="{FF2B5EF4-FFF2-40B4-BE49-F238E27FC236}">
                <a16:creationId xmlns:a16="http://schemas.microsoft.com/office/drawing/2014/main" id="{7B4E13E3-94CD-54A8-5236-DC335984FA91}"/>
              </a:ext>
            </a:extLst>
          </p:cNvPr>
          <p:cNvSpPr>
            <a:spLocks noGrp="1"/>
          </p:cNvSpPr>
          <p:nvPr>
            <p:ph type="title"/>
          </p:nvPr>
        </p:nvSpPr>
        <p:spPr>
          <a:xfrm>
            <a:off x="628650" y="436470"/>
            <a:ext cx="9875520" cy="1356360"/>
          </a:xfrm>
        </p:spPr>
        <p:txBody>
          <a:bodyPr/>
          <a:lstStyle/>
          <a:p>
            <a:r>
              <a:rPr lang="tr-TR" dirty="0"/>
              <a:t>GBM </a:t>
            </a:r>
            <a:r>
              <a:rPr lang="tr-TR" dirty="0" err="1"/>
              <a:t>raw</a:t>
            </a:r>
            <a:r>
              <a:rPr lang="tr-TR" dirty="0"/>
              <a:t> </a:t>
            </a:r>
            <a:r>
              <a:rPr lang="tr-TR" dirty="0" err="1"/>
              <a:t>vs</a:t>
            </a:r>
            <a:r>
              <a:rPr lang="tr-TR" dirty="0"/>
              <a:t> </a:t>
            </a:r>
            <a:r>
              <a:rPr lang="tr-TR" dirty="0" err="1"/>
              <a:t>Differenced</a:t>
            </a:r>
            <a:r>
              <a:rPr lang="tr-TR" dirty="0"/>
              <a:t> Data</a:t>
            </a:r>
            <a:endParaRPr lang="en-US" dirty="0"/>
          </a:p>
        </p:txBody>
      </p:sp>
      <p:sp>
        <p:nvSpPr>
          <p:cNvPr id="8" name="Metin Yer Tutucusu 7">
            <a:extLst>
              <a:ext uri="{FF2B5EF4-FFF2-40B4-BE49-F238E27FC236}">
                <a16:creationId xmlns:a16="http://schemas.microsoft.com/office/drawing/2014/main" id="{078B8A0A-91EB-DEF5-EF22-A86FAE237C33}"/>
              </a:ext>
            </a:extLst>
          </p:cNvPr>
          <p:cNvSpPr>
            <a:spLocks noGrp="1"/>
          </p:cNvSpPr>
          <p:nvPr>
            <p:ph type="body" idx="1"/>
          </p:nvPr>
        </p:nvSpPr>
        <p:spPr>
          <a:xfrm>
            <a:off x="450056" y="1512115"/>
            <a:ext cx="4754880" cy="777240"/>
          </a:xfrm>
        </p:spPr>
        <p:txBody>
          <a:bodyPr/>
          <a:lstStyle/>
          <a:p>
            <a:r>
              <a:rPr lang="tr-TR" dirty="0" err="1"/>
              <a:t>Differenced</a:t>
            </a:r>
            <a:r>
              <a:rPr lang="tr-TR" dirty="0"/>
              <a:t> Data		</a:t>
            </a:r>
            <a:endParaRPr lang="en-US" dirty="0"/>
          </a:p>
        </p:txBody>
      </p:sp>
      <p:sp>
        <p:nvSpPr>
          <p:cNvPr id="9" name="İçerik Yer Tutucusu 8">
            <a:extLst>
              <a:ext uri="{FF2B5EF4-FFF2-40B4-BE49-F238E27FC236}">
                <a16:creationId xmlns:a16="http://schemas.microsoft.com/office/drawing/2014/main" id="{C6FD878E-104E-ACE4-2C96-60EDB1D63646}"/>
              </a:ext>
            </a:extLst>
          </p:cNvPr>
          <p:cNvSpPr>
            <a:spLocks noGrp="1"/>
          </p:cNvSpPr>
          <p:nvPr>
            <p:ph sz="half" idx="2"/>
          </p:nvPr>
        </p:nvSpPr>
        <p:spPr>
          <a:xfrm>
            <a:off x="328613" y="2286876"/>
            <a:ext cx="4754880" cy="3383280"/>
          </a:xfrm>
        </p:spPr>
        <p:txBody>
          <a:bodyPr/>
          <a:lstStyle/>
          <a:p>
            <a:r>
              <a:rPr lang="tr-TR" dirty="0" err="1"/>
              <a:t>Window</a:t>
            </a:r>
            <a:r>
              <a:rPr lang="tr-TR" dirty="0"/>
              <a:t> Size: 15</a:t>
            </a:r>
          </a:p>
          <a:p>
            <a:r>
              <a:rPr lang="tr-TR" dirty="0" err="1"/>
              <a:t>Boosting</a:t>
            </a:r>
            <a:r>
              <a:rPr lang="tr-TR" dirty="0"/>
              <a:t> </a:t>
            </a:r>
            <a:r>
              <a:rPr lang="tr-TR" dirty="0" err="1"/>
              <a:t>Stages</a:t>
            </a:r>
            <a:r>
              <a:rPr lang="tr-TR" dirty="0"/>
              <a:t>: 50</a:t>
            </a:r>
          </a:p>
          <a:p>
            <a:r>
              <a:rPr lang="tr-TR" dirty="0"/>
              <a:t>MSE: </a:t>
            </a:r>
            <a:r>
              <a:rPr lang="en-US" dirty="0"/>
              <a:t>0.6287</a:t>
            </a:r>
          </a:p>
          <a:p>
            <a:endParaRPr lang="en-US" dirty="0"/>
          </a:p>
        </p:txBody>
      </p:sp>
      <p:sp>
        <p:nvSpPr>
          <p:cNvPr id="10" name="Metin Yer Tutucusu 9">
            <a:extLst>
              <a:ext uri="{FF2B5EF4-FFF2-40B4-BE49-F238E27FC236}">
                <a16:creationId xmlns:a16="http://schemas.microsoft.com/office/drawing/2014/main" id="{96625610-306C-CEF6-6475-C02C80E9A7B8}"/>
              </a:ext>
            </a:extLst>
          </p:cNvPr>
          <p:cNvSpPr>
            <a:spLocks noGrp="1"/>
          </p:cNvSpPr>
          <p:nvPr>
            <p:ph type="body" sz="quarter" idx="3"/>
          </p:nvPr>
        </p:nvSpPr>
        <p:spPr>
          <a:xfrm>
            <a:off x="6604929" y="1404210"/>
            <a:ext cx="4754880" cy="777240"/>
          </a:xfrm>
        </p:spPr>
        <p:txBody>
          <a:bodyPr/>
          <a:lstStyle/>
          <a:p>
            <a:r>
              <a:rPr lang="tr-TR" dirty="0" err="1"/>
              <a:t>raw</a:t>
            </a:r>
            <a:r>
              <a:rPr lang="tr-TR" dirty="0"/>
              <a:t> Data</a:t>
            </a:r>
            <a:endParaRPr lang="en-US" dirty="0"/>
          </a:p>
        </p:txBody>
      </p:sp>
      <p:sp>
        <p:nvSpPr>
          <p:cNvPr id="11" name="İçerik Yer Tutucusu 10">
            <a:extLst>
              <a:ext uri="{FF2B5EF4-FFF2-40B4-BE49-F238E27FC236}">
                <a16:creationId xmlns:a16="http://schemas.microsoft.com/office/drawing/2014/main" id="{D0EE080F-7AE7-E895-6682-0877C66F7DB5}"/>
              </a:ext>
            </a:extLst>
          </p:cNvPr>
          <p:cNvSpPr>
            <a:spLocks noGrp="1"/>
          </p:cNvSpPr>
          <p:nvPr>
            <p:ph sz="quarter" idx="4"/>
          </p:nvPr>
        </p:nvSpPr>
        <p:spPr>
          <a:xfrm>
            <a:off x="6602253" y="2246590"/>
            <a:ext cx="4754880" cy="3383280"/>
          </a:xfrm>
        </p:spPr>
        <p:txBody>
          <a:bodyPr/>
          <a:lstStyle/>
          <a:p>
            <a:r>
              <a:rPr lang="tr-TR" dirty="0" err="1"/>
              <a:t>Window</a:t>
            </a:r>
            <a:r>
              <a:rPr lang="tr-TR" dirty="0"/>
              <a:t> Size: 15</a:t>
            </a:r>
          </a:p>
          <a:p>
            <a:r>
              <a:rPr lang="tr-TR" dirty="0" err="1"/>
              <a:t>Boosting</a:t>
            </a:r>
            <a:r>
              <a:rPr lang="tr-TR" dirty="0"/>
              <a:t> </a:t>
            </a:r>
            <a:r>
              <a:rPr lang="tr-TR" dirty="0" err="1"/>
              <a:t>Stages</a:t>
            </a:r>
            <a:r>
              <a:rPr lang="tr-TR" dirty="0"/>
              <a:t>: 50</a:t>
            </a:r>
          </a:p>
          <a:p>
            <a:r>
              <a:rPr lang="tr-TR" dirty="0"/>
              <a:t>MSE: </a:t>
            </a:r>
            <a:r>
              <a:rPr lang="en-US" dirty="0"/>
              <a:t>2.0368</a:t>
            </a:r>
          </a:p>
          <a:p>
            <a:pPr marL="45720" indent="0">
              <a:buNone/>
            </a:pPr>
            <a:endParaRPr lang="tr-TR" dirty="0"/>
          </a:p>
          <a:p>
            <a:endParaRPr lang="en-US" dirty="0"/>
          </a:p>
          <a:p>
            <a:endParaRPr lang="en-US" dirty="0"/>
          </a:p>
        </p:txBody>
      </p:sp>
      <p:pic>
        <p:nvPicPr>
          <p:cNvPr id="3" name="Resim 2" descr="metin, çizgi, diyagram, öykü gelişim çizgisi; kumpas; grafiğini çıkarma içeren bir resim&#10;&#10;Açıklama otomatik olarak oluşturuldu">
            <a:extLst>
              <a:ext uri="{FF2B5EF4-FFF2-40B4-BE49-F238E27FC236}">
                <a16:creationId xmlns:a16="http://schemas.microsoft.com/office/drawing/2014/main" id="{5D81B86E-79C8-C2A6-2561-5047EEF322CB}"/>
              </a:ext>
            </a:extLst>
          </p:cNvPr>
          <p:cNvPicPr>
            <a:picLocks noChangeAspect="1"/>
          </p:cNvPicPr>
          <p:nvPr/>
        </p:nvPicPr>
        <p:blipFill>
          <a:blip r:embed="rId2">
            <a:extLst>
              <a:ext uri="{28A0092B-C50C-407E-A947-70E740481C1C}">
                <a14:useLocalDpi xmlns:a14="http://schemas.microsoft.com/office/drawing/2010/main" val="0"/>
              </a:ext>
            </a:extLst>
          </a:blip>
          <a:srcRect l="7616" r="6853"/>
          <a:stretch/>
        </p:blipFill>
        <p:spPr>
          <a:xfrm>
            <a:off x="5993606" y="3938230"/>
            <a:ext cx="5869781" cy="2620416"/>
          </a:xfrm>
          <a:prstGeom prst="rect">
            <a:avLst/>
          </a:prstGeom>
        </p:spPr>
      </p:pic>
      <p:pic>
        <p:nvPicPr>
          <p:cNvPr id="5" name="Resim 4" descr="çizgi, diyagram, öykü gelişim çizgisi; kumpas; grafiğini çıkarma, metin içeren bir resim&#10;&#10;Açıklama otomatik olarak oluşturuldu">
            <a:extLst>
              <a:ext uri="{FF2B5EF4-FFF2-40B4-BE49-F238E27FC236}">
                <a16:creationId xmlns:a16="http://schemas.microsoft.com/office/drawing/2014/main" id="{08B5303C-A182-1A94-46B9-CBCC14CEA337}"/>
              </a:ext>
            </a:extLst>
          </p:cNvPr>
          <p:cNvPicPr>
            <a:picLocks noChangeAspect="1"/>
          </p:cNvPicPr>
          <p:nvPr/>
        </p:nvPicPr>
        <p:blipFill>
          <a:blip r:embed="rId3">
            <a:extLst>
              <a:ext uri="{28A0092B-C50C-407E-A947-70E740481C1C}">
                <a14:useLocalDpi xmlns:a14="http://schemas.microsoft.com/office/drawing/2010/main" val="0"/>
              </a:ext>
            </a:extLst>
          </a:blip>
          <a:srcRect l="8420" r="7636"/>
          <a:stretch/>
        </p:blipFill>
        <p:spPr>
          <a:xfrm>
            <a:off x="226218" y="4021303"/>
            <a:ext cx="5869782" cy="2400227"/>
          </a:xfrm>
          <a:prstGeom prst="rect">
            <a:avLst/>
          </a:prstGeom>
        </p:spPr>
      </p:pic>
    </p:spTree>
    <p:extLst>
      <p:ext uri="{BB962C8B-B14F-4D97-AF65-F5344CB8AC3E}">
        <p14:creationId xmlns:p14="http://schemas.microsoft.com/office/powerpoint/2010/main" val="3539347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8E79E4-1824-D77D-F735-2B80FFE145A1}"/>
              </a:ext>
            </a:extLst>
          </p:cNvPr>
          <p:cNvSpPr>
            <a:spLocks noGrp="1"/>
          </p:cNvSpPr>
          <p:nvPr>
            <p:ph type="title"/>
          </p:nvPr>
        </p:nvSpPr>
        <p:spPr>
          <a:xfrm>
            <a:off x="171450" y="0"/>
            <a:ext cx="9875520" cy="1356360"/>
          </a:xfrm>
        </p:spPr>
        <p:txBody>
          <a:bodyPr/>
          <a:lstStyle/>
          <a:p>
            <a:r>
              <a:rPr lang="tr-TR"/>
              <a:t>Hybrid: ARMA + Random Forest</a:t>
            </a:r>
            <a:endParaRPr lang="en-US" dirty="0"/>
          </a:p>
        </p:txBody>
      </p:sp>
      <p:sp>
        <p:nvSpPr>
          <p:cNvPr id="3" name="İçerik Yer Tutucusu 2">
            <a:extLst>
              <a:ext uri="{FF2B5EF4-FFF2-40B4-BE49-F238E27FC236}">
                <a16:creationId xmlns:a16="http://schemas.microsoft.com/office/drawing/2014/main" id="{25FE809E-7F10-6062-4FD2-9CFBEC07DA30}"/>
              </a:ext>
            </a:extLst>
          </p:cNvPr>
          <p:cNvSpPr>
            <a:spLocks noGrp="1"/>
          </p:cNvSpPr>
          <p:nvPr>
            <p:ph idx="1"/>
          </p:nvPr>
        </p:nvSpPr>
        <p:spPr>
          <a:xfrm>
            <a:off x="471487" y="1271588"/>
            <a:ext cx="9872871" cy="4038600"/>
          </a:xfrm>
        </p:spPr>
        <p:txBody>
          <a:bodyPr/>
          <a:lstStyle/>
          <a:p>
            <a:r>
              <a:rPr lang="tr-TR"/>
              <a:t>ARMA(5, 4)</a:t>
            </a:r>
          </a:p>
          <a:p>
            <a:r>
              <a:rPr lang="tr-TR"/>
              <a:t>Window Size: 60</a:t>
            </a:r>
          </a:p>
          <a:p>
            <a:r>
              <a:rPr lang="tr-TR"/>
              <a:t>Trees: 100</a:t>
            </a:r>
          </a:p>
          <a:p>
            <a:r>
              <a:rPr lang="tr-TR"/>
              <a:t>MSE: </a:t>
            </a:r>
            <a:r>
              <a:rPr lang="en-US"/>
              <a:t>1.2389</a:t>
            </a:r>
            <a:endParaRPr lang="en-US" dirty="0"/>
          </a:p>
        </p:txBody>
      </p:sp>
      <p:pic>
        <p:nvPicPr>
          <p:cNvPr id="7" name="Resim 6" descr="çizgi, diyagram, öykü gelişim çizgisi; kumpas; grafiğini çıkarma, metin içeren bir resim&#10;&#10;Açıklama otomatik olarak oluşturuldu">
            <a:extLst>
              <a:ext uri="{FF2B5EF4-FFF2-40B4-BE49-F238E27FC236}">
                <a16:creationId xmlns:a16="http://schemas.microsoft.com/office/drawing/2014/main" id="{05E00C0F-D264-F2B3-12B9-46F3EAC6F9F5}"/>
              </a:ext>
            </a:extLst>
          </p:cNvPr>
          <p:cNvPicPr>
            <a:picLocks noChangeAspect="1"/>
          </p:cNvPicPr>
          <p:nvPr/>
        </p:nvPicPr>
        <p:blipFill>
          <a:blip r:embed="rId2">
            <a:extLst>
              <a:ext uri="{28A0092B-C50C-407E-A947-70E740481C1C}">
                <a14:useLocalDpi xmlns:a14="http://schemas.microsoft.com/office/drawing/2010/main" val="0"/>
              </a:ext>
            </a:extLst>
          </a:blip>
          <a:srcRect l="8942" r="7762"/>
          <a:stretch/>
        </p:blipFill>
        <p:spPr>
          <a:xfrm>
            <a:off x="3350417" y="1895208"/>
            <a:ext cx="8079581" cy="4452481"/>
          </a:xfrm>
          <a:prstGeom prst="rect">
            <a:avLst/>
          </a:prstGeom>
        </p:spPr>
      </p:pic>
    </p:spTree>
    <p:extLst>
      <p:ext uri="{BB962C8B-B14F-4D97-AF65-F5344CB8AC3E}">
        <p14:creationId xmlns:p14="http://schemas.microsoft.com/office/powerpoint/2010/main" val="3009455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metin, çizgi, öykü gelişim çizgisi; kumpas; grafiğini çıkarma, diyagram içeren bir resim&#10;&#10;Açıklama otomatik olarak oluşturuldu">
            <a:extLst>
              <a:ext uri="{FF2B5EF4-FFF2-40B4-BE49-F238E27FC236}">
                <a16:creationId xmlns:a16="http://schemas.microsoft.com/office/drawing/2014/main" id="{57AC4CC6-6050-BB9D-DD68-978D18A9709F}"/>
              </a:ext>
            </a:extLst>
          </p:cNvPr>
          <p:cNvPicPr>
            <a:picLocks noChangeAspect="1"/>
          </p:cNvPicPr>
          <p:nvPr/>
        </p:nvPicPr>
        <p:blipFill>
          <a:blip r:embed="rId2">
            <a:extLst>
              <a:ext uri="{28A0092B-C50C-407E-A947-70E740481C1C}">
                <a14:useLocalDpi xmlns:a14="http://schemas.microsoft.com/office/drawing/2010/main" val="0"/>
              </a:ext>
            </a:extLst>
          </a:blip>
          <a:srcRect l="7725" r="6390"/>
          <a:stretch/>
        </p:blipFill>
        <p:spPr>
          <a:xfrm>
            <a:off x="2528888" y="1886496"/>
            <a:ext cx="8801100" cy="4371429"/>
          </a:xfrm>
          <a:prstGeom prst="rect">
            <a:avLst/>
          </a:prstGeom>
        </p:spPr>
      </p:pic>
      <p:sp>
        <p:nvSpPr>
          <p:cNvPr id="2" name="Başlık 1">
            <a:extLst>
              <a:ext uri="{FF2B5EF4-FFF2-40B4-BE49-F238E27FC236}">
                <a16:creationId xmlns:a16="http://schemas.microsoft.com/office/drawing/2014/main" id="{94F68E44-2AB9-A94C-3B6D-7931334B0E42}"/>
              </a:ext>
            </a:extLst>
          </p:cNvPr>
          <p:cNvSpPr>
            <a:spLocks noGrp="1"/>
          </p:cNvSpPr>
          <p:nvPr>
            <p:ph type="title"/>
          </p:nvPr>
        </p:nvSpPr>
        <p:spPr>
          <a:xfrm>
            <a:off x="250031" y="138113"/>
            <a:ext cx="9875520" cy="1356360"/>
          </a:xfrm>
        </p:spPr>
        <p:txBody>
          <a:bodyPr/>
          <a:lstStyle/>
          <a:p>
            <a:r>
              <a:rPr lang="tr-TR" dirty="0" err="1"/>
              <a:t>Hybrid</a:t>
            </a:r>
            <a:r>
              <a:rPr lang="tr-TR" dirty="0"/>
              <a:t>: ARMA + GBM</a:t>
            </a:r>
            <a:endParaRPr lang="en-US" dirty="0"/>
          </a:p>
        </p:txBody>
      </p:sp>
      <p:sp>
        <p:nvSpPr>
          <p:cNvPr id="3" name="İçerik Yer Tutucusu 2">
            <a:extLst>
              <a:ext uri="{FF2B5EF4-FFF2-40B4-BE49-F238E27FC236}">
                <a16:creationId xmlns:a16="http://schemas.microsoft.com/office/drawing/2014/main" id="{357D16E9-0B61-A0C3-CCC1-933473BDD07A}"/>
              </a:ext>
            </a:extLst>
          </p:cNvPr>
          <p:cNvSpPr>
            <a:spLocks noGrp="1"/>
          </p:cNvSpPr>
          <p:nvPr>
            <p:ph idx="1"/>
          </p:nvPr>
        </p:nvSpPr>
        <p:spPr>
          <a:xfrm>
            <a:off x="442913" y="1243013"/>
            <a:ext cx="9872871" cy="4038600"/>
          </a:xfrm>
        </p:spPr>
        <p:txBody>
          <a:bodyPr/>
          <a:lstStyle/>
          <a:p>
            <a:r>
              <a:rPr lang="tr-TR" dirty="0"/>
              <a:t>ARMA(5, 4)</a:t>
            </a:r>
          </a:p>
          <a:p>
            <a:r>
              <a:rPr lang="tr-TR" dirty="0" err="1"/>
              <a:t>Window</a:t>
            </a:r>
            <a:r>
              <a:rPr lang="tr-TR" dirty="0"/>
              <a:t> Size: 200</a:t>
            </a:r>
          </a:p>
          <a:p>
            <a:r>
              <a:rPr lang="tr-TR" dirty="0" err="1"/>
              <a:t>Trees</a:t>
            </a:r>
            <a:r>
              <a:rPr lang="tr-TR" dirty="0"/>
              <a:t>: 55</a:t>
            </a:r>
          </a:p>
          <a:p>
            <a:r>
              <a:rPr lang="tr-TR" dirty="0"/>
              <a:t>MSE: </a:t>
            </a:r>
            <a:r>
              <a:rPr lang="en-US" dirty="0"/>
              <a:t>2.1520</a:t>
            </a:r>
          </a:p>
        </p:txBody>
      </p:sp>
    </p:spTree>
    <p:extLst>
      <p:ext uri="{BB962C8B-B14F-4D97-AF65-F5344CB8AC3E}">
        <p14:creationId xmlns:p14="http://schemas.microsoft.com/office/powerpoint/2010/main" val="152599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çizgi, metin, diyagram, öykü gelişim çizgisi; kumpas; grafiğini çıkarma içeren bir resim&#10;&#10;Açıklama otomatik olarak oluşturuldu">
            <a:extLst>
              <a:ext uri="{FF2B5EF4-FFF2-40B4-BE49-F238E27FC236}">
                <a16:creationId xmlns:a16="http://schemas.microsoft.com/office/drawing/2014/main" id="{C363D03D-E818-6A8F-1E63-EAE3B890A661}"/>
              </a:ext>
            </a:extLst>
          </p:cNvPr>
          <p:cNvPicPr>
            <a:picLocks noChangeAspect="1"/>
          </p:cNvPicPr>
          <p:nvPr/>
        </p:nvPicPr>
        <p:blipFill>
          <a:blip r:embed="rId2">
            <a:extLst>
              <a:ext uri="{28A0092B-C50C-407E-A947-70E740481C1C}">
                <a14:useLocalDpi xmlns:a14="http://schemas.microsoft.com/office/drawing/2010/main" val="0"/>
              </a:ext>
            </a:extLst>
          </a:blip>
          <a:srcRect l="7955" r="7602"/>
          <a:stretch/>
        </p:blipFill>
        <p:spPr>
          <a:xfrm>
            <a:off x="2978944" y="2283574"/>
            <a:ext cx="8858251" cy="4197917"/>
          </a:xfrm>
          <a:prstGeom prst="rect">
            <a:avLst/>
          </a:prstGeom>
        </p:spPr>
      </p:pic>
      <p:sp>
        <p:nvSpPr>
          <p:cNvPr id="2" name="Başlık 1">
            <a:extLst>
              <a:ext uri="{FF2B5EF4-FFF2-40B4-BE49-F238E27FC236}">
                <a16:creationId xmlns:a16="http://schemas.microsoft.com/office/drawing/2014/main" id="{8571FF15-79B4-2628-0811-41831D1E57EB}"/>
              </a:ext>
            </a:extLst>
          </p:cNvPr>
          <p:cNvSpPr>
            <a:spLocks noGrp="1"/>
          </p:cNvSpPr>
          <p:nvPr>
            <p:ph type="title"/>
          </p:nvPr>
        </p:nvSpPr>
        <p:spPr>
          <a:xfrm>
            <a:off x="242887" y="252413"/>
            <a:ext cx="9875520" cy="1356360"/>
          </a:xfrm>
        </p:spPr>
        <p:txBody>
          <a:bodyPr/>
          <a:lstStyle/>
          <a:p>
            <a:r>
              <a:rPr lang="tr-TR" dirty="0" err="1"/>
              <a:t>Hybrid</a:t>
            </a:r>
            <a:r>
              <a:rPr lang="tr-TR" dirty="0"/>
              <a:t>: ARIMA + </a:t>
            </a:r>
            <a:r>
              <a:rPr lang="tr-TR" dirty="0" err="1"/>
              <a:t>Random</a:t>
            </a:r>
            <a:r>
              <a:rPr lang="tr-TR" dirty="0"/>
              <a:t> </a:t>
            </a:r>
            <a:r>
              <a:rPr lang="tr-TR" dirty="0" err="1"/>
              <a:t>Forest</a:t>
            </a:r>
            <a:endParaRPr lang="en-US" dirty="0"/>
          </a:p>
        </p:txBody>
      </p:sp>
      <p:sp>
        <p:nvSpPr>
          <p:cNvPr id="3" name="İçerik Yer Tutucusu 2">
            <a:extLst>
              <a:ext uri="{FF2B5EF4-FFF2-40B4-BE49-F238E27FC236}">
                <a16:creationId xmlns:a16="http://schemas.microsoft.com/office/drawing/2014/main" id="{15CCD090-90C7-C3D3-8DE6-C13465DF5A25}"/>
              </a:ext>
            </a:extLst>
          </p:cNvPr>
          <p:cNvSpPr>
            <a:spLocks noGrp="1"/>
          </p:cNvSpPr>
          <p:nvPr>
            <p:ph idx="1"/>
          </p:nvPr>
        </p:nvSpPr>
        <p:spPr>
          <a:xfrm>
            <a:off x="450056" y="1409700"/>
            <a:ext cx="9872871" cy="4038600"/>
          </a:xfrm>
        </p:spPr>
        <p:txBody>
          <a:bodyPr/>
          <a:lstStyle/>
          <a:p>
            <a:r>
              <a:rPr lang="tr-TR" dirty="0"/>
              <a:t>ARIMA(5, 1, 5)</a:t>
            </a:r>
          </a:p>
          <a:p>
            <a:r>
              <a:rPr lang="tr-TR" dirty="0" err="1"/>
              <a:t>Window</a:t>
            </a:r>
            <a:r>
              <a:rPr lang="tr-TR" dirty="0"/>
              <a:t> Size: 60</a:t>
            </a:r>
          </a:p>
          <a:p>
            <a:r>
              <a:rPr lang="tr-TR" dirty="0" err="1"/>
              <a:t>Boosting</a:t>
            </a:r>
            <a:r>
              <a:rPr lang="tr-TR" dirty="0"/>
              <a:t> </a:t>
            </a:r>
            <a:r>
              <a:rPr lang="tr-TR" dirty="0" err="1"/>
              <a:t>Stages</a:t>
            </a:r>
            <a:r>
              <a:rPr lang="tr-TR" dirty="0"/>
              <a:t> : 100</a:t>
            </a:r>
          </a:p>
          <a:p>
            <a:r>
              <a:rPr lang="tr-TR" dirty="0"/>
              <a:t>MSE: 1.1095</a:t>
            </a:r>
            <a:endParaRPr lang="en-US" dirty="0"/>
          </a:p>
          <a:p>
            <a:endParaRPr lang="en-US" dirty="0"/>
          </a:p>
        </p:txBody>
      </p:sp>
    </p:spTree>
    <p:extLst>
      <p:ext uri="{BB962C8B-B14F-4D97-AF65-F5344CB8AC3E}">
        <p14:creationId xmlns:p14="http://schemas.microsoft.com/office/powerpoint/2010/main" val="2980857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metin, çizgi, diyagram, öykü gelişim çizgisi; kumpas; grafiğini çıkarma içeren bir resim&#10;&#10;Açıklama otomatik olarak oluşturuldu">
            <a:extLst>
              <a:ext uri="{FF2B5EF4-FFF2-40B4-BE49-F238E27FC236}">
                <a16:creationId xmlns:a16="http://schemas.microsoft.com/office/drawing/2014/main" id="{B42FFBF4-716B-66D3-9BA7-349839C35517}"/>
              </a:ext>
            </a:extLst>
          </p:cNvPr>
          <p:cNvPicPr>
            <a:picLocks noChangeAspect="1"/>
          </p:cNvPicPr>
          <p:nvPr/>
        </p:nvPicPr>
        <p:blipFill>
          <a:blip r:embed="rId2">
            <a:extLst>
              <a:ext uri="{28A0092B-C50C-407E-A947-70E740481C1C}">
                <a14:useLocalDpi xmlns:a14="http://schemas.microsoft.com/office/drawing/2010/main" val="0"/>
              </a:ext>
            </a:extLst>
          </a:blip>
          <a:srcRect l="8338" r="6776"/>
          <a:stretch/>
        </p:blipFill>
        <p:spPr>
          <a:xfrm>
            <a:off x="2600322" y="2580323"/>
            <a:ext cx="9077004" cy="3775234"/>
          </a:xfrm>
          <a:prstGeom prst="rect">
            <a:avLst/>
          </a:prstGeom>
        </p:spPr>
      </p:pic>
      <p:sp>
        <p:nvSpPr>
          <p:cNvPr id="2" name="Başlık 1">
            <a:extLst>
              <a:ext uri="{FF2B5EF4-FFF2-40B4-BE49-F238E27FC236}">
                <a16:creationId xmlns:a16="http://schemas.microsoft.com/office/drawing/2014/main" id="{D89C2EC9-FE9B-647D-C2CC-F0A6FA5CC0D5}"/>
              </a:ext>
            </a:extLst>
          </p:cNvPr>
          <p:cNvSpPr>
            <a:spLocks noGrp="1"/>
          </p:cNvSpPr>
          <p:nvPr>
            <p:ph type="title"/>
          </p:nvPr>
        </p:nvSpPr>
        <p:spPr>
          <a:xfrm>
            <a:off x="214313" y="245268"/>
            <a:ext cx="9875520" cy="1356360"/>
          </a:xfrm>
        </p:spPr>
        <p:txBody>
          <a:bodyPr/>
          <a:lstStyle/>
          <a:p>
            <a:r>
              <a:rPr lang="tr-TR" dirty="0" err="1"/>
              <a:t>Hybrid</a:t>
            </a:r>
            <a:r>
              <a:rPr lang="tr-TR" dirty="0"/>
              <a:t>: ARIMA + GBM</a:t>
            </a:r>
            <a:endParaRPr lang="en-US" dirty="0"/>
          </a:p>
        </p:txBody>
      </p:sp>
      <p:sp>
        <p:nvSpPr>
          <p:cNvPr id="3" name="İçerik Yer Tutucusu 2">
            <a:extLst>
              <a:ext uri="{FF2B5EF4-FFF2-40B4-BE49-F238E27FC236}">
                <a16:creationId xmlns:a16="http://schemas.microsoft.com/office/drawing/2014/main" id="{988EBDF0-6763-04AD-9458-4E8FD2D4ECB4}"/>
              </a:ext>
            </a:extLst>
          </p:cNvPr>
          <p:cNvSpPr>
            <a:spLocks noGrp="1"/>
          </p:cNvSpPr>
          <p:nvPr>
            <p:ph idx="1"/>
          </p:nvPr>
        </p:nvSpPr>
        <p:spPr>
          <a:xfrm>
            <a:off x="335756" y="1409700"/>
            <a:ext cx="9872871" cy="4038600"/>
          </a:xfrm>
        </p:spPr>
        <p:txBody>
          <a:bodyPr/>
          <a:lstStyle/>
          <a:p>
            <a:r>
              <a:rPr lang="tr-TR" dirty="0"/>
              <a:t>ARIMA(5, 1, 5)</a:t>
            </a:r>
          </a:p>
          <a:p>
            <a:r>
              <a:rPr lang="tr-TR" dirty="0" err="1"/>
              <a:t>Window</a:t>
            </a:r>
            <a:r>
              <a:rPr lang="tr-TR" dirty="0"/>
              <a:t> Size: 60</a:t>
            </a:r>
          </a:p>
          <a:p>
            <a:r>
              <a:rPr lang="tr-TR" dirty="0" err="1"/>
              <a:t>Boosting</a:t>
            </a:r>
            <a:r>
              <a:rPr lang="tr-TR" dirty="0"/>
              <a:t> </a:t>
            </a:r>
            <a:r>
              <a:rPr lang="tr-TR" dirty="0" err="1"/>
              <a:t>Stages</a:t>
            </a:r>
            <a:r>
              <a:rPr lang="tr-TR" dirty="0"/>
              <a:t> : 100</a:t>
            </a:r>
          </a:p>
          <a:p>
            <a:r>
              <a:rPr lang="tr-TR" dirty="0"/>
              <a:t>MSE: 0.9710</a:t>
            </a:r>
            <a:endParaRPr lang="en-US" dirty="0"/>
          </a:p>
          <a:p>
            <a:endParaRPr lang="en-US" dirty="0"/>
          </a:p>
        </p:txBody>
      </p:sp>
    </p:spTree>
    <p:extLst>
      <p:ext uri="{BB962C8B-B14F-4D97-AF65-F5344CB8AC3E}">
        <p14:creationId xmlns:p14="http://schemas.microsoft.com/office/powerpoint/2010/main" val="2637681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564D4-FA6E-0043-ED24-6BEDD5D1ACDE}"/>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27EBAECB-70DB-671E-A136-A005E0378032}"/>
              </a:ext>
            </a:extLst>
          </p:cNvPr>
          <p:cNvSpPr>
            <a:spLocks noGrp="1"/>
          </p:cNvSpPr>
          <p:nvPr>
            <p:ph type="title"/>
          </p:nvPr>
        </p:nvSpPr>
        <p:spPr/>
        <p:txBody>
          <a:bodyPr/>
          <a:lstStyle/>
          <a:p>
            <a:r>
              <a:rPr lang="tr-TR" dirty="0" err="1"/>
              <a:t>Conclusıon</a:t>
            </a:r>
            <a:r>
              <a:rPr lang="tr-TR" dirty="0"/>
              <a:t> </a:t>
            </a:r>
            <a:r>
              <a:rPr lang="tr-TR" dirty="0" err="1"/>
              <a:t>and</a:t>
            </a:r>
            <a:r>
              <a:rPr lang="tr-TR" dirty="0"/>
              <a:t> </a:t>
            </a:r>
            <a:r>
              <a:rPr lang="tr-TR" dirty="0" err="1"/>
              <a:t>Furthure</a:t>
            </a:r>
            <a:r>
              <a:rPr lang="tr-TR" dirty="0"/>
              <a:t> </a:t>
            </a:r>
            <a:r>
              <a:rPr lang="tr-TR" dirty="0" err="1"/>
              <a:t>Work</a:t>
            </a:r>
            <a:endParaRPr lang="en-US" dirty="0"/>
          </a:p>
        </p:txBody>
      </p:sp>
      <p:sp>
        <p:nvSpPr>
          <p:cNvPr id="3" name="Metin Yer Tutucusu 2">
            <a:extLst>
              <a:ext uri="{FF2B5EF4-FFF2-40B4-BE49-F238E27FC236}">
                <a16:creationId xmlns:a16="http://schemas.microsoft.com/office/drawing/2014/main" id="{3E9CAFE3-61F9-4F62-2619-35E5EA0DC9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82282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E73CF-C00C-9ADB-DB43-522E56F77B51}"/>
            </a:ext>
          </a:extLst>
        </p:cNvPr>
        <p:cNvGrpSpPr/>
        <p:nvPr/>
      </p:nvGrpSpPr>
      <p:grpSpPr>
        <a:xfrm>
          <a:off x="0" y="0"/>
          <a:ext cx="0" cy="0"/>
          <a:chOff x="0" y="0"/>
          <a:chExt cx="0" cy="0"/>
        </a:xfrm>
      </p:grpSpPr>
      <p:sp>
        <p:nvSpPr>
          <p:cNvPr id="4" name="Başlık 3">
            <a:extLst>
              <a:ext uri="{FF2B5EF4-FFF2-40B4-BE49-F238E27FC236}">
                <a16:creationId xmlns:a16="http://schemas.microsoft.com/office/drawing/2014/main" id="{01437198-780A-0DCD-A542-9A457A0DFC51}"/>
              </a:ext>
            </a:extLst>
          </p:cNvPr>
          <p:cNvSpPr>
            <a:spLocks noGrp="1"/>
          </p:cNvSpPr>
          <p:nvPr>
            <p:ph type="title"/>
          </p:nvPr>
        </p:nvSpPr>
        <p:spPr>
          <a:xfrm>
            <a:off x="200025" y="77218"/>
            <a:ext cx="9875520" cy="1356360"/>
          </a:xfrm>
        </p:spPr>
        <p:txBody>
          <a:bodyPr/>
          <a:lstStyle/>
          <a:p>
            <a:r>
              <a:rPr lang="tr-TR" dirty="0"/>
              <a:t>ARMA </a:t>
            </a:r>
            <a:r>
              <a:rPr lang="tr-TR" dirty="0" err="1"/>
              <a:t>vs</a:t>
            </a:r>
            <a:r>
              <a:rPr lang="tr-TR" dirty="0"/>
              <a:t> </a:t>
            </a:r>
            <a:r>
              <a:rPr lang="tr-TR" dirty="0" err="1"/>
              <a:t>Hybrid</a:t>
            </a:r>
            <a:r>
              <a:rPr lang="tr-TR" dirty="0"/>
              <a:t> ARIMA</a:t>
            </a:r>
            <a:endParaRPr lang="en-US" dirty="0"/>
          </a:p>
        </p:txBody>
      </p:sp>
      <p:sp>
        <p:nvSpPr>
          <p:cNvPr id="5" name="Metin Yer Tutucusu 4">
            <a:extLst>
              <a:ext uri="{FF2B5EF4-FFF2-40B4-BE49-F238E27FC236}">
                <a16:creationId xmlns:a16="http://schemas.microsoft.com/office/drawing/2014/main" id="{199F06A5-CA1A-2D59-374B-AE78CA36B0DC}"/>
              </a:ext>
            </a:extLst>
          </p:cNvPr>
          <p:cNvSpPr>
            <a:spLocks noGrp="1"/>
          </p:cNvSpPr>
          <p:nvPr>
            <p:ph type="body" idx="1"/>
          </p:nvPr>
        </p:nvSpPr>
        <p:spPr>
          <a:xfrm>
            <a:off x="514351" y="1510941"/>
            <a:ext cx="3350419" cy="777240"/>
          </a:xfrm>
        </p:spPr>
        <p:txBody>
          <a:bodyPr/>
          <a:lstStyle/>
          <a:p>
            <a:r>
              <a:rPr lang="tr-TR" dirty="0"/>
              <a:t>ARMA	</a:t>
            </a:r>
            <a:endParaRPr lang="en-US" dirty="0"/>
          </a:p>
        </p:txBody>
      </p:sp>
      <p:sp>
        <p:nvSpPr>
          <p:cNvPr id="6" name="İçerik Yer Tutucusu 5">
            <a:extLst>
              <a:ext uri="{FF2B5EF4-FFF2-40B4-BE49-F238E27FC236}">
                <a16:creationId xmlns:a16="http://schemas.microsoft.com/office/drawing/2014/main" id="{00582A91-3516-8F0D-02D2-A64C434FD14C}"/>
              </a:ext>
            </a:extLst>
          </p:cNvPr>
          <p:cNvSpPr>
            <a:spLocks noGrp="1"/>
          </p:cNvSpPr>
          <p:nvPr>
            <p:ph sz="half" idx="2"/>
          </p:nvPr>
        </p:nvSpPr>
        <p:spPr>
          <a:xfrm>
            <a:off x="514350" y="2301250"/>
            <a:ext cx="3350419" cy="3383280"/>
          </a:xfrm>
        </p:spPr>
        <p:txBody>
          <a:bodyPr/>
          <a:lstStyle/>
          <a:p>
            <a:r>
              <a:rPr lang="tr-TR" dirty="0"/>
              <a:t>MSE: </a:t>
            </a:r>
            <a:r>
              <a:rPr lang="en-US" dirty="0"/>
              <a:t>1.1278</a:t>
            </a:r>
          </a:p>
          <a:p>
            <a:endParaRPr lang="en-US" dirty="0"/>
          </a:p>
        </p:txBody>
      </p:sp>
      <p:sp>
        <p:nvSpPr>
          <p:cNvPr id="9" name="Metin Yer Tutucusu 4">
            <a:extLst>
              <a:ext uri="{FF2B5EF4-FFF2-40B4-BE49-F238E27FC236}">
                <a16:creationId xmlns:a16="http://schemas.microsoft.com/office/drawing/2014/main" id="{727C5811-6435-8334-5C85-1AB00BC99694}"/>
              </a:ext>
            </a:extLst>
          </p:cNvPr>
          <p:cNvSpPr txBox="1">
            <a:spLocks/>
          </p:cNvSpPr>
          <p:nvPr/>
        </p:nvSpPr>
        <p:spPr>
          <a:xfrm>
            <a:off x="3952876" y="1510941"/>
            <a:ext cx="3350419" cy="77724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SzPct val="80000"/>
              <a:buFont typeface="Corbel" pitchFamily="34" charset="0"/>
              <a:buNone/>
              <a:defRPr sz="2400" b="1"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r>
              <a:rPr lang="tr-TR" dirty="0"/>
              <a:t>ARMA + </a:t>
            </a:r>
            <a:r>
              <a:rPr lang="tr-TR" dirty="0" err="1"/>
              <a:t>Random</a:t>
            </a:r>
            <a:r>
              <a:rPr lang="tr-TR" dirty="0"/>
              <a:t> </a:t>
            </a:r>
            <a:r>
              <a:rPr lang="tr-TR" dirty="0" err="1"/>
              <a:t>Forest</a:t>
            </a:r>
            <a:endParaRPr lang="en-US" dirty="0"/>
          </a:p>
        </p:txBody>
      </p:sp>
      <p:sp>
        <p:nvSpPr>
          <p:cNvPr id="10" name="İçerik Yer Tutucusu 5">
            <a:extLst>
              <a:ext uri="{FF2B5EF4-FFF2-40B4-BE49-F238E27FC236}">
                <a16:creationId xmlns:a16="http://schemas.microsoft.com/office/drawing/2014/main" id="{D3A9730A-A640-2526-9BC3-3C9525C26CBD}"/>
              </a:ext>
            </a:extLst>
          </p:cNvPr>
          <p:cNvSpPr txBox="1">
            <a:spLocks/>
          </p:cNvSpPr>
          <p:nvPr/>
        </p:nvSpPr>
        <p:spPr>
          <a:xfrm>
            <a:off x="3924301" y="2288181"/>
            <a:ext cx="3350419" cy="338328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tr-TR" dirty="0"/>
              <a:t>MSE: 1.2389</a:t>
            </a:r>
            <a:endParaRPr lang="en-US" dirty="0"/>
          </a:p>
        </p:txBody>
      </p:sp>
      <p:sp>
        <p:nvSpPr>
          <p:cNvPr id="11" name="Metin Yer Tutucusu 4">
            <a:extLst>
              <a:ext uri="{FF2B5EF4-FFF2-40B4-BE49-F238E27FC236}">
                <a16:creationId xmlns:a16="http://schemas.microsoft.com/office/drawing/2014/main" id="{B04E4359-0076-70C1-67E3-583E8AC48709}"/>
              </a:ext>
            </a:extLst>
          </p:cNvPr>
          <p:cNvSpPr txBox="1">
            <a:spLocks/>
          </p:cNvSpPr>
          <p:nvPr/>
        </p:nvSpPr>
        <p:spPr>
          <a:xfrm>
            <a:off x="7760495" y="1510941"/>
            <a:ext cx="3350419" cy="77724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SzPct val="80000"/>
              <a:buFont typeface="Corbel" pitchFamily="34" charset="0"/>
              <a:buNone/>
              <a:defRPr sz="2400" b="1"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r>
              <a:rPr lang="tr-TR" dirty="0"/>
              <a:t>ARMA + GBM</a:t>
            </a:r>
            <a:endParaRPr lang="en-US" dirty="0"/>
          </a:p>
        </p:txBody>
      </p:sp>
      <p:sp>
        <p:nvSpPr>
          <p:cNvPr id="12" name="İçerik Yer Tutucusu 5">
            <a:extLst>
              <a:ext uri="{FF2B5EF4-FFF2-40B4-BE49-F238E27FC236}">
                <a16:creationId xmlns:a16="http://schemas.microsoft.com/office/drawing/2014/main" id="{0D0A4A3A-0A84-A23B-E1EC-00CFFC28A058}"/>
              </a:ext>
            </a:extLst>
          </p:cNvPr>
          <p:cNvSpPr txBox="1">
            <a:spLocks/>
          </p:cNvSpPr>
          <p:nvPr/>
        </p:nvSpPr>
        <p:spPr>
          <a:xfrm>
            <a:off x="7760494" y="2225050"/>
            <a:ext cx="3350419" cy="338328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tr-TR" dirty="0"/>
              <a:t>MSE: 2.1520</a:t>
            </a:r>
            <a:endParaRPr lang="en-US" dirty="0"/>
          </a:p>
        </p:txBody>
      </p:sp>
      <p:pic>
        <p:nvPicPr>
          <p:cNvPr id="2" name="Resim 1" descr="çizgi, diyagram, öykü gelişim çizgisi; kumpas; grafiğini çıkarma, metin içeren bir resim">
            <a:extLst>
              <a:ext uri="{FF2B5EF4-FFF2-40B4-BE49-F238E27FC236}">
                <a16:creationId xmlns:a16="http://schemas.microsoft.com/office/drawing/2014/main" id="{66980627-1453-ADF6-7FAC-F4C4F3CD32C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375" t="1773" r="7241" b="2481"/>
          <a:stretch/>
        </p:blipFill>
        <p:spPr bwMode="auto">
          <a:xfrm>
            <a:off x="220335" y="3462539"/>
            <a:ext cx="3938448" cy="1553844"/>
          </a:xfrm>
          <a:prstGeom prst="rect">
            <a:avLst/>
          </a:prstGeom>
          <a:noFill/>
          <a:ln>
            <a:noFill/>
          </a:ln>
          <a:extLst>
            <a:ext uri="{53640926-AAD7-44D8-BBD7-CCE9431645EC}">
              <a14:shadowObscured xmlns:a14="http://schemas.microsoft.com/office/drawing/2010/main"/>
            </a:ext>
          </a:extLst>
        </p:spPr>
      </p:pic>
      <p:pic>
        <p:nvPicPr>
          <p:cNvPr id="7" name="Resim 6" descr="çizgi, diyagram, öykü gelişim çizgisi; kumpas; grafiğini çıkarma, metin içeren bir resim&#10;&#10;Açıklama otomatik olarak oluşturuldu">
            <a:extLst>
              <a:ext uri="{FF2B5EF4-FFF2-40B4-BE49-F238E27FC236}">
                <a16:creationId xmlns:a16="http://schemas.microsoft.com/office/drawing/2014/main" id="{C76C7933-42E4-D308-DE41-BDC8D975864C}"/>
              </a:ext>
            </a:extLst>
          </p:cNvPr>
          <p:cNvPicPr>
            <a:picLocks noChangeAspect="1"/>
          </p:cNvPicPr>
          <p:nvPr/>
        </p:nvPicPr>
        <p:blipFill>
          <a:blip r:embed="rId3">
            <a:extLst>
              <a:ext uri="{28A0092B-C50C-407E-A947-70E740481C1C}">
                <a14:useLocalDpi xmlns:a14="http://schemas.microsoft.com/office/drawing/2010/main" val="0"/>
              </a:ext>
            </a:extLst>
          </a:blip>
          <a:srcRect l="8942" r="7762"/>
          <a:stretch/>
        </p:blipFill>
        <p:spPr>
          <a:xfrm>
            <a:off x="4158783" y="3316289"/>
            <a:ext cx="3350419" cy="1846343"/>
          </a:xfrm>
          <a:prstGeom prst="rect">
            <a:avLst/>
          </a:prstGeom>
        </p:spPr>
      </p:pic>
      <p:pic>
        <p:nvPicPr>
          <p:cNvPr id="8" name="Resim 7" descr="metin, çizgi, öykü gelişim çizgisi; kumpas; grafiğini çıkarma, diyagram içeren bir resim&#10;&#10;Açıklama otomatik olarak oluşturuldu">
            <a:extLst>
              <a:ext uri="{FF2B5EF4-FFF2-40B4-BE49-F238E27FC236}">
                <a16:creationId xmlns:a16="http://schemas.microsoft.com/office/drawing/2014/main" id="{A2908679-A8F4-D3FA-8145-CCBAAA834B6C}"/>
              </a:ext>
            </a:extLst>
          </p:cNvPr>
          <p:cNvPicPr>
            <a:picLocks noChangeAspect="1"/>
          </p:cNvPicPr>
          <p:nvPr/>
        </p:nvPicPr>
        <p:blipFill>
          <a:blip r:embed="rId4">
            <a:extLst>
              <a:ext uri="{28A0092B-C50C-407E-A947-70E740481C1C}">
                <a14:useLocalDpi xmlns:a14="http://schemas.microsoft.com/office/drawing/2010/main" val="0"/>
              </a:ext>
            </a:extLst>
          </a:blip>
          <a:srcRect l="7725" r="6390"/>
          <a:stretch/>
        </p:blipFill>
        <p:spPr>
          <a:xfrm>
            <a:off x="7630646" y="3232914"/>
            <a:ext cx="3992236" cy="1982908"/>
          </a:xfrm>
          <a:prstGeom prst="rect">
            <a:avLst/>
          </a:prstGeom>
        </p:spPr>
      </p:pic>
    </p:spTree>
    <p:extLst>
      <p:ext uri="{BB962C8B-B14F-4D97-AF65-F5344CB8AC3E}">
        <p14:creationId xmlns:p14="http://schemas.microsoft.com/office/powerpoint/2010/main" val="1746436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3C1001-B648-95C9-E98F-76F4DB569625}"/>
            </a:ext>
          </a:extLst>
        </p:cNvPr>
        <p:cNvGrpSpPr/>
        <p:nvPr/>
      </p:nvGrpSpPr>
      <p:grpSpPr>
        <a:xfrm>
          <a:off x="0" y="0"/>
          <a:ext cx="0" cy="0"/>
          <a:chOff x="0" y="0"/>
          <a:chExt cx="0" cy="0"/>
        </a:xfrm>
      </p:grpSpPr>
      <p:sp>
        <p:nvSpPr>
          <p:cNvPr id="4" name="Başlık 3">
            <a:extLst>
              <a:ext uri="{FF2B5EF4-FFF2-40B4-BE49-F238E27FC236}">
                <a16:creationId xmlns:a16="http://schemas.microsoft.com/office/drawing/2014/main" id="{7BD45200-DA6E-D404-141B-C26A65F374EC}"/>
              </a:ext>
            </a:extLst>
          </p:cNvPr>
          <p:cNvSpPr>
            <a:spLocks noGrp="1"/>
          </p:cNvSpPr>
          <p:nvPr>
            <p:ph type="title"/>
          </p:nvPr>
        </p:nvSpPr>
        <p:spPr>
          <a:xfrm>
            <a:off x="200025" y="77218"/>
            <a:ext cx="9875520" cy="1356360"/>
          </a:xfrm>
        </p:spPr>
        <p:txBody>
          <a:bodyPr/>
          <a:lstStyle/>
          <a:p>
            <a:r>
              <a:rPr lang="tr-TR" dirty="0"/>
              <a:t>ARIMA </a:t>
            </a:r>
            <a:r>
              <a:rPr lang="tr-TR" dirty="0" err="1"/>
              <a:t>vs</a:t>
            </a:r>
            <a:r>
              <a:rPr lang="tr-TR" dirty="0"/>
              <a:t> </a:t>
            </a:r>
            <a:r>
              <a:rPr lang="tr-TR" dirty="0" err="1"/>
              <a:t>Hybrid</a:t>
            </a:r>
            <a:r>
              <a:rPr lang="tr-TR" dirty="0"/>
              <a:t> ARIMA</a:t>
            </a:r>
            <a:endParaRPr lang="en-US" dirty="0"/>
          </a:p>
        </p:txBody>
      </p:sp>
      <p:sp>
        <p:nvSpPr>
          <p:cNvPr id="5" name="Metin Yer Tutucusu 4">
            <a:extLst>
              <a:ext uri="{FF2B5EF4-FFF2-40B4-BE49-F238E27FC236}">
                <a16:creationId xmlns:a16="http://schemas.microsoft.com/office/drawing/2014/main" id="{A7575597-116C-0521-7DFA-2E945910A91C}"/>
              </a:ext>
            </a:extLst>
          </p:cNvPr>
          <p:cNvSpPr>
            <a:spLocks noGrp="1"/>
          </p:cNvSpPr>
          <p:nvPr>
            <p:ph type="body" idx="1"/>
          </p:nvPr>
        </p:nvSpPr>
        <p:spPr>
          <a:xfrm>
            <a:off x="514351" y="1510941"/>
            <a:ext cx="3350419" cy="777240"/>
          </a:xfrm>
        </p:spPr>
        <p:txBody>
          <a:bodyPr/>
          <a:lstStyle/>
          <a:p>
            <a:r>
              <a:rPr lang="tr-TR" dirty="0"/>
              <a:t>ARIMA	</a:t>
            </a:r>
            <a:endParaRPr lang="en-US" dirty="0"/>
          </a:p>
        </p:txBody>
      </p:sp>
      <p:sp>
        <p:nvSpPr>
          <p:cNvPr id="6" name="İçerik Yer Tutucusu 5">
            <a:extLst>
              <a:ext uri="{FF2B5EF4-FFF2-40B4-BE49-F238E27FC236}">
                <a16:creationId xmlns:a16="http://schemas.microsoft.com/office/drawing/2014/main" id="{B0EBF75C-7479-9B95-2C5E-BC9AE5E0EBC4}"/>
              </a:ext>
            </a:extLst>
          </p:cNvPr>
          <p:cNvSpPr>
            <a:spLocks noGrp="1"/>
          </p:cNvSpPr>
          <p:nvPr>
            <p:ph sz="half" idx="2"/>
          </p:nvPr>
        </p:nvSpPr>
        <p:spPr>
          <a:xfrm>
            <a:off x="514350" y="2301250"/>
            <a:ext cx="3350419" cy="3383280"/>
          </a:xfrm>
        </p:spPr>
        <p:txBody>
          <a:bodyPr/>
          <a:lstStyle/>
          <a:p>
            <a:r>
              <a:rPr lang="tr-TR" dirty="0"/>
              <a:t>MSE: </a:t>
            </a:r>
            <a:r>
              <a:rPr lang="en-US" dirty="0"/>
              <a:t>1.3508</a:t>
            </a:r>
          </a:p>
        </p:txBody>
      </p:sp>
      <p:sp>
        <p:nvSpPr>
          <p:cNvPr id="9" name="Metin Yer Tutucusu 4">
            <a:extLst>
              <a:ext uri="{FF2B5EF4-FFF2-40B4-BE49-F238E27FC236}">
                <a16:creationId xmlns:a16="http://schemas.microsoft.com/office/drawing/2014/main" id="{CDA30BA8-1862-E928-A3DF-4C5BB4901033}"/>
              </a:ext>
            </a:extLst>
          </p:cNvPr>
          <p:cNvSpPr txBox="1">
            <a:spLocks/>
          </p:cNvSpPr>
          <p:nvPr/>
        </p:nvSpPr>
        <p:spPr>
          <a:xfrm>
            <a:off x="3952876" y="1510941"/>
            <a:ext cx="3556326" cy="77724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SzPct val="80000"/>
              <a:buFont typeface="Corbel" pitchFamily="34" charset="0"/>
              <a:buNone/>
              <a:defRPr sz="2400" b="1"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r>
              <a:rPr lang="tr-TR" dirty="0"/>
              <a:t>ARIMA + </a:t>
            </a:r>
            <a:r>
              <a:rPr lang="tr-TR" dirty="0" err="1"/>
              <a:t>Random</a:t>
            </a:r>
            <a:r>
              <a:rPr lang="tr-TR" dirty="0"/>
              <a:t> </a:t>
            </a:r>
            <a:r>
              <a:rPr lang="tr-TR" dirty="0" err="1"/>
              <a:t>Forest</a:t>
            </a:r>
            <a:endParaRPr lang="en-US" dirty="0"/>
          </a:p>
        </p:txBody>
      </p:sp>
      <p:sp>
        <p:nvSpPr>
          <p:cNvPr id="10" name="İçerik Yer Tutucusu 5">
            <a:extLst>
              <a:ext uri="{FF2B5EF4-FFF2-40B4-BE49-F238E27FC236}">
                <a16:creationId xmlns:a16="http://schemas.microsoft.com/office/drawing/2014/main" id="{53D05D69-37AE-2FF8-00FD-4A50C86BB19B}"/>
              </a:ext>
            </a:extLst>
          </p:cNvPr>
          <p:cNvSpPr txBox="1">
            <a:spLocks/>
          </p:cNvSpPr>
          <p:nvPr/>
        </p:nvSpPr>
        <p:spPr>
          <a:xfrm>
            <a:off x="3924301" y="2288181"/>
            <a:ext cx="3350419" cy="338328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tr-TR" dirty="0"/>
              <a:t>MSE: 1.1095</a:t>
            </a:r>
            <a:endParaRPr lang="en-US" dirty="0"/>
          </a:p>
        </p:txBody>
      </p:sp>
      <p:sp>
        <p:nvSpPr>
          <p:cNvPr id="11" name="Metin Yer Tutucusu 4">
            <a:extLst>
              <a:ext uri="{FF2B5EF4-FFF2-40B4-BE49-F238E27FC236}">
                <a16:creationId xmlns:a16="http://schemas.microsoft.com/office/drawing/2014/main" id="{77818D19-9563-A6B0-0C02-DB7B54E2837D}"/>
              </a:ext>
            </a:extLst>
          </p:cNvPr>
          <p:cNvSpPr txBox="1">
            <a:spLocks/>
          </p:cNvSpPr>
          <p:nvPr/>
        </p:nvSpPr>
        <p:spPr>
          <a:xfrm>
            <a:off x="7760495" y="1510941"/>
            <a:ext cx="3350419" cy="77724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SzPct val="80000"/>
              <a:buFont typeface="Corbel" pitchFamily="34" charset="0"/>
              <a:buNone/>
              <a:defRPr sz="2400" b="1"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r>
              <a:rPr lang="tr-TR" dirty="0"/>
              <a:t>ARIMA + GBM</a:t>
            </a:r>
            <a:endParaRPr lang="en-US" dirty="0"/>
          </a:p>
        </p:txBody>
      </p:sp>
      <p:sp>
        <p:nvSpPr>
          <p:cNvPr id="12" name="İçerik Yer Tutucusu 5">
            <a:extLst>
              <a:ext uri="{FF2B5EF4-FFF2-40B4-BE49-F238E27FC236}">
                <a16:creationId xmlns:a16="http://schemas.microsoft.com/office/drawing/2014/main" id="{1FB51567-94BF-CC10-8525-6EC7CC1D201F}"/>
              </a:ext>
            </a:extLst>
          </p:cNvPr>
          <p:cNvSpPr txBox="1">
            <a:spLocks/>
          </p:cNvSpPr>
          <p:nvPr/>
        </p:nvSpPr>
        <p:spPr>
          <a:xfrm>
            <a:off x="7760494" y="2225050"/>
            <a:ext cx="3350419" cy="338328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tr-TR" dirty="0"/>
              <a:t>MSE: 0.9710</a:t>
            </a:r>
            <a:endParaRPr lang="en-US" dirty="0"/>
          </a:p>
        </p:txBody>
      </p:sp>
      <p:pic>
        <p:nvPicPr>
          <p:cNvPr id="3" name="Resim 2" descr="çizgi, metin, diyagram, öykü gelişim çizgisi; kumpas; grafiğini çıkarma içeren bir resim&#10;&#10;Açıklama otomatik olarak oluşturuldu">
            <a:extLst>
              <a:ext uri="{FF2B5EF4-FFF2-40B4-BE49-F238E27FC236}">
                <a16:creationId xmlns:a16="http://schemas.microsoft.com/office/drawing/2014/main" id="{8FD60DC9-67D3-BAB1-8E46-EC25682237A7}"/>
              </a:ext>
            </a:extLst>
          </p:cNvPr>
          <p:cNvPicPr>
            <a:picLocks noChangeAspect="1"/>
          </p:cNvPicPr>
          <p:nvPr/>
        </p:nvPicPr>
        <p:blipFill>
          <a:blip r:embed="rId2">
            <a:extLst>
              <a:ext uri="{28A0092B-C50C-407E-A947-70E740481C1C}">
                <a14:useLocalDpi xmlns:a14="http://schemas.microsoft.com/office/drawing/2010/main" val="0"/>
              </a:ext>
            </a:extLst>
          </a:blip>
          <a:srcRect l="6748" r="7530"/>
          <a:stretch/>
        </p:blipFill>
        <p:spPr>
          <a:xfrm>
            <a:off x="28576" y="3520256"/>
            <a:ext cx="3765783" cy="1795314"/>
          </a:xfrm>
          <a:prstGeom prst="rect">
            <a:avLst/>
          </a:prstGeom>
        </p:spPr>
      </p:pic>
      <p:pic>
        <p:nvPicPr>
          <p:cNvPr id="13" name="Resim 12" descr="çizgi, metin, diyagram, öykü gelişim çizgisi; kumpas; grafiğini çıkarma içeren bir resim&#10;&#10;Açıklama otomatik olarak oluşturuldu">
            <a:extLst>
              <a:ext uri="{FF2B5EF4-FFF2-40B4-BE49-F238E27FC236}">
                <a16:creationId xmlns:a16="http://schemas.microsoft.com/office/drawing/2014/main" id="{9B02BCCF-1679-485B-0DD1-68881DBFFB6E}"/>
              </a:ext>
            </a:extLst>
          </p:cNvPr>
          <p:cNvPicPr>
            <a:picLocks noChangeAspect="1"/>
          </p:cNvPicPr>
          <p:nvPr/>
        </p:nvPicPr>
        <p:blipFill>
          <a:blip r:embed="rId3">
            <a:extLst>
              <a:ext uri="{28A0092B-C50C-407E-A947-70E740481C1C}">
                <a14:useLocalDpi xmlns:a14="http://schemas.microsoft.com/office/drawing/2010/main" val="0"/>
              </a:ext>
            </a:extLst>
          </a:blip>
          <a:srcRect l="7955" r="7602"/>
          <a:stretch/>
        </p:blipFill>
        <p:spPr>
          <a:xfrm>
            <a:off x="3771768" y="3520256"/>
            <a:ext cx="3781425" cy="1792014"/>
          </a:xfrm>
          <a:prstGeom prst="rect">
            <a:avLst/>
          </a:prstGeom>
        </p:spPr>
      </p:pic>
      <p:pic>
        <p:nvPicPr>
          <p:cNvPr id="14" name="Resim 13" descr="metin, çizgi, diyagram, öykü gelişim çizgisi; kumpas; grafiğini çıkarma içeren bir resim&#10;&#10;Açıklama otomatik olarak oluşturuldu">
            <a:extLst>
              <a:ext uri="{FF2B5EF4-FFF2-40B4-BE49-F238E27FC236}">
                <a16:creationId xmlns:a16="http://schemas.microsoft.com/office/drawing/2014/main" id="{7DB6939F-F0E6-3B12-3035-0A4F86B80403}"/>
              </a:ext>
            </a:extLst>
          </p:cNvPr>
          <p:cNvPicPr>
            <a:picLocks noChangeAspect="1"/>
          </p:cNvPicPr>
          <p:nvPr/>
        </p:nvPicPr>
        <p:blipFill>
          <a:blip r:embed="rId4">
            <a:extLst>
              <a:ext uri="{28A0092B-C50C-407E-A947-70E740481C1C}">
                <a14:useLocalDpi xmlns:a14="http://schemas.microsoft.com/office/drawing/2010/main" val="0"/>
              </a:ext>
            </a:extLst>
          </a:blip>
          <a:srcRect l="8338" r="6776"/>
          <a:stretch/>
        </p:blipFill>
        <p:spPr>
          <a:xfrm>
            <a:off x="7612724" y="3469682"/>
            <a:ext cx="4513880" cy="1877377"/>
          </a:xfrm>
          <a:prstGeom prst="rect">
            <a:avLst/>
          </a:prstGeom>
        </p:spPr>
      </p:pic>
    </p:spTree>
    <p:extLst>
      <p:ext uri="{BB962C8B-B14F-4D97-AF65-F5344CB8AC3E}">
        <p14:creationId xmlns:p14="http://schemas.microsoft.com/office/powerpoint/2010/main" val="770505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E5D4E-3309-5480-6ECF-710A258420D9}"/>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C719E145-0DDE-B300-AC4D-F243455A3284}"/>
              </a:ext>
            </a:extLst>
          </p:cNvPr>
          <p:cNvSpPr>
            <a:spLocks noGrp="1"/>
          </p:cNvSpPr>
          <p:nvPr>
            <p:ph type="title"/>
          </p:nvPr>
        </p:nvSpPr>
        <p:spPr/>
        <p:txBody>
          <a:bodyPr/>
          <a:lstStyle/>
          <a:p>
            <a:r>
              <a:rPr lang="tr-TR" dirty="0"/>
              <a:t>ARIMA Model</a:t>
            </a:r>
            <a:endParaRPr lang="en-US" dirty="0"/>
          </a:p>
        </p:txBody>
      </p:sp>
      <p:sp>
        <p:nvSpPr>
          <p:cNvPr id="4" name="İçerik Yer Tutucusu 3">
            <a:extLst>
              <a:ext uri="{FF2B5EF4-FFF2-40B4-BE49-F238E27FC236}">
                <a16:creationId xmlns:a16="http://schemas.microsoft.com/office/drawing/2014/main" id="{F303360E-7984-CA51-ADE3-C28CB819A0F8}"/>
              </a:ext>
            </a:extLst>
          </p:cNvPr>
          <p:cNvSpPr>
            <a:spLocks noGrp="1"/>
          </p:cNvSpPr>
          <p:nvPr>
            <p:ph sz="half" idx="1"/>
          </p:nvPr>
        </p:nvSpPr>
        <p:spPr>
          <a:xfrm>
            <a:off x="992982" y="1900236"/>
            <a:ext cx="9551194" cy="878678"/>
          </a:xfrm>
        </p:spPr>
        <p:txBody>
          <a:bodyPr/>
          <a:lstStyle/>
          <a:p>
            <a:r>
              <a:rPr lang="tr-TR" dirty="0" err="1"/>
              <a:t>Stock</a:t>
            </a:r>
            <a:r>
              <a:rPr lang="tr-TR" dirty="0"/>
              <a:t> </a:t>
            </a:r>
            <a:r>
              <a:rPr lang="tr-TR" dirty="0" err="1"/>
              <a:t>prediction</a:t>
            </a:r>
            <a:r>
              <a:rPr lang="tr-TR" dirty="0"/>
              <a:t> </a:t>
            </a:r>
            <a:r>
              <a:rPr lang="tr-TR" dirty="0" err="1"/>
              <a:t>by</a:t>
            </a:r>
            <a:r>
              <a:rPr lang="tr-TR" dirty="0"/>
              <a:t> </a:t>
            </a:r>
            <a:r>
              <a:rPr lang="tr-TR" dirty="0" err="1"/>
              <a:t>combining</a:t>
            </a:r>
            <a:r>
              <a:rPr lang="tr-TR" dirty="0"/>
              <a:t> </a:t>
            </a:r>
            <a:r>
              <a:rPr lang="tr-TR" dirty="0" err="1"/>
              <a:t>the</a:t>
            </a:r>
            <a:r>
              <a:rPr lang="tr-TR" dirty="0"/>
              <a:t> </a:t>
            </a:r>
            <a:r>
              <a:rPr lang="tr-TR" dirty="0" err="1"/>
              <a:t>statistical</a:t>
            </a:r>
            <a:r>
              <a:rPr lang="tr-TR" dirty="0"/>
              <a:t> </a:t>
            </a:r>
            <a:r>
              <a:rPr lang="tr-TR" dirty="0" err="1"/>
              <a:t>models</a:t>
            </a:r>
            <a:r>
              <a:rPr lang="tr-TR" dirty="0"/>
              <a:t> </a:t>
            </a:r>
            <a:r>
              <a:rPr lang="tr-TR" dirty="0" err="1"/>
              <a:t>and</a:t>
            </a:r>
            <a:r>
              <a:rPr lang="tr-TR" dirty="0"/>
              <a:t> </a:t>
            </a:r>
            <a:r>
              <a:rPr lang="tr-TR" dirty="0" err="1"/>
              <a:t>machinle</a:t>
            </a:r>
            <a:r>
              <a:rPr lang="tr-TR" dirty="0"/>
              <a:t> </a:t>
            </a:r>
            <a:r>
              <a:rPr lang="tr-TR" dirty="0" err="1"/>
              <a:t>learning</a:t>
            </a:r>
            <a:r>
              <a:rPr lang="tr-TR" dirty="0"/>
              <a:t> </a:t>
            </a:r>
            <a:r>
              <a:rPr lang="tr-TR" dirty="0" err="1"/>
              <a:t>models</a:t>
            </a:r>
            <a:r>
              <a:rPr lang="tr-TR" dirty="0"/>
              <a:t>.</a:t>
            </a:r>
            <a:endParaRPr lang="en-US" dirty="0"/>
          </a:p>
        </p:txBody>
      </p:sp>
      <p:pic>
        <p:nvPicPr>
          <p:cNvPr id="11" name="İçerik Yer Tutucusu 10">
            <a:extLst>
              <a:ext uri="{FF2B5EF4-FFF2-40B4-BE49-F238E27FC236}">
                <a16:creationId xmlns:a16="http://schemas.microsoft.com/office/drawing/2014/main" id="{FD45C3FC-1E59-766C-9B22-5A0ABAE8F1CB}"/>
              </a:ext>
            </a:extLst>
          </p:cNvPr>
          <p:cNvPicPr>
            <a:picLocks noGrp="1" noChangeAspect="1"/>
          </p:cNvPicPr>
          <p:nvPr>
            <p:ph sz="half" idx="2"/>
          </p:nvPr>
        </p:nvPicPr>
        <p:blipFill>
          <a:blip r:embed="rId3"/>
          <a:stretch>
            <a:fillRect/>
          </a:stretch>
        </p:blipFill>
        <p:spPr>
          <a:xfrm>
            <a:off x="647225" y="2778914"/>
            <a:ext cx="11189968" cy="3515801"/>
          </a:xfrm>
        </p:spPr>
      </p:pic>
    </p:spTree>
    <p:extLst>
      <p:ext uri="{BB962C8B-B14F-4D97-AF65-F5344CB8AC3E}">
        <p14:creationId xmlns:p14="http://schemas.microsoft.com/office/powerpoint/2010/main" val="985527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51B24-AFB9-3D93-1E8C-72BC8C651A09}"/>
            </a:ext>
          </a:extLst>
        </p:cNvPr>
        <p:cNvGrpSpPr/>
        <p:nvPr/>
      </p:nvGrpSpPr>
      <p:grpSpPr>
        <a:xfrm>
          <a:off x="0" y="0"/>
          <a:ext cx="0" cy="0"/>
          <a:chOff x="0" y="0"/>
          <a:chExt cx="0" cy="0"/>
        </a:xfrm>
      </p:grpSpPr>
      <p:sp>
        <p:nvSpPr>
          <p:cNvPr id="7" name="Başlık 6">
            <a:extLst>
              <a:ext uri="{FF2B5EF4-FFF2-40B4-BE49-F238E27FC236}">
                <a16:creationId xmlns:a16="http://schemas.microsoft.com/office/drawing/2014/main" id="{9F92D10F-D68B-ECB1-8B59-6F93B1DBDE39}"/>
              </a:ext>
            </a:extLst>
          </p:cNvPr>
          <p:cNvSpPr>
            <a:spLocks noGrp="1"/>
          </p:cNvSpPr>
          <p:nvPr>
            <p:ph type="title"/>
          </p:nvPr>
        </p:nvSpPr>
        <p:spPr>
          <a:xfrm>
            <a:off x="628650" y="436470"/>
            <a:ext cx="9875520" cy="1356360"/>
          </a:xfrm>
        </p:spPr>
        <p:txBody>
          <a:bodyPr/>
          <a:lstStyle/>
          <a:p>
            <a:r>
              <a:rPr lang="tr-TR" dirty="0"/>
              <a:t>Best </a:t>
            </a:r>
            <a:r>
              <a:rPr lang="tr-TR" dirty="0" err="1"/>
              <a:t>Results</a:t>
            </a:r>
            <a:endParaRPr lang="en-US" dirty="0"/>
          </a:p>
        </p:txBody>
      </p:sp>
      <p:sp>
        <p:nvSpPr>
          <p:cNvPr id="8" name="Metin Yer Tutucusu 7">
            <a:extLst>
              <a:ext uri="{FF2B5EF4-FFF2-40B4-BE49-F238E27FC236}">
                <a16:creationId xmlns:a16="http://schemas.microsoft.com/office/drawing/2014/main" id="{7B4910F1-E346-4557-A728-FA4C7B0FECCC}"/>
              </a:ext>
            </a:extLst>
          </p:cNvPr>
          <p:cNvSpPr>
            <a:spLocks noGrp="1"/>
          </p:cNvSpPr>
          <p:nvPr>
            <p:ph type="body" idx="1"/>
          </p:nvPr>
        </p:nvSpPr>
        <p:spPr>
          <a:xfrm>
            <a:off x="450056" y="1512115"/>
            <a:ext cx="4754880" cy="777240"/>
          </a:xfrm>
        </p:spPr>
        <p:txBody>
          <a:bodyPr/>
          <a:lstStyle/>
          <a:p>
            <a:r>
              <a:rPr lang="tr-TR" dirty="0" err="1"/>
              <a:t>Random</a:t>
            </a:r>
            <a:r>
              <a:rPr lang="tr-TR" dirty="0"/>
              <a:t> </a:t>
            </a:r>
            <a:r>
              <a:rPr lang="tr-TR" dirty="0" err="1"/>
              <a:t>Forest</a:t>
            </a:r>
            <a:r>
              <a:rPr lang="tr-TR" dirty="0"/>
              <a:t> </a:t>
            </a:r>
            <a:r>
              <a:rPr lang="tr-TR" dirty="0" err="1"/>
              <a:t>with</a:t>
            </a:r>
            <a:r>
              <a:rPr lang="tr-TR" dirty="0"/>
              <a:t> </a:t>
            </a:r>
            <a:r>
              <a:rPr lang="tr-TR" dirty="0" err="1"/>
              <a:t>Differenced</a:t>
            </a:r>
            <a:r>
              <a:rPr lang="tr-TR" dirty="0"/>
              <a:t> Data		</a:t>
            </a:r>
            <a:endParaRPr lang="en-US" dirty="0"/>
          </a:p>
        </p:txBody>
      </p:sp>
      <p:sp>
        <p:nvSpPr>
          <p:cNvPr id="9" name="İçerik Yer Tutucusu 8">
            <a:extLst>
              <a:ext uri="{FF2B5EF4-FFF2-40B4-BE49-F238E27FC236}">
                <a16:creationId xmlns:a16="http://schemas.microsoft.com/office/drawing/2014/main" id="{8D1BA6B9-2259-39FB-43D2-FB114E5AD62F}"/>
              </a:ext>
            </a:extLst>
          </p:cNvPr>
          <p:cNvSpPr>
            <a:spLocks noGrp="1"/>
          </p:cNvSpPr>
          <p:nvPr>
            <p:ph sz="half" idx="2"/>
          </p:nvPr>
        </p:nvSpPr>
        <p:spPr>
          <a:xfrm>
            <a:off x="328613" y="2286876"/>
            <a:ext cx="4754880" cy="3383280"/>
          </a:xfrm>
        </p:spPr>
        <p:txBody>
          <a:bodyPr/>
          <a:lstStyle/>
          <a:p>
            <a:r>
              <a:rPr lang="tr-TR" dirty="0"/>
              <a:t>MSE: </a:t>
            </a:r>
            <a:r>
              <a:rPr lang="en-US" dirty="0"/>
              <a:t>0.6287</a:t>
            </a:r>
          </a:p>
          <a:p>
            <a:endParaRPr lang="en-US" dirty="0"/>
          </a:p>
        </p:txBody>
      </p:sp>
      <p:sp>
        <p:nvSpPr>
          <p:cNvPr id="10" name="Metin Yer Tutucusu 9">
            <a:extLst>
              <a:ext uri="{FF2B5EF4-FFF2-40B4-BE49-F238E27FC236}">
                <a16:creationId xmlns:a16="http://schemas.microsoft.com/office/drawing/2014/main" id="{E657FE13-9635-54F7-274D-8A91C6C3CF35}"/>
              </a:ext>
            </a:extLst>
          </p:cNvPr>
          <p:cNvSpPr>
            <a:spLocks noGrp="1"/>
          </p:cNvSpPr>
          <p:nvPr>
            <p:ph type="body" sz="quarter" idx="3"/>
          </p:nvPr>
        </p:nvSpPr>
        <p:spPr>
          <a:xfrm>
            <a:off x="5566410" y="1396026"/>
            <a:ext cx="4754880" cy="777240"/>
          </a:xfrm>
        </p:spPr>
        <p:txBody>
          <a:bodyPr/>
          <a:lstStyle/>
          <a:p>
            <a:r>
              <a:rPr lang="tr-TR" dirty="0"/>
              <a:t>GBM </a:t>
            </a:r>
            <a:r>
              <a:rPr lang="tr-TR" dirty="0" err="1"/>
              <a:t>with</a:t>
            </a:r>
            <a:r>
              <a:rPr lang="tr-TR" dirty="0"/>
              <a:t> </a:t>
            </a:r>
            <a:r>
              <a:rPr lang="tr-TR" dirty="0" err="1"/>
              <a:t>Differenced</a:t>
            </a:r>
            <a:r>
              <a:rPr lang="tr-TR" dirty="0"/>
              <a:t> Data</a:t>
            </a:r>
            <a:endParaRPr lang="en-US" dirty="0"/>
          </a:p>
        </p:txBody>
      </p:sp>
      <p:sp>
        <p:nvSpPr>
          <p:cNvPr id="11" name="İçerik Yer Tutucusu 10">
            <a:extLst>
              <a:ext uri="{FF2B5EF4-FFF2-40B4-BE49-F238E27FC236}">
                <a16:creationId xmlns:a16="http://schemas.microsoft.com/office/drawing/2014/main" id="{93650D89-5C60-F053-B388-26A3153EB396}"/>
              </a:ext>
            </a:extLst>
          </p:cNvPr>
          <p:cNvSpPr>
            <a:spLocks noGrp="1"/>
          </p:cNvSpPr>
          <p:nvPr>
            <p:ph sz="quarter" idx="4"/>
          </p:nvPr>
        </p:nvSpPr>
        <p:spPr>
          <a:xfrm>
            <a:off x="5566410" y="2286876"/>
            <a:ext cx="4754880" cy="3383280"/>
          </a:xfrm>
        </p:spPr>
        <p:txBody>
          <a:bodyPr/>
          <a:lstStyle/>
          <a:p>
            <a:r>
              <a:rPr lang="tr-TR" dirty="0"/>
              <a:t>MSE: 0.6039</a:t>
            </a:r>
          </a:p>
          <a:p>
            <a:endParaRPr lang="en-US" dirty="0"/>
          </a:p>
          <a:p>
            <a:endParaRPr lang="en-US" dirty="0"/>
          </a:p>
        </p:txBody>
      </p:sp>
      <p:pic>
        <p:nvPicPr>
          <p:cNvPr id="4" name="Resim 3" descr="çizgi, öykü gelişim çizgisi; kumpas; grafiğini çıkarma, diyagram, metin içeren bir resim&#10;&#10;Açıklama otomatik olarak oluşturuldu">
            <a:extLst>
              <a:ext uri="{FF2B5EF4-FFF2-40B4-BE49-F238E27FC236}">
                <a16:creationId xmlns:a16="http://schemas.microsoft.com/office/drawing/2014/main" id="{95556AC2-7348-4E74-9982-1556217A7963}"/>
              </a:ext>
            </a:extLst>
          </p:cNvPr>
          <p:cNvPicPr>
            <a:picLocks noChangeAspect="1"/>
          </p:cNvPicPr>
          <p:nvPr/>
        </p:nvPicPr>
        <p:blipFill>
          <a:blip r:embed="rId3">
            <a:extLst>
              <a:ext uri="{28A0092B-C50C-407E-A947-70E740481C1C}">
                <a14:useLocalDpi xmlns:a14="http://schemas.microsoft.com/office/drawing/2010/main" val="0"/>
              </a:ext>
            </a:extLst>
          </a:blip>
          <a:srcRect l="9039" r="7219"/>
          <a:stretch/>
        </p:blipFill>
        <p:spPr>
          <a:xfrm>
            <a:off x="330041" y="2868475"/>
            <a:ext cx="5522689" cy="2294445"/>
          </a:xfrm>
          <a:prstGeom prst="rect">
            <a:avLst/>
          </a:prstGeom>
        </p:spPr>
      </p:pic>
      <p:pic>
        <p:nvPicPr>
          <p:cNvPr id="5" name="Resim 4" descr="çizgi, diyagram, öykü gelişim çizgisi; kumpas; grafiğini çıkarma, metin içeren bir resim&#10;&#10;Açıklama otomatik olarak oluşturuldu">
            <a:extLst>
              <a:ext uri="{FF2B5EF4-FFF2-40B4-BE49-F238E27FC236}">
                <a16:creationId xmlns:a16="http://schemas.microsoft.com/office/drawing/2014/main" id="{0420DA8B-21D6-B564-ED52-07B163391E32}"/>
              </a:ext>
            </a:extLst>
          </p:cNvPr>
          <p:cNvPicPr>
            <a:picLocks noChangeAspect="1"/>
          </p:cNvPicPr>
          <p:nvPr/>
        </p:nvPicPr>
        <p:blipFill>
          <a:blip r:embed="rId4">
            <a:extLst>
              <a:ext uri="{28A0092B-C50C-407E-A947-70E740481C1C}">
                <a14:useLocalDpi xmlns:a14="http://schemas.microsoft.com/office/drawing/2010/main" val="0"/>
              </a:ext>
            </a:extLst>
          </a:blip>
          <a:srcRect l="8420" r="7636"/>
          <a:stretch/>
        </p:blipFill>
        <p:spPr>
          <a:xfrm>
            <a:off x="5862911" y="2770725"/>
            <a:ext cx="6046196" cy="2472365"/>
          </a:xfrm>
          <a:prstGeom prst="rect">
            <a:avLst/>
          </a:prstGeom>
        </p:spPr>
      </p:pic>
    </p:spTree>
    <p:extLst>
      <p:ext uri="{BB962C8B-B14F-4D97-AF65-F5344CB8AC3E}">
        <p14:creationId xmlns:p14="http://schemas.microsoft.com/office/powerpoint/2010/main" val="1274693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18F20B-6F50-A1D2-0F3A-A56187DB3C32}"/>
              </a:ext>
            </a:extLst>
          </p:cNvPr>
          <p:cNvSpPr>
            <a:spLocks noGrp="1"/>
          </p:cNvSpPr>
          <p:nvPr>
            <p:ph type="title"/>
          </p:nvPr>
        </p:nvSpPr>
        <p:spPr>
          <a:xfrm>
            <a:off x="457200" y="466725"/>
            <a:ext cx="9875520" cy="1356360"/>
          </a:xfrm>
        </p:spPr>
        <p:txBody>
          <a:bodyPr/>
          <a:lstStyle/>
          <a:p>
            <a:r>
              <a:rPr lang="tr-TR" dirty="0" err="1"/>
              <a:t>Further</a:t>
            </a:r>
            <a:r>
              <a:rPr lang="tr-TR" dirty="0"/>
              <a:t> </a:t>
            </a:r>
            <a:r>
              <a:rPr lang="tr-TR" dirty="0" err="1"/>
              <a:t>Work</a:t>
            </a:r>
            <a:endParaRPr lang="en-US" dirty="0"/>
          </a:p>
        </p:txBody>
      </p:sp>
      <p:sp>
        <p:nvSpPr>
          <p:cNvPr id="3" name="İçerik Yer Tutucusu 2">
            <a:extLst>
              <a:ext uri="{FF2B5EF4-FFF2-40B4-BE49-F238E27FC236}">
                <a16:creationId xmlns:a16="http://schemas.microsoft.com/office/drawing/2014/main" id="{EA27F4B4-6175-792D-88D8-33539642C1FA}"/>
              </a:ext>
            </a:extLst>
          </p:cNvPr>
          <p:cNvSpPr>
            <a:spLocks noGrp="1"/>
          </p:cNvSpPr>
          <p:nvPr>
            <p:ph idx="1"/>
          </p:nvPr>
        </p:nvSpPr>
        <p:spPr/>
        <p:txBody>
          <a:bodyPr/>
          <a:lstStyle/>
          <a:p>
            <a:r>
              <a:rPr lang="en-US" dirty="0"/>
              <a:t>Future research should use more diverse datasets and include financial indicators like trading volume, MACD, and RSI to improve accuracy.</a:t>
            </a:r>
            <a:endParaRPr lang="tr-TR" dirty="0"/>
          </a:p>
          <a:p>
            <a:r>
              <a:rPr lang="en-US" dirty="0"/>
              <a:t>Exploring deep learning models may provide better performance due to their ability to capture complex, non-linear relationships.</a:t>
            </a:r>
            <a:endParaRPr lang="tr-TR" dirty="0"/>
          </a:p>
          <a:p>
            <a:r>
              <a:rPr lang="en-US" dirty="0"/>
              <a:t>Prediction models should be tailored to specific stocks, focus on short-term forecasts, and be continuously updated with new data.</a:t>
            </a:r>
            <a:endParaRPr lang="tr-TR" dirty="0"/>
          </a:p>
          <a:p>
            <a:r>
              <a:rPr lang="en-US" dirty="0"/>
              <a:t>Despite mixed results with hybrid models, this study demonstrates the potential of machine learning methods like Random Forest and GBM when applied to well-preprocessed data.</a:t>
            </a:r>
          </a:p>
        </p:txBody>
      </p:sp>
    </p:spTree>
    <p:extLst>
      <p:ext uri="{BB962C8B-B14F-4D97-AF65-F5344CB8AC3E}">
        <p14:creationId xmlns:p14="http://schemas.microsoft.com/office/powerpoint/2010/main" val="7372329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18EC9-7C72-711A-5024-F439635F21D4}"/>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01536DD6-01B1-36D9-31E0-80A8FF42B3B0}"/>
              </a:ext>
            </a:extLst>
          </p:cNvPr>
          <p:cNvSpPr>
            <a:spLocks noGrp="1"/>
          </p:cNvSpPr>
          <p:nvPr>
            <p:ph type="title"/>
          </p:nvPr>
        </p:nvSpPr>
        <p:spPr/>
        <p:txBody>
          <a:bodyPr/>
          <a:lstStyle/>
          <a:p>
            <a:r>
              <a:rPr lang="tr-TR" sz="5400" dirty="0" err="1"/>
              <a:t>Thank</a:t>
            </a:r>
            <a:r>
              <a:rPr lang="tr-TR" sz="5400" dirty="0"/>
              <a:t> </a:t>
            </a:r>
            <a:r>
              <a:rPr lang="tr-TR" sz="5400" dirty="0" err="1"/>
              <a:t>You</a:t>
            </a:r>
            <a:r>
              <a:rPr lang="tr-TR" sz="5400" dirty="0"/>
              <a:t> </a:t>
            </a:r>
            <a:r>
              <a:rPr lang="tr-TR" sz="5400" dirty="0" err="1"/>
              <a:t>For</a:t>
            </a:r>
            <a:r>
              <a:rPr lang="tr-TR" sz="5400" dirty="0"/>
              <a:t> </a:t>
            </a:r>
            <a:r>
              <a:rPr lang="tr-TR" sz="5400" dirty="0" err="1"/>
              <a:t>Lıstenıng</a:t>
            </a:r>
            <a:endParaRPr lang="en-US" sz="5400" dirty="0"/>
          </a:p>
        </p:txBody>
      </p:sp>
      <p:sp>
        <p:nvSpPr>
          <p:cNvPr id="3" name="Metin Yer Tutucusu 2">
            <a:extLst>
              <a:ext uri="{FF2B5EF4-FFF2-40B4-BE49-F238E27FC236}">
                <a16:creationId xmlns:a16="http://schemas.microsoft.com/office/drawing/2014/main" id="{4177D091-987E-6462-EE45-274C0606A94F}"/>
              </a:ext>
            </a:extLst>
          </p:cNvPr>
          <p:cNvSpPr>
            <a:spLocks noGrp="1"/>
          </p:cNvSpPr>
          <p:nvPr>
            <p:ph type="body" idx="1"/>
          </p:nvPr>
        </p:nvSpPr>
        <p:spPr/>
        <p:txBody>
          <a:bodyPr/>
          <a:lstStyle/>
          <a:p>
            <a:r>
              <a:rPr lang="tr-TR" dirty="0"/>
              <a:t>Yusuf Emre Baysal</a:t>
            </a:r>
            <a:endParaRPr lang="en-US" dirty="0"/>
          </a:p>
        </p:txBody>
      </p:sp>
    </p:spTree>
    <p:extLst>
      <p:ext uri="{BB962C8B-B14F-4D97-AF65-F5344CB8AC3E}">
        <p14:creationId xmlns:p14="http://schemas.microsoft.com/office/powerpoint/2010/main" val="1959355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6E97C3-C921-E713-4B29-E92FAA5BDD2C}"/>
              </a:ext>
            </a:extLst>
          </p:cNvPr>
          <p:cNvSpPr>
            <a:spLocks noGrp="1"/>
          </p:cNvSpPr>
          <p:nvPr>
            <p:ph type="title"/>
          </p:nvPr>
        </p:nvSpPr>
        <p:spPr/>
        <p:txBody>
          <a:bodyPr/>
          <a:lstStyle/>
          <a:p>
            <a:r>
              <a:rPr lang="tr-TR" dirty="0" err="1"/>
              <a:t>Theoretıcal</a:t>
            </a:r>
            <a:r>
              <a:rPr lang="tr-TR" dirty="0"/>
              <a:t> Background</a:t>
            </a:r>
            <a:endParaRPr lang="en-US" dirty="0"/>
          </a:p>
        </p:txBody>
      </p:sp>
      <p:sp>
        <p:nvSpPr>
          <p:cNvPr id="3" name="Metin Yer Tutucusu 2">
            <a:extLst>
              <a:ext uri="{FF2B5EF4-FFF2-40B4-BE49-F238E27FC236}">
                <a16:creationId xmlns:a16="http://schemas.microsoft.com/office/drawing/2014/main" id="{400FE36C-EAB4-AF77-E097-58FEB6FEBC8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11012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6EC6EC-6AFA-3E3F-A81B-280F2040E57F}"/>
              </a:ext>
            </a:extLst>
          </p:cNvPr>
          <p:cNvSpPr>
            <a:spLocks noGrp="1"/>
          </p:cNvSpPr>
          <p:nvPr>
            <p:ph type="title"/>
          </p:nvPr>
        </p:nvSpPr>
        <p:spPr/>
        <p:txBody>
          <a:bodyPr/>
          <a:lstStyle/>
          <a:p>
            <a:r>
              <a:rPr lang="tr-TR"/>
              <a:t>ARMA Model</a:t>
            </a:r>
            <a:endParaRPr lang="en-US" dirty="0"/>
          </a:p>
        </p:txBody>
      </p:sp>
      <p:sp>
        <p:nvSpPr>
          <p:cNvPr id="4" name="İçerik Yer Tutucusu 3">
            <a:extLst>
              <a:ext uri="{FF2B5EF4-FFF2-40B4-BE49-F238E27FC236}">
                <a16:creationId xmlns:a16="http://schemas.microsoft.com/office/drawing/2014/main" id="{F4AE5E6A-CCF6-E8BB-6551-833D2B29A021}"/>
              </a:ext>
            </a:extLst>
          </p:cNvPr>
          <p:cNvSpPr>
            <a:spLocks noGrp="1"/>
          </p:cNvSpPr>
          <p:nvPr>
            <p:ph sz="half" idx="1"/>
          </p:nvPr>
        </p:nvSpPr>
        <p:spPr>
          <a:xfrm>
            <a:off x="800100" y="1965960"/>
            <a:ext cx="4754880" cy="4023360"/>
          </a:xfrm>
        </p:spPr>
        <p:txBody>
          <a:bodyPr/>
          <a:lstStyle/>
          <a:p>
            <a:r>
              <a:rPr lang="en-US" dirty="0"/>
              <a:t>ARMA (</a:t>
            </a:r>
            <a:r>
              <a:rPr lang="en-US" dirty="0" err="1"/>
              <a:t>AutoRegressive</a:t>
            </a:r>
            <a:r>
              <a:rPr lang="en-US"/>
              <a:t> </a:t>
            </a:r>
            <a:r>
              <a:rPr lang="en-US" dirty="0"/>
              <a:t>Moving Average) is a statistical model that combines autoregressive and moving average components to analyze and forecast stationary time </a:t>
            </a:r>
            <a:r>
              <a:rPr lang="en-US"/>
              <a:t>series data</a:t>
            </a:r>
            <a:r>
              <a:rPr lang="tr-TR" dirty="0"/>
              <a:t>.</a:t>
            </a:r>
            <a:endParaRPr lang="en-US" dirty="0"/>
          </a:p>
        </p:txBody>
      </p:sp>
      <p:pic>
        <p:nvPicPr>
          <p:cNvPr id="8" name="Resim 7" descr="çizgi, öykü gelişim çizgisi; kumpas; grafiğini çıkarma, diyagram, yazı tipi içeren bir resim&#10;&#10;Açıklama otomatik olarak oluşturuldu">
            <a:extLst>
              <a:ext uri="{FF2B5EF4-FFF2-40B4-BE49-F238E27FC236}">
                <a16:creationId xmlns:a16="http://schemas.microsoft.com/office/drawing/2014/main" id="{3A26B95A-1542-428C-C106-4236AD34761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058" t="3498" r="4463" b="2373"/>
          <a:stretch/>
        </p:blipFill>
        <p:spPr bwMode="auto">
          <a:xfrm>
            <a:off x="5850732" y="2112089"/>
            <a:ext cx="5812334" cy="2633822"/>
          </a:xfrm>
          <a:prstGeom prst="rect">
            <a:avLst/>
          </a:prstGeom>
          <a:noFill/>
          <a:ln>
            <a:noFill/>
          </a:ln>
          <a:extLst>
            <a:ext uri="{53640926-AAD7-44D8-BBD7-CCE9431645EC}">
              <a14:shadowObscured xmlns:a14="http://schemas.microsoft.com/office/drawing/2010/main"/>
            </a:ext>
          </a:extLst>
        </p:spPr>
      </p:pic>
      <p:sp>
        <p:nvSpPr>
          <p:cNvPr id="5" name="İçerik Yer Tutucusu 4">
            <a:extLst>
              <a:ext uri="{FF2B5EF4-FFF2-40B4-BE49-F238E27FC236}">
                <a16:creationId xmlns:a16="http://schemas.microsoft.com/office/drawing/2014/main" id="{F1CF34A9-B313-4F7A-FFD9-88741B6DFCF1}"/>
              </a:ext>
            </a:extLst>
          </p:cNvPr>
          <p:cNvSpPr>
            <a:spLocks noGrp="1"/>
          </p:cNvSpPr>
          <p:nvPr>
            <p:ph sz="half" idx="2"/>
          </p:nvPr>
        </p:nvSpPr>
        <p:spPr/>
        <p:txBody>
          <a:bodyPr/>
          <a:lstStyle/>
          <a:p>
            <a:endParaRPr lang="en-US" dirty="0"/>
          </a:p>
        </p:txBody>
      </p:sp>
      <p:pic>
        <p:nvPicPr>
          <p:cNvPr id="11" name="Resim 10">
            <a:extLst>
              <a:ext uri="{FF2B5EF4-FFF2-40B4-BE49-F238E27FC236}">
                <a16:creationId xmlns:a16="http://schemas.microsoft.com/office/drawing/2014/main" id="{82AF2A97-C0B6-A190-061B-E4DD56E35748}"/>
              </a:ext>
            </a:extLst>
          </p:cNvPr>
          <p:cNvPicPr>
            <a:picLocks noChangeAspect="1"/>
          </p:cNvPicPr>
          <p:nvPr/>
        </p:nvPicPr>
        <p:blipFill>
          <a:blip r:embed="rId4"/>
          <a:stretch>
            <a:fillRect/>
          </a:stretch>
        </p:blipFill>
        <p:spPr>
          <a:xfrm>
            <a:off x="945990" y="4417580"/>
            <a:ext cx="4548426" cy="1283922"/>
          </a:xfrm>
          <a:prstGeom prst="rect">
            <a:avLst/>
          </a:prstGeom>
        </p:spPr>
      </p:pic>
    </p:spTree>
    <p:extLst>
      <p:ext uri="{BB962C8B-B14F-4D97-AF65-F5344CB8AC3E}">
        <p14:creationId xmlns:p14="http://schemas.microsoft.com/office/powerpoint/2010/main" val="2225945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4822C9-874E-C63F-1EB3-9BBB4151A126}"/>
              </a:ext>
            </a:extLst>
          </p:cNvPr>
          <p:cNvSpPr>
            <a:spLocks noGrp="1"/>
          </p:cNvSpPr>
          <p:nvPr>
            <p:ph type="title"/>
          </p:nvPr>
        </p:nvSpPr>
        <p:spPr/>
        <p:txBody>
          <a:bodyPr/>
          <a:lstStyle/>
          <a:p>
            <a:r>
              <a:rPr lang="tr-TR" dirty="0"/>
              <a:t>ARIMA Model</a:t>
            </a:r>
            <a:endParaRPr lang="en-US" dirty="0"/>
          </a:p>
        </p:txBody>
      </p:sp>
      <p:sp>
        <p:nvSpPr>
          <p:cNvPr id="4" name="İçerik Yer Tutucusu 3">
            <a:extLst>
              <a:ext uri="{FF2B5EF4-FFF2-40B4-BE49-F238E27FC236}">
                <a16:creationId xmlns:a16="http://schemas.microsoft.com/office/drawing/2014/main" id="{991D71FE-88EB-2122-9450-6D65C4046907}"/>
              </a:ext>
            </a:extLst>
          </p:cNvPr>
          <p:cNvSpPr>
            <a:spLocks noGrp="1"/>
          </p:cNvSpPr>
          <p:nvPr>
            <p:ph sz="half" idx="1"/>
          </p:nvPr>
        </p:nvSpPr>
        <p:spPr>
          <a:xfrm>
            <a:off x="457200" y="2057399"/>
            <a:ext cx="4754880" cy="4023360"/>
          </a:xfrm>
        </p:spPr>
        <p:txBody>
          <a:bodyPr/>
          <a:lstStyle/>
          <a:p>
            <a:r>
              <a:rPr lang="en-US" dirty="0"/>
              <a:t>ARIMA (</a:t>
            </a:r>
            <a:r>
              <a:rPr lang="en-US" dirty="0" err="1"/>
              <a:t>AutoRegressive</a:t>
            </a:r>
            <a:r>
              <a:rPr lang="en-US" dirty="0"/>
              <a:t> </a:t>
            </a:r>
            <a:r>
              <a:rPr lang="en-US" b="1" dirty="0"/>
              <a:t>Integrated</a:t>
            </a:r>
            <a:r>
              <a:rPr lang="en-US" dirty="0"/>
              <a:t> Moving Average) is a statistical model that extends ARMA by incorporating differencing to make non-stationary time series data stationary, enabling trend and seasonality modeling.</a:t>
            </a:r>
          </a:p>
        </p:txBody>
      </p:sp>
      <p:pic>
        <p:nvPicPr>
          <p:cNvPr id="8" name="Resim 7">
            <a:extLst>
              <a:ext uri="{FF2B5EF4-FFF2-40B4-BE49-F238E27FC236}">
                <a16:creationId xmlns:a16="http://schemas.microsoft.com/office/drawing/2014/main" id="{D03E48F0-D3FB-4D08-3A63-5DB391895AB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497" t="2774" r="6229" b="1720"/>
          <a:stretch/>
        </p:blipFill>
        <p:spPr bwMode="auto">
          <a:xfrm>
            <a:off x="5723095" y="2157230"/>
            <a:ext cx="5815083" cy="2498884"/>
          </a:xfrm>
          <a:prstGeom prst="rect">
            <a:avLst/>
          </a:prstGeom>
          <a:noFill/>
          <a:ln>
            <a:noFill/>
          </a:ln>
          <a:extLst>
            <a:ext uri="{53640926-AAD7-44D8-BBD7-CCE9431645EC}">
              <a14:shadowObscured xmlns:a14="http://schemas.microsoft.com/office/drawing/2010/main"/>
            </a:ext>
          </a:extLst>
        </p:spPr>
      </p:pic>
      <p:sp>
        <p:nvSpPr>
          <p:cNvPr id="5" name="İçerik Yer Tutucusu 4">
            <a:extLst>
              <a:ext uri="{FF2B5EF4-FFF2-40B4-BE49-F238E27FC236}">
                <a16:creationId xmlns:a16="http://schemas.microsoft.com/office/drawing/2014/main" id="{3355763E-F31E-D0AA-86E2-6BD7886A1F29}"/>
              </a:ext>
            </a:extLst>
          </p:cNvPr>
          <p:cNvSpPr>
            <a:spLocks noGrp="1"/>
          </p:cNvSpPr>
          <p:nvPr>
            <p:ph sz="half" idx="2"/>
          </p:nvPr>
        </p:nvSpPr>
        <p:spPr/>
        <p:txBody>
          <a:bodyPr/>
          <a:lstStyle/>
          <a:p>
            <a:endParaRPr lang="en-US"/>
          </a:p>
        </p:txBody>
      </p:sp>
      <p:pic>
        <p:nvPicPr>
          <p:cNvPr id="1026" name="Picture 2" descr="General ARIMA Model Equation [5] Purpose 1. Determine if the... | Download  Scientific Diagram">
            <a:extLst>
              <a:ext uri="{FF2B5EF4-FFF2-40B4-BE49-F238E27FC236}">
                <a16:creationId xmlns:a16="http://schemas.microsoft.com/office/drawing/2014/main" id="{F9718040-2A2B-D9D2-79C8-2F47CD0858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401" y="4847384"/>
            <a:ext cx="5815083" cy="128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08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8374F0-F08D-74E9-D1E2-5CA2BFB17CF1}"/>
              </a:ext>
            </a:extLst>
          </p:cNvPr>
          <p:cNvSpPr>
            <a:spLocks noGrp="1"/>
          </p:cNvSpPr>
          <p:nvPr>
            <p:ph type="title"/>
          </p:nvPr>
        </p:nvSpPr>
        <p:spPr/>
        <p:txBody>
          <a:bodyPr/>
          <a:lstStyle/>
          <a:p>
            <a:r>
              <a:rPr lang="tr-TR" dirty="0"/>
              <a:t>ARMA </a:t>
            </a:r>
            <a:r>
              <a:rPr lang="tr-TR" dirty="0" err="1"/>
              <a:t>vs</a:t>
            </a:r>
            <a:r>
              <a:rPr lang="tr-TR" dirty="0"/>
              <a:t> ARIMA Model</a:t>
            </a:r>
            <a:endParaRPr lang="en-US" dirty="0"/>
          </a:p>
        </p:txBody>
      </p:sp>
      <p:sp>
        <p:nvSpPr>
          <p:cNvPr id="4" name="İçerik Yer Tutucusu 3">
            <a:extLst>
              <a:ext uri="{FF2B5EF4-FFF2-40B4-BE49-F238E27FC236}">
                <a16:creationId xmlns:a16="http://schemas.microsoft.com/office/drawing/2014/main" id="{22201EEF-77AE-8C52-29CC-AC2028FF2E3A}"/>
              </a:ext>
            </a:extLst>
          </p:cNvPr>
          <p:cNvSpPr>
            <a:spLocks noGrp="1"/>
          </p:cNvSpPr>
          <p:nvPr>
            <p:ph sz="half" idx="1"/>
          </p:nvPr>
        </p:nvSpPr>
        <p:spPr>
          <a:xfrm>
            <a:off x="271463" y="1788160"/>
            <a:ext cx="3257550" cy="4023360"/>
          </a:xfrm>
        </p:spPr>
        <p:txBody>
          <a:bodyPr/>
          <a:lstStyle/>
          <a:p>
            <a:r>
              <a:rPr lang="en-US" b="1" dirty="0"/>
              <a:t>ARMA</a:t>
            </a:r>
            <a:r>
              <a:rPr lang="en-US" dirty="0"/>
              <a:t>: Modeling a stationary stock return series with no clear trend.</a:t>
            </a:r>
            <a:endParaRPr lang="tr-TR" dirty="0"/>
          </a:p>
          <a:p>
            <a:r>
              <a:rPr lang="en-US" b="1" dirty="0"/>
              <a:t>ARIMA</a:t>
            </a:r>
            <a:r>
              <a:rPr lang="en-US" dirty="0"/>
              <a:t>: Forecasting a non-stationary stock price series with a trend.</a:t>
            </a:r>
          </a:p>
        </p:txBody>
      </p:sp>
      <p:graphicFrame>
        <p:nvGraphicFramePr>
          <p:cNvPr id="7" name="İçerik Yer Tutucusu 6">
            <a:extLst>
              <a:ext uri="{FF2B5EF4-FFF2-40B4-BE49-F238E27FC236}">
                <a16:creationId xmlns:a16="http://schemas.microsoft.com/office/drawing/2014/main" id="{A3ADB960-E348-A8A9-6B0B-5F1F79809E49}"/>
              </a:ext>
            </a:extLst>
          </p:cNvPr>
          <p:cNvGraphicFramePr>
            <a:graphicFrameLocks noGrp="1"/>
          </p:cNvGraphicFramePr>
          <p:nvPr>
            <p:ph sz="half" idx="2"/>
            <p:extLst>
              <p:ext uri="{D42A27DB-BD31-4B8C-83A1-F6EECF244321}">
                <p14:modId xmlns:p14="http://schemas.microsoft.com/office/powerpoint/2010/main" val="738803923"/>
              </p:ext>
            </p:extLst>
          </p:nvPr>
        </p:nvGraphicFramePr>
        <p:xfrm>
          <a:off x="3938587" y="1852455"/>
          <a:ext cx="7734300" cy="3565531"/>
        </p:xfrm>
        <a:graphic>
          <a:graphicData uri="http://schemas.openxmlformats.org/drawingml/2006/table">
            <a:tbl>
              <a:tblPr firstRow="1" bandRow="1">
                <a:tableStyleId>{5C22544A-7EE6-4342-B048-85BDC9FD1C3A}</a:tableStyleId>
              </a:tblPr>
              <a:tblGrid>
                <a:gridCol w="1635294">
                  <a:extLst>
                    <a:ext uri="{9D8B030D-6E8A-4147-A177-3AD203B41FA5}">
                      <a16:colId xmlns:a16="http://schemas.microsoft.com/office/drawing/2014/main" val="655960368"/>
                    </a:ext>
                  </a:extLst>
                </a:gridCol>
                <a:gridCol w="2593745">
                  <a:extLst>
                    <a:ext uri="{9D8B030D-6E8A-4147-A177-3AD203B41FA5}">
                      <a16:colId xmlns:a16="http://schemas.microsoft.com/office/drawing/2014/main" val="338174605"/>
                    </a:ext>
                  </a:extLst>
                </a:gridCol>
                <a:gridCol w="3505261">
                  <a:extLst>
                    <a:ext uri="{9D8B030D-6E8A-4147-A177-3AD203B41FA5}">
                      <a16:colId xmlns:a16="http://schemas.microsoft.com/office/drawing/2014/main" val="4241279701"/>
                    </a:ext>
                  </a:extLst>
                </a:gridCol>
              </a:tblGrid>
              <a:tr h="351672">
                <a:tc>
                  <a:txBody>
                    <a:bodyPr/>
                    <a:lstStyle/>
                    <a:p>
                      <a:r>
                        <a:rPr lang="tr-TR"/>
                        <a:t>Feature</a:t>
                      </a:r>
                    </a:p>
                  </a:txBody>
                  <a:tcPr anchor="ctr"/>
                </a:tc>
                <a:tc>
                  <a:txBody>
                    <a:bodyPr/>
                    <a:lstStyle/>
                    <a:p>
                      <a:r>
                        <a:rPr lang="tr-TR"/>
                        <a:t>ARMA</a:t>
                      </a:r>
                    </a:p>
                  </a:txBody>
                  <a:tcPr anchor="ctr"/>
                </a:tc>
                <a:tc>
                  <a:txBody>
                    <a:bodyPr/>
                    <a:lstStyle/>
                    <a:p>
                      <a:r>
                        <a:rPr lang="tr-TR"/>
                        <a:t>ARIMA</a:t>
                      </a:r>
                    </a:p>
                  </a:txBody>
                  <a:tcPr anchor="ctr"/>
                </a:tc>
                <a:extLst>
                  <a:ext uri="{0D108BD9-81ED-4DB2-BD59-A6C34878D82A}">
                    <a16:rowId xmlns:a16="http://schemas.microsoft.com/office/drawing/2014/main" val="286006184"/>
                  </a:ext>
                </a:extLst>
              </a:tr>
              <a:tr h="597261">
                <a:tc>
                  <a:txBody>
                    <a:bodyPr/>
                    <a:lstStyle/>
                    <a:p>
                      <a:r>
                        <a:rPr lang="tr-TR" dirty="0" err="1"/>
                        <a:t>Stationarity</a:t>
                      </a:r>
                      <a:endParaRPr lang="tr-TR" dirty="0"/>
                    </a:p>
                  </a:txBody>
                  <a:tcPr anchor="ctr"/>
                </a:tc>
                <a:tc>
                  <a:txBody>
                    <a:bodyPr/>
                    <a:lstStyle/>
                    <a:p>
                      <a:r>
                        <a:rPr lang="tr-TR" b="0" i="0" dirty="0" err="1">
                          <a:solidFill>
                            <a:srgbClr val="0D0D0D"/>
                          </a:solidFill>
                          <a:effectLst/>
                          <a:latin typeface="ui-sans-serif"/>
                        </a:rPr>
                        <a:t>Requires</a:t>
                      </a:r>
                      <a:r>
                        <a:rPr lang="tr-TR" b="0" i="0" dirty="0">
                          <a:solidFill>
                            <a:srgbClr val="0D0D0D"/>
                          </a:solidFill>
                          <a:effectLst/>
                          <a:latin typeface="ui-sans-serif"/>
                        </a:rPr>
                        <a:t> </a:t>
                      </a:r>
                      <a:r>
                        <a:rPr lang="tr-TR" b="0" i="0" dirty="0" err="1">
                          <a:solidFill>
                            <a:srgbClr val="0D0D0D"/>
                          </a:solidFill>
                          <a:effectLst/>
                          <a:latin typeface="ui-sans-serif"/>
                        </a:rPr>
                        <a:t>stationary</a:t>
                      </a:r>
                      <a:r>
                        <a:rPr lang="tr-TR" b="0" i="0" dirty="0">
                          <a:solidFill>
                            <a:srgbClr val="0D0D0D"/>
                          </a:solidFill>
                          <a:effectLst/>
                          <a:latin typeface="ui-sans-serif"/>
                        </a:rPr>
                        <a:t> data</a:t>
                      </a:r>
                      <a:endParaRPr lang="tr-TR" dirty="0"/>
                    </a:p>
                  </a:txBody>
                  <a:tcPr anchor="ctr"/>
                </a:tc>
                <a:tc>
                  <a:txBody>
                    <a:bodyPr/>
                    <a:lstStyle/>
                    <a:p>
                      <a:r>
                        <a:rPr lang="tr-TR" b="0" i="0" dirty="0" err="1">
                          <a:solidFill>
                            <a:srgbClr val="0D0D0D"/>
                          </a:solidFill>
                          <a:effectLst/>
                          <a:latin typeface="ui-sans-serif"/>
                        </a:rPr>
                        <a:t>Handles</a:t>
                      </a:r>
                      <a:r>
                        <a:rPr lang="tr-TR" b="0" i="0" dirty="0">
                          <a:solidFill>
                            <a:srgbClr val="0D0D0D"/>
                          </a:solidFill>
                          <a:effectLst/>
                          <a:latin typeface="ui-sans-serif"/>
                        </a:rPr>
                        <a:t> </a:t>
                      </a:r>
                      <a:r>
                        <a:rPr lang="tr-TR" b="0" i="0" dirty="0" err="1">
                          <a:solidFill>
                            <a:srgbClr val="0D0D0D"/>
                          </a:solidFill>
                          <a:effectLst/>
                          <a:latin typeface="ui-sans-serif"/>
                        </a:rPr>
                        <a:t>non-stationary</a:t>
                      </a:r>
                      <a:r>
                        <a:rPr lang="tr-TR" b="0" i="0" dirty="0">
                          <a:solidFill>
                            <a:srgbClr val="0D0D0D"/>
                          </a:solidFill>
                          <a:effectLst/>
                          <a:latin typeface="ui-sans-serif"/>
                        </a:rPr>
                        <a:t> data</a:t>
                      </a:r>
                      <a:endParaRPr lang="tr-TR" dirty="0"/>
                    </a:p>
                  </a:txBody>
                  <a:tcPr anchor="ctr"/>
                </a:tc>
                <a:extLst>
                  <a:ext uri="{0D108BD9-81ED-4DB2-BD59-A6C34878D82A}">
                    <a16:rowId xmlns:a16="http://schemas.microsoft.com/office/drawing/2014/main" val="3224269767"/>
                  </a:ext>
                </a:extLst>
              </a:tr>
              <a:tr h="615426">
                <a:tc>
                  <a:txBody>
                    <a:bodyPr/>
                    <a:lstStyle/>
                    <a:p>
                      <a:r>
                        <a:rPr lang="tr-TR" b="1" i="0" dirty="0">
                          <a:solidFill>
                            <a:srgbClr val="0D0D0D"/>
                          </a:solidFill>
                          <a:effectLst/>
                          <a:latin typeface="ui-sans-serif"/>
                        </a:rPr>
                        <a:t>Components</a:t>
                      </a:r>
                      <a:endParaRPr lang="tr-TR" dirty="0"/>
                    </a:p>
                  </a:txBody>
                  <a:tcPr anchor="ctr"/>
                </a:tc>
                <a:tc>
                  <a:txBody>
                    <a:bodyPr/>
                    <a:lstStyle/>
                    <a:p>
                      <a:pPr fontAlgn="base"/>
                      <a:br>
                        <a:rPr lang="tr-TR" dirty="0">
                          <a:effectLst/>
                        </a:rPr>
                      </a:br>
                      <a:r>
                        <a:rPr lang="tr-TR" dirty="0">
                          <a:effectLst/>
                        </a:rPr>
                        <a:t>AR + MA</a:t>
                      </a:r>
                    </a:p>
                  </a:txBody>
                  <a:tcPr anchor="ctr"/>
                </a:tc>
                <a:tc>
                  <a:txBody>
                    <a:bodyPr/>
                    <a:lstStyle/>
                    <a:p>
                      <a:r>
                        <a:rPr lang="tr-TR" b="0" i="0" dirty="0">
                          <a:solidFill>
                            <a:srgbClr val="0D0D0D"/>
                          </a:solidFill>
                          <a:effectLst/>
                          <a:latin typeface="ui-sans-serif"/>
                        </a:rPr>
                        <a:t>AR + MA + </a:t>
                      </a:r>
                      <a:r>
                        <a:rPr lang="tr-TR" b="0" i="0" dirty="0" err="1">
                          <a:solidFill>
                            <a:srgbClr val="0D0D0D"/>
                          </a:solidFill>
                          <a:effectLst/>
                          <a:latin typeface="ui-sans-serif"/>
                        </a:rPr>
                        <a:t>Differencing</a:t>
                      </a:r>
                      <a:r>
                        <a:rPr lang="tr-TR" b="0" i="0" dirty="0">
                          <a:solidFill>
                            <a:srgbClr val="0D0D0D"/>
                          </a:solidFill>
                          <a:effectLst/>
                          <a:latin typeface="ui-sans-serif"/>
                        </a:rPr>
                        <a:t> (I)</a:t>
                      </a:r>
                      <a:endParaRPr lang="tr-TR" dirty="0"/>
                    </a:p>
                  </a:txBody>
                  <a:tcPr anchor="ctr"/>
                </a:tc>
                <a:extLst>
                  <a:ext uri="{0D108BD9-81ED-4DB2-BD59-A6C34878D82A}">
                    <a16:rowId xmlns:a16="http://schemas.microsoft.com/office/drawing/2014/main" val="1312741978"/>
                  </a:ext>
                </a:extLst>
              </a:tr>
              <a:tr h="853230">
                <a:tc>
                  <a:txBody>
                    <a:bodyPr/>
                    <a:lstStyle/>
                    <a:p>
                      <a:r>
                        <a:rPr lang="tr-TR" b="1" i="0" dirty="0" err="1">
                          <a:solidFill>
                            <a:srgbClr val="0D0D0D"/>
                          </a:solidFill>
                          <a:effectLst/>
                          <a:latin typeface="ui-sans-serif"/>
                        </a:rPr>
                        <a:t>Complexity</a:t>
                      </a:r>
                      <a:endParaRPr lang="tr-TR" dirty="0"/>
                    </a:p>
                  </a:txBody>
                  <a:tcPr anchor="ctr"/>
                </a:tc>
                <a:tc>
                  <a:txBody>
                    <a:bodyPr/>
                    <a:lstStyle/>
                    <a:p>
                      <a:r>
                        <a:rPr lang="tr-TR" b="0" i="0" dirty="0" err="1">
                          <a:solidFill>
                            <a:srgbClr val="0D0D0D"/>
                          </a:solidFill>
                          <a:effectLst/>
                          <a:latin typeface="ui-sans-serif"/>
                        </a:rPr>
                        <a:t>Simpler</a:t>
                      </a:r>
                      <a:r>
                        <a:rPr lang="tr-TR" b="0" i="0" dirty="0">
                          <a:solidFill>
                            <a:srgbClr val="0D0D0D"/>
                          </a:solidFill>
                          <a:effectLst/>
                          <a:latin typeface="ui-sans-serif"/>
                        </a:rPr>
                        <a:t>, </a:t>
                      </a:r>
                      <a:r>
                        <a:rPr lang="tr-TR" b="0" i="0" dirty="0" err="1">
                          <a:solidFill>
                            <a:srgbClr val="0D0D0D"/>
                          </a:solidFill>
                          <a:effectLst/>
                          <a:latin typeface="ui-sans-serif"/>
                        </a:rPr>
                        <a:t>fewer</a:t>
                      </a:r>
                      <a:r>
                        <a:rPr lang="tr-TR" b="0" i="0" dirty="0">
                          <a:solidFill>
                            <a:srgbClr val="0D0D0D"/>
                          </a:solidFill>
                          <a:effectLst/>
                          <a:latin typeface="ui-sans-serif"/>
                        </a:rPr>
                        <a:t> </a:t>
                      </a:r>
                      <a:r>
                        <a:rPr lang="tr-TR" b="0" i="0" dirty="0" err="1">
                          <a:solidFill>
                            <a:srgbClr val="0D0D0D"/>
                          </a:solidFill>
                          <a:effectLst/>
                          <a:latin typeface="ui-sans-serif"/>
                        </a:rPr>
                        <a:t>parameters</a:t>
                      </a:r>
                      <a:endParaRPr lang="tr-TR" dirty="0"/>
                    </a:p>
                  </a:txBody>
                  <a:tcPr anchor="ctr"/>
                </a:tc>
                <a:tc>
                  <a:txBody>
                    <a:bodyPr/>
                    <a:lstStyle/>
                    <a:p>
                      <a:r>
                        <a:rPr lang="en-US" b="0" i="0" dirty="0">
                          <a:solidFill>
                            <a:srgbClr val="0D0D0D"/>
                          </a:solidFill>
                          <a:effectLst/>
                          <a:latin typeface="ui-sans-serif"/>
                        </a:rPr>
                        <a:t>More complex, additional parameter </a:t>
                      </a:r>
                      <a:r>
                        <a:rPr lang="en-US" b="0" dirty="0">
                          <a:solidFill>
                            <a:srgbClr val="0D0D0D"/>
                          </a:solidFill>
                          <a:effectLst/>
                          <a:latin typeface="KaTeX_Main"/>
                        </a:rPr>
                        <a:t>d</a:t>
                      </a:r>
                      <a:endParaRPr lang="tr-TR" dirty="0"/>
                    </a:p>
                  </a:txBody>
                  <a:tcPr anchor="ctr"/>
                </a:tc>
                <a:extLst>
                  <a:ext uri="{0D108BD9-81ED-4DB2-BD59-A6C34878D82A}">
                    <a16:rowId xmlns:a16="http://schemas.microsoft.com/office/drawing/2014/main" val="564088302"/>
                  </a:ext>
                </a:extLst>
              </a:tr>
              <a:tr h="1109200">
                <a:tc>
                  <a:txBody>
                    <a:bodyPr/>
                    <a:lstStyle/>
                    <a:p>
                      <a:r>
                        <a:rPr lang="tr-TR" b="1" i="0" dirty="0" err="1">
                          <a:solidFill>
                            <a:srgbClr val="0D0D0D"/>
                          </a:solidFill>
                          <a:effectLst/>
                          <a:latin typeface="ui-sans-serif"/>
                        </a:rPr>
                        <a:t>Use</a:t>
                      </a:r>
                      <a:r>
                        <a:rPr lang="tr-TR" b="1" i="0" dirty="0">
                          <a:solidFill>
                            <a:srgbClr val="0D0D0D"/>
                          </a:solidFill>
                          <a:effectLst/>
                          <a:latin typeface="ui-sans-serif"/>
                        </a:rPr>
                        <a:t> Case</a:t>
                      </a:r>
                      <a:endParaRPr lang="tr-TR" dirty="0"/>
                    </a:p>
                  </a:txBody>
                  <a:tcPr anchor="ctr"/>
                </a:tc>
                <a:tc>
                  <a:txBody>
                    <a:bodyPr/>
                    <a:lstStyle/>
                    <a:p>
                      <a:r>
                        <a:rPr lang="tr-TR" b="0" i="0" dirty="0" err="1">
                          <a:solidFill>
                            <a:srgbClr val="0D0D0D"/>
                          </a:solidFill>
                          <a:effectLst/>
                          <a:latin typeface="ui-sans-serif"/>
                        </a:rPr>
                        <a:t>Stationary</a:t>
                      </a:r>
                      <a:r>
                        <a:rPr lang="tr-TR" b="0" i="0" dirty="0">
                          <a:solidFill>
                            <a:srgbClr val="0D0D0D"/>
                          </a:solidFill>
                          <a:effectLst/>
                          <a:latin typeface="ui-sans-serif"/>
                        </a:rPr>
                        <a:t> data</a:t>
                      </a:r>
                      <a:endParaRPr lang="tr-TR" dirty="0"/>
                    </a:p>
                  </a:txBody>
                  <a:tcPr anchor="ctr"/>
                </a:tc>
                <a:tc>
                  <a:txBody>
                    <a:bodyPr/>
                    <a:lstStyle/>
                    <a:p>
                      <a:r>
                        <a:rPr lang="en-US" b="0" i="0" dirty="0">
                          <a:solidFill>
                            <a:srgbClr val="0D0D0D"/>
                          </a:solidFill>
                          <a:effectLst/>
                          <a:latin typeface="ui-sans-serif"/>
                        </a:rPr>
                        <a:t>Non-stationary data with trends or seasonality</a:t>
                      </a:r>
                      <a:endParaRPr lang="tr-TR" dirty="0"/>
                    </a:p>
                  </a:txBody>
                  <a:tcPr anchor="ctr"/>
                </a:tc>
                <a:extLst>
                  <a:ext uri="{0D108BD9-81ED-4DB2-BD59-A6C34878D82A}">
                    <a16:rowId xmlns:a16="http://schemas.microsoft.com/office/drawing/2014/main" val="3930284598"/>
                  </a:ext>
                </a:extLst>
              </a:tr>
            </a:tbl>
          </a:graphicData>
        </a:graphic>
      </p:graphicFrame>
    </p:spTree>
    <p:extLst>
      <p:ext uri="{BB962C8B-B14F-4D97-AF65-F5344CB8AC3E}">
        <p14:creationId xmlns:p14="http://schemas.microsoft.com/office/powerpoint/2010/main" val="1589998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C0A99C-18C7-8A14-089C-2976E5115910}"/>
              </a:ext>
            </a:extLst>
          </p:cNvPr>
          <p:cNvSpPr>
            <a:spLocks noGrp="1"/>
          </p:cNvSpPr>
          <p:nvPr>
            <p:ph type="title"/>
          </p:nvPr>
        </p:nvSpPr>
        <p:spPr/>
        <p:txBody>
          <a:bodyPr/>
          <a:lstStyle/>
          <a:p>
            <a:r>
              <a:rPr lang="tr-TR" dirty="0"/>
              <a:t>Machine Learning </a:t>
            </a:r>
            <a:r>
              <a:rPr lang="tr-TR" dirty="0" err="1"/>
              <a:t>Models</a:t>
            </a:r>
            <a:endParaRPr lang="en-US" dirty="0"/>
          </a:p>
        </p:txBody>
      </p:sp>
      <p:sp>
        <p:nvSpPr>
          <p:cNvPr id="4" name="İçerik Yer Tutucusu 3">
            <a:extLst>
              <a:ext uri="{FF2B5EF4-FFF2-40B4-BE49-F238E27FC236}">
                <a16:creationId xmlns:a16="http://schemas.microsoft.com/office/drawing/2014/main" id="{DABC759D-822C-93A7-05E5-51C9C3B8B153}"/>
              </a:ext>
            </a:extLst>
          </p:cNvPr>
          <p:cNvSpPr>
            <a:spLocks noGrp="1"/>
          </p:cNvSpPr>
          <p:nvPr>
            <p:ph sz="half" idx="1"/>
          </p:nvPr>
        </p:nvSpPr>
        <p:spPr>
          <a:xfrm>
            <a:off x="828675" y="1965960"/>
            <a:ext cx="4754880" cy="4023360"/>
          </a:xfrm>
        </p:spPr>
        <p:txBody>
          <a:bodyPr>
            <a:normAutofit/>
          </a:bodyPr>
          <a:lstStyle/>
          <a:p>
            <a:r>
              <a:rPr lang="en-US" dirty="0"/>
              <a:t>Machine Learning (ML) is a branch of AI where computers learn from data to make predictions or decisions without explicit programming.</a:t>
            </a:r>
            <a:br>
              <a:rPr lang="tr-TR" dirty="0"/>
            </a:br>
            <a:endParaRPr lang="tr-TR" dirty="0"/>
          </a:p>
          <a:p>
            <a:r>
              <a:rPr lang="en-US" dirty="0"/>
              <a:t>Supervised Learning</a:t>
            </a:r>
            <a:endParaRPr lang="tr-TR" dirty="0"/>
          </a:p>
          <a:p>
            <a:r>
              <a:rPr lang="en-US" dirty="0"/>
              <a:t>Unsupervised Learning</a:t>
            </a:r>
            <a:endParaRPr lang="tr-TR" dirty="0"/>
          </a:p>
          <a:p>
            <a:r>
              <a:rPr lang="en-US" dirty="0"/>
              <a:t>Reinforcement Learning</a:t>
            </a:r>
          </a:p>
        </p:txBody>
      </p:sp>
      <p:pic>
        <p:nvPicPr>
          <p:cNvPr id="2050" name="Picture 2">
            <a:extLst>
              <a:ext uri="{FF2B5EF4-FFF2-40B4-BE49-F238E27FC236}">
                <a16:creationId xmlns:a16="http://schemas.microsoft.com/office/drawing/2014/main" id="{BDF13BD3-81B1-453E-A2C0-F4BC12BECFC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111330" y="2285205"/>
            <a:ext cx="3025775" cy="302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491292"/>
      </p:ext>
    </p:extLst>
  </p:cSld>
  <p:clrMapOvr>
    <a:masterClrMapping/>
  </p:clrMapOvr>
</p:sld>
</file>

<file path=ppt/theme/theme1.xml><?xml version="1.0" encoding="utf-8"?>
<a:theme xmlns:a="http://schemas.openxmlformats.org/drawingml/2006/main" name="Temel">
  <a:themeElements>
    <a:clrScheme name="Mavi Yeşi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Tem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mel">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Temel</Template>
  <TotalTime>794</TotalTime>
  <Words>2244</Words>
  <Application>Microsoft Office PowerPoint</Application>
  <PresentationFormat>Geniş ekran</PresentationFormat>
  <Paragraphs>343</Paragraphs>
  <Slides>42</Slides>
  <Notes>8</Notes>
  <HiddenSlides>0</HiddenSlides>
  <MMClips>0</MMClips>
  <ScaleCrop>false</ScaleCrop>
  <HeadingPairs>
    <vt:vector size="6" baseType="variant">
      <vt:variant>
        <vt:lpstr>Kullanılan Yazı Tipleri</vt:lpstr>
      </vt:variant>
      <vt:variant>
        <vt:i4>10</vt:i4>
      </vt:variant>
      <vt:variant>
        <vt:lpstr>Tema</vt:lpstr>
      </vt:variant>
      <vt:variant>
        <vt:i4>1</vt:i4>
      </vt:variant>
      <vt:variant>
        <vt:lpstr>Slayt Başlıkları</vt:lpstr>
      </vt:variant>
      <vt:variant>
        <vt:i4>42</vt:i4>
      </vt:variant>
    </vt:vector>
  </HeadingPairs>
  <TitlesOfParts>
    <vt:vector size="53" baseType="lpstr">
      <vt:lpstr>Aptos</vt:lpstr>
      <vt:lpstr>Arial</vt:lpstr>
      <vt:lpstr>Cambria Math</vt:lpstr>
      <vt:lpstr>Corbel</vt:lpstr>
      <vt:lpstr>Corbel (Gövde)</vt:lpstr>
      <vt:lpstr>Courier New</vt:lpstr>
      <vt:lpstr>KaTeX_Main</vt:lpstr>
      <vt:lpstr>Symbol</vt:lpstr>
      <vt:lpstr>Times New Roman</vt:lpstr>
      <vt:lpstr>ui-sans-serif</vt:lpstr>
      <vt:lpstr>Temel</vt:lpstr>
      <vt:lpstr>A Residual-Based Hybrid Approach for ASELSAN Stock Price Forecasting </vt:lpstr>
      <vt:lpstr>Contents</vt:lpstr>
      <vt:lpstr>Goal</vt:lpstr>
      <vt:lpstr>ARIMA Model</vt:lpstr>
      <vt:lpstr>Theoretıcal Background</vt:lpstr>
      <vt:lpstr>ARMA Model</vt:lpstr>
      <vt:lpstr>ARIMA Model</vt:lpstr>
      <vt:lpstr>ARMA vs ARIMA Model</vt:lpstr>
      <vt:lpstr>Machine Learning Models</vt:lpstr>
      <vt:lpstr>Random Forest Model</vt:lpstr>
      <vt:lpstr>GBM Model</vt:lpstr>
      <vt:lpstr>Hybrid Approach: Residuals Method</vt:lpstr>
      <vt:lpstr>Methodology</vt:lpstr>
      <vt:lpstr>Dataset</vt:lpstr>
      <vt:lpstr>Data Preporcessing</vt:lpstr>
      <vt:lpstr>Data Preporcessing</vt:lpstr>
      <vt:lpstr>AIC Test</vt:lpstr>
      <vt:lpstr>Parameter Optimization for ML Models</vt:lpstr>
      <vt:lpstr>Model Training</vt:lpstr>
      <vt:lpstr>Model Training</vt:lpstr>
      <vt:lpstr>MSE</vt:lpstr>
      <vt:lpstr>Other Metrics Used Im Simulations</vt:lpstr>
      <vt:lpstr>Sımulatıon results</vt:lpstr>
      <vt:lpstr>Simulations</vt:lpstr>
      <vt:lpstr>5 vs 10 Day Comparison</vt:lpstr>
      <vt:lpstr>5 vs 10 Day Comparison</vt:lpstr>
      <vt:lpstr>ARMA and ARIMA</vt:lpstr>
      <vt:lpstr>Random Forest – Differenced Values</vt:lpstr>
      <vt:lpstr>Random Forest – raw Values</vt:lpstr>
      <vt:lpstr>Random Forest – raw Values with Offset</vt:lpstr>
      <vt:lpstr>Random Forest Comparison</vt:lpstr>
      <vt:lpstr>GBM raw vs Differenced Data</vt:lpstr>
      <vt:lpstr>Hybrid: ARMA + Random Forest</vt:lpstr>
      <vt:lpstr>Hybrid: ARMA + GBM</vt:lpstr>
      <vt:lpstr>Hybrid: ARIMA + Random Forest</vt:lpstr>
      <vt:lpstr>Hybrid: ARIMA + GBM</vt:lpstr>
      <vt:lpstr>Conclusıon and Furthure Work</vt:lpstr>
      <vt:lpstr>ARMA vs Hybrid ARIMA</vt:lpstr>
      <vt:lpstr>ARIMA vs Hybrid ARIMA</vt:lpstr>
      <vt:lpstr>Best Results</vt:lpstr>
      <vt:lpstr>Further Work</vt:lpstr>
      <vt:lpstr>Thank You For Lıstenıng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Office</dc:creator>
  <cp:lastModifiedBy>Office</cp:lastModifiedBy>
  <cp:revision>12</cp:revision>
  <dcterms:created xsi:type="dcterms:W3CDTF">2024-12-22T06:51:09Z</dcterms:created>
  <dcterms:modified xsi:type="dcterms:W3CDTF">2024-12-23T08:27:14Z</dcterms:modified>
</cp:coreProperties>
</file>