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A"/>
    <a:srgbClr val="003054"/>
    <a:srgbClr val="66A2CE"/>
    <a:srgbClr val="42434E"/>
    <a:srgbClr val="0F4580"/>
    <a:srgbClr val="93B8DA"/>
    <a:srgbClr val="BAC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50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6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56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5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57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931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54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96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11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8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B154-B64B-49EC-BD03-1726D7575541}" type="datetimeFigureOut">
              <a:rPr lang="tr-TR" smtClean="0"/>
              <a:t>4.10.2023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DD5A3-0225-4ADD-89B0-C3D73A447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52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" y="0"/>
            <a:ext cx="12192189" cy="6876000"/>
          </a:xfrm>
          <a:prstGeom prst="rect">
            <a:avLst/>
          </a:pr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-1" y="4513537"/>
            <a:ext cx="12191999" cy="509451"/>
          </a:xfrm>
          <a:solidFill>
            <a:srgbClr val="66A2CE"/>
          </a:solidFill>
        </p:spPr>
        <p:txBody>
          <a:bodyPr anchor="ctr">
            <a:norm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Doç. Dr. Sercan YALÇIN</a:t>
            </a:r>
            <a:endParaRPr lang="tr-TR" dirty="0"/>
          </a:p>
        </p:txBody>
      </p:sp>
      <p:sp>
        <p:nvSpPr>
          <p:cNvPr id="8" name="Unvan 1"/>
          <p:cNvSpPr>
            <a:spLocks noGrp="1"/>
          </p:cNvSpPr>
          <p:nvPr>
            <p:ph type="ctrTitle"/>
          </p:nvPr>
        </p:nvSpPr>
        <p:spPr>
          <a:xfrm>
            <a:off x="0" y="2078181"/>
            <a:ext cx="12191998" cy="2435355"/>
          </a:xfrm>
          <a:solidFill>
            <a:srgbClr val="00467A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BIL207 VERİ YAPILARI</a:t>
            </a:r>
            <a:b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I. Hafta</a:t>
            </a: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/>
            </a:r>
            <a:b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tr-TR" sz="2800" b="1" dirty="0" smtClean="0">
                <a:latin typeface="Corbel" panose="020B0503020204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Veri Yapılarına ve Modellerine Giriş ve Algoritmalar</a:t>
            </a:r>
            <a:r>
              <a:rPr lang="tr-TR" sz="2800" b="1" dirty="0" smtClean="0">
                <a:cs typeface="Arial" panose="020B0604020202020204" pitchFamily="34" charset="0"/>
              </a:rPr>
              <a:t/>
            </a:r>
            <a:br>
              <a:rPr lang="tr-TR" sz="2800" b="1" dirty="0" smtClean="0">
                <a:cs typeface="Arial" panose="020B0604020202020204" pitchFamily="34" charset="0"/>
              </a:rPr>
            </a:br>
            <a:endParaRPr lang="tr-TR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ARGUMANLAR VE SONUÇ ÇIKARIM KURALLARI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307447" y="1672050"/>
            <a:ext cx="9501579" cy="2230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 algn="just"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Önermeleri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izisinden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sonuc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varma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sürecine </a:t>
            </a:r>
            <a:r>
              <a:rPr lang="tr-TR" sz="2000" i="1" spc="-5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tümdengelimli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sonuç çıkarma </a:t>
            </a:r>
            <a:r>
              <a:rPr lang="tr-TR"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deductive</a:t>
            </a:r>
            <a:r>
              <a:rPr lang="tr-TR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reasoning</a:t>
            </a:r>
            <a:r>
              <a:rPr lang="tr-TR"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tr-TR"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35" dirty="0">
                <a:latin typeface="Arial" panose="020B0604020202020204" pitchFamily="34" charset="0"/>
                <a:cs typeface="Arial" panose="020B0604020202020204" pitchFamily="34" charset="0"/>
              </a:rPr>
              <a:t>denir</a:t>
            </a:r>
            <a:r>
              <a:rPr lang="tr-TR" sz="2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32740" indent="-320040"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r>
              <a:rPr lang="tr-TR" sz="2000" spc="-20" dirty="0"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lang="tr-T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önermelere </a:t>
            </a:r>
            <a:r>
              <a:rPr lang="tr-TR" sz="2000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hipotezler</a:t>
            </a:r>
            <a:r>
              <a:rPr lang="tr-TR" sz="2000" i="1" spc="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30" dirty="0">
                <a:latin typeface="Arial" panose="020B0604020202020204" pitchFamily="34" charset="0"/>
                <a:cs typeface="Arial" panose="020B0604020202020204" pitchFamily="34" charset="0"/>
              </a:rPr>
              <a:t>denir.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 algn="just"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r>
              <a:rPr lang="tr-TR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tr-TR" sz="2000" i="1" spc="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lang="tr-TR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</a:t>
            </a:r>
            <a:r>
              <a:rPr lang="tr-TR" sz="2000" i="1" spc="-3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arma</a:t>
            </a:r>
            <a:r>
              <a:rPr lang="tr-TR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argüma</a:t>
            </a:r>
            <a:r>
              <a:rPr lang="tr-TR" sz="2000" i="1" spc="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tr-TR" sz="20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ir sonuç ile </a:t>
            </a:r>
            <a:r>
              <a:rPr lang="tr-TR" sz="2000" spc="-5" dirty="0">
                <a:latin typeface="Arial" panose="020B0604020202020204" pitchFamily="34" charset="0"/>
                <a:cs typeface="Arial" panose="020B0604020202020204" pitchFamily="34" charset="0"/>
              </a:rPr>
              <a:t>hipotezlerden</a:t>
            </a:r>
            <a:r>
              <a:rPr lang="tr-T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30" dirty="0">
                <a:latin typeface="Arial" panose="020B0604020202020204" pitchFamily="34" charset="0"/>
                <a:cs typeface="Arial" panose="020B0604020202020204" pitchFamily="34" charset="0"/>
              </a:rPr>
              <a:t>oluşur.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596515" algn="l"/>
                <a:tab pos="3181350" algn="l"/>
                <a:tab pos="5012690" algn="l"/>
                <a:tab pos="5598795" algn="l"/>
                <a:tab pos="6918325" algn="l"/>
              </a:tabLst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759720" y="3213540"/>
            <a:ext cx="7787005" cy="2715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57505" algn="l"/>
                <a:tab pos="358140" algn="l"/>
              </a:tabLst>
            </a:pPr>
            <a:r>
              <a:rPr sz="2000" b="1" spc="-55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1.4.1:</a:t>
            </a:r>
            <a:r>
              <a:rPr sz="2000" b="1" spc="-2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Bir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argüman</a:t>
            </a:r>
            <a:endParaRPr sz="2000" dirty="0">
              <a:latin typeface="Corbel"/>
              <a:cs typeface="Corbel"/>
            </a:endParaRPr>
          </a:p>
          <a:p>
            <a:pPr marL="1747520">
              <a:lnSpc>
                <a:spcPts val="3820"/>
              </a:lnSpc>
              <a:spcBef>
                <a:spcPts val="35"/>
              </a:spcBef>
            </a:pPr>
            <a:r>
              <a:rPr sz="2000" dirty="0">
                <a:latin typeface="Corbel"/>
                <a:cs typeface="Corbel"/>
              </a:rPr>
              <a:t>p</a:t>
            </a:r>
            <a:r>
              <a:rPr sz="2000" baseline="-21164" dirty="0">
                <a:latin typeface="Corbel"/>
                <a:cs typeface="Corbel"/>
              </a:rPr>
              <a:t>1</a:t>
            </a:r>
            <a:r>
              <a:rPr sz="2000" dirty="0">
                <a:latin typeface="Corbel"/>
                <a:cs typeface="Corbel"/>
              </a:rPr>
              <a:t>,p</a:t>
            </a:r>
            <a:r>
              <a:rPr sz="2000" baseline="-21164" dirty="0">
                <a:latin typeface="Corbel"/>
                <a:cs typeface="Corbel"/>
              </a:rPr>
              <a:t>2</a:t>
            </a:r>
            <a:r>
              <a:rPr sz="2000" dirty="0">
                <a:latin typeface="Corbel"/>
                <a:cs typeface="Corbel"/>
              </a:rPr>
              <a:t>,...,p</a:t>
            </a:r>
            <a:r>
              <a:rPr sz="2000" baseline="-21164" dirty="0">
                <a:latin typeface="Corbel"/>
                <a:cs typeface="Corbel"/>
              </a:rPr>
              <a:t>n</a:t>
            </a:r>
            <a:r>
              <a:rPr sz="2000" spc="15" baseline="-2116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/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Symbol"/>
                <a:cs typeface="Symbol"/>
              </a:rPr>
              <a:t></a:t>
            </a:r>
            <a:r>
              <a:rPr sz="2000" dirty="0">
                <a:latin typeface="Corbel"/>
                <a:cs typeface="Corbel"/>
              </a:rPr>
              <a:t>q</a:t>
            </a:r>
          </a:p>
          <a:p>
            <a:pPr marL="357505" marR="30480">
              <a:lnSpc>
                <a:spcPts val="3840"/>
              </a:lnSpc>
              <a:spcBef>
                <a:spcPts val="110"/>
              </a:spcBef>
            </a:pPr>
            <a:r>
              <a:rPr sz="2000" spc="-5" dirty="0">
                <a:latin typeface="Corbel"/>
                <a:cs typeface="Corbel"/>
              </a:rPr>
              <a:t>şeklinde yazılan önermelerin bir </a:t>
            </a:r>
            <a:r>
              <a:rPr sz="2000" spc="-20" dirty="0">
                <a:latin typeface="Corbel"/>
                <a:cs typeface="Corbel"/>
              </a:rPr>
              <a:t>dizisidir. 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Burada </a:t>
            </a:r>
            <a:r>
              <a:rPr sz="2000" dirty="0">
                <a:latin typeface="Corbel"/>
                <a:cs typeface="Corbel"/>
              </a:rPr>
              <a:t>p</a:t>
            </a:r>
            <a:r>
              <a:rPr sz="2000" baseline="-21164" dirty="0">
                <a:latin typeface="Corbel"/>
                <a:cs typeface="Corbel"/>
              </a:rPr>
              <a:t>1</a:t>
            </a:r>
            <a:r>
              <a:rPr sz="2000" dirty="0">
                <a:latin typeface="Corbel"/>
                <a:cs typeface="Corbel"/>
              </a:rPr>
              <a:t>,p</a:t>
            </a:r>
            <a:r>
              <a:rPr sz="2000" baseline="-21164" dirty="0">
                <a:latin typeface="Corbel"/>
                <a:cs typeface="Corbel"/>
              </a:rPr>
              <a:t>2</a:t>
            </a:r>
            <a:r>
              <a:rPr sz="2000" dirty="0">
                <a:latin typeface="Corbel"/>
                <a:cs typeface="Corbel"/>
              </a:rPr>
              <a:t>,...,p</a:t>
            </a:r>
            <a:r>
              <a:rPr sz="2000" baseline="-21164" dirty="0">
                <a:latin typeface="Corbel"/>
                <a:cs typeface="Corbel"/>
              </a:rPr>
              <a:t>n</a:t>
            </a:r>
            <a:r>
              <a:rPr sz="2000" spc="375" baseline="-2116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‘lere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hipotezler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‘ya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 </a:t>
            </a:r>
            <a:r>
              <a:rPr sz="2000" spc="-6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bir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orbel"/>
                <a:cs typeface="Corbel"/>
              </a:rPr>
              <a:t>sonuç</a:t>
            </a:r>
            <a:r>
              <a:rPr sz="2000" i="1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latin typeface="Corbel"/>
                <a:cs typeface="Corbel"/>
              </a:rPr>
              <a:t>denir.</a:t>
            </a:r>
            <a:endParaRPr sz="2000" dirty="0">
              <a:latin typeface="Corbel"/>
              <a:cs typeface="Corbel"/>
            </a:endParaRPr>
          </a:p>
          <a:p>
            <a:pPr marL="358140" marR="50165" indent="-320040">
              <a:lnSpc>
                <a:spcPts val="384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57505" algn="l"/>
                <a:tab pos="358140" algn="l"/>
              </a:tabLst>
            </a:pPr>
            <a:r>
              <a:rPr sz="2000" spc="-5" dirty="0">
                <a:latin typeface="Corbel"/>
                <a:cs typeface="Corbel"/>
              </a:rPr>
              <a:t>Eğer </a:t>
            </a:r>
            <a:r>
              <a:rPr sz="2000" dirty="0">
                <a:latin typeface="Corbel"/>
                <a:cs typeface="Corbel"/>
              </a:rPr>
              <a:t>p</a:t>
            </a:r>
            <a:r>
              <a:rPr sz="2000" baseline="-21164" dirty="0">
                <a:latin typeface="Corbel"/>
                <a:cs typeface="Corbel"/>
              </a:rPr>
              <a:t>1</a:t>
            </a:r>
            <a:r>
              <a:rPr sz="2000" dirty="0">
                <a:latin typeface="Corbel"/>
                <a:cs typeface="Corbel"/>
              </a:rPr>
              <a:t>,p</a:t>
            </a:r>
            <a:r>
              <a:rPr sz="2000" baseline="-21164" dirty="0">
                <a:latin typeface="Corbel"/>
                <a:cs typeface="Corbel"/>
              </a:rPr>
              <a:t>2</a:t>
            </a:r>
            <a:r>
              <a:rPr sz="2000" dirty="0">
                <a:latin typeface="Corbel"/>
                <a:cs typeface="Corbel"/>
              </a:rPr>
              <a:t>,...,p</a:t>
            </a:r>
            <a:r>
              <a:rPr sz="2000" baseline="-21164" dirty="0">
                <a:latin typeface="Corbel"/>
                <a:cs typeface="Corbel"/>
              </a:rPr>
              <a:t>n</a:t>
            </a:r>
            <a:r>
              <a:rPr sz="2000" spc="37" baseline="-2116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‘lerin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hepsi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doğru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olduğunda </a:t>
            </a:r>
            <a:r>
              <a:rPr sz="2000" spc="-6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önermesi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doğru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i="1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argüman</a:t>
            </a:r>
            <a:r>
              <a:rPr sz="2000" i="1" u="heavy" spc="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geçerlidir</a:t>
            </a:r>
            <a:r>
              <a:rPr sz="2000" spc="-5" dirty="0">
                <a:latin typeface="Corbel"/>
                <a:cs typeface="Corbel"/>
              </a:rPr>
              <a:t>.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Aksi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halde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argüman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geçers</a:t>
            </a:r>
            <a:r>
              <a:rPr sz="2000" spc="-20" dirty="0">
                <a:latin typeface="Corbel"/>
                <a:cs typeface="Corbel"/>
              </a:rPr>
              <a:t>izdir.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017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ARGUMANLAR VE SONUÇ ÇIKARIM </a:t>
            </a:r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KURALLARI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2383876" y="1573283"/>
            <a:ext cx="8800551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rgüma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ı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geçerl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 bir argüman</a:t>
            </a:r>
            <a:r>
              <a:rPr lang="tr-TR" sz="20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ır.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tür sonuç çıkarma kuralına </a:t>
            </a:r>
            <a:r>
              <a:rPr lang="tr-TR" sz="2000" i="1" spc="-5" dirty="0">
                <a:solidFill>
                  <a:srgbClr val="FF0000"/>
                </a:solidFill>
                <a:latin typeface="Corbel"/>
                <a:cs typeface="Corbel"/>
              </a:rPr>
              <a:t>ayrılabilme</a:t>
            </a:r>
            <a:endParaRPr lang="tr-TR" sz="2000" dirty="0">
              <a:latin typeface="Corbel"/>
              <a:cs typeface="Corbel"/>
            </a:endParaRPr>
          </a:p>
          <a:p>
            <a:pPr marL="12700">
              <a:spcBef>
                <a:spcPts val="95"/>
              </a:spcBef>
            </a:pPr>
            <a:r>
              <a:rPr lang="tr-TR" sz="2000" i="1" spc="-5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kuralı </a:t>
            </a:r>
            <a:r>
              <a:rPr lang="tr-TR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denir. 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9"/>
          <p:cNvSpPr txBox="1">
            <a:spLocks noGrp="1"/>
          </p:cNvSpPr>
          <p:nvPr>
            <p:ph type="title"/>
          </p:nvPr>
        </p:nvSpPr>
        <p:spPr>
          <a:xfrm>
            <a:off x="1610446" y="1521738"/>
            <a:ext cx="77343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0" spc="-5" dirty="0" err="1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sz="2000" b="0" dirty="0" err="1">
                <a:solidFill>
                  <a:srgbClr val="000000"/>
                </a:solidFill>
                <a:latin typeface="Symbol"/>
                <a:cs typeface="Symbol"/>
              </a:rPr>
              <a:t></a:t>
            </a:r>
            <a:r>
              <a:rPr sz="2000" b="0" dirty="0" err="1">
                <a:solidFill>
                  <a:srgbClr val="000000"/>
                </a:solidFill>
                <a:latin typeface="Trebuchet MS"/>
                <a:cs typeface="Trebuchet MS"/>
              </a:rPr>
              <a:t>q</a:t>
            </a:r>
            <a:r>
              <a:rPr sz="2000" b="0" dirty="0">
                <a:solidFill>
                  <a:srgbClr val="000000"/>
                </a:solidFill>
                <a:latin typeface="Trebuchet MS"/>
                <a:cs typeface="Trebuchet MS"/>
              </a:rPr>
              <a:t>  </a:t>
            </a:r>
            <a:r>
              <a:rPr sz="2000" b="0" dirty="0" smtClean="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lang="tr-TR" sz="2000" b="0" dirty="0" smtClean="0">
                <a:solidFill>
                  <a:srgbClr val="000000"/>
                </a:solidFill>
                <a:latin typeface="Trebuchet MS"/>
                <a:cs typeface="Trebuchet MS"/>
              </a:rPr>
              <a:t/>
            </a:r>
            <a:br>
              <a:rPr lang="tr-TR" sz="2000" b="0" dirty="0" smtClean="0">
                <a:solidFill>
                  <a:srgbClr val="000000"/>
                </a:solidFill>
                <a:latin typeface="Trebuchet MS"/>
                <a:cs typeface="Trebuchet MS"/>
              </a:rPr>
            </a:br>
            <a:r>
              <a:rPr lang="tr-TR" sz="2000" spc="5" dirty="0">
                <a:latin typeface="Symbol"/>
                <a:cs typeface="Symbol"/>
              </a:rPr>
              <a:t></a:t>
            </a:r>
            <a:r>
              <a:rPr lang="tr-TR" sz="2000" dirty="0">
                <a:latin typeface="Trebuchet MS"/>
                <a:cs typeface="Trebuchet MS"/>
              </a:rPr>
              <a:t>q</a:t>
            </a:r>
            <a:br>
              <a:rPr lang="tr-TR" sz="2000" dirty="0">
                <a:latin typeface="Trebuchet MS"/>
                <a:cs typeface="Trebuchet MS"/>
              </a:rPr>
            </a:br>
            <a:endParaRPr sz="2000" dirty="0">
              <a:latin typeface="Trebuchet MS"/>
              <a:cs typeface="Trebuchet MS"/>
            </a:endParaRPr>
          </a:p>
        </p:txBody>
      </p:sp>
      <p:graphicFrame>
        <p:nvGraphicFramePr>
          <p:cNvPr id="9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67374"/>
              </p:ext>
            </p:extLst>
          </p:nvPr>
        </p:nvGraphicFramePr>
        <p:xfrm>
          <a:off x="2383876" y="2767646"/>
          <a:ext cx="7072629" cy="2985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14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Sonuç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Çıkarım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Kuralları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4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Hangisinden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Türetilebilir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8693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20" dirty="0">
                          <a:latin typeface="Calibri"/>
                          <a:cs typeface="Calibri"/>
                        </a:rPr>
                        <a:t>Kural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Adı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2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P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→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Modus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ponens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mp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2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→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Q,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2000" spc="104" baseline="25641" dirty="0">
                          <a:latin typeface="Calibri"/>
                          <a:cs typeface="Calibri"/>
                        </a:rPr>
                        <a:t>/</a:t>
                      </a:r>
                      <a:endParaRPr sz="2000" baseline="25641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2000" spc="-75" baseline="-16666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/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Modus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tollens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‐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mt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2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Birleşim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270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76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3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25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Basitleştirme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lnB w="1905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26"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35"/>
                        </a:lnSpc>
                        <a:spcBef>
                          <a:spcPts val="6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15" dirty="0">
                          <a:latin typeface="Cambria"/>
                          <a:cs typeface="Cambria"/>
                        </a:rPr>
                        <a:t>V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  <a:spcBef>
                          <a:spcPts val="65"/>
                        </a:spcBef>
                      </a:pPr>
                      <a:r>
                        <a:rPr sz="2000" spc="-35" dirty="0">
                          <a:latin typeface="Calibri"/>
                          <a:cs typeface="Calibri"/>
                        </a:rPr>
                        <a:t>Toplama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T w="19050">
                      <a:solidFill>
                        <a:srgbClr val="0033CC"/>
                      </a:solidFill>
                      <a:prstDash val="solid"/>
                    </a:lnT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2700">
                      <a:solidFill>
                        <a:srgbClr val="0033CC"/>
                      </a:solidFill>
                      <a:prstDash val="solid"/>
                    </a:lnR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CC"/>
                      </a:solidFill>
                      <a:prstDash val="solid"/>
                    </a:lnL>
                    <a:lnR w="19050">
                      <a:solidFill>
                        <a:srgbClr val="0033CC"/>
                      </a:solidFill>
                      <a:prstDash val="solid"/>
                    </a:lnR>
                    <a:lnB w="12700">
                      <a:solidFill>
                        <a:srgbClr val="0033CC"/>
                      </a:solidFill>
                      <a:prstDash val="solid"/>
                    </a:lnB>
                    <a:solidFill>
                      <a:srgbClr val="DF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3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NİCELEYİCİLER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519105" y="1672050"/>
            <a:ext cx="9917719" cy="100732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32105" marR="8255" indent="-320040">
              <a:lnSpc>
                <a:spcPts val="3800"/>
              </a:lnSpc>
              <a:spcBef>
                <a:spcPts val="254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0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10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1.4.1:</a:t>
            </a:r>
            <a:r>
              <a:rPr sz="2000" b="1" spc="12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andara"/>
                <a:cs typeface="Candara"/>
              </a:rPr>
              <a:t>D</a:t>
            </a:r>
            <a:r>
              <a:rPr sz="2000" spc="8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8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küme</a:t>
            </a:r>
            <a:r>
              <a:rPr sz="2000" spc="8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ve</a:t>
            </a:r>
            <a:r>
              <a:rPr sz="2000" spc="7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x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dirty="0">
                <a:latin typeface="Candara"/>
                <a:cs typeface="Candara"/>
              </a:rPr>
              <a:t>D</a:t>
            </a:r>
            <a:r>
              <a:rPr sz="2000" spc="9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değişkenine </a:t>
            </a:r>
            <a:r>
              <a:rPr sz="2000" spc="-68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bağlı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bir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ifade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olsun.</a:t>
            </a:r>
            <a:endParaRPr sz="2000" dirty="0">
              <a:latin typeface="Candara"/>
              <a:cs typeface="Candara"/>
            </a:endParaRPr>
          </a:p>
          <a:p>
            <a:pPr marL="332105" marR="5080">
              <a:lnSpc>
                <a:spcPts val="3840"/>
              </a:lnSpc>
              <a:tabLst>
                <a:tab pos="967740" algn="l"/>
                <a:tab pos="1276985" algn="l"/>
                <a:tab pos="2470785" algn="l"/>
                <a:tab pos="2836545" algn="l"/>
                <a:tab pos="3581400" algn="l"/>
                <a:tab pos="4458335" algn="l"/>
                <a:tab pos="5078730" algn="l"/>
                <a:tab pos="7253605" algn="l"/>
              </a:tabLst>
            </a:pPr>
            <a:r>
              <a:rPr sz="2000" spc="-10" dirty="0">
                <a:latin typeface="Candara"/>
                <a:cs typeface="Candara"/>
              </a:rPr>
              <a:t>E</a:t>
            </a:r>
            <a:r>
              <a:rPr sz="2000" spc="-5" dirty="0">
                <a:latin typeface="Candara"/>
                <a:cs typeface="Candara"/>
              </a:rPr>
              <a:t>ğer</a:t>
            </a:r>
            <a:r>
              <a:rPr sz="2000" dirty="0">
                <a:latin typeface="Candara"/>
                <a:cs typeface="Candara"/>
              </a:rPr>
              <a:t>	</a:t>
            </a:r>
            <a:r>
              <a:rPr sz="2000" u="sng" spc="-5" dirty="0" err="1" smtClean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herbir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sz="2000" spc="-5" dirty="0" smtClean="0">
                <a:latin typeface="Candara"/>
                <a:cs typeface="Candara"/>
              </a:rPr>
              <a:t>x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sz="2000" dirty="0" err="1" smtClean="0">
                <a:latin typeface="Candara"/>
                <a:cs typeface="Candara"/>
              </a:rPr>
              <a:t>içi</a:t>
            </a:r>
            <a:r>
              <a:rPr sz="2000" spc="-5" dirty="0" err="1" smtClean="0">
                <a:latin typeface="Candara"/>
                <a:cs typeface="Candara"/>
              </a:rPr>
              <a:t>n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sz="2000" spc="-10" dirty="0" smtClean="0">
                <a:latin typeface="Candara"/>
                <a:cs typeface="Candara"/>
              </a:rPr>
              <a:t>P</a:t>
            </a:r>
            <a:r>
              <a:rPr sz="2000" dirty="0" smtClean="0">
                <a:latin typeface="Candara"/>
                <a:cs typeface="Candara"/>
              </a:rPr>
              <a:t>(</a:t>
            </a:r>
            <a:r>
              <a:rPr sz="2000" spc="-5" dirty="0" smtClean="0">
                <a:latin typeface="Candara"/>
                <a:cs typeface="Candara"/>
              </a:rPr>
              <a:t>x</a:t>
            </a:r>
            <a:r>
              <a:rPr sz="2000" spc="-5" dirty="0">
                <a:latin typeface="Candara"/>
                <a:cs typeface="Candara"/>
              </a:rPr>
              <a:t>)</a:t>
            </a:r>
            <a:r>
              <a:rPr sz="2000" dirty="0">
                <a:latin typeface="Candara"/>
                <a:cs typeface="Candara"/>
              </a:rPr>
              <a:t>	</a:t>
            </a:r>
            <a:r>
              <a:rPr sz="2000" spc="-5" dirty="0" err="1" smtClean="0">
                <a:latin typeface="Candara"/>
                <a:cs typeface="Candara"/>
              </a:rPr>
              <a:t>bir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sz="2000" dirty="0" err="1" smtClean="0">
                <a:latin typeface="Candara"/>
                <a:cs typeface="Candara"/>
              </a:rPr>
              <a:t>ö</a:t>
            </a:r>
            <a:r>
              <a:rPr sz="2000" spc="-5" dirty="0" err="1" smtClean="0">
                <a:latin typeface="Candara"/>
                <a:cs typeface="Candara"/>
              </a:rPr>
              <a:t>nermeyse</a:t>
            </a:r>
            <a:r>
              <a:rPr sz="2000" spc="-5" dirty="0">
                <a:latin typeface="Candara"/>
                <a:cs typeface="Candara"/>
              </a:rPr>
              <a:t>,</a:t>
            </a:r>
            <a:r>
              <a:rPr sz="2000" dirty="0">
                <a:latin typeface="Candara"/>
                <a:cs typeface="Candara"/>
              </a:rPr>
              <a:t>	</a:t>
            </a:r>
            <a:r>
              <a:rPr sz="2000" dirty="0" err="1">
                <a:latin typeface="Candara"/>
                <a:cs typeface="Candara"/>
              </a:rPr>
              <a:t>P</a:t>
            </a:r>
            <a:r>
              <a:rPr sz="2000" spc="-5" dirty="0" err="1">
                <a:latin typeface="Candara"/>
                <a:cs typeface="Candara"/>
              </a:rPr>
              <a:t>’ye</a:t>
            </a:r>
            <a:r>
              <a:rPr sz="2000" spc="-5" dirty="0">
                <a:latin typeface="Candara"/>
                <a:cs typeface="Candara"/>
              </a:rPr>
              <a:t>  </a:t>
            </a:r>
            <a:r>
              <a:rPr sz="2000" spc="-5" dirty="0" err="1" smtClean="0">
                <a:latin typeface="Candara"/>
                <a:cs typeface="Candara"/>
              </a:rPr>
              <a:t>bir</a:t>
            </a:r>
            <a:r>
              <a:rPr lang="tr-TR" sz="2000" spc="-5" dirty="0" smtClean="0">
                <a:latin typeface="Candara"/>
                <a:cs typeface="Candara"/>
              </a:rPr>
              <a:t> </a:t>
            </a:r>
            <a:r>
              <a:rPr sz="2000" spc="-5" dirty="0" err="1" smtClean="0">
                <a:solidFill>
                  <a:srgbClr val="FF0000"/>
                </a:solidFill>
                <a:latin typeface="Candara"/>
                <a:cs typeface="Candara"/>
              </a:rPr>
              <a:t>önerme</a:t>
            </a:r>
            <a:r>
              <a:rPr sz="2000" spc="10" dirty="0" smtClean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ndara"/>
                <a:cs typeface="Candara"/>
              </a:rPr>
              <a:t>fonksiyonu</a:t>
            </a:r>
            <a:r>
              <a:rPr sz="2000" spc="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denir.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519104" y="2679376"/>
            <a:ext cx="4376086" cy="38337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5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1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1.4.2:</a:t>
            </a:r>
            <a:r>
              <a:rPr sz="2000" b="1" spc="-1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andara"/>
                <a:cs typeface="Candara"/>
              </a:rPr>
              <a:t>Bir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tanım</a:t>
            </a:r>
            <a:r>
              <a:rPr sz="2000" spc="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kümesiyle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önerme </a:t>
            </a:r>
            <a:r>
              <a:rPr sz="2000" spc="-68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fonksiyonu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olsun.</a:t>
            </a:r>
            <a:endParaRPr sz="2000" dirty="0">
              <a:latin typeface="Candara"/>
              <a:cs typeface="Candara"/>
            </a:endParaRPr>
          </a:p>
          <a:p>
            <a:pPr marL="807720">
              <a:lnSpc>
                <a:spcPct val="100000"/>
              </a:lnSpc>
            </a:pPr>
            <a:r>
              <a:rPr sz="2000" spc="-5" dirty="0">
                <a:latin typeface="Candara"/>
                <a:cs typeface="Candara"/>
              </a:rPr>
              <a:t>her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için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</a:t>
            </a:r>
            <a:endParaRPr sz="2000" dirty="0">
              <a:latin typeface="Candara"/>
              <a:cs typeface="Candara"/>
            </a:endParaRPr>
          </a:p>
          <a:p>
            <a:pPr marL="332105">
              <a:lnSpc>
                <a:spcPct val="100000"/>
              </a:lnSpc>
            </a:pPr>
            <a:r>
              <a:rPr sz="2000" spc="-10" dirty="0">
                <a:latin typeface="Candara"/>
                <a:cs typeface="Candara"/>
              </a:rPr>
              <a:t>deyimine</a:t>
            </a:r>
            <a:r>
              <a:rPr sz="2000" spc="30" dirty="0"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evrensel</a:t>
            </a:r>
            <a:r>
              <a:rPr sz="2000" i="1" spc="2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niceleyici</a:t>
            </a:r>
            <a:r>
              <a:rPr sz="2000" i="1" spc="2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deyim</a:t>
            </a:r>
            <a:r>
              <a:rPr sz="2000" i="1" spc="2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denir.</a:t>
            </a:r>
            <a:endParaRPr sz="2000" dirty="0">
              <a:latin typeface="Candara"/>
              <a:cs typeface="Candara"/>
            </a:endParaRPr>
          </a:p>
          <a:p>
            <a:pPr marL="332740" indent="-320040">
              <a:lnSpc>
                <a:spcPct val="10000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andara"/>
                <a:cs typeface="Candara"/>
              </a:rPr>
              <a:t>Bu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deyim</a:t>
            </a:r>
            <a:endParaRPr sz="2000" dirty="0">
              <a:latin typeface="Candara"/>
              <a:cs typeface="Candara"/>
            </a:endParaRPr>
          </a:p>
          <a:p>
            <a:pPr marL="807720">
              <a:lnSpc>
                <a:spcPts val="3820"/>
              </a:lnSpc>
              <a:spcBef>
                <a:spcPts val="35"/>
              </a:spcBef>
            </a:pPr>
            <a:r>
              <a:rPr sz="2000" spc="-5" dirty="0">
                <a:latin typeface="Symbol"/>
                <a:cs typeface="Symbol"/>
              </a:rPr>
              <a:t>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</a:t>
            </a:r>
            <a:endParaRPr sz="2000" dirty="0">
              <a:latin typeface="Candara"/>
              <a:cs typeface="Candara"/>
            </a:endParaRPr>
          </a:p>
          <a:p>
            <a:pPr marL="332740">
              <a:lnSpc>
                <a:spcPts val="3820"/>
              </a:lnSpc>
            </a:pPr>
            <a:r>
              <a:rPr sz="2000" spc="-5" dirty="0">
                <a:latin typeface="Candara"/>
                <a:cs typeface="Candara"/>
              </a:rPr>
              <a:t>şeklinde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de yazılabilir.</a:t>
            </a:r>
            <a:endParaRPr sz="2000" dirty="0">
              <a:latin typeface="Candara"/>
              <a:cs typeface="Candara"/>
            </a:endParaRPr>
          </a:p>
          <a:p>
            <a:pPr marL="332740" marR="523240" indent="-320040">
              <a:lnSpc>
                <a:spcPts val="3800"/>
              </a:lnSpc>
              <a:spcBef>
                <a:spcPts val="180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andara"/>
                <a:cs typeface="Candara"/>
              </a:rPr>
              <a:t>Eğer her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-5" dirty="0">
                <a:latin typeface="Symbol"/>
                <a:cs typeface="Symbol"/>
              </a:rPr>
              <a:t></a:t>
            </a:r>
            <a:r>
              <a:rPr sz="2000" spc="-5" dirty="0">
                <a:latin typeface="Candara"/>
                <a:cs typeface="Candara"/>
              </a:rPr>
              <a:t>D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için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 doğru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ise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 </a:t>
            </a:r>
            <a:r>
              <a:rPr sz="2000" spc="-68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doğrudur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5895191" y="2771129"/>
            <a:ext cx="583033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740" algn="l"/>
              </a:tabLst>
            </a:pPr>
            <a:r>
              <a:rPr sz="2000" b="1" spc="-50" dirty="0">
                <a:solidFill>
                  <a:srgbClr val="7030A0"/>
                </a:solidFill>
                <a:latin typeface="Corbel"/>
                <a:cs typeface="Corbel"/>
              </a:rPr>
              <a:t>Tanım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1.4.3: </a:t>
            </a:r>
            <a:r>
              <a:rPr sz="2000" spc="-5" dirty="0">
                <a:latin typeface="Candara"/>
                <a:cs typeface="Candara"/>
              </a:rPr>
              <a:t>D </a:t>
            </a:r>
            <a:r>
              <a:rPr sz="2000" dirty="0">
                <a:latin typeface="Candara"/>
                <a:cs typeface="Candara"/>
              </a:rPr>
              <a:t>tanım </a:t>
            </a:r>
            <a:r>
              <a:rPr sz="2000" spc="-5" dirty="0">
                <a:latin typeface="Candara"/>
                <a:cs typeface="Candara"/>
              </a:rPr>
              <a:t>kümesinden </a:t>
            </a:r>
            <a:r>
              <a:rPr sz="2000" dirty="0">
                <a:latin typeface="Candara"/>
                <a:cs typeface="Candara"/>
              </a:rPr>
              <a:t>alınan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en 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ndara"/>
                <a:cs typeface="Candara"/>
              </a:rPr>
              <a:t>az bir</a:t>
            </a:r>
            <a:r>
              <a:rPr sz="2000" spc="-5" dirty="0">
                <a:latin typeface="Candara"/>
                <a:cs typeface="Candara"/>
              </a:rPr>
              <a:t> x </a:t>
            </a:r>
            <a:r>
              <a:rPr sz="2000" dirty="0">
                <a:latin typeface="Candara"/>
                <a:cs typeface="Candara"/>
              </a:rPr>
              <a:t>için </a:t>
            </a:r>
            <a:r>
              <a:rPr sz="2000" spc="-5" dirty="0">
                <a:latin typeface="Candara"/>
                <a:cs typeface="Candara"/>
              </a:rPr>
              <a:t>P(x) yanlış ise, buna “her x için 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P(x)”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ifadesinin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bir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karşıt</a:t>
            </a:r>
            <a:r>
              <a:rPr sz="2000" i="1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örneği </a:t>
            </a:r>
            <a:r>
              <a:rPr sz="2000" i="1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(counterexample) </a:t>
            </a:r>
            <a:r>
              <a:rPr sz="2000" spc="-5" dirty="0" err="1">
                <a:latin typeface="Candara"/>
                <a:cs typeface="Candara"/>
              </a:rPr>
              <a:t>denir</a:t>
            </a:r>
            <a:r>
              <a:rPr sz="2000" spc="-5" dirty="0" smtClean="0">
                <a:latin typeface="Candara"/>
                <a:cs typeface="Candara"/>
              </a:rPr>
              <a:t>.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5836050" y="3798395"/>
            <a:ext cx="5889472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5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1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1.4.4:</a:t>
            </a:r>
            <a:r>
              <a:rPr sz="2000" b="1" spc="-1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andara"/>
                <a:cs typeface="Candara"/>
              </a:rPr>
              <a:t>D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tanım</a:t>
            </a:r>
            <a:r>
              <a:rPr sz="2000" spc="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kümesiyle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bir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önerme </a:t>
            </a:r>
            <a:r>
              <a:rPr sz="2000" spc="-68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fonksiyonu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olsun.</a:t>
            </a:r>
            <a:endParaRPr sz="2000" dirty="0">
              <a:latin typeface="Candara"/>
              <a:cs typeface="Candara"/>
            </a:endParaRPr>
          </a:p>
          <a:p>
            <a:pPr marL="807720">
              <a:lnSpc>
                <a:spcPct val="100000"/>
              </a:lnSpc>
            </a:pPr>
            <a:r>
              <a:rPr sz="2000" spc="-5" dirty="0">
                <a:latin typeface="Candara"/>
                <a:cs typeface="Candara"/>
              </a:rPr>
              <a:t>bir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için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</a:t>
            </a:r>
            <a:endParaRPr sz="2000" dirty="0">
              <a:latin typeface="Candara"/>
              <a:cs typeface="Candara"/>
            </a:endParaRPr>
          </a:p>
          <a:p>
            <a:pPr marL="332105">
              <a:lnSpc>
                <a:spcPct val="100000"/>
              </a:lnSpc>
            </a:pPr>
            <a:r>
              <a:rPr sz="2000" spc="-10" dirty="0">
                <a:latin typeface="Candara"/>
                <a:cs typeface="Candara"/>
              </a:rPr>
              <a:t>deyimine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varlıksal</a:t>
            </a:r>
            <a:r>
              <a:rPr sz="2000" i="1" spc="3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niceleyici</a:t>
            </a:r>
            <a:r>
              <a:rPr sz="2000" i="1" spc="2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andara"/>
                <a:cs typeface="Candara"/>
              </a:rPr>
              <a:t>deyim</a:t>
            </a:r>
            <a:r>
              <a:rPr sz="2000" i="1" spc="6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denir.</a:t>
            </a:r>
            <a:endParaRPr sz="2000" dirty="0">
              <a:latin typeface="Candara"/>
              <a:cs typeface="Candara"/>
            </a:endParaRPr>
          </a:p>
          <a:p>
            <a:pPr marL="332740" indent="-320040">
              <a:lnSpc>
                <a:spcPct val="10000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andara"/>
                <a:cs typeface="Candara"/>
              </a:rPr>
              <a:t>Bu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deyim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kısaca</a:t>
            </a:r>
            <a:endParaRPr sz="2000" dirty="0">
              <a:latin typeface="Candara"/>
              <a:cs typeface="Candara"/>
            </a:endParaRPr>
          </a:p>
          <a:p>
            <a:pPr marL="807720">
              <a:lnSpc>
                <a:spcPts val="3820"/>
              </a:lnSpc>
              <a:spcBef>
                <a:spcPts val="35"/>
              </a:spcBef>
            </a:pPr>
            <a:r>
              <a:rPr sz="2000" spc="-5" dirty="0">
                <a:latin typeface="Symbol"/>
                <a:cs typeface="Symbol"/>
              </a:rPr>
              <a:t></a:t>
            </a:r>
            <a:r>
              <a:rPr sz="2000" spc="-5" dirty="0">
                <a:latin typeface="Candara"/>
                <a:cs typeface="Candara"/>
              </a:rPr>
              <a:t>x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P(x)</a:t>
            </a:r>
            <a:endParaRPr sz="2000" dirty="0">
              <a:latin typeface="Candara"/>
              <a:cs typeface="Candara"/>
            </a:endParaRPr>
          </a:p>
          <a:p>
            <a:pPr marL="332740">
              <a:lnSpc>
                <a:spcPts val="3820"/>
              </a:lnSpc>
            </a:pPr>
            <a:r>
              <a:rPr sz="2000" spc="-5" dirty="0">
                <a:latin typeface="Candara"/>
                <a:cs typeface="Candara"/>
              </a:rPr>
              <a:t>şeklinde de yazılabilir</a:t>
            </a:r>
            <a:endParaRPr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64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NİCELEYİCİLER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5" y="1778388"/>
            <a:ext cx="6753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156942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GENELLEŞTİRİLMİŞ DE-MORGAN KURALI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360" y="1451011"/>
            <a:ext cx="5596364" cy="2146019"/>
          </a:xfrm>
          <a:prstGeom prst="rect">
            <a:avLst/>
          </a:prstGeom>
        </p:spPr>
      </p:pic>
      <p:sp>
        <p:nvSpPr>
          <p:cNvPr id="6" name="object 3"/>
          <p:cNvSpPr txBox="1"/>
          <p:nvPr/>
        </p:nvSpPr>
        <p:spPr>
          <a:xfrm>
            <a:off x="7205174" y="1451011"/>
            <a:ext cx="4897120" cy="3331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3240"/>
              </a:lnSpc>
              <a:spcBef>
                <a:spcPts val="100"/>
              </a:spcBef>
              <a:buClr>
                <a:srgbClr val="71A376"/>
              </a:buClr>
              <a:buSzPct val="80000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Örnek</a:t>
            </a:r>
            <a:r>
              <a:rPr sz="2000" b="1" spc="-5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orbel"/>
                <a:cs typeface="Corbel"/>
              </a:rPr>
              <a:t>1.4.7:</a:t>
            </a:r>
            <a:endParaRPr sz="2000" dirty="0">
              <a:latin typeface="Corbel"/>
              <a:cs typeface="Corbel"/>
            </a:endParaRPr>
          </a:p>
          <a:p>
            <a:pPr marL="807720">
              <a:lnSpc>
                <a:spcPts val="3240"/>
              </a:lnSpc>
            </a:pPr>
            <a:r>
              <a:rPr sz="2000" spc="-5" dirty="0">
                <a:latin typeface="Corbel"/>
                <a:cs typeface="Corbel"/>
              </a:rPr>
              <a:t>“Bazı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kuşlar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uçamaz”</a:t>
            </a:r>
          </a:p>
          <a:p>
            <a:pPr marL="807720">
              <a:lnSpc>
                <a:spcPct val="100000"/>
              </a:lnSpc>
              <a:spcBef>
                <a:spcPts val="2160"/>
              </a:spcBef>
              <a:tabLst>
                <a:tab pos="1797050" algn="l"/>
              </a:tabLst>
            </a:pPr>
            <a:r>
              <a:rPr sz="2000" dirty="0">
                <a:latin typeface="Corbel"/>
                <a:cs typeface="Corbel"/>
              </a:rPr>
              <a:t>P(x):	“x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uçabilir”</a:t>
            </a:r>
            <a:endParaRPr sz="20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rbel"/>
              <a:cs typeface="Corbel"/>
            </a:endParaRPr>
          </a:p>
          <a:p>
            <a:pPr marL="807720" marR="5080">
              <a:lnSpc>
                <a:spcPct val="160000"/>
              </a:lnSpc>
            </a:pPr>
            <a:r>
              <a:rPr sz="2000" spc="-5" dirty="0">
                <a:latin typeface="Corbel"/>
                <a:cs typeface="Corbel"/>
              </a:rPr>
              <a:t>De </a:t>
            </a:r>
            <a:r>
              <a:rPr sz="2000" dirty="0">
                <a:latin typeface="Corbel"/>
                <a:cs typeface="Corbel"/>
              </a:rPr>
              <a:t>Morgan </a:t>
            </a:r>
            <a:r>
              <a:rPr sz="2000" spc="-5" dirty="0">
                <a:latin typeface="Corbel"/>
                <a:cs typeface="Corbel"/>
              </a:rPr>
              <a:t>Kuralına göre </a:t>
            </a:r>
            <a:r>
              <a:rPr sz="2000" dirty="0">
                <a:latin typeface="Corbel"/>
                <a:cs typeface="Corbel"/>
              </a:rPr>
              <a:t> (</a:t>
            </a:r>
            <a:r>
              <a:rPr sz="2000" spc="-5" dirty="0">
                <a:latin typeface="Symbol"/>
                <a:cs typeface="Symbol"/>
              </a:rPr>
              <a:t></a:t>
            </a:r>
            <a:r>
              <a:rPr sz="2000" dirty="0">
                <a:latin typeface="Corbel"/>
                <a:cs typeface="Corbel"/>
              </a:rPr>
              <a:t>xP’(x))’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2000" dirty="0">
                <a:latin typeface="Corbel"/>
                <a:cs typeface="Corbel"/>
              </a:rPr>
              <a:t>xP</a:t>
            </a:r>
            <a:r>
              <a:rPr sz="2000" spc="-70" dirty="0">
                <a:latin typeface="Corbel"/>
                <a:cs typeface="Corbel"/>
              </a:rPr>
              <a:t>’</a:t>
            </a:r>
            <a:r>
              <a:rPr sz="2000" dirty="0">
                <a:latin typeface="Corbel"/>
                <a:cs typeface="Corbel"/>
              </a:rPr>
              <a:t>’(x)</a:t>
            </a:r>
            <a:r>
              <a:rPr sz="2000" spc="-5" dirty="0">
                <a:latin typeface="Corbel"/>
                <a:cs typeface="Corbel"/>
              </a:rPr>
              <a:t>=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2000" dirty="0">
                <a:latin typeface="Corbel"/>
                <a:cs typeface="Corbel"/>
              </a:rPr>
              <a:t>xP(x)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orbel"/>
              <a:cs typeface="Corbel"/>
            </a:endParaRPr>
          </a:p>
          <a:p>
            <a:pPr marL="807720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“Her</a:t>
            </a:r>
            <a:r>
              <a:rPr sz="2000" spc="-5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kuş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uçabilirdir”</a:t>
            </a:r>
            <a:endParaRPr sz="2000" dirty="0">
              <a:latin typeface="Corbel"/>
              <a:cs typeface="Corbel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820" y="3639871"/>
            <a:ext cx="5667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NİCELEYİCİ DEYİMLER İÇİN SONUÇ ÇIKARIM KURALLARI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106" y="1631497"/>
            <a:ext cx="5263832" cy="291971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156" y="1631497"/>
            <a:ext cx="4924625" cy="270943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221" y="4048573"/>
            <a:ext cx="3111752" cy="21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NİCELEYİCİ DEYİMLER İÇİN SONUÇ ÇIKARIM KURALLARI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519105" y="1672050"/>
            <a:ext cx="7502065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tr-TR" sz="2000" spc="-5" dirty="0"/>
              <a:t>Örnek</a:t>
            </a:r>
            <a:r>
              <a:rPr lang="tr-TR" sz="2000" spc="-85" dirty="0"/>
              <a:t> </a:t>
            </a:r>
            <a:r>
              <a:rPr lang="tr-TR" sz="2000" spc="-5" dirty="0"/>
              <a:t>1.5.11</a:t>
            </a:r>
            <a:r>
              <a:rPr lang="tr-TR" sz="2000" spc="-5" dirty="0" smtClean="0"/>
              <a:t>:</a:t>
            </a:r>
            <a:r>
              <a:rPr lang="tr-TR" sz="2000" spc="-5" dirty="0"/>
              <a:t>“Herkez</a:t>
            </a:r>
            <a:r>
              <a:rPr lang="tr-TR" sz="2000" dirty="0"/>
              <a:t> ya</a:t>
            </a:r>
            <a:r>
              <a:rPr lang="tr-TR" sz="2000" spc="-15" dirty="0"/>
              <a:t> </a:t>
            </a:r>
            <a:r>
              <a:rPr lang="tr-TR" sz="2000" dirty="0"/>
              <a:t>elma</a:t>
            </a:r>
            <a:r>
              <a:rPr lang="tr-TR" sz="2000" spc="-10" dirty="0"/>
              <a:t> </a:t>
            </a:r>
            <a:r>
              <a:rPr lang="tr-TR" sz="2000" dirty="0"/>
              <a:t>ya</a:t>
            </a:r>
            <a:r>
              <a:rPr lang="tr-TR" sz="2000" spc="-15" dirty="0"/>
              <a:t> </a:t>
            </a:r>
            <a:r>
              <a:rPr lang="tr-TR" sz="2000" spc="-5" dirty="0"/>
              <a:t>da portakal</a:t>
            </a:r>
            <a:r>
              <a:rPr lang="tr-TR" sz="2000" dirty="0"/>
              <a:t> sever.</a:t>
            </a:r>
            <a:r>
              <a:rPr lang="tr-TR" sz="2000" spc="-10" dirty="0"/>
              <a:t> </a:t>
            </a:r>
            <a:r>
              <a:rPr lang="tr-TR" sz="2000" dirty="0"/>
              <a:t>Emre</a:t>
            </a:r>
            <a:r>
              <a:rPr lang="tr-TR" sz="2000" spc="-5" dirty="0"/>
              <a:t> </a:t>
            </a:r>
            <a:r>
              <a:rPr lang="tr-TR" sz="2000" dirty="0"/>
              <a:t>elma</a:t>
            </a:r>
            <a:r>
              <a:rPr lang="tr-TR" sz="2000" spc="-15" dirty="0"/>
              <a:t> </a:t>
            </a:r>
            <a:r>
              <a:rPr lang="tr-TR" sz="2000" dirty="0"/>
              <a:t>sevmez”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tr-TR" sz="2000" dirty="0"/>
          </a:p>
          <a:p>
            <a:pPr marL="357505" marR="4069079">
              <a:lnSpc>
                <a:spcPts val="2590"/>
              </a:lnSpc>
              <a:tabLst>
                <a:tab pos="1148080" algn="l"/>
                <a:tab pos="1171575" algn="l"/>
              </a:tabLst>
            </a:pPr>
            <a:r>
              <a:rPr lang="tr-TR" sz="2000" dirty="0"/>
              <a:t>P(x) :		“x elma sever” </a:t>
            </a:r>
            <a:r>
              <a:rPr lang="tr-TR" sz="2000" spc="5" dirty="0"/>
              <a:t> </a:t>
            </a:r>
            <a:r>
              <a:rPr lang="tr-TR" sz="2000" dirty="0"/>
              <a:t>Q(x):	“x</a:t>
            </a:r>
            <a:r>
              <a:rPr lang="tr-TR" sz="2000" spc="-45" dirty="0"/>
              <a:t> </a:t>
            </a:r>
            <a:r>
              <a:rPr lang="tr-TR" sz="2000" spc="-5" dirty="0"/>
              <a:t>portakal</a:t>
            </a:r>
            <a:r>
              <a:rPr lang="tr-TR" sz="2000" spc="-40" dirty="0"/>
              <a:t> </a:t>
            </a:r>
            <a:r>
              <a:rPr lang="tr-TR" sz="2000" dirty="0"/>
              <a:t>sever”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tr-TR" sz="2000" dirty="0"/>
          </a:p>
          <a:p>
            <a:pPr marL="358140">
              <a:lnSpc>
                <a:spcPts val="2735"/>
              </a:lnSpc>
              <a:tabLst>
                <a:tab pos="1913255" algn="l"/>
              </a:tabLst>
            </a:pPr>
            <a:r>
              <a:rPr lang="tr-TR" sz="2000" dirty="0"/>
              <a:t>İlk</a:t>
            </a:r>
            <a:r>
              <a:rPr lang="tr-TR" sz="2000" spc="-10" dirty="0"/>
              <a:t> </a:t>
            </a:r>
            <a:r>
              <a:rPr lang="tr-TR" sz="2000" dirty="0"/>
              <a:t>hipotez:	</a:t>
            </a:r>
            <a:r>
              <a:rPr lang="tr-TR" sz="2000" spc="-5" dirty="0">
                <a:latin typeface="Symbol"/>
                <a:cs typeface="Symbol"/>
              </a:rPr>
              <a:t></a:t>
            </a:r>
            <a:r>
              <a:rPr lang="tr-TR" sz="2000" spc="-5" dirty="0" err="1"/>
              <a:t>xP</a:t>
            </a:r>
            <a:r>
              <a:rPr lang="tr-TR" sz="2000" spc="-5" dirty="0"/>
              <a:t>(x)</a:t>
            </a:r>
            <a:r>
              <a:rPr lang="tr-TR" sz="2000" spc="-5" dirty="0">
                <a:latin typeface="Symbol"/>
                <a:cs typeface="Symbol"/>
              </a:rPr>
              <a:t></a:t>
            </a:r>
            <a:r>
              <a:rPr lang="tr-TR" sz="2000" spc="-5" dirty="0"/>
              <a:t>Q(x)</a:t>
            </a:r>
          </a:p>
          <a:p>
            <a:pPr marL="358140">
              <a:lnSpc>
                <a:spcPts val="2735"/>
              </a:lnSpc>
            </a:pPr>
            <a:r>
              <a:rPr lang="tr-TR" sz="2000" dirty="0"/>
              <a:t>Evrensel</a:t>
            </a:r>
            <a:r>
              <a:rPr lang="tr-TR" sz="2000" spc="-5" dirty="0"/>
              <a:t> özelleştirme</a:t>
            </a:r>
            <a:r>
              <a:rPr lang="tr-TR" sz="2000" dirty="0"/>
              <a:t> ile</a:t>
            </a:r>
            <a:r>
              <a:rPr lang="tr-TR" sz="2000" spc="10" dirty="0"/>
              <a:t> </a:t>
            </a:r>
            <a:r>
              <a:rPr lang="tr-TR" sz="2000" spc="-5" dirty="0"/>
              <a:t>P(emre)</a:t>
            </a:r>
            <a:r>
              <a:rPr lang="tr-TR" sz="2000" spc="-5" dirty="0">
                <a:latin typeface="Symbol"/>
                <a:cs typeface="Symbol"/>
              </a:rPr>
              <a:t></a:t>
            </a:r>
            <a:r>
              <a:rPr lang="tr-TR" sz="2000" spc="-5" dirty="0"/>
              <a:t>Q(emre)</a:t>
            </a:r>
          </a:p>
          <a:p>
            <a:pPr marL="358140">
              <a:lnSpc>
                <a:spcPts val="2735"/>
              </a:lnSpc>
              <a:spcBef>
                <a:spcPts val="2275"/>
              </a:spcBef>
            </a:pPr>
            <a:r>
              <a:rPr lang="tr-TR" sz="2000" spc="-5" dirty="0"/>
              <a:t>İkinci</a:t>
            </a:r>
            <a:r>
              <a:rPr lang="tr-TR" sz="2000" spc="-25" dirty="0"/>
              <a:t> </a:t>
            </a:r>
            <a:r>
              <a:rPr lang="tr-TR" sz="2000" dirty="0"/>
              <a:t>hipotez</a:t>
            </a:r>
            <a:r>
              <a:rPr lang="tr-TR" sz="2000" spc="-30" dirty="0"/>
              <a:t> </a:t>
            </a:r>
            <a:r>
              <a:rPr lang="tr-TR" sz="2000" spc="-5" dirty="0"/>
              <a:t>P</a:t>
            </a:r>
            <a:r>
              <a:rPr lang="tr-TR" sz="2000" spc="-7" baseline="24305" dirty="0"/>
              <a:t>/</a:t>
            </a:r>
            <a:r>
              <a:rPr lang="tr-TR" sz="2000" spc="-5" dirty="0"/>
              <a:t>(emre)</a:t>
            </a:r>
            <a:endParaRPr lang="tr-TR" sz="2000" dirty="0"/>
          </a:p>
          <a:p>
            <a:pPr marL="358140">
              <a:lnSpc>
                <a:spcPts val="2735"/>
              </a:lnSpc>
            </a:pPr>
            <a:r>
              <a:rPr lang="tr-TR" sz="2000" spc="-5" dirty="0"/>
              <a:t>Ayrışma</a:t>
            </a:r>
            <a:r>
              <a:rPr lang="tr-TR" sz="2000" spc="-25" dirty="0"/>
              <a:t> </a:t>
            </a:r>
            <a:r>
              <a:rPr lang="tr-TR" sz="2000" spc="-5" dirty="0"/>
              <a:t>kıyaslama</a:t>
            </a:r>
            <a:r>
              <a:rPr lang="tr-TR" sz="2000" spc="-25" dirty="0"/>
              <a:t> </a:t>
            </a:r>
            <a:r>
              <a:rPr lang="tr-TR" sz="2000" dirty="0"/>
              <a:t>sonuç</a:t>
            </a:r>
            <a:r>
              <a:rPr lang="tr-TR" sz="2000" spc="-10" dirty="0"/>
              <a:t> </a:t>
            </a:r>
            <a:r>
              <a:rPr lang="tr-TR" sz="2000" spc="-5" dirty="0"/>
              <a:t>çıkarma</a:t>
            </a:r>
            <a:r>
              <a:rPr lang="tr-TR" sz="2000" dirty="0"/>
              <a:t> </a:t>
            </a:r>
            <a:r>
              <a:rPr lang="tr-TR" sz="2000" spc="-5" dirty="0"/>
              <a:t>kuralına </a:t>
            </a:r>
            <a:r>
              <a:rPr lang="tr-TR" sz="2000" dirty="0"/>
              <a:t>göre Q(emre)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tr-TR" sz="2000" dirty="0"/>
          </a:p>
          <a:p>
            <a:pPr marL="358140">
              <a:lnSpc>
                <a:spcPct val="100000"/>
              </a:lnSpc>
            </a:pPr>
            <a:r>
              <a:rPr lang="tr-TR" sz="2000" spc="-15" dirty="0"/>
              <a:t>Yani</a:t>
            </a:r>
            <a:r>
              <a:rPr lang="tr-TR" sz="2000" spc="-20" dirty="0"/>
              <a:t> </a:t>
            </a:r>
            <a:r>
              <a:rPr lang="tr-TR" sz="2000" dirty="0"/>
              <a:t>“emre</a:t>
            </a:r>
            <a:r>
              <a:rPr lang="tr-TR" sz="2000" spc="-5" dirty="0"/>
              <a:t> portakal</a:t>
            </a:r>
            <a:r>
              <a:rPr lang="tr-TR" sz="2000" spc="-10" dirty="0"/>
              <a:t> </a:t>
            </a:r>
            <a:r>
              <a:rPr lang="tr-TR" sz="2000" dirty="0"/>
              <a:t>sever”.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309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İÇİÇE NİCELEYİCİLER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375687" y="1548513"/>
            <a:ext cx="7885430" cy="2846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ndara"/>
                <a:cs typeface="Candara"/>
              </a:rPr>
              <a:t>“İki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pozitif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gerçel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sayının</a:t>
            </a:r>
            <a:r>
              <a:rPr sz="2000" spc="3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toplamı</a:t>
            </a:r>
            <a:r>
              <a:rPr sz="2000" spc="3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pozitifdir”</a:t>
            </a:r>
            <a:endParaRPr sz="2000" dirty="0">
              <a:latin typeface="Candara"/>
              <a:cs typeface="Candara"/>
            </a:endParaRPr>
          </a:p>
          <a:p>
            <a:pPr marL="332105" marR="6350" indent="-320040" algn="just">
              <a:lnSpc>
                <a:spcPct val="10000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andara"/>
                <a:cs typeface="Candara"/>
              </a:rPr>
              <a:t>Bu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ifadeyi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sembolik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olarak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yazmaya 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çalışalım.</a:t>
            </a:r>
            <a:r>
              <a:rPr sz="2000" spc="3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Eğer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x&gt;0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ve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y&gt;0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ise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x+y&gt;0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dır.</a:t>
            </a:r>
            <a:r>
              <a:rPr sz="2000" spc="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Ama </a:t>
            </a:r>
            <a:r>
              <a:rPr sz="2000" spc="-68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burada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iki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pozitif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gerçel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sayı</a:t>
            </a:r>
            <a:r>
              <a:rPr sz="2000" spc="1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var</a:t>
            </a:r>
            <a:r>
              <a:rPr sz="2000" spc="2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olduğundan </a:t>
            </a:r>
            <a:r>
              <a:rPr sz="2000" spc="-67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iki</a:t>
            </a:r>
            <a:r>
              <a:rPr sz="200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adet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niceleyici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kullanmalıyız.</a:t>
            </a:r>
          </a:p>
          <a:p>
            <a:pPr marR="894080" algn="ctr">
              <a:lnSpc>
                <a:spcPts val="3820"/>
              </a:lnSpc>
              <a:spcBef>
                <a:spcPts val="35"/>
              </a:spcBef>
              <a:tabLst>
                <a:tab pos="1829435" algn="l"/>
              </a:tabLst>
            </a:pPr>
            <a:r>
              <a:rPr sz="2000" spc="-5" dirty="0">
                <a:latin typeface="Candara"/>
                <a:cs typeface="Candara"/>
              </a:rPr>
              <a:t>P(x,y):	(x&gt;0)(y&gt;0)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Candara"/>
                <a:cs typeface="Candara"/>
              </a:rPr>
              <a:t>(x+y&gt;0)</a:t>
            </a:r>
            <a:endParaRPr sz="2000" dirty="0">
              <a:latin typeface="Candara"/>
              <a:cs typeface="Candara"/>
            </a:endParaRPr>
          </a:p>
          <a:p>
            <a:pPr marL="332740">
              <a:lnSpc>
                <a:spcPts val="3820"/>
              </a:lnSpc>
            </a:pPr>
            <a:r>
              <a:rPr sz="2000" spc="-5" dirty="0">
                <a:latin typeface="Candara"/>
                <a:cs typeface="Candara"/>
              </a:rPr>
              <a:t>alınırsa,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ifade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sembolik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5" dirty="0">
                <a:latin typeface="Candara"/>
                <a:cs typeface="Candara"/>
              </a:rPr>
              <a:t>olarak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ndara"/>
              <a:cs typeface="Candara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ndara"/>
                <a:cs typeface="Candara"/>
              </a:rPr>
              <a:t>şeklinde yazılabilir.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519105" y="4603237"/>
            <a:ext cx="798830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1306830" algn="l"/>
                <a:tab pos="2696210" algn="l"/>
                <a:tab pos="4555490" algn="l"/>
                <a:tab pos="7279005" algn="l"/>
              </a:tabLst>
            </a:pPr>
            <a:r>
              <a:rPr sz="2000" spc="-5" dirty="0" err="1" smtClean="0">
                <a:latin typeface="Corbel"/>
                <a:cs typeface="Corbel"/>
              </a:rPr>
              <a:t>Çok</a:t>
            </a:r>
            <a:r>
              <a:rPr sz="2000" spc="-5" dirty="0" smtClean="0">
                <a:latin typeface="Corbel"/>
                <a:cs typeface="Corbel"/>
              </a:rPr>
              <a:t>	</a:t>
            </a:r>
            <a:r>
              <a:rPr sz="2000" spc="-10" dirty="0" err="1" smtClean="0">
                <a:latin typeface="Corbel"/>
                <a:cs typeface="Corbel"/>
              </a:rPr>
              <a:t>s</a:t>
            </a:r>
            <a:r>
              <a:rPr sz="2000" spc="-5" dirty="0" err="1" smtClean="0">
                <a:latin typeface="Corbel"/>
                <a:cs typeface="Corbel"/>
              </a:rPr>
              <a:t>a</a:t>
            </a:r>
            <a:r>
              <a:rPr sz="2000" dirty="0" err="1" smtClean="0">
                <a:latin typeface="Corbel"/>
                <a:cs typeface="Corbel"/>
              </a:rPr>
              <a:t>y</a:t>
            </a:r>
            <a:r>
              <a:rPr sz="2000" spc="-5" dirty="0" err="1" smtClean="0">
                <a:latin typeface="Corbel"/>
                <a:cs typeface="Corbel"/>
              </a:rPr>
              <a:t>ıda</a:t>
            </a:r>
            <a:r>
              <a:rPr sz="2000" dirty="0" smtClean="0">
                <a:latin typeface="Corbel"/>
                <a:cs typeface="Corbel"/>
              </a:rPr>
              <a:t>	</a:t>
            </a:r>
            <a:r>
              <a:rPr sz="2000" spc="-10" dirty="0" err="1" smtClean="0">
                <a:latin typeface="Corbel"/>
                <a:cs typeface="Corbel"/>
              </a:rPr>
              <a:t>nicel</a:t>
            </a:r>
            <a:r>
              <a:rPr sz="2000" spc="-35" dirty="0" err="1" smtClean="0">
                <a:latin typeface="Corbel"/>
                <a:cs typeface="Corbel"/>
              </a:rPr>
              <a:t>e</a:t>
            </a:r>
            <a:r>
              <a:rPr sz="2000" spc="-10" dirty="0" err="1" smtClean="0">
                <a:latin typeface="Corbel"/>
                <a:cs typeface="Corbel"/>
              </a:rPr>
              <a:t>yic</a:t>
            </a:r>
            <a:r>
              <a:rPr sz="2000" spc="-5" dirty="0" err="1" smtClean="0">
                <a:latin typeface="Corbel"/>
                <a:cs typeface="Corbel"/>
              </a:rPr>
              <a:t>i</a:t>
            </a:r>
            <a:r>
              <a:rPr sz="2000" dirty="0" smtClean="0">
                <a:latin typeface="Corbel"/>
                <a:cs typeface="Corbel"/>
              </a:rPr>
              <a:t>	</a:t>
            </a:r>
            <a:r>
              <a:rPr sz="2000" spc="-10" dirty="0" err="1" smtClean="0">
                <a:latin typeface="Corbel"/>
                <a:cs typeface="Corbel"/>
              </a:rPr>
              <a:t>kulla</a:t>
            </a:r>
            <a:r>
              <a:rPr sz="2000" spc="-5" dirty="0" err="1" smtClean="0">
                <a:latin typeface="Corbel"/>
                <a:cs typeface="Corbel"/>
              </a:rPr>
              <a:t>n</a:t>
            </a:r>
            <a:r>
              <a:rPr sz="2000" spc="-10" dirty="0" err="1" smtClean="0">
                <a:latin typeface="Corbel"/>
                <a:cs typeface="Corbel"/>
              </a:rPr>
              <a:t>ılmas</a:t>
            </a:r>
            <a:r>
              <a:rPr sz="2000" spc="-5" dirty="0" err="1" smtClean="0">
                <a:latin typeface="Corbel"/>
                <a:cs typeface="Corbel"/>
              </a:rPr>
              <a:t>ı</a:t>
            </a:r>
            <a:r>
              <a:rPr sz="2000" spc="-10" dirty="0" err="1" smtClean="0">
                <a:latin typeface="Corbel"/>
                <a:cs typeface="Corbel"/>
              </a:rPr>
              <a:t>n</a:t>
            </a:r>
            <a:r>
              <a:rPr sz="2000" spc="-5" dirty="0" err="1" smtClean="0">
                <a:latin typeface="Corbel"/>
                <a:cs typeface="Corbel"/>
              </a:rPr>
              <a:t>a</a:t>
            </a:r>
            <a:r>
              <a:rPr sz="2000" dirty="0" smtClean="0">
                <a:latin typeface="Corbel"/>
                <a:cs typeface="Corbel"/>
              </a:rPr>
              <a:t>	</a:t>
            </a:r>
            <a:r>
              <a:rPr sz="2000" i="1" spc="-5" dirty="0" err="1" smtClean="0">
                <a:solidFill>
                  <a:srgbClr val="FF0000"/>
                </a:solidFill>
                <a:latin typeface="Corbel"/>
                <a:cs typeface="Corbel"/>
              </a:rPr>
              <a:t>içiçe</a:t>
            </a:r>
            <a:r>
              <a:rPr sz="2000" i="1" spc="-5" dirty="0" smtClean="0">
                <a:solidFill>
                  <a:srgbClr val="FF0000"/>
                </a:solidFill>
                <a:latin typeface="Corbel"/>
                <a:cs typeface="Corbel"/>
              </a:rPr>
              <a:t>  </a:t>
            </a:r>
            <a:r>
              <a:rPr sz="2000" i="1" spc="-5" dirty="0" err="1" smtClean="0">
                <a:solidFill>
                  <a:srgbClr val="FF0000"/>
                </a:solidFill>
                <a:latin typeface="Corbel"/>
                <a:cs typeface="Corbel"/>
              </a:rPr>
              <a:t>niceleyiciler</a:t>
            </a:r>
            <a:r>
              <a:rPr sz="2000" i="1" spc="75" dirty="0" smtClean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30" dirty="0" err="1" smtClean="0">
                <a:latin typeface="Corbel"/>
                <a:cs typeface="Corbel"/>
              </a:rPr>
              <a:t>denir</a:t>
            </a:r>
            <a:r>
              <a:rPr sz="2000" spc="-30" dirty="0" smtClean="0">
                <a:latin typeface="Corbel"/>
                <a:cs typeface="Corbel"/>
              </a:rPr>
              <a:t>.</a:t>
            </a:r>
            <a:endParaRPr sz="2000" dirty="0" smtClean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1A376"/>
              </a:buClr>
              <a:buFont typeface="Cambria"/>
              <a:buChar char="◾"/>
            </a:pPr>
            <a:endParaRPr sz="2000" dirty="0" smtClean="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10" dirty="0" err="1" smtClean="0">
                <a:solidFill>
                  <a:srgbClr val="7030A0"/>
                </a:solidFill>
                <a:latin typeface="Corbel"/>
                <a:cs typeface="Corbel"/>
              </a:rPr>
              <a:t>Örnek</a:t>
            </a:r>
            <a:r>
              <a:rPr sz="2000" b="1" spc="-10" dirty="0" smtClean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 smtClean="0">
                <a:solidFill>
                  <a:srgbClr val="7030A0"/>
                </a:solidFill>
                <a:latin typeface="Corbel"/>
                <a:cs typeface="Corbel"/>
              </a:rPr>
              <a:t>1.6.1:</a:t>
            </a:r>
            <a:endParaRPr sz="2000" dirty="0" smtClean="0">
              <a:latin typeface="Corbel"/>
              <a:cs typeface="Corbel"/>
            </a:endParaRPr>
          </a:p>
          <a:p>
            <a:pPr marL="807720" marR="3056255">
              <a:lnSpc>
                <a:spcPct val="100000"/>
              </a:lnSpc>
              <a:tabLst>
                <a:tab pos="2068830" algn="l"/>
                <a:tab pos="2760345" algn="l"/>
              </a:tabLst>
            </a:pPr>
            <a:r>
              <a:rPr sz="2000" spc="-5" dirty="0" smtClean="0">
                <a:latin typeface="Candara"/>
                <a:cs typeface="Candara"/>
              </a:rPr>
              <a:t>“</a:t>
            </a:r>
            <a:r>
              <a:rPr sz="2000" spc="-5" dirty="0" err="1" smtClean="0">
                <a:latin typeface="Candara"/>
                <a:cs typeface="Candara"/>
              </a:rPr>
              <a:t>Herkez</a:t>
            </a:r>
            <a:r>
              <a:rPr sz="2000" spc="-10" dirty="0" smtClean="0">
                <a:latin typeface="Candara"/>
                <a:cs typeface="Candara"/>
              </a:rPr>
              <a:t> </a:t>
            </a:r>
            <a:r>
              <a:rPr sz="2000" spc="-5" dirty="0" err="1" smtClean="0">
                <a:latin typeface="Candara"/>
                <a:cs typeface="Candara"/>
              </a:rPr>
              <a:t>birilerini</a:t>
            </a:r>
            <a:r>
              <a:rPr sz="2000" spc="10" dirty="0" smtClean="0">
                <a:latin typeface="Candara"/>
                <a:cs typeface="Candara"/>
              </a:rPr>
              <a:t> </a:t>
            </a:r>
            <a:r>
              <a:rPr sz="2000" spc="-5" dirty="0" smtClean="0">
                <a:latin typeface="Candara"/>
                <a:cs typeface="Candara"/>
              </a:rPr>
              <a:t>sever” </a:t>
            </a:r>
            <a:r>
              <a:rPr sz="2000" spc="-680" dirty="0" smtClean="0">
                <a:latin typeface="Candara"/>
                <a:cs typeface="Candara"/>
              </a:rPr>
              <a:t> </a:t>
            </a:r>
            <a:r>
              <a:rPr sz="2000" spc="-5" dirty="0" smtClean="0">
                <a:latin typeface="Candara"/>
                <a:cs typeface="Candara"/>
              </a:rPr>
              <a:t>L(</a:t>
            </a:r>
            <a:r>
              <a:rPr sz="2000" spc="-5" dirty="0" err="1" smtClean="0">
                <a:latin typeface="Candara"/>
                <a:cs typeface="Candara"/>
              </a:rPr>
              <a:t>x,y</a:t>
            </a:r>
            <a:r>
              <a:rPr sz="2000" spc="-5" dirty="0" smtClean="0">
                <a:latin typeface="Candara"/>
                <a:cs typeface="Candara"/>
              </a:rPr>
              <a:t>):	“x,	y</a:t>
            </a:r>
            <a:r>
              <a:rPr sz="2000" spc="-15" dirty="0" smtClean="0">
                <a:latin typeface="Candara"/>
                <a:cs typeface="Candara"/>
              </a:rPr>
              <a:t> </a:t>
            </a:r>
            <a:r>
              <a:rPr sz="2000" spc="-5" dirty="0" smtClean="0">
                <a:latin typeface="Candara"/>
                <a:cs typeface="Candara"/>
              </a:rPr>
              <a:t>‘</a:t>
            </a:r>
            <a:r>
              <a:rPr sz="2000" spc="-5" dirty="0" err="1" smtClean="0">
                <a:latin typeface="Candara"/>
                <a:cs typeface="Candara"/>
              </a:rPr>
              <a:t>yi</a:t>
            </a:r>
            <a:r>
              <a:rPr sz="2000" dirty="0" smtClean="0">
                <a:latin typeface="Candara"/>
                <a:cs typeface="Candara"/>
              </a:rPr>
              <a:t> </a:t>
            </a:r>
            <a:r>
              <a:rPr sz="2000" spc="-5" dirty="0" smtClean="0">
                <a:latin typeface="Candara"/>
                <a:cs typeface="Candara"/>
              </a:rPr>
              <a:t>sever”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7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4923" y="5871567"/>
            <a:ext cx="2071115" cy="4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MATEMATİKSEL KANIT YÖNTEMLERİ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375687" y="1548513"/>
            <a:ext cx="7885430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Candara"/>
                <a:cs typeface="Candara"/>
              </a:rPr>
              <a:t>Matematiksel Kanıt</a:t>
            </a:r>
          </a:p>
          <a:p>
            <a:pPr marL="7556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Candara"/>
                <a:cs typeface="Candara"/>
              </a:rPr>
              <a:t>Doğrudan Kanıt </a:t>
            </a:r>
          </a:p>
          <a:p>
            <a:pPr marL="75565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tr-TR" sz="2000" dirty="0" smtClean="0">
                <a:latin typeface="Candara"/>
                <a:cs typeface="Candara"/>
              </a:rPr>
              <a:t>Dolaylı Kanıt</a:t>
            </a:r>
            <a:endParaRPr sz="2000" dirty="0" smtClean="0">
              <a:latin typeface="Candara"/>
              <a:cs typeface="Candara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620429" y="2509674"/>
            <a:ext cx="633711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080"/>
              </a:lnSpc>
              <a:spcBef>
                <a:spcPts val="100"/>
              </a:spcBef>
              <a:buClr>
                <a:srgbClr val="71A376"/>
              </a:buClr>
              <a:buSzPct val="79629"/>
              <a:buFont typeface="Cambria"/>
              <a:buChar char="◾"/>
              <a:tabLst>
                <a:tab pos="332105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Aksiyomlar</a:t>
            </a:r>
            <a:r>
              <a:rPr sz="2000" b="1" spc="-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daima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doğru kabul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edilen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önermedirler.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marR="1118235" indent="-320675">
              <a:lnSpc>
                <a:spcPts val="2920"/>
              </a:lnSpc>
              <a:spcBef>
                <a:spcPts val="200"/>
              </a:spcBef>
              <a:buClr>
                <a:srgbClr val="71A376"/>
              </a:buClr>
              <a:buSzPct val="79629"/>
              <a:buFont typeface="Cambria"/>
              <a:buChar char="◾"/>
              <a:tabLst>
                <a:tab pos="332740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Tanımlamalar</a:t>
            </a:r>
            <a:r>
              <a:rPr sz="2000" b="1" spc="-3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olanlardan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yeni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kavramlar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türetmek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için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kullanılırlar.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indent="-319405">
              <a:lnSpc>
                <a:spcPts val="2705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32105" algn="l"/>
              </a:tabLst>
            </a:pPr>
            <a:r>
              <a:rPr sz="2000" b="1" spc="-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</a:t>
            </a:r>
            <a:r>
              <a:rPr sz="2000" b="1" spc="-3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doğruluğu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gösterilmiş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önermedir.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marR="5080" indent="-320040">
              <a:lnSpc>
                <a:spcPts val="2920"/>
              </a:lnSpc>
              <a:spcBef>
                <a:spcPts val="204"/>
              </a:spcBef>
              <a:buClr>
                <a:srgbClr val="71A376"/>
              </a:buClr>
              <a:buSzPct val="79629"/>
              <a:buFont typeface="Cambria"/>
              <a:buChar char="◾"/>
              <a:tabLst>
                <a:tab pos="332740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</a:t>
            </a:r>
            <a:r>
              <a:rPr sz="2000" b="1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ilginç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olmayan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ve ama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 başka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teorem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için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kullanılan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teoremdir.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indent="-319405">
              <a:lnSpc>
                <a:spcPts val="2705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32105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Sonuç</a:t>
            </a:r>
            <a:r>
              <a:rPr sz="2000" b="1" spc="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 başka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teoremden kolayca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edilebilen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>
              <a:lnSpc>
                <a:spcPts val="2915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teoremdir.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indent="-319405">
              <a:lnSpc>
                <a:spcPts val="2915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32105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Kanıt</a:t>
            </a:r>
            <a:r>
              <a:rPr sz="2000" b="1" spc="-3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 teoremin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doğruluğunun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gösterilmesidir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indent="-319405">
              <a:lnSpc>
                <a:spcPts val="3080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32105" algn="l"/>
              </a:tabLst>
            </a:pP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Mantık</a:t>
            </a:r>
            <a:r>
              <a:rPr sz="2000" b="1" spc="-1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 kanıtın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analizi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için kullanılan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araçtır.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7582684" y="1673567"/>
            <a:ext cx="4168038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19405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44805" algn="l"/>
              </a:tabLst>
            </a:pPr>
            <a:r>
              <a:rPr sz="2000" spc="-30" dirty="0">
                <a:latin typeface="Candara"/>
                <a:cs typeface="Candara"/>
              </a:rPr>
              <a:t>Teoremler</a:t>
            </a:r>
            <a:r>
              <a:rPr sz="2000" spc="-8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genellikle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ndara"/>
              <a:cs typeface="Candara"/>
            </a:endParaRPr>
          </a:p>
          <a:p>
            <a:pPr marL="820419">
              <a:lnSpc>
                <a:spcPct val="100000"/>
              </a:lnSpc>
            </a:pPr>
            <a:r>
              <a:rPr sz="2000" dirty="0">
                <a:latin typeface="Candara"/>
                <a:cs typeface="Candara"/>
              </a:rPr>
              <a:t>“Her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x</a:t>
            </a:r>
            <a:r>
              <a:rPr sz="2000" baseline="-21164" dirty="0">
                <a:latin typeface="Candara"/>
                <a:cs typeface="Candara"/>
              </a:rPr>
              <a:t>1</a:t>
            </a:r>
            <a:r>
              <a:rPr sz="2000" dirty="0">
                <a:latin typeface="Candara"/>
                <a:cs typeface="Candara"/>
              </a:rPr>
              <a:t>,x</a:t>
            </a:r>
            <a:r>
              <a:rPr sz="2000" baseline="-21164" dirty="0">
                <a:latin typeface="Candara"/>
                <a:cs typeface="Candara"/>
              </a:rPr>
              <a:t>2</a:t>
            </a:r>
            <a:r>
              <a:rPr sz="2000" dirty="0">
                <a:latin typeface="Candara"/>
                <a:cs typeface="Candara"/>
              </a:rPr>
              <a:t>,...,x</a:t>
            </a:r>
            <a:r>
              <a:rPr sz="2000" baseline="-21164" dirty="0">
                <a:latin typeface="Candara"/>
                <a:cs typeface="Candara"/>
              </a:rPr>
              <a:t>n</a:t>
            </a:r>
            <a:r>
              <a:rPr sz="2000" spc="277" baseline="-21164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için</a:t>
            </a:r>
            <a:endParaRPr sz="2000" dirty="0">
              <a:latin typeface="Candara"/>
              <a:cs typeface="Candara"/>
            </a:endParaRPr>
          </a:p>
          <a:p>
            <a:pPr marL="820419" marR="628015" indent="914400">
              <a:lnSpc>
                <a:spcPct val="100000"/>
              </a:lnSpc>
            </a:pPr>
            <a:r>
              <a:rPr sz="2000" spc="-10" dirty="0">
                <a:latin typeface="Candara"/>
                <a:cs typeface="Candara"/>
              </a:rPr>
              <a:t>p(x</a:t>
            </a:r>
            <a:r>
              <a:rPr sz="2000" spc="-15" baseline="-21164" dirty="0">
                <a:latin typeface="Candara"/>
                <a:cs typeface="Candara"/>
              </a:rPr>
              <a:t>1</a:t>
            </a:r>
            <a:r>
              <a:rPr sz="2000" spc="-10" dirty="0">
                <a:latin typeface="Candara"/>
                <a:cs typeface="Candara"/>
              </a:rPr>
              <a:t>,x</a:t>
            </a:r>
            <a:r>
              <a:rPr sz="2000" spc="-15" baseline="-21164" dirty="0">
                <a:latin typeface="Candara"/>
                <a:cs typeface="Candara"/>
              </a:rPr>
              <a:t>2</a:t>
            </a:r>
            <a:r>
              <a:rPr sz="2000" spc="-10" dirty="0">
                <a:latin typeface="Candara"/>
                <a:cs typeface="Candara"/>
              </a:rPr>
              <a:t>,...,x</a:t>
            </a:r>
            <a:r>
              <a:rPr sz="2000" spc="-15" baseline="-21164" dirty="0">
                <a:latin typeface="Candara"/>
                <a:cs typeface="Candara"/>
              </a:rPr>
              <a:t>n</a:t>
            </a:r>
            <a:r>
              <a:rPr sz="2000" spc="-10" dirty="0">
                <a:latin typeface="Candara"/>
                <a:cs typeface="Candara"/>
              </a:rPr>
              <a:t>) </a:t>
            </a:r>
            <a:r>
              <a:rPr sz="2000" dirty="0">
                <a:latin typeface="Candara"/>
                <a:cs typeface="Candara"/>
              </a:rPr>
              <a:t>ise,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bu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durumda</a:t>
            </a:r>
            <a:endParaRPr sz="2000" dirty="0">
              <a:latin typeface="Candara"/>
              <a:cs typeface="Candara"/>
            </a:endParaRPr>
          </a:p>
          <a:p>
            <a:pPr marL="820419" marR="43180" indent="913765">
              <a:lnSpc>
                <a:spcPct val="100000"/>
              </a:lnSpc>
              <a:tabLst>
                <a:tab pos="1763395" algn="l"/>
              </a:tabLst>
            </a:pPr>
            <a:r>
              <a:rPr sz="2000" spc="-10" dirty="0">
                <a:latin typeface="Candara"/>
                <a:cs typeface="Candara"/>
              </a:rPr>
              <a:t>q(x</a:t>
            </a:r>
            <a:r>
              <a:rPr sz="2000" spc="-15" baseline="-21164" dirty="0">
                <a:latin typeface="Candara"/>
                <a:cs typeface="Candara"/>
              </a:rPr>
              <a:t>1</a:t>
            </a:r>
            <a:r>
              <a:rPr sz="2000" spc="-10" dirty="0">
                <a:latin typeface="Candara"/>
                <a:cs typeface="Candara"/>
              </a:rPr>
              <a:t>,x</a:t>
            </a:r>
            <a:r>
              <a:rPr sz="2000" spc="-15" baseline="-21164" dirty="0">
                <a:latin typeface="Candara"/>
                <a:cs typeface="Candara"/>
              </a:rPr>
              <a:t>2</a:t>
            </a:r>
            <a:r>
              <a:rPr sz="2000" spc="-10" dirty="0">
                <a:latin typeface="Candara"/>
                <a:cs typeface="Candara"/>
              </a:rPr>
              <a:t>,...,x</a:t>
            </a:r>
            <a:r>
              <a:rPr sz="2000" spc="-15" baseline="-21164" dirty="0">
                <a:latin typeface="Candara"/>
                <a:cs typeface="Candara"/>
              </a:rPr>
              <a:t>n</a:t>
            </a:r>
            <a:r>
              <a:rPr sz="2000" spc="-10" dirty="0">
                <a:latin typeface="Candara"/>
                <a:cs typeface="Candara"/>
              </a:rPr>
              <a:t>) ‘dir”</a:t>
            </a:r>
            <a:r>
              <a:rPr sz="2000" dirty="0">
                <a:latin typeface="Candara"/>
                <a:cs typeface="Candara"/>
              </a:rPr>
              <a:t>	</a:t>
            </a:r>
            <a:r>
              <a:rPr sz="2000" spc="-10" dirty="0">
                <a:latin typeface="Candara"/>
                <a:cs typeface="Candara"/>
              </a:rPr>
              <a:t>biçimindedirler.</a:t>
            </a:r>
            <a:endParaRPr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7962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KANIT ÇEŞİTLERİ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824" y="1706676"/>
            <a:ext cx="9321315" cy="371383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0205" marR="287655" indent="-320040">
              <a:lnSpc>
                <a:spcPts val="2920"/>
              </a:lnSpc>
              <a:spcBef>
                <a:spcPts val="459"/>
              </a:spcBef>
              <a:buClr>
                <a:srgbClr val="71A376"/>
              </a:buClr>
              <a:buSzPct val="79629"/>
              <a:buFont typeface="Cambria"/>
              <a:buChar char="◾"/>
              <a:tabLst>
                <a:tab pos="370205" algn="l"/>
              </a:tabLst>
            </a:pPr>
            <a:r>
              <a:rPr sz="2400" dirty="0">
                <a:latin typeface="Candara"/>
                <a:cs typeface="Candara"/>
              </a:rPr>
              <a:t>P</a:t>
            </a:r>
            <a:r>
              <a:rPr sz="2400" spc="-2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önermesi doğru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kabul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edilip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Q </a:t>
            </a:r>
            <a:r>
              <a:rPr sz="2400" spc="-10" dirty="0">
                <a:latin typeface="Candara"/>
                <a:cs typeface="Candara"/>
              </a:rPr>
              <a:t>önermesinin </a:t>
            </a:r>
            <a:r>
              <a:rPr sz="2400" dirty="0">
                <a:latin typeface="Candara"/>
                <a:cs typeface="Candara"/>
              </a:rPr>
              <a:t>doğruluğu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gösterilirse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buna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dolaysız</a:t>
            </a:r>
            <a:r>
              <a:rPr sz="2400" b="1" spc="1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kanıt</a:t>
            </a:r>
            <a:r>
              <a:rPr sz="2400" b="1" spc="-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denir.</a:t>
            </a:r>
            <a:endParaRPr sz="2400" dirty="0">
              <a:latin typeface="Candara"/>
              <a:cs typeface="Candara"/>
            </a:endParaRPr>
          </a:p>
          <a:p>
            <a:pPr marL="370205" indent="-320040">
              <a:lnSpc>
                <a:spcPts val="2720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70205" algn="l"/>
              </a:tabLst>
            </a:pPr>
            <a:r>
              <a:rPr sz="2400" dirty="0">
                <a:latin typeface="Candara"/>
                <a:cs typeface="Candara"/>
              </a:rPr>
              <a:t>Yani</a:t>
            </a:r>
            <a:r>
              <a:rPr sz="2400" spc="-50" dirty="0">
                <a:latin typeface="Candara"/>
                <a:cs typeface="Candara"/>
              </a:rPr>
              <a:t> </a:t>
            </a:r>
            <a:r>
              <a:rPr sz="2400" spc="-25" dirty="0">
                <a:latin typeface="Candara"/>
                <a:cs typeface="Candara"/>
              </a:rPr>
              <a:t>bu</a:t>
            </a:r>
            <a:endParaRPr sz="2400" dirty="0">
              <a:latin typeface="Candara"/>
              <a:cs typeface="Candara"/>
            </a:endParaRPr>
          </a:p>
          <a:p>
            <a:pPr marL="920115">
              <a:lnSpc>
                <a:spcPts val="2915"/>
              </a:lnSpc>
            </a:pPr>
            <a:r>
              <a:rPr sz="2400" spc="-25" dirty="0">
                <a:solidFill>
                  <a:srgbClr val="7030A0"/>
                </a:solidFill>
                <a:latin typeface="Candara"/>
                <a:cs typeface="Candara"/>
              </a:rPr>
              <a:t>P</a:t>
            </a:r>
            <a:r>
              <a:rPr sz="2400" spc="-25" dirty="0">
                <a:solidFill>
                  <a:srgbClr val="7030A0"/>
                </a:solidFill>
                <a:latin typeface="Symbol"/>
                <a:cs typeface="Symbol"/>
              </a:rPr>
              <a:t></a:t>
            </a:r>
            <a:r>
              <a:rPr sz="2400" spc="-25" dirty="0">
                <a:solidFill>
                  <a:srgbClr val="7030A0"/>
                </a:solidFill>
                <a:latin typeface="Candara"/>
                <a:cs typeface="Candara"/>
              </a:rPr>
              <a:t>Q</a:t>
            </a:r>
            <a:endParaRPr sz="2400" dirty="0">
              <a:latin typeface="Candara"/>
              <a:cs typeface="Candara"/>
            </a:endParaRPr>
          </a:p>
          <a:p>
            <a:pPr marL="370840">
              <a:lnSpc>
                <a:spcPts val="3065"/>
              </a:lnSpc>
            </a:pPr>
            <a:r>
              <a:rPr sz="2400" dirty="0">
                <a:latin typeface="Candara"/>
                <a:cs typeface="Candara"/>
              </a:rPr>
              <a:t>olduğunun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gösterilmesidir.</a:t>
            </a:r>
            <a:endParaRPr sz="2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ndara"/>
              <a:cs typeface="Candara"/>
            </a:endParaRPr>
          </a:p>
          <a:p>
            <a:pPr marL="370205" marR="43180" indent="-320040">
              <a:lnSpc>
                <a:spcPts val="2920"/>
              </a:lnSpc>
              <a:buClr>
                <a:srgbClr val="71A376"/>
              </a:buClr>
              <a:buSzPct val="79629"/>
              <a:buFont typeface="Cambria"/>
              <a:buChar char="◾"/>
              <a:tabLst>
                <a:tab pos="370205" algn="l"/>
              </a:tabLst>
            </a:pPr>
            <a:r>
              <a:rPr sz="2400" dirty="0">
                <a:latin typeface="Candara"/>
                <a:cs typeface="Candara"/>
              </a:rPr>
              <a:t>P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önermesini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doğru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ve</a:t>
            </a:r>
            <a:r>
              <a:rPr sz="2400" spc="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Q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önermesini yanlış</a:t>
            </a:r>
            <a:r>
              <a:rPr sz="2400" spc="-20" dirty="0">
                <a:latin typeface="Candara"/>
                <a:cs typeface="Candara"/>
              </a:rPr>
              <a:t> kabul </a:t>
            </a:r>
            <a:r>
              <a:rPr sz="2400" dirty="0">
                <a:latin typeface="Candara"/>
                <a:cs typeface="Candara"/>
              </a:rPr>
              <a:t>edip</a:t>
            </a:r>
            <a:r>
              <a:rPr sz="2400" spc="-3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bir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çelişki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elde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etmeye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çelişkiye</a:t>
            </a:r>
            <a:r>
              <a:rPr sz="2400" b="1" spc="1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vararak</a:t>
            </a:r>
            <a:r>
              <a:rPr sz="2400" b="1" spc="-10" dirty="0">
                <a:solidFill>
                  <a:srgbClr val="7030A0"/>
                </a:solidFill>
                <a:latin typeface="Candara"/>
                <a:cs typeface="Candara"/>
              </a:rPr>
              <a:t> kanıt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yöntemi</a:t>
            </a:r>
            <a:r>
              <a:rPr sz="2400" b="1" spc="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denir.</a:t>
            </a:r>
            <a:endParaRPr sz="2400" dirty="0">
              <a:latin typeface="Candara"/>
              <a:cs typeface="Candara"/>
            </a:endParaRPr>
          </a:p>
          <a:p>
            <a:pPr marL="370205" marR="334645" indent="-320040">
              <a:lnSpc>
                <a:spcPts val="2890"/>
              </a:lnSpc>
              <a:spcBef>
                <a:spcPts val="40"/>
              </a:spcBef>
              <a:buClr>
                <a:srgbClr val="71A376"/>
              </a:buClr>
              <a:buSzPct val="79629"/>
              <a:buFont typeface="Cambria"/>
              <a:buChar char="◾"/>
              <a:tabLst>
                <a:tab pos="370205" algn="l"/>
                <a:tab pos="1859914" algn="l"/>
              </a:tabLst>
            </a:pPr>
            <a:r>
              <a:rPr sz="2400" dirty="0">
                <a:latin typeface="Candara"/>
                <a:cs typeface="Candara"/>
              </a:rPr>
              <a:t>Bir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çelişki</a:t>
            </a:r>
            <a:r>
              <a:rPr sz="2400" dirty="0">
                <a:latin typeface="Candara"/>
                <a:cs typeface="Candara"/>
              </a:rPr>
              <a:t>	r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Candara"/>
                <a:cs typeface="Candara"/>
              </a:rPr>
              <a:t>r</a:t>
            </a:r>
            <a:r>
              <a:rPr sz="2400" baseline="24691" dirty="0">
                <a:latin typeface="Candara"/>
                <a:cs typeface="Candara"/>
              </a:rPr>
              <a:t>/</a:t>
            </a:r>
            <a:r>
              <a:rPr sz="2400" spc="270" baseline="24691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biçiminde bir</a:t>
            </a:r>
            <a:r>
              <a:rPr sz="2400" spc="-1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önermedir.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Çelişkiye </a:t>
            </a:r>
            <a:r>
              <a:rPr sz="2400" dirty="0">
                <a:latin typeface="Candara"/>
                <a:cs typeface="Candara"/>
              </a:rPr>
              <a:t>vararak</a:t>
            </a:r>
            <a:r>
              <a:rPr sz="2400" spc="-20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kanıt</a:t>
            </a:r>
            <a:r>
              <a:rPr sz="2400" spc="-15" dirty="0"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yöntemine</a:t>
            </a:r>
            <a:r>
              <a:rPr sz="2400" spc="10" dirty="0"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dolaylı</a:t>
            </a:r>
            <a:r>
              <a:rPr sz="2400" b="1" spc="1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b="1" dirty="0">
                <a:solidFill>
                  <a:srgbClr val="7030A0"/>
                </a:solidFill>
                <a:latin typeface="Candara"/>
                <a:cs typeface="Candara"/>
              </a:rPr>
              <a:t>kanıt</a:t>
            </a:r>
            <a:r>
              <a:rPr sz="2400" b="1" spc="-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400" dirty="0">
                <a:latin typeface="Candara"/>
                <a:cs typeface="Candara"/>
              </a:rPr>
              <a:t>da</a:t>
            </a:r>
            <a:r>
              <a:rPr sz="2400" spc="-5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denir.</a:t>
            </a:r>
            <a:endParaRPr sz="24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4328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DERS İZLENCESİ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1519105" y="1672050"/>
            <a:ext cx="8800551" cy="4827933"/>
          </a:xfrm>
        </p:spPr>
        <p:txBody>
          <a:bodyPr>
            <a:norm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 Yapıları ?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Veri Modelleri ?</a:t>
            </a:r>
            <a:endParaRPr lang="tr-T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Algoritmik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Tasarım ?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9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KARŞIT ÖRNEK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1519105" y="1706676"/>
            <a:ext cx="7567295" cy="1910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indent="-399415">
              <a:lnSpc>
                <a:spcPts val="382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412115" algn="l"/>
              </a:tabLst>
            </a:pPr>
            <a:r>
              <a:rPr sz="2000" spc="-10" dirty="0">
                <a:latin typeface="Symbol"/>
                <a:cs typeface="Symbol"/>
              </a:rPr>
              <a:t></a:t>
            </a:r>
            <a:r>
              <a:rPr sz="2000" spc="-10" dirty="0">
                <a:latin typeface="Corbel"/>
                <a:cs typeface="Corbel"/>
              </a:rPr>
              <a:t>xP(x)</a:t>
            </a:r>
            <a:endParaRPr sz="2000" dirty="0">
              <a:latin typeface="Corbel"/>
              <a:cs typeface="Corbel"/>
            </a:endParaRPr>
          </a:p>
          <a:p>
            <a:pPr marL="332105" marR="5080">
              <a:lnSpc>
                <a:spcPts val="3840"/>
              </a:lnSpc>
              <a:spcBef>
                <a:spcPts val="110"/>
              </a:spcBef>
            </a:pPr>
            <a:r>
              <a:rPr sz="2000" spc="-10" dirty="0">
                <a:latin typeface="Corbel"/>
                <a:cs typeface="Corbel"/>
              </a:rPr>
              <a:t>ifadesinin</a:t>
            </a:r>
            <a:r>
              <a:rPr sz="2000" spc="-1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doğru</a:t>
            </a:r>
            <a:r>
              <a:rPr sz="2000" spc="-80" dirty="0">
                <a:latin typeface="Corbel"/>
                <a:cs typeface="Corbel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olmadığını</a:t>
            </a:r>
            <a:r>
              <a:rPr sz="2000" spc="-114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göstermek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için, </a:t>
            </a:r>
            <a:r>
              <a:rPr sz="2000" dirty="0">
                <a:latin typeface="Corbel"/>
                <a:cs typeface="Corbel"/>
              </a:rPr>
              <a:t>P(x)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önermesini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yanlış</a:t>
            </a:r>
            <a:r>
              <a:rPr sz="2000" spc="-1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yapan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tanım kümesinden</a:t>
            </a:r>
            <a:r>
              <a:rPr sz="2000" spc="-6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bir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x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öğesi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bulmalıyız.</a:t>
            </a:r>
            <a:endParaRPr sz="2000" dirty="0">
              <a:latin typeface="Corbel"/>
              <a:cs typeface="Corbel"/>
            </a:endParaRPr>
          </a:p>
          <a:p>
            <a:pPr marL="332105" indent="-319405">
              <a:lnSpc>
                <a:spcPts val="371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</a:tabLst>
            </a:pPr>
            <a:r>
              <a:rPr sz="2000" dirty="0">
                <a:latin typeface="Corbel"/>
                <a:cs typeface="Corbel"/>
              </a:rPr>
              <a:t>Böyle</a:t>
            </a:r>
            <a:r>
              <a:rPr sz="2000" spc="-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bir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x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öğesine</a:t>
            </a:r>
            <a:r>
              <a:rPr sz="2000" spc="-70" dirty="0"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orbel"/>
                <a:cs typeface="Corbel"/>
              </a:rPr>
              <a:t>karşıt</a:t>
            </a:r>
            <a:r>
              <a:rPr sz="2000" b="1" spc="-5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orbel"/>
                <a:cs typeface="Corbel"/>
              </a:rPr>
              <a:t>örnek</a:t>
            </a:r>
            <a:r>
              <a:rPr sz="2000" b="1" spc="-8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denir.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4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HİPOTEZLERE KARŞI KANIT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1621346" y="1706676"/>
            <a:ext cx="7661275" cy="24038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2105" marR="5080" indent="-320040" algn="just">
              <a:lnSpc>
                <a:spcPct val="100400"/>
              </a:lnSpc>
              <a:spcBef>
                <a:spcPts val="8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32105" algn="l"/>
              </a:tabLst>
            </a:pPr>
            <a:r>
              <a:rPr sz="2000" dirty="0">
                <a:latin typeface="Candara"/>
                <a:cs typeface="Candara"/>
              </a:rPr>
              <a:t>Eğer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orjinal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hipotez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farklı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hipotezlere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bölümlene‐ </a:t>
            </a:r>
            <a:r>
              <a:rPr sz="2000" dirty="0">
                <a:latin typeface="Candara"/>
                <a:cs typeface="Candara"/>
              </a:rPr>
              <a:t>biliyorsa</a:t>
            </a:r>
            <a:r>
              <a:rPr sz="2000" spc="55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buna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hipotezlere</a:t>
            </a:r>
            <a:r>
              <a:rPr sz="2000" b="1" spc="-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göre</a:t>
            </a:r>
            <a:r>
              <a:rPr sz="2000" b="1" spc="-2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kanıt</a:t>
            </a:r>
            <a:r>
              <a:rPr sz="2000" b="1" spc="-1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denir.</a:t>
            </a:r>
            <a:r>
              <a:rPr sz="2000" spc="-20" dirty="0">
                <a:latin typeface="Candara"/>
                <a:cs typeface="Candara"/>
              </a:rPr>
              <a:t> Eğer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56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gösterilecekse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deyimi</a:t>
            </a:r>
            <a:endParaRPr sz="2000" dirty="0">
              <a:latin typeface="Candara"/>
              <a:cs typeface="Candara"/>
            </a:endParaRPr>
          </a:p>
          <a:p>
            <a:pPr marL="332105" algn="just">
              <a:lnSpc>
                <a:spcPts val="3329"/>
              </a:lnSpc>
            </a:pPr>
            <a:r>
              <a:rPr sz="2000" dirty="0">
                <a:latin typeface="Candara"/>
                <a:cs typeface="Candara"/>
              </a:rPr>
              <a:t>deyimine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denkse.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Bu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durumda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ndara"/>
              <a:cs typeface="Candara"/>
            </a:endParaRPr>
          </a:p>
          <a:p>
            <a:pPr marL="332740">
              <a:lnSpc>
                <a:spcPct val="100000"/>
              </a:lnSpc>
            </a:pPr>
            <a:r>
              <a:rPr sz="2000" spc="-10" dirty="0">
                <a:latin typeface="Candara"/>
                <a:cs typeface="Candara"/>
              </a:rPr>
              <a:t>yerine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ndara"/>
              <a:cs typeface="Candara"/>
            </a:endParaRPr>
          </a:p>
          <a:p>
            <a:pPr marL="332740">
              <a:lnSpc>
                <a:spcPct val="100000"/>
              </a:lnSpc>
            </a:pPr>
            <a:r>
              <a:rPr sz="2000" dirty="0">
                <a:latin typeface="Candara"/>
                <a:cs typeface="Candara"/>
              </a:rPr>
              <a:t>olduğunu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gösterilir</a:t>
            </a:r>
            <a:r>
              <a:rPr sz="2400" spc="-10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92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DENKLİĞE GÖRE KANIT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621346" y="1501806"/>
            <a:ext cx="9174033" cy="251940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509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</a:tabLst>
            </a:pPr>
            <a:r>
              <a:rPr sz="2400" dirty="0">
                <a:latin typeface="Candara"/>
                <a:cs typeface="Candara"/>
              </a:rPr>
              <a:t>Bazı</a:t>
            </a:r>
            <a:r>
              <a:rPr sz="2400" spc="-60" dirty="0">
                <a:latin typeface="Candara"/>
                <a:cs typeface="Candara"/>
              </a:rPr>
              <a:t> </a:t>
            </a:r>
            <a:r>
              <a:rPr sz="2400" spc="-10" dirty="0">
                <a:latin typeface="Candara"/>
                <a:cs typeface="Candara"/>
              </a:rPr>
              <a:t>teoremler</a:t>
            </a:r>
            <a:endParaRPr sz="2400" dirty="0">
              <a:latin typeface="Candara"/>
              <a:cs typeface="Candara"/>
            </a:endParaRPr>
          </a:p>
          <a:p>
            <a:pPr marL="80772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Candara"/>
                <a:cs typeface="Candara"/>
              </a:rPr>
              <a:t>“p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gerekli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yeterli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koşul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q”</a:t>
            </a:r>
            <a:endParaRPr sz="2000" dirty="0">
              <a:latin typeface="Candara"/>
              <a:cs typeface="Candara"/>
            </a:endParaRPr>
          </a:p>
          <a:p>
            <a:pPr marL="35052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Candara"/>
                <a:cs typeface="Candara"/>
              </a:rPr>
              <a:t>şeklindedir.</a:t>
            </a:r>
            <a:endParaRPr sz="2000" dirty="0">
              <a:latin typeface="Candara"/>
              <a:cs typeface="Candara"/>
            </a:endParaRPr>
          </a:p>
          <a:p>
            <a:pPr marL="350520" marR="1000125" indent="457200">
              <a:lnSpc>
                <a:spcPct val="109100"/>
              </a:lnSpc>
              <a:spcBef>
                <a:spcPts val="60"/>
              </a:spcBef>
            </a:pPr>
            <a:r>
              <a:rPr sz="2000" dirty="0">
                <a:latin typeface="Candara"/>
                <a:cs typeface="Candara"/>
              </a:rPr>
              <a:t>p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>
                <a:latin typeface="Symbol"/>
                <a:cs typeface="Symbol"/>
              </a:rPr>
              <a:t></a:t>
            </a:r>
            <a:r>
              <a:rPr sz="2000" spc="-10" dirty="0">
                <a:latin typeface="Candara"/>
                <a:cs typeface="Candara"/>
              </a:rPr>
              <a:t>(p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Candara"/>
                <a:cs typeface="Candara"/>
              </a:rPr>
              <a:t>q)</a:t>
            </a:r>
            <a:r>
              <a:rPr sz="2000" spc="-10" dirty="0">
                <a:latin typeface="Symbol"/>
                <a:cs typeface="Symbol"/>
              </a:rPr>
              <a:t></a:t>
            </a:r>
            <a:r>
              <a:rPr sz="2000" spc="-10" dirty="0">
                <a:latin typeface="Candara"/>
                <a:cs typeface="Candara"/>
              </a:rPr>
              <a:t>(q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Candara"/>
                <a:cs typeface="Candara"/>
              </a:rPr>
              <a:t>p) olduğundan</a:t>
            </a:r>
            <a:endParaRPr sz="2000" dirty="0">
              <a:latin typeface="Candara"/>
              <a:cs typeface="Candara"/>
            </a:endParaRPr>
          </a:p>
          <a:p>
            <a:pPr marL="350520" marR="2353310" indent="274320">
              <a:lnSpc>
                <a:spcPct val="110000"/>
              </a:lnSpc>
            </a:pPr>
            <a:r>
              <a:rPr sz="2000" dirty="0">
                <a:latin typeface="Candara"/>
                <a:cs typeface="Candara"/>
              </a:rPr>
              <a:t>“eğer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 ise </a:t>
            </a:r>
            <a:r>
              <a:rPr sz="2000" spc="-25" dirty="0">
                <a:latin typeface="Candara"/>
                <a:cs typeface="Candara"/>
              </a:rPr>
              <a:t>q” ve</a:t>
            </a:r>
            <a:endParaRPr sz="2000" dirty="0">
              <a:latin typeface="Candara"/>
              <a:cs typeface="Candara"/>
            </a:endParaRPr>
          </a:p>
          <a:p>
            <a:pPr marL="62484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Candara"/>
                <a:cs typeface="Candara"/>
              </a:rPr>
              <a:t>“eğer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ise </a:t>
            </a:r>
            <a:r>
              <a:rPr sz="2000" spc="-25" dirty="0">
                <a:latin typeface="Candara"/>
                <a:cs typeface="Candara"/>
              </a:rPr>
              <a:t>p”</a:t>
            </a:r>
            <a:endParaRPr sz="2000" dirty="0">
              <a:latin typeface="Candara"/>
              <a:cs typeface="Candara"/>
            </a:endParaRPr>
          </a:p>
          <a:p>
            <a:pPr marL="35052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Candara"/>
                <a:cs typeface="Candara"/>
              </a:rPr>
              <a:t>ifadelerini</a:t>
            </a:r>
            <a:r>
              <a:rPr sz="2000" spc="-5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göstermek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yeterlidir.</a:t>
            </a:r>
            <a:endParaRPr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2727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OLMAYANA ERGİ YÖNTEMİYLE KANIT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519105" y="1706676"/>
            <a:ext cx="7842884" cy="218457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0205" marR="43180" indent="-320040">
              <a:lnSpc>
                <a:spcPts val="3329"/>
              </a:lnSpc>
              <a:spcBef>
                <a:spcPts val="23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sz="2000" dirty="0">
                <a:latin typeface="Candara"/>
                <a:cs typeface="Candara"/>
              </a:rPr>
              <a:t>Kabul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edelim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ki,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dirty="0">
                <a:latin typeface="Symbol"/>
                <a:cs typeface="Symbol"/>
              </a:rPr>
              <a:t>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ifadesinin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kanıtlamak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yerine </a:t>
            </a:r>
            <a:r>
              <a:rPr sz="2000" dirty="0">
                <a:latin typeface="Candara"/>
                <a:cs typeface="Candara"/>
              </a:rPr>
              <a:t>ona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dengi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olan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karşıt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tersini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alarak</a:t>
            </a:r>
            <a:endParaRPr sz="2000" dirty="0">
              <a:latin typeface="Candara"/>
              <a:cs typeface="Candara"/>
            </a:endParaRPr>
          </a:p>
          <a:p>
            <a:pPr marL="845819">
              <a:lnSpc>
                <a:spcPts val="3270"/>
              </a:lnSpc>
            </a:pPr>
            <a:r>
              <a:rPr sz="2000" spc="-10" dirty="0">
                <a:latin typeface="Candara"/>
                <a:cs typeface="Candara"/>
              </a:rPr>
              <a:t>q</a:t>
            </a:r>
            <a:r>
              <a:rPr sz="2000" spc="-15" baseline="25525" dirty="0">
                <a:latin typeface="Candara"/>
                <a:cs typeface="Candara"/>
              </a:rPr>
              <a:t>/</a:t>
            </a:r>
            <a:r>
              <a:rPr sz="2000" spc="-10" dirty="0">
                <a:latin typeface="Symbol"/>
                <a:cs typeface="Symbol"/>
              </a:rPr>
              <a:t></a:t>
            </a:r>
            <a:r>
              <a:rPr sz="2000" spc="-10" dirty="0">
                <a:latin typeface="Candara"/>
                <a:cs typeface="Candara"/>
              </a:rPr>
              <a:t>p</a:t>
            </a:r>
            <a:r>
              <a:rPr sz="2000" spc="-15" baseline="25525" dirty="0">
                <a:latin typeface="Candara"/>
                <a:cs typeface="Candara"/>
              </a:rPr>
              <a:t>/</a:t>
            </a:r>
            <a:endParaRPr sz="2000" baseline="25525" dirty="0">
              <a:latin typeface="Candara"/>
              <a:cs typeface="Candara"/>
            </a:endParaRPr>
          </a:p>
          <a:p>
            <a:pPr marL="370205" marR="638175">
              <a:lnSpc>
                <a:spcPts val="3360"/>
              </a:lnSpc>
              <a:spcBef>
                <a:spcPts val="85"/>
              </a:spcBef>
            </a:pPr>
            <a:r>
              <a:rPr sz="2000" dirty="0">
                <a:latin typeface="Candara"/>
                <a:cs typeface="Candara"/>
              </a:rPr>
              <a:t>ifadesinin</a:t>
            </a:r>
            <a:r>
              <a:rPr sz="2000" spc="-5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kanıtlayabiliriz.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Buna</a:t>
            </a:r>
            <a:r>
              <a:rPr sz="2000" spc="-50" dirty="0"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olmayana</a:t>
            </a:r>
            <a:r>
              <a:rPr sz="2000" b="1" spc="-20" dirty="0">
                <a:solidFill>
                  <a:srgbClr val="7030A0"/>
                </a:solidFill>
                <a:latin typeface="Candara"/>
                <a:cs typeface="Candara"/>
              </a:rPr>
              <a:t> ergi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yoluyla</a:t>
            </a:r>
            <a:r>
              <a:rPr sz="2000" b="1" spc="-2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kanıt</a:t>
            </a:r>
            <a:r>
              <a:rPr sz="2000" b="1" spc="-3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(contrapositive)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denir.</a:t>
            </a:r>
            <a:endParaRPr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5002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VARLIK VE KARARLILIK KANITLARI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8"/>
          <p:cNvSpPr txBox="1">
            <a:spLocks noGrp="1"/>
          </p:cNvSpPr>
          <p:nvPr>
            <p:ph type="title"/>
          </p:nvPr>
        </p:nvSpPr>
        <p:spPr>
          <a:xfrm>
            <a:off x="1860299" y="1418964"/>
            <a:ext cx="394000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3329"/>
              </a:lnSpc>
              <a:spcBef>
                <a:spcPts val="100"/>
              </a:spcBef>
            </a:pPr>
            <a:r>
              <a:rPr sz="2000" b="0" spc="-10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sz="2000" b="0" spc="-10" dirty="0">
                <a:solidFill>
                  <a:srgbClr val="000000"/>
                </a:solidFill>
                <a:latin typeface="Corbel"/>
                <a:cs typeface="Corbel"/>
              </a:rPr>
              <a:t>xP(x)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ts val="3810"/>
              </a:lnSpc>
            </a:pPr>
            <a:r>
              <a:rPr sz="2400" b="0" dirty="0">
                <a:solidFill>
                  <a:srgbClr val="000000"/>
                </a:solidFill>
                <a:latin typeface="Candara"/>
                <a:cs typeface="Candara"/>
              </a:rPr>
              <a:t>‘</a:t>
            </a:r>
            <a:r>
              <a:rPr sz="2400" b="0" spc="-50" dirty="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ndara"/>
                <a:cs typeface="Candara"/>
              </a:rPr>
              <a:t>in</a:t>
            </a:r>
            <a:r>
              <a:rPr sz="2400" b="0" spc="-45" dirty="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ndara"/>
                <a:cs typeface="Candara"/>
              </a:rPr>
              <a:t>kanıtlanmasına</a:t>
            </a:r>
            <a:r>
              <a:rPr sz="2400" b="0" spc="-30" dirty="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ndara"/>
                <a:cs typeface="Candara"/>
              </a:rPr>
              <a:t>varlık</a:t>
            </a:r>
            <a:r>
              <a:rPr sz="2400" i="1" spc="-25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ndara"/>
                <a:cs typeface="Candara"/>
              </a:rPr>
              <a:t>kanıtı</a:t>
            </a:r>
            <a:r>
              <a:rPr sz="2400" i="1" spc="-30" dirty="0">
                <a:solidFill>
                  <a:srgbClr val="FF0000"/>
                </a:solidFill>
                <a:latin typeface="Candara"/>
                <a:cs typeface="Candar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ndara"/>
                <a:cs typeface="Candara"/>
              </a:rPr>
              <a:t>denir.</a:t>
            </a:r>
            <a:endParaRPr sz="2400" dirty="0">
              <a:latin typeface="Candara"/>
              <a:cs typeface="Candara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1519105" y="2824787"/>
            <a:ext cx="6778733" cy="37555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0205" marR="591185" indent="-320040">
              <a:lnSpc>
                <a:spcPts val="3020"/>
              </a:lnSpc>
              <a:spcBef>
                <a:spcPts val="484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sz="2000" b="1" dirty="0">
                <a:latin typeface="Candara"/>
                <a:cs typeface="Candara"/>
              </a:rPr>
              <a:t>Kararlılık</a:t>
            </a:r>
            <a:r>
              <a:rPr sz="2000" b="1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1965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yılında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J.A.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Robinson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tarafından </a:t>
            </a:r>
            <a:r>
              <a:rPr sz="2000" dirty="0">
                <a:latin typeface="Candara"/>
                <a:cs typeface="Candara"/>
              </a:rPr>
              <a:t>önerilen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kanıt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tekniğidir.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Bu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tek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kurala dayanmaktadır.</a:t>
            </a:r>
            <a:endParaRPr sz="2000" dirty="0">
              <a:latin typeface="Candara"/>
              <a:cs typeface="Candara"/>
            </a:endParaRPr>
          </a:p>
          <a:p>
            <a:pPr marL="370840" marR="68580" indent="-635">
              <a:spcBef>
                <a:spcPts val="40"/>
              </a:spcBef>
              <a:tabLst>
                <a:tab pos="3490595" algn="l"/>
              </a:tabLst>
            </a:pPr>
            <a:r>
              <a:rPr sz="2000" dirty="0">
                <a:latin typeface="Candara"/>
                <a:cs typeface="Candara"/>
              </a:rPr>
              <a:t>“eğer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her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iki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ve</a:t>
            </a:r>
            <a:r>
              <a:rPr sz="2000" dirty="0">
                <a:latin typeface="Candara"/>
                <a:cs typeface="Candara"/>
              </a:rPr>
              <a:t>	p</a:t>
            </a:r>
            <a:r>
              <a:rPr sz="2000" baseline="25525" dirty="0">
                <a:latin typeface="Candara"/>
                <a:cs typeface="Candara"/>
              </a:rPr>
              <a:t>/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Candara"/>
                <a:cs typeface="Candara"/>
              </a:rPr>
              <a:t>r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önermeleri</a:t>
            </a:r>
            <a:r>
              <a:rPr sz="2000" spc="-4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doğruysa,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bu </a:t>
            </a:r>
            <a:r>
              <a:rPr sz="2000" dirty="0">
                <a:latin typeface="Candara"/>
                <a:cs typeface="Candara"/>
              </a:rPr>
              <a:t>durumda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Candara"/>
                <a:cs typeface="Candara"/>
              </a:rPr>
              <a:t>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önermesi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doğrudur”</a:t>
            </a:r>
            <a:endParaRPr sz="2000" dirty="0">
              <a:latin typeface="Candara"/>
              <a:cs typeface="Candara"/>
            </a:endParaRPr>
          </a:p>
          <a:p>
            <a:pPr marL="370205" indent="-319405">
              <a:lnSpc>
                <a:spcPts val="3190"/>
              </a:lnSpc>
              <a:spcBef>
                <a:spcPts val="2620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sz="2000" dirty="0">
                <a:latin typeface="Candara"/>
                <a:cs typeface="Candara"/>
              </a:rPr>
              <a:t>Bir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kararlılık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ile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kanıtta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hipotez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sonuç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bir</a:t>
            </a:r>
            <a:endParaRPr sz="2000" dirty="0">
              <a:latin typeface="Candara"/>
              <a:cs typeface="Candara"/>
            </a:endParaRPr>
          </a:p>
          <a:p>
            <a:pPr marL="370840">
              <a:lnSpc>
                <a:spcPts val="3025"/>
              </a:lnSpc>
            </a:pPr>
            <a:r>
              <a:rPr sz="2000" b="1" dirty="0">
                <a:solidFill>
                  <a:srgbClr val="7030A0"/>
                </a:solidFill>
                <a:latin typeface="Candara"/>
                <a:cs typeface="Candara"/>
              </a:rPr>
              <a:t>cümlecik</a:t>
            </a:r>
            <a:r>
              <a:rPr sz="2000" b="1" spc="-3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(clauses)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olarak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yazılır.</a:t>
            </a:r>
            <a:endParaRPr sz="2000" dirty="0">
              <a:latin typeface="Candara"/>
              <a:cs typeface="Candara"/>
            </a:endParaRPr>
          </a:p>
          <a:p>
            <a:pPr marL="370840" marR="774700" indent="-320040">
              <a:lnSpc>
                <a:spcPts val="3020"/>
              </a:lnSpc>
              <a:spcBef>
                <a:spcPts val="21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840" algn="l"/>
              </a:tabLst>
            </a:pPr>
            <a:r>
              <a:rPr sz="2000" dirty="0">
                <a:latin typeface="Candara"/>
                <a:cs typeface="Candara"/>
              </a:rPr>
              <a:t>Bir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cümlecik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değişken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ya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</a:t>
            </a:r>
            <a:r>
              <a:rPr sz="2000" spc="-10" dirty="0">
                <a:latin typeface="Candara"/>
                <a:cs typeface="Candara"/>
              </a:rPr>
              <a:t> değişkenin </a:t>
            </a:r>
            <a:r>
              <a:rPr sz="2000" dirty="0">
                <a:latin typeface="Candara"/>
                <a:cs typeface="Candara"/>
              </a:rPr>
              <a:t>olumsuzunun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“ya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da”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‘lar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ile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bağlanmasından oluşur.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6880749" y="1587589"/>
            <a:ext cx="5147943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</a:tabLst>
            </a:pPr>
            <a:r>
              <a:rPr sz="2000" b="1" dirty="0">
                <a:solidFill>
                  <a:srgbClr val="7030A0"/>
                </a:solidFill>
                <a:latin typeface="Corbel"/>
                <a:cs typeface="Corbel"/>
              </a:rPr>
              <a:t>Özel</a:t>
            </a:r>
            <a:r>
              <a:rPr sz="2000" b="1" spc="-7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20" dirty="0">
                <a:solidFill>
                  <a:srgbClr val="7030A0"/>
                </a:solidFill>
                <a:latin typeface="Corbel"/>
                <a:cs typeface="Corbel"/>
              </a:rPr>
              <a:t>Hal:</a:t>
            </a:r>
            <a:endParaRPr sz="2000" dirty="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2000" dirty="0">
                <a:latin typeface="Candara"/>
                <a:cs typeface="Candara"/>
              </a:rPr>
              <a:t>Kararlılık</a:t>
            </a:r>
            <a:r>
              <a:rPr sz="2000" spc="-8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kuralıyla</a:t>
            </a:r>
            <a:endParaRPr sz="2000" dirty="0">
              <a:latin typeface="Candara"/>
              <a:cs typeface="Candara"/>
            </a:endParaRPr>
          </a:p>
          <a:p>
            <a:pPr marL="332740" marR="5080">
              <a:lnSpc>
                <a:spcPct val="200000"/>
              </a:lnSpc>
              <a:spcBef>
                <a:spcPts val="35"/>
              </a:spcBef>
              <a:tabLst>
                <a:tab pos="3190875" algn="l"/>
                <a:tab pos="5126355" algn="l"/>
                <a:tab pos="5376545" algn="l"/>
              </a:tabLst>
            </a:pPr>
            <a:r>
              <a:rPr sz="2000" dirty="0">
                <a:latin typeface="Candara"/>
                <a:cs typeface="Candara"/>
              </a:rPr>
              <a:t>“Eğer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Candara"/>
                <a:cs typeface="Candara"/>
              </a:rPr>
              <a:t>q</a:t>
            </a:r>
            <a:r>
              <a:rPr sz="2000" spc="-6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-5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p’</a:t>
            </a:r>
            <a:r>
              <a:rPr sz="2000" dirty="0">
                <a:latin typeface="Candara"/>
                <a:cs typeface="Candara"/>
              </a:rPr>
              <a:t>	doğruysa,</a:t>
            </a:r>
            <a:r>
              <a:rPr sz="2000" spc="-125" dirty="0">
                <a:latin typeface="Candara"/>
                <a:cs typeface="Candara"/>
              </a:rPr>
              <a:t> </a:t>
            </a:r>
            <a:r>
              <a:rPr sz="2000" spc="-50" dirty="0">
                <a:latin typeface="Candara"/>
                <a:cs typeface="Candara"/>
              </a:rPr>
              <a:t>q</a:t>
            </a:r>
            <a:r>
              <a:rPr sz="2000" dirty="0">
                <a:latin typeface="Candara"/>
                <a:cs typeface="Candara"/>
              </a:rPr>
              <a:t>	‘da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doğrudur” </a:t>
            </a:r>
            <a:r>
              <a:rPr sz="2000" dirty="0">
                <a:latin typeface="Candara"/>
                <a:cs typeface="Candara"/>
              </a:rPr>
              <a:t>“Eğer</a:t>
            </a:r>
            <a:r>
              <a:rPr sz="2000" spc="-7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</a:t>
            </a:r>
            <a:r>
              <a:rPr sz="2000" spc="-7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-6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p’</a:t>
            </a:r>
            <a:r>
              <a:rPr sz="2000" dirty="0">
                <a:latin typeface="Symbol"/>
                <a:cs typeface="Symbol"/>
              </a:rPr>
              <a:t></a:t>
            </a:r>
            <a:r>
              <a:rPr sz="2000" dirty="0">
                <a:latin typeface="Candara"/>
                <a:cs typeface="Candara"/>
              </a:rPr>
              <a:t>r</a:t>
            </a:r>
            <a:r>
              <a:rPr sz="2000" spc="-6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doğruysa,</a:t>
            </a:r>
            <a:r>
              <a:rPr sz="2000" spc="-55" dirty="0">
                <a:latin typeface="Candara"/>
                <a:cs typeface="Candara"/>
              </a:rPr>
              <a:t> </a:t>
            </a:r>
            <a:r>
              <a:rPr sz="2000" spc="-50" dirty="0">
                <a:latin typeface="Candara"/>
                <a:cs typeface="Candara"/>
              </a:rPr>
              <a:t>r</a:t>
            </a:r>
            <a:r>
              <a:rPr sz="2000" dirty="0">
                <a:latin typeface="Candara"/>
                <a:cs typeface="Candara"/>
              </a:rPr>
              <a:t>	‘de</a:t>
            </a:r>
            <a:r>
              <a:rPr sz="2000" spc="-4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doğrudur”</a:t>
            </a:r>
            <a:endParaRPr sz="2000" dirty="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4977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ÖRNEKLER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19105" y="1535892"/>
            <a:ext cx="10313504" cy="2612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16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</a:tabLst>
            </a:pPr>
            <a:r>
              <a:rPr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sz="2000" b="1" spc="-10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spc="-1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marR="5080" indent="80010">
              <a:lnSpc>
                <a:spcPct val="102400"/>
              </a:lnSpc>
              <a:spcBef>
                <a:spcPts val="73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“Eğer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ben çalışırsam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zekiysem,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dersimden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geçerim.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Eğer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ben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dersimden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geçersem, bir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dersimi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alabilirim.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halde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ben bir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dersimi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alamazsam,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ben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zeki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değilim”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840" marR="2551430" indent="-274320">
              <a:lnSpc>
                <a:spcPct val="12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Burada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önermelerimizi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şöyle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alabiliriz: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“ben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çalışırım”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84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“ben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zekiyim”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4840" marR="3609340">
              <a:lnSpc>
                <a:spcPct val="12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p=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“dersimden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geçerim”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alırım”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754866" y="4534971"/>
            <a:ext cx="10077743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“Eğer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ben çalışırsam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zekiysem,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dersimden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geçerim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Bir sonraki dersi almaya gerek yoktur. Eğer dersimi </a:t>
            </a:r>
            <a:r>
              <a:rPr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geçersem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 bir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dersimi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almalıyım.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halde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çalışmama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gerek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yoktur.”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800" marR="5038725">
              <a:lnSpc>
                <a:spcPct val="12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“ben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çalışırım”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“ben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zekiyim”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800" marR="3785235">
              <a:lnSpc>
                <a:spcPct val="12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p=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“dersimden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geçerim”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“bir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sonraki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dersi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alırım”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377137" y="4148016"/>
            <a:ext cx="1542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16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</a:tabLst>
            </a:pPr>
            <a:r>
              <a:rPr lang="tr-T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tr-TR" sz="2000" b="1" spc="-10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spc="-1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MATEMATİKSEL TÜMEVARIM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19106" y="1706676"/>
            <a:ext cx="6983450" cy="35682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2105" marR="5080" indent="-320040">
              <a:lnSpc>
                <a:spcPts val="3240"/>
              </a:lnSpc>
              <a:spcBef>
                <a:spcPts val="505"/>
              </a:spcBef>
              <a:buClr>
                <a:srgbClr val="71A376"/>
              </a:buClr>
              <a:buSzPct val="80000"/>
              <a:buFont typeface="Cambria"/>
              <a:buChar char="◾"/>
              <a:tabLst>
                <a:tab pos="332105" algn="l"/>
              </a:tabLst>
            </a:pPr>
            <a:r>
              <a:rPr sz="2000" dirty="0">
                <a:latin typeface="Candara"/>
                <a:cs typeface="Candara"/>
              </a:rPr>
              <a:t>Kabul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edelim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ki,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her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n pozitif</a:t>
            </a:r>
            <a:r>
              <a:rPr sz="2000" spc="-3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tamsayısı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için </a:t>
            </a:r>
            <a:r>
              <a:rPr sz="2000" dirty="0">
                <a:latin typeface="Candara"/>
                <a:cs typeface="Candara"/>
              </a:rPr>
              <a:t>bir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S(n)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önermesi var</a:t>
            </a:r>
            <a:r>
              <a:rPr sz="2000" spc="-10" dirty="0">
                <a:latin typeface="Candara"/>
                <a:cs typeface="Candara"/>
              </a:rPr>
              <a:t> olsun.</a:t>
            </a:r>
            <a:endParaRPr sz="2000" dirty="0">
              <a:latin typeface="Candara"/>
              <a:cs typeface="Candara"/>
            </a:endParaRPr>
          </a:p>
          <a:p>
            <a:pPr marL="332105">
              <a:lnSpc>
                <a:spcPts val="3190"/>
              </a:lnSpc>
            </a:pPr>
            <a:r>
              <a:rPr sz="2000" dirty="0">
                <a:latin typeface="Candara"/>
                <a:cs typeface="Candara"/>
              </a:rPr>
              <a:t>Ayrıca,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yine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kabul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edelim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ki,</a:t>
            </a:r>
            <a:endParaRPr sz="2000" dirty="0">
              <a:latin typeface="Candara"/>
              <a:cs typeface="Candara"/>
            </a:endParaRPr>
          </a:p>
          <a:p>
            <a:pPr marL="624840" lvl="1" indent="-274320">
              <a:lnSpc>
                <a:spcPct val="100000"/>
              </a:lnSpc>
              <a:spcBef>
                <a:spcPts val="350"/>
              </a:spcBef>
              <a:buClr>
                <a:srgbClr val="B0CCB0"/>
              </a:buClr>
              <a:buSzPct val="89285"/>
              <a:buFont typeface="Wingdings"/>
              <a:buChar char=""/>
              <a:tabLst>
                <a:tab pos="624840" algn="l"/>
                <a:tab pos="6293485" algn="l"/>
              </a:tabLst>
            </a:pPr>
            <a:r>
              <a:rPr sz="2000" dirty="0">
                <a:latin typeface="Candara"/>
                <a:cs typeface="Candara"/>
              </a:rPr>
              <a:t>S(1)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spc="-10" dirty="0" err="1">
                <a:latin typeface="Candara"/>
                <a:cs typeface="Candara"/>
              </a:rPr>
              <a:t>doğru</a:t>
            </a:r>
            <a:r>
              <a:rPr sz="2000" spc="-10" dirty="0" smtClean="0">
                <a:latin typeface="Candara"/>
                <a:cs typeface="Candara"/>
              </a:rPr>
              <a:t>;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lang="tr-TR" sz="2000" dirty="0" smtClean="0">
                <a:latin typeface="Candara"/>
                <a:cs typeface="Candara"/>
              </a:rPr>
              <a:t>      </a:t>
            </a:r>
            <a:r>
              <a:rPr sz="2000" spc="-10" dirty="0" smtClean="0">
                <a:latin typeface="Candara"/>
                <a:cs typeface="Candara"/>
              </a:rPr>
              <a:t>(</a:t>
            </a:r>
            <a:r>
              <a:rPr sz="2000" spc="-10" dirty="0">
                <a:latin typeface="Candara"/>
                <a:cs typeface="Candara"/>
              </a:rPr>
              <a:t>2.4)</a:t>
            </a:r>
            <a:endParaRPr sz="2000" dirty="0">
              <a:latin typeface="Candara"/>
              <a:cs typeface="Candara"/>
            </a:endParaRPr>
          </a:p>
          <a:p>
            <a:pPr marL="624840" lvl="1" indent="-274320">
              <a:lnSpc>
                <a:spcPct val="100000"/>
              </a:lnSpc>
              <a:spcBef>
                <a:spcPts val="335"/>
              </a:spcBef>
              <a:buClr>
                <a:srgbClr val="B0CCB0"/>
              </a:buClr>
              <a:buSzPct val="89285"/>
              <a:buFont typeface="Wingdings"/>
              <a:buChar char=""/>
              <a:tabLst>
                <a:tab pos="624840" algn="l"/>
              </a:tabLst>
            </a:pPr>
            <a:r>
              <a:rPr sz="2000" dirty="0">
                <a:latin typeface="Candara"/>
                <a:cs typeface="Candara"/>
              </a:rPr>
              <a:t>Her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i&lt;n+1</a:t>
            </a:r>
            <a:r>
              <a:rPr sz="2000" spc="-2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için</a:t>
            </a:r>
            <a:r>
              <a:rPr sz="2000" spc="-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S(i) doğru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olduğunda,</a:t>
            </a:r>
            <a:endParaRPr sz="2000" dirty="0">
              <a:latin typeface="Candara"/>
              <a:cs typeface="Candara"/>
            </a:endParaRPr>
          </a:p>
          <a:p>
            <a:pPr marL="332740" marR="316865" indent="292100">
              <a:lnSpc>
                <a:spcPct val="89700"/>
              </a:lnSpc>
              <a:spcBef>
                <a:spcPts val="685"/>
              </a:spcBef>
              <a:tabLst>
                <a:tab pos="1792605" algn="l"/>
                <a:tab pos="6308090" algn="l"/>
              </a:tabLst>
            </a:pPr>
            <a:r>
              <a:rPr sz="2000" spc="-10" dirty="0">
                <a:latin typeface="Candara"/>
                <a:cs typeface="Candara"/>
              </a:rPr>
              <a:t>S(n+1)</a:t>
            </a:r>
            <a:r>
              <a:rPr sz="2000" dirty="0">
                <a:latin typeface="Candara"/>
                <a:cs typeface="Candara"/>
              </a:rPr>
              <a:t>	doğru</a:t>
            </a:r>
            <a:r>
              <a:rPr sz="2000" spc="-25" dirty="0">
                <a:latin typeface="Candara"/>
                <a:cs typeface="Candara"/>
              </a:rPr>
              <a:t> </a:t>
            </a:r>
            <a:r>
              <a:rPr sz="2000" spc="-10" dirty="0" err="1">
                <a:latin typeface="Candara"/>
                <a:cs typeface="Candara"/>
              </a:rPr>
              <a:t>olsun</a:t>
            </a:r>
            <a:r>
              <a:rPr sz="2000" spc="-10" dirty="0" smtClean="0">
                <a:latin typeface="Candara"/>
                <a:cs typeface="Candara"/>
              </a:rPr>
              <a:t>.</a:t>
            </a:r>
            <a:r>
              <a:rPr lang="tr-TR" sz="2000" dirty="0">
                <a:latin typeface="Candara"/>
                <a:cs typeface="Candara"/>
              </a:rPr>
              <a:t> </a:t>
            </a:r>
            <a:r>
              <a:rPr sz="2000" spc="-10" dirty="0" smtClean="0">
                <a:latin typeface="Candara"/>
                <a:cs typeface="Candara"/>
              </a:rPr>
              <a:t>(2.5</a:t>
            </a:r>
            <a:r>
              <a:rPr sz="2000" spc="-10" dirty="0">
                <a:latin typeface="Candara"/>
                <a:cs typeface="Candara"/>
              </a:rPr>
              <a:t>) </a:t>
            </a:r>
            <a:endParaRPr lang="tr-TR" sz="2000" spc="-10" dirty="0" smtClean="0">
              <a:latin typeface="Candara"/>
              <a:cs typeface="Candara"/>
            </a:endParaRPr>
          </a:p>
          <a:p>
            <a:pPr marL="332740" marR="316865" indent="292100">
              <a:lnSpc>
                <a:spcPct val="89700"/>
              </a:lnSpc>
              <a:spcBef>
                <a:spcPts val="685"/>
              </a:spcBef>
              <a:tabLst>
                <a:tab pos="1792605" algn="l"/>
                <a:tab pos="6308090" algn="l"/>
              </a:tabLst>
            </a:pPr>
            <a:r>
              <a:rPr sz="2000" dirty="0" smtClean="0">
                <a:latin typeface="Candara"/>
                <a:cs typeface="Candara"/>
              </a:rPr>
              <a:t>Bu</a:t>
            </a:r>
            <a:r>
              <a:rPr sz="2000" spc="-15" dirty="0" smtClean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durumda</a:t>
            </a:r>
            <a:r>
              <a:rPr sz="2000" spc="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her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pozitif</a:t>
            </a:r>
            <a:r>
              <a:rPr sz="2000" spc="-3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n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tamsayısı</a:t>
            </a:r>
            <a:r>
              <a:rPr sz="2000" spc="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için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spc="-20" dirty="0">
                <a:latin typeface="Candara"/>
                <a:cs typeface="Candara"/>
              </a:rPr>
              <a:t>S(n) </a:t>
            </a:r>
            <a:r>
              <a:rPr sz="2000" spc="-10" dirty="0">
                <a:latin typeface="Candara"/>
                <a:cs typeface="Candara"/>
              </a:rPr>
              <a:t>doğrudur.</a:t>
            </a:r>
            <a:endParaRPr sz="2000" dirty="0">
              <a:latin typeface="Candara"/>
              <a:cs typeface="Candara"/>
            </a:endParaRPr>
          </a:p>
          <a:p>
            <a:pPr marL="332740" marR="893444" indent="-320040">
              <a:lnSpc>
                <a:spcPts val="3240"/>
              </a:lnSpc>
              <a:spcBef>
                <a:spcPts val="50"/>
              </a:spcBef>
              <a:buClr>
                <a:srgbClr val="71A376"/>
              </a:buClr>
              <a:buSzPct val="80000"/>
              <a:buFont typeface="Cambria"/>
              <a:buChar char="◾"/>
              <a:tabLst>
                <a:tab pos="332740" algn="l"/>
              </a:tabLst>
            </a:pPr>
            <a:r>
              <a:rPr sz="2000" dirty="0">
                <a:latin typeface="Candara"/>
                <a:cs typeface="Candara"/>
              </a:rPr>
              <a:t>Burada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(2.4)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‘e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7030A0"/>
                </a:solidFill>
                <a:latin typeface="Candara"/>
                <a:cs typeface="Candara"/>
              </a:rPr>
              <a:t>temel</a:t>
            </a:r>
            <a:r>
              <a:rPr sz="2000" spc="-5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7030A0"/>
                </a:solidFill>
                <a:latin typeface="Candara"/>
                <a:cs typeface="Candara"/>
              </a:rPr>
              <a:t>adım </a:t>
            </a:r>
            <a:r>
              <a:rPr sz="2000" dirty="0">
                <a:latin typeface="Candara"/>
                <a:cs typeface="Candara"/>
              </a:rPr>
              <a:t>ve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(2.5)</a:t>
            </a:r>
            <a:r>
              <a:rPr sz="2000" spc="-15" dirty="0">
                <a:latin typeface="Candara"/>
                <a:cs typeface="Candara"/>
              </a:rPr>
              <a:t> </a:t>
            </a:r>
            <a:r>
              <a:rPr sz="2000" dirty="0">
                <a:latin typeface="Candara"/>
                <a:cs typeface="Candara"/>
              </a:rPr>
              <a:t>‘e</a:t>
            </a:r>
            <a:r>
              <a:rPr sz="2000" spc="-10" dirty="0">
                <a:latin typeface="Candara"/>
                <a:cs typeface="Candara"/>
              </a:rPr>
              <a:t> </a:t>
            </a:r>
            <a:r>
              <a:rPr sz="2000" spc="-25" dirty="0">
                <a:latin typeface="Candara"/>
                <a:cs typeface="Candara"/>
              </a:rPr>
              <a:t>de </a:t>
            </a:r>
            <a:r>
              <a:rPr sz="2000" dirty="0">
                <a:solidFill>
                  <a:srgbClr val="7030A0"/>
                </a:solidFill>
                <a:latin typeface="Candara"/>
                <a:cs typeface="Candara"/>
              </a:rPr>
              <a:t>tümevarım</a:t>
            </a:r>
            <a:r>
              <a:rPr sz="2000" spc="-2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dirty="0">
                <a:solidFill>
                  <a:srgbClr val="7030A0"/>
                </a:solidFill>
                <a:latin typeface="Candara"/>
                <a:cs typeface="Candara"/>
              </a:rPr>
              <a:t>adımı</a:t>
            </a:r>
            <a:r>
              <a:rPr sz="2000" spc="-20" dirty="0">
                <a:solidFill>
                  <a:srgbClr val="7030A0"/>
                </a:solidFill>
                <a:latin typeface="Candara"/>
                <a:cs typeface="Candara"/>
              </a:rPr>
              <a:t> </a:t>
            </a:r>
            <a:r>
              <a:rPr sz="2000" spc="-10" dirty="0">
                <a:latin typeface="Candara"/>
                <a:cs typeface="Candara"/>
              </a:rPr>
              <a:t>denir.</a:t>
            </a:r>
            <a:endParaRPr sz="20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3214" y="2309773"/>
            <a:ext cx="286639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FUNCTION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SQ(A)</a:t>
            </a:r>
            <a:endParaRPr sz="2000" dirty="0">
              <a:latin typeface="Courier New"/>
              <a:cs typeface="Courier New"/>
            </a:endParaRPr>
          </a:p>
          <a:p>
            <a:pPr marL="773430" indent="-76073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73430" algn="l"/>
                <a:tab pos="1481455" algn="l"/>
              </a:tabLst>
            </a:pP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773430" indent="-760730">
              <a:lnSpc>
                <a:spcPct val="100000"/>
              </a:lnSpc>
              <a:buAutoNum type="arabicPeriod"/>
              <a:tabLst>
                <a:tab pos="773430" algn="l"/>
                <a:tab pos="1481455" algn="l"/>
              </a:tabLst>
            </a:pP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773430" indent="-760730">
              <a:lnSpc>
                <a:spcPct val="100000"/>
              </a:lnSpc>
              <a:buFont typeface="Courier New"/>
              <a:buAutoNum type="arabicPeriod"/>
              <a:tabLst>
                <a:tab pos="773430" algn="l"/>
                <a:tab pos="2437130" algn="l"/>
              </a:tabLst>
            </a:pPr>
            <a:r>
              <a:rPr sz="2000" b="1" dirty="0">
                <a:latin typeface="Courier New"/>
                <a:cs typeface="Courier New"/>
              </a:rPr>
              <a:t>WHILE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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A)</a:t>
            </a:r>
            <a:endParaRPr sz="2000" dirty="0">
              <a:latin typeface="Courier New"/>
              <a:cs typeface="Courier New"/>
            </a:endParaRPr>
          </a:p>
          <a:p>
            <a:pPr marL="1687830" lvl="1" indent="-761365">
              <a:lnSpc>
                <a:spcPct val="100000"/>
              </a:lnSpc>
              <a:buAutoNum type="alphaLcPeriod"/>
              <a:tabLst>
                <a:tab pos="1687830" algn="l"/>
                <a:tab pos="2395855" algn="l"/>
              </a:tabLst>
            </a:pPr>
            <a:r>
              <a:rPr sz="2000" dirty="0">
                <a:latin typeface="Courier New"/>
                <a:cs typeface="Courier New"/>
              </a:rPr>
              <a:t>C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C+A</a:t>
            </a:r>
            <a:endParaRPr sz="2000" dirty="0">
              <a:latin typeface="Courier New"/>
              <a:cs typeface="Courier New"/>
            </a:endParaRPr>
          </a:p>
          <a:p>
            <a:pPr marL="1687830" lvl="1" indent="-760730">
              <a:lnSpc>
                <a:spcPts val="2375"/>
              </a:lnSpc>
              <a:buAutoNum type="alphaLcPeriod"/>
              <a:tabLst>
                <a:tab pos="1687830" algn="l"/>
                <a:tab pos="2395855" algn="l"/>
              </a:tabLst>
            </a:pP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D+1</a:t>
            </a:r>
            <a:endParaRPr sz="2000" dirty="0">
              <a:latin typeface="Courier New"/>
              <a:cs typeface="Courier New"/>
            </a:endParaRPr>
          </a:p>
          <a:p>
            <a:pPr marL="774065" indent="-761365">
              <a:lnSpc>
                <a:spcPts val="2375"/>
              </a:lnSpc>
              <a:buFont typeface="Courier New"/>
              <a:buAutoNum type="arabicPeriod"/>
              <a:tabLst>
                <a:tab pos="774065" algn="l"/>
              </a:tabLst>
            </a:pPr>
            <a:r>
              <a:rPr sz="2000" b="1" spc="-10" dirty="0">
                <a:latin typeface="Courier New"/>
                <a:cs typeface="Courier New"/>
              </a:rPr>
              <a:t>RETURN</a:t>
            </a:r>
            <a:r>
              <a:rPr sz="2000" spc="-10" dirty="0">
                <a:latin typeface="Courier New"/>
                <a:cs typeface="Courier New"/>
              </a:rPr>
              <a:t>(C)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END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OF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FUNCTION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SQ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7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ÖRNEK ALGORİTMALAR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7064" y="2004428"/>
            <a:ext cx="32258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ourier New"/>
                <a:cs typeface="Courier New"/>
              </a:rPr>
              <a:t>SUBROUTINE</a:t>
            </a:r>
            <a:r>
              <a:rPr sz="2000" b="1" spc="-1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EXP(N,M;R)</a:t>
            </a:r>
            <a:endParaRPr sz="2000" dirty="0">
              <a:latin typeface="Courier New"/>
              <a:cs typeface="Courier New"/>
            </a:endParaRPr>
          </a:p>
          <a:p>
            <a:pPr marL="773430" indent="-760730">
              <a:lnSpc>
                <a:spcPts val="2375"/>
              </a:lnSpc>
              <a:spcBef>
                <a:spcPts val="50"/>
              </a:spcBef>
              <a:buAutoNum type="arabicPeriod"/>
              <a:tabLst>
                <a:tab pos="773430" algn="l"/>
                <a:tab pos="1481455" algn="l"/>
              </a:tabLst>
            </a:pP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ourier New"/>
                <a:cs typeface="Courier New"/>
              </a:rPr>
              <a:t>1</a:t>
            </a:r>
            <a:endParaRPr sz="2000" dirty="0">
              <a:latin typeface="Courier New"/>
              <a:cs typeface="Courier New"/>
            </a:endParaRPr>
          </a:p>
          <a:p>
            <a:pPr marL="774065" indent="-761365">
              <a:lnSpc>
                <a:spcPts val="2375"/>
              </a:lnSpc>
              <a:buFont typeface="Courier New"/>
              <a:buAutoNum type="arabicPeriod"/>
              <a:tabLst>
                <a:tab pos="774065" algn="l"/>
              </a:tabLst>
            </a:pPr>
            <a:r>
              <a:rPr sz="2000" b="1" dirty="0">
                <a:latin typeface="Courier New"/>
                <a:cs typeface="Courier New"/>
              </a:rPr>
              <a:t>WHILE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(M&gt;0)</a:t>
            </a:r>
            <a:endParaRPr sz="2000" dirty="0">
              <a:latin typeface="Courier New"/>
              <a:cs typeface="Courier New"/>
            </a:endParaRPr>
          </a:p>
          <a:p>
            <a:pPr marL="1687830" lvl="1" indent="-761365">
              <a:lnSpc>
                <a:spcPct val="100000"/>
              </a:lnSpc>
              <a:spcBef>
                <a:spcPts val="45"/>
              </a:spcBef>
              <a:buAutoNum type="alphaLcPeriod"/>
              <a:tabLst>
                <a:tab pos="1687830" algn="l"/>
                <a:tab pos="2395855" algn="l"/>
              </a:tabLst>
            </a:pP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RxN</a:t>
            </a:r>
            <a:endParaRPr sz="2000" dirty="0">
              <a:latin typeface="Courier New"/>
              <a:cs typeface="Courier New"/>
            </a:endParaRPr>
          </a:p>
          <a:p>
            <a:pPr marL="1687830" lvl="1" indent="-761365">
              <a:lnSpc>
                <a:spcPts val="2375"/>
              </a:lnSpc>
              <a:buAutoNum type="alphaLcPeriod"/>
              <a:tabLst>
                <a:tab pos="1687830" algn="l"/>
                <a:tab pos="2395855" algn="l"/>
              </a:tabLst>
            </a:pPr>
            <a:r>
              <a:rPr sz="2000" dirty="0">
                <a:latin typeface="Courier New"/>
                <a:cs typeface="Courier New"/>
              </a:rPr>
              <a:t>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M-</a:t>
            </a:r>
            <a:r>
              <a:rPr sz="2000" spc="-50" dirty="0">
                <a:latin typeface="Courier New"/>
                <a:cs typeface="Courier New"/>
              </a:rPr>
              <a:t>I</a:t>
            </a:r>
            <a:endParaRPr sz="2000" dirty="0">
              <a:latin typeface="Courier New"/>
              <a:cs typeface="Courier New"/>
            </a:endParaRPr>
          </a:p>
          <a:p>
            <a:pPr marL="774065" indent="-761365">
              <a:lnSpc>
                <a:spcPts val="2375"/>
              </a:lnSpc>
              <a:buAutoNum type="arabicPeriod"/>
              <a:tabLst>
                <a:tab pos="774065" algn="l"/>
              </a:tabLst>
            </a:pPr>
            <a:r>
              <a:rPr sz="2000" b="1" spc="-10" dirty="0">
                <a:latin typeface="Courier New"/>
                <a:cs typeface="Courier New"/>
              </a:rPr>
              <a:t>RETURN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END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OF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SUBROUTINE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EXP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6639373" y="2050146"/>
            <a:ext cx="358203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FUNCTION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GCD(X,Y)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1.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WHILE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(X</a:t>
            </a:r>
            <a:r>
              <a:rPr sz="1800" spc="-20" dirty="0">
                <a:latin typeface="Symbol"/>
                <a:cs typeface="Symbol"/>
              </a:rPr>
              <a:t></a:t>
            </a:r>
            <a:r>
              <a:rPr sz="1800" spc="-20" dirty="0">
                <a:latin typeface="Courier New"/>
                <a:cs typeface="Courier New"/>
              </a:rPr>
              <a:t>Y)</a:t>
            </a:r>
            <a:endParaRPr sz="1800" dirty="0">
              <a:latin typeface="Courier New"/>
              <a:cs typeface="Courier New"/>
            </a:endParaRPr>
          </a:p>
          <a:p>
            <a:pPr marL="1336675" indent="-409575">
              <a:lnSpc>
                <a:spcPts val="2140"/>
              </a:lnSpc>
              <a:buFont typeface="Courier New"/>
              <a:buAutoNum type="alphaLcPeriod"/>
              <a:tabLst>
                <a:tab pos="1336675" algn="l"/>
              </a:tabLst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(X&gt;Y)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THEN</a:t>
            </a:r>
            <a:endParaRPr sz="1800" dirty="0">
              <a:latin typeface="Courier New"/>
              <a:cs typeface="Courier New"/>
            </a:endParaRPr>
          </a:p>
          <a:p>
            <a:pPr marL="2249170" lvl="1" indent="-408305">
              <a:lnSpc>
                <a:spcPts val="2140"/>
              </a:lnSpc>
              <a:spcBef>
                <a:spcPts val="40"/>
              </a:spcBef>
              <a:buAutoNum type="romanLcPeriod"/>
              <a:tabLst>
                <a:tab pos="2249170" algn="l"/>
                <a:tab pos="2884805" algn="l"/>
              </a:tabLst>
            </a:pP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Y</a:t>
            </a:r>
            <a:endParaRPr sz="1800" dirty="0">
              <a:latin typeface="Courier New"/>
              <a:cs typeface="Courier New"/>
            </a:endParaRPr>
          </a:p>
          <a:p>
            <a:pPr marL="1336040" indent="-409575">
              <a:lnSpc>
                <a:spcPts val="2140"/>
              </a:lnSpc>
              <a:buFont typeface="Courier New"/>
              <a:buAutoNum type="alphaLcPeriod"/>
              <a:tabLst>
                <a:tab pos="1336040" algn="l"/>
              </a:tabLst>
            </a:pPr>
            <a:r>
              <a:rPr sz="1800" b="1" spc="-20" dirty="0">
                <a:latin typeface="Courier New"/>
                <a:cs typeface="Courier New"/>
              </a:rPr>
              <a:t>ELSE</a:t>
            </a:r>
            <a:endParaRPr sz="1800" dirty="0">
              <a:latin typeface="Courier New"/>
              <a:cs typeface="Courier New"/>
            </a:endParaRPr>
          </a:p>
          <a:p>
            <a:pPr marL="2249170" lvl="1" indent="-408305">
              <a:lnSpc>
                <a:spcPts val="2140"/>
              </a:lnSpc>
              <a:spcBef>
                <a:spcPts val="45"/>
              </a:spcBef>
              <a:buAutoNum type="romanLcPeriod"/>
              <a:tabLst>
                <a:tab pos="2249170" algn="l"/>
                <a:tab pos="2884805" algn="l"/>
              </a:tabLst>
            </a:pP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X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Courier New"/>
                <a:cs typeface="Courier New"/>
              </a:rPr>
              <a:t>2.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(X)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END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OF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FUNCTION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GCD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73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" y="-34626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rgbClr val="FF0000"/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DERSİN SONU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519105" y="1706676"/>
            <a:ext cx="9059800" cy="87652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70205" marR="43180" indent="-320040">
              <a:lnSpc>
                <a:spcPts val="3329"/>
              </a:lnSpc>
              <a:spcBef>
                <a:spcPts val="23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Not: 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Dersi mutlaka tekrar ediniz ve örnekleri çözünüz. </a:t>
            </a:r>
            <a:r>
              <a:rPr lang="tr-TR" sz="20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Algoritmik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ve analitik olarak düşündükçe bu dersi daha iyi anlayabiliriz.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726674" y="4154588"/>
            <a:ext cx="6096000" cy="8913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0205" marR="43180" indent="-320040">
              <a:lnSpc>
                <a:spcPts val="3329"/>
              </a:lnSpc>
              <a:spcBef>
                <a:spcPts val="23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lang="tr-T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Gelecek </a:t>
            </a:r>
            <a:r>
              <a:rPr lang="tr-TR" sz="2000" i="1" dirty="0">
                <a:latin typeface="Arial" panose="020B0604020202020204" pitchFamily="34" charset="0"/>
                <a:cs typeface="Arial" panose="020B0604020202020204" pitchFamily="34" charset="0"/>
              </a:rPr>
              <a:t>haftaya görüşmek üzere </a:t>
            </a:r>
            <a:r>
              <a:rPr lang="tr-T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sağlıcakla kalın</a:t>
            </a:r>
            <a:r>
              <a:rPr lang="tr-TR" sz="20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tr-TR" sz="200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048000" y="2959641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0205" marR="43180" indent="-320040">
              <a:lnSpc>
                <a:spcPts val="3329"/>
              </a:lnSpc>
              <a:spcBef>
                <a:spcPts val="235"/>
              </a:spcBef>
              <a:buClr>
                <a:srgbClr val="71A376"/>
              </a:buClr>
              <a:buSzPct val="78571"/>
              <a:buFont typeface="Cambria"/>
              <a:buChar char="◾"/>
              <a:tabLst>
                <a:tab pos="370205" algn="l"/>
              </a:tabLst>
            </a:pP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Gelecek hafta </a:t>
            </a:r>
            <a:r>
              <a:rPr lang="tr-TR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«Bağıntılar </a:t>
            </a:r>
            <a:r>
              <a:rPr lang="tr-TR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Fonksiyonlar»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konusu işlenecektir.</a:t>
            </a:r>
          </a:p>
        </p:txBody>
      </p:sp>
    </p:spTree>
    <p:extLst>
      <p:ext uri="{BB962C8B-B14F-4D97-AF65-F5344CB8AC3E}">
        <p14:creationId xmlns:p14="http://schemas.microsoft.com/office/powerpoint/2010/main" val="20288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VERİ YAPILARINA GİRİŞ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674" y="1734183"/>
            <a:ext cx="7395089" cy="32494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73768" y="3198189"/>
            <a:ext cx="4232275" cy="94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8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rbel"/>
                <a:cs typeface="Corbel"/>
              </a:rPr>
              <a:t>bi</a:t>
            </a:r>
            <a:r>
              <a:rPr sz="2000" spc="-5" dirty="0">
                <a:latin typeface="Corbel"/>
                <a:cs typeface="Corbel"/>
              </a:rPr>
              <a:t>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sonlu </a:t>
            </a:r>
            <a:r>
              <a:rPr sz="2000" spc="-10" dirty="0">
                <a:latin typeface="Corbel"/>
                <a:cs typeface="Corbel"/>
              </a:rPr>
              <a:t>küm</a:t>
            </a:r>
            <a:r>
              <a:rPr sz="2000" spc="-5" dirty="0">
                <a:latin typeface="Corbel"/>
                <a:cs typeface="Corbel"/>
              </a:rPr>
              <a:t>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ise,</a:t>
            </a:r>
            <a:endParaRPr sz="2000" dirty="0">
              <a:latin typeface="Corbel"/>
              <a:cs typeface="Corbel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|X|=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X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rbel"/>
                <a:cs typeface="Corbel"/>
              </a:rPr>
              <a:t>‘deki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öğelerin sayısını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000" spc="-5" dirty="0">
                <a:latin typeface="Corbel"/>
                <a:cs typeface="Corbel"/>
              </a:rPr>
              <a:t>gösterir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530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AYRIK KÜMELER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348391" y="1758820"/>
            <a:ext cx="9174033" cy="156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740" algn="l"/>
              </a:tabLst>
            </a:pPr>
            <a:r>
              <a:rPr sz="2000" b="1" spc="-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</a:t>
            </a:r>
            <a:r>
              <a:rPr sz="2000" b="1" spc="-4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1.1.1:</a:t>
            </a:r>
            <a:r>
              <a:rPr sz="2000" b="1" spc="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herhangi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iki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küme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olsunlar.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Eğer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10" dirty="0">
                <a:latin typeface="Corbel"/>
                <a:cs typeface="Corbel"/>
              </a:rPr>
              <a:t>X</a:t>
            </a:r>
            <a:r>
              <a:rPr lang="tr-TR" sz="2000" spc="-10" dirty="0">
                <a:latin typeface="Symbol"/>
                <a:cs typeface="Symbol"/>
              </a:rPr>
              <a:t></a:t>
            </a:r>
            <a:r>
              <a:rPr lang="tr-TR" sz="2000" spc="-10" dirty="0">
                <a:latin typeface="Corbel"/>
                <a:cs typeface="Corbel"/>
              </a:rPr>
              <a:t>Y=</a:t>
            </a:r>
            <a:r>
              <a:rPr lang="tr-TR" sz="2000" spc="-10" dirty="0">
                <a:latin typeface="Symbol"/>
                <a:cs typeface="Symbol"/>
              </a:rPr>
              <a:t></a:t>
            </a:r>
            <a:r>
              <a:rPr lang="tr-TR" sz="2000" spc="-10" dirty="0">
                <a:latin typeface="Times New Roman"/>
                <a:cs typeface="Times New Roman"/>
              </a:rPr>
              <a:t> </a:t>
            </a:r>
            <a:r>
              <a:rPr lang="tr-TR" sz="2000" spc="-5" dirty="0">
                <a:latin typeface="Corbel"/>
                <a:cs typeface="Corbel"/>
              </a:rPr>
              <a:t>ise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kümelerine </a:t>
            </a:r>
            <a:r>
              <a:rPr sz="2000" spc="-6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ayrıktırlar</a:t>
            </a:r>
            <a:r>
              <a:rPr sz="2000" i="1" spc="-2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denir.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1A376"/>
              </a:buClr>
              <a:buFont typeface="Cambria"/>
              <a:buChar char="◾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marR="6350" indent="-320040" algn="just">
              <a:lnSpc>
                <a:spcPct val="100000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74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Kümelerden oluşan bir S kümesinden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alınan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herhangi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iki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küme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aralarında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ayrıksa,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000" spc="-6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kümesine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ayrık</a:t>
            </a:r>
            <a:r>
              <a:rPr sz="2000" i="1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küme</a:t>
            </a:r>
            <a:r>
              <a:rPr sz="2000" i="1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denir.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1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DE-MORGAN KURALI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519105" y="1739582"/>
            <a:ext cx="5750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4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</a:t>
            </a:r>
            <a:r>
              <a:rPr sz="2000" b="1" spc="-2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1.1.2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>
              <a:lnSpc>
                <a:spcPct val="10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(Kümeler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İçin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De‐Morgan Kuralı)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4347" y="3305850"/>
            <a:ext cx="2590038" cy="436626"/>
          </a:xfrm>
          <a:prstGeom prst="rect">
            <a:avLst/>
          </a:prstGeom>
        </p:spPr>
      </p:pic>
      <p:pic>
        <p:nvPicPr>
          <p:cNvPr id="13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4347" y="4231916"/>
            <a:ext cx="2851404" cy="4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ÖNERMELER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519105" y="1672050"/>
            <a:ext cx="75393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</a:t>
            </a:r>
            <a:r>
              <a:rPr sz="2000" b="1" spc="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1.2.1:</a:t>
            </a:r>
            <a:r>
              <a:rPr sz="2000" b="1" spc="-1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yanlış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hüküm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bildiren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ifadeye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önerme</a:t>
            </a:r>
            <a:r>
              <a:rPr sz="2000" i="1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(proposition) </a:t>
            </a:r>
            <a:r>
              <a:rPr sz="2000" spc="-6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denir.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1519105" y="2504706"/>
            <a:ext cx="7990840" cy="3192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 algn="just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740" algn="l"/>
              </a:tabLst>
            </a:pPr>
            <a:r>
              <a:rPr sz="2000" b="1" spc="-5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</a:t>
            </a:r>
            <a:r>
              <a:rPr sz="2000" b="1" spc="-4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1.2.3: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q birer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olsunlar.</a:t>
            </a:r>
            <a:r>
              <a:rPr sz="2000" spc="5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sz="2000" spc="-6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önermelerinin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000" dirty="0" smtClean="0">
                <a:latin typeface="Symbol"/>
                <a:cs typeface="Symbol"/>
              </a:rPr>
              <a:t></a:t>
            </a: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gösterilen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birleşmesi</a:t>
            </a:r>
            <a:r>
              <a:rPr sz="2000" i="1" spc="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(conjuction)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7720" algn="just">
              <a:lnSpc>
                <a:spcPct val="10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“p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q”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algn="just">
              <a:lnSpc>
                <a:spcPct val="10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önermedir.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 indent="-320040">
              <a:lnSpc>
                <a:spcPts val="3820"/>
              </a:lnSpc>
              <a:spcBef>
                <a:spcPts val="40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200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önermelerinin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000" spc="-5" dirty="0">
                <a:latin typeface="Symbol"/>
                <a:cs typeface="Symbol"/>
              </a:rPr>
              <a:t>  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28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ayırtlamı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7720" marR="5373370" indent="-475615">
              <a:lnSpc>
                <a:spcPts val="3840"/>
              </a:lnSpc>
              <a:spcBef>
                <a:spcPts val="110"/>
              </a:spcBef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(disjunction)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“p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740">
              <a:lnSpc>
                <a:spcPts val="371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önermedir.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ÖNERMELER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19105" y="1475764"/>
            <a:ext cx="6755765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2319020" algn="l"/>
              </a:tabLst>
            </a:pPr>
            <a:r>
              <a:rPr sz="2000" b="1" spc="-55" dirty="0" err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Tanım</a:t>
            </a:r>
            <a:r>
              <a:rPr sz="2000" b="1" spc="-55" dirty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1.2.4:</a:t>
            </a:r>
            <a:r>
              <a:rPr lang="tr-TR" sz="2000" b="1" spc="-55" dirty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sz="2000" b="0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000" spc="-5" dirty="0">
                <a:solidFill>
                  <a:srgbClr val="000000"/>
                </a:solidFill>
                <a:latin typeface="Symbol"/>
                <a:cs typeface="Symbol"/>
              </a:rPr>
              <a:t>  </a:t>
            </a:r>
            <a:r>
              <a:rPr sz="2000" b="0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b="0" spc="-1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önermesinin</a:t>
            </a:r>
            <a:r>
              <a:rPr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doğruluk </a:t>
            </a:r>
            <a:r>
              <a:rPr sz="2000" b="0" spc="-62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değerleri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31393"/>
              </p:ext>
            </p:extLst>
          </p:nvPr>
        </p:nvGraphicFramePr>
        <p:xfrm>
          <a:off x="1519105" y="1993855"/>
          <a:ext cx="1929130" cy="2103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2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q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q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5"/>
          <p:cNvSpPr txBox="1"/>
          <p:nvPr/>
        </p:nvSpPr>
        <p:spPr>
          <a:xfrm>
            <a:off x="3582127" y="1964684"/>
            <a:ext cx="4434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verilir.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11940" y="4036253"/>
            <a:ext cx="6739255" cy="518091"/>
          </a:xfrm>
          <a:prstGeom prst="rect">
            <a:avLst/>
          </a:prstGeom>
        </p:spPr>
        <p:txBody>
          <a:bodyPr vert="horz" wrap="square" lIns="0" tIns="3048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2303145" algn="l"/>
              </a:tabLst>
            </a:pPr>
            <a:r>
              <a:rPr lang="tr-TR" sz="2000" b="1" spc="-55" dirty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Tanım 1.2.5: </a:t>
            </a:r>
            <a:r>
              <a:rPr lang="tr-TR" sz="2000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000" spc="-5" dirty="0" smtClean="0">
                <a:solidFill>
                  <a:srgbClr val="000000"/>
                </a:solidFill>
                <a:latin typeface="Symbol"/>
                <a:cs typeface="Symbol"/>
              </a:rPr>
              <a:t>  </a:t>
            </a:r>
            <a:r>
              <a:rPr lang="tr-TR" sz="2000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önermesinin doğruluk </a:t>
            </a:r>
            <a:r>
              <a:rPr lang="tr-TR" sz="2000" spc="-62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5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değerleri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26845"/>
              </p:ext>
            </p:extLst>
          </p:nvPr>
        </p:nvGraphicFramePr>
        <p:xfrm>
          <a:off x="1511939" y="4552869"/>
          <a:ext cx="1903730" cy="2240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0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q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000" b="1" spc="-5" dirty="0">
                          <a:latin typeface="Trebuchet MS"/>
                          <a:cs typeface="Trebuchet MS"/>
                        </a:rPr>
                        <a:t>q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5"/>
          <p:cNvSpPr txBox="1"/>
          <p:nvPr/>
        </p:nvSpPr>
        <p:spPr>
          <a:xfrm>
            <a:off x="3582126" y="4660856"/>
            <a:ext cx="4434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verilir.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5623694" y="2482775"/>
            <a:ext cx="663525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1090295" algn="just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tabLst>
                <a:tab pos="383540" algn="l"/>
              </a:tabLst>
            </a:pPr>
            <a:r>
              <a:rPr sz="2000" b="1" spc="-5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 </a:t>
            </a:r>
            <a:r>
              <a:rPr sz="2000" b="1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1.2.6: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Bir p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önermesinin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aseline="25132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spc="7" baseline="25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gösterilen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olumsuzlaması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(negation) </a:t>
            </a:r>
            <a:r>
              <a:rPr sz="2000" spc="-6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olumsuz</a:t>
            </a:r>
            <a:r>
              <a:rPr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verilen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önermedir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000" spc="6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spc="-1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20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nermesinin</a:t>
            </a:r>
            <a:r>
              <a:rPr sz="20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değerleri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90298"/>
              </p:ext>
            </p:extLst>
          </p:nvPr>
        </p:nvGraphicFramePr>
        <p:xfrm>
          <a:off x="9477415" y="3558963"/>
          <a:ext cx="1428750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40"/>
                        </a:lnSpc>
                      </a:pPr>
                      <a:r>
                        <a:rPr sz="2000" baseline="-16203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5"/>
          <p:cNvSpPr txBox="1"/>
          <p:nvPr/>
        </p:nvSpPr>
        <p:spPr>
          <a:xfrm>
            <a:off x="7628526" y="4927347"/>
            <a:ext cx="4434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verilir.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KOŞULLU ÖNERMELER VE MANTIKSAL DENKLİK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1519105" y="1545633"/>
            <a:ext cx="7957184" cy="1615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1482725" indent="-332105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5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1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1.3.1:</a:t>
            </a:r>
            <a:r>
              <a:rPr sz="2000" b="1" spc="1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 iki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önerme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olsun. </a:t>
            </a:r>
            <a:r>
              <a:rPr sz="2000" spc="-6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“eğer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ise,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q”</a:t>
            </a:r>
            <a:endParaRPr sz="2000" dirty="0">
              <a:latin typeface="Corbel"/>
              <a:cs typeface="Corbel"/>
            </a:endParaRPr>
          </a:p>
          <a:p>
            <a:pPr marL="332105" marR="5080">
              <a:lnSpc>
                <a:spcPts val="3879"/>
              </a:lnSpc>
              <a:spcBef>
                <a:spcPts val="95"/>
              </a:spcBef>
            </a:pPr>
            <a:r>
              <a:rPr sz="2000" spc="-5" dirty="0">
                <a:latin typeface="Corbel"/>
                <a:cs typeface="Corbel"/>
              </a:rPr>
              <a:t>ifadesine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bir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koşullu</a:t>
            </a:r>
            <a:r>
              <a:rPr sz="2000" i="1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önerme</a:t>
            </a:r>
            <a:r>
              <a:rPr sz="2000" i="1" spc="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denir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 bu kısaca </a:t>
            </a:r>
            <a:r>
              <a:rPr sz="2000" spc="-6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5" dirty="0">
                <a:latin typeface="Symbol"/>
                <a:cs typeface="Symbol"/>
              </a:rPr>
              <a:t></a:t>
            </a:r>
            <a:r>
              <a:rPr sz="2000" spc="-5" dirty="0">
                <a:latin typeface="Corbel"/>
                <a:cs typeface="Corbel"/>
              </a:rPr>
              <a:t>q ile</a:t>
            </a:r>
            <a:r>
              <a:rPr sz="2000" spc="-20" dirty="0">
                <a:latin typeface="Corbel"/>
                <a:cs typeface="Corbel"/>
              </a:rPr>
              <a:t> gösterilir.</a:t>
            </a:r>
            <a:endParaRPr sz="2000" dirty="0">
              <a:latin typeface="Corbel"/>
              <a:cs typeface="Corbel"/>
            </a:endParaRPr>
          </a:p>
          <a:p>
            <a:pPr marL="332740" indent="-320040">
              <a:lnSpc>
                <a:spcPts val="3665"/>
              </a:lnSpc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Burada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önermesine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hipotez</a:t>
            </a:r>
            <a:r>
              <a:rPr sz="2000" i="1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</a:t>
            </a:r>
            <a:endParaRPr sz="2000" dirty="0">
              <a:latin typeface="Corbel"/>
              <a:cs typeface="Corbel"/>
            </a:endParaRPr>
          </a:p>
          <a:p>
            <a:pPr marL="332740">
              <a:lnSpc>
                <a:spcPct val="100000"/>
              </a:lnSpc>
            </a:pPr>
            <a:r>
              <a:rPr sz="2000" spc="-10" dirty="0">
                <a:latin typeface="Corbel"/>
                <a:cs typeface="Corbel"/>
              </a:rPr>
              <a:t>önermesine </a:t>
            </a:r>
            <a:r>
              <a:rPr sz="2000" i="1" spc="-5" dirty="0">
                <a:solidFill>
                  <a:srgbClr val="FF0000"/>
                </a:solidFill>
                <a:latin typeface="Corbel"/>
                <a:cs typeface="Corbel"/>
              </a:rPr>
              <a:t>sonuç</a:t>
            </a:r>
            <a:r>
              <a:rPr sz="2000" i="1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önerme</a:t>
            </a:r>
            <a:r>
              <a:rPr sz="2000" i="1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30" dirty="0">
                <a:latin typeface="Corbel"/>
                <a:cs typeface="Corbel"/>
              </a:rPr>
              <a:t>denir.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519105" y="3366371"/>
            <a:ext cx="7298055" cy="51809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2105" marR="5080" indent="-320040">
              <a:lnSpc>
                <a:spcPts val="3800"/>
              </a:lnSpc>
              <a:spcBef>
                <a:spcPts val="240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  <a:tab pos="2704465" algn="l"/>
              </a:tabLst>
            </a:pPr>
            <a:r>
              <a:rPr sz="2000" b="1" spc="-55" dirty="0" err="1" smtClean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20" dirty="0" smtClean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 smtClean="0">
                <a:solidFill>
                  <a:srgbClr val="7030A0"/>
                </a:solidFill>
                <a:latin typeface="Corbel"/>
                <a:cs typeface="Corbel"/>
              </a:rPr>
              <a:t>1.3.2:</a:t>
            </a:r>
            <a:r>
              <a:rPr lang="tr-TR" sz="2000" b="1" spc="-5" dirty="0" smtClean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 err="1" smtClean="0">
                <a:latin typeface="Corbel"/>
                <a:cs typeface="Corbel"/>
              </a:rPr>
              <a:t>p</a:t>
            </a:r>
            <a:r>
              <a:rPr sz="2000" spc="-5" dirty="0" err="1" smtClean="0">
                <a:latin typeface="Symbol"/>
                <a:cs typeface="Symbol"/>
              </a:rPr>
              <a:t></a:t>
            </a:r>
            <a:r>
              <a:rPr sz="2000" spc="-5" dirty="0" err="1" smtClean="0">
                <a:latin typeface="Corbel"/>
                <a:cs typeface="Corbel"/>
              </a:rPr>
              <a:t>q</a:t>
            </a:r>
            <a:r>
              <a:rPr sz="2000" spc="-5" dirty="0" smtClean="0">
                <a:latin typeface="Corbel"/>
                <a:cs typeface="Corbel"/>
              </a:rPr>
              <a:t> </a:t>
            </a:r>
            <a:r>
              <a:rPr sz="2000" spc="-10" dirty="0" err="1" smtClean="0">
                <a:latin typeface="Corbel"/>
                <a:cs typeface="Corbel"/>
              </a:rPr>
              <a:t>önermesinin</a:t>
            </a:r>
            <a:r>
              <a:rPr sz="2000" dirty="0" smtClean="0">
                <a:latin typeface="Corbel"/>
                <a:cs typeface="Corbel"/>
              </a:rPr>
              <a:t> </a:t>
            </a:r>
            <a:r>
              <a:rPr sz="2000" spc="-5" dirty="0" err="1" smtClean="0">
                <a:latin typeface="Corbel"/>
                <a:cs typeface="Corbel"/>
              </a:rPr>
              <a:t>doğruluk</a:t>
            </a:r>
            <a:r>
              <a:rPr sz="2000" spc="-5" dirty="0" smtClean="0">
                <a:latin typeface="Corbel"/>
                <a:cs typeface="Corbel"/>
              </a:rPr>
              <a:t> </a:t>
            </a:r>
            <a:r>
              <a:rPr sz="2000" spc="-625" dirty="0" smtClean="0">
                <a:latin typeface="Corbel"/>
                <a:cs typeface="Corbel"/>
              </a:rPr>
              <a:t> </a:t>
            </a:r>
            <a:r>
              <a:rPr sz="2000" spc="-5" dirty="0" err="1" smtClean="0">
                <a:latin typeface="Corbel"/>
                <a:cs typeface="Corbel"/>
              </a:rPr>
              <a:t>değerleri</a:t>
            </a:r>
            <a:endParaRPr sz="2000" dirty="0">
              <a:latin typeface="Corbel"/>
              <a:cs typeface="Corbel"/>
            </a:endParaRP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43100"/>
              </p:ext>
            </p:extLst>
          </p:nvPr>
        </p:nvGraphicFramePr>
        <p:xfrm>
          <a:off x="1900712" y="3884462"/>
          <a:ext cx="1760855" cy="232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937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p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q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000" b="1" dirty="0">
                          <a:latin typeface="Trebuchet MS"/>
                          <a:cs typeface="Trebuchet MS"/>
                        </a:rPr>
                        <a:t>q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4"/>
          <p:cNvSpPr txBox="1"/>
          <p:nvPr/>
        </p:nvSpPr>
        <p:spPr>
          <a:xfrm>
            <a:off x="1900712" y="6239463"/>
            <a:ext cx="4434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verilir.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7460644" y="2463695"/>
            <a:ext cx="4223752" cy="194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883919" indent="-332105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b="1" spc="-55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1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1.3.5:</a:t>
            </a:r>
            <a:r>
              <a:rPr sz="2000" b="1" spc="-20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 q iki önerme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olsunlar </a:t>
            </a:r>
            <a:r>
              <a:rPr sz="2000" spc="-6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“p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gerek 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yeter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koşul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q”</a:t>
            </a:r>
            <a:endParaRPr sz="2000" dirty="0">
              <a:latin typeface="Corbel"/>
              <a:cs typeface="Corbel"/>
            </a:endParaRPr>
          </a:p>
          <a:p>
            <a:pPr marL="332105" marR="5080">
              <a:lnSpc>
                <a:spcPts val="3879"/>
              </a:lnSpc>
              <a:spcBef>
                <a:spcPts val="55"/>
              </a:spcBef>
            </a:pPr>
            <a:r>
              <a:rPr sz="2000" spc="-15" dirty="0">
                <a:latin typeface="Corbel"/>
                <a:cs typeface="Corbel"/>
              </a:rPr>
              <a:t>koşullu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önermesine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orbel"/>
                <a:cs typeface="Corbel"/>
              </a:rPr>
              <a:t>çift</a:t>
            </a:r>
            <a:r>
              <a:rPr sz="2000" i="1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koşullu</a:t>
            </a:r>
            <a:r>
              <a:rPr sz="2000" i="1" spc="2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önerme</a:t>
            </a:r>
            <a:r>
              <a:rPr sz="2000" i="1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denir </a:t>
            </a:r>
            <a:r>
              <a:rPr sz="2000" spc="-6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5" dirty="0">
                <a:latin typeface="Symbol"/>
                <a:cs typeface="Symbol"/>
              </a:rPr>
              <a:t></a:t>
            </a:r>
            <a:r>
              <a:rPr sz="2000" spc="-5" dirty="0">
                <a:latin typeface="Corbel"/>
                <a:cs typeface="Corbel"/>
              </a:rPr>
              <a:t>q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ile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gösterilir.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7648564" y="4315807"/>
            <a:ext cx="428963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332105" algn="l"/>
                <a:tab pos="332740" algn="l"/>
              </a:tabLst>
            </a:pP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5" dirty="0">
                <a:latin typeface="Symbol"/>
                <a:cs typeface="Symbol"/>
              </a:rPr>
              <a:t></a:t>
            </a:r>
            <a:r>
              <a:rPr sz="2000" spc="-5" dirty="0">
                <a:latin typeface="Corbel"/>
                <a:cs typeface="Corbel"/>
              </a:rPr>
              <a:t>q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önermesinin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doğruluk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değerleri</a:t>
            </a:r>
            <a:endParaRPr sz="2000" dirty="0">
              <a:latin typeface="Corbel"/>
              <a:cs typeface="Corbel"/>
            </a:endParaRPr>
          </a:p>
        </p:txBody>
      </p:sp>
      <p:graphicFrame>
        <p:nvGraphicFramePr>
          <p:cNvPr id="15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9503"/>
              </p:ext>
            </p:extLst>
          </p:nvPr>
        </p:nvGraphicFramePr>
        <p:xfrm>
          <a:off x="5624154" y="4158633"/>
          <a:ext cx="1929130" cy="2373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75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q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b="1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600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q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Trebuchet MS"/>
                          <a:cs typeface="Trebuchet MS"/>
                        </a:rPr>
                        <a:t>D</a:t>
                      </a:r>
                    </a:p>
                  </a:txBody>
                  <a:tcPr marL="0" marR="0" marT="101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4"/>
          <p:cNvSpPr txBox="1"/>
          <p:nvPr/>
        </p:nvSpPr>
        <p:spPr>
          <a:xfrm>
            <a:off x="7655539" y="4866635"/>
            <a:ext cx="443420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doğruluk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tablosu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verilir.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0"/>
            <a:ext cx="12192189" cy="6876000"/>
          </a:xfrm>
          <a:prstGeom prst="rect">
            <a:avLst/>
          </a:prstGeom>
        </p:spPr>
      </p:pic>
      <p:sp>
        <p:nvSpPr>
          <p:cNvPr id="8" name="Yuvarlatılmış Dikdörtgen 7"/>
          <p:cNvSpPr/>
          <p:nvPr>
            <p:custDataLst>
              <p:tags r:id="rId1"/>
            </p:custDataLst>
          </p:nvPr>
        </p:nvSpPr>
        <p:spPr>
          <a:xfrm>
            <a:off x="1519105" y="331969"/>
            <a:ext cx="8800551" cy="1008112"/>
          </a:xfrm>
          <a:prstGeom prst="roundRect">
            <a:avLst/>
          </a:prstGeom>
          <a:effectLst>
            <a:outerShdw blurRad="546100" dist="114300" dir="3600000" sx="98000" sy="98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tr-TR" sz="2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ea typeface="Tahoma" pitchFamily="34" charset="0"/>
                <a:cs typeface="Tahoma" pitchFamily="34" charset="0"/>
              </a:rPr>
              <a:t>KOŞULLU ÖNERMELER VE MANTIKSAL DENKLİK</a:t>
            </a:r>
            <a:endParaRPr lang="tr-TR" sz="2800" b="1" dirty="0">
              <a:solidFill>
                <a:srgbClr val="FF0000"/>
              </a:solidFill>
              <a:latin typeface="Corbel" panose="020B0503020204020204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Altbilgi Yer Tutucusu 1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555" y="6596743"/>
            <a:ext cx="12191445" cy="244631"/>
          </a:xfrm>
        </p:spPr>
        <p:txBody>
          <a:bodyPr/>
          <a:lstStyle/>
          <a:p>
            <a:pPr algn="ctr"/>
            <a:r>
              <a:rPr lang="tr-TR" sz="1050" dirty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©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  <a:latin typeface="Shonar Bangla"/>
                <a:cs typeface="Shonar Bangla"/>
              </a:rPr>
              <a:t> </a:t>
            </a:r>
            <a:r>
              <a:rPr lang="tr-TR" sz="1050" dirty="0" smtClean="0">
                <a:solidFill>
                  <a:schemeClr val="tx2">
                    <a:lumMod val="75000"/>
                  </a:schemeClr>
                </a:solidFill>
              </a:rPr>
              <a:t>Adıyaman Üniversitesi Uzaktan Eğitim ve Araştırma Merkezi</a:t>
            </a:r>
            <a:endParaRPr lang="tr-TR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409617" y="1672050"/>
            <a:ext cx="8154034" cy="357251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1005" marR="81280" indent="-320040" algn="just">
              <a:lnSpc>
                <a:spcPts val="3460"/>
              </a:lnSpc>
              <a:spcBef>
                <a:spcPts val="530"/>
              </a:spcBef>
              <a:buClr>
                <a:srgbClr val="71A376"/>
              </a:buClr>
              <a:buSzPct val="79687"/>
              <a:buFont typeface="Cambria"/>
              <a:buChar char="◾"/>
              <a:tabLst>
                <a:tab pos="421640" algn="l"/>
              </a:tabLst>
            </a:pPr>
            <a:r>
              <a:rPr sz="2000" b="1" spc="-50" dirty="0">
                <a:solidFill>
                  <a:srgbClr val="7030A0"/>
                </a:solidFill>
                <a:latin typeface="Corbel"/>
                <a:cs typeface="Corbel"/>
              </a:rPr>
              <a:t>Tanım</a:t>
            </a:r>
            <a:r>
              <a:rPr sz="2000" b="1" spc="-45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7030A0"/>
                </a:solidFill>
                <a:latin typeface="Corbel"/>
                <a:cs typeface="Corbel"/>
              </a:rPr>
              <a:t>1.3.6:</a:t>
            </a:r>
            <a:r>
              <a:rPr sz="2000" b="1" dirty="0">
                <a:solidFill>
                  <a:srgbClr val="7030A0"/>
                </a:solidFill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p</a:t>
            </a:r>
            <a:r>
              <a:rPr sz="2000" spc="7" baseline="-21164" dirty="0">
                <a:latin typeface="Corbel"/>
                <a:cs typeface="Corbel"/>
              </a:rPr>
              <a:t>1</a:t>
            </a:r>
            <a:r>
              <a:rPr sz="2000" spc="5" dirty="0">
                <a:latin typeface="Corbel"/>
                <a:cs typeface="Corbel"/>
              </a:rPr>
              <a:t>,p</a:t>
            </a:r>
            <a:r>
              <a:rPr sz="2000" spc="7" baseline="-21164" dirty="0">
                <a:latin typeface="Corbel"/>
                <a:cs typeface="Corbel"/>
              </a:rPr>
              <a:t>2</a:t>
            </a:r>
            <a:r>
              <a:rPr sz="2000" spc="5" dirty="0">
                <a:latin typeface="Corbel"/>
                <a:cs typeface="Corbel"/>
              </a:rPr>
              <a:t>,...,p</a:t>
            </a:r>
            <a:r>
              <a:rPr sz="2000" spc="7" baseline="-21164" dirty="0">
                <a:latin typeface="Corbel"/>
                <a:cs typeface="Corbel"/>
              </a:rPr>
              <a:t>n</a:t>
            </a:r>
            <a:r>
              <a:rPr sz="2000" spc="15" baseline="-2116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önermelerinin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bileşkesinden</a:t>
            </a:r>
            <a:r>
              <a:rPr sz="2000" spc="-5" dirty="0">
                <a:latin typeface="Corbel"/>
                <a:cs typeface="Corbel"/>
              </a:rPr>
              <a:t> oluşan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herhangi</a:t>
            </a:r>
            <a:r>
              <a:rPr sz="2000" spc="-5" dirty="0">
                <a:latin typeface="Corbel"/>
                <a:cs typeface="Corbel"/>
              </a:rPr>
              <a:t> iki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bileşke 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önerme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 ve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 </a:t>
            </a:r>
            <a:r>
              <a:rPr sz="2000" spc="-25" dirty="0">
                <a:latin typeface="Corbel"/>
                <a:cs typeface="Corbel"/>
              </a:rPr>
              <a:t>olsunlar.</a:t>
            </a:r>
            <a:endParaRPr sz="2000" dirty="0">
              <a:latin typeface="Corbel"/>
              <a:cs typeface="Corbel"/>
            </a:endParaRPr>
          </a:p>
          <a:p>
            <a:pPr marL="421640" algn="just">
              <a:lnSpc>
                <a:spcPts val="3204"/>
              </a:lnSpc>
            </a:pPr>
            <a:r>
              <a:rPr sz="2000" spc="5" dirty="0">
                <a:latin typeface="Corbel"/>
                <a:cs typeface="Corbel"/>
              </a:rPr>
              <a:t>p</a:t>
            </a:r>
            <a:r>
              <a:rPr sz="2000" spc="7" baseline="-21164" dirty="0">
                <a:latin typeface="Corbel"/>
                <a:cs typeface="Corbel"/>
              </a:rPr>
              <a:t>1</a:t>
            </a:r>
            <a:r>
              <a:rPr sz="2000" spc="5" dirty="0">
                <a:latin typeface="Corbel"/>
                <a:cs typeface="Corbel"/>
              </a:rPr>
              <a:t>,p</a:t>
            </a:r>
            <a:r>
              <a:rPr sz="2000" spc="7" baseline="-21164" dirty="0">
                <a:latin typeface="Corbel"/>
                <a:cs typeface="Corbel"/>
              </a:rPr>
              <a:t>2</a:t>
            </a:r>
            <a:r>
              <a:rPr sz="2000" spc="5" dirty="0">
                <a:latin typeface="Corbel"/>
                <a:cs typeface="Corbel"/>
              </a:rPr>
              <a:t>,...,p</a:t>
            </a:r>
            <a:r>
              <a:rPr sz="2000" spc="7" baseline="-21164" dirty="0">
                <a:latin typeface="Corbel"/>
                <a:cs typeface="Corbel"/>
              </a:rPr>
              <a:t>n</a:t>
            </a:r>
            <a:r>
              <a:rPr sz="2000" spc="585" baseline="-21164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‘lerin</a:t>
            </a:r>
            <a:r>
              <a:rPr sz="2000" spc="58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herhangi</a:t>
            </a:r>
            <a:r>
              <a:rPr sz="2000" spc="58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doğruluk</a:t>
            </a:r>
            <a:r>
              <a:rPr sz="2000" spc="59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değerleri</a:t>
            </a:r>
            <a:endParaRPr sz="2000" dirty="0">
              <a:latin typeface="Corbel"/>
              <a:cs typeface="Corbel"/>
            </a:endParaRPr>
          </a:p>
          <a:p>
            <a:pPr marL="421640" marR="80010" algn="just">
              <a:lnSpc>
                <a:spcPts val="3460"/>
              </a:lnSpc>
              <a:spcBef>
                <a:spcPts val="240"/>
              </a:spcBef>
            </a:pPr>
            <a:r>
              <a:rPr sz="2000" spc="-5" dirty="0">
                <a:latin typeface="Corbel"/>
                <a:cs typeface="Corbel"/>
              </a:rPr>
              <a:t>verildiğinde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ve</a:t>
            </a:r>
            <a:r>
              <a:rPr sz="2000" spc="-5" dirty="0">
                <a:latin typeface="Corbel"/>
                <a:cs typeface="Corbel"/>
              </a:rPr>
              <a:t> Q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önermelerinden</a:t>
            </a:r>
            <a:r>
              <a:rPr sz="2000" spc="62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her </a:t>
            </a:r>
            <a:r>
              <a:rPr sz="2000" spc="-5" dirty="0">
                <a:latin typeface="Corbel"/>
                <a:cs typeface="Corbel"/>
              </a:rPr>
              <a:t> ikisi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birden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doğru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önermelerinden</a:t>
            </a:r>
            <a:r>
              <a:rPr sz="2000" spc="5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her</a:t>
            </a:r>
            <a:r>
              <a:rPr sz="2000" spc="57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ikisi</a:t>
            </a:r>
            <a:r>
              <a:rPr sz="2000" spc="5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birden</a:t>
            </a:r>
            <a:r>
              <a:rPr sz="2000" spc="5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yanlış</a:t>
            </a:r>
            <a:r>
              <a:rPr sz="2000" spc="57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ise,</a:t>
            </a:r>
            <a:r>
              <a:rPr sz="2000" spc="58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 </a:t>
            </a:r>
            <a:r>
              <a:rPr sz="2000" spc="-6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ve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 </a:t>
            </a:r>
            <a:r>
              <a:rPr sz="2000" spc="-10" dirty="0">
                <a:latin typeface="Corbel"/>
                <a:cs typeface="Corbel"/>
              </a:rPr>
              <a:t>önermelerine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orbel"/>
                <a:cs typeface="Corbel"/>
              </a:rPr>
              <a:t>mantıksal</a:t>
            </a:r>
            <a:r>
              <a:rPr sz="2000" i="1" spc="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Corbel"/>
                <a:cs typeface="Corbel"/>
              </a:rPr>
              <a:t>denktir</a:t>
            </a:r>
            <a:r>
              <a:rPr sz="2000" i="1" spc="-1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denir ve</a:t>
            </a:r>
            <a:endParaRPr sz="2000" dirty="0">
              <a:latin typeface="Corbel"/>
              <a:cs typeface="Corbel"/>
            </a:endParaRPr>
          </a:p>
          <a:p>
            <a:pPr marL="896619">
              <a:lnSpc>
                <a:spcPts val="3220"/>
              </a:lnSpc>
            </a:pPr>
            <a:r>
              <a:rPr sz="2000" spc="-5" dirty="0">
                <a:latin typeface="Corbel"/>
                <a:cs typeface="Corbel"/>
              </a:rPr>
              <a:t>P</a:t>
            </a:r>
            <a:r>
              <a:rPr sz="2000" spc="-5" dirty="0">
                <a:latin typeface="Symbol"/>
                <a:cs typeface="Symbol"/>
              </a:rPr>
              <a:t></a:t>
            </a:r>
            <a:r>
              <a:rPr sz="2000" spc="-5" dirty="0">
                <a:latin typeface="Corbel"/>
                <a:cs typeface="Corbel"/>
              </a:rPr>
              <a:t>Q</a:t>
            </a:r>
            <a:endParaRPr sz="2000" dirty="0">
              <a:latin typeface="Corbel"/>
              <a:cs typeface="Corbel"/>
            </a:endParaRPr>
          </a:p>
          <a:p>
            <a:pPr marL="421640" algn="just">
              <a:lnSpc>
                <a:spcPts val="3629"/>
              </a:lnSpc>
            </a:pPr>
            <a:r>
              <a:rPr sz="2000" spc="-5" dirty="0">
                <a:latin typeface="Corbel"/>
                <a:cs typeface="Corbel"/>
              </a:rPr>
              <a:t>ile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gösterilir.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368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6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PRESENTER_SHAPEINFO" val="&lt;ThreeDShapeInfo&gt;&lt;uuid val=&quot;{1943355C-DDB7-4DD5-A6AB-A05A8DD2CF9A}&quot;/&gt;&lt;isInvalidForFieldText val=&quot;0&quot;/&gt;&lt;Image&gt;&lt;filename val=&quot;C:\Users\PAMUK\AppData\Local\Temp\PR\data\asimages\{1943355C-DDB7-4DD5-A6AB-A05A8DD2CF9A}_2.png&quot;/&gt;&lt;left val=&quot;3&quot;/&gt;&lt;top val=&quot;-9&quot;/&gt;&lt;width val=&quot;723&quot;/&gt;&lt;height val=&quot;167&quot;/&gt;&lt;hasText val=&quot;1&quot;/&gt;&lt;/Image&gt;&lt;/ThreeDShapeInfo&gt;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1621</Words>
  <Application>Microsoft Office PowerPoint</Application>
  <PresentationFormat>Geniş ekran</PresentationFormat>
  <Paragraphs>328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Candara</vt:lpstr>
      <vt:lpstr>Corbel</vt:lpstr>
      <vt:lpstr>Courier New</vt:lpstr>
      <vt:lpstr>Shonar Bangla</vt:lpstr>
      <vt:lpstr>Symbol</vt:lpstr>
      <vt:lpstr>Tahoma</vt:lpstr>
      <vt:lpstr>Times New Roman</vt:lpstr>
      <vt:lpstr>Trebuchet MS</vt:lpstr>
      <vt:lpstr>Wingdings</vt:lpstr>
      <vt:lpstr>Office Teması</vt:lpstr>
      <vt:lpstr>BIL207 VERİ YAPILARI I. Hafta     Veri Yapılarına ve Modellerine Giriş ve Algoritmalar </vt:lpstr>
      <vt:lpstr>PowerPoint Sunusu</vt:lpstr>
      <vt:lpstr>PowerPoint Sunusu</vt:lpstr>
      <vt:lpstr>PowerPoint Sunusu</vt:lpstr>
      <vt:lpstr>PowerPoint Sunusu</vt:lpstr>
      <vt:lpstr>PowerPoint Sunusu</vt:lpstr>
      <vt:lpstr>Tanım 1.2.4: p  q önermesinin doğruluk  değerleri</vt:lpstr>
      <vt:lpstr>PowerPoint Sunusu</vt:lpstr>
      <vt:lpstr>PowerPoint Sunusu</vt:lpstr>
      <vt:lpstr>PowerPoint Sunusu</vt:lpstr>
      <vt:lpstr>pq  p q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xP(x) ‘ in kanıtlanmasına varlık kanıtı denir.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 101 TeMEL BİLGİ TEKNOLOJİLERİ I (Dersin Adı 28 PUNTO, YAZI TİPİ CORBEL, ortalı, kalın) I. Hafta  (haftası) İşletim Sistemleri (Dersin bu haftaki konusu 20 PUNTO)</dc:title>
  <dc:creator>Windows Kullanıcısı</dc:creator>
  <cp:lastModifiedBy>SERCAN</cp:lastModifiedBy>
  <cp:revision>58</cp:revision>
  <dcterms:created xsi:type="dcterms:W3CDTF">2020-09-02T09:55:51Z</dcterms:created>
  <dcterms:modified xsi:type="dcterms:W3CDTF">2023-10-04T16:58:23Z</dcterms:modified>
</cp:coreProperties>
</file>