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353" r:id="rId3"/>
    <p:sldId id="310" r:id="rId4"/>
    <p:sldId id="313" r:id="rId5"/>
    <p:sldId id="316" r:id="rId6"/>
    <p:sldId id="319" r:id="rId7"/>
    <p:sldId id="322" r:id="rId8"/>
    <p:sldId id="325" r:id="rId9"/>
    <p:sldId id="328" r:id="rId10"/>
    <p:sldId id="331" r:id="rId11"/>
    <p:sldId id="334" r:id="rId12"/>
    <p:sldId id="337" r:id="rId13"/>
    <p:sldId id="340" r:id="rId14"/>
    <p:sldId id="343" r:id="rId15"/>
    <p:sldId id="346" r:id="rId16"/>
    <p:sldId id="349" r:id="rId17"/>
    <p:sldId id="352" r:id="rId18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69" d="100"/>
          <a:sy n="69" d="100"/>
        </p:scale>
        <p:origin x="1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C6BEA4-9D00-4043-8367-2674C5266730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349604-1D18-4090-AC9B-899D3C86BD91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5ACA91-DF02-4427-A821-668795F3A9C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284470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24" y="13040"/>
                </a:lnTo>
                <a:lnTo>
                  <a:pt x="74769" y="26102"/>
                </a:lnTo>
                <a:lnTo>
                  <a:pt x="112458" y="39209"/>
                </a:lnTo>
                <a:lnTo>
                  <a:pt x="150511" y="52381"/>
                </a:lnTo>
                <a:lnTo>
                  <a:pt x="189051" y="65642"/>
                </a:lnTo>
                <a:lnTo>
                  <a:pt x="228197" y="79012"/>
                </a:lnTo>
                <a:lnTo>
                  <a:pt x="268073" y="92514"/>
                </a:lnTo>
                <a:lnTo>
                  <a:pt x="308800" y="106170"/>
                </a:lnTo>
                <a:lnTo>
                  <a:pt x="350499" y="120003"/>
                </a:lnTo>
                <a:lnTo>
                  <a:pt x="393291" y="134033"/>
                </a:lnTo>
                <a:lnTo>
                  <a:pt x="437298" y="148282"/>
                </a:lnTo>
                <a:lnTo>
                  <a:pt x="482643" y="162774"/>
                </a:lnTo>
                <a:lnTo>
                  <a:pt x="529445" y="177530"/>
                </a:lnTo>
                <a:lnTo>
                  <a:pt x="577828" y="192571"/>
                </a:lnTo>
                <a:lnTo>
                  <a:pt x="627911" y="207921"/>
                </a:lnTo>
                <a:lnTo>
                  <a:pt x="679818" y="223600"/>
                </a:lnTo>
                <a:lnTo>
                  <a:pt x="733668" y="239631"/>
                </a:lnTo>
                <a:lnTo>
                  <a:pt x="789585" y="256036"/>
                </a:lnTo>
                <a:lnTo>
                  <a:pt x="847689" y="272836"/>
                </a:lnTo>
                <a:lnTo>
                  <a:pt x="908102" y="290054"/>
                </a:lnTo>
                <a:lnTo>
                  <a:pt x="970946" y="307713"/>
                </a:lnTo>
                <a:lnTo>
                  <a:pt x="1036341" y="325833"/>
                </a:lnTo>
                <a:lnTo>
                  <a:pt x="1104411" y="344436"/>
                </a:lnTo>
                <a:lnTo>
                  <a:pt x="1142884" y="354885"/>
                </a:lnTo>
                <a:lnTo>
                  <a:pt x="1182229" y="365585"/>
                </a:lnTo>
                <a:lnTo>
                  <a:pt x="1222422" y="376525"/>
                </a:lnTo>
                <a:lnTo>
                  <a:pt x="1263437" y="387692"/>
                </a:lnTo>
                <a:lnTo>
                  <a:pt x="1305252" y="399076"/>
                </a:lnTo>
                <a:lnTo>
                  <a:pt x="1347842" y="410665"/>
                </a:lnTo>
                <a:lnTo>
                  <a:pt x="1391183" y="422448"/>
                </a:lnTo>
                <a:lnTo>
                  <a:pt x="1435251" y="434412"/>
                </a:lnTo>
                <a:lnTo>
                  <a:pt x="1480022" y="446546"/>
                </a:lnTo>
                <a:lnTo>
                  <a:pt x="1525472" y="458839"/>
                </a:lnTo>
                <a:lnTo>
                  <a:pt x="1571577" y="471279"/>
                </a:lnTo>
                <a:lnTo>
                  <a:pt x="1618313" y="483855"/>
                </a:lnTo>
                <a:lnTo>
                  <a:pt x="1665656" y="496555"/>
                </a:lnTo>
                <a:lnTo>
                  <a:pt x="1713581" y="509367"/>
                </a:lnTo>
                <a:lnTo>
                  <a:pt x="1762065" y="522281"/>
                </a:lnTo>
                <a:lnTo>
                  <a:pt x="1811084" y="535284"/>
                </a:lnTo>
                <a:lnTo>
                  <a:pt x="1860614" y="548365"/>
                </a:lnTo>
                <a:lnTo>
                  <a:pt x="1910630" y="561512"/>
                </a:lnTo>
                <a:lnTo>
                  <a:pt x="1961108" y="574714"/>
                </a:lnTo>
                <a:lnTo>
                  <a:pt x="2012026" y="587959"/>
                </a:lnTo>
                <a:lnTo>
                  <a:pt x="2063357" y="601237"/>
                </a:lnTo>
                <a:lnTo>
                  <a:pt x="2115080" y="614534"/>
                </a:lnTo>
                <a:lnTo>
                  <a:pt x="2167168" y="627840"/>
                </a:lnTo>
                <a:lnTo>
                  <a:pt x="2219599" y="641143"/>
                </a:lnTo>
                <a:lnTo>
                  <a:pt x="2272348" y="654432"/>
                </a:lnTo>
                <a:lnTo>
                  <a:pt x="2325392" y="667695"/>
                </a:lnTo>
                <a:lnTo>
                  <a:pt x="2378705" y="680920"/>
                </a:lnTo>
                <a:lnTo>
                  <a:pt x="2432265" y="694096"/>
                </a:lnTo>
                <a:lnTo>
                  <a:pt x="2486047" y="707212"/>
                </a:lnTo>
                <a:lnTo>
                  <a:pt x="2540027" y="720256"/>
                </a:lnTo>
                <a:lnTo>
                  <a:pt x="2594181" y="733216"/>
                </a:lnTo>
                <a:lnTo>
                  <a:pt x="2648486" y="746080"/>
                </a:lnTo>
                <a:lnTo>
                  <a:pt x="2702916" y="758838"/>
                </a:lnTo>
                <a:lnTo>
                  <a:pt x="2757448" y="771478"/>
                </a:lnTo>
                <a:lnTo>
                  <a:pt x="2812058" y="783988"/>
                </a:lnTo>
                <a:lnTo>
                  <a:pt x="2866721" y="796356"/>
                </a:lnTo>
                <a:lnTo>
                  <a:pt x="2921415" y="808572"/>
                </a:lnTo>
                <a:lnTo>
                  <a:pt x="2976114" y="820623"/>
                </a:lnTo>
                <a:lnTo>
                  <a:pt x="3030795" y="832498"/>
                </a:lnTo>
                <a:lnTo>
                  <a:pt x="3085434" y="844186"/>
                </a:lnTo>
                <a:lnTo>
                  <a:pt x="3140006" y="855674"/>
                </a:lnTo>
                <a:lnTo>
                  <a:pt x="3194488" y="866952"/>
                </a:lnTo>
                <a:lnTo>
                  <a:pt x="3240447" y="876340"/>
                </a:lnTo>
                <a:lnTo>
                  <a:pt x="3286870" y="885738"/>
                </a:lnTo>
                <a:lnTo>
                  <a:pt x="3333739" y="895144"/>
                </a:lnTo>
                <a:lnTo>
                  <a:pt x="3381033" y="904554"/>
                </a:lnTo>
                <a:lnTo>
                  <a:pt x="3428732" y="913965"/>
                </a:lnTo>
                <a:lnTo>
                  <a:pt x="3476818" y="923372"/>
                </a:lnTo>
                <a:lnTo>
                  <a:pt x="3525270" y="932774"/>
                </a:lnTo>
                <a:lnTo>
                  <a:pt x="3574069" y="942166"/>
                </a:lnTo>
                <a:lnTo>
                  <a:pt x="3623195" y="951544"/>
                </a:lnTo>
                <a:lnTo>
                  <a:pt x="3672628" y="960907"/>
                </a:lnTo>
                <a:lnTo>
                  <a:pt x="3722350" y="970249"/>
                </a:lnTo>
                <a:lnTo>
                  <a:pt x="3772339" y="979568"/>
                </a:lnTo>
                <a:lnTo>
                  <a:pt x="3822577" y="988860"/>
                </a:lnTo>
                <a:lnTo>
                  <a:pt x="3873044" y="998122"/>
                </a:lnTo>
                <a:lnTo>
                  <a:pt x="3923719" y="1007351"/>
                </a:lnTo>
                <a:lnTo>
                  <a:pt x="3974585" y="1016542"/>
                </a:lnTo>
                <a:lnTo>
                  <a:pt x="4025620" y="1025693"/>
                </a:lnTo>
                <a:lnTo>
                  <a:pt x="4076805" y="1034800"/>
                </a:lnTo>
                <a:lnTo>
                  <a:pt x="4128121" y="1043860"/>
                </a:lnTo>
                <a:lnTo>
                  <a:pt x="4179548" y="1052869"/>
                </a:lnTo>
                <a:lnTo>
                  <a:pt x="4231067" y="1061824"/>
                </a:lnTo>
                <a:lnTo>
                  <a:pt x="4282656" y="1070721"/>
                </a:lnTo>
                <a:lnTo>
                  <a:pt x="4334298" y="1079557"/>
                </a:lnTo>
                <a:lnTo>
                  <a:pt x="4385972" y="1088329"/>
                </a:lnTo>
                <a:lnTo>
                  <a:pt x="4437659" y="1097033"/>
                </a:lnTo>
                <a:lnTo>
                  <a:pt x="4489339" y="1105666"/>
                </a:lnTo>
                <a:lnTo>
                  <a:pt x="4540992" y="1114225"/>
                </a:lnTo>
                <a:lnTo>
                  <a:pt x="4592598" y="1122705"/>
                </a:lnTo>
                <a:lnTo>
                  <a:pt x="4644139" y="1131103"/>
                </a:lnTo>
                <a:lnTo>
                  <a:pt x="4695594" y="1139417"/>
                </a:lnTo>
                <a:lnTo>
                  <a:pt x="4746944" y="1147642"/>
                </a:lnTo>
                <a:lnTo>
                  <a:pt x="4798169" y="1155776"/>
                </a:lnTo>
                <a:lnTo>
                  <a:pt x="4849249" y="1163814"/>
                </a:lnTo>
                <a:lnTo>
                  <a:pt x="4900165" y="1171754"/>
                </a:lnTo>
                <a:lnTo>
                  <a:pt x="4950897" y="1179592"/>
                </a:lnTo>
                <a:lnTo>
                  <a:pt x="5001426" y="1187324"/>
                </a:lnTo>
                <a:lnTo>
                  <a:pt x="5051731" y="1194947"/>
                </a:lnTo>
                <a:lnTo>
                  <a:pt x="5101794" y="1202458"/>
                </a:lnTo>
                <a:lnTo>
                  <a:pt x="5151594" y="1209854"/>
                </a:lnTo>
                <a:lnTo>
                  <a:pt x="5201112" y="1217130"/>
                </a:lnTo>
                <a:lnTo>
                  <a:pt x="5250328" y="1224283"/>
                </a:lnTo>
                <a:lnTo>
                  <a:pt x="5299223" y="1231311"/>
                </a:lnTo>
                <a:lnTo>
                  <a:pt x="5347776" y="1238209"/>
                </a:lnTo>
                <a:lnTo>
                  <a:pt x="5395969" y="1244974"/>
                </a:lnTo>
                <a:lnTo>
                  <a:pt x="5443781" y="1251603"/>
                </a:lnTo>
                <a:lnTo>
                  <a:pt x="5491194" y="1258093"/>
                </a:lnTo>
                <a:lnTo>
                  <a:pt x="5538186" y="1264439"/>
                </a:lnTo>
                <a:lnTo>
                  <a:pt x="5584739" y="1270639"/>
                </a:lnTo>
                <a:lnTo>
                  <a:pt x="5630833" y="1276689"/>
                </a:lnTo>
                <a:lnTo>
                  <a:pt x="5676449" y="1282585"/>
                </a:lnTo>
                <a:lnTo>
                  <a:pt x="5731868" y="1289579"/>
                </a:lnTo>
                <a:lnTo>
                  <a:pt x="5787466" y="1296373"/>
                </a:lnTo>
                <a:lnTo>
                  <a:pt x="5843208" y="1302970"/>
                </a:lnTo>
                <a:lnTo>
                  <a:pt x="5899059" y="1309374"/>
                </a:lnTo>
                <a:lnTo>
                  <a:pt x="5954986" y="1315590"/>
                </a:lnTo>
                <a:lnTo>
                  <a:pt x="6010955" y="1321622"/>
                </a:lnTo>
                <a:lnTo>
                  <a:pt x="6066930" y="1327474"/>
                </a:lnTo>
                <a:lnTo>
                  <a:pt x="6122880" y="1333150"/>
                </a:lnTo>
                <a:lnTo>
                  <a:pt x="6178768" y="1338654"/>
                </a:lnTo>
                <a:lnTo>
                  <a:pt x="6234561" y="1343991"/>
                </a:lnTo>
                <a:lnTo>
                  <a:pt x="6290225" y="1349164"/>
                </a:lnTo>
                <a:lnTo>
                  <a:pt x="6345726" y="1354178"/>
                </a:lnTo>
                <a:lnTo>
                  <a:pt x="6401029" y="1359036"/>
                </a:lnTo>
                <a:lnTo>
                  <a:pt x="6456101" y="1363744"/>
                </a:lnTo>
                <a:lnTo>
                  <a:pt x="6510907" y="1368304"/>
                </a:lnTo>
                <a:lnTo>
                  <a:pt x="6565413" y="1372722"/>
                </a:lnTo>
                <a:lnTo>
                  <a:pt x="6619585" y="1377001"/>
                </a:lnTo>
                <a:lnTo>
                  <a:pt x="6673390" y="1381145"/>
                </a:lnTo>
                <a:lnTo>
                  <a:pt x="6726792" y="1385159"/>
                </a:lnTo>
                <a:lnTo>
                  <a:pt x="6779757" y="1389047"/>
                </a:lnTo>
                <a:lnTo>
                  <a:pt x="6832253" y="1392812"/>
                </a:lnTo>
                <a:lnTo>
                  <a:pt x="6884243" y="1396460"/>
                </a:lnTo>
                <a:lnTo>
                  <a:pt x="6935695" y="1399993"/>
                </a:lnTo>
                <a:lnTo>
                  <a:pt x="6986574" y="1403417"/>
                </a:lnTo>
                <a:lnTo>
                  <a:pt x="7036847" y="1406735"/>
                </a:lnTo>
                <a:lnTo>
                  <a:pt x="7086478" y="1409952"/>
                </a:lnTo>
                <a:lnTo>
                  <a:pt x="7135433" y="1413072"/>
                </a:lnTo>
                <a:lnTo>
                  <a:pt x="7183680" y="1416098"/>
                </a:lnTo>
                <a:lnTo>
                  <a:pt x="7231183" y="1419035"/>
                </a:lnTo>
                <a:lnTo>
                  <a:pt x="7277908" y="1421887"/>
                </a:lnTo>
                <a:lnTo>
                  <a:pt x="7323821" y="1424659"/>
                </a:lnTo>
                <a:lnTo>
                  <a:pt x="7368889" y="1427353"/>
                </a:lnTo>
                <a:lnTo>
                  <a:pt x="7413077" y="1429976"/>
                </a:lnTo>
                <a:lnTo>
                  <a:pt x="7456350" y="1432530"/>
                </a:lnTo>
                <a:lnTo>
                  <a:pt x="7498675" y="1435019"/>
                </a:lnTo>
                <a:lnTo>
                  <a:pt x="7540018" y="1437448"/>
                </a:lnTo>
                <a:lnTo>
                  <a:pt x="7580344" y="1439822"/>
                </a:lnTo>
                <a:lnTo>
                  <a:pt x="7619620" y="1442143"/>
                </a:lnTo>
                <a:lnTo>
                  <a:pt x="7657810" y="1444417"/>
                </a:lnTo>
                <a:lnTo>
                  <a:pt x="7694882" y="1446648"/>
                </a:lnTo>
                <a:lnTo>
                  <a:pt x="7730801" y="1448838"/>
                </a:lnTo>
                <a:lnTo>
                  <a:pt x="7812409" y="1453636"/>
                </a:lnTo>
                <a:lnTo>
                  <a:pt x="7887152" y="1457595"/>
                </a:lnTo>
                <a:lnTo>
                  <a:pt x="7955603" y="1460781"/>
                </a:lnTo>
                <a:lnTo>
                  <a:pt x="8018334" y="1463258"/>
                </a:lnTo>
                <a:lnTo>
                  <a:pt x="8075917" y="1465093"/>
                </a:lnTo>
                <a:lnTo>
                  <a:pt x="8128927" y="1466350"/>
                </a:lnTo>
                <a:lnTo>
                  <a:pt x="8177935" y="1467094"/>
                </a:lnTo>
                <a:lnTo>
                  <a:pt x="8223515" y="1467392"/>
                </a:lnTo>
                <a:lnTo>
                  <a:pt x="8266239" y="1467307"/>
                </a:lnTo>
                <a:lnTo>
                  <a:pt x="8306680" y="1466906"/>
                </a:lnTo>
                <a:lnTo>
                  <a:pt x="8345410" y="1466253"/>
                </a:lnTo>
                <a:lnTo>
                  <a:pt x="8420032" y="1464455"/>
                </a:lnTo>
                <a:lnTo>
                  <a:pt x="8457068" y="1463439"/>
                </a:lnTo>
                <a:lnTo>
                  <a:pt x="8494685" y="1462434"/>
                </a:lnTo>
                <a:lnTo>
                  <a:pt x="8533456" y="1461503"/>
                </a:lnTo>
                <a:lnTo>
                  <a:pt x="8573954" y="1460713"/>
                </a:lnTo>
                <a:lnTo>
                  <a:pt x="8636561" y="1459348"/>
                </a:lnTo>
                <a:lnTo>
                  <a:pt x="8696089" y="1457447"/>
                </a:lnTo>
                <a:lnTo>
                  <a:pt x="8752845" y="1455065"/>
                </a:lnTo>
                <a:lnTo>
                  <a:pt x="8807136" y="1452254"/>
                </a:lnTo>
                <a:lnTo>
                  <a:pt x="8859272" y="1449069"/>
                </a:lnTo>
                <a:lnTo>
                  <a:pt x="8909559" y="1445562"/>
                </a:lnTo>
                <a:lnTo>
                  <a:pt x="8958307" y="1441789"/>
                </a:lnTo>
                <a:lnTo>
                  <a:pt x="9005822" y="1437801"/>
                </a:lnTo>
                <a:lnTo>
                  <a:pt x="9052414" y="1433653"/>
                </a:lnTo>
                <a:lnTo>
                  <a:pt x="9078271" y="1431261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5133" y="5137796"/>
            <a:ext cx="6929120" cy="1714500"/>
          </a:xfrm>
          <a:custGeom>
            <a:avLst/>
            <a:gdLst/>
            <a:ahLst/>
            <a:cxnLst/>
            <a:rect l="l" t="t" r="r" b="b"/>
            <a:pathLst>
              <a:path w="6929120" h="1714500">
                <a:moveTo>
                  <a:pt x="0" y="1714264"/>
                </a:moveTo>
                <a:lnTo>
                  <a:pt x="32478" y="1677653"/>
                </a:lnTo>
                <a:lnTo>
                  <a:pt x="65063" y="1641069"/>
                </a:lnTo>
                <a:lnTo>
                  <a:pt x="97859" y="1604537"/>
                </a:lnTo>
                <a:lnTo>
                  <a:pt x="130971" y="1568084"/>
                </a:lnTo>
                <a:lnTo>
                  <a:pt x="164507" y="1531737"/>
                </a:lnTo>
                <a:lnTo>
                  <a:pt x="198571" y="1495521"/>
                </a:lnTo>
                <a:lnTo>
                  <a:pt x="233268" y="1459464"/>
                </a:lnTo>
                <a:lnTo>
                  <a:pt x="268706" y="1423592"/>
                </a:lnTo>
                <a:lnTo>
                  <a:pt x="304988" y="1387931"/>
                </a:lnTo>
                <a:lnTo>
                  <a:pt x="342222" y="1352508"/>
                </a:lnTo>
                <a:lnTo>
                  <a:pt x="380512" y="1317348"/>
                </a:lnTo>
                <a:lnTo>
                  <a:pt x="419965" y="1282480"/>
                </a:lnTo>
                <a:lnTo>
                  <a:pt x="460686" y="1247928"/>
                </a:lnTo>
                <a:lnTo>
                  <a:pt x="502780" y="1213720"/>
                </a:lnTo>
                <a:lnTo>
                  <a:pt x="546354" y="1179881"/>
                </a:lnTo>
                <a:lnTo>
                  <a:pt x="584055" y="1151726"/>
                </a:lnTo>
                <a:lnTo>
                  <a:pt x="623194" y="1123387"/>
                </a:lnTo>
                <a:lnTo>
                  <a:pt x="663629" y="1094938"/>
                </a:lnTo>
                <a:lnTo>
                  <a:pt x="705221" y="1066452"/>
                </a:lnTo>
                <a:lnTo>
                  <a:pt x="747827" y="1038004"/>
                </a:lnTo>
                <a:lnTo>
                  <a:pt x="791308" y="1009665"/>
                </a:lnTo>
                <a:lnTo>
                  <a:pt x="835523" y="981509"/>
                </a:lnTo>
                <a:lnTo>
                  <a:pt x="880331" y="953610"/>
                </a:lnTo>
                <a:lnTo>
                  <a:pt x="925591" y="926041"/>
                </a:lnTo>
                <a:lnTo>
                  <a:pt x="971163" y="898876"/>
                </a:lnTo>
                <a:lnTo>
                  <a:pt x="1016906" y="872186"/>
                </a:lnTo>
                <a:lnTo>
                  <a:pt x="1062679" y="846047"/>
                </a:lnTo>
                <a:lnTo>
                  <a:pt x="1108342" y="820531"/>
                </a:lnTo>
                <a:lnTo>
                  <a:pt x="1153753" y="795711"/>
                </a:lnTo>
                <a:lnTo>
                  <a:pt x="1198772" y="771661"/>
                </a:lnTo>
                <a:lnTo>
                  <a:pt x="1243258" y="748454"/>
                </a:lnTo>
                <a:lnTo>
                  <a:pt x="1287072" y="726164"/>
                </a:lnTo>
                <a:lnTo>
                  <a:pt x="1330070" y="704863"/>
                </a:lnTo>
                <a:lnTo>
                  <a:pt x="1376844" y="682270"/>
                </a:lnTo>
                <a:lnTo>
                  <a:pt x="1421710" y="661143"/>
                </a:lnTo>
                <a:lnTo>
                  <a:pt x="1465076" y="641327"/>
                </a:lnTo>
                <a:lnTo>
                  <a:pt x="1507353" y="622665"/>
                </a:lnTo>
                <a:lnTo>
                  <a:pt x="1548946" y="605001"/>
                </a:lnTo>
                <a:lnTo>
                  <a:pt x="1590266" y="588177"/>
                </a:lnTo>
                <a:lnTo>
                  <a:pt x="1631720" y="572039"/>
                </a:lnTo>
                <a:lnTo>
                  <a:pt x="1673717" y="556429"/>
                </a:lnTo>
                <a:lnTo>
                  <a:pt x="1716664" y="541190"/>
                </a:lnTo>
                <a:lnTo>
                  <a:pt x="1760971" y="526167"/>
                </a:lnTo>
                <a:lnTo>
                  <a:pt x="1807046" y="511202"/>
                </a:lnTo>
                <a:lnTo>
                  <a:pt x="1855297" y="496140"/>
                </a:lnTo>
                <a:lnTo>
                  <a:pt x="1906132" y="480824"/>
                </a:lnTo>
                <a:lnTo>
                  <a:pt x="1959960" y="465098"/>
                </a:lnTo>
                <a:lnTo>
                  <a:pt x="2017189" y="448804"/>
                </a:lnTo>
                <a:lnTo>
                  <a:pt x="2078228" y="431788"/>
                </a:lnTo>
                <a:lnTo>
                  <a:pt x="2118243" y="420886"/>
                </a:lnTo>
                <a:lnTo>
                  <a:pt x="2160523" y="409688"/>
                </a:lnTo>
                <a:lnTo>
                  <a:pt x="2204874" y="398231"/>
                </a:lnTo>
                <a:lnTo>
                  <a:pt x="2251101" y="386550"/>
                </a:lnTo>
                <a:lnTo>
                  <a:pt x="2299009" y="374682"/>
                </a:lnTo>
                <a:lnTo>
                  <a:pt x="2348404" y="362664"/>
                </a:lnTo>
                <a:lnTo>
                  <a:pt x="2399091" y="350531"/>
                </a:lnTo>
                <a:lnTo>
                  <a:pt x="2450875" y="338320"/>
                </a:lnTo>
                <a:lnTo>
                  <a:pt x="2503562" y="326068"/>
                </a:lnTo>
                <a:lnTo>
                  <a:pt x="2556958" y="313811"/>
                </a:lnTo>
                <a:lnTo>
                  <a:pt x="2610868" y="301585"/>
                </a:lnTo>
                <a:lnTo>
                  <a:pt x="2665097" y="289426"/>
                </a:lnTo>
                <a:lnTo>
                  <a:pt x="2719451" y="277371"/>
                </a:lnTo>
                <a:lnTo>
                  <a:pt x="2773734" y="265457"/>
                </a:lnTo>
                <a:lnTo>
                  <a:pt x="2827754" y="253720"/>
                </a:lnTo>
                <a:lnTo>
                  <a:pt x="2881314" y="242195"/>
                </a:lnTo>
                <a:lnTo>
                  <a:pt x="2934220" y="230920"/>
                </a:lnTo>
                <a:lnTo>
                  <a:pt x="2986279" y="219931"/>
                </a:lnTo>
                <a:lnTo>
                  <a:pt x="3037295" y="209264"/>
                </a:lnTo>
                <a:lnTo>
                  <a:pt x="3087073" y="198956"/>
                </a:lnTo>
                <a:lnTo>
                  <a:pt x="3135419" y="189042"/>
                </a:lnTo>
                <a:lnTo>
                  <a:pt x="3182139" y="179560"/>
                </a:lnTo>
                <a:lnTo>
                  <a:pt x="3227038" y="170546"/>
                </a:lnTo>
                <a:lnTo>
                  <a:pt x="3269921" y="162035"/>
                </a:lnTo>
                <a:lnTo>
                  <a:pt x="3310594" y="154066"/>
                </a:lnTo>
                <a:lnTo>
                  <a:pt x="3348863" y="146673"/>
                </a:lnTo>
                <a:lnTo>
                  <a:pt x="3418279" y="133601"/>
                </a:lnTo>
                <a:lnTo>
                  <a:pt x="3479443" y="122537"/>
                </a:lnTo>
                <a:lnTo>
                  <a:pt x="3533735" y="113235"/>
                </a:lnTo>
                <a:lnTo>
                  <a:pt x="3582532" y="105452"/>
                </a:lnTo>
                <a:lnTo>
                  <a:pt x="3627215" y="98946"/>
                </a:lnTo>
                <a:lnTo>
                  <a:pt x="3669162" y="93472"/>
                </a:lnTo>
                <a:lnTo>
                  <a:pt x="3709752" y="88788"/>
                </a:lnTo>
                <a:lnTo>
                  <a:pt x="3750364" y="84648"/>
                </a:lnTo>
                <a:lnTo>
                  <a:pt x="3792377" y="80811"/>
                </a:lnTo>
                <a:lnTo>
                  <a:pt x="3837171" y="77033"/>
                </a:lnTo>
                <a:lnTo>
                  <a:pt x="3886124" y="73070"/>
                </a:lnTo>
                <a:lnTo>
                  <a:pt x="3940615" y="68678"/>
                </a:lnTo>
                <a:lnTo>
                  <a:pt x="4002024" y="63615"/>
                </a:lnTo>
                <a:lnTo>
                  <a:pt x="4043532" y="60210"/>
                </a:lnTo>
                <a:lnTo>
                  <a:pt x="4087086" y="56789"/>
                </a:lnTo>
                <a:lnTo>
                  <a:pt x="4132493" y="53364"/>
                </a:lnTo>
                <a:lnTo>
                  <a:pt x="4179559" y="49946"/>
                </a:lnTo>
                <a:lnTo>
                  <a:pt x="4228092" y="46547"/>
                </a:lnTo>
                <a:lnTo>
                  <a:pt x="4277900" y="43178"/>
                </a:lnTo>
                <a:lnTo>
                  <a:pt x="4328790" y="39851"/>
                </a:lnTo>
                <a:lnTo>
                  <a:pt x="4380569" y="36578"/>
                </a:lnTo>
                <a:lnTo>
                  <a:pt x="4433044" y="33370"/>
                </a:lnTo>
                <a:lnTo>
                  <a:pt x="4486024" y="30239"/>
                </a:lnTo>
                <a:lnTo>
                  <a:pt x="4539315" y="27196"/>
                </a:lnTo>
                <a:lnTo>
                  <a:pt x="4592725" y="24253"/>
                </a:lnTo>
                <a:lnTo>
                  <a:pt x="4646061" y="21421"/>
                </a:lnTo>
                <a:lnTo>
                  <a:pt x="4699131" y="18713"/>
                </a:lnTo>
                <a:lnTo>
                  <a:pt x="4751742" y="16140"/>
                </a:lnTo>
                <a:lnTo>
                  <a:pt x="4803701" y="13712"/>
                </a:lnTo>
                <a:lnTo>
                  <a:pt x="4854816" y="11443"/>
                </a:lnTo>
                <a:lnTo>
                  <a:pt x="4904894" y="9344"/>
                </a:lnTo>
                <a:lnTo>
                  <a:pt x="4953742" y="7425"/>
                </a:lnTo>
                <a:lnTo>
                  <a:pt x="5001168" y="5700"/>
                </a:lnTo>
                <a:lnTo>
                  <a:pt x="5046980" y="4179"/>
                </a:lnTo>
                <a:lnTo>
                  <a:pt x="5311489" y="0"/>
                </a:lnTo>
                <a:lnTo>
                  <a:pt x="5586571" y="464"/>
                </a:lnTo>
                <a:lnTo>
                  <a:pt x="5802645" y="2786"/>
                </a:lnTo>
                <a:lnTo>
                  <a:pt x="5890133" y="4179"/>
                </a:lnTo>
                <a:lnTo>
                  <a:pt x="6495796" y="4179"/>
                </a:lnTo>
                <a:lnTo>
                  <a:pt x="6558133" y="6090"/>
                </a:lnTo>
                <a:lnTo>
                  <a:pt x="6618476" y="8729"/>
                </a:lnTo>
                <a:lnTo>
                  <a:pt x="6676124" y="11883"/>
                </a:lnTo>
                <a:lnTo>
                  <a:pt x="6730380" y="15339"/>
                </a:lnTo>
                <a:lnTo>
                  <a:pt x="6780547" y="18884"/>
                </a:lnTo>
                <a:lnTo>
                  <a:pt x="6825926" y="22306"/>
                </a:lnTo>
                <a:lnTo>
                  <a:pt x="6865819" y="25391"/>
                </a:lnTo>
                <a:lnTo>
                  <a:pt x="6899529" y="27928"/>
                </a:lnTo>
                <a:lnTo>
                  <a:pt x="6928865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214" y="4007358"/>
            <a:ext cx="1525905" cy="2851150"/>
          </a:xfrm>
          <a:custGeom>
            <a:avLst/>
            <a:gdLst/>
            <a:ahLst/>
            <a:cxnLst/>
            <a:rect l="l" t="t" r="r" b="b"/>
            <a:pathLst>
              <a:path w="1525905" h="2851150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  <a:close/>
              </a:path>
              <a:path w="1525905" h="2851150">
                <a:moveTo>
                  <a:pt x="135030" y="1688833"/>
                </a:moveTo>
                <a:lnTo>
                  <a:pt x="825249" y="1285875"/>
                </a:lnTo>
                <a:lnTo>
                  <a:pt x="1525731" y="1690281"/>
                </a:lnTo>
                <a:lnTo>
                  <a:pt x="1521921" y="2489542"/>
                </a:lnTo>
                <a:lnTo>
                  <a:pt x="903407" y="2850640"/>
                </a:lnTo>
              </a:path>
              <a:path w="1525905" h="2851150">
                <a:moveTo>
                  <a:pt x="759090" y="2850640"/>
                </a:moveTo>
                <a:lnTo>
                  <a:pt x="131144" y="2488095"/>
                </a:lnTo>
                <a:lnTo>
                  <a:pt x="135030" y="16888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  <a:close/>
              </a:path>
              <a:path w="2128520" h="2841625">
                <a:moveTo>
                  <a:pt x="737361" y="1688833"/>
                </a:moveTo>
                <a:lnTo>
                  <a:pt x="1427480" y="1285875"/>
                </a:lnTo>
                <a:lnTo>
                  <a:pt x="2128012" y="1690281"/>
                </a:lnTo>
                <a:lnTo>
                  <a:pt x="2124202" y="2489542"/>
                </a:lnTo>
                <a:lnTo>
                  <a:pt x="1522025" y="2841115"/>
                </a:lnTo>
              </a:path>
              <a:path w="2128520" h="2841625">
                <a:moveTo>
                  <a:pt x="1344896" y="2841115"/>
                </a:moveTo>
                <a:lnTo>
                  <a:pt x="733424" y="2488095"/>
                </a:lnTo>
                <a:lnTo>
                  <a:pt x="737361" y="16888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6185661"/>
                </a:lnTo>
                <a:lnTo>
                  <a:pt x="8229600" y="618566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2375" y="1471041"/>
            <a:ext cx="41065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7568" y="2526030"/>
            <a:ext cx="3669665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FD9F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1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8" y="401675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9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9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  <a:lnTo>
                  <a:pt x="0" y="0"/>
                </a:lnTo>
                <a:lnTo>
                  <a:pt x="0" y="67792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</a:path>
              <a:path w="3679825" h="678180">
                <a:moveTo>
                  <a:pt x="0" y="0"/>
                </a:moveTo>
                <a:lnTo>
                  <a:pt x="0" y="677926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0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7" y="401675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2" y="14831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2" y="14831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8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3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3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</p:grpSp>
      <p:sp>
        <p:nvSpPr>
          <p:cNvPr id="153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tr-TR" noProof="0" smtClean="0"/>
              <a:t>Click to edit Master title style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tr-TR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05002-9103-4DD3-864C-B467AEB90C1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07926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51A279-441B-4405-9ECC-2C8EB2E3B01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F947C4-048C-4C2E-AD2E-840ABF5983F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D345A02-0205-4FAD-B624-265B93B1996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3AA21CD-956B-4B11-A5DD-54F67870AF4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98FDD7E-2140-4F66-B7B5-0E85EA9716B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33D29AC-8E09-4142-AE2A-659D631E89A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FC992D0-DD34-4328-B186-E97EB2E3C6E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8A887A7-C327-45CC-8CA9-60646DA8EEF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1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8" y="401675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9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9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  <a:lnTo>
                  <a:pt x="0" y="0"/>
                </a:lnTo>
                <a:lnTo>
                  <a:pt x="0" y="67792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</a:path>
              <a:path w="3679825" h="678180">
                <a:moveTo>
                  <a:pt x="0" y="0"/>
                </a:moveTo>
                <a:lnTo>
                  <a:pt x="0" y="677926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40" y="860501"/>
            <a:ext cx="7800009" cy="1249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345" y="2122754"/>
            <a:ext cx="6581140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3953" y="5809090"/>
            <a:ext cx="259714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Zv0hBReqo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1800"/>
            <a:ext cx="9144000" cy="382588"/>
          </a:xfrm>
          <a:solidFill>
            <a:srgbClr val="66A2CE"/>
          </a:solidFill>
        </p:spPr>
        <p:txBody>
          <a:bodyPr anchor="ctr">
            <a:normAutofit fontScale="92500" lnSpcReduction="20000"/>
          </a:bodyPr>
          <a:lstStyle/>
          <a:p>
            <a:pPr>
              <a:defRPr/>
            </a:pPr>
            <a:r>
              <a:rPr lang="tr-TR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1772815"/>
            <a:ext cx="9144000" cy="2468985"/>
          </a:xfrm>
          <a:solidFill>
            <a:srgbClr val="00467A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BIL207 VERİ YAPILARI</a:t>
            </a:r>
            <a: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10. Hafta</a:t>
            </a:r>
            <a:r>
              <a:rPr lang="tr-TR" sz="3600" dirty="0" smtClean="0"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3600" dirty="0" smtClean="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4400" dirty="0" smtClean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AVL Ağaçları C# Programlama ile Uygulaması ve  Min-Max </a:t>
            </a:r>
            <a:r>
              <a:rPr lang="tr-TR" sz="3600" dirty="0" err="1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Heap</a:t>
            </a:r>
            <a: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Ağaçlar</a:t>
            </a:r>
            <a:endParaRPr lang="tr-TR" sz="2100" dirty="0"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971600" y="5753217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  <a:hlinkClick r:id="rId3"/>
              </a:rPr>
              <a:t>https://youtu.be/DZv0hBReqoA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971600" y="4865637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i="1" dirty="0" smtClean="0">
                <a:solidFill>
                  <a:srgbClr val="FF0000"/>
                </a:solidFill>
              </a:rPr>
              <a:t>Bu dersin uygulamalı anlatım videosunu aşağıdaki linkten takip ediniz.</a:t>
            </a:r>
            <a:endParaRPr lang="tr-TR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18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48088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75"/>
              <a:t> </a:t>
            </a:r>
            <a:r>
              <a:rPr sz="2900"/>
              <a:t>Öncelikli</a:t>
            </a:r>
            <a:r>
              <a:rPr sz="2900" spc="-60"/>
              <a:t> </a:t>
            </a:r>
            <a:r>
              <a:rPr sz="2900" spc="-10"/>
              <a:t>Kuyruktan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121765" y="1203706"/>
            <a:ext cx="251015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>
                <a:solidFill>
                  <a:srgbClr val="93C500"/>
                </a:solidFill>
                <a:latin typeface="Calibri"/>
                <a:cs typeface="Calibri"/>
              </a:rPr>
              <a:t>Öğe</a:t>
            </a:r>
            <a:r>
              <a:rPr sz="2900" b="1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900" b="1" spc="-10">
                <a:solidFill>
                  <a:srgbClr val="93C500"/>
                </a:solidFill>
                <a:latin typeface="Calibri"/>
                <a:cs typeface="Calibri"/>
              </a:rPr>
              <a:t>Alma/Silme</a:t>
            </a:r>
            <a:endParaRPr sz="2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6762" y="1657413"/>
            <a:ext cx="7488174" cy="48465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48088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75"/>
              <a:t> </a:t>
            </a:r>
            <a:r>
              <a:rPr sz="2900"/>
              <a:t>Öncelikli</a:t>
            </a:r>
            <a:r>
              <a:rPr sz="2900" spc="-60"/>
              <a:t> </a:t>
            </a:r>
            <a:r>
              <a:rPr sz="2900" spc="-10"/>
              <a:t>Kuyruktan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121765" y="1203706"/>
            <a:ext cx="251015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>
                <a:solidFill>
                  <a:srgbClr val="93C500"/>
                </a:solidFill>
                <a:latin typeface="Calibri"/>
                <a:cs typeface="Calibri"/>
              </a:rPr>
              <a:t>Öğe</a:t>
            </a:r>
            <a:r>
              <a:rPr sz="2900" b="1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900" b="1" spc="-10">
                <a:solidFill>
                  <a:srgbClr val="93C500"/>
                </a:solidFill>
                <a:latin typeface="Calibri"/>
                <a:cs typeface="Calibri"/>
              </a:rPr>
              <a:t>Alma/Silme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4237" y="1327150"/>
            <a:ext cx="7214234" cy="5013325"/>
            <a:chOff x="884237" y="1327150"/>
            <a:chExt cx="7214234" cy="5013325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84237" y="2060575"/>
              <a:ext cx="7200900" cy="4279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59401" y="1327150"/>
              <a:ext cx="3238500" cy="733425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48088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75"/>
              <a:t> </a:t>
            </a:r>
            <a:r>
              <a:rPr sz="2900"/>
              <a:t>Öncelikli</a:t>
            </a:r>
            <a:r>
              <a:rPr sz="2900" spc="-60"/>
              <a:t> </a:t>
            </a:r>
            <a:r>
              <a:rPr sz="2900" spc="-10"/>
              <a:t>Kuyruktan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121765" y="1203706"/>
            <a:ext cx="251015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>
                <a:solidFill>
                  <a:srgbClr val="93C500"/>
                </a:solidFill>
                <a:latin typeface="Calibri"/>
                <a:cs typeface="Calibri"/>
              </a:rPr>
              <a:t>Öğe</a:t>
            </a:r>
            <a:r>
              <a:rPr sz="2900" b="1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900" b="1" spc="-10">
                <a:solidFill>
                  <a:srgbClr val="93C500"/>
                </a:solidFill>
                <a:latin typeface="Calibri"/>
                <a:cs typeface="Calibri"/>
              </a:rPr>
              <a:t>Alma/Silme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9900" y="1471549"/>
            <a:ext cx="8277225" cy="5131435"/>
            <a:chOff x="469900" y="1471549"/>
            <a:chExt cx="8277225" cy="5131435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9900" y="1628711"/>
              <a:ext cx="5284724" cy="49737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08625" y="1471549"/>
              <a:ext cx="3238500" cy="733425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48088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75"/>
              <a:t> </a:t>
            </a:r>
            <a:r>
              <a:rPr sz="2900"/>
              <a:t>Öncelikli</a:t>
            </a:r>
            <a:r>
              <a:rPr sz="2900" spc="-60"/>
              <a:t> </a:t>
            </a:r>
            <a:r>
              <a:rPr sz="2900" spc="-10"/>
              <a:t>Kuyruktan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121765" y="1203706"/>
            <a:ext cx="251015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>
                <a:solidFill>
                  <a:srgbClr val="93C500"/>
                </a:solidFill>
                <a:latin typeface="Calibri"/>
                <a:cs typeface="Calibri"/>
              </a:rPr>
              <a:t>Öğe</a:t>
            </a:r>
            <a:r>
              <a:rPr sz="2900" b="1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900" b="1" spc="-10">
                <a:solidFill>
                  <a:srgbClr val="93C500"/>
                </a:solidFill>
                <a:latin typeface="Calibri"/>
                <a:cs typeface="Calibri"/>
              </a:rPr>
              <a:t>Alma/Silme</a:t>
            </a:r>
            <a:endParaRPr sz="2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925" y="2205037"/>
            <a:ext cx="8756650" cy="4381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5554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Maksimum</a:t>
            </a:r>
            <a:r>
              <a:rPr spc="-85"/>
              <a:t> </a:t>
            </a:r>
            <a:r>
              <a:rPr/>
              <a:t>Öncelikli</a:t>
            </a:r>
            <a:r>
              <a:rPr spc="-65"/>
              <a:t> </a:t>
            </a:r>
            <a:r>
              <a:rPr/>
              <a:t>Kuyruk</a:t>
            </a:r>
            <a:r>
              <a:rPr spc="-60"/>
              <a:t> </a:t>
            </a:r>
            <a:r>
              <a:rPr spc="-20"/>
              <a:t>Java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97445" y="6313935"/>
            <a:ext cx="1587500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>
                <a:latin typeface="Arial"/>
                <a:cs typeface="Arial"/>
              </a:rPr>
              <a:t>Yazan:Şadi</a:t>
            </a:r>
            <a:r>
              <a:rPr sz="1050" spc="-45">
                <a:latin typeface="Arial"/>
                <a:cs typeface="Arial"/>
              </a:rPr>
              <a:t> </a:t>
            </a:r>
            <a:r>
              <a:rPr sz="1050">
                <a:latin typeface="Arial"/>
                <a:cs typeface="Arial"/>
              </a:rPr>
              <a:t>Evren</a:t>
            </a:r>
            <a:r>
              <a:rPr sz="1050" spc="-50">
                <a:latin typeface="Arial"/>
                <a:cs typeface="Arial"/>
              </a:rPr>
              <a:t> </a:t>
            </a:r>
            <a:r>
              <a:rPr sz="1050" spc="-10">
                <a:latin typeface="Arial"/>
                <a:cs typeface="Arial"/>
              </a:rPr>
              <a:t>ŞEKER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0426" y="2302891"/>
            <a:ext cx="1120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ri=right(i);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9348" y="2546121"/>
            <a:ext cx="3986529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524510" algn="l"/>
                <a:tab pos="3023870" algn="l"/>
              </a:tabLst>
            </a:pP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if((le&lt;=heapsize)</a:t>
            </a:r>
            <a:r>
              <a:rPr sz="1600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&amp;&amp;</a:t>
            </a:r>
            <a:r>
              <a:rPr sz="16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(A[le]&gt;A[i]))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	largest</a:t>
            </a:r>
            <a:r>
              <a:rPr sz="16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le; 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else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	largest</a:t>
            </a:r>
            <a:r>
              <a:rPr sz="16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i;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4241" y="3180714"/>
            <a:ext cx="942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largest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ri;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6385" y="3131337"/>
            <a:ext cx="3131820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10" marR="5080">
              <a:lnSpc>
                <a:spcPct val="120000"/>
              </a:lnSpc>
              <a:spcBef>
                <a:spcPts val="100"/>
              </a:spcBef>
            </a:pP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if((ri&lt;=heapsize)</a:t>
            </a:r>
            <a:r>
              <a:rPr sz="1600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&amp;&amp;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A[ri]&gt;A[largest])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if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(largest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!=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i)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96850" marR="1368425">
              <a:lnSpc>
                <a:spcPct val="120000"/>
              </a:lnSpc>
            </a:pP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tmp</a:t>
            </a:r>
            <a:r>
              <a:rPr sz="16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A[i];</a:t>
            </a:r>
            <a:r>
              <a:rPr sz="1600" spc="5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A[i]=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A[largest]; A[largest]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tmp;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heapify(A,</a:t>
            </a:r>
            <a:r>
              <a:rPr sz="16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largest);</a:t>
            </a:r>
            <a:endParaRPr sz="16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85"/>
              </a:spcBef>
            </a:pP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1869" y="1959824"/>
            <a:ext cx="2821305" cy="382142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28511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public</a:t>
            </a:r>
            <a:r>
              <a:rPr sz="16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void</a:t>
            </a:r>
            <a:r>
              <a:rPr sz="1600" spc="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heapify(int[]A,int 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i)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30835" algn="l"/>
                <a:tab pos="179260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largest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35">
                <a:solidFill>
                  <a:srgbClr val="3D3C2C"/>
                </a:solidFill>
                <a:latin typeface="Calibri"/>
                <a:cs typeface="Calibri"/>
              </a:rPr>
              <a:t>0;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	int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le=left(i);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5554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Maksimum</a:t>
            </a:r>
            <a:r>
              <a:rPr spc="-85"/>
              <a:t> </a:t>
            </a:r>
            <a:r>
              <a:rPr/>
              <a:t>Öncelikli</a:t>
            </a:r>
            <a:r>
              <a:rPr spc="-65"/>
              <a:t> </a:t>
            </a:r>
            <a:r>
              <a:rPr/>
              <a:t>Kuyruk</a:t>
            </a:r>
            <a:r>
              <a:rPr spc="-60"/>
              <a:t> </a:t>
            </a:r>
            <a:r>
              <a:rPr spc="-20"/>
              <a:t>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97445" y="6313935"/>
            <a:ext cx="1587500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>
                <a:latin typeface="Arial"/>
                <a:cs typeface="Arial"/>
              </a:rPr>
              <a:t>Yazan:Şadi</a:t>
            </a:r>
            <a:r>
              <a:rPr sz="1050" spc="-45">
                <a:latin typeface="Arial"/>
                <a:cs typeface="Arial"/>
              </a:rPr>
              <a:t> </a:t>
            </a:r>
            <a:r>
              <a:rPr sz="1050">
                <a:latin typeface="Arial"/>
                <a:cs typeface="Arial"/>
              </a:rPr>
              <a:t>Evren</a:t>
            </a:r>
            <a:r>
              <a:rPr sz="1050" spc="-50">
                <a:latin typeface="Arial"/>
                <a:cs typeface="Arial"/>
              </a:rPr>
              <a:t> </a:t>
            </a:r>
            <a:r>
              <a:rPr sz="1050" spc="-10">
                <a:latin typeface="Arial"/>
                <a:cs typeface="Arial"/>
              </a:rPr>
              <a:t>ŞEKER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869" y="2009597"/>
            <a:ext cx="6210935" cy="314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5115" algn="l"/>
                <a:tab pos="258254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public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static</a:t>
            </a:r>
            <a:r>
              <a:rPr sz="16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6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left(int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	return</a:t>
            </a:r>
            <a:r>
              <a:rPr sz="1600" spc="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2*(i+1)-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1;</a:t>
            </a:r>
            <a:r>
              <a:rPr sz="1600" spc="3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76555" algn="l"/>
                <a:tab pos="2829560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public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static</a:t>
            </a:r>
            <a:r>
              <a:rPr sz="16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6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right(int</a:t>
            </a:r>
            <a:r>
              <a:rPr sz="16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i){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	return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2*(i+1);</a:t>
            </a:r>
            <a:r>
              <a:rPr sz="1600" spc="2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600">
              <a:latin typeface="Calibri"/>
              <a:cs typeface="Calibri"/>
            </a:endParaRPr>
          </a:p>
          <a:p>
            <a:pPr marL="285750" marR="5080" indent="-273685">
              <a:lnSpc>
                <a:spcPct val="100000"/>
              </a:lnSpc>
              <a:tabLst>
                <a:tab pos="28511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Dolayısıyla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yukarıdaki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yığınlama</a:t>
            </a:r>
            <a:r>
              <a:rPr sz="16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(heapify)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fonksiyonu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kullanarak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6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yığın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oluşturmak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aşağıdaki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mümkün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olabilir: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8511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public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void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BuildHeap(int[]A){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7655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heapsize=A.length-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1;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7655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for(int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i=0;</a:t>
            </a:r>
            <a:r>
              <a:rPr sz="16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i&lt;Math.floor(A.length/2);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i++)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76555" algn="l"/>
                <a:tab pos="809625" algn="l"/>
                <a:tab pos="195262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	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heapify(A,i);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	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5554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Maksimum</a:t>
            </a:r>
            <a:r>
              <a:rPr spc="-85"/>
              <a:t> </a:t>
            </a:r>
            <a:r>
              <a:rPr/>
              <a:t>Öncelikli</a:t>
            </a:r>
            <a:r>
              <a:rPr spc="-65"/>
              <a:t> </a:t>
            </a:r>
            <a:r>
              <a:rPr/>
              <a:t>Kuyruk</a:t>
            </a:r>
            <a:r>
              <a:rPr spc="-60"/>
              <a:t> </a:t>
            </a:r>
            <a:r>
              <a:rPr spc="-20"/>
              <a:t>Java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97445" y="6313935"/>
            <a:ext cx="1587500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>
                <a:latin typeface="Arial"/>
                <a:cs typeface="Arial"/>
              </a:rPr>
              <a:t>Yazan:Şadi</a:t>
            </a:r>
            <a:r>
              <a:rPr sz="1050" spc="-45">
                <a:latin typeface="Arial"/>
                <a:cs typeface="Arial"/>
              </a:rPr>
              <a:t> </a:t>
            </a:r>
            <a:r>
              <a:rPr sz="1050">
                <a:latin typeface="Arial"/>
                <a:cs typeface="Arial"/>
              </a:rPr>
              <a:t>Evren</a:t>
            </a:r>
            <a:r>
              <a:rPr sz="1050" spc="-50">
                <a:latin typeface="Arial"/>
                <a:cs typeface="Arial"/>
              </a:rPr>
              <a:t> </a:t>
            </a:r>
            <a:r>
              <a:rPr sz="1050" spc="-10">
                <a:latin typeface="Arial"/>
                <a:cs typeface="Arial"/>
              </a:rPr>
              <a:t>ŞEKER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869" y="2009597"/>
            <a:ext cx="6341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511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yapan</a:t>
            </a:r>
            <a:r>
              <a:rPr sz="16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yığın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sıralaması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(heap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sort)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kodu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java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dilinde</a:t>
            </a:r>
            <a:r>
              <a:rPr sz="16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aşağıdaki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944" y="2254123"/>
            <a:ext cx="1515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yazılabilir</a:t>
            </a:r>
            <a:r>
              <a:rPr sz="16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9348" y="2789961"/>
            <a:ext cx="247078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08100">
              <a:lnSpc>
                <a:spcPct val="120000"/>
              </a:lnSpc>
              <a:spcBef>
                <a:spcPts val="100"/>
              </a:spcBef>
            </a:pP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tmp;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BuildHeap(A);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for(int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A.length-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1;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i&gt;=0;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i--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57785" marR="1568450">
              <a:lnSpc>
                <a:spcPct val="120000"/>
              </a:lnSpc>
            </a:pP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tmp=A[0]; A[0]=A[i];</a:t>
            </a:r>
            <a:endParaRPr sz="16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384"/>
              </a:spcBef>
            </a:pP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A[i]=tmp;</a:t>
            </a:r>
            <a:endParaRPr sz="16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380"/>
              </a:spcBef>
            </a:pP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heapsize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heapsize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-1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390"/>
              </a:spcBef>
            </a:pP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heapify(A,0);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869" y="2417489"/>
            <a:ext cx="2620645" cy="361759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28511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public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void</a:t>
            </a:r>
            <a:r>
              <a:rPr sz="16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heapsort(int[]A){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7655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540" y="860501"/>
            <a:ext cx="7800009" cy="68929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Max</a:t>
            </a:r>
            <a:r>
              <a:rPr sz="4000" spc="-65" dirty="0"/>
              <a:t> </a:t>
            </a:r>
            <a:r>
              <a:rPr sz="4000" dirty="0"/>
              <a:t>-</a:t>
            </a:r>
            <a:r>
              <a:rPr sz="4000" spc="-70" dirty="0"/>
              <a:t> </a:t>
            </a:r>
            <a:r>
              <a:rPr sz="4000" dirty="0"/>
              <a:t>Min</a:t>
            </a:r>
            <a:r>
              <a:rPr sz="4000" spc="-45" dirty="0"/>
              <a:t> </a:t>
            </a:r>
            <a:r>
              <a:rPr sz="4000" spc="-20" dirty="0" smtClean="0"/>
              <a:t>Heap</a:t>
            </a:r>
            <a:r>
              <a:rPr lang="tr-TR" sz="4000" spc="-20" dirty="0" smtClean="0"/>
              <a:t> </a:t>
            </a:r>
            <a:r>
              <a:rPr lang="tr-TR" sz="4000" spc="-20" dirty="0" err="1" smtClean="0"/>
              <a:t>Tree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1190345" y="2313558"/>
            <a:ext cx="6531609" cy="378967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7020" marR="5080" indent="-274955">
              <a:lnSpc>
                <a:spcPts val="2050"/>
              </a:lnSpc>
              <a:spcBef>
                <a:spcPts val="3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Öncelikli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kuyruk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konusunu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hatırlayın.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Kuyruğa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sonradan eklenmesine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rağmen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öncelik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seviyesine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göre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önce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çıkabiliyordu.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  <a:spcBef>
                <a:spcPts val="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Öncelik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kuyruğu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oluşturmada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farklı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veri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yapıları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benimsenebilir.</a:t>
            </a:r>
            <a:endParaRPr sz="1900">
              <a:latin typeface="Calibri"/>
              <a:cs typeface="Calibri"/>
            </a:endParaRPr>
          </a:p>
          <a:p>
            <a:pPr marL="287020">
              <a:lnSpc>
                <a:spcPts val="2165"/>
              </a:lnSpc>
            </a:pP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Yığınlar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bunlardan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sadece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biridir.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900">
              <a:latin typeface="Calibri"/>
              <a:cs typeface="Calibri"/>
            </a:endParaRPr>
          </a:p>
          <a:p>
            <a:pPr marL="287020" marR="15240" indent="-274955">
              <a:lnSpc>
                <a:spcPts val="2050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Tam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ağaç,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yığıt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kurmak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amacıyla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kullanılabilir.</a:t>
            </a:r>
            <a:r>
              <a:rPr sz="19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Yığınlar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bir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dizide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gerçekleştirilebilir.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Yığını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dizide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tam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yapısını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kullanarak</a:t>
            </a:r>
            <a:endParaRPr sz="1900">
              <a:latin typeface="Calibri"/>
              <a:cs typeface="Calibri"/>
            </a:endParaRPr>
          </a:p>
          <a:p>
            <a:pPr marL="287020" marR="121285">
              <a:lnSpc>
                <a:spcPts val="2050"/>
              </a:lnSpc>
              <a:spcBef>
                <a:spcPts val="150"/>
              </a:spcBef>
            </a:pP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gerçekleştirdiğimizde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yığın,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dizinin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1.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elemanından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başlar,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0.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indis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kullanılmaz.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Dizi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sıralı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değildir,</a:t>
            </a:r>
            <a:r>
              <a:rPr sz="19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yalnız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1.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indisteki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elemanın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öncelikli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(ilk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alınacak)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eleman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olduğu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garanti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edilir.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540" y="860501"/>
            <a:ext cx="7800009" cy="68929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Max</a:t>
            </a:r>
            <a:r>
              <a:rPr sz="4000" spc="-65" dirty="0"/>
              <a:t> </a:t>
            </a:r>
            <a:r>
              <a:rPr sz="4000" dirty="0"/>
              <a:t>-</a:t>
            </a:r>
            <a:r>
              <a:rPr sz="4000" spc="-70" dirty="0"/>
              <a:t> </a:t>
            </a:r>
            <a:r>
              <a:rPr sz="4000" dirty="0"/>
              <a:t>Min</a:t>
            </a:r>
            <a:r>
              <a:rPr sz="4000" spc="-45" dirty="0"/>
              <a:t> </a:t>
            </a:r>
            <a:r>
              <a:rPr sz="4000" spc="-20" dirty="0" smtClean="0"/>
              <a:t>Heap</a:t>
            </a:r>
            <a:r>
              <a:rPr lang="tr-TR" sz="4000" spc="-20" dirty="0" smtClean="0"/>
              <a:t> </a:t>
            </a:r>
            <a:r>
              <a:rPr lang="tr-TR" sz="4000" spc="-20" dirty="0" err="1" smtClean="0"/>
              <a:t>Tree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1190345" y="2290698"/>
            <a:ext cx="6497320" cy="10096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7020" marR="5080" indent="-274955">
              <a:lnSpc>
                <a:spcPts val="1820"/>
              </a:lnSpc>
              <a:spcBef>
                <a:spcPts val="540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Yığın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denince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aklımıza</a:t>
            </a:r>
            <a:r>
              <a:rPr sz="1900" spc="3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complete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binary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tree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gelecek,</a:t>
            </a:r>
            <a:r>
              <a:rPr sz="1900" spc="3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search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tree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değil.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Hatırlayalım;</a:t>
            </a:r>
            <a:r>
              <a:rPr sz="1900" spc="3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tam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ağacın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düzeyleri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dolu,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son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düzeyi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9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soldan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sağa</a:t>
            </a:r>
            <a:r>
              <a:rPr sz="19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doğru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doludur.</a:t>
            </a:r>
            <a:r>
              <a:rPr sz="1900" spc="2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İkili</a:t>
            </a:r>
            <a:r>
              <a:rPr sz="19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19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yığın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arasında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bağlantı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yoktur.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345" y="3487375"/>
            <a:ext cx="969644" cy="67056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b="1" spc="-25">
                <a:solidFill>
                  <a:srgbClr val="3D3C2C"/>
                </a:solidFill>
                <a:latin typeface="Calibri"/>
                <a:cs typeface="Calibri"/>
              </a:rPr>
              <a:t>Tanım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45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944" y="3854577"/>
            <a:ext cx="57867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Tam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ağaçtaki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düğümün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değeri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çocuklarından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345" y="4086225"/>
            <a:ext cx="6401435" cy="1588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>
              <a:lnSpc>
                <a:spcPts val="2050"/>
              </a:lnSpc>
              <a:spcBef>
                <a:spcPts val="9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değilse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söz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konusu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maksimum</a:t>
            </a:r>
            <a:r>
              <a:rPr sz="19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yığın</a:t>
            </a:r>
            <a:r>
              <a:rPr sz="1900" b="1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(max</a:t>
            </a:r>
            <a:r>
              <a:rPr sz="1900" b="1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heap</a:t>
            </a:r>
            <a:r>
              <a:rPr sz="19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 spc="-5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  <a:p>
            <a:pPr marL="287020">
              <a:lnSpc>
                <a:spcPts val="2050"/>
              </a:lnSpc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19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isimlendirilir.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  <a:spcBef>
                <a:spcPts val="2280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Tam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ağaçtaki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düğümün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değeri,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çocuklarından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endParaRPr sz="1900">
              <a:latin typeface="Calibri"/>
              <a:cs typeface="Calibri"/>
            </a:endParaRPr>
          </a:p>
          <a:p>
            <a:pPr marL="287020">
              <a:lnSpc>
                <a:spcPts val="1825"/>
              </a:lnSpc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değilse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söz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konusu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minimum</a:t>
            </a:r>
            <a:r>
              <a:rPr sz="1900" b="1" spc="3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yığın</a:t>
            </a:r>
            <a:r>
              <a:rPr sz="19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(min</a:t>
            </a:r>
            <a:r>
              <a:rPr sz="1900" b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heap)</a:t>
            </a:r>
            <a:r>
              <a:rPr sz="1900" b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endParaRPr sz="1900">
              <a:latin typeface="Calibri"/>
              <a:cs typeface="Calibri"/>
            </a:endParaRPr>
          </a:p>
          <a:p>
            <a:pPr marL="287020">
              <a:lnSpc>
                <a:spcPts val="2055"/>
              </a:lnSpc>
            </a:pP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isimlendirilir.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/>
              <a:t>Max</a:t>
            </a:r>
            <a:r>
              <a:rPr sz="4000" spc="-65"/>
              <a:t> </a:t>
            </a:r>
            <a:r>
              <a:rPr sz="4000"/>
              <a:t>-</a:t>
            </a:r>
            <a:r>
              <a:rPr sz="4000" spc="-70"/>
              <a:t> </a:t>
            </a:r>
            <a:r>
              <a:rPr sz="4000"/>
              <a:t>Min</a:t>
            </a:r>
            <a:r>
              <a:rPr sz="4000" spc="-45"/>
              <a:t> </a:t>
            </a:r>
            <a:r>
              <a:rPr sz="4000" spc="-20"/>
              <a:t>Heap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1550" y="1700212"/>
            <a:ext cx="7315200" cy="46958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274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2800"/>
              <a:t>Maksimum</a:t>
            </a:r>
            <a:r>
              <a:rPr sz="2800" spc="-75"/>
              <a:t> </a:t>
            </a:r>
            <a:r>
              <a:rPr sz="2800"/>
              <a:t>Öncelikli</a:t>
            </a:r>
            <a:r>
              <a:rPr sz="2800" spc="-80"/>
              <a:t> </a:t>
            </a:r>
            <a:r>
              <a:rPr sz="2800" spc="-10"/>
              <a:t>Kuyruğa</a:t>
            </a:r>
            <a:r>
              <a:rPr sz="2800" spc="-55"/>
              <a:t> </a:t>
            </a:r>
            <a:r>
              <a:rPr sz="2800"/>
              <a:t>Öğe</a:t>
            </a:r>
            <a:r>
              <a:rPr sz="2800" spc="-85"/>
              <a:t> </a:t>
            </a:r>
            <a:r>
              <a:rPr sz="2800" spc="-10"/>
              <a:t>Ekleme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190345" y="2340991"/>
            <a:ext cx="6507480" cy="3176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92710" indent="-274955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Sırasıyla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15,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109,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107,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3,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15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değerleri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eklenecektir.</a:t>
            </a:r>
            <a:r>
              <a:rPr sz="22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En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iyi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durumda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Ω(1)’de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ekleme yapılır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(3’ün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eklemesi).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Mevcut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elemanlardan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öğe</a:t>
            </a:r>
            <a:endParaRPr sz="2200">
              <a:latin typeface="Calibri"/>
              <a:cs typeface="Calibri"/>
            </a:endParaRPr>
          </a:p>
          <a:p>
            <a:pPr marL="287020" marR="5080">
              <a:lnSpc>
                <a:spcPct val="100000"/>
              </a:lnSpc>
            </a:pP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eklendiğinde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yeni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öğenin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köke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kadar</a:t>
            </a:r>
            <a:r>
              <a:rPr sz="22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kaydırılması gerekeceği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O(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lgn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)’de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ekleme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yapıldığını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görüyoruz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(109’un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eklenmesi).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Yani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karmaşıklığın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üst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sınırı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3D3C2C"/>
                </a:solidFill>
                <a:latin typeface="Calibri"/>
                <a:cs typeface="Calibri"/>
              </a:rPr>
              <a:t>lgn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alt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sınırı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2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Gerçekte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 karmaşıklık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ikisi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arasında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değişebilir.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durumda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zaman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karmaşıklığı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3D3C2C"/>
                </a:solidFill>
                <a:latin typeface="Calibri"/>
                <a:cs typeface="Calibri"/>
              </a:rPr>
              <a:t>O(lgn)</a:t>
            </a:r>
            <a:r>
              <a:rPr sz="22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’dir.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636524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85"/>
              <a:t> </a:t>
            </a:r>
            <a:r>
              <a:rPr sz="2900"/>
              <a:t>Öncelikli</a:t>
            </a:r>
            <a:r>
              <a:rPr sz="2900" spc="-85"/>
              <a:t> </a:t>
            </a:r>
            <a:r>
              <a:rPr sz="2900"/>
              <a:t>Kuyruğa</a:t>
            </a:r>
            <a:r>
              <a:rPr sz="2900" spc="-85"/>
              <a:t> </a:t>
            </a:r>
            <a:r>
              <a:rPr sz="2900"/>
              <a:t>Öğe</a:t>
            </a:r>
            <a:r>
              <a:rPr sz="2900" spc="-80"/>
              <a:t> </a:t>
            </a:r>
            <a:r>
              <a:rPr sz="2900" spc="-10"/>
              <a:t>Ekleme</a:t>
            </a:r>
            <a:endParaRPr sz="29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7" y="1357375"/>
            <a:ext cx="9037574" cy="50243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636524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85"/>
              <a:t> </a:t>
            </a:r>
            <a:r>
              <a:rPr sz="2900"/>
              <a:t>Öncelikli</a:t>
            </a:r>
            <a:r>
              <a:rPr sz="2900" spc="-85"/>
              <a:t> </a:t>
            </a:r>
            <a:r>
              <a:rPr sz="2900"/>
              <a:t>Kuyruğa</a:t>
            </a:r>
            <a:r>
              <a:rPr sz="2900" spc="-85"/>
              <a:t> </a:t>
            </a:r>
            <a:r>
              <a:rPr sz="2900"/>
              <a:t>Öğe</a:t>
            </a:r>
            <a:r>
              <a:rPr sz="2900" spc="-80"/>
              <a:t> </a:t>
            </a:r>
            <a:r>
              <a:rPr sz="2900" spc="-10"/>
              <a:t>Ekleme</a:t>
            </a:r>
            <a:endParaRPr sz="29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76424"/>
            <a:ext cx="8869426" cy="544664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636524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85"/>
              <a:t> </a:t>
            </a:r>
            <a:r>
              <a:rPr sz="2900"/>
              <a:t>Öncelikli</a:t>
            </a:r>
            <a:r>
              <a:rPr sz="2900" spc="-85"/>
              <a:t> </a:t>
            </a:r>
            <a:r>
              <a:rPr sz="2900"/>
              <a:t>Kuyruğa</a:t>
            </a:r>
            <a:r>
              <a:rPr sz="2900" spc="-85"/>
              <a:t> </a:t>
            </a:r>
            <a:r>
              <a:rPr sz="2900"/>
              <a:t>Öğe</a:t>
            </a:r>
            <a:r>
              <a:rPr sz="2900" spc="-80"/>
              <a:t> </a:t>
            </a:r>
            <a:r>
              <a:rPr sz="2900" spc="-10"/>
              <a:t>Ekleme</a:t>
            </a:r>
            <a:endParaRPr sz="29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925" y="1522412"/>
            <a:ext cx="9086850" cy="53355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48088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75"/>
              <a:t> </a:t>
            </a:r>
            <a:r>
              <a:rPr sz="2900"/>
              <a:t>Öncelikli</a:t>
            </a:r>
            <a:r>
              <a:rPr sz="2900" spc="-60"/>
              <a:t> </a:t>
            </a:r>
            <a:r>
              <a:rPr sz="2900" spc="-10"/>
              <a:t>Kuyruktan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1121765" y="1203706"/>
            <a:ext cx="251015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>
                <a:solidFill>
                  <a:srgbClr val="93C500"/>
                </a:solidFill>
                <a:latin typeface="Calibri"/>
                <a:cs typeface="Calibri"/>
              </a:rPr>
              <a:t>Öğe</a:t>
            </a:r>
            <a:r>
              <a:rPr sz="2900" b="1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900" b="1" spc="-10">
                <a:solidFill>
                  <a:srgbClr val="93C500"/>
                </a:solidFill>
                <a:latin typeface="Calibri"/>
                <a:cs typeface="Calibri"/>
              </a:rPr>
              <a:t>Alma/Silme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345" y="1810892"/>
            <a:ext cx="6527800" cy="390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9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Yığını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diziyle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gerçekleştirmiştik.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Yığının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tanımı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gereği</a:t>
            </a:r>
            <a:r>
              <a:rPr sz="1900" spc="3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ilk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alınacak</a:t>
            </a:r>
            <a:endParaRPr sz="1900">
              <a:latin typeface="Calibri"/>
              <a:cs typeface="Calibri"/>
            </a:endParaRPr>
          </a:p>
          <a:p>
            <a:pPr marL="287020" marR="612140">
              <a:lnSpc>
                <a:spcPct val="80000"/>
              </a:lnSpc>
              <a:spcBef>
                <a:spcPts val="229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eleman,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dizideki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ilk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elemandır.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Bunun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yanında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“tam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ağaç”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yapısını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bozmamak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3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sondaki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elemanı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da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uygun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bir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konuma</a:t>
            </a:r>
            <a:r>
              <a:rPr sz="1900" spc="3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kaydırmalıyız.</a:t>
            </a:r>
            <a:endParaRPr sz="1900">
              <a:latin typeface="Calibri"/>
              <a:cs typeface="Calibri"/>
            </a:endParaRPr>
          </a:p>
          <a:p>
            <a:pPr marL="287020" marR="451484" indent="-274955">
              <a:lnSpc>
                <a:spcPct val="80000"/>
              </a:lnSpc>
              <a:spcBef>
                <a:spcPts val="4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kaydırmayı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yaparken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maksimum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yığın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yapısını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korumaya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dikkat</a:t>
            </a:r>
            <a:r>
              <a:rPr sz="1900" spc="-1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etmeliyiz.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adımda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(iki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çocuk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sondaki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eleman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olmak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üzere)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dikkat</a:t>
            </a:r>
            <a:endParaRPr sz="1900">
              <a:latin typeface="Calibri"/>
              <a:cs typeface="Calibri"/>
            </a:endParaRPr>
          </a:p>
          <a:p>
            <a:pPr marL="287020" marR="64769">
              <a:lnSpc>
                <a:spcPts val="1820"/>
              </a:lnSpc>
              <a:spcBef>
                <a:spcPts val="21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edilecek</a:t>
            </a:r>
            <a:r>
              <a:rPr sz="1900" spc="3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değer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var.</a:t>
            </a:r>
            <a:r>
              <a:rPr sz="1900" spc="3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İki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gösterge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gibi;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ile,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sondaki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elemanı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kaydıracağım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konumu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ararken;</a:t>
            </a:r>
            <a:r>
              <a:rPr sz="1900" spc="3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j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üzerinde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bulunduğum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düğümün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çocuklarını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kontrol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ediyorum.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üç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değerden</a:t>
            </a:r>
            <a:r>
              <a:rPr sz="1900" spc="3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(iki</a:t>
            </a:r>
            <a:endParaRPr sz="1900">
              <a:latin typeface="Calibri"/>
              <a:cs typeface="Calibri"/>
            </a:endParaRPr>
          </a:p>
          <a:p>
            <a:pPr marL="287020" marR="55244">
              <a:lnSpc>
                <a:spcPct val="80000"/>
              </a:lnSpc>
              <a:spcBef>
                <a:spcPts val="2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çocuk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sondaki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eleman)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olanı,</a:t>
            </a:r>
            <a:r>
              <a:rPr sz="1900" spc="3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i’nin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gösterdiği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yere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taşıyorum.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Sonra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da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taşınan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değerin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eski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konumuna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ilerleyip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aynı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kıyaslamaları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yapıyorum.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sonunda,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sondaki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bir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yere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yerleşene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kadar.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sondaki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öğe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bazı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durumlarda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arada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bir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yere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girebilir;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kötü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durumda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arada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yere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yerleşemez,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sona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konması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gerekir.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O(lgn).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6.2.0.1011"/>
  <p:tag name="AS_RELEASE_DATE" val="2023.01.14"/>
  <p:tag name="AS_TITLE" val="Aspose.Slides for .NET5"/>
  <p:tag name="AS_VERSION" val="2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617</Words>
  <Application>Microsoft Office PowerPoint</Application>
  <PresentationFormat>Ekran Gösterisi 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16</vt:i4>
      </vt:variant>
    </vt:vector>
  </HeadingPairs>
  <TitlesOfParts>
    <vt:vector size="25" baseType="lpstr">
      <vt:lpstr>Arial</vt:lpstr>
      <vt:lpstr>Calibri</vt:lpstr>
      <vt:lpstr>Corbel</vt:lpstr>
      <vt:lpstr>Courier New</vt:lpstr>
      <vt:lpstr>Roboto</vt:lpstr>
      <vt:lpstr>Segoe UI Symbol</vt:lpstr>
      <vt:lpstr>Wingdings</vt:lpstr>
      <vt:lpstr>Office Theme</vt:lpstr>
      <vt:lpstr>Office Theme</vt:lpstr>
      <vt:lpstr>BIL207 VERİ YAPILARI 10. Hafta  AVL Ağaçları C# Programlama ile Uygulaması ve  Min-Max Heap Ağaçlar</vt:lpstr>
      <vt:lpstr>Max - Min Heap Tree</vt:lpstr>
      <vt:lpstr>Max - Min Heap Tree</vt:lpstr>
      <vt:lpstr>Max - Min Heap</vt:lpstr>
      <vt:lpstr>Maksimum Öncelikli Kuyruğa Öğe Ekleme</vt:lpstr>
      <vt:lpstr>Maksimum Öncelikli Kuyruğa Öğe Ekleme</vt:lpstr>
      <vt:lpstr>Maksimum Öncelikli Kuyruğa Öğe Ekleme</vt:lpstr>
      <vt:lpstr>Maksimum Öncelikli Kuyruğa Öğe Ekleme</vt:lpstr>
      <vt:lpstr>Maksimum Öncelikli Kuyruktan</vt:lpstr>
      <vt:lpstr>Maksimum Öncelikli Kuyruktan</vt:lpstr>
      <vt:lpstr>Maksimum Öncelikli Kuyruktan</vt:lpstr>
      <vt:lpstr>Maksimum Öncelikli Kuyruktan</vt:lpstr>
      <vt:lpstr>Maksimum Öncelikli Kuyruktan</vt:lpstr>
      <vt:lpstr>Maksimum Öncelikli Kuyruk Java</vt:lpstr>
      <vt:lpstr>Maksimum Öncelikli Kuyruk Java</vt:lpstr>
      <vt:lpstr>Maksimum Öncelikli Kuyruk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Program C++</dc:title>
  <dc:creator>SERCAN</dc:creator>
  <cp:lastModifiedBy>Dell</cp:lastModifiedBy>
  <cp:revision>8</cp:revision>
  <cp:lastPrinted>2023-10-02T23:01:19Z</cp:lastPrinted>
  <dcterms:created xsi:type="dcterms:W3CDTF">2023-10-02T23:01:19Z</dcterms:created>
  <dcterms:modified xsi:type="dcterms:W3CDTF">2024-11-08T21:17:38Z</dcterms:modified>
</cp:coreProperties>
</file>