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53" r:id="rId3"/>
    <p:sldId id="310" r:id="rId4"/>
    <p:sldId id="313" r:id="rId5"/>
    <p:sldId id="316" r:id="rId6"/>
    <p:sldId id="319" r:id="rId7"/>
    <p:sldId id="322" r:id="rId8"/>
    <p:sldId id="325" r:id="rId9"/>
    <p:sldId id="328" r:id="rId10"/>
    <p:sldId id="331" r:id="rId11"/>
    <p:sldId id="334" r:id="rId12"/>
    <p:sldId id="337" r:id="rId13"/>
    <p:sldId id="340" r:id="rId14"/>
    <p:sldId id="343" r:id="rId15"/>
    <p:sldId id="346" r:id="rId16"/>
    <p:sldId id="349" r:id="rId17"/>
    <p:sldId id="352" r:id="rId18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9" d="100"/>
          <a:sy n="69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C6BEA4-9D00-4043-8367-2674C526673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49604-1D18-4090-AC9B-899D3C86BD9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5ACA91-DF02-4427-A821-668795F3A9C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tr-TR" altLang="tr-TR" smtClean="0"/>
            </a:p>
          </p:txBody>
        </p:sp>
      </p:grpSp>
      <p:sp>
        <p:nvSpPr>
          <p:cNvPr id="153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tr-TR" noProof="0" smtClean="0"/>
              <a:t>Click to edit Master title style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tr-TR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05002-9103-4DD3-864C-B467AEB90C1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07926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51A279-441B-4405-9ECC-2C8EB2E3B01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F947C4-048C-4C2E-AD2E-840ABF5983F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D345A02-0205-4FAD-B624-265B93B1996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AA21CD-956B-4B11-A5DD-54F67870AF4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8FDD7E-2140-4F66-B7B5-0E85EA9716B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3D29AC-8E09-4142-AE2A-659D631E89A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C992D0-DD34-4328-B186-E97EB2E3C6E9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A887A7-C327-45CC-8CA9-60646DA8EEF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1800"/>
            <a:ext cx="9144000" cy="382588"/>
          </a:xfrm>
          <a:solidFill>
            <a:srgbClr val="66A2CE"/>
          </a:solidFill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6175"/>
            <a:ext cx="9144000" cy="1825625"/>
          </a:xfrm>
          <a:solidFill>
            <a:srgbClr val="00467A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11. Hafta</a:t>
            </a:r>
            <a:r>
              <a:rPr lang="tr-TR" sz="3600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3600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4400" dirty="0" smtClean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Min-Max</a:t>
            </a: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Heap</a:t>
            </a:r>
            <a:r>
              <a:rPr lang="tr-TR" sz="36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AĞAÇLAR-Ekleme-Silme</a:t>
            </a:r>
            <a:endParaRPr lang="tr-TR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18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6762" y="1657413"/>
            <a:ext cx="7488174" cy="48465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4237" y="1327150"/>
            <a:ext cx="7214234" cy="5013325"/>
            <a:chOff x="884237" y="1327150"/>
            <a:chExt cx="7214234" cy="501332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84237" y="2060575"/>
              <a:ext cx="7200900" cy="4279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59401" y="1327150"/>
              <a:ext cx="3238500" cy="733425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900" y="1471549"/>
            <a:ext cx="8277225" cy="5131435"/>
            <a:chOff x="469900" y="1471549"/>
            <a:chExt cx="8277225" cy="5131435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9900" y="1628711"/>
              <a:ext cx="5284724" cy="49737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08625" y="1471549"/>
              <a:ext cx="3238500" cy="733425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5" y="2205037"/>
            <a:ext cx="8756650" cy="4381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55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Maksimum</a:t>
            </a:r>
            <a:r>
              <a:rPr spc="-85"/>
              <a:t> </a:t>
            </a:r>
            <a:r>
              <a:rPr/>
              <a:t>Öncelikli</a:t>
            </a:r>
            <a:r>
              <a:rPr spc="-65"/>
              <a:t> </a:t>
            </a:r>
            <a:r>
              <a:rPr/>
              <a:t>Kuyruk</a:t>
            </a:r>
            <a:r>
              <a:rPr spc="-60"/>
              <a:t> </a:t>
            </a:r>
            <a:r>
              <a:rPr spc="-20"/>
              <a:t>Java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97445" y="6313935"/>
            <a:ext cx="158750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>
                <a:latin typeface="Arial"/>
                <a:cs typeface="Arial"/>
              </a:rPr>
              <a:t>Yazan:Şadi</a:t>
            </a:r>
            <a:r>
              <a:rPr sz="1050" spc="-45">
                <a:latin typeface="Arial"/>
                <a:cs typeface="Arial"/>
              </a:rPr>
              <a:t> </a:t>
            </a:r>
            <a:r>
              <a:rPr sz="1050">
                <a:latin typeface="Arial"/>
                <a:cs typeface="Arial"/>
              </a:rPr>
              <a:t>Evren</a:t>
            </a:r>
            <a:r>
              <a:rPr sz="1050" spc="-50">
                <a:latin typeface="Arial"/>
                <a:cs typeface="Arial"/>
              </a:rPr>
              <a:t> </a:t>
            </a:r>
            <a:r>
              <a:rPr sz="1050" spc="-10">
                <a:latin typeface="Arial"/>
                <a:cs typeface="Arial"/>
              </a:rPr>
              <a:t>ŞEKER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0426" y="2302891"/>
            <a:ext cx="1120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ri=right(i);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348" y="2546121"/>
            <a:ext cx="3986529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24510" algn="l"/>
                <a:tab pos="3023870" algn="l"/>
              </a:tabLst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if((le&lt;=heapsize)</a:t>
            </a:r>
            <a:r>
              <a:rPr sz="16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&amp;&amp;</a:t>
            </a:r>
            <a:r>
              <a:rPr sz="16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(A[le]&gt;A[i]))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largest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le;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largest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i;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4241" y="3180714"/>
            <a:ext cx="942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largest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ri;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385" y="3131337"/>
            <a:ext cx="313182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>
              <a:lnSpc>
                <a:spcPct val="120000"/>
              </a:lnSpc>
              <a:spcBef>
                <a:spcPts val="100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if((ri&lt;=heapsize)</a:t>
            </a:r>
            <a:r>
              <a:rPr sz="16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&amp;&amp;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A[ri]&gt;A[largest])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if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(largest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!=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i)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96850" marR="1368425">
              <a:lnSpc>
                <a:spcPct val="120000"/>
              </a:lnSpc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tmp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A[i];</a:t>
            </a:r>
            <a:r>
              <a:rPr sz="1600" spc="5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A[i]=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A[largest]; A[largest]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tmp;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heapify(A,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largest);</a:t>
            </a:r>
            <a:endParaRPr sz="16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869" y="1959824"/>
            <a:ext cx="2821305" cy="382142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600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heapify(int[]A,int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i)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30835" algn="l"/>
                <a:tab pos="179260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largest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0;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le=left(i);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55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Maksimum</a:t>
            </a:r>
            <a:r>
              <a:rPr spc="-85"/>
              <a:t> </a:t>
            </a:r>
            <a:r>
              <a:rPr/>
              <a:t>Öncelikli</a:t>
            </a:r>
            <a:r>
              <a:rPr spc="-65"/>
              <a:t> </a:t>
            </a:r>
            <a:r>
              <a:rPr/>
              <a:t>Kuyruk</a:t>
            </a:r>
            <a:r>
              <a:rPr spc="-60"/>
              <a:t> </a:t>
            </a:r>
            <a:r>
              <a:rPr spc="-2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97445" y="6313935"/>
            <a:ext cx="158750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>
                <a:latin typeface="Arial"/>
                <a:cs typeface="Arial"/>
              </a:rPr>
              <a:t>Yazan:Şadi</a:t>
            </a:r>
            <a:r>
              <a:rPr sz="1050" spc="-45">
                <a:latin typeface="Arial"/>
                <a:cs typeface="Arial"/>
              </a:rPr>
              <a:t> </a:t>
            </a:r>
            <a:r>
              <a:rPr sz="1050">
                <a:latin typeface="Arial"/>
                <a:cs typeface="Arial"/>
              </a:rPr>
              <a:t>Evren</a:t>
            </a:r>
            <a:r>
              <a:rPr sz="1050" spc="-50">
                <a:latin typeface="Arial"/>
                <a:cs typeface="Arial"/>
              </a:rPr>
              <a:t> </a:t>
            </a:r>
            <a:r>
              <a:rPr sz="1050" spc="-10">
                <a:latin typeface="Arial"/>
                <a:cs typeface="Arial"/>
              </a:rPr>
              <a:t>ŞEKER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2009597"/>
            <a:ext cx="6210935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  <a:tab pos="258254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static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left(int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return</a:t>
            </a:r>
            <a:r>
              <a:rPr sz="1600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2*(i+1)-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r>
              <a:rPr sz="1600" spc="3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6555" algn="l"/>
                <a:tab pos="2829560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static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right(int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i){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return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2*(i+1);</a:t>
            </a:r>
            <a:r>
              <a:rPr sz="1600" spc="2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Dolayısıyla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yukarıdaki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yığınlama</a:t>
            </a:r>
            <a:r>
              <a:rPr sz="16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(heapify)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fonksiyonu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kullanarak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yığın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oluşturmak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mümkün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olabilir: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BuildHeap(int[]A){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heapsize=A.length-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7655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for(int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i=0;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i&lt;Math.floor(A.length/2);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i++)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76555" algn="l"/>
                <a:tab pos="809625" algn="l"/>
                <a:tab pos="195262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heapify(A,i);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	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55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Maksimum</a:t>
            </a:r>
            <a:r>
              <a:rPr spc="-85"/>
              <a:t> </a:t>
            </a:r>
            <a:r>
              <a:rPr/>
              <a:t>Öncelikli</a:t>
            </a:r>
            <a:r>
              <a:rPr spc="-65"/>
              <a:t> </a:t>
            </a:r>
            <a:r>
              <a:rPr/>
              <a:t>Kuyruk</a:t>
            </a:r>
            <a:r>
              <a:rPr spc="-60"/>
              <a:t> </a:t>
            </a:r>
            <a:r>
              <a:rPr spc="-20"/>
              <a:t>Java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97445" y="6313935"/>
            <a:ext cx="1587500" cy="175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>
                <a:latin typeface="Arial"/>
                <a:cs typeface="Arial"/>
              </a:rPr>
              <a:t>Yazan:Şadi</a:t>
            </a:r>
            <a:r>
              <a:rPr sz="1050" spc="-45">
                <a:latin typeface="Arial"/>
                <a:cs typeface="Arial"/>
              </a:rPr>
              <a:t> </a:t>
            </a:r>
            <a:r>
              <a:rPr sz="1050">
                <a:latin typeface="Arial"/>
                <a:cs typeface="Arial"/>
              </a:rPr>
              <a:t>Evren</a:t>
            </a:r>
            <a:r>
              <a:rPr sz="1050" spc="-50">
                <a:latin typeface="Arial"/>
                <a:cs typeface="Arial"/>
              </a:rPr>
              <a:t> </a:t>
            </a:r>
            <a:r>
              <a:rPr sz="1050" spc="-10">
                <a:latin typeface="Arial"/>
                <a:cs typeface="Arial"/>
              </a:rPr>
              <a:t>ŞEKER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2009597"/>
            <a:ext cx="634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yapan</a:t>
            </a:r>
            <a:r>
              <a:rPr sz="16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sıralaması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(heap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sort)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kodu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java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dilinde</a:t>
            </a:r>
            <a:r>
              <a:rPr sz="16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2254123"/>
            <a:ext cx="1515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yazılabilir</a:t>
            </a:r>
            <a:r>
              <a:rPr sz="16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9348" y="2789961"/>
            <a:ext cx="247078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8100">
              <a:lnSpc>
                <a:spcPct val="120000"/>
              </a:lnSpc>
              <a:spcBef>
                <a:spcPts val="100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tmp;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BuildHeap(A);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for(int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6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A.length-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1;</a:t>
            </a:r>
            <a:r>
              <a:rPr sz="16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i&gt;=0;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i--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57785" marR="1568450">
              <a:lnSpc>
                <a:spcPct val="120000"/>
              </a:lnSpc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tmp=A[0]; A[0]=A[i];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84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A[i]=tmp;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80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heapsize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6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heapsize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-1</a:t>
            </a:r>
            <a:r>
              <a:rPr sz="16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390"/>
              </a:spcBef>
            </a:pP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heapify(A,0);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869" y="2417489"/>
            <a:ext cx="2620645" cy="36175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28511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public</a:t>
            </a:r>
            <a:r>
              <a:rPr sz="16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void</a:t>
            </a:r>
            <a:r>
              <a:rPr sz="16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heapsort(int[]A){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76555" algn="l"/>
              </a:tabLst>
            </a:pPr>
            <a:r>
              <a:rPr sz="12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2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6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860501"/>
            <a:ext cx="7800009" cy="68929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Max</a:t>
            </a:r>
            <a:r>
              <a:rPr sz="4000" spc="-65" dirty="0"/>
              <a:t> </a:t>
            </a:r>
            <a:r>
              <a:rPr sz="4000" dirty="0"/>
              <a:t>-</a:t>
            </a:r>
            <a:r>
              <a:rPr sz="4000" spc="-70" dirty="0"/>
              <a:t> </a:t>
            </a:r>
            <a:r>
              <a:rPr sz="4000" dirty="0"/>
              <a:t>Min</a:t>
            </a:r>
            <a:r>
              <a:rPr sz="4000" spc="-45" dirty="0"/>
              <a:t> </a:t>
            </a:r>
            <a:r>
              <a:rPr sz="4000" spc="-20" dirty="0" smtClean="0"/>
              <a:t>Heap</a:t>
            </a:r>
            <a:r>
              <a:rPr lang="tr-TR" sz="4000" spc="-20" dirty="0" smtClean="0"/>
              <a:t> </a:t>
            </a:r>
            <a:r>
              <a:rPr lang="tr-TR" sz="4000" spc="-20" dirty="0" err="1" smtClean="0"/>
              <a:t>Tree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190345" y="2313558"/>
            <a:ext cx="6531609" cy="37896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marR="5080" indent="-274955">
              <a:lnSpc>
                <a:spcPts val="2050"/>
              </a:lnSpc>
              <a:spcBef>
                <a:spcPts val="3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Öncelikli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kuyruk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konusunu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hatırlayın.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Kuyruğa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sonradan eklenmesine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rağmen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seviyesine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göre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çıkabiliyordu.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kuyruğu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oluşturmada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farklı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veri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yapıları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benimsenebilir.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165"/>
              </a:lnSpc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Yığınlar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bunlardan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biridir.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900">
              <a:latin typeface="Calibri"/>
              <a:cs typeface="Calibri"/>
            </a:endParaRPr>
          </a:p>
          <a:p>
            <a:pPr marL="287020" marR="15240" indent="-274955">
              <a:lnSpc>
                <a:spcPts val="205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yığıt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kurmak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amacıyla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kullanılabilir.</a:t>
            </a:r>
            <a:r>
              <a:rPr sz="19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Yığınlar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dizide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gerçekleştirilebilir.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Yığını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dizide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kullanarak</a:t>
            </a:r>
            <a:endParaRPr sz="1900">
              <a:latin typeface="Calibri"/>
              <a:cs typeface="Calibri"/>
            </a:endParaRPr>
          </a:p>
          <a:p>
            <a:pPr marL="287020" marR="121285">
              <a:lnSpc>
                <a:spcPts val="2050"/>
              </a:lnSpc>
              <a:spcBef>
                <a:spcPts val="150"/>
              </a:spcBef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gerçekleştirdiğimizde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yığın,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dizinin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1.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elemanından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başlar,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0.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indis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kullanılmaz.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sıralı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değildir,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yalnız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1.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indisteki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elemanın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öncelikli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(ilk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alınacak)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garanti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edilir.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860501"/>
            <a:ext cx="7800009" cy="68929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Max</a:t>
            </a:r>
            <a:r>
              <a:rPr sz="4000" spc="-65" dirty="0"/>
              <a:t> </a:t>
            </a:r>
            <a:r>
              <a:rPr sz="4000" dirty="0"/>
              <a:t>-</a:t>
            </a:r>
            <a:r>
              <a:rPr sz="4000" spc="-70" dirty="0"/>
              <a:t> </a:t>
            </a:r>
            <a:r>
              <a:rPr sz="4000" dirty="0"/>
              <a:t>Min</a:t>
            </a:r>
            <a:r>
              <a:rPr sz="4000" spc="-45" dirty="0"/>
              <a:t> </a:t>
            </a:r>
            <a:r>
              <a:rPr sz="4000" spc="-20" dirty="0" smtClean="0"/>
              <a:t>Heap</a:t>
            </a:r>
            <a:r>
              <a:rPr lang="tr-TR" sz="4000" spc="-20" dirty="0" smtClean="0"/>
              <a:t> </a:t>
            </a:r>
            <a:r>
              <a:rPr lang="tr-TR" sz="4000" spc="-20" dirty="0" err="1" smtClean="0"/>
              <a:t>Tree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190345" y="2290698"/>
            <a:ext cx="6497320" cy="10096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7020" marR="5080" indent="-274955">
              <a:lnSpc>
                <a:spcPts val="1820"/>
              </a:lnSpc>
              <a:spcBef>
                <a:spcPts val="54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denince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aklımıza</a:t>
            </a:r>
            <a:r>
              <a:rPr sz="1900" spc="3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complete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binary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gelecek,</a:t>
            </a:r>
            <a:r>
              <a:rPr sz="1900" spc="3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search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tree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değil.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Hatırlayalım;</a:t>
            </a:r>
            <a:r>
              <a:rPr sz="1900" spc="3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düzeyleri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dolu,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son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düzeyi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soldan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sağa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doğru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doludur.</a:t>
            </a:r>
            <a:r>
              <a:rPr sz="1900" spc="2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İkili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arama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ağacı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arasında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bağlantı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yoktur.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3487375"/>
            <a:ext cx="969644" cy="6705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 spc="-25">
                <a:solidFill>
                  <a:srgbClr val="3D3C2C"/>
                </a:solidFill>
                <a:latin typeface="Calibri"/>
                <a:cs typeface="Calibri"/>
              </a:rPr>
              <a:t>Tanım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944" y="3854577"/>
            <a:ext cx="57867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çocuklarından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45" y="4086225"/>
            <a:ext cx="640143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>
              <a:lnSpc>
                <a:spcPts val="205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değilse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söz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konusu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19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(max</a:t>
            </a:r>
            <a:r>
              <a:rPr sz="1900" b="1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heap</a:t>
            </a:r>
            <a:r>
              <a:rPr sz="19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 spc="-5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050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9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isimlendirilir.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228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Tam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ağaçtaki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değeri,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çocuklarından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1825"/>
              </a:lnSpc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değilse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söz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konusu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ağaç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minimum</a:t>
            </a:r>
            <a:r>
              <a:rPr sz="1900" b="1" spc="3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b="1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(min</a:t>
            </a:r>
            <a:r>
              <a:rPr sz="19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heap)</a:t>
            </a:r>
            <a:r>
              <a:rPr sz="1900" b="1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055"/>
              </a:lnSpc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isimlendirilir.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/>
              <a:t>Max</a:t>
            </a:r>
            <a:r>
              <a:rPr sz="4000" spc="-65"/>
              <a:t> </a:t>
            </a:r>
            <a:r>
              <a:rPr sz="4000"/>
              <a:t>-</a:t>
            </a:r>
            <a:r>
              <a:rPr sz="4000" spc="-70"/>
              <a:t> </a:t>
            </a:r>
            <a:r>
              <a:rPr sz="4000"/>
              <a:t>Min</a:t>
            </a:r>
            <a:r>
              <a:rPr sz="4000" spc="-45"/>
              <a:t> </a:t>
            </a:r>
            <a:r>
              <a:rPr sz="4000" spc="-20"/>
              <a:t>Heap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50" y="1700212"/>
            <a:ext cx="7315200" cy="4695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274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2800"/>
              <a:t>Maksimum</a:t>
            </a:r>
            <a:r>
              <a:rPr sz="2800" spc="-75"/>
              <a:t> </a:t>
            </a:r>
            <a:r>
              <a:rPr sz="2800"/>
              <a:t>Öncelikli</a:t>
            </a:r>
            <a:r>
              <a:rPr sz="2800" spc="-80"/>
              <a:t> </a:t>
            </a:r>
            <a:r>
              <a:rPr sz="2800" spc="-10"/>
              <a:t>Kuyruğa</a:t>
            </a:r>
            <a:r>
              <a:rPr sz="2800" spc="-55"/>
              <a:t> </a:t>
            </a:r>
            <a:r>
              <a:rPr sz="2800"/>
              <a:t>Öğe</a:t>
            </a:r>
            <a:r>
              <a:rPr sz="2800" spc="-85"/>
              <a:t> </a:t>
            </a:r>
            <a:r>
              <a:rPr sz="2800" spc="-10"/>
              <a:t>Ekleme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90345" y="2340991"/>
            <a:ext cx="6507480" cy="317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92710" indent="-274955">
              <a:lnSpc>
                <a:spcPct val="10000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Sırasıyla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15,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109,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107,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3,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15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değerleri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eklenecektir.</a:t>
            </a:r>
            <a:r>
              <a:rPr sz="22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En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iyi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durumda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Ω(1)’de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ekleme yapılır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(3’ün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eklemesi).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Mevcut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tüm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elemanlardan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öğe</a:t>
            </a:r>
            <a:endParaRPr sz="2200">
              <a:latin typeface="Calibri"/>
              <a:cs typeface="Calibri"/>
            </a:endParaRPr>
          </a:p>
          <a:p>
            <a:pPr marL="287020" marR="5080">
              <a:lnSpc>
                <a:spcPct val="100000"/>
              </a:lnSpc>
            </a:pP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eklendiğinde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yeni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öğenin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köke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2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kaydırılması gerekeceği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O(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lgn</a:t>
            </a:r>
            <a:r>
              <a:rPr sz="22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)’de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ekleme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yapıldığını</a:t>
            </a:r>
            <a:r>
              <a:rPr sz="22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görüyoruz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(109’un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eklenmesi).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Yani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karmaşıklığın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üst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sınırı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lgn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alt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sınırı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2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r>
              <a:rPr sz="22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Gerçekte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 karmaşıklık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ikisi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arasında </a:t>
            </a:r>
            <a:r>
              <a:rPr sz="2200" spc="-20">
                <a:solidFill>
                  <a:srgbClr val="3D3C2C"/>
                </a:solidFill>
                <a:latin typeface="Calibri"/>
                <a:cs typeface="Calibri"/>
              </a:rPr>
              <a:t>değişebilir.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durumda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zaman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karmaşıklığı</a:t>
            </a:r>
            <a:r>
              <a:rPr sz="22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b="1">
                <a:solidFill>
                  <a:srgbClr val="3D3C2C"/>
                </a:solidFill>
                <a:latin typeface="Calibri"/>
                <a:cs typeface="Calibri"/>
              </a:rPr>
              <a:t>O(lgn)</a:t>
            </a:r>
            <a:r>
              <a:rPr sz="2200" b="1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’dir.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63652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85"/>
              <a:t> </a:t>
            </a:r>
            <a:r>
              <a:rPr sz="2900"/>
              <a:t>Öncelikli</a:t>
            </a:r>
            <a:r>
              <a:rPr sz="2900" spc="-85"/>
              <a:t> </a:t>
            </a:r>
            <a:r>
              <a:rPr sz="2900"/>
              <a:t>Kuyruğa</a:t>
            </a:r>
            <a:r>
              <a:rPr sz="2900" spc="-85"/>
              <a:t> </a:t>
            </a:r>
            <a:r>
              <a:rPr sz="2900"/>
              <a:t>Öğe</a:t>
            </a:r>
            <a:r>
              <a:rPr sz="2900" spc="-80"/>
              <a:t> </a:t>
            </a:r>
            <a:r>
              <a:rPr sz="2900" spc="-10"/>
              <a:t>Ekleme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7" y="1357375"/>
            <a:ext cx="9037574" cy="50243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63652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85"/>
              <a:t> </a:t>
            </a:r>
            <a:r>
              <a:rPr sz="2900"/>
              <a:t>Öncelikli</a:t>
            </a:r>
            <a:r>
              <a:rPr sz="2900" spc="-85"/>
              <a:t> </a:t>
            </a:r>
            <a:r>
              <a:rPr sz="2900"/>
              <a:t>Kuyruğa</a:t>
            </a:r>
            <a:r>
              <a:rPr sz="2900" spc="-85"/>
              <a:t> </a:t>
            </a:r>
            <a:r>
              <a:rPr sz="2900"/>
              <a:t>Öğe</a:t>
            </a:r>
            <a:r>
              <a:rPr sz="2900" spc="-80"/>
              <a:t> </a:t>
            </a:r>
            <a:r>
              <a:rPr sz="2900" spc="-10"/>
              <a:t>Ekleme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76424"/>
            <a:ext cx="8869426" cy="544664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636524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85"/>
              <a:t> </a:t>
            </a:r>
            <a:r>
              <a:rPr sz="2900"/>
              <a:t>Öncelikli</a:t>
            </a:r>
            <a:r>
              <a:rPr sz="2900" spc="-85"/>
              <a:t> </a:t>
            </a:r>
            <a:r>
              <a:rPr sz="2900"/>
              <a:t>Kuyruğa</a:t>
            </a:r>
            <a:r>
              <a:rPr sz="2900" spc="-85"/>
              <a:t> </a:t>
            </a:r>
            <a:r>
              <a:rPr sz="2900"/>
              <a:t>Öğe</a:t>
            </a:r>
            <a:r>
              <a:rPr sz="2900" spc="-80"/>
              <a:t> </a:t>
            </a:r>
            <a:r>
              <a:rPr sz="2900" spc="-10"/>
              <a:t>Ekleme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25" y="1522412"/>
            <a:ext cx="9086850" cy="53355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761441"/>
            <a:ext cx="48088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/>
              <a:t>Maksimum</a:t>
            </a:r>
            <a:r>
              <a:rPr sz="2900" spc="-75"/>
              <a:t> </a:t>
            </a:r>
            <a:r>
              <a:rPr sz="2900"/>
              <a:t>Öncelikli</a:t>
            </a:r>
            <a:r>
              <a:rPr sz="2900" spc="-60"/>
              <a:t> </a:t>
            </a:r>
            <a:r>
              <a:rPr sz="2900" spc="-10"/>
              <a:t>Kuyruktan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1121765" y="1203706"/>
            <a:ext cx="251015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>
                <a:solidFill>
                  <a:srgbClr val="93C500"/>
                </a:solidFill>
                <a:latin typeface="Calibri"/>
                <a:cs typeface="Calibri"/>
              </a:rPr>
              <a:t>Öğe</a:t>
            </a:r>
            <a:r>
              <a:rPr sz="2900" b="1" spc="-55">
                <a:solidFill>
                  <a:srgbClr val="93C500"/>
                </a:solidFill>
                <a:latin typeface="Calibri"/>
                <a:cs typeface="Calibri"/>
              </a:rPr>
              <a:t> </a:t>
            </a:r>
            <a:r>
              <a:rPr sz="2900" b="1" spc="-10">
                <a:solidFill>
                  <a:srgbClr val="93C500"/>
                </a:solidFill>
                <a:latin typeface="Calibri"/>
                <a:cs typeface="Calibri"/>
              </a:rPr>
              <a:t>Alma/Silme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1810892"/>
            <a:ext cx="6527800" cy="390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diziyle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gerçekleştirmiştik.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Yığının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tanımı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gereği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ilk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alınacak</a:t>
            </a:r>
            <a:endParaRPr sz="1900">
              <a:latin typeface="Calibri"/>
              <a:cs typeface="Calibri"/>
            </a:endParaRPr>
          </a:p>
          <a:p>
            <a:pPr marL="287020" marR="612140">
              <a:lnSpc>
                <a:spcPct val="80000"/>
              </a:lnSpc>
              <a:spcBef>
                <a:spcPts val="229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eleman,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dizideki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ilk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elemandır.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Bunun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yanında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“tam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ağaç”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bozmamak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uygun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konuma</a:t>
            </a:r>
            <a:r>
              <a:rPr sz="1900" spc="3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kaydırmalıyız.</a:t>
            </a:r>
            <a:endParaRPr sz="1900">
              <a:latin typeface="Calibri"/>
              <a:cs typeface="Calibri"/>
            </a:endParaRPr>
          </a:p>
          <a:p>
            <a:pPr marL="287020" marR="451484" indent="-274955">
              <a:lnSpc>
                <a:spcPct val="80000"/>
              </a:lnSpc>
              <a:spcBef>
                <a:spcPts val="4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kaydırmayı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yaparken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maksimum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yığın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korumaya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dikkat</a:t>
            </a:r>
            <a:r>
              <a:rPr sz="1900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etmeliyiz.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adımda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(iki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olmak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üzere)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dikkat</a:t>
            </a:r>
            <a:endParaRPr sz="1900">
              <a:latin typeface="Calibri"/>
              <a:cs typeface="Calibri"/>
            </a:endParaRPr>
          </a:p>
          <a:p>
            <a:pPr marL="287020" marR="64769">
              <a:lnSpc>
                <a:spcPts val="1820"/>
              </a:lnSpc>
              <a:spcBef>
                <a:spcPts val="21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edilecek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var.</a:t>
            </a:r>
            <a:r>
              <a:rPr sz="1900" spc="3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İki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gösterge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gibi;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ile,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elemanı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kaydıracağım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konumu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ararken;</a:t>
            </a:r>
            <a:r>
              <a:rPr sz="1900" spc="3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j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üzerinde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bulunduğum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düğümün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çocuklarını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kontrol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ediyorum.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üç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değerden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(iki</a:t>
            </a:r>
            <a:endParaRPr sz="1900">
              <a:latin typeface="Calibri"/>
              <a:cs typeface="Calibri"/>
            </a:endParaRPr>
          </a:p>
          <a:p>
            <a:pPr marL="287020" marR="55244">
              <a:lnSpc>
                <a:spcPct val="80000"/>
              </a:lnSpc>
              <a:spcBef>
                <a:spcPts val="2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çocuk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eleman)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büyük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olanı,</a:t>
            </a:r>
            <a:r>
              <a:rPr sz="1900" spc="3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i’nin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gösterdiği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yere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taşıyorum.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taşınan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değerin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eski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konumuna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ilerleyip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kıyaslamaları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yapıyorum.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sonunda,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düğüm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yerleşene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kadar.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sondaki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öğe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bazı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durumlarda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arada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girebilir;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kötü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durumda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arada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yerleşemez,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konması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gerekir.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O(lgn).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604</Words>
  <Application>Microsoft Office PowerPoint</Application>
  <PresentationFormat>Ekran Gösterisi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Segoe UI Symbol</vt:lpstr>
      <vt:lpstr>Wingdings</vt:lpstr>
      <vt:lpstr>Office Theme</vt:lpstr>
      <vt:lpstr>Office Theme</vt:lpstr>
      <vt:lpstr>BIL207 VERİ YAPILARI 11. Hafta  Min-Max Heap AĞAÇLAR-Ekleme-Silme</vt:lpstr>
      <vt:lpstr>Max - Min Heap Tree</vt:lpstr>
      <vt:lpstr>Max - Min Heap Tree</vt:lpstr>
      <vt:lpstr>Max - Min Heap</vt:lpstr>
      <vt:lpstr>Maksimum Öncelikli Kuyruğa Öğe Ekleme</vt:lpstr>
      <vt:lpstr>Maksimum Öncelikli Kuyruğa Öğe Ekleme</vt:lpstr>
      <vt:lpstr>Maksimum Öncelikli Kuyruğa Öğe Ekleme</vt:lpstr>
      <vt:lpstr>Maksimum Öncelikli Kuyruğa Öğe Ekleme</vt:lpstr>
      <vt:lpstr>Maksimum Öncelikli Kuyruktan</vt:lpstr>
      <vt:lpstr>Maksimum Öncelikli Kuyruktan</vt:lpstr>
      <vt:lpstr>Maksimum Öncelikli Kuyruktan</vt:lpstr>
      <vt:lpstr>Maksimum Öncelikli Kuyruktan</vt:lpstr>
      <vt:lpstr>Maksimum Öncelikli Kuyruktan</vt:lpstr>
      <vt:lpstr>Maksimum Öncelikli Kuyruk Java</vt:lpstr>
      <vt:lpstr>Maksimum Öncelikli Kuyruk Java</vt:lpstr>
      <vt:lpstr>Maksimum Öncelikli Kuyruk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Program C++</dc:title>
  <dc:creator>SERCAN</dc:creator>
  <cp:lastModifiedBy>Dell</cp:lastModifiedBy>
  <cp:revision>7</cp:revision>
  <cp:lastPrinted>2023-10-02T23:01:19Z</cp:lastPrinted>
  <dcterms:created xsi:type="dcterms:W3CDTF">2023-10-02T23:01:19Z</dcterms:created>
  <dcterms:modified xsi:type="dcterms:W3CDTF">2023-12-17T00:06:25Z</dcterms:modified>
</cp:coreProperties>
</file>