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21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309" r:id="rId40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320" y="4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143000" y="2817466"/>
            <a:ext cx="6858000" cy="69249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276999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tr-TR" smtClean="0"/>
              <a:t>Asıl alt başlık stilini düzenlemek için tıklayın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>
          <a:xfrm>
            <a:off x="457200" y="6377940"/>
            <a:ext cx="2103120" cy="276999"/>
          </a:xfrm>
        </p:spPr>
        <p:txBody>
          <a:bodyPr/>
          <a:lstStyle/>
          <a:p>
            <a:fld id="{893AB154-B64B-49EC-BD03-1726D7575541}" type="datetimeFigureOut">
              <a:rPr lang="tr-TR" smtClean="0"/>
              <a:t>9.11.2024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>
          <a:xfrm>
            <a:off x="3108960" y="6377940"/>
            <a:ext cx="2926080" cy="276999"/>
          </a:xfrm>
        </p:spPr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>
          <a:xfrm>
            <a:off x="6583680" y="6377940"/>
            <a:ext cx="2103120" cy="276999"/>
          </a:xfrm>
        </p:spPr>
        <p:txBody>
          <a:bodyPr/>
          <a:lstStyle/>
          <a:p>
            <a:fld id="{1F8DD5A3-0225-4ADD-89B0-C3D73A44763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8793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5940" y="264617"/>
            <a:ext cx="8074025" cy="11239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4669" y="1569465"/>
            <a:ext cx="8074660" cy="4361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18" Type="http://schemas.openxmlformats.org/officeDocument/2006/relationships/image" Target="../media/image42.png"/><Relationship Id="rId3" Type="http://schemas.openxmlformats.org/officeDocument/2006/relationships/image" Target="../media/image27.png"/><Relationship Id="rId21" Type="http://schemas.openxmlformats.org/officeDocument/2006/relationships/image" Target="../media/image45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17" Type="http://schemas.openxmlformats.org/officeDocument/2006/relationships/image" Target="../media/image41.png"/><Relationship Id="rId2" Type="http://schemas.openxmlformats.org/officeDocument/2006/relationships/image" Target="../media/image26.png"/><Relationship Id="rId16" Type="http://schemas.openxmlformats.org/officeDocument/2006/relationships/image" Target="../media/image40.png"/><Relationship Id="rId20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5" Type="http://schemas.openxmlformats.org/officeDocument/2006/relationships/image" Target="../media/image39.png"/><Relationship Id="rId10" Type="http://schemas.openxmlformats.org/officeDocument/2006/relationships/image" Target="../media/image34.png"/><Relationship Id="rId19" Type="http://schemas.openxmlformats.org/officeDocument/2006/relationships/image" Target="../media/image43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55.png"/><Relationship Id="rId5" Type="http://schemas.openxmlformats.org/officeDocument/2006/relationships/image" Target="../media/image49.png"/><Relationship Id="rId10" Type="http://schemas.openxmlformats.org/officeDocument/2006/relationships/image" Target="../media/image54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55.png"/><Relationship Id="rId5" Type="http://schemas.openxmlformats.org/officeDocument/2006/relationships/image" Target="../media/image49.png"/><Relationship Id="rId10" Type="http://schemas.openxmlformats.org/officeDocument/2006/relationships/image" Target="../media/image54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7.png"/><Relationship Id="rId7" Type="http://schemas.openxmlformats.org/officeDocument/2006/relationships/image" Target="../media/image52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Relationship Id="rId9" Type="http://schemas.openxmlformats.org/officeDocument/2006/relationships/image" Target="../media/image55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55.png"/><Relationship Id="rId5" Type="http://schemas.openxmlformats.org/officeDocument/2006/relationships/image" Target="../media/image49.png"/><Relationship Id="rId10" Type="http://schemas.openxmlformats.org/officeDocument/2006/relationships/image" Target="../media/image54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55.png"/><Relationship Id="rId5" Type="http://schemas.openxmlformats.org/officeDocument/2006/relationships/image" Target="../media/image49.png"/><Relationship Id="rId10" Type="http://schemas.openxmlformats.org/officeDocument/2006/relationships/image" Target="../media/image54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57.png"/><Relationship Id="rId7" Type="http://schemas.openxmlformats.org/officeDocument/2006/relationships/image" Target="../media/image49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55.png"/><Relationship Id="rId5" Type="http://schemas.openxmlformats.org/officeDocument/2006/relationships/image" Target="../media/image47.png"/><Relationship Id="rId10" Type="http://schemas.openxmlformats.org/officeDocument/2006/relationships/image" Target="../media/image54.png"/><Relationship Id="rId4" Type="http://schemas.openxmlformats.org/officeDocument/2006/relationships/image" Target="../media/image46.png"/><Relationship Id="rId9" Type="http://schemas.openxmlformats.org/officeDocument/2006/relationships/image" Target="../media/image52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50.png"/><Relationship Id="rId7" Type="http://schemas.openxmlformats.org/officeDocument/2006/relationships/image" Target="../media/image51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11" Type="http://schemas.openxmlformats.org/officeDocument/2006/relationships/image" Target="../media/image47.png"/><Relationship Id="rId5" Type="http://schemas.openxmlformats.org/officeDocument/2006/relationships/image" Target="../media/image59.png"/><Relationship Id="rId10" Type="http://schemas.openxmlformats.org/officeDocument/2006/relationships/image" Target="../media/image61.png"/><Relationship Id="rId4" Type="http://schemas.openxmlformats.org/officeDocument/2006/relationships/image" Target="../media/image55.png"/><Relationship Id="rId9" Type="http://schemas.openxmlformats.org/officeDocument/2006/relationships/image" Target="../media/image53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12" Type="http://schemas.openxmlformats.org/officeDocument/2006/relationships/image" Target="../media/image55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11" Type="http://schemas.openxmlformats.org/officeDocument/2006/relationships/image" Target="../media/image54.png"/><Relationship Id="rId5" Type="http://schemas.openxmlformats.org/officeDocument/2006/relationships/image" Target="../media/image48.png"/><Relationship Id="rId10" Type="http://schemas.openxmlformats.org/officeDocument/2006/relationships/image" Target="../media/image53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3" y="0"/>
            <a:ext cx="9144142" cy="6858000"/>
          </a:xfrm>
          <a:prstGeom prst="rect">
            <a:avLst/>
          </a:prstGeom>
        </p:spPr>
      </p:pic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0" y="4242403"/>
            <a:ext cx="9143999" cy="382088"/>
          </a:xfrm>
          <a:solidFill>
            <a:srgbClr val="66A2CE"/>
          </a:solidFill>
        </p:spPr>
        <p:txBody>
          <a:bodyPr anchor="ctr">
            <a:noAutofit/>
          </a:bodyPr>
          <a:lstStyle/>
          <a:p>
            <a:r>
              <a:rPr lang="tr-TR" sz="2400" b="1" dirty="0" smtClean="0">
                <a:solidFill>
                  <a:schemeClr val="bg1"/>
                </a:solidFill>
                <a:latin typeface="Corbel" panose="020B0503020204020204" pitchFamily="34" charset="0"/>
                <a:cs typeface="Arial" panose="020B0604020202020204" pitchFamily="34" charset="0"/>
              </a:rPr>
              <a:t>Doç. Dr. Sercan YALÇIN</a:t>
            </a:r>
            <a:endParaRPr lang="tr-TR" sz="2400" dirty="0"/>
          </a:p>
        </p:txBody>
      </p:sp>
      <p:sp>
        <p:nvSpPr>
          <p:cNvPr id="8" name="Unvan 1"/>
          <p:cNvSpPr>
            <a:spLocks noGrp="1"/>
          </p:cNvSpPr>
          <p:nvPr>
            <p:ph type="ctrTitle"/>
          </p:nvPr>
        </p:nvSpPr>
        <p:spPr>
          <a:xfrm>
            <a:off x="0" y="2415886"/>
            <a:ext cx="9143999" cy="1826516"/>
          </a:xfrm>
          <a:solidFill>
            <a:srgbClr val="00467A"/>
          </a:solidFill>
          <a:ln>
            <a:noFill/>
          </a:ln>
        </p:spPr>
        <p:txBody>
          <a:bodyPr>
            <a:noAutofit/>
          </a:bodyPr>
          <a:lstStyle/>
          <a:p>
            <a:r>
              <a:rPr lang="tr-TR" sz="2800" b="1" dirty="0" smtClean="0">
                <a:solidFill>
                  <a:schemeClr val="bg1"/>
                </a:solidFill>
                <a:latin typeface="Corbel" panose="020B0503020204020204" pitchFamily="34" charset="0"/>
                <a:cs typeface="Arial" panose="020B0604020202020204" pitchFamily="34" charset="0"/>
              </a:rPr>
              <a:t>BIL303 BİLGİSAYAR ORGANİZASYONU VE </a:t>
            </a:r>
            <a:r>
              <a:rPr lang="tr-TR" sz="2800" b="1" dirty="0" smtClean="0">
                <a:solidFill>
                  <a:schemeClr val="bg1"/>
                </a:solidFill>
                <a:latin typeface="Corbel" panose="020B0503020204020204" pitchFamily="34" charset="0"/>
                <a:cs typeface="Arial" panose="020B0604020202020204" pitchFamily="34" charset="0"/>
              </a:rPr>
              <a:t>MİMARİSİ</a:t>
            </a:r>
            <a:br>
              <a:rPr lang="tr-TR" sz="2800" b="1" dirty="0" smtClean="0">
                <a:solidFill>
                  <a:schemeClr val="bg1"/>
                </a:solidFill>
                <a:latin typeface="Corbel" panose="020B0503020204020204" pitchFamily="34" charset="0"/>
                <a:cs typeface="Arial" panose="020B0604020202020204" pitchFamily="34" charset="0"/>
              </a:rPr>
            </a:br>
            <a:r>
              <a:rPr lang="tr-TR" sz="2800" b="1" dirty="0" smtClean="0">
                <a:solidFill>
                  <a:schemeClr val="bg1"/>
                </a:solidFill>
                <a:latin typeface="Corbel" panose="020B0503020204020204" pitchFamily="34" charset="0"/>
                <a:cs typeface="Arial" panose="020B0604020202020204" pitchFamily="34" charset="0"/>
              </a:rPr>
              <a:t>10</a:t>
            </a:r>
            <a:r>
              <a:rPr lang="tr-TR" sz="2800" b="1" dirty="0" smtClean="0">
                <a:solidFill>
                  <a:schemeClr val="bg1"/>
                </a:solidFill>
                <a:latin typeface="Corbel" panose="020B0503020204020204" pitchFamily="34" charset="0"/>
                <a:cs typeface="Arial" panose="020B0604020202020204" pitchFamily="34" charset="0"/>
              </a:rPr>
              <a:t>. Hafta</a:t>
            </a:r>
            <a:r>
              <a:rPr lang="tr-TR" sz="2800" b="1" dirty="0">
                <a:latin typeface="Corbel" panose="020B0503020204020204" pitchFamily="34" charset="0"/>
                <a:cs typeface="Arial" panose="020B0604020202020204" pitchFamily="34" charset="0"/>
              </a:rPr>
              <a:t> </a:t>
            </a:r>
            <a:r>
              <a:rPr lang="tr-TR" sz="2800" b="1" dirty="0" smtClean="0">
                <a:latin typeface="Corbel" panose="020B0503020204020204" pitchFamily="34" charset="0"/>
                <a:cs typeface="Arial" panose="020B0604020202020204" pitchFamily="34" charset="0"/>
              </a:rPr>
              <a:t/>
            </a:r>
            <a:br>
              <a:rPr lang="tr-TR" sz="2800" b="1" dirty="0" smtClean="0">
                <a:latin typeface="Corbel" panose="020B0503020204020204" pitchFamily="34" charset="0"/>
                <a:cs typeface="Arial" panose="020B0604020202020204" pitchFamily="34" charset="0"/>
              </a:rPr>
            </a:br>
            <a:r>
              <a:rPr lang="tr-TR" sz="2400" b="1" dirty="0">
                <a:solidFill>
                  <a:schemeClr val="bg1"/>
                </a:solidFill>
                <a:latin typeface="Corbel" panose="020B0503020204020204" pitchFamily="34" charset="0"/>
                <a:cs typeface="Arial" panose="020B0604020202020204" pitchFamily="34" charset="0"/>
              </a:rPr>
              <a:t>İşlemci- </a:t>
            </a:r>
            <a:r>
              <a:rPr lang="tr-TR" sz="2400" b="1" dirty="0" smtClean="0">
                <a:solidFill>
                  <a:schemeClr val="bg1"/>
                </a:solidFill>
                <a:latin typeface="Corbel" panose="020B0503020204020204" pitchFamily="34" charset="0"/>
                <a:cs typeface="Arial" panose="020B0604020202020204" pitchFamily="34" charset="0"/>
              </a:rPr>
              <a:t>Çok Çevrimli Veri Yolu Organizasyonu</a:t>
            </a:r>
            <a:endParaRPr lang="tr-TR" sz="2100" b="1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9203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025" y="1905126"/>
            <a:ext cx="7632700" cy="4115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ts val="2280"/>
              </a:lnSpc>
              <a:spcBef>
                <a:spcPts val="105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</a:tabLst>
            </a:pPr>
            <a:r>
              <a:rPr sz="2000" dirty="0">
                <a:latin typeface="Tahoma"/>
                <a:cs typeface="Tahoma"/>
              </a:rPr>
              <a:t>ALU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komut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tipine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bağımlı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olarak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aşağıdaki</a:t>
            </a:r>
            <a:r>
              <a:rPr sz="2000" spc="-5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4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fonksiyondan</a:t>
            </a:r>
            <a:r>
              <a:rPr sz="2000" spc="-4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birisini</a:t>
            </a:r>
            <a:endParaRPr sz="2000">
              <a:latin typeface="Tahoma"/>
              <a:cs typeface="Tahoma"/>
            </a:endParaRPr>
          </a:p>
          <a:p>
            <a:pPr marL="355600">
              <a:lnSpc>
                <a:spcPts val="2280"/>
              </a:lnSpc>
              <a:tabLst>
                <a:tab pos="1275715" algn="l"/>
              </a:tabLst>
            </a:pPr>
            <a:r>
              <a:rPr sz="2000" spc="-10" dirty="0">
                <a:latin typeface="Tahoma"/>
                <a:cs typeface="Tahoma"/>
              </a:rPr>
              <a:t>başarır</a:t>
            </a:r>
            <a:r>
              <a:rPr sz="2000" dirty="0">
                <a:latin typeface="Tahoma"/>
                <a:cs typeface="Tahoma"/>
              </a:rPr>
              <a:t>	</a:t>
            </a:r>
            <a:r>
              <a:rPr sz="2000" spc="-10" dirty="0">
                <a:latin typeface="Tahoma"/>
                <a:cs typeface="Tahoma"/>
              </a:rPr>
              <a:t>(yürütür).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34"/>
              </a:spcBef>
            </a:pPr>
            <a:endParaRPr sz="2000">
              <a:latin typeface="Tahoma"/>
              <a:cs typeface="Tahoma"/>
            </a:endParaRPr>
          </a:p>
          <a:p>
            <a:pPr marL="756285" lvl="1" indent="-286385">
              <a:lnSpc>
                <a:spcPts val="1980"/>
              </a:lnSpc>
              <a:buClr>
                <a:srgbClr val="FF0000"/>
              </a:buClr>
              <a:buSzPct val="55555"/>
              <a:buFont typeface="Wingdings"/>
              <a:buChar char=""/>
              <a:tabLst>
                <a:tab pos="756285" algn="l"/>
                <a:tab pos="4665345" algn="l"/>
              </a:tabLst>
            </a:pPr>
            <a:r>
              <a:rPr sz="1800" dirty="0">
                <a:latin typeface="Tahoma"/>
                <a:cs typeface="Tahoma"/>
              </a:rPr>
              <a:t>memory</a:t>
            </a:r>
            <a:r>
              <a:rPr sz="1800" spc="-7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reference</a:t>
            </a:r>
            <a:r>
              <a:rPr sz="1800" spc="-7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(Hafıza</a:t>
            </a:r>
            <a:r>
              <a:rPr sz="1800" spc="-60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referansını</a:t>
            </a:r>
            <a:r>
              <a:rPr sz="1800" dirty="0">
                <a:latin typeface="Tahoma"/>
                <a:cs typeface="Tahoma"/>
              </a:rPr>
              <a:t>	</a:t>
            </a:r>
            <a:r>
              <a:rPr sz="1800" spc="-10" dirty="0">
                <a:latin typeface="Tahoma"/>
                <a:cs typeface="Tahoma"/>
              </a:rPr>
              <a:t>hazırlar):</a:t>
            </a:r>
            <a:endParaRPr sz="1800">
              <a:latin typeface="Tahoma"/>
              <a:cs typeface="Tahoma"/>
            </a:endParaRPr>
          </a:p>
          <a:p>
            <a:pPr marL="756285">
              <a:lnSpc>
                <a:spcPts val="1980"/>
              </a:lnSpc>
            </a:pPr>
            <a:r>
              <a:rPr sz="1800" dirty="0">
                <a:latin typeface="Courier New"/>
                <a:cs typeface="Courier New"/>
              </a:rPr>
              <a:t>ALUOut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A</a:t>
            </a:r>
            <a:r>
              <a:rPr sz="1800" spc="-3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+</a:t>
            </a:r>
            <a:r>
              <a:rPr sz="1800" spc="-10" dirty="0">
                <a:latin typeface="Courier New"/>
                <a:cs typeface="Courier New"/>
              </a:rPr>
              <a:t> sign-extend(IR[15-</a:t>
            </a:r>
            <a:r>
              <a:rPr sz="1800" spc="-20" dirty="0">
                <a:latin typeface="Courier New"/>
                <a:cs typeface="Courier New"/>
              </a:rPr>
              <a:t>0]);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960"/>
              </a:spcBef>
            </a:pPr>
            <a:endParaRPr sz="1800">
              <a:latin typeface="Courier New"/>
              <a:cs typeface="Courier New"/>
            </a:endParaRPr>
          </a:p>
          <a:p>
            <a:pPr marL="756285" lvl="1" indent="-286385">
              <a:lnSpc>
                <a:spcPts val="1980"/>
              </a:lnSpc>
              <a:spcBef>
                <a:spcPts val="5"/>
              </a:spcBef>
              <a:buClr>
                <a:srgbClr val="FF0000"/>
              </a:buClr>
              <a:buSzPct val="55555"/>
              <a:buFont typeface="Wingdings"/>
              <a:buChar char=""/>
              <a:tabLst>
                <a:tab pos="756285" algn="l"/>
              </a:tabLst>
            </a:pPr>
            <a:r>
              <a:rPr sz="1800" spc="-10" dirty="0">
                <a:latin typeface="Tahoma"/>
                <a:cs typeface="Tahoma"/>
              </a:rPr>
              <a:t>R-type:</a:t>
            </a:r>
            <a:endParaRPr sz="1800">
              <a:latin typeface="Tahoma"/>
              <a:cs typeface="Tahoma"/>
            </a:endParaRPr>
          </a:p>
          <a:p>
            <a:pPr marL="756285">
              <a:lnSpc>
                <a:spcPts val="1980"/>
              </a:lnSpc>
            </a:pPr>
            <a:r>
              <a:rPr sz="1800" dirty="0">
                <a:latin typeface="Courier New"/>
                <a:cs typeface="Courier New"/>
              </a:rPr>
              <a:t>ALUOut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A</a:t>
            </a:r>
            <a:r>
              <a:rPr sz="1800" spc="-4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op</a:t>
            </a:r>
            <a:r>
              <a:rPr sz="1800" spc="-25" dirty="0">
                <a:latin typeface="Courier New"/>
                <a:cs typeface="Courier New"/>
              </a:rPr>
              <a:t> B;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695"/>
              </a:spcBef>
            </a:pPr>
            <a:endParaRPr sz="1800">
              <a:latin typeface="Courier New"/>
              <a:cs typeface="Courier New"/>
            </a:endParaRPr>
          </a:p>
          <a:p>
            <a:pPr marL="756285" lvl="1" indent="-286385">
              <a:lnSpc>
                <a:spcPts val="1980"/>
              </a:lnSpc>
              <a:buClr>
                <a:srgbClr val="FF0000"/>
              </a:buClr>
              <a:buSzPct val="55555"/>
              <a:buFont typeface="Wingdings"/>
              <a:buChar char=""/>
              <a:tabLst>
                <a:tab pos="756285" algn="l"/>
              </a:tabLst>
            </a:pPr>
            <a:r>
              <a:rPr sz="1800" dirty="0">
                <a:latin typeface="Tahoma"/>
                <a:cs typeface="Tahoma"/>
              </a:rPr>
              <a:t>branch</a:t>
            </a:r>
            <a:r>
              <a:rPr sz="1800" spc="-3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(komutu</a:t>
            </a:r>
            <a:r>
              <a:rPr sz="1800" spc="-30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tamamlıyor):</a:t>
            </a:r>
            <a:endParaRPr sz="1800">
              <a:latin typeface="Tahoma"/>
              <a:cs typeface="Tahoma"/>
            </a:endParaRPr>
          </a:p>
          <a:p>
            <a:pPr marL="756285">
              <a:lnSpc>
                <a:spcPts val="1980"/>
              </a:lnSpc>
            </a:pPr>
            <a:r>
              <a:rPr sz="1800" dirty="0">
                <a:latin typeface="Courier New"/>
                <a:cs typeface="Courier New"/>
              </a:rPr>
              <a:t>if</a:t>
            </a:r>
            <a:r>
              <a:rPr sz="1800" spc="-4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(A==B)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PC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ALUOut;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endParaRPr sz="1800">
              <a:latin typeface="Courier New"/>
              <a:cs typeface="Courier New"/>
            </a:endParaRPr>
          </a:p>
          <a:p>
            <a:pPr marL="756285" lvl="1" indent="-286385">
              <a:lnSpc>
                <a:spcPct val="100000"/>
              </a:lnSpc>
              <a:buClr>
                <a:srgbClr val="FF0000"/>
              </a:buClr>
              <a:buSzPct val="55555"/>
              <a:buFont typeface="Wingdings"/>
              <a:buChar char=""/>
              <a:tabLst>
                <a:tab pos="756285" algn="l"/>
              </a:tabLst>
            </a:pPr>
            <a:r>
              <a:rPr sz="1800" dirty="0">
                <a:latin typeface="Tahoma"/>
                <a:cs typeface="Tahoma"/>
              </a:rPr>
              <a:t>jump</a:t>
            </a:r>
            <a:r>
              <a:rPr sz="1800" spc="-2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(komutu</a:t>
            </a:r>
            <a:r>
              <a:rPr sz="1800" spc="-35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tamamalıyor):</a:t>
            </a:r>
            <a:endParaRPr sz="1800">
              <a:latin typeface="Tahoma"/>
              <a:cs typeface="Tahoma"/>
            </a:endParaRPr>
          </a:p>
          <a:p>
            <a:pPr marL="684530">
              <a:lnSpc>
                <a:spcPct val="100000"/>
              </a:lnSpc>
              <a:spcBef>
                <a:spcPts val="105"/>
              </a:spcBef>
            </a:pPr>
            <a:r>
              <a:rPr sz="1800" dirty="0">
                <a:latin typeface="Courier New"/>
                <a:cs typeface="Courier New"/>
              </a:rPr>
              <a:t>PC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 </a:t>
            </a:r>
            <a:r>
              <a:rPr sz="1800" spc="-10" dirty="0">
                <a:latin typeface="Courier New"/>
                <a:cs typeface="Courier New"/>
              </a:rPr>
              <a:t>PC[31-</a:t>
            </a:r>
            <a:r>
              <a:rPr sz="1800" dirty="0">
                <a:latin typeface="Courier New"/>
                <a:cs typeface="Courier New"/>
              </a:rPr>
              <a:t>28]</a:t>
            </a:r>
            <a:r>
              <a:rPr sz="1800" spc="-4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||</a:t>
            </a:r>
            <a:r>
              <a:rPr sz="1800" spc="-10" dirty="0">
                <a:latin typeface="Courier New"/>
                <a:cs typeface="Courier New"/>
              </a:rPr>
              <a:t> (IR(25-</a:t>
            </a:r>
            <a:r>
              <a:rPr sz="1800" dirty="0">
                <a:latin typeface="Courier New"/>
                <a:cs typeface="Courier New"/>
              </a:rPr>
              <a:t>0)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&lt;&lt;</a:t>
            </a:r>
            <a:r>
              <a:rPr sz="1800" spc="-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2)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6425" y="862330"/>
            <a:ext cx="7793355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27100" marR="5080" indent="-915035">
              <a:lnSpc>
                <a:spcPct val="100000"/>
              </a:lnSpc>
              <a:spcBef>
                <a:spcPts val="105"/>
              </a:spcBef>
              <a:tabLst>
                <a:tab pos="7254875" algn="l"/>
              </a:tabLst>
            </a:pPr>
            <a:r>
              <a:rPr sz="2000" dirty="0">
                <a:solidFill>
                  <a:srgbClr val="333399"/>
                </a:solidFill>
                <a:latin typeface="Tahoma"/>
                <a:cs typeface="Tahoma"/>
              </a:rPr>
              <a:t>Adım</a:t>
            </a:r>
            <a:r>
              <a:rPr sz="2000" spc="-30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333399"/>
                </a:solidFill>
                <a:latin typeface="Tahoma"/>
                <a:cs typeface="Tahoma"/>
              </a:rPr>
              <a:t>3:</a:t>
            </a:r>
            <a:r>
              <a:rPr sz="2000" spc="-25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333399"/>
                </a:solidFill>
                <a:latin typeface="Tahoma"/>
                <a:cs typeface="Tahoma"/>
              </a:rPr>
              <a:t>Execution,</a:t>
            </a:r>
            <a:r>
              <a:rPr sz="2000" spc="-40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333399"/>
                </a:solidFill>
                <a:latin typeface="Tahoma"/>
                <a:cs typeface="Tahoma"/>
              </a:rPr>
              <a:t>Address</a:t>
            </a:r>
            <a:r>
              <a:rPr sz="2000" spc="-55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333399"/>
                </a:solidFill>
                <a:latin typeface="Tahoma"/>
                <a:cs typeface="Tahoma"/>
              </a:rPr>
              <a:t>Computation</a:t>
            </a:r>
            <a:r>
              <a:rPr sz="2000" spc="-45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333399"/>
                </a:solidFill>
                <a:latin typeface="Tahoma"/>
                <a:cs typeface="Tahoma"/>
              </a:rPr>
              <a:t>or</a:t>
            </a:r>
            <a:r>
              <a:rPr sz="2000" spc="-20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333399"/>
                </a:solidFill>
                <a:latin typeface="Tahoma"/>
                <a:cs typeface="Tahoma"/>
              </a:rPr>
              <a:t>Branch</a:t>
            </a:r>
            <a:r>
              <a:rPr sz="2000" spc="-20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333399"/>
                </a:solidFill>
                <a:latin typeface="Tahoma"/>
                <a:cs typeface="Tahoma"/>
              </a:rPr>
              <a:t>Completion</a:t>
            </a:r>
            <a:r>
              <a:rPr sz="2000" dirty="0">
                <a:solidFill>
                  <a:srgbClr val="333399"/>
                </a:solidFill>
                <a:latin typeface="Tahoma"/>
                <a:cs typeface="Tahoma"/>
              </a:rPr>
              <a:t>	</a:t>
            </a:r>
            <a:r>
              <a:rPr sz="2000" spc="-20" dirty="0">
                <a:solidFill>
                  <a:srgbClr val="333399"/>
                </a:solidFill>
                <a:latin typeface="Tahoma"/>
                <a:cs typeface="Tahoma"/>
              </a:rPr>
              <a:t>(</a:t>
            </a:r>
            <a:r>
              <a:rPr sz="2000" b="1" spc="-20" dirty="0">
                <a:solidFill>
                  <a:srgbClr val="333399"/>
                </a:solidFill>
                <a:latin typeface="Tahoma"/>
                <a:cs typeface="Tahoma"/>
              </a:rPr>
              <a:t>EX</a:t>
            </a:r>
            <a:r>
              <a:rPr sz="2000" spc="-20" dirty="0">
                <a:solidFill>
                  <a:srgbClr val="333399"/>
                </a:solidFill>
                <a:latin typeface="Tahoma"/>
                <a:cs typeface="Tahoma"/>
              </a:rPr>
              <a:t>) </a:t>
            </a:r>
            <a:r>
              <a:rPr sz="2000" dirty="0">
                <a:solidFill>
                  <a:srgbClr val="333399"/>
                </a:solidFill>
                <a:latin typeface="Tahoma"/>
                <a:cs typeface="Tahoma"/>
              </a:rPr>
              <a:t>(Yürütme,</a:t>
            </a:r>
            <a:r>
              <a:rPr sz="2000" spc="-30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333399"/>
                </a:solidFill>
                <a:latin typeface="Tahoma"/>
                <a:cs typeface="Tahoma"/>
              </a:rPr>
              <a:t>Adress</a:t>
            </a:r>
            <a:r>
              <a:rPr sz="2000" spc="-40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333399"/>
                </a:solidFill>
                <a:latin typeface="Tahoma"/>
                <a:cs typeface="Tahoma"/>
              </a:rPr>
              <a:t>hesabı</a:t>
            </a:r>
            <a:r>
              <a:rPr sz="2000" spc="-45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333399"/>
                </a:solidFill>
                <a:latin typeface="Tahoma"/>
                <a:cs typeface="Tahoma"/>
              </a:rPr>
              <a:t>veya</a:t>
            </a:r>
            <a:r>
              <a:rPr sz="2000" spc="-5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333399"/>
                </a:solidFill>
                <a:latin typeface="Tahoma"/>
                <a:cs typeface="Tahoma"/>
              </a:rPr>
              <a:t>dallanmanın</a:t>
            </a:r>
            <a:r>
              <a:rPr sz="2000" spc="-25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333399"/>
                </a:solidFill>
                <a:latin typeface="Tahoma"/>
                <a:cs typeface="Tahoma"/>
              </a:rPr>
              <a:t>tamamlanması)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9825" y="1447926"/>
            <a:ext cx="5001260" cy="36861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</a:tabLst>
            </a:pPr>
            <a:r>
              <a:rPr sz="2000" dirty="0">
                <a:latin typeface="Tahoma"/>
                <a:cs typeface="Tahoma"/>
              </a:rPr>
              <a:t>Komut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tipine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bağımlı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olarak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yeniden: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9"/>
              </a:spcBef>
              <a:buClr>
                <a:srgbClr val="3333CC"/>
              </a:buClr>
              <a:buFont typeface="Wingdings"/>
              <a:buChar char=""/>
            </a:pPr>
            <a:endParaRPr sz="200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spcBef>
                <a:spcPts val="5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  <a:tab pos="1391920" algn="l"/>
              </a:tabLst>
            </a:pPr>
            <a:r>
              <a:rPr sz="2000" dirty="0">
                <a:latin typeface="Tahoma"/>
                <a:cs typeface="Tahoma"/>
              </a:rPr>
              <a:t>Load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spc="-25" dirty="0">
                <a:latin typeface="Tahoma"/>
                <a:cs typeface="Tahoma"/>
              </a:rPr>
              <a:t>ve</a:t>
            </a:r>
            <a:r>
              <a:rPr sz="2000" dirty="0">
                <a:latin typeface="Tahoma"/>
                <a:cs typeface="Tahoma"/>
              </a:rPr>
              <a:t>	store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için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hafızaya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erişim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sağlar.</a:t>
            </a:r>
            <a:endParaRPr sz="2000">
              <a:latin typeface="Tahoma"/>
              <a:cs typeface="Tahoma"/>
            </a:endParaRPr>
          </a:p>
          <a:p>
            <a:pPr marL="756285" lvl="1" indent="-286385">
              <a:lnSpc>
                <a:spcPct val="100000"/>
              </a:lnSpc>
              <a:spcBef>
                <a:spcPts val="210"/>
              </a:spcBef>
              <a:buClr>
                <a:srgbClr val="FF0000"/>
              </a:buClr>
              <a:buSzPct val="55555"/>
              <a:buFont typeface="Wingdings"/>
              <a:buChar char=""/>
              <a:tabLst>
                <a:tab pos="756285" algn="l"/>
              </a:tabLst>
            </a:pPr>
            <a:r>
              <a:rPr sz="1800" spc="-20" dirty="0">
                <a:latin typeface="Tahoma"/>
                <a:cs typeface="Tahoma"/>
              </a:rPr>
              <a:t>load</a:t>
            </a:r>
            <a:endParaRPr sz="1800">
              <a:latin typeface="Tahoma"/>
              <a:cs typeface="Tahoma"/>
            </a:endParaRPr>
          </a:p>
          <a:p>
            <a:pPr marL="744220">
              <a:lnSpc>
                <a:spcPct val="100000"/>
              </a:lnSpc>
              <a:spcBef>
                <a:spcPts val="75"/>
              </a:spcBef>
            </a:pPr>
            <a:r>
              <a:rPr sz="1800" dirty="0">
                <a:latin typeface="Courier New"/>
                <a:cs typeface="Courier New"/>
              </a:rPr>
              <a:t>MDR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Memory[ALUOut];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84"/>
              </a:spcBef>
            </a:pPr>
            <a:endParaRPr sz="1800">
              <a:latin typeface="Courier New"/>
              <a:cs typeface="Courier New"/>
            </a:endParaRPr>
          </a:p>
          <a:p>
            <a:pPr marL="756285" lvl="1" indent="-286385">
              <a:lnSpc>
                <a:spcPct val="100000"/>
              </a:lnSpc>
              <a:spcBef>
                <a:spcPts val="5"/>
              </a:spcBef>
              <a:buClr>
                <a:srgbClr val="FF0000"/>
              </a:buClr>
              <a:buSzPct val="55555"/>
              <a:buFont typeface="Wingdings"/>
              <a:buChar char=""/>
              <a:tabLst>
                <a:tab pos="756285" algn="l"/>
              </a:tabLst>
            </a:pPr>
            <a:r>
              <a:rPr sz="1800" dirty="0">
                <a:latin typeface="Tahoma"/>
                <a:cs typeface="Tahoma"/>
              </a:rPr>
              <a:t>store</a:t>
            </a:r>
            <a:r>
              <a:rPr sz="1800" spc="-2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(instruction</a:t>
            </a:r>
            <a:r>
              <a:rPr sz="1800" spc="-45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completes</a:t>
            </a:r>
            <a:r>
              <a:rPr sz="1800" spc="-10" dirty="0">
                <a:latin typeface="Tahoma"/>
                <a:cs typeface="Tahoma"/>
              </a:rPr>
              <a:t>)</a:t>
            </a:r>
            <a:endParaRPr sz="1800">
              <a:latin typeface="Tahoma"/>
              <a:cs typeface="Tahoma"/>
            </a:endParaRPr>
          </a:p>
          <a:p>
            <a:pPr marL="744220">
              <a:lnSpc>
                <a:spcPct val="100000"/>
              </a:lnSpc>
              <a:spcBef>
                <a:spcPts val="195"/>
              </a:spcBef>
            </a:pPr>
            <a:r>
              <a:rPr sz="1800" dirty="0">
                <a:latin typeface="Courier New"/>
                <a:cs typeface="Courier New"/>
              </a:rPr>
              <a:t>Memory[ALUOut]</a:t>
            </a:r>
            <a:r>
              <a:rPr sz="1800" spc="-9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7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B;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60"/>
              </a:spcBef>
            </a:pPr>
            <a:endParaRPr sz="1800">
              <a:latin typeface="Courier New"/>
              <a:cs typeface="Courier New"/>
            </a:endParaRPr>
          </a:p>
          <a:p>
            <a:pPr marL="354965" indent="-342265">
              <a:lnSpc>
                <a:spcPct val="100000"/>
              </a:lnSpc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</a:tabLst>
            </a:pPr>
            <a:r>
              <a:rPr sz="2000" dirty="0">
                <a:latin typeface="Tahoma"/>
                <a:cs typeface="Tahoma"/>
              </a:rPr>
              <a:t>R-type</a:t>
            </a:r>
            <a:r>
              <a:rPr sz="2000" spc="-7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(instructions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100" spc="-10" dirty="0">
                <a:latin typeface="Tahoma"/>
                <a:cs typeface="Tahoma"/>
              </a:rPr>
              <a:t>completes</a:t>
            </a:r>
            <a:r>
              <a:rPr sz="2000" spc="-10" dirty="0">
                <a:latin typeface="Tahoma"/>
                <a:cs typeface="Tahoma"/>
              </a:rPr>
              <a:t>)</a:t>
            </a:r>
            <a:endParaRPr sz="2000">
              <a:latin typeface="Tahoma"/>
              <a:cs typeface="Tahoma"/>
            </a:endParaRPr>
          </a:p>
          <a:p>
            <a:pPr marL="355600">
              <a:lnSpc>
                <a:spcPct val="100000"/>
              </a:lnSpc>
              <a:spcBef>
                <a:spcPts val="2245"/>
              </a:spcBef>
            </a:pPr>
            <a:r>
              <a:rPr sz="2000" spc="-10" dirty="0">
                <a:latin typeface="Courier New"/>
                <a:cs typeface="Courier New"/>
              </a:rPr>
              <a:t>Reg[IR[15-</a:t>
            </a:r>
            <a:r>
              <a:rPr sz="2000" dirty="0">
                <a:latin typeface="Courier New"/>
                <a:cs typeface="Courier New"/>
              </a:rPr>
              <a:t>11]]</a:t>
            </a:r>
            <a:r>
              <a:rPr sz="2000" spc="-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=</a:t>
            </a:r>
            <a:r>
              <a:rPr sz="2000" spc="5" dirty="0">
                <a:latin typeface="Courier New"/>
                <a:cs typeface="Courier New"/>
              </a:rPr>
              <a:t> </a:t>
            </a:r>
            <a:r>
              <a:rPr sz="2000" spc="-10" dirty="0">
                <a:latin typeface="Courier New"/>
                <a:cs typeface="Courier New"/>
              </a:rPr>
              <a:t>ALUOut;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0429" rIns="0" bIns="0" rtlCol="0">
            <a:spAutoFit/>
          </a:bodyPr>
          <a:lstStyle/>
          <a:p>
            <a:pPr marL="104139" algn="ctr">
              <a:lnSpc>
                <a:spcPts val="2400"/>
              </a:lnSpc>
              <a:spcBef>
                <a:spcPts val="105"/>
              </a:spcBef>
            </a:pPr>
            <a:r>
              <a:rPr sz="2000" dirty="0">
                <a:solidFill>
                  <a:srgbClr val="333399"/>
                </a:solidFill>
                <a:latin typeface="Tahoma"/>
                <a:cs typeface="Tahoma"/>
              </a:rPr>
              <a:t>Adım</a:t>
            </a:r>
            <a:r>
              <a:rPr sz="2000" spc="-40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333399"/>
                </a:solidFill>
                <a:latin typeface="Tahoma"/>
                <a:cs typeface="Tahoma"/>
              </a:rPr>
              <a:t>4:</a:t>
            </a:r>
            <a:r>
              <a:rPr sz="2000" spc="-25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333399"/>
                </a:solidFill>
                <a:latin typeface="Tahoma"/>
                <a:cs typeface="Tahoma"/>
              </a:rPr>
              <a:t>Memory</a:t>
            </a:r>
            <a:r>
              <a:rPr sz="2000" spc="-35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333399"/>
                </a:solidFill>
                <a:latin typeface="Tahoma"/>
                <a:cs typeface="Tahoma"/>
              </a:rPr>
              <a:t>access</a:t>
            </a:r>
            <a:r>
              <a:rPr sz="2000" spc="-50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333399"/>
                </a:solidFill>
                <a:latin typeface="Tahoma"/>
                <a:cs typeface="Tahoma"/>
              </a:rPr>
              <a:t>or</a:t>
            </a:r>
            <a:r>
              <a:rPr sz="2000" spc="-15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333399"/>
                </a:solidFill>
                <a:latin typeface="Tahoma"/>
                <a:cs typeface="Tahoma"/>
              </a:rPr>
              <a:t>R-type</a:t>
            </a:r>
            <a:r>
              <a:rPr sz="2000" spc="-45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333399"/>
                </a:solidFill>
                <a:latin typeface="Tahoma"/>
                <a:cs typeface="Tahoma"/>
              </a:rPr>
              <a:t>Instruction</a:t>
            </a:r>
            <a:r>
              <a:rPr sz="2000" spc="-20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333399"/>
                </a:solidFill>
                <a:latin typeface="Tahoma"/>
                <a:cs typeface="Tahoma"/>
              </a:rPr>
              <a:t>Completion</a:t>
            </a:r>
            <a:r>
              <a:rPr sz="2000" spc="-35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333399"/>
                </a:solidFill>
                <a:latin typeface="Tahoma"/>
                <a:cs typeface="Tahoma"/>
              </a:rPr>
              <a:t>(</a:t>
            </a:r>
            <a:r>
              <a:rPr sz="2000" b="1" spc="-10" dirty="0">
                <a:solidFill>
                  <a:srgbClr val="333399"/>
                </a:solidFill>
                <a:latin typeface="Tahoma"/>
                <a:cs typeface="Tahoma"/>
              </a:rPr>
              <a:t>MEM</a:t>
            </a:r>
            <a:r>
              <a:rPr sz="1800" spc="-10" dirty="0">
                <a:solidFill>
                  <a:srgbClr val="333399"/>
                </a:solidFill>
                <a:latin typeface="Tahoma"/>
                <a:cs typeface="Tahoma"/>
              </a:rPr>
              <a:t>)</a:t>
            </a:r>
            <a:endParaRPr sz="1800">
              <a:latin typeface="Tahoma"/>
              <a:cs typeface="Tahoma"/>
            </a:endParaRPr>
          </a:p>
          <a:p>
            <a:pPr marL="104139" algn="ctr">
              <a:lnSpc>
                <a:spcPct val="100000"/>
              </a:lnSpc>
            </a:pPr>
            <a:r>
              <a:rPr sz="1800" dirty="0">
                <a:solidFill>
                  <a:srgbClr val="333399"/>
                </a:solidFill>
                <a:latin typeface="Tahoma"/>
                <a:cs typeface="Tahoma"/>
              </a:rPr>
              <a:t>(Hafızaya</a:t>
            </a:r>
            <a:r>
              <a:rPr sz="1800" spc="-25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333399"/>
                </a:solidFill>
                <a:latin typeface="Tahoma"/>
                <a:cs typeface="Tahoma"/>
              </a:rPr>
              <a:t>erişim</a:t>
            </a:r>
            <a:r>
              <a:rPr sz="1800" spc="-40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333399"/>
                </a:solidFill>
                <a:latin typeface="Tahoma"/>
                <a:cs typeface="Tahoma"/>
              </a:rPr>
              <a:t>veya</a:t>
            </a:r>
            <a:r>
              <a:rPr sz="1800" spc="-20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333399"/>
                </a:solidFill>
                <a:latin typeface="Tahoma"/>
                <a:cs typeface="Tahoma"/>
              </a:rPr>
              <a:t>R-</a:t>
            </a:r>
            <a:r>
              <a:rPr sz="1800" dirty="0">
                <a:solidFill>
                  <a:srgbClr val="333399"/>
                </a:solidFill>
                <a:latin typeface="Tahoma"/>
                <a:cs typeface="Tahoma"/>
              </a:rPr>
              <a:t>tipi</a:t>
            </a:r>
            <a:r>
              <a:rPr sz="1800" spc="-50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333399"/>
                </a:solidFill>
                <a:latin typeface="Tahoma"/>
                <a:cs typeface="Tahoma"/>
              </a:rPr>
              <a:t>komutun</a:t>
            </a:r>
            <a:r>
              <a:rPr sz="1800" spc="-40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333399"/>
                </a:solidFill>
                <a:latin typeface="Tahoma"/>
                <a:cs typeface="Tahoma"/>
              </a:rPr>
              <a:t>tamamalanması)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2225" y="1417446"/>
            <a:ext cx="7249795" cy="40506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5600" algn="l"/>
              </a:tabLst>
            </a:pPr>
            <a:r>
              <a:rPr sz="2000" dirty="0">
                <a:latin typeface="Tahoma"/>
                <a:cs typeface="Tahoma"/>
              </a:rPr>
              <a:t>Komut</a:t>
            </a:r>
            <a:r>
              <a:rPr sz="2000" spc="-5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tipine</a:t>
            </a:r>
            <a:r>
              <a:rPr sz="2000" spc="-4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bağımlı</a:t>
            </a:r>
            <a:r>
              <a:rPr sz="2000" spc="-4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olarak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yeniden;</a:t>
            </a:r>
            <a:endParaRPr sz="20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buClr>
                <a:srgbClr val="3333CC"/>
              </a:buClr>
              <a:buSzPct val="60000"/>
              <a:buFont typeface="Wingdings"/>
              <a:buChar char=""/>
              <a:tabLst>
                <a:tab pos="355600" algn="l"/>
              </a:tabLst>
            </a:pPr>
            <a:r>
              <a:rPr sz="2000" dirty="0">
                <a:latin typeface="Tahoma"/>
                <a:cs typeface="Tahoma"/>
              </a:rPr>
              <a:t>Yüklenen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değeri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geri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yazar.(Komut</a:t>
            </a:r>
            <a:r>
              <a:rPr sz="2000" spc="-60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tamamlama)</a:t>
            </a:r>
            <a:endParaRPr sz="2000">
              <a:latin typeface="Tahoma"/>
              <a:cs typeface="Tahoma"/>
            </a:endParaRPr>
          </a:p>
          <a:p>
            <a:pPr marL="317500">
              <a:lnSpc>
                <a:spcPct val="100000"/>
              </a:lnSpc>
              <a:spcBef>
                <a:spcPts val="2290"/>
              </a:spcBef>
            </a:pPr>
            <a:r>
              <a:rPr sz="2000" spc="-10" dirty="0">
                <a:latin typeface="Courier New"/>
                <a:cs typeface="Courier New"/>
              </a:rPr>
              <a:t>Reg[IR[20-</a:t>
            </a:r>
            <a:r>
              <a:rPr sz="2000" dirty="0">
                <a:latin typeface="Courier New"/>
                <a:cs typeface="Courier New"/>
              </a:rPr>
              <a:t>16]]=</a:t>
            </a:r>
            <a:r>
              <a:rPr sz="2000" spc="15" dirty="0">
                <a:latin typeface="Courier New"/>
                <a:cs typeface="Courier New"/>
              </a:rPr>
              <a:t> </a:t>
            </a:r>
            <a:r>
              <a:rPr sz="2000" spc="-20" dirty="0">
                <a:latin typeface="Courier New"/>
                <a:cs typeface="Courier New"/>
              </a:rPr>
              <a:t>MDR;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40"/>
              </a:spcBef>
            </a:pPr>
            <a:endParaRPr sz="2000">
              <a:latin typeface="Courier New"/>
              <a:cs typeface="Courier New"/>
            </a:endParaRPr>
          </a:p>
          <a:p>
            <a:pPr marL="355600" marR="5080" indent="-343535">
              <a:lnSpc>
                <a:spcPct val="87700"/>
              </a:lnSpc>
            </a:pPr>
            <a:r>
              <a:rPr sz="2000" dirty="0">
                <a:solidFill>
                  <a:srgbClr val="FF0000"/>
                </a:solidFill>
                <a:latin typeface="Tahoma"/>
                <a:cs typeface="Tahoma"/>
              </a:rPr>
              <a:t>Önemli:</a:t>
            </a:r>
            <a:r>
              <a:rPr sz="2000" spc="-2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There</a:t>
            </a:r>
            <a:r>
              <a:rPr sz="2000" spc="-4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is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no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reason</a:t>
            </a:r>
            <a:r>
              <a:rPr sz="2000" spc="-4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from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a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datapath</a:t>
            </a:r>
            <a:r>
              <a:rPr sz="2000" spc="-4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(or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control)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point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spc="-25" dirty="0">
                <a:latin typeface="Tahoma"/>
                <a:cs typeface="Tahoma"/>
              </a:rPr>
              <a:t>of </a:t>
            </a:r>
            <a:r>
              <a:rPr sz="2000" dirty="0">
                <a:latin typeface="Tahoma"/>
                <a:cs typeface="Tahoma"/>
              </a:rPr>
              <a:t>view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that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Step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5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cannot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be</a:t>
            </a:r>
            <a:r>
              <a:rPr sz="2000" spc="-4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eliminated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by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performing </a:t>
            </a:r>
            <a:r>
              <a:rPr sz="2000" spc="-10" dirty="0">
                <a:latin typeface="Courier New"/>
                <a:cs typeface="Courier New"/>
              </a:rPr>
              <a:t>Reg[IR[20-</a:t>
            </a:r>
            <a:r>
              <a:rPr sz="2000" dirty="0">
                <a:latin typeface="Courier New"/>
                <a:cs typeface="Courier New"/>
              </a:rPr>
              <a:t>16]]=</a:t>
            </a:r>
            <a:r>
              <a:rPr sz="2000" spc="15" dirty="0">
                <a:latin typeface="Courier New"/>
                <a:cs typeface="Courier New"/>
              </a:rPr>
              <a:t> </a:t>
            </a:r>
            <a:r>
              <a:rPr sz="2000" spc="-10" dirty="0">
                <a:latin typeface="Courier New"/>
                <a:cs typeface="Courier New"/>
              </a:rPr>
              <a:t>Memory[ALUOut];</a:t>
            </a:r>
            <a:endParaRPr sz="2000">
              <a:latin typeface="Courier New"/>
              <a:cs typeface="Courier New"/>
            </a:endParaRPr>
          </a:p>
          <a:p>
            <a:pPr marL="329565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ahoma"/>
                <a:cs typeface="Tahoma"/>
              </a:rPr>
              <a:t>for</a:t>
            </a:r>
            <a:r>
              <a:rPr sz="2000" spc="-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loads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in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Step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4.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This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would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eliminate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the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MDR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as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well.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0"/>
              </a:spcBef>
            </a:pPr>
            <a:endParaRPr sz="2000">
              <a:latin typeface="Tahoma"/>
              <a:cs typeface="Tahoma"/>
            </a:endParaRPr>
          </a:p>
          <a:p>
            <a:pPr marL="355600" marR="101600" indent="-343535">
              <a:lnSpc>
                <a:spcPct val="78700"/>
              </a:lnSpc>
            </a:pPr>
            <a:r>
              <a:rPr sz="2000" dirty="0">
                <a:latin typeface="Tahoma"/>
                <a:cs typeface="Tahoma"/>
              </a:rPr>
              <a:t>The</a:t>
            </a:r>
            <a:r>
              <a:rPr sz="2000" spc="-4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reason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this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is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not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done</a:t>
            </a:r>
            <a:r>
              <a:rPr sz="2000" spc="-4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is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that,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to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keep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steps</a:t>
            </a:r>
            <a:r>
              <a:rPr sz="2000" spc="-5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balanced</a:t>
            </a:r>
            <a:r>
              <a:rPr sz="2000" spc="-40" dirty="0">
                <a:latin typeface="Tahoma"/>
                <a:cs typeface="Tahoma"/>
              </a:rPr>
              <a:t> </a:t>
            </a:r>
            <a:r>
              <a:rPr sz="2000" spc="-25" dirty="0">
                <a:latin typeface="Tahoma"/>
                <a:cs typeface="Tahoma"/>
              </a:rPr>
              <a:t>in </a:t>
            </a:r>
            <a:r>
              <a:rPr sz="2000" dirty="0">
                <a:latin typeface="Tahoma"/>
                <a:cs typeface="Tahoma"/>
              </a:rPr>
              <a:t>length,</a:t>
            </a:r>
            <a:r>
              <a:rPr sz="2000" spc="-4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the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design</a:t>
            </a:r>
            <a:r>
              <a:rPr sz="2000" spc="-5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restriction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is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to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allow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each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step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to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contain </a:t>
            </a:r>
            <a:r>
              <a:rPr sz="2100" dirty="0">
                <a:latin typeface="Tahoma"/>
                <a:cs typeface="Tahoma"/>
              </a:rPr>
              <a:t>at</a:t>
            </a:r>
            <a:r>
              <a:rPr sz="2100" spc="-60" dirty="0">
                <a:latin typeface="Tahoma"/>
                <a:cs typeface="Tahoma"/>
              </a:rPr>
              <a:t> </a:t>
            </a:r>
            <a:r>
              <a:rPr sz="2100" spc="-50" dirty="0">
                <a:latin typeface="Tahoma"/>
                <a:cs typeface="Tahoma"/>
              </a:rPr>
              <a:t>most</a:t>
            </a:r>
            <a:r>
              <a:rPr sz="2100" spc="-7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one</a:t>
            </a:r>
            <a:r>
              <a:rPr sz="2000" spc="-4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ALU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operation,</a:t>
            </a:r>
            <a:r>
              <a:rPr sz="2000" spc="-4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or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one</a:t>
            </a:r>
            <a:r>
              <a:rPr sz="2000" spc="-4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register</a:t>
            </a:r>
            <a:r>
              <a:rPr sz="2000" spc="-4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access,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or</a:t>
            </a:r>
            <a:r>
              <a:rPr sz="2000" spc="-55" dirty="0">
                <a:latin typeface="Tahoma"/>
                <a:cs typeface="Tahoma"/>
              </a:rPr>
              <a:t> </a:t>
            </a:r>
            <a:r>
              <a:rPr sz="2000" spc="-25" dirty="0">
                <a:latin typeface="Tahoma"/>
                <a:cs typeface="Tahoma"/>
              </a:rPr>
              <a:t>one </a:t>
            </a:r>
            <a:r>
              <a:rPr sz="2000" dirty="0">
                <a:latin typeface="Tahoma"/>
                <a:cs typeface="Tahoma"/>
              </a:rPr>
              <a:t>memory</a:t>
            </a:r>
            <a:r>
              <a:rPr sz="2000" spc="-70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access.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83058" rIns="0" bIns="0" rtlCol="0">
            <a:spAutoFit/>
          </a:bodyPr>
          <a:lstStyle/>
          <a:p>
            <a:pPr marL="1619885" marR="5080" indent="-915035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solidFill>
                  <a:srgbClr val="333399"/>
                </a:solidFill>
                <a:latin typeface="Tahoma"/>
                <a:cs typeface="Tahoma"/>
              </a:rPr>
              <a:t>Adım</a:t>
            </a:r>
            <a:r>
              <a:rPr sz="2800" spc="-70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2800" dirty="0">
                <a:solidFill>
                  <a:srgbClr val="333399"/>
                </a:solidFill>
                <a:latin typeface="Tahoma"/>
                <a:cs typeface="Tahoma"/>
              </a:rPr>
              <a:t>5:</a:t>
            </a:r>
            <a:r>
              <a:rPr sz="2800" spc="-80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2800" dirty="0">
                <a:solidFill>
                  <a:srgbClr val="333399"/>
                </a:solidFill>
                <a:latin typeface="Tahoma"/>
                <a:cs typeface="Tahoma"/>
              </a:rPr>
              <a:t>Memory</a:t>
            </a:r>
            <a:r>
              <a:rPr sz="2800" spc="-65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2800" dirty="0">
                <a:solidFill>
                  <a:srgbClr val="333399"/>
                </a:solidFill>
                <a:latin typeface="Tahoma"/>
                <a:cs typeface="Tahoma"/>
              </a:rPr>
              <a:t>Read</a:t>
            </a:r>
            <a:r>
              <a:rPr sz="2800" spc="-65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2800" dirty="0">
                <a:solidFill>
                  <a:srgbClr val="333399"/>
                </a:solidFill>
                <a:latin typeface="Tahoma"/>
                <a:cs typeface="Tahoma"/>
              </a:rPr>
              <a:t>Completion</a:t>
            </a:r>
            <a:r>
              <a:rPr sz="2800" spc="-60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2800" spc="-20" dirty="0">
                <a:solidFill>
                  <a:srgbClr val="333399"/>
                </a:solidFill>
                <a:latin typeface="Tahoma"/>
                <a:cs typeface="Tahoma"/>
              </a:rPr>
              <a:t>(</a:t>
            </a:r>
            <a:r>
              <a:rPr sz="2800" b="1" spc="-20" dirty="0">
                <a:solidFill>
                  <a:srgbClr val="333399"/>
                </a:solidFill>
                <a:latin typeface="Tahoma"/>
                <a:cs typeface="Tahoma"/>
              </a:rPr>
              <a:t>WB</a:t>
            </a:r>
            <a:r>
              <a:rPr sz="2800" spc="-20" dirty="0">
                <a:solidFill>
                  <a:srgbClr val="333399"/>
                </a:solidFill>
                <a:latin typeface="Tahoma"/>
                <a:cs typeface="Tahoma"/>
              </a:rPr>
              <a:t>) </a:t>
            </a:r>
            <a:r>
              <a:rPr sz="2800" dirty="0">
                <a:solidFill>
                  <a:srgbClr val="333399"/>
                </a:solidFill>
                <a:latin typeface="Tahoma"/>
                <a:cs typeface="Tahoma"/>
              </a:rPr>
              <a:t>(Hafıza</a:t>
            </a:r>
            <a:r>
              <a:rPr sz="2800" spc="-85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2800" dirty="0">
                <a:solidFill>
                  <a:srgbClr val="333399"/>
                </a:solidFill>
                <a:latin typeface="Tahoma"/>
                <a:cs typeface="Tahoma"/>
              </a:rPr>
              <a:t>Okumanın</a:t>
            </a:r>
            <a:r>
              <a:rPr sz="2800" spc="-100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2800" spc="-10" dirty="0">
                <a:solidFill>
                  <a:srgbClr val="333399"/>
                </a:solidFill>
                <a:latin typeface="Tahoma"/>
                <a:cs typeface="Tahoma"/>
              </a:rPr>
              <a:t>tamamlanması)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8825" y="248234"/>
            <a:ext cx="437578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333399"/>
                </a:solidFill>
                <a:latin typeface="Tahoma"/>
                <a:cs typeface="Tahoma"/>
              </a:rPr>
              <a:t>Bir</a:t>
            </a:r>
            <a:r>
              <a:rPr sz="2000" spc="-20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333399"/>
                </a:solidFill>
                <a:latin typeface="Tahoma"/>
                <a:cs typeface="Tahoma"/>
              </a:rPr>
              <a:t>komutun</a:t>
            </a:r>
            <a:r>
              <a:rPr sz="2000" spc="-45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333399"/>
                </a:solidFill>
                <a:latin typeface="Tahoma"/>
                <a:cs typeface="Tahoma"/>
              </a:rPr>
              <a:t>icra</a:t>
            </a:r>
            <a:r>
              <a:rPr sz="2000" spc="-5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333399"/>
                </a:solidFill>
                <a:latin typeface="Tahoma"/>
                <a:cs typeface="Tahoma"/>
              </a:rPr>
              <a:t>edilme</a:t>
            </a:r>
            <a:r>
              <a:rPr sz="2000" spc="-35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333399"/>
                </a:solidFill>
                <a:latin typeface="Tahoma"/>
                <a:cs typeface="Tahoma"/>
              </a:rPr>
              <a:t>sürecinin</a:t>
            </a:r>
            <a:r>
              <a:rPr sz="2000" spc="-40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333399"/>
                </a:solidFill>
                <a:latin typeface="Tahoma"/>
                <a:cs typeface="Tahoma"/>
              </a:rPr>
              <a:t>özeti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4996" y="3525931"/>
            <a:ext cx="7096125" cy="2481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04339">
              <a:lnSpc>
                <a:spcPts val="1155"/>
              </a:lnSpc>
              <a:tabLst>
                <a:tab pos="2987040" algn="l"/>
                <a:tab pos="5105400" algn="l"/>
                <a:tab pos="6224270" algn="l"/>
              </a:tabLst>
            </a:pPr>
            <a:r>
              <a:rPr sz="1050" b="1" dirty="0">
                <a:latin typeface="Arial"/>
                <a:cs typeface="Arial"/>
              </a:rPr>
              <a:t>Action</a:t>
            </a:r>
            <a:r>
              <a:rPr sz="1050" b="1" spc="3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for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R-</a:t>
            </a:r>
            <a:r>
              <a:rPr sz="1050" b="1" spc="-20" dirty="0">
                <a:latin typeface="Arial"/>
                <a:cs typeface="Arial"/>
              </a:rPr>
              <a:t>type</a:t>
            </a:r>
            <a:r>
              <a:rPr sz="1050" b="1" dirty="0">
                <a:latin typeface="Arial"/>
                <a:cs typeface="Arial"/>
              </a:rPr>
              <a:t>	Action</a:t>
            </a:r>
            <a:r>
              <a:rPr sz="1050" b="1" spc="3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for</a:t>
            </a:r>
            <a:r>
              <a:rPr sz="1050" b="1" spc="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memory-</a:t>
            </a:r>
            <a:r>
              <a:rPr sz="1050" b="1" spc="-10" dirty="0">
                <a:latin typeface="Arial"/>
                <a:cs typeface="Arial"/>
              </a:rPr>
              <a:t>reference</a:t>
            </a:r>
            <a:r>
              <a:rPr sz="1050" b="1" dirty="0">
                <a:latin typeface="Arial"/>
                <a:cs typeface="Arial"/>
              </a:rPr>
              <a:t>	Action</a:t>
            </a:r>
            <a:r>
              <a:rPr sz="1050" b="1" spc="5" dirty="0">
                <a:latin typeface="Arial"/>
                <a:cs typeface="Arial"/>
              </a:rPr>
              <a:t> </a:t>
            </a:r>
            <a:r>
              <a:rPr sz="1050" b="1" spc="-25" dirty="0">
                <a:latin typeface="Arial"/>
                <a:cs typeface="Arial"/>
              </a:rPr>
              <a:t>for</a:t>
            </a:r>
            <a:r>
              <a:rPr sz="1050" b="1" dirty="0">
                <a:latin typeface="Arial"/>
                <a:cs typeface="Arial"/>
              </a:rPr>
              <a:t>	Action</a:t>
            </a:r>
            <a:r>
              <a:rPr sz="1050" b="1" spc="5" dirty="0">
                <a:latin typeface="Arial"/>
                <a:cs typeface="Arial"/>
              </a:rPr>
              <a:t> </a:t>
            </a:r>
            <a:r>
              <a:rPr sz="1050" b="1" spc="-25" dirty="0">
                <a:latin typeface="Arial"/>
                <a:cs typeface="Arial"/>
              </a:rPr>
              <a:t>for</a:t>
            </a:r>
            <a:endParaRPr sz="1050">
              <a:latin typeface="Arial"/>
              <a:cs typeface="Arial"/>
            </a:endParaRPr>
          </a:p>
          <a:p>
            <a:pPr marL="421640">
              <a:lnSpc>
                <a:spcPct val="100000"/>
              </a:lnSpc>
              <a:spcBef>
                <a:spcPts val="105"/>
              </a:spcBef>
              <a:tabLst>
                <a:tab pos="1868170" algn="l"/>
                <a:tab pos="3529329" algn="l"/>
                <a:tab pos="5113655" algn="l"/>
                <a:tab pos="6344920" algn="l"/>
              </a:tabLst>
            </a:pPr>
            <a:r>
              <a:rPr sz="1050" b="1" dirty="0">
                <a:latin typeface="Arial"/>
                <a:cs typeface="Arial"/>
              </a:rPr>
              <a:t>Step</a:t>
            </a:r>
            <a:r>
              <a:rPr sz="1050" b="1" spc="45" dirty="0">
                <a:latin typeface="Arial"/>
                <a:cs typeface="Arial"/>
              </a:rPr>
              <a:t> </a:t>
            </a:r>
            <a:r>
              <a:rPr sz="1050" b="1" spc="-20" dirty="0">
                <a:latin typeface="Arial"/>
                <a:cs typeface="Arial"/>
              </a:rPr>
              <a:t>name</a:t>
            </a:r>
            <a:r>
              <a:rPr sz="1050" b="1" dirty="0">
                <a:latin typeface="Arial"/>
                <a:cs typeface="Arial"/>
              </a:rPr>
              <a:t>	</a:t>
            </a:r>
            <a:r>
              <a:rPr sz="1050" b="1" spc="-10" dirty="0">
                <a:latin typeface="Arial"/>
                <a:cs typeface="Arial"/>
              </a:rPr>
              <a:t>instructions</a:t>
            </a:r>
            <a:r>
              <a:rPr sz="1050" b="1" dirty="0">
                <a:latin typeface="Arial"/>
                <a:cs typeface="Arial"/>
              </a:rPr>
              <a:t>	</a:t>
            </a:r>
            <a:r>
              <a:rPr sz="1050" b="1" spc="-10" dirty="0">
                <a:latin typeface="Arial"/>
                <a:cs typeface="Arial"/>
              </a:rPr>
              <a:t>instructions</a:t>
            </a:r>
            <a:r>
              <a:rPr sz="1050" b="1" dirty="0">
                <a:latin typeface="Arial"/>
                <a:cs typeface="Arial"/>
              </a:rPr>
              <a:t>	</a:t>
            </a:r>
            <a:r>
              <a:rPr sz="1050" b="1" spc="-10" dirty="0">
                <a:latin typeface="Arial"/>
                <a:cs typeface="Arial"/>
              </a:rPr>
              <a:t>branches</a:t>
            </a:r>
            <a:r>
              <a:rPr sz="1050" b="1" dirty="0">
                <a:latin typeface="Arial"/>
                <a:cs typeface="Arial"/>
              </a:rPr>
              <a:t>	</a:t>
            </a:r>
            <a:r>
              <a:rPr sz="1050" b="1" spc="-10" dirty="0">
                <a:latin typeface="Arial"/>
                <a:cs typeface="Arial"/>
              </a:rPr>
              <a:t>jumps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10"/>
              </a:spcBef>
              <a:tabLst>
                <a:tab pos="3839210" algn="l"/>
              </a:tabLst>
            </a:pPr>
            <a:r>
              <a:rPr sz="1050" spc="-20" dirty="0">
                <a:latin typeface="Arial MT"/>
                <a:cs typeface="Arial MT"/>
              </a:rPr>
              <a:t>Instruction</a:t>
            </a:r>
            <a:r>
              <a:rPr sz="1050" spc="-30" dirty="0">
                <a:latin typeface="Arial MT"/>
                <a:cs typeface="Arial MT"/>
              </a:rPr>
              <a:t> </a:t>
            </a:r>
            <a:r>
              <a:rPr sz="1050" spc="-20" dirty="0">
                <a:latin typeface="Arial MT"/>
                <a:cs typeface="Arial MT"/>
              </a:rPr>
              <a:t>fetch</a:t>
            </a:r>
            <a:r>
              <a:rPr sz="1050" dirty="0">
                <a:latin typeface="Arial MT"/>
                <a:cs typeface="Arial MT"/>
              </a:rPr>
              <a:t>	</a:t>
            </a:r>
            <a:r>
              <a:rPr sz="1050" spc="-35" dirty="0">
                <a:latin typeface="Arial MT"/>
                <a:cs typeface="Arial MT"/>
              </a:rPr>
              <a:t>IR</a:t>
            </a:r>
            <a:r>
              <a:rPr sz="1050" spc="-5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=</a:t>
            </a:r>
            <a:r>
              <a:rPr sz="1050" spc="-35" dirty="0">
                <a:latin typeface="Arial MT"/>
                <a:cs typeface="Arial MT"/>
              </a:rPr>
              <a:t> </a:t>
            </a:r>
            <a:r>
              <a:rPr sz="1050" spc="-10" dirty="0">
                <a:latin typeface="Arial MT"/>
                <a:cs typeface="Arial MT"/>
              </a:rPr>
              <a:t>Memory[PC]</a:t>
            </a:r>
            <a:endParaRPr sz="1050">
              <a:latin typeface="Arial MT"/>
              <a:cs typeface="Arial MT"/>
            </a:endParaRPr>
          </a:p>
          <a:p>
            <a:pPr marR="2354580" algn="r">
              <a:lnSpc>
                <a:spcPct val="100000"/>
              </a:lnSpc>
              <a:spcBef>
                <a:spcPts val="40"/>
              </a:spcBef>
            </a:pPr>
            <a:r>
              <a:rPr sz="1050" dirty="0">
                <a:latin typeface="Arial MT"/>
                <a:cs typeface="Arial MT"/>
              </a:rPr>
              <a:t>PC</a:t>
            </a:r>
            <a:r>
              <a:rPr sz="1050" spc="4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=</a:t>
            </a:r>
            <a:r>
              <a:rPr sz="1050" spc="-1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PC</a:t>
            </a:r>
            <a:r>
              <a:rPr sz="1050" spc="4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+</a:t>
            </a:r>
            <a:r>
              <a:rPr sz="1050" spc="-15" dirty="0">
                <a:latin typeface="Arial MT"/>
                <a:cs typeface="Arial MT"/>
              </a:rPr>
              <a:t> </a:t>
            </a:r>
            <a:r>
              <a:rPr sz="1050" spc="-50" dirty="0">
                <a:latin typeface="Arial MT"/>
                <a:cs typeface="Arial MT"/>
              </a:rPr>
              <a:t>4</a:t>
            </a:r>
            <a:endParaRPr sz="10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tabLst>
                <a:tab pos="3778885" algn="l"/>
              </a:tabLst>
            </a:pPr>
            <a:r>
              <a:rPr sz="1050" spc="-10" dirty="0">
                <a:latin typeface="Arial MT"/>
                <a:cs typeface="Arial MT"/>
              </a:rPr>
              <a:t>Instruction</a:t>
            </a:r>
            <a:r>
              <a:rPr sz="1050" dirty="0">
                <a:latin typeface="Arial MT"/>
                <a:cs typeface="Arial MT"/>
              </a:rPr>
              <a:t>	A</a:t>
            </a:r>
            <a:r>
              <a:rPr sz="1050" spc="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=</a:t>
            </a:r>
            <a:r>
              <a:rPr sz="1050" spc="-3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Reg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spc="-20" dirty="0">
                <a:latin typeface="Arial MT"/>
                <a:cs typeface="Arial MT"/>
              </a:rPr>
              <a:t>[IR[25-21]]</a:t>
            </a:r>
            <a:endParaRPr sz="10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tabLst>
                <a:tab pos="3778885" algn="l"/>
              </a:tabLst>
            </a:pPr>
            <a:r>
              <a:rPr sz="1050" dirty="0">
                <a:latin typeface="Arial MT"/>
                <a:cs typeface="Arial MT"/>
              </a:rPr>
              <a:t>decode/register</a:t>
            </a:r>
            <a:r>
              <a:rPr sz="1050" spc="70" dirty="0">
                <a:latin typeface="Arial MT"/>
                <a:cs typeface="Arial MT"/>
              </a:rPr>
              <a:t> </a:t>
            </a:r>
            <a:r>
              <a:rPr sz="1050" spc="-20" dirty="0">
                <a:latin typeface="Arial MT"/>
                <a:cs typeface="Arial MT"/>
              </a:rPr>
              <a:t>fetch</a:t>
            </a:r>
            <a:r>
              <a:rPr sz="1050" dirty="0">
                <a:latin typeface="Arial MT"/>
                <a:cs typeface="Arial MT"/>
              </a:rPr>
              <a:t>	B</a:t>
            </a:r>
            <a:r>
              <a:rPr sz="1050" spc="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=</a:t>
            </a:r>
            <a:r>
              <a:rPr sz="1050" spc="-3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Reg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spc="-20" dirty="0">
                <a:latin typeface="Arial MT"/>
                <a:cs typeface="Arial MT"/>
              </a:rPr>
              <a:t>[IR[20-16]]</a:t>
            </a:r>
            <a:endParaRPr sz="1050">
              <a:latin typeface="Arial MT"/>
              <a:cs typeface="Arial MT"/>
            </a:endParaRPr>
          </a:p>
          <a:p>
            <a:pPr marL="3039110">
              <a:lnSpc>
                <a:spcPct val="100000"/>
              </a:lnSpc>
              <a:spcBef>
                <a:spcPts val="40"/>
              </a:spcBef>
            </a:pPr>
            <a:r>
              <a:rPr sz="1050" dirty="0">
                <a:latin typeface="Arial MT"/>
                <a:cs typeface="Arial MT"/>
              </a:rPr>
              <a:t>ALUOut</a:t>
            </a:r>
            <a:r>
              <a:rPr sz="1050" spc="-4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=</a:t>
            </a:r>
            <a:r>
              <a:rPr sz="1050" spc="-3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PC</a:t>
            </a:r>
            <a:r>
              <a:rPr sz="1050" spc="3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+</a:t>
            </a:r>
            <a:r>
              <a:rPr sz="1050" spc="-35" dirty="0">
                <a:latin typeface="Arial MT"/>
                <a:cs typeface="Arial MT"/>
              </a:rPr>
              <a:t> </a:t>
            </a:r>
            <a:r>
              <a:rPr sz="1050" spc="-10" dirty="0">
                <a:latin typeface="Arial MT"/>
                <a:cs typeface="Arial MT"/>
              </a:rPr>
              <a:t>(sign-extend</a:t>
            </a:r>
            <a:r>
              <a:rPr sz="1050" dirty="0">
                <a:latin typeface="Arial MT"/>
                <a:cs typeface="Arial MT"/>
              </a:rPr>
              <a:t> </a:t>
            </a:r>
            <a:r>
              <a:rPr sz="1050" spc="-25" dirty="0">
                <a:latin typeface="Arial MT"/>
                <a:cs typeface="Arial MT"/>
              </a:rPr>
              <a:t>(IR[15-</a:t>
            </a:r>
            <a:r>
              <a:rPr sz="1050" dirty="0">
                <a:latin typeface="Arial MT"/>
                <a:cs typeface="Arial MT"/>
              </a:rPr>
              <a:t>0])</a:t>
            </a:r>
            <a:r>
              <a:rPr sz="1050" spc="-2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&lt;&lt;</a:t>
            </a:r>
            <a:r>
              <a:rPr sz="1050" spc="-35" dirty="0">
                <a:latin typeface="Arial MT"/>
                <a:cs typeface="Arial MT"/>
              </a:rPr>
              <a:t> </a:t>
            </a:r>
            <a:r>
              <a:rPr sz="1050" spc="-25" dirty="0">
                <a:latin typeface="Arial MT"/>
                <a:cs typeface="Arial MT"/>
              </a:rPr>
              <a:t>2)</a:t>
            </a:r>
            <a:endParaRPr sz="1050">
              <a:latin typeface="Arial MT"/>
              <a:cs typeface="Arial MT"/>
            </a:endParaRPr>
          </a:p>
          <a:p>
            <a:pPr>
              <a:lnSpc>
                <a:spcPct val="103400"/>
              </a:lnSpc>
              <a:spcBef>
                <a:spcPts val="260"/>
              </a:spcBef>
              <a:tabLst>
                <a:tab pos="1746885" algn="l"/>
                <a:tab pos="3150235" algn="l"/>
                <a:tab pos="3649979" algn="l"/>
                <a:tab pos="5001895" algn="l"/>
                <a:tab pos="6000115" algn="l"/>
                <a:tab pos="6155690" algn="l"/>
              </a:tabLst>
            </a:pPr>
            <a:r>
              <a:rPr sz="1050" spc="-10" dirty="0">
                <a:latin typeface="Arial MT"/>
                <a:cs typeface="Arial MT"/>
              </a:rPr>
              <a:t>Execution,</a:t>
            </a:r>
            <a:r>
              <a:rPr sz="1050" spc="-25" dirty="0">
                <a:latin typeface="Arial MT"/>
                <a:cs typeface="Arial MT"/>
              </a:rPr>
              <a:t> </a:t>
            </a:r>
            <a:r>
              <a:rPr sz="1050" spc="-10" dirty="0">
                <a:latin typeface="Arial MT"/>
                <a:cs typeface="Arial MT"/>
              </a:rPr>
              <a:t>address</a:t>
            </a:r>
            <a:r>
              <a:rPr sz="1050" dirty="0">
                <a:latin typeface="Arial MT"/>
                <a:cs typeface="Arial MT"/>
              </a:rPr>
              <a:t>	ALUOut</a:t>
            </a:r>
            <a:r>
              <a:rPr sz="1050" spc="-4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=</a:t>
            </a:r>
            <a:r>
              <a:rPr sz="1050" spc="-4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A</a:t>
            </a:r>
            <a:r>
              <a:rPr sz="1050" spc="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op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spc="-50" dirty="0">
                <a:latin typeface="Arial MT"/>
                <a:cs typeface="Arial MT"/>
              </a:rPr>
              <a:t>B</a:t>
            </a:r>
            <a:r>
              <a:rPr sz="1050" dirty="0">
                <a:latin typeface="Arial MT"/>
                <a:cs typeface="Arial MT"/>
              </a:rPr>
              <a:t>	ALUOut</a:t>
            </a:r>
            <a:r>
              <a:rPr sz="1050" spc="-4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=</a:t>
            </a:r>
            <a:r>
              <a:rPr sz="1050" spc="-3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A</a:t>
            </a:r>
            <a:r>
              <a:rPr sz="1050" spc="2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+</a:t>
            </a:r>
            <a:r>
              <a:rPr sz="1050" spc="-35" dirty="0">
                <a:latin typeface="Arial MT"/>
                <a:cs typeface="Arial MT"/>
              </a:rPr>
              <a:t> </a:t>
            </a:r>
            <a:r>
              <a:rPr sz="1050" spc="-10" dirty="0">
                <a:latin typeface="Arial MT"/>
                <a:cs typeface="Arial MT"/>
              </a:rPr>
              <a:t>sign-extend</a:t>
            </a:r>
            <a:r>
              <a:rPr sz="1050" dirty="0">
                <a:latin typeface="Arial MT"/>
                <a:cs typeface="Arial MT"/>
              </a:rPr>
              <a:t>	if</a:t>
            </a:r>
            <a:r>
              <a:rPr sz="1050" spc="-3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(A</a:t>
            </a:r>
            <a:r>
              <a:rPr sz="1050" spc="2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==B)</a:t>
            </a:r>
            <a:r>
              <a:rPr sz="1050" spc="-20" dirty="0">
                <a:latin typeface="Arial MT"/>
                <a:cs typeface="Arial MT"/>
              </a:rPr>
              <a:t> then</a:t>
            </a:r>
            <a:r>
              <a:rPr sz="1050" dirty="0">
                <a:latin typeface="Arial MT"/>
                <a:cs typeface="Arial MT"/>
              </a:rPr>
              <a:t>	PC</a:t>
            </a:r>
            <a:r>
              <a:rPr sz="1050" spc="6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=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PC</a:t>
            </a:r>
            <a:r>
              <a:rPr sz="1050" spc="60" dirty="0">
                <a:latin typeface="Arial MT"/>
                <a:cs typeface="Arial MT"/>
              </a:rPr>
              <a:t> </a:t>
            </a:r>
            <a:r>
              <a:rPr sz="1050" spc="-10" dirty="0">
                <a:latin typeface="Arial MT"/>
                <a:cs typeface="Arial MT"/>
              </a:rPr>
              <a:t>[31-</a:t>
            </a:r>
            <a:r>
              <a:rPr sz="1050" dirty="0">
                <a:latin typeface="Arial MT"/>
                <a:cs typeface="Arial MT"/>
              </a:rPr>
              <a:t>28]</a:t>
            </a:r>
            <a:r>
              <a:rPr sz="1050" spc="-10" dirty="0">
                <a:latin typeface="Arial MT"/>
                <a:cs typeface="Arial MT"/>
              </a:rPr>
              <a:t> </a:t>
            </a:r>
            <a:r>
              <a:rPr sz="1050" spc="-25" dirty="0">
                <a:latin typeface="Arial MT"/>
                <a:cs typeface="Arial MT"/>
              </a:rPr>
              <a:t>II </a:t>
            </a:r>
            <a:r>
              <a:rPr sz="1050" spc="-10" dirty="0">
                <a:latin typeface="Arial MT"/>
                <a:cs typeface="Arial MT"/>
              </a:rPr>
              <a:t>computation,</a:t>
            </a:r>
            <a:r>
              <a:rPr sz="1050" spc="25" dirty="0">
                <a:latin typeface="Arial MT"/>
                <a:cs typeface="Arial MT"/>
              </a:rPr>
              <a:t> </a:t>
            </a:r>
            <a:r>
              <a:rPr sz="1050" spc="-10" dirty="0">
                <a:latin typeface="Arial MT"/>
                <a:cs typeface="Arial MT"/>
              </a:rPr>
              <a:t>branch/</a:t>
            </a:r>
            <a:r>
              <a:rPr sz="1050" dirty="0">
                <a:latin typeface="Arial MT"/>
                <a:cs typeface="Arial MT"/>
              </a:rPr>
              <a:t>			</a:t>
            </a:r>
            <a:r>
              <a:rPr sz="1050" spc="-25" dirty="0">
                <a:latin typeface="Arial MT"/>
                <a:cs typeface="Arial MT"/>
              </a:rPr>
              <a:t>(IR[15-0])</a:t>
            </a:r>
            <a:r>
              <a:rPr sz="1050" dirty="0">
                <a:latin typeface="Arial MT"/>
                <a:cs typeface="Arial MT"/>
              </a:rPr>
              <a:t>	</a:t>
            </a:r>
            <a:r>
              <a:rPr sz="1050" spc="-14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PC</a:t>
            </a:r>
            <a:r>
              <a:rPr sz="1050" spc="3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=</a:t>
            </a:r>
            <a:r>
              <a:rPr sz="1050" spc="-2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ALUOut		</a:t>
            </a:r>
            <a:r>
              <a:rPr sz="1050" spc="-25" dirty="0">
                <a:latin typeface="Arial MT"/>
                <a:cs typeface="Arial MT"/>
              </a:rPr>
              <a:t>(IR[25-</a:t>
            </a:r>
            <a:r>
              <a:rPr sz="1050" spc="-10" dirty="0">
                <a:latin typeface="Arial MT"/>
                <a:cs typeface="Arial MT"/>
              </a:rPr>
              <a:t>0]&lt;&lt;2) jump</a:t>
            </a:r>
            <a:r>
              <a:rPr sz="1050" spc="-60" dirty="0">
                <a:latin typeface="Arial MT"/>
                <a:cs typeface="Arial MT"/>
              </a:rPr>
              <a:t> </a:t>
            </a:r>
            <a:r>
              <a:rPr sz="1050" spc="-10" dirty="0">
                <a:latin typeface="Arial MT"/>
                <a:cs typeface="Arial MT"/>
              </a:rPr>
              <a:t>completion</a:t>
            </a:r>
            <a:endParaRPr sz="1050">
              <a:latin typeface="Arial MT"/>
              <a:cs typeface="Arial MT"/>
            </a:endParaRPr>
          </a:p>
          <a:p>
            <a:pPr marR="2230755">
              <a:lnSpc>
                <a:spcPct val="103400"/>
              </a:lnSpc>
              <a:spcBef>
                <a:spcPts val="260"/>
              </a:spcBef>
              <a:tabLst>
                <a:tab pos="1756410" algn="l"/>
                <a:tab pos="2023110" algn="l"/>
                <a:tab pos="2995930" algn="l"/>
                <a:tab pos="3865245" algn="l"/>
              </a:tabLst>
            </a:pPr>
            <a:r>
              <a:rPr sz="1050" dirty="0">
                <a:latin typeface="Arial MT"/>
                <a:cs typeface="Arial MT"/>
              </a:rPr>
              <a:t>Memory</a:t>
            </a:r>
            <a:r>
              <a:rPr sz="1050" spc="-5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access</a:t>
            </a:r>
            <a:r>
              <a:rPr sz="1050" spc="2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or</a:t>
            </a:r>
            <a:r>
              <a:rPr sz="1050" spc="5" dirty="0">
                <a:latin typeface="Arial MT"/>
                <a:cs typeface="Arial MT"/>
              </a:rPr>
              <a:t> </a:t>
            </a:r>
            <a:r>
              <a:rPr sz="1050" spc="-25" dirty="0">
                <a:latin typeface="Arial MT"/>
                <a:cs typeface="Arial MT"/>
              </a:rPr>
              <a:t>R-</a:t>
            </a:r>
            <a:r>
              <a:rPr sz="1050" spc="-20" dirty="0">
                <a:latin typeface="Arial MT"/>
                <a:cs typeface="Arial MT"/>
              </a:rPr>
              <a:t>type</a:t>
            </a:r>
            <a:r>
              <a:rPr sz="1050" dirty="0">
                <a:latin typeface="Arial MT"/>
                <a:cs typeface="Arial MT"/>
              </a:rPr>
              <a:t>	Reg</a:t>
            </a:r>
            <a:r>
              <a:rPr sz="1050" spc="-10" dirty="0">
                <a:latin typeface="Arial MT"/>
                <a:cs typeface="Arial MT"/>
              </a:rPr>
              <a:t> </a:t>
            </a:r>
            <a:r>
              <a:rPr sz="1050" spc="-20" dirty="0">
                <a:latin typeface="Arial MT"/>
                <a:cs typeface="Arial MT"/>
              </a:rPr>
              <a:t>[IR[15-</a:t>
            </a:r>
            <a:r>
              <a:rPr sz="1050" dirty="0">
                <a:latin typeface="Arial MT"/>
                <a:cs typeface="Arial MT"/>
              </a:rPr>
              <a:t>11]]</a:t>
            </a:r>
            <a:r>
              <a:rPr sz="1050" spc="-50" dirty="0">
                <a:latin typeface="Arial MT"/>
                <a:cs typeface="Arial MT"/>
              </a:rPr>
              <a:t> =</a:t>
            </a:r>
            <a:r>
              <a:rPr sz="1050" dirty="0">
                <a:latin typeface="Arial MT"/>
                <a:cs typeface="Arial MT"/>
              </a:rPr>
              <a:t>	Load: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MDR</a:t>
            </a:r>
            <a:r>
              <a:rPr sz="1050" spc="-2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=</a:t>
            </a:r>
            <a:r>
              <a:rPr sz="1050" spc="5" dirty="0">
                <a:latin typeface="Arial MT"/>
                <a:cs typeface="Arial MT"/>
              </a:rPr>
              <a:t> </a:t>
            </a:r>
            <a:r>
              <a:rPr sz="1050" spc="-10" dirty="0">
                <a:latin typeface="Arial MT"/>
                <a:cs typeface="Arial MT"/>
              </a:rPr>
              <a:t>Memory[ALUOut] completion</a:t>
            </a:r>
            <a:r>
              <a:rPr sz="1050" dirty="0">
                <a:latin typeface="Arial MT"/>
                <a:cs typeface="Arial MT"/>
              </a:rPr>
              <a:t>		</a:t>
            </a:r>
            <a:r>
              <a:rPr sz="1050" spc="-10" dirty="0">
                <a:latin typeface="Arial MT"/>
                <a:cs typeface="Arial MT"/>
              </a:rPr>
              <a:t>ALUOut</a:t>
            </a:r>
            <a:r>
              <a:rPr sz="1050" dirty="0">
                <a:latin typeface="Arial MT"/>
                <a:cs typeface="Arial MT"/>
              </a:rPr>
              <a:t>		</a:t>
            </a:r>
            <a:r>
              <a:rPr sz="1050" spc="-25" dirty="0">
                <a:latin typeface="Arial MT"/>
                <a:cs typeface="Arial MT"/>
              </a:rPr>
              <a:t>or</a:t>
            </a:r>
            <a:endParaRPr sz="1050">
              <a:latin typeface="Arial MT"/>
              <a:cs typeface="Arial MT"/>
            </a:endParaRPr>
          </a:p>
          <a:p>
            <a:pPr marR="2324100" algn="r">
              <a:lnSpc>
                <a:spcPct val="100000"/>
              </a:lnSpc>
              <a:spcBef>
                <a:spcPts val="45"/>
              </a:spcBef>
            </a:pPr>
            <a:r>
              <a:rPr sz="1050" dirty="0">
                <a:latin typeface="Arial MT"/>
                <a:cs typeface="Arial MT"/>
              </a:rPr>
              <a:t>Store:</a:t>
            </a:r>
            <a:r>
              <a:rPr sz="1050" spc="-3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Memory</a:t>
            </a:r>
            <a:r>
              <a:rPr sz="1050" spc="-70" dirty="0">
                <a:latin typeface="Arial MT"/>
                <a:cs typeface="Arial MT"/>
              </a:rPr>
              <a:t> </a:t>
            </a:r>
            <a:r>
              <a:rPr sz="1050" spc="-10" dirty="0">
                <a:latin typeface="Arial MT"/>
                <a:cs typeface="Arial MT"/>
              </a:rPr>
              <a:t>[ALUOut]</a:t>
            </a:r>
            <a:r>
              <a:rPr sz="1050" spc="-3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=</a:t>
            </a:r>
            <a:r>
              <a:rPr sz="1050" spc="-20" dirty="0">
                <a:latin typeface="Arial MT"/>
                <a:cs typeface="Arial MT"/>
              </a:rPr>
              <a:t> </a:t>
            </a:r>
            <a:r>
              <a:rPr sz="1050" spc="-50" dirty="0">
                <a:latin typeface="Arial MT"/>
                <a:cs typeface="Arial MT"/>
              </a:rPr>
              <a:t>B</a:t>
            </a:r>
            <a:endParaRPr sz="10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65"/>
              </a:spcBef>
              <a:tabLst>
                <a:tab pos="3073400" algn="l"/>
              </a:tabLst>
            </a:pPr>
            <a:r>
              <a:rPr sz="1575" baseline="-13227" dirty="0">
                <a:latin typeface="Arial MT"/>
                <a:cs typeface="Arial MT"/>
              </a:rPr>
              <a:t>Memory</a:t>
            </a:r>
            <a:r>
              <a:rPr sz="1575" spc="-112" baseline="-13227" dirty="0">
                <a:latin typeface="Arial MT"/>
                <a:cs typeface="Arial MT"/>
              </a:rPr>
              <a:t> </a:t>
            </a:r>
            <a:r>
              <a:rPr sz="1575" baseline="-13227" dirty="0">
                <a:latin typeface="Arial MT"/>
                <a:cs typeface="Arial MT"/>
              </a:rPr>
              <a:t>read</a:t>
            </a:r>
            <a:r>
              <a:rPr sz="1575" spc="7" baseline="-13227" dirty="0">
                <a:latin typeface="Arial MT"/>
                <a:cs typeface="Arial MT"/>
              </a:rPr>
              <a:t> </a:t>
            </a:r>
            <a:r>
              <a:rPr sz="1575" spc="-15" baseline="-13227" dirty="0">
                <a:latin typeface="Arial MT"/>
                <a:cs typeface="Arial MT"/>
              </a:rPr>
              <a:t>completion</a:t>
            </a:r>
            <a:r>
              <a:rPr sz="1575" baseline="-13227" dirty="0">
                <a:latin typeface="Arial MT"/>
                <a:cs typeface="Arial MT"/>
              </a:rPr>
              <a:t>	</a:t>
            </a:r>
            <a:r>
              <a:rPr sz="1050" dirty="0">
                <a:latin typeface="Arial MT"/>
                <a:cs typeface="Arial MT"/>
              </a:rPr>
              <a:t>Load: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spc="-20" dirty="0">
                <a:latin typeface="Arial MT"/>
                <a:cs typeface="Arial MT"/>
              </a:rPr>
              <a:t>Reg[IR[20-</a:t>
            </a:r>
            <a:r>
              <a:rPr sz="1050" dirty="0">
                <a:latin typeface="Arial MT"/>
                <a:cs typeface="Arial MT"/>
              </a:rPr>
              <a:t>16]]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=</a:t>
            </a:r>
            <a:r>
              <a:rPr sz="1050" spc="5" dirty="0">
                <a:latin typeface="Arial MT"/>
                <a:cs typeface="Arial MT"/>
              </a:rPr>
              <a:t> </a:t>
            </a:r>
            <a:r>
              <a:rPr sz="1050" spc="-25" dirty="0">
                <a:latin typeface="Arial MT"/>
                <a:cs typeface="Arial MT"/>
              </a:rPr>
              <a:t>MDR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7340" y="3538550"/>
            <a:ext cx="588010" cy="2417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u="sng" spc="-2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Step</a:t>
            </a:r>
            <a:endParaRPr sz="16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075"/>
              </a:spcBef>
            </a:pPr>
            <a:r>
              <a:rPr sz="1200" b="1" dirty="0">
                <a:latin typeface="Tahoma"/>
                <a:cs typeface="Tahoma"/>
              </a:rPr>
              <a:t>1:</a:t>
            </a:r>
            <a:r>
              <a:rPr sz="1200" b="1" spc="-15" dirty="0">
                <a:latin typeface="Tahoma"/>
                <a:cs typeface="Tahoma"/>
              </a:rPr>
              <a:t> </a:t>
            </a:r>
            <a:r>
              <a:rPr sz="1200" b="1" spc="-25" dirty="0">
                <a:latin typeface="Tahoma"/>
                <a:cs typeface="Tahoma"/>
              </a:rPr>
              <a:t>IF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710"/>
              </a:spcBef>
            </a:pP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latin typeface="Tahoma"/>
                <a:cs typeface="Tahoma"/>
              </a:rPr>
              <a:t>2:</a:t>
            </a:r>
            <a:r>
              <a:rPr sz="1200" b="1" spc="-15" dirty="0">
                <a:latin typeface="Tahoma"/>
                <a:cs typeface="Tahoma"/>
              </a:rPr>
              <a:t> </a:t>
            </a:r>
            <a:r>
              <a:rPr sz="1200" b="1" spc="-35" dirty="0">
                <a:latin typeface="Tahoma"/>
                <a:cs typeface="Tahoma"/>
              </a:rPr>
              <a:t>ID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315"/>
              </a:spcBef>
            </a:pP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latin typeface="Tahoma"/>
                <a:cs typeface="Tahoma"/>
              </a:rPr>
              <a:t>3:</a:t>
            </a:r>
            <a:r>
              <a:rPr sz="1200" b="1" spc="-15" dirty="0">
                <a:latin typeface="Tahoma"/>
                <a:cs typeface="Tahoma"/>
              </a:rPr>
              <a:t> </a:t>
            </a:r>
            <a:r>
              <a:rPr sz="1200" b="1" spc="-35" dirty="0">
                <a:latin typeface="Tahoma"/>
                <a:cs typeface="Tahoma"/>
              </a:rPr>
              <a:t>EX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14"/>
              </a:spcBef>
            </a:pP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latin typeface="Tahoma"/>
                <a:cs typeface="Tahoma"/>
              </a:rPr>
              <a:t>4:</a:t>
            </a:r>
            <a:r>
              <a:rPr sz="1200" b="1" spc="-15" dirty="0">
                <a:latin typeface="Tahoma"/>
                <a:cs typeface="Tahoma"/>
              </a:rPr>
              <a:t> </a:t>
            </a:r>
            <a:r>
              <a:rPr sz="1200" b="1" spc="-25" dirty="0">
                <a:latin typeface="Tahoma"/>
                <a:cs typeface="Tahoma"/>
              </a:rPr>
              <a:t>MEM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710"/>
              </a:spcBef>
            </a:pPr>
            <a:endParaRPr sz="1200">
              <a:latin typeface="Tahoma"/>
              <a:cs typeface="Tahoma"/>
            </a:endParaRPr>
          </a:p>
          <a:p>
            <a:pPr marL="88900">
              <a:lnSpc>
                <a:spcPct val="100000"/>
              </a:lnSpc>
            </a:pPr>
            <a:r>
              <a:rPr sz="1200" b="1" dirty="0">
                <a:latin typeface="Tahoma"/>
                <a:cs typeface="Tahoma"/>
              </a:rPr>
              <a:t>5:</a:t>
            </a:r>
            <a:r>
              <a:rPr sz="1200" b="1" spc="-15" dirty="0">
                <a:latin typeface="Tahoma"/>
                <a:cs typeface="Tahoma"/>
              </a:rPr>
              <a:t> </a:t>
            </a:r>
            <a:r>
              <a:rPr sz="1200" b="1" spc="-35" dirty="0">
                <a:latin typeface="Tahoma"/>
                <a:cs typeface="Tahoma"/>
              </a:rPr>
              <a:t>WB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601078" y="1190976"/>
            <a:ext cx="2612390" cy="1574800"/>
            <a:chOff x="3601078" y="1190976"/>
            <a:chExt cx="2612390" cy="1574800"/>
          </a:xfrm>
        </p:grpSpPr>
        <p:sp>
          <p:nvSpPr>
            <p:cNvPr id="7" name="object 7"/>
            <p:cNvSpPr/>
            <p:nvPr/>
          </p:nvSpPr>
          <p:spPr>
            <a:xfrm>
              <a:off x="3616635" y="1206533"/>
              <a:ext cx="2581275" cy="1133475"/>
            </a:xfrm>
            <a:custGeom>
              <a:avLst/>
              <a:gdLst/>
              <a:ahLst/>
              <a:cxnLst/>
              <a:rect l="l" t="t" r="r" b="b"/>
              <a:pathLst>
                <a:path w="2581275" h="1133475">
                  <a:moveTo>
                    <a:pt x="652276" y="1133383"/>
                  </a:moveTo>
                  <a:lnTo>
                    <a:pt x="0" y="1133383"/>
                  </a:lnTo>
                </a:path>
                <a:path w="2581275" h="1133475">
                  <a:moveTo>
                    <a:pt x="2200666" y="0"/>
                  </a:moveTo>
                  <a:lnTo>
                    <a:pt x="2433553" y="3864"/>
                  </a:lnTo>
                  <a:lnTo>
                    <a:pt x="2433553" y="100627"/>
                  </a:lnTo>
                  <a:lnTo>
                    <a:pt x="2581080" y="100627"/>
                  </a:lnTo>
                </a:path>
              </a:pathLst>
            </a:custGeom>
            <a:ln w="309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386478" y="2335956"/>
              <a:ext cx="267970" cy="421640"/>
            </a:xfrm>
            <a:custGeom>
              <a:avLst/>
              <a:gdLst/>
              <a:ahLst/>
              <a:cxnLst/>
              <a:rect l="l" t="t" r="r" b="b"/>
              <a:pathLst>
                <a:path w="267970" h="421639">
                  <a:moveTo>
                    <a:pt x="131904" y="421523"/>
                  </a:moveTo>
                  <a:lnTo>
                    <a:pt x="174745" y="410043"/>
                  </a:lnTo>
                  <a:lnTo>
                    <a:pt x="213560" y="383091"/>
                  </a:lnTo>
                  <a:lnTo>
                    <a:pt x="240456" y="336352"/>
                  </a:lnTo>
                  <a:lnTo>
                    <a:pt x="259944" y="278503"/>
                  </a:lnTo>
                  <a:lnTo>
                    <a:pt x="267835" y="243646"/>
                  </a:lnTo>
                  <a:lnTo>
                    <a:pt x="267835" y="208789"/>
                  </a:lnTo>
                  <a:lnTo>
                    <a:pt x="267835" y="173915"/>
                  </a:lnTo>
                  <a:lnTo>
                    <a:pt x="259944" y="143019"/>
                  </a:lnTo>
                  <a:lnTo>
                    <a:pt x="252374" y="112122"/>
                  </a:lnTo>
                  <a:lnTo>
                    <a:pt x="229021" y="61809"/>
                  </a:lnTo>
                  <a:lnTo>
                    <a:pt x="194233" y="23377"/>
                  </a:lnTo>
                  <a:lnTo>
                    <a:pt x="155257" y="0"/>
                  </a:lnTo>
                  <a:lnTo>
                    <a:pt x="112578" y="0"/>
                  </a:lnTo>
                  <a:lnTo>
                    <a:pt x="93090" y="7921"/>
                  </a:lnTo>
                  <a:lnTo>
                    <a:pt x="73763" y="23377"/>
                  </a:lnTo>
                  <a:lnTo>
                    <a:pt x="54275" y="38817"/>
                  </a:lnTo>
                  <a:lnTo>
                    <a:pt x="27379" y="85170"/>
                  </a:lnTo>
                  <a:lnTo>
                    <a:pt x="7891" y="143019"/>
                  </a:lnTo>
                  <a:lnTo>
                    <a:pt x="0" y="208789"/>
                  </a:lnTo>
                  <a:lnTo>
                    <a:pt x="3865" y="243646"/>
                  </a:lnTo>
                  <a:lnTo>
                    <a:pt x="15461" y="305455"/>
                  </a:lnTo>
                  <a:lnTo>
                    <a:pt x="38814" y="359730"/>
                  </a:lnTo>
                  <a:lnTo>
                    <a:pt x="73763" y="398547"/>
                  </a:lnTo>
                  <a:lnTo>
                    <a:pt x="112578" y="417964"/>
                  </a:lnTo>
                  <a:lnTo>
                    <a:pt x="135931" y="421523"/>
                  </a:lnTo>
                </a:path>
              </a:pathLst>
            </a:custGeom>
            <a:ln w="154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405023" y="2427451"/>
            <a:ext cx="208915" cy="2286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11430">
              <a:lnSpc>
                <a:spcPct val="101600"/>
              </a:lnSpc>
              <a:spcBef>
                <a:spcPts val="105"/>
              </a:spcBef>
            </a:pPr>
            <a:r>
              <a:rPr sz="650" spc="-20" dirty="0">
                <a:latin typeface="Arial MT"/>
                <a:cs typeface="Arial MT"/>
              </a:rPr>
              <a:t>Shift</a:t>
            </a:r>
            <a:r>
              <a:rPr sz="650" spc="500" dirty="0">
                <a:latin typeface="Arial MT"/>
                <a:cs typeface="Arial MT"/>
              </a:rPr>
              <a:t> </a:t>
            </a:r>
            <a:r>
              <a:rPr sz="650" dirty="0">
                <a:latin typeface="Arial MT"/>
                <a:cs typeface="Arial MT"/>
              </a:rPr>
              <a:t>left</a:t>
            </a:r>
            <a:r>
              <a:rPr sz="650" spc="10" dirty="0">
                <a:latin typeface="Arial MT"/>
                <a:cs typeface="Arial MT"/>
              </a:rPr>
              <a:t> </a:t>
            </a:r>
            <a:r>
              <a:rPr sz="650" spc="-50" dirty="0">
                <a:latin typeface="Arial MT"/>
                <a:cs typeface="Arial MT"/>
              </a:rPr>
              <a:t>2</a:t>
            </a:r>
            <a:endParaRPr sz="650">
              <a:latin typeface="Arial MT"/>
              <a:cs typeface="Arial MT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206284" y="652955"/>
            <a:ext cx="1832610" cy="762635"/>
            <a:chOff x="1206284" y="652955"/>
            <a:chExt cx="1832610" cy="762635"/>
          </a:xfrm>
        </p:grpSpPr>
        <p:sp>
          <p:nvSpPr>
            <p:cNvPr id="11" name="object 11"/>
            <p:cNvSpPr/>
            <p:nvPr/>
          </p:nvSpPr>
          <p:spPr>
            <a:xfrm>
              <a:off x="2708603" y="1399737"/>
              <a:ext cx="314960" cy="0"/>
            </a:xfrm>
            <a:custGeom>
              <a:avLst/>
              <a:gdLst/>
              <a:ahLst/>
              <a:cxnLst/>
              <a:rect l="l" t="t" r="r" b="b"/>
              <a:pathLst>
                <a:path w="314960">
                  <a:moveTo>
                    <a:pt x="0" y="0"/>
                  </a:moveTo>
                  <a:lnTo>
                    <a:pt x="314380" y="0"/>
                  </a:lnTo>
                </a:path>
              </a:pathLst>
            </a:custGeom>
            <a:ln w="309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214222" y="660892"/>
              <a:ext cx="159385" cy="448945"/>
            </a:xfrm>
            <a:custGeom>
              <a:avLst/>
              <a:gdLst/>
              <a:ahLst/>
              <a:cxnLst/>
              <a:rect l="l" t="t" r="r" b="b"/>
              <a:pathLst>
                <a:path w="159384" h="448944">
                  <a:moveTo>
                    <a:pt x="159308" y="448877"/>
                  </a:moveTo>
                  <a:lnTo>
                    <a:pt x="159308" y="0"/>
                  </a:lnTo>
                  <a:lnTo>
                    <a:pt x="0" y="0"/>
                  </a:lnTo>
                  <a:lnTo>
                    <a:pt x="0" y="448877"/>
                  </a:lnTo>
                  <a:lnTo>
                    <a:pt x="159308" y="448877"/>
                  </a:lnTo>
                </a:path>
              </a:pathLst>
            </a:custGeom>
            <a:ln w="154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224899" y="814663"/>
            <a:ext cx="145415" cy="1276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50" spc="-25" dirty="0">
                <a:latin typeface="Arial MT"/>
                <a:cs typeface="Arial MT"/>
              </a:rPr>
              <a:t>PC</a:t>
            </a:r>
            <a:endParaRPr sz="650">
              <a:latin typeface="Arial MT"/>
              <a:cs typeface="Arial MT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357973" y="870095"/>
            <a:ext cx="1358900" cy="1079500"/>
            <a:chOff x="1357973" y="870095"/>
            <a:chExt cx="1358900" cy="1079500"/>
          </a:xfrm>
        </p:grpSpPr>
        <p:sp>
          <p:nvSpPr>
            <p:cNvPr id="15" name="object 15"/>
            <p:cNvSpPr/>
            <p:nvPr/>
          </p:nvSpPr>
          <p:spPr>
            <a:xfrm>
              <a:off x="1373530" y="885653"/>
              <a:ext cx="481330" cy="193675"/>
            </a:xfrm>
            <a:custGeom>
              <a:avLst/>
              <a:gdLst/>
              <a:ahLst/>
              <a:cxnLst/>
              <a:rect l="l" t="t" r="r" b="b"/>
              <a:pathLst>
                <a:path w="481330" h="193675">
                  <a:moveTo>
                    <a:pt x="0" y="0"/>
                  </a:moveTo>
                  <a:lnTo>
                    <a:pt x="162875" y="0"/>
                  </a:lnTo>
                </a:path>
                <a:path w="481330" h="193675">
                  <a:moveTo>
                    <a:pt x="481105" y="189340"/>
                  </a:moveTo>
                  <a:lnTo>
                    <a:pt x="391945" y="193204"/>
                  </a:lnTo>
                </a:path>
              </a:pathLst>
            </a:custGeom>
            <a:ln w="309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901407" y="931861"/>
              <a:ext cx="807720" cy="1009650"/>
            </a:xfrm>
            <a:custGeom>
              <a:avLst/>
              <a:gdLst/>
              <a:ahLst/>
              <a:cxnLst/>
              <a:rect l="l" t="t" r="r" b="b"/>
              <a:pathLst>
                <a:path w="807719" h="1009650">
                  <a:moveTo>
                    <a:pt x="807195" y="1009507"/>
                  </a:moveTo>
                  <a:lnTo>
                    <a:pt x="807195" y="0"/>
                  </a:lnTo>
                  <a:lnTo>
                    <a:pt x="0" y="0"/>
                  </a:lnTo>
                  <a:lnTo>
                    <a:pt x="0" y="1009507"/>
                  </a:lnTo>
                  <a:lnTo>
                    <a:pt x="807195" y="1009507"/>
                  </a:lnTo>
                </a:path>
              </a:pathLst>
            </a:custGeom>
            <a:ln w="154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2125298" y="1156771"/>
            <a:ext cx="585470" cy="311785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40"/>
              </a:spcBef>
            </a:pPr>
            <a:r>
              <a:rPr sz="650" spc="-10" dirty="0">
                <a:latin typeface="Arial MT"/>
                <a:cs typeface="Arial MT"/>
              </a:rPr>
              <a:t>Memory</a:t>
            </a:r>
            <a:endParaRPr sz="650">
              <a:latin typeface="Arial MT"/>
              <a:cs typeface="Arial MT"/>
            </a:endParaRPr>
          </a:p>
          <a:p>
            <a:pPr marL="198755">
              <a:lnSpc>
                <a:spcPct val="100000"/>
              </a:lnSpc>
              <a:spcBef>
                <a:spcPts val="350"/>
              </a:spcBef>
            </a:pPr>
            <a:r>
              <a:rPr sz="650" spc="-10" dirty="0">
                <a:latin typeface="Arial MT"/>
                <a:cs typeface="Arial MT"/>
              </a:rPr>
              <a:t>MemData</a:t>
            </a:r>
            <a:endParaRPr sz="65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915652" y="1607380"/>
            <a:ext cx="228600" cy="217170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210"/>
              </a:spcBef>
            </a:pPr>
            <a:r>
              <a:rPr sz="650" spc="-20" dirty="0">
                <a:latin typeface="Arial MT"/>
                <a:cs typeface="Arial MT"/>
              </a:rPr>
              <a:t>Write</a:t>
            </a:r>
            <a:r>
              <a:rPr sz="650" spc="500" dirty="0">
                <a:latin typeface="Arial MT"/>
                <a:cs typeface="Arial MT"/>
              </a:rPr>
              <a:t> </a:t>
            </a:r>
            <a:r>
              <a:rPr sz="650" spc="-20" dirty="0">
                <a:latin typeface="Arial MT"/>
                <a:cs typeface="Arial MT"/>
              </a:rPr>
              <a:t>data</a:t>
            </a:r>
            <a:endParaRPr sz="650">
              <a:latin typeface="Arial MT"/>
              <a:cs typeface="Arial M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594662" y="796409"/>
            <a:ext cx="179070" cy="561340"/>
            <a:chOff x="1594662" y="796409"/>
            <a:chExt cx="179070" cy="561340"/>
          </a:xfrm>
        </p:grpSpPr>
        <p:sp>
          <p:nvSpPr>
            <p:cNvPr id="20" name="object 20"/>
            <p:cNvSpPr/>
            <p:nvPr/>
          </p:nvSpPr>
          <p:spPr>
            <a:xfrm>
              <a:off x="1602600" y="804346"/>
              <a:ext cx="163195" cy="545465"/>
            </a:xfrm>
            <a:custGeom>
              <a:avLst/>
              <a:gdLst/>
              <a:ahLst/>
              <a:cxnLst/>
              <a:rect l="l" t="t" r="r" b="b"/>
              <a:pathLst>
                <a:path w="163194" h="545465">
                  <a:moveTo>
                    <a:pt x="81236" y="0"/>
                  </a:moveTo>
                  <a:lnTo>
                    <a:pt x="65775" y="3542"/>
                  </a:lnTo>
                  <a:lnTo>
                    <a:pt x="54291" y="3542"/>
                  </a:lnTo>
                  <a:lnTo>
                    <a:pt x="42405" y="11431"/>
                  </a:lnTo>
                  <a:lnTo>
                    <a:pt x="34868" y="15456"/>
                  </a:lnTo>
                  <a:lnTo>
                    <a:pt x="22982" y="23023"/>
                  </a:lnTo>
                  <a:lnTo>
                    <a:pt x="15445" y="34454"/>
                  </a:lnTo>
                  <a:lnTo>
                    <a:pt x="7521" y="42343"/>
                  </a:lnTo>
                  <a:lnTo>
                    <a:pt x="3559" y="53936"/>
                  </a:lnTo>
                  <a:lnTo>
                    <a:pt x="0" y="69392"/>
                  </a:lnTo>
                  <a:lnTo>
                    <a:pt x="0" y="81306"/>
                  </a:lnTo>
                  <a:lnTo>
                    <a:pt x="0" y="479307"/>
                  </a:lnTo>
                  <a:lnTo>
                    <a:pt x="15445" y="514245"/>
                  </a:lnTo>
                  <a:lnTo>
                    <a:pt x="34868" y="529701"/>
                  </a:lnTo>
                  <a:lnTo>
                    <a:pt x="42406" y="537590"/>
                  </a:lnTo>
                  <a:lnTo>
                    <a:pt x="54291" y="541132"/>
                  </a:lnTo>
                  <a:lnTo>
                    <a:pt x="65775" y="545157"/>
                  </a:lnTo>
                  <a:lnTo>
                    <a:pt x="93122" y="545157"/>
                  </a:lnTo>
                  <a:lnTo>
                    <a:pt x="104621" y="541132"/>
                  </a:lnTo>
                  <a:lnTo>
                    <a:pt x="116105" y="537590"/>
                  </a:lnTo>
                  <a:lnTo>
                    <a:pt x="128007" y="529701"/>
                  </a:lnTo>
                  <a:lnTo>
                    <a:pt x="135528" y="522134"/>
                  </a:lnTo>
                  <a:lnTo>
                    <a:pt x="147414" y="514245"/>
                  </a:lnTo>
                  <a:lnTo>
                    <a:pt x="150989" y="502813"/>
                  </a:lnTo>
                  <a:lnTo>
                    <a:pt x="158913" y="491221"/>
                  </a:lnTo>
                  <a:lnTo>
                    <a:pt x="158913" y="479307"/>
                  </a:lnTo>
                  <a:lnTo>
                    <a:pt x="162875" y="467876"/>
                  </a:lnTo>
                  <a:lnTo>
                    <a:pt x="162875" y="81306"/>
                  </a:lnTo>
                  <a:lnTo>
                    <a:pt x="158913" y="69392"/>
                  </a:lnTo>
                  <a:lnTo>
                    <a:pt x="158913" y="53936"/>
                  </a:lnTo>
                  <a:lnTo>
                    <a:pt x="150989" y="42343"/>
                  </a:lnTo>
                  <a:lnTo>
                    <a:pt x="147414" y="34454"/>
                  </a:lnTo>
                  <a:lnTo>
                    <a:pt x="128007" y="15456"/>
                  </a:lnTo>
                  <a:lnTo>
                    <a:pt x="116105" y="11431"/>
                  </a:lnTo>
                  <a:lnTo>
                    <a:pt x="104621" y="3542"/>
                  </a:lnTo>
                  <a:lnTo>
                    <a:pt x="93122" y="3542"/>
                  </a:lnTo>
                  <a:lnTo>
                    <a:pt x="8123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602600" y="804346"/>
              <a:ext cx="163195" cy="545465"/>
            </a:xfrm>
            <a:custGeom>
              <a:avLst/>
              <a:gdLst/>
              <a:ahLst/>
              <a:cxnLst/>
              <a:rect l="l" t="t" r="r" b="b"/>
              <a:pathLst>
                <a:path w="163194" h="545465">
                  <a:moveTo>
                    <a:pt x="0" y="81306"/>
                  </a:moveTo>
                  <a:lnTo>
                    <a:pt x="0" y="69392"/>
                  </a:lnTo>
                  <a:lnTo>
                    <a:pt x="3559" y="53936"/>
                  </a:lnTo>
                  <a:lnTo>
                    <a:pt x="7521" y="42343"/>
                  </a:lnTo>
                  <a:lnTo>
                    <a:pt x="15445" y="34454"/>
                  </a:lnTo>
                  <a:lnTo>
                    <a:pt x="22982" y="23023"/>
                  </a:lnTo>
                  <a:lnTo>
                    <a:pt x="34868" y="15456"/>
                  </a:lnTo>
                  <a:lnTo>
                    <a:pt x="42405" y="11431"/>
                  </a:lnTo>
                  <a:lnTo>
                    <a:pt x="54291" y="3542"/>
                  </a:lnTo>
                  <a:lnTo>
                    <a:pt x="65775" y="3542"/>
                  </a:lnTo>
                  <a:lnTo>
                    <a:pt x="81236" y="0"/>
                  </a:lnTo>
                  <a:lnTo>
                    <a:pt x="93122" y="3542"/>
                  </a:lnTo>
                  <a:lnTo>
                    <a:pt x="104621" y="3542"/>
                  </a:lnTo>
                  <a:lnTo>
                    <a:pt x="116105" y="11431"/>
                  </a:lnTo>
                  <a:lnTo>
                    <a:pt x="128007" y="15456"/>
                  </a:lnTo>
                  <a:lnTo>
                    <a:pt x="135528" y="23023"/>
                  </a:lnTo>
                  <a:lnTo>
                    <a:pt x="147414" y="34454"/>
                  </a:lnTo>
                  <a:lnTo>
                    <a:pt x="150989" y="42343"/>
                  </a:lnTo>
                  <a:lnTo>
                    <a:pt x="158913" y="53936"/>
                  </a:lnTo>
                  <a:lnTo>
                    <a:pt x="158913" y="69392"/>
                  </a:lnTo>
                  <a:lnTo>
                    <a:pt x="162875" y="81306"/>
                  </a:lnTo>
                  <a:lnTo>
                    <a:pt x="162875" y="467876"/>
                  </a:lnTo>
                  <a:lnTo>
                    <a:pt x="158913" y="479307"/>
                  </a:lnTo>
                  <a:lnTo>
                    <a:pt x="158913" y="491221"/>
                  </a:lnTo>
                  <a:lnTo>
                    <a:pt x="150989" y="502813"/>
                  </a:lnTo>
                  <a:lnTo>
                    <a:pt x="147414" y="514245"/>
                  </a:lnTo>
                  <a:lnTo>
                    <a:pt x="135528" y="522134"/>
                  </a:lnTo>
                  <a:lnTo>
                    <a:pt x="128007" y="529701"/>
                  </a:lnTo>
                  <a:lnTo>
                    <a:pt x="116105" y="537590"/>
                  </a:lnTo>
                  <a:lnTo>
                    <a:pt x="104621" y="541132"/>
                  </a:lnTo>
                  <a:lnTo>
                    <a:pt x="93122" y="545157"/>
                  </a:lnTo>
                  <a:lnTo>
                    <a:pt x="81236" y="545157"/>
                  </a:lnTo>
                  <a:lnTo>
                    <a:pt x="65775" y="545157"/>
                  </a:lnTo>
                  <a:lnTo>
                    <a:pt x="54291" y="541132"/>
                  </a:lnTo>
                  <a:lnTo>
                    <a:pt x="42406" y="537590"/>
                  </a:lnTo>
                  <a:lnTo>
                    <a:pt x="34868" y="529701"/>
                  </a:lnTo>
                  <a:lnTo>
                    <a:pt x="22982" y="522134"/>
                  </a:lnTo>
                  <a:lnTo>
                    <a:pt x="15445" y="514245"/>
                  </a:lnTo>
                  <a:lnTo>
                    <a:pt x="7521" y="502813"/>
                  </a:lnTo>
                  <a:lnTo>
                    <a:pt x="3559" y="491221"/>
                  </a:lnTo>
                  <a:lnTo>
                    <a:pt x="0" y="479307"/>
                  </a:lnTo>
                  <a:lnTo>
                    <a:pt x="0" y="467876"/>
                  </a:lnTo>
                  <a:lnTo>
                    <a:pt x="0" y="81306"/>
                  </a:lnTo>
                </a:path>
              </a:pathLst>
            </a:custGeom>
            <a:ln w="154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1620807" y="814663"/>
            <a:ext cx="73025" cy="1276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50" spc="-50" dirty="0">
                <a:latin typeface="Arial MT"/>
                <a:cs typeface="Arial MT"/>
              </a:rPr>
              <a:t>0</a:t>
            </a:r>
            <a:endParaRPr sz="650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620807" y="922858"/>
            <a:ext cx="107950" cy="40640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4130">
              <a:lnSpc>
                <a:spcPts val="725"/>
              </a:lnSpc>
              <a:spcBef>
                <a:spcPts val="120"/>
              </a:spcBef>
            </a:pPr>
            <a:r>
              <a:rPr sz="650" spc="-50" dirty="0">
                <a:latin typeface="Arial MT"/>
                <a:cs typeface="Arial MT"/>
              </a:rPr>
              <a:t>M</a:t>
            </a:r>
            <a:endParaRPr sz="650">
              <a:latin typeface="Arial MT"/>
              <a:cs typeface="Arial MT"/>
            </a:endParaRPr>
          </a:p>
          <a:p>
            <a:pPr marL="35560" marR="16510">
              <a:lnSpc>
                <a:spcPts val="670"/>
              </a:lnSpc>
              <a:spcBef>
                <a:spcPts val="60"/>
              </a:spcBef>
            </a:pPr>
            <a:r>
              <a:rPr sz="650" spc="-50" dirty="0">
                <a:latin typeface="Arial MT"/>
                <a:cs typeface="Arial MT"/>
              </a:rPr>
              <a:t>u</a:t>
            </a:r>
            <a:r>
              <a:rPr sz="650" spc="500" dirty="0">
                <a:latin typeface="Arial MT"/>
                <a:cs typeface="Arial MT"/>
              </a:rPr>
              <a:t> </a:t>
            </a:r>
            <a:r>
              <a:rPr sz="650" spc="-50" dirty="0">
                <a:latin typeface="Arial MT"/>
                <a:cs typeface="Arial MT"/>
              </a:rPr>
              <a:t>x</a:t>
            </a:r>
            <a:endParaRPr sz="6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650" spc="-50" dirty="0">
                <a:latin typeface="Arial MT"/>
                <a:cs typeface="Arial MT"/>
              </a:rPr>
              <a:t>1</a:t>
            </a:r>
            <a:endParaRPr sz="650">
              <a:latin typeface="Arial MT"/>
              <a:cs typeface="Arial MT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4031741" y="889147"/>
            <a:ext cx="1394460" cy="1091565"/>
            <a:chOff x="4031741" y="889147"/>
            <a:chExt cx="1394460" cy="1091565"/>
          </a:xfrm>
        </p:grpSpPr>
        <p:sp>
          <p:nvSpPr>
            <p:cNvPr id="25" name="object 25"/>
            <p:cNvSpPr/>
            <p:nvPr/>
          </p:nvSpPr>
          <p:spPr>
            <a:xfrm>
              <a:off x="4047299" y="1272222"/>
              <a:ext cx="563245" cy="692785"/>
            </a:xfrm>
            <a:custGeom>
              <a:avLst/>
              <a:gdLst/>
              <a:ahLst/>
              <a:cxnLst/>
              <a:rect l="l" t="t" r="r" b="b"/>
              <a:pathLst>
                <a:path w="563245" h="692785">
                  <a:moveTo>
                    <a:pt x="562729" y="514647"/>
                  </a:moveTo>
                  <a:lnTo>
                    <a:pt x="497018" y="514647"/>
                  </a:lnTo>
                  <a:lnTo>
                    <a:pt x="497018" y="692524"/>
                  </a:lnTo>
                  <a:lnTo>
                    <a:pt x="434850" y="692524"/>
                  </a:lnTo>
                </a:path>
                <a:path w="563245" h="692785">
                  <a:moveTo>
                    <a:pt x="167337" y="127514"/>
                  </a:moveTo>
                  <a:lnTo>
                    <a:pt x="0" y="127514"/>
                  </a:lnTo>
                  <a:lnTo>
                    <a:pt x="0" y="0"/>
                  </a:lnTo>
                </a:path>
                <a:path w="563245" h="692785">
                  <a:moveTo>
                    <a:pt x="562729" y="255190"/>
                  </a:moveTo>
                  <a:lnTo>
                    <a:pt x="373005" y="255190"/>
                  </a:lnTo>
                </a:path>
              </a:pathLst>
            </a:custGeom>
            <a:ln w="309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676222" y="897084"/>
              <a:ext cx="741680" cy="1009650"/>
            </a:xfrm>
            <a:custGeom>
              <a:avLst/>
              <a:gdLst/>
              <a:ahLst/>
              <a:cxnLst/>
              <a:rect l="l" t="t" r="r" b="b"/>
              <a:pathLst>
                <a:path w="741679" h="1009650">
                  <a:moveTo>
                    <a:pt x="737635" y="1005466"/>
                  </a:moveTo>
                  <a:lnTo>
                    <a:pt x="741501" y="0"/>
                  </a:lnTo>
                  <a:lnTo>
                    <a:pt x="0" y="0"/>
                  </a:lnTo>
                  <a:lnTo>
                    <a:pt x="0" y="1009427"/>
                  </a:lnTo>
                  <a:lnTo>
                    <a:pt x="741501" y="1009427"/>
                  </a:lnTo>
                </a:path>
              </a:pathLst>
            </a:custGeom>
            <a:ln w="154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4702497" y="1417943"/>
            <a:ext cx="309880" cy="213360"/>
          </a:xfrm>
          <a:prstGeom prst="rect">
            <a:avLst/>
          </a:prstGeom>
        </p:spPr>
        <p:txBody>
          <a:bodyPr vert="horz" wrap="square" lIns="0" tIns="29844" rIns="0" bIns="0" rtlCol="0">
            <a:spAutoFit/>
          </a:bodyPr>
          <a:lstStyle/>
          <a:p>
            <a:pPr marL="12700" marR="5080">
              <a:lnSpc>
                <a:spcPts val="670"/>
              </a:lnSpc>
              <a:spcBef>
                <a:spcPts val="234"/>
              </a:spcBef>
            </a:pPr>
            <a:r>
              <a:rPr sz="650" spc="-20" dirty="0">
                <a:latin typeface="Arial MT"/>
                <a:cs typeface="Arial MT"/>
              </a:rPr>
              <a:t>Write</a:t>
            </a:r>
            <a:r>
              <a:rPr sz="650" spc="500" dirty="0">
                <a:latin typeface="Arial MT"/>
                <a:cs typeface="Arial MT"/>
              </a:rPr>
              <a:t> </a:t>
            </a:r>
            <a:r>
              <a:rPr sz="650" spc="-10" dirty="0">
                <a:latin typeface="Arial MT"/>
                <a:cs typeface="Arial MT"/>
              </a:rPr>
              <a:t>register</a:t>
            </a:r>
            <a:endParaRPr sz="650">
              <a:latin typeface="Arial MT"/>
              <a:cs typeface="Arial MT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702497" y="1673134"/>
            <a:ext cx="224790" cy="1276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50" spc="-20" dirty="0">
                <a:latin typeface="Arial MT"/>
                <a:cs typeface="Arial MT"/>
              </a:rPr>
              <a:t>Write</a:t>
            </a:r>
            <a:endParaRPr sz="650">
              <a:latin typeface="Arial MT"/>
              <a:cs typeface="Arial MT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702497" y="1758320"/>
            <a:ext cx="189230" cy="1276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50" spc="-20" dirty="0">
                <a:latin typeface="Arial MT"/>
                <a:cs typeface="Arial MT"/>
              </a:rPr>
              <a:t>data</a:t>
            </a:r>
            <a:endParaRPr sz="650">
              <a:latin typeface="Arial MT"/>
              <a:cs typeface="Arial MT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160540" y="1127976"/>
            <a:ext cx="231775" cy="1276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50" spc="-20" dirty="0">
                <a:latin typeface="Arial MT"/>
                <a:cs typeface="Arial MT"/>
              </a:rPr>
              <a:t>Read</a:t>
            </a:r>
            <a:endParaRPr sz="650">
              <a:latin typeface="Arial MT"/>
              <a:cs typeface="Arial MT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160540" y="1448856"/>
            <a:ext cx="231775" cy="1276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50" spc="-20" dirty="0">
                <a:latin typeface="Arial MT"/>
                <a:cs typeface="Arial MT"/>
              </a:rPr>
              <a:t>Read</a:t>
            </a:r>
            <a:endParaRPr sz="650">
              <a:latin typeface="Arial MT"/>
              <a:cs typeface="Arial MT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109808" y="1534091"/>
            <a:ext cx="263525" cy="1276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50" dirty="0">
                <a:latin typeface="Arial MT"/>
                <a:cs typeface="Arial MT"/>
              </a:rPr>
              <a:t>data</a:t>
            </a:r>
            <a:r>
              <a:rPr sz="650" spc="30" dirty="0">
                <a:latin typeface="Arial MT"/>
                <a:cs typeface="Arial MT"/>
              </a:rPr>
              <a:t> </a:t>
            </a:r>
            <a:r>
              <a:rPr sz="650" spc="-50" dirty="0">
                <a:latin typeface="Arial MT"/>
                <a:cs typeface="Arial MT"/>
              </a:rPr>
              <a:t>2</a:t>
            </a:r>
            <a:endParaRPr sz="650">
              <a:latin typeface="Arial MT"/>
              <a:cs typeface="Arial MT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702497" y="899834"/>
            <a:ext cx="383540" cy="216535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210"/>
              </a:spcBef>
            </a:pPr>
            <a:r>
              <a:rPr sz="650" spc="-20" dirty="0">
                <a:latin typeface="Arial MT"/>
                <a:cs typeface="Arial MT"/>
              </a:rPr>
              <a:t>Read</a:t>
            </a:r>
            <a:r>
              <a:rPr sz="650" spc="500" dirty="0">
                <a:latin typeface="Arial MT"/>
                <a:cs typeface="Arial MT"/>
              </a:rPr>
              <a:t> </a:t>
            </a:r>
            <a:r>
              <a:rPr sz="650" dirty="0">
                <a:latin typeface="Arial MT"/>
                <a:cs typeface="Arial MT"/>
              </a:rPr>
              <a:t>register</a:t>
            </a:r>
            <a:r>
              <a:rPr sz="650" spc="60" dirty="0">
                <a:latin typeface="Arial MT"/>
                <a:cs typeface="Arial MT"/>
              </a:rPr>
              <a:t> </a:t>
            </a:r>
            <a:r>
              <a:rPr sz="650" spc="-50" dirty="0">
                <a:latin typeface="Arial MT"/>
                <a:cs typeface="Arial MT"/>
              </a:rPr>
              <a:t>1</a:t>
            </a:r>
            <a:endParaRPr sz="650">
              <a:latin typeface="Arial MT"/>
              <a:cs typeface="Arial MT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702497" y="1158889"/>
            <a:ext cx="228600" cy="1276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50" spc="-20" dirty="0">
                <a:latin typeface="Arial MT"/>
                <a:cs typeface="Arial MT"/>
              </a:rPr>
              <a:t>Read</a:t>
            </a:r>
            <a:endParaRPr sz="650">
              <a:latin typeface="Arial MT"/>
              <a:cs typeface="Arial MT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677097" y="1244060"/>
            <a:ext cx="721360" cy="23241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204470" marR="30480" indent="-167005">
              <a:lnSpc>
                <a:spcPct val="105200"/>
              </a:lnSpc>
              <a:spcBef>
                <a:spcPts val="80"/>
              </a:spcBef>
            </a:pPr>
            <a:r>
              <a:rPr sz="650" dirty="0">
                <a:latin typeface="Arial MT"/>
                <a:cs typeface="Arial MT"/>
              </a:rPr>
              <a:t>register</a:t>
            </a:r>
            <a:r>
              <a:rPr sz="650" spc="40" dirty="0">
                <a:latin typeface="Arial MT"/>
                <a:cs typeface="Arial MT"/>
              </a:rPr>
              <a:t> </a:t>
            </a:r>
            <a:r>
              <a:rPr sz="650" dirty="0">
                <a:latin typeface="Arial MT"/>
                <a:cs typeface="Arial MT"/>
              </a:rPr>
              <a:t>2</a:t>
            </a:r>
            <a:r>
              <a:rPr sz="650" spc="250" dirty="0">
                <a:latin typeface="Arial MT"/>
                <a:cs typeface="Arial MT"/>
              </a:rPr>
              <a:t> </a:t>
            </a:r>
            <a:r>
              <a:rPr sz="975" baseline="21367" dirty="0">
                <a:latin typeface="Arial MT"/>
                <a:cs typeface="Arial MT"/>
              </a:rPr>
              <a:t>data</a:t>
            </a:r>
            <a:r>
              <a:rPr sz="975" spc="22" baseline="21367" dirty="0">
                <a:latin typeface="Arial MT"/>
                <a:cs typeface="Arial MT"/>
              </a:rPr>
              <a:t> </a:t>
            </a:r>
            <a:r>
              <a:rPr sz="975" spc="-75" baseline="21367" dirty="0">
                <a:latin typeface="Arial MT"/>
                <a:cs typeface="Arial MT"/>
              </a:rPr>
              <a:t>1</a:t>
            </a:r>
            <a:r>
              <a:rPr sz="975" spc="750" baseline="21367" dirty="0">
                <a:latin typeface="Arial MT"/>
                <a:cs typeface="Arial MT"/>
              </a:rPr>
              <a:t> </a:t>
            </a:r>
            <a:r>
              <a:rPr sz="650" spc="-10" dirty="0">
                <a:latin typeface="Arial MT"/>
                <a:cs typeface="Arial MT"/>
              </a:rPr>
              <a:t>Registers</a:t>
            </a:r>
            <a:endParaRPr sz="650">
              <a:latin typeface="Arial MT"/>
              <a:cs typeface="Arial MT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3721575" y="997610"/>
            <a:ext cx="921385" cy="878840"/>
            <a:chOff x="3721575" y="997610"/>
            <a:chExt cx="921385" cy="878840"/>
          </a:xfrm>
        </p:grpSpPr>
        <p:sp>
          <p:nvSpPr>
            <p:cNvPr id="37" name="object 37"/>
            <p:cNvSpPr/>
            <p:nvPr/>
          </p:nvSpPr>
          <p:spPr>
            <a:xfrm>
              <a:off x="3739038" y="1270290"/>
              <a:ext cx="886460" cy="0"/>
            </a:xfrm>
            <a:custGeom>
              <a:avLst/>
              <a:gdLst/>
              <a:ahLst/>
              <a:cxnLst/>
              <a:rect l="l" t="t" r="r" b="b"/>
              <a:pathLst>
                <a:path w="886460">
                  <a:moveTo>
                    <a:pt x="0" y="0"/>
                  </a:moveTo>
                  <a:lnTo>
                    <a:pt x="886440" y="0"/>
                  </a:lnTo>
                </a:path>
              </a:pathLst>
            </a:custGeom>
            <a:ln w="347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739038" y="1013168"/>
              <a:ext cx="871219" cy="0"/>
            </a:xfrm>
            <a:custGeom>
              <a:avLst/>
              <a:gdLst/>
              <a:ahLst/>
              <a:cxnLst/>
              <a:rect l="l" t="t" r="r" b="b"/>
              <a:pathLst>
                <a:path w="871220">
                  <a:moveTo>
                    <a:pt x="0" y="0"/>
                  </a:moveTo>
                  <a:lnTo>
                    <a:pt x="870989" y="0"/>
                  </a:lnTo>
                </a:path>
              </a:pathLst>
            </a:custGeom>
            <a:ln w="309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256994" y="1322616"/>
              <a:ext cx="163830" cy="545465"/>
            </a:xfrm>
            <a:custGeom>
              <a:avLst/>
              <a:gdLst/>
              <a:ahLst/>
              <a:cxnLst/>
              <a:rect l="l" t="t" r="r" b="b"/>
              <a:pathLst>
                <a:path w="163829" h="545464">
                  <a:moveTo>
                    <a:pt x="0" y="77120"/>
                  </a:moveTo>
                  <a:lnTo>
                    <a:pt x="4026" y="65689"/>
                  </a:lnTo>
                  <a:lnTo>
                    <a:pt x="4026" y="54258"/>
                  </a:lnTo>
                  <a:lnTo>
                    <a:pt x="11918" y="42343"/>
                  </a:lnTo>
                  <a:lnTo>
                    <a:pt x="15461" y="30912"/>
                  </a:lnTo>
                  <a:lnTo>
                    <a:pt x="23353" y="22862"/>
                  </a:lnTo>
                  <a:lnTo>
                    <a:pt x="34949" y="15456"/>
                  </a:lnTo>
                  <a:lnTo>
                    <a:pt x="42840" y="7406"/>
                  </a:lnTo>
                  <a:lnTo>
                    <a:pt x="54275" y="3864"/>
                  </a:lnTo>
                  <a:lnTo>
                    <a:pt x="70220" y="0"/>
                  </a:lnTo>
                  <a:lnTo>
                    <a:pt x="81655" y="0"/>
                  </a:lnTo>
                  <a:lnTo>
                    <a:pt x="93090" y="0"/>
                  </a:lnTo>
                  <a:lnTo>
                    <a:pt x="108551" y="3864"/>
                  </a:lnTo>
                  <a:lnTo>
                    <a:pt x="116443" y="7406"/>
                  </a:lnTo>
                  <a:lnTo>
                    <a:pt x="128039" y="15456"/>
                  </a:lnTo>
                  <a:lnTo>
                    <a:pt x="139957" y="22862"/>
                  </a:lnTo>
                  <a:lnTo>
                    <a:pt x="147366" y="30912"/>
                  </a:lnTo>
                  <a:lnTo>
                    <a:pt x="151392" y="42343"/>
                  </a:lnTo>
                  <a:lnTo>
                    <a:pt x="159284" y="54258"/>
                  </a:lnTo>
                  <a:lnTo>
                    <a:pt x="159284" y="65689"/>
                  </a:lnTo>
                  <a:lnTo>
                    <a:pt x="163310" y="77120"/>
                  </a:lnTo>
                  <a:lnTo>
                    <a:pt x="163310" y="464253"/>
                  </a:lnTo>
                  <a:lnTo>
                    <a:pt x="159284" y="475733"/>
                  </a:lnTo>
                  <a:lnTo>
                    <a:pt x="159284" y="491189"/>
                  </a:lnTo>
                  <a:lnTo>
                    <a:pt x="151392" y="502684"/>
                  </a:lnTo>
                  <a:lnTo>
                    <a:pt x="147366" y="510606"/>
                  </a:lnTo>
                  <a:lnTo>
                    <a:pt x="139957" y="522085"/>
                  </a:lnTo>
                  <a:lnTo>
                    <a:pt x="128039" y="530007"/>
                  </a:lnTo>
                  <a:lnTo>
                    <a:pt x="116443" y="533581"/>
                  </a:lnTo>
                  <a:lnTo>
                    <a:pt x="108551" y="541502"/>
                  </a:lnTo>
                  <a:lnTo>
                    <a:pt x="93090" y="541502"/>
                  </a:lnTo>
                  <a:lnTo>
                    <a:pt x="81655" y="545463"/>
                  </a:lnTo>
                  <a:lnTo>
                    <a:pt x="70220" y="541502"/>
                  </a:lnTo>
                  <a:lnTo>
                    <a:pt x="54275" y="541502"/>
                  </a:lnTo>
                  <a:lnTo>
                    <a:pt x="42840" y="533581"/>
                  </a:lnTo>
                  <a:lnTo>
                    <a:pt x="34949" y="530007"/>
                  </a:lnTo>
                  <a:lnTo>
                    <a:pt x="23353" y="522085"/>
                  </a:lnTo>
                  <a:lnTo>
                    <a:pt x="15461" y="510606"/>
                  </a:lnTo>
                  <a:lnTo>
                    <a:pt x="11918" y="502684"/>
                  </a:lnTo>
                  <a:lnTo>
                    <a:pt x="4026" y="491189"/>
                  </a:lnTo>
                  <a:lnTo>
                    <a:pt x="4026" y="475732"/>
                  </a:lnTo>
                  <a:lnTo>
                    <a:pt x="0" y="464253"/>
                  </a:lnTo>
                  <a:lnTo>
                    <a:pt x="0" y="77120"/>
                  </a:lnTo>
                </a:path>
              </a:pathLst>
            </a:custGeom>
            <a:ln w="154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4275539" y="1611341"/>
            <a:ext cx="95250" cy="23241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indent="26670">
              <a:lnSpc>
                <a:spcPct val="105600"/>
              </a:lnSpc>
              <a:spcBef>
                <a:spcPts val="75"/>
              </a:spcBef>
            </a:pPr>
            <a:r>
              <a:rPr sz="650" spc="-50" dirty="0">
                <a:latin typeface="Arial MT"/>
                <a:cs typeface="Arial MT"/>
              </a:rPr>
              <a:t>x</a:t>
            </a:r>
            <a:r>
              <a:rPr sz="650" spc="500" dirty="0">
                <a:latin typeface="Arial MT"/>
                <a:cs typeface="Arial MT"/>
              </a:rPr>
              <a:t> </a:t>
            </a:r>
            <a:r>
              <a:rPr sz="650" spc="-50" dirty="0">
                <a:latin typeface="Arial MT"/>
                <a:cs typeface="Arial MT"/>
              </a:rPr>
              <a:t>1</a:t>
            </a:r>
            <a:endParaRPr sz="650">
              <a:latin typeface="Arial MT"/>
              <a:cs typeface="Arial MT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4311224" y="1875599"/>
            <a:ext cx="179070" cy="561340"/>
            <a:chOff x="4311224" y="1875599"/>
            <a:chExt cx="179070" cy="561340"/>
          </a:xfrm>
        </p:grpSpPr>
        <p:sp>
          <p:nvSpPr>
            <p:cNvPr id="42" name="object 42"/>
            <p:cNvSpPr/>
            <p:nvPr/>
          </p:nvSpPr>
          <p:spPr>
            <a:xfrm>
              <a:off x="4319161" y="1883536"/>
              <a:ext cx="163195" cy="545465"/>
            </a:xfrm>
            <a:custGeom>
              <a:avLst/>
              <a:gdLst/>
              <a:ahLst/>
              <a:cxnLst/>
              <a:rect l="l" t="t" r="r" b="b"/>
              <a:pathLst>
                <a:path w="163195" h="545464">
                  <a:moveTo>
                    <a:pt x="97116" y="0"/>
                  </a:moveTo>
                  <a:lnTo>
                    <a:pt x="46384" y="7518"/>
                  </a:lnTo>
                  <a:lnTo>
                    <a:pt x="15461" y="34857"/>
                  </a:lnTo>
                  <a:lnTo>
                    <a:pt x="11596" y="42392"/>
                  </a:lnTo>
                  <a:lnTo>
                    <a:pt x="4026" y="53871"/>
                  </a:lnTo>
                  <a:lnTo>
                    <a:pt x="4026" y="65753"/>
                  </a:lnTo>
                  <a:lnTo>
                    <a:pt x="0" y="77249"/>
                  </a:lnTo>
                  <a:lnTo>
                    <a:pt x="0" y="467876"/>
                  </a:lnTo>
                  <a:lnTo>
                    <a:pt x="4026" y="479355"/>
                  </a:lnTo>
                  <a:lnTo>
                    <a:pt x="4026" y="491237"/>
                  </a:lnTo>
                  <a:lnTo>
                    <a:pt x="11596" y="502733"/>
                  </a:lnTo>
                  <a:lnTo>
                    <a:pt x="15461" y="514228"/>
                  </a:lnTo>
                  <a:lnTo>
                    <a:pt x="23514" y="522150"/>
                  </a:lnTo>
                  <a:lnTo>
                    <a:pt x="34949" y="529669"/>
                  </a:lnTo>
                  <a:lnTo>
                    <a:pt x="46384" y="537590"/>
                  </a:lnTo>
                  <a:lnTo>
                    <a:pt x="69737" y="545125"/>
                  </a:lnTo>
                  <a:lnTo>
                    <a:pt x="97116" y="545125"/>
                  </a:lnTo>
                  <a:lnTo>
                    <a:pt x="120469" y="537590"/>
                  </a:lnTo>
                  <a:lnTo>
                    <a:pt x="128039" y="529669"/>
                  </a:lnTo>
                  <a:lnTo>
                    <a:pt x="139957" y="522150"/>
                  </a:lnTo>
                  <a:lnTo>
                    <a:pt x="147527" y="514228"/>
                  </a:lnTo>
                  <a:lnTo>
                    <a:pt x="155418" y="502733"/>
                  </a:lnTo>
                  <a:lnTo>
                    <a:pt x="158962" y="491237"/>
                  </a:lnTo>
                  <a:lnTo>
                    <a:pt x="162988" y="479355"/>
                  </a:lnTo>
                  <a:lnTo>
                    <a:pt x="162988" y="65753"/>
                  </a:lnTo>
                  <a:lnTo>
                    <a:pt x="158962" y="53871"/>
                  </a:lnTo>
                  <a:lnTo>
                    <a:pt x="155418" y="42392"/>
                  </a:lnTo>
                  <a:lnTo>
                    <a:pt x="147527" y="34857"/>
                  </a:lnTo>
                  <a:lnTo>
                    <a:pt x="139957" y="22975"/>
                  </a:lnTo>
                  <a:lnTo>
                    <a:pt x="128039" y="15440"/>
                  </a:lnTo>
                  <a:lnTo>
                    <a:pt x="120469" y="7518"/>
                  </a:lnTo>
                  <a:lnTo>
                    <a:pt x="108712" y="3558"/>
                  </a:lnTo>
                  <a:lnTo>
                    <a:pt x="971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319161" y="1883536"/>
              <a:ext cx="163195" cy="545465"/>
            </a:xfrm>
            <a:custGeom>
              <a:avLst/>
              <a:gdLst/>
              <a:ahLst/>
              <a:cxnLst/>
              <a:rect l="l" t="t" r="r" b="b"/>
              <a:pathLst>
                <a:path w="163195" h="545464">
                  <a:moveTo>
                    <a:pt x="0" y="77249"/>
                  </a:moveTo>
                  <a:lnTo>
                    <a:pt x="4026" y="65753"/>
                  </a:lnTo>
                  <a:lnTo>
                    <a:pt x="4026" y="53871"/>
                  </a:lnTo>
                  <a:lnTo>
                    <a:pt x="11596" y="42392"/>
                  </a:lnTo>
                  <a:lnTo>
                    <a:pt x="15461" y="34857"/>
                  </a:lnTo>
                  <a:lnTo>
                    <a:pt x="23514" y="22975"/>
                  </a:lnTo>
                  <a:lnTo>
                    <a:pt x="34949" y="15440"/>
                  </a:lnTo>
                  <a:lnTo>
                    <a:pt x="46384" y="7518"/>
                  </a:lnTo>
                  <a:lnTo>
                    <a:pt x="58302" y="3558"/>
                  </a:lnTo>
                  <a:lnTo>
                    <a:pt x="69737" y="0"/>
                  </a:lnTo>
                  <a:lnTo>
                    <a:pt x="81655" y="0"/>
                  </a:lnTo>
                  <a:lnTo>
                    <a:pt x="97116" y="0"/>
                  </a:lnTo>
                  <a:lnTo>
                    <a:pt x="108712" y="3558"/>
                  </a:lnTo>
                  <a:lnTo>
                    <a:pt x="120469" y="7518"/>
                  </a:lnTo>
                  <a:lnTo>
                    <a:pt x="128039" y="15440"/>
                  </a:lnTo>
                  <a:lnTo>
                    <a:pt x="139957" y="22975"/>
                  </a:lnTo>
                  <a:lnTo>
                    <a:pt x="147527" y="34857"/>
                  </a:lnTo>
                  <a:lnTo>
                    <a:pt x="155418" y="42392"/>
                  </a:lnTo>
                  <a:lnTo>
                    <a:pt x="158962" y="53871"/>
                  </a:lnTo>
                  <a:lnTo>
                    <a:pt x="162988" y="65753"/>
                  </a:lnTo>
                  <a:lnTo>
                    <a:pt x="162988" y="81210"/>
                  </a:lnTo>
                  <a:lnTo>
                    <a:pt x="162988" y="467876"/>
                  </a:lnTo>
                  <a:lnTo>
                    <a:pt x="162988" y="479355"/>
                  </a:lnTo>
                  <a:lnTo>
                    <a:pt x="158962" y="491237"/>
                  </a:lnTo>
                  <a:lnTo>
                    <a:pt x="155418" y="502733"/>
                  </a:lnTo>
                  <a:lnTo>
                    <a:pt x="147527" y="514228"/>
                  </a:lnTo>
                  <a:lnTo>
                    <a:pt x="139957" y="522150"/>
                  </a:lnTo>
                  <a:lnTo>
                    <a:pt x="128039" y="529669"/>
                  </a:lnTo>
                  <a:lnTo>
                    <a:pt x="120469" y="537590"/>
                  </a:lnTo>
                  <a:lnTo>
                    <a:pt x="108712" y="541551"/>
                  </a:lnTo>
                  <a:lnTo>
                    <a:pt x="97116" y="545125"/>
                  </a:lnTo>
                  <a:lnTo>
                    <a:pt x="81655" y="545125"/>
                  </a:lnTo>
                  <a:lnTo>
                    <a:pt x="69737" y="545125"/>
                  </a:lnTo>
                  <a:lnTo>
                    <a:pt x="58302" y="541551"/>
                  </a:lnTo>
                  <a:lnTo>
                    <a:pt x="46384" y="537590"/>
                  </a:lnTo>
                  <a:lnTo>
                    <a:pt x="34949" y="529669"/>
                  </a:lnTo>
                  <a:lnTo>
                    <a:pt x="23514" y="522150"/>
                  </a:lnTo>
                  <a:lnTo>
                    <a:pt x="15461" y="514228"/>
                  </a:lnTo>
                  <a:lnTo>
                    <a:pt x="11596" y="502733"/>
                  </a:lnTo>
                  <a:lnTo>
                    <a:pt x="4026" y="491237"/>
                  </a:lnTo>
                  <a:lnTo>
                    <a:pt x="4026" y="479355"/>
                  </a:lnTo>
                  <a:lnTo>
                    <a:pt x="0" y="467876"/>
                  </a:lnTo>
                  <a:lnTo>
                    <a:pt x="0" y="81210"/>
                  </a:lnTo>
                </a:path>
              </a:pathLst>
            </a:custGeom>
            <a:ln w="154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4337384" y="1887856"/>
            <a:ext cx="108585" cy="327025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650" spc="-50" dirty="0">
                <a:latin typeface="Arial MT"/>
                <a:cs typeface="Arial MT"/>
              </a:rPr>
              <a:t>0</a:t>
            </a:r>
            <a:endParaRPr sz="650">
              <a:latin typeface="Arial MT"/>
              <a:cs typeface="Arial MT"/>
            </a:endParaRPr>
          </a:p>
          <a:p>
            <a:pPr marL="24130">
              <a:lnSpc>
                <a:spcPts val="725"/>
              </a:lnSpc>
              <a:spcBef>
                <a:spcPts val="75"/>
              </a:spcBef>
            </a:pPr>
            <a:r>
              <a:rPr sz="650" spc="-50" dirty="0">
                <a:latin typeface="Arial MT"/>
                <a:cs typeface="Arial MT"/>
              </a:rPr>
              <a:t>M</a:t>
            </a:r>
            <a:endParaRPr sz="650">
              <a:latin typeface="Arial MT"/>
              <a:cs typeface="Arial MT"/>
            </a:endParaRPr>
          </a:p>
          <a:p>
            <a:pPr marL="40005">
              <a:lnSpc>
                <a:spcPts val="725"/>
              </a:lnSpc>
            </a:pPr>
            <a:r>
              <a:rPr sz="650" spc="-50" dirty="0">
                <a:latin typeface="Arial MT"/>
                <a:cs typeface="Arial MT"/>
              </a:rPr>
              <a:t>u</a:t>
            </a:r>
            <a:endParaRPr sz="650">
              <a:latin typeface="Arial MT"/>
              <a:cs typeface="Arial MT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337384" y="2166360"/>
            <a:ext cx="95885" cy="2419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7305">
              <a:lnSpc>
                <a:spcPct val="109200"/>
              </a:lnSpc>
              <a:spcBef>
                <a:spcPts val="95"/>
              </a:spcBef>
            </a:pPr>
            <a:r>
              <a:rPr sz="650" spc="-50" dirty="0">
                <a:latin typeface="Arial MT"/>
                <a:cs typeface="Arial MT"/>
              </a:rPr>
              <a:t>x</a:t>
            </a:r>
            <a:r>
              <a:rPr sz="650" spc="500" dirty="0">
                <a:latin typeface="Arial MT"/>
                <a:cs typeface="Arial MT"/>
              </a:rPr>
              <a:t> </a:t>
            </a:r>
            <a:r>
              <a:rPr sz="650" spc="-50" dirty="0">
                <a:latin typeface="Arial MT"/>
                <a:cs typeface="Arial MT"/>
              </a:rPr>
              <a:t>1</a:t>
            </a:r>
            <a:endParaRPr sz="650">
              <a:latin typeface="Arial MT"/>
              <a:cs typeface="Arial MT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4148346" y="1473106"/>
            <a:ext cx="2290445" cy="1710055"/>
            <a:chOff x="4148346" y="1473106"/>
            <a:chExt cx="2290445" cy="1710055"/>
          </a:xfrm>
        </p:grpSpPr>
        <p:sp>
          <p:nvSpPr>
            <p:cNvPr id="47" name="object 47"/>
            <p:cNvSpPr/>
            <p:nvPr/>
          </p:nvSpPr>
          <p:spPr>
            <a:xfrm>
              <a:off x="4163903" y="1964746"/>
              <a:ext cx="113030" cy="1203325"/>
            </a:xfrm>
            <a:custGeom>
              <a:avLst/>
              <a:gdLst/>
              <a:ahLst/>
              <a:cxnLst/>
              <a:rect l="l" t="t" r="r" b="b"/>
              <a:pathLst>
                <a:path w="113029" h="1203325">
                  <a:moveTo>
                    <a:pt x="112578" y="0"/>
                  </a:moveTo>
                  <a:lnTo>
                    <a:pt x="0" y="3558"/>
                  </a:lnTo>
                  <a:lnTo>
                    <a:pt x="0" y="1202771"/>
                  </a:lnTo>
                </a:path>
              </a:pathLst>
            </a:custGeom>
            <a:ln w="309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205608" y="1481044"/>
              <a:ext cx="225425" cy="611505"/>
            </a:xfrm>
            <a:custGeom>
              <a:avLst/>
              <a:gdLst/>
              <a:ahLst/>
              <a:cxnLst/>
              <a:rect l="l" t="t" r="r" b="b"/>
              <a:pathLst>
                <a:path w="225425" h="611505">
                  <a:moveTo>
                    <a:pt x="225156" y="108516"/>
                  </a:moveTo>
                  <a:lnTo>
                    <a:pt x="225156" y="93060"/>
                  </a:lnTo>
                  <a:lnTo>
                    <a:pt x="217103" y="77281"/>
                  </a:lnTo>
                  <a:lnTo>
                    <a:pt x="213237" y="58283"/>
                  </a:lnTo>
                  <a:lnTo>
                    <a:pt x="201641" y="46368"/>
                  </a:lnTo>
                  <a:lnTo>
                    <a:pt x="189884" y="30912"/>
                  </a:lnTo>
                  <a:lnTo>
                    <a:pt x="178288" y="19320"/>
                  </a:lnTo>
                  <a:lnTo>
                    <a:pt x="131904" y="0"/>
                  </a:lnTo>
                  <a:lnTo>
                    <a:pt x="93090" y="0"/>
                  </a:lnTo>
                  <a:lnTo>
                    <a:pt x="77306" y="3864"/>
                  </a:lnTo>
                  <a:lnTo>
                    <a:pt x="30922" y="30912"/>
                  </a:lnTo>
                  <a:lnTo>
                    <a:pt x="3543" y="77281"/>
                  </a:lnTo>
                  <a:lnTo>
                    <a:pt x="0" y="93059"/>
                  </a:lnTo>
                  <a:lnTo>
                    <a:pt x="0" y="112090"/>
                  </a:lnTo>
                  <a:lnTo>
                    <a:pt x="0" y="499158"/>
                  </a:lnTo>
                  <a:lnTo>
                    <a:pt x="0" y="518559"/>
                  </a:lnTo>
                  <a:lnTo>
                    <a:pt x="19487" y="564912"/>
                  </a:lnTo>
                  <a:lnTo>
                    <a:pt x="46384" y="587887"/>
                  </a:lnTo>
                  <a:lnTo>
                    <a:pt x="57819" y="599786"/>
                  </a:lnTo>
                  <a:lnTo>
                    <a:pt x="77306" y="603344"/>
                  </a:lnTo>
                  <a:lnTo>
                    <a:pt x="93090" y="611265"/>
                  </a:lnTo>
                  <a:lnTo>
                    <a:pt x="112578" y="611265"/>
                  </a:lnTo>
                  <a:lnTo>
                    <a:pt x="131904" y="611265"/>
                  </a:lnTo>
                  <a:lnTo>
                    <a:pt x="147366" y="603344"/>
                  </a:lnTo>
                  <a:lnTo>
                    <a:pt x="162827" y="599786"/>
                  </a:lnTo>
                  <a:lnTo>
                    <a:pt x="178288" y="587888"/>
                  </a:lnTo>
                  <a:lnTo>
                    <a:pt x="189884" y="576408"/>
                  </a:lnTo>
                  <a:lnTo>
                    <a:pt x="201641" y="564912"/>
                  </a:lnTo>
                  <a:lnTo>
                    <a:pt x="213237" y="549472"/>
                  </a:lnTo>
                  <a:lnTo>
                    <a:pt x="217103" y="534016"/>
                  </a:lnTo>
                  <a:lnTo>
                    <a:pt x="225156" y="518559"/>
                  </a:lnTo>
                  <a:lnTo>
                    <a:pt x="225156" y="499159"/>
                  </a:lnTo>
                  <a:lnTo>
                    <a:pt x="225156" y="112090"/>
                  </a:lnTo>
                </a:path>
              </a:pathLst>
            </a:custGeom>
            <a:ln w="154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073703" y="1721100"/>
              <a:ext cx="73660" cy="0"/>
            </a:xfrm>
            <a:custGeom>
              <a:avLst/>
              <a:gdLst/>
              <a:ahLst/>
              <a:cxnLst/>
              <a:rect l="l" t="t" r="r" b="b"/>
              <a:pathLst>
                <a:path w="73660">
                  <a:moveTo>
                    <a:pt x="73602" y="0"/>
                  </a:moveTo>
                  <a:lnTo>
                    <a:pt x="0" y="0"/>
                  </a:lnTo>
                </a:path>
              </a:pathLst>
            </a:custGeom>
            <a:ln w="309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815286" y="1591347"/>
              <a:ext cx="355600" cy="0"/>
            </a:xfrm>
            <a:custGeom>
              <a:avLst/>
              <a:gdLst/>
              <a:ahLst/>
              <a:cxnLst/>
              <a:rect l="l" t="t" r="r" b="b"/>
              <a:pathLst>
                <a:path w="355600">
                  <a:moveTo>
                    <a:pt x="0" y="0"/>
                  </a:moveTo>
                  <a:lnTo>
                    <a:pt x="355040" y="0"/>
                  </a:lnTo>
                </a:path>
              </a:pathLst>
            </a:custGeom>
            <a:ln w="344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5975322" y="1650158"/>
            <a:ext cx="73025" cy="1276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50" spc="-50" dirty="0">
                <a:latin typeface="Arial MT"/>
                <a:cs typeface="Arial MT"/>
              </a:rPr>
              <a:t>4</a:t>
            </a:r>
            <a:endParaRPr sz="650">
              <a:latin typeface="Arial MT"/>
              <a:cs typeface="Arial MT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4777365" y="2215912"/>
            <a:ext cx="450215" cy="685165"/>
          </a:xfrm>
          <a:custGeom>
            <a:avLst/>
            <a:gdLst/>
            <a:ahLst/>
            <a:cxnLst/>
            <a:rect l="l" t="t" r="r" b="b"/>
            <a:pathLst>
              <a:path w="450214" h="685164">
                <a:moveTo>
                  <a:pt x="158962" y="684989"/>
                </a:moveTo>
                <a:lnTo>
                  <a:pt x="213237" y="665572"/>
                </a:lnTo>
                <a:lnTo>
                  <a:pt x="255917" y="619219"/>
                </a:lnTo>
                <a:lnTo>
                  <a:pt x="275405" y="584362"/>
                </a:lnTo>
                <a:lnTo>
                  <a:pt x="290866" y="545527"/>
                </a:lnTo>
                <a:lnTo>
                  <a:pt x="306328" y="499175"/>
                </a:lnTo>
                <a:lnTo>
                  <a:pt x="314219" y="448861"/>
                </a:lnTo>
                <a:lnTo>
                  <a:pt x="321789" y="398547"/>
                </a:lnTo>
                <a:lnTo>
                  <a:pt x="321789" y="340715"/>
                </a:lnTo>
                <a:lnTo>
                  <a:pt x="321789" y="286441"/>
                </a:lnTo>
                <a:lnTo>
                  <a:pt x="314219" y="236127"/>
                </a:lnTo>
                <a:lnTo>
                  <a:pt x="306328" y="185814"/>
                </a:lnTo>
                <a:lnTo>
                  <a:pt x="290866" y="139461"/>
                </a:lnTo>
                <a:lnTo>
                  <a:pt x="275405" y="100627"/>
                </a:lnTo>
                <a:lnTo>
                  <a:pt x="255917" y="65769"/>
                </a:lnTo>
                <a:lnTo>
                  <a:pt x="213237" y="19417"/>
                </a:lnTo>
                <a:lnTo>
                  <a:pt x="162827" y="0"/>
                </a:lnTo>
                <a:lnTo>
                  <a:pt x="135447" y="3960"/>
                </a:lnTo>
                <a:lnTo>
                  <a:pt x="89224" y="38834"/>
                </a:lnTo>
                <a:lnTo>
                  <a:pt x="46384" y="100627"/>
                </a:lnTo>
                <a:lnTo>
                  <a:pt x="30922" y="139461"/>
                </a:lnTo>
                <a:lnTo>
                  <a:pt x="19326" y="185814"/>
                </a:lnTo>
                <a:lnTo>
                  <a:pt x="7569" y="236127"/>
                </a:lnTo>
                <a:lnTo>
                  <a:pt x="3543" y="286441"/>
                </a:lnTo>
                <a:lnTo>
                  <a:pt x="0" y="340715"/>
                </a:lnTo>
                <a:lnTo>
                  <a:pt x="3543" y="398547"/>
                </a:lnTo>
                <a:lnTo>
                  <a:pt x="7569" y="448861"/>
                </a:lnTo>
                <a:lnTo>
                  <a:pt x="19326" y="499175"/>
                </a:lnTo>
                <a:lnTo>
                  <a:pt x="30922" y="545527"/>
                </a:lnTo>
                <a:lnTo>
                  <a:pt x="46384" y="584362"/>
                </a:lnTo>
                <a:lnTo>
                  <a:pt x="65710" y="619219"/>
                </a:lnTo>
                <a:lnTo>
                  <a:pt x="112578" y="665572"/>
                </a:lnTo>
                <a:lnTo>
                  <a:pt x="162827" y="684989"/>
                </a:lnTo>
              </a:path>
              <a:path w="450214" h="685164">
                <a:moveTo>
                  <a:pt x="450151" y="394587"/>
                </a:moveTo>
                <a:lnTo>
                  <a:pt x="387983" y="286441"/>
                </a:lnTo>
              </a:path>
            </a:pathLst>
          </a:custGeom>
          <a:ln w="154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3343992" y="1897766"/>
            <a:ext cx="429895" cy="21336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R="12065" algn="r">
              <a:lnSpc>
                <a:spcPts val="725"/>
              </a:lnSpc>
              <a:spcBef>
                <a:spcPts val="120"/>
              </a:spcBef>
            </a:pPr>
            <a:r>
              <a:rPr sz="650" spc="-10" dirty="0">
                <a:latin typeface="Arial MT"/>
                <a:cs typeface="Arial MT"/>
              </a:rPr>
              <a:t>Instruction</a:t>
            </a:r>
            <a:endParaRPr sz="650">
              <a:latin typeface="Arial MT"/>
              <a:cs typeface="Arial MT"/>
            </a:endParaRPr>
          </a:p>
          <a:p>
            <a:pPr marR="5080" algn="r">
              <a:lnSpc>
                <a:spcPts val="725"/>
              </a:lnSpc>
            </a:pPr>
            <a:r>
              <a:rPr sz="650" dirty="0">
                <a:latin typeface="Arial MT"/>
                <a:cs typeface="Arial MT"/>
              </a:rPr>
              <a:t>[15–</a:t>
            </a:r>
            <a:r>
              <a:rPr sz="650" spc="-5" dirty="0">
                <a:latin typeface="Arial MT"/>
                <a:cs typeface="Arial MT"/>
              </a:rPr>
              <a:t> </a:t>
            </a:r>
            <a:r>
              <a:rPr sz="650" spc="-25" dirty="0">
                <a:latin typeface="Arial MT"/>
                <a:cs typeface="Arial MT"/>
              </a:rPr>
              <a:t>0]</a:t>
            </a:r>
            <a:endParaRPr sz="650">
              <a:latin typeface="Arial MT"/>
              <a:cs typeface="Arial MT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4791561" y="2439333"/>
            <a:ext cx="282575" cy="23241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 indent="50165">
              <a:lnSpc>
                <a:spcPct val="105200"/>
              </a:lnSpc>
              <a:spcBef>
                <a:spcPts val="80"/>
              </a:spcBef>
            </a:pPr>
            <a:r>
              <a:rPr sz="650" spc="-20" dirty="0">
                <a:latin typeface="Arial MT"/>
                <a:cs typeface="Arial MT"/>
              </a:rPr>
              <a:t>Sign</a:t>
            </a:r>
            <a:r>
              <a:rPr sz="650" spc="500" dirty="0">
                <a:latin typeface="Arial MT"/>
                <a:cs typeface="Arial MT"/>
              </a:rPr>
              <a:t> </a:t>
            </a:r>
            <a:r>
              <a:rPr sz="650" spc="-10" dirty="0">
                <a:latin typeface="Arial MT"/>
                <a:cs typeface="Arial MT"/>
              </a:rPr>
              <a:t>extend</a:t>
            </a:r>
            <a:endParaRPr sz="650">
              <a:latin typeface="Arial MT"/>
              <a:cs typeface="Arial MT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5129295" y="2369603"/>
            <a:ext cx="123189" cy="1276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50" spc="-25" dirty="0">
                <a:latin typeface="Arial MT"/>
                <a:cs typeface="Arial MT"/>
              </a:rPr>
              <a:t>32</a:t>
            </a:r>
            <a:endParaRPr sz="650">
              <a:latin typeface="Arial MT"/>
              <a:cs typeface="Arial MT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1719012" y="1566114"/>
            <a:ext cx="4455795" cy="1435735"/>
            <a:chOff x="1719012" y="1566114"/>
            <a:chExt cx="4455795" cy="1435735"/>
          </a:xfrm>
        </p:grpSpPr>
        <p:sp>
          <p:nvSpPr>
            <p:cNvPr id="57" name="object 57"/>
            <p:cNvSpPr/>
            <p:nvPr/>
          </p:nvSpPr>
          <p:spPr>
            <a:xfrm>
              <a:off x="1734569" y="1581671"/>
              <a:ext cx="4424680" cy="1404620"/>
            </a:xfrm>
            <a:custGeom>
              <a:avLst/>
              <a:gdLst/>
              <a:ahLst/>
              <a:cxnLst/>
              <a:rect l="l" t="t" r="r" b="b"/>
              <a:pathLst>
                <a:path w="4424680" h="1404620">
                  <a:moveTo>
                    <a:pt x="3535304" y="967034"/>
                  </a:moveTo>
                  <a:lnTo>
                    <a:pt x="3539330" y="545511"/>
                  </a:lnTo>
                  <a:lnTo>
                    <a:pt x="3919744" y="545511"/>
                  </a:lnTo>
                  <a:lnTo>
                    <a:pt x="3919744" y="266992"/>
                  </a:lnTo>
                  <a:lnTo>
                    <a:pt x="4412736" y="266992"/>
                  </a:lnTo>
                </a:path>
                <a:path w="4424680" h="1404620">
                  <a:moveTo>
                    <a:pt x="4424332" y="390594"/>
                  </a:moveTo>
                  <a:lnTo>
                    <a:pt x="4358460" y="394571"/>
                  </a:lnTo>
                  <a:lnTo>
                    <a:pt x="4358460" y="970995"/>
                  </a:lnTo>
                  <a:lnTo>
                    <a:pt x="3919744" y="970995"/>
                  </a:lnTo>
                </a:path>
                <a:path w="4424680" h="1404620">
                  <a:moveTo>
                    <a:pt x="3582171" y="967034"/>
                  </a:moveTo>
                  <a:lnTo>
                    <a:pt x="3368611" y="970995"/>
                  </a:lnTo>
                </a:path>
                <a:path w="4424680" h="1404620">
                  <a:moveTo>
                    <a:pt x="4207068" y="0"/>
                  </a:moveTo>
                  <a:lnTo>
                    <a:pt x="4207068" y="1403998"/>
                  </a:lnTo>
                  <a:lnTo>
                    <a:pt x="0" y="1403998"/>
                  </a:lnTo>
                  <a:lnTo>
                    <a:pt x="0" y="135468"/>
                  </a:lnTo>
                  <a:lnTo>
                    <a:pt x="124029" y="135468"/>
                  </a:lnTo>
                </a:path>
              </a:pathLst>
            </a:custGeom>
            <a:ln w="309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4598593" y="2502353"/>
              <a:ext cx="62230" cy="108585"/>
            </a:xfrm>
            <a:custGeom>
              <a:avLst/>
              <a:gdLst/>
              <a:ahLst/>
              <a:cxnLst/>
              <a:rect l="l" t="t" r="r" b="b"/>
              <a:pathLst>
                <a:path w="62229" h="108585">
                  <a:moveTo>
                    <a:pt x="62167" y="108146"/>
                  </a:moveTo>
                  <a:lnTo>
                    <a:pt x="0" y="0"/>
                  </a:lnTo>
                </a:path>
              </a:pathLst>
            </a:custGeom>
            <a:ln w="154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4566566" y="2369603"/>
            <a:ext cx="120014" cy="1276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50" spc="-25" dirty="0">
                <a:latin typeface="Arial MT"/>
                <a:cs typeface="Arial MT"/>
              </a:rPr>
              <a:t>16</a:t>
            </a:r>
            <a:endParaRPr sz="650">
              <a:latin typeface="Arial MT"/>
              <a:cs typeface="Arial MT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1070660" y="525709"/>
            <a:ext cx="6936105" cy="2649855"/>
            <a:chOff x="1070660" y="525709"/>
            <a:chExt cx="6936105" cy="2649855"/>
          </a:xfrm>
        </p:grpSpPr>
        <p:sp>
          <p:nvSpPr>
            <p:cNvPr id="61" name="object 61"/>
            <p:cNvSpPr/>
            <p:nvPr/>
          </p:nvSpPr>
          <p:spPr>
            <a:xfrm>
              <a:off x="1470631" y="734632"/>
              <a:ext cx="6520815" cy="2425700"/>
            </a:xfrm>
            <a:custGeom>
              <a:avLst/>
              <a:gdLst/>
              <a:ahLst/>
              <a:cxnLst/>
              <a:rect l="l" t="t" r="r" b="b"/>
              <a:pathLst>
                <a:path w="6520815" h="2425700">
                  <a:moveTo>
                    <a:pt x="4719193" y="177909"/>
                  </a:moveTo>
                  <a:lnTo>
                    <a:pt x="4540743" y="177909"/>
                  </a:lnTo>
                  <a:lnTo>
                    <a:pt x="4540743" y="0"/>
                  </a:lnTo>
                  <a:lnTo>
                    <a:pt x="0" y="0"/>
                  </a:lnTo>
                  <a:lnTo>
                    <a:pt x="0" y="151021"/>
                  </a:lnTo>
                </a:path>
                <a:path w="6520815" h="2425700">
                  <a:moveTo>
                    <a:pt x="6380484" y="680561"/>
                  </a:moveTo>
                  <a:lnTo>
                    <a:pt x="6520281" y="680561"/>
                  </a:lnTo>
                  <a:lnTo>
                    <a:pt x="6520281" y="2425359"/>
                  </a:lnTo>
                  <a:lnTo>
                    <a:pt x="0" y="2425359"/>
                  </a:lnTo>
                  <a:lnTo>
                    <a:pt x="0" y="537590"/>
                  </a:lnTo>
                  <a:lnTo>
                    <a:pt x="65775" y="537590"/>
                  </a:lnTo>
                </a:path>
              </a:pathLst>
            </a:custGeom>
            <a:ln w="309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3088694" y="896994"/>
              <a:ext cx="650875" cy="1005840"/>
            </a:xfrm>
            <a:custGeom>
              <a:avLst/>
              <a:gdLst/>
              <a:ahLst/>
              <a:cxnLst/>
              <a:rect l="l" t="t" r="r" b="b"/>
              <a:pathLst>
                <a:path w="650875" h="1005839">
                  <a:moveTo>
                    <a:pt x="0" y="1005676"/>
                  </a:moveTo>
                  <a:lnTo>
                    <a:pt x="650343" y="1005676"/>
                  </a:lnTo>
                  <a:lnTo>
                    <a:pt x="650343" y="0"/>
                  </a:lnTo>
                  <a:lnTo>
                    <a:pt x="0" y="0"/>
                  </a:lnTo>
                  <a:lnTo>
                    <a:pt x="0" y="100567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3088694" y="897084"/>
              <a:ext cx="652780" cy="1009650"/>
            </a:xfrm>
            <a:custGeom>
              <a:avLst/>
              <a:gdLst/>
              <a:ahLst/>
              <a:cxnLst/>
              <a:rect l="l" t="t" r="r" b="b"/>
              <a:pathLst>
                <a:path w="652779" h="1009650">
                  <a:moveTo>
                    <a:pt x="648410" y="1005466"/>
                  </a:moveTo>
                  <a:lnTo>
                    <a:pt x="652276" y="0"/>
                  </a:lnTo>
                  <a:lnTo>
                    <a:pt x="0" y="0"/>
                  </a:lnTo>
                  <a:lnTo>
                    <a:pt x="0" y="1009427"/>
                  </a:lnTo>
                  <a:lnTo>
                    <a:pt x="652276" y="1009427"/>
                  </a:lnTo>
                </a:path>
              </a:pathLst>
            </a:custGeom>
            <a:ln w="154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1086218" y="541267"/>
              <a:ext cx="85725" cy="344805"/>
            </a:xfrm>
            <a:custGeom>
              <a:avLst/>
              <a:gdLst/>
              <a:ahLst/>
              <a:cxnLst/>
              <a:rect l="l" t="t" r="r" b="b"/>
              <a:pathLst>
                <a:path w="85725" h="344805">
                  <a:moveTo>
                    <a:pt x="85204" y="344386"/>
                  </a:moveTo>
                  <a:lnTo>
                    <a:pt x="0" y="344386"/>
                  </a:lnTo>
                  <a:lnTo>
                    <a:pt x="0" y="0"/>
                  </a:lnTo>
                </a:path>
              </a:pathLst>
            </a:custGeom>
            <a:ln w="309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5" name="object 65"/>
          <p:cNvSpPr txBox="1"/>
          <p:nvPr/>
        </p:nvSpPr>
        <p:spPr>
          <a:xfrm>
            <a:off x="3138162" y="899834"/>
            <a:ext cx="600710" cy="970915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280670" marR="5080" indent="-93345" algn="r">
              <a:lnSpc>
                <a:spcPts val="700"/>
              </a:lnSpc>
              <a:spcBef>
                <a:spcPts val="210"/>
              </a:spcBef>
            </a:pPr>
            <a:r>
              <a:rPr sz="650" spc="-10" dirty="0">
                <a:latin typeface="Arial MT"/>
                <a:cs typeface="Arial MT"/>
              </a:rPr>
              <a:t>Instruction</a:t>
            </a:r>
            <a:r>
              <a:rPr sz="650" spc="500" dirty="0">
                <a:latin typeface="Arial MT"/>
                <a:cs typeface="Arial MT"/>
              </a:rPr>
              <a:t> </a:t>
            </a:r>
            <a:r>
              <a:rPr sz="650" dirty="0">
                <a:latin typeface="Arial MT"/>
                <a:cs typeface="Arial MT"/>
              </a:rPr>
              <a:t>[25– </a:t>
            </a:r>
            <a:r>
              <a:rPr sz="650" spc="-25" dirty="0">
                <a:latin typeface="Arial MT"/>
                <a:cs typeface="Arial MT"/>
              </a:rPr>
              <a:t>21]</a:t>
            </a:r>
            <a:endParaRPr sz="650">
              <a:latin typeface="Arial MT"/>
              <a:cs typeface="Arial MT"/>
            </a:endParaRPr>
          </a:p>
          <a:p>
            <a:pPr marL="280670" marR="5080" indent="-93345" algn="r">
              <a:lnSpc>
                <a:spcPts val="670"/>
              </a:lnSpc>
              <a:spcBef>
                <a:spcPts val="665"/>
              </a:spcBef>
            </a:pPr>
            <a:r>
              <a:rPr sz="650" spc="-10" dirty="0">
                <a:latin typeface="Arial MT"/>
                <a:cs typeface="Arial MT"/>
              </a:rPr>
              <a:t>Instruction</a:t>
            </a:r>
            <a:r>
              <a:rPr sz="650" spc="500" dirty="0">
                <a:latin typeface="Arial MT"/>
                <a:cs typeface="Arial MT"/>
              </a:rPr>
              <a:t> </a:t>
            </a:r>
            <a:r>
              <a:rPr sz="650" dirty="0">
                <a:latin typeface="Arial MT"/>
                <a:cs typeface="Arial MT"/>
              </a:rPr>
              <a:t>[20– </a:t>
            </a:r>
            <a:r>
              <a:rPr sz="650" spc="-25" dirty="0">
                <a:latin typeface="Arial MT"/>
                <a:cs typeface="Arial MT"/>
              </a:rPr>
              <a:t>16]</a:t>
            </a:r>
            <a:endParaRPr sz="650">
              <a:latin typeface="Arial MT"/>
              <a:cs typeface="Arial MT"/>
            </a:endParaRPr>
          </a:p>
          <a:p>
            <a:pPr marR="12065" algn="r">
              <a:lnSpc>
                <a:spcPts val="725"/>
              </a:lnSpc>
              <a:spcBef>
                <a:spcPts val="585"/>
              </a:spcBef>
            </a:pPr>
            <a:r>
              <a:rPr sz="650" spc="-10" dirty="0">
                <a:latin typeface="Arial MT"/>
                <a:cs typeface="Arial MT"/>
              </a:rPr>
              <a:t>Instruction</a:t>
            </a:r>
            <a:endParaRPr sz="650">
              <a:latin typeface="Arial MT"/>
              <a:cs typeface="Arial MT"/>
            </a:endParaRPr>
          </a:p>
          <a:p>
            <a:pPr marR="5080" algn="r">
              <a:lnSpc>
                <a:spcPts val="725"/>
              </a:lnSpc>
            </a:pPr>
            <a:r>
              <a:rPr sz="650" dirty="0">
                <a:latin typeface="Arial MT"/>
                <a:cs typeface="Arial MT"/>
              </a:rPr>
              <a:t>[15–</a:t>
            </a:r>
            <a:r>
              <a:rPr sz="650" spc="-30" dirty="0">
                <a:latin typeface="Arial MT"/>
                <a:cs typeface="Arial MT"/>
              </a:rPr>
              <a:t> </a:t>
            </a:r>
            <a:r>
              <a:rPr sz="650" spc="-25" dirty="0">
                <a:latin typeface="Arial MT"/>
                <a:cs typeface="Arial MT"/>
              </a:rPr>
              <a:t>0]</a:t>
            </a:r>
            <a:endParaRPr sz="650">
              <a:latin typeface="Arial MT"/>
              <a:cs typeface="Arial MT"/>
            </a:endParaRPr>
          </a:p>
          <a:p>
            <a:pPr marL="70485" marR="182880" indent="-58419">
              <a:lnSpc>
                <a:spcPct val="101600"/>
              </a:lnSpc>
              <a:spcBef>
                <a:spcPts val="300"/>
              </a:spcBef>
            </a:pPr>
            <a:r>
              <a:rPr sz="650" spc="-10" dirty="0">
                <a:latin typeface="Arial MT"/>
                <a:cs typeface="Arial MT"/>
              </a:rPr>
              <a:t>Instruction</a:t>
            </a:r>
            <a:r>
              <a:rPr sz="650" spc="500" dirty="0">
                <a:latin typeface="Arial MT"/>
                <a:cs typeface="Arial MT"/>
              </a:rPr>
              <a:t> </a:t>
            </a:r>
            <a:r>
              <a:rPr sz="650" spc="-10" dirty="0">
                <a:latin typeface="Arial MT"/>
                <a:cs typeface="Arial MT"/>
              </a:rPr>
              <a:t>register</a:t>
            </a:r>
            <a:endParaRPr sz="650">
              <a:latin typeface="Arial MT"/>
              <a:cs typeface="Arial MT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6198431" y="1630758"/>
            <a:ext cx="236854" cy="1276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975" baseline="-12820" dirty="0">
                <a:latin typeface="Arial MT"/>
                <a:cs typeface="Arial MT"/>
              </a:rPr>
              <a:t>1</a:t>
            </a:r>
            <a:r>
              <a:rPr sz="975" spc="217" baseline="-12820" dirty="0">
                <a:latin typeface="Arial MT"/>
                <a:cs typeface="Arial MT"/>
              </a:rPr>
              <a:t> </a:t>
            </a:r>
            <a:r>
              <a:rPr sz="650" spc="-50" dirty="0">
                <a:latin typeface="Arial MT"/>
                <a:cs typeface="Arial MT"/>
              </a:rPr>
              <a:t>M</a:t>
            </a:r>
            <a:endParaRPr sz="650">
              <a:latin typeface="Arial MT"/>
              <a:cs typeface="Arial MT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6328517" y="1801099"/>
            <a:ext cx="68580" cy="1276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50" spc="-50" dirty="0">
                <a:latin typeface="Arial MT"/>
                <a:cs typeface="Arial MT"/>
              </a:rPr>
              <a:t>x</a:t>
            </a:r>
            <a:endParaRPr sz="650">
              <a:latin typeface="Arial MT"/>
              <a:cs typeface="Arial MT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6223831" y="1522596"/>
            <a:ext cx="73025" cy="1276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50" spc="-50" dirty="0">
                <a:latin typeface="Arial MT"/>
                <a:cs typeface="Arial MT"/>
              </a:rPr>
              <a:t>0</a:t>
            </a:r>
            <a:endParaRPr sz="650">
              <a:latin typeface="Arial MT"/>
              <a:cs typeface="Arial MT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6223831" y="1909262"/>
            <a:ext cx="73025" cy="1276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50" spc="-50" dirty="0">
                <a:latin typeface="Arial MT"/>
                <a:cs typeface="Arial MT"/>
              </a:rPr>
              <a:t>3</a:t>
            </a:r>
            <a:endParaRPr sz="650">
              <a:latin typeface="Arial MT"/>
              <a:cs typeface="Arial MT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6223831" y="1715928"/>
            <a:ext cx="177800" cy="1936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16839">
              <a:lnSpc>
                <a:spcPts val="650"/>
              </a:lnSpc>
              <a:spcBef>
                <a:spcPts val="120"/>
              </a:spcBef>
            </a:pPr>
            <a:r>
              <a:rPr sz="650" spc="-50" dirty="0">
                <a:latin typeface="Arial MT"/>
                <a:cs typeface="Arial MT"/>
              </a:rPr>
              <a:t>u</a:t>
            </a:r>
            <a:endParaRPr sz="650">
              <a:latin typeface="Arial MT"/>
              <a:cs typeface="Arial MT"/>
            </a:endParaRPr>
          </a:p>
          <a:p>
            <a:pPr marL="12700">
              <a:lnSpc>
                <a:spcPts val="650"/>
              </a:lnSpc>
            </a:pPr>
            <a:r>
              <a:rPr sz="650" spc="-50" dirty="0">
                <a:latin typeface="Arial MT"/>
                <a:cs typeface="Arial MT"/>
              </a:rPr>
              <a:t>2</a:t>
            </a:r>
            <a:endParaRPr sz="650">
              <a:latin typeface="Arial MT"/>
              <a:cs typeface="Arial MT"/>
            </a:endParaRPr>
          </a:p>
        </p:txBody>
      </p:sp>
      <p:grpSp>
        <p:nvGrpSpPr>
          <p:cNvPr id="71" name="object 71"/>
          <p:cNvGrpSpPr/>
          <p:nvPr/>
        </p:nvGrpSpPr>
        <p:grpSpPr>
          <a:xfrm>
            <a:off x="6236485" y="827322"/>
            <a:ext cx="1044575" cy="979169"/>
            <a:chOff x="6236485" y="827322"/>
            <a:chExt cx="1044575" cy="979169"/>
          </a:xfrm>
        </p:grpSpPr>
        <p:sp>
          <p:nvSpPr>
            <p:cNvPr id="72" name="object 72"/>
            <p:cNvSpPr/>
            <p:nvPr/>
          </p:nvSpPr>
          <p:spPr>
            <a:xfrm>
              <a:off x="7175808" y="1252902"/>
              <a:ext cx="97155" cy="0"/>
            </a:xfrm>
            <a:custGeom>
              <a:avLst/>
              <a:gdLst/>
              <a:ahLst/>
              <a:cxnLst/>
              <a:rect l="l" t="t" r="r" b="b"/>
              <a:pathLst>
                <a:path w="97154">
                  <a:moveTo>
                    <a:pt x="0" y="0"/>
                  </a:moveTo>
                  <a:lnTo>
                    <a:pt x="96955" y="0"/>
                  </a:lnTo>
                </a:path>
              </a:pathLst>
            </a:custGeom>
            <a:ln w="154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6442199" y="1620473"/>
              <a:ext cx="155575" cy="3810"/>
            </a:xfrm>
            <a:custGeom>
              <a:avLst/>
              <a:gdLst/>
              <a:ahLst/>
              <a:cxnLst/>
              <a:rect l="l" t="t" r="r" b="b"/>
              <a:pathLst>
                <a:path w="155575" h="3809">
                  <a:moveTo>
                    <a:pt x="155418" y="0"/>
                  </a:moveTo>
                  <a:lnTo>
                    <a:pt x="0" y="3574"/>
                  </a:lnTo>
                </a:path>
              </a:pathLst>
            </a:custGeom>
            <a:ln w="309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6244422" y="835259"/>
              <a:ext cx="163195" cy="545465"/>
            </a:xfrm>
            <a:custGeom>
              <a:avLst/>
              <a:gdLst/>
              <a:ahLst/>
              <a:cxnLst/>
              <a:rect l="l" t="t" r="r" b="b"/>
              <a:pathLst>
                <a:path w="163195" h="545465">
                  <a:moveTo>
                    <a:pt x="96794" y="0"/>
                  </a:moveTo>
                  <a:lnTo>
                    <a:pt x="57819" y="3542"/>
                  </a:lnTo>
                  <a:lnTo>
                    <a:pt x="19004" y="30912"/>
                  </a:lnTo>
                  <a:lnTo>
                    <a:pt x="0" y="77281"/>
                  </a:lnTo>
                  <a:lnTo>
                    <a:pt x="3543" y="81145"/>
                  </a:lnTo>
                  <a:lnTo>
                    <a:pt x="3543" y="479307"/>
                  </a:lnTo>
                  <a:lnTo>
                    <a:pt x="19004" y="514245"/>
                  </a:lnTo>
                  <a:lnTo>
                    <a:pt x="57819" y="541615"/>
                  </a:lnTo>
                  <a:lnTo>
                    <a:pt x="96794" y="545157"/>
                  </a:lnTo>
                  <a:lnTo>
                    <a:pt x="108551" y="541615"/>
                  </a:lnTo>
                  <a:lnTo>
                    <a:pt x="147366" y="514245"/>
                  </a:lnTo>
                  <a:lnTo>
                    <a:pt x="162827" y="479307"/>
                  </a:lnTo>
                  <a:lnTo>
                    <a:pt x="162827" y="65850"/>
                  </a:lnTo>
                  <a:lnTo>
                    <a:pt x="147366" y="30912"/>
                  </a:lnTo>
                  <a:lnTo>
                    <a:pt x="108551" y="3542"/>
                  </a:lnTo>
                  <a:lnTo>
                    <a:pt x="9679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6244422" y="835259"/>
              <a:ext cx="163195" cy="545465"/>
            </a:xfrm>
            <a:custGeom>
              <a:avLst/>
              <a:gdLst/>
              <a:ahLst/>
              <a:cxnLst/>
              <a:rect l="l" t="t" r="r" b="b"/>
              <a:pathLst>
                <a:path w="163195" h="545465">
                  <a:moveTo>
                    <a:pt x="0" y="77281"/>
                  </a:moveTo>
                  <a:lnTo>
                    <a:pt x="3543" y="65850"/>
                  </a:lnTo>
                  <a:lnTo>
                    <a:pt x="7569" y="53936"/>
                  </a:lnTo>
                  <a:lnTo>
                    <a:pt x="11434" y="42343"/>
                  </a:lnTo>
                  <a:lnTo>
                    <a:pt x="46384" y="7567"/>
                  </a:lnTo>
                  <a:lnTo>
                    <a:pt x="69737" y="0"/>
                  </a:lnTo>
                  <a:lnTo>
                    <a:pt x="81333" y="0"/>
                  </a:lnTo>
                  <a:lnTo>
                    <a:pt x="96794" y="0"/>
                  </a:lnTo>
                  <a:lnTo>
                    <a:pt x="108551" y="3542"/>
                  </a:lnTo>
                  <a:lnTo>
                    <a:pt x="120147" y="7567"/>
                  </a:lnTo>
                  <a:lnTo>
                    <a:pt x="132065" y="15456"/>
                  </a:lnTo>
                  <a:lnTo>
                    <a:pt x="139474" y="23023"/>
                  </a:lnTo>
                  <a:lnTo>
                    <a:pt x="147366" y="30912"/>
                  </a:lnTo>
                  <a:lnTo>
                    <a:pt x="162827" y="65850"/>
                  </a:lnTo>
                  <a:lnTo>
                    <a:pt x="162827" y="463850"/>
                  </a:lnTo>
                  <a:lnTo>
                    <a:pt x="162827" y="479307"/>
                  </a:lnTo>
                  <a:lnTo>
                    <a:pt x="158962" y="491221"/>
                  </a:lnTo>
                  <a:lnTo>
                    <a:pt x="154935" y="502813"/>
                  </a:lnTo>
                  <a:lnTo>
                    <a:pt x="147366" y="514245"/>
                  </a:lnTo>
                  <a:lnTo>
                    <a:pt x="139474" y="522134"/>
                  </a:lnTo>
                  <a:lnTo>
                    <a:pt x="132065" y="529701"/>
                  </a:lnTo>
                  <a:lnTo>
                    <a:pt x="120147" y="537590"/>
                  </a:lnTo>
                  <a:lnTo>
                    <a:pt x="108551" y="541615"/>
                  </a:lnTo>
                  <a:lnTo>
                    <a:pt x="96794" y="545157"/>
                  </a:lnTo>
                  <a:lnTo>
                    <a:pt x="81333" y="545157"/>
                  </a:lnTo>
                  <a:lnTo>
                    <a:pt x="34949" y="529701"/>
                  </a:lnTo>
                  <a:lnTo>
                    <a:pt x="7569" y="491221"/>
                  </a:lnTo>
                  <a:lnTo>
                    <a:pt x="3543" y="479307"/>
                  </a:lnTo>
                  <a:lnTo>
                    <a:pt x="3543" y="463850"/>
                  </a:lnTo>
                  <a:lnTo>
                    <a:pt x="3543" y="81145"/>
                  </a:lnTo>
                </a:path>
              </a:pathLst>
            </a:custGeom>
            <a:ln w="154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6632406" y="931861"/>
              <a:ext cx="539750" cy="866775"/>
            </a:xfrm>
            <a:custGeom>
              <a:avLst/>
              <a:gdLst/>
              <a:ahLst/>
              <a:cxnLst/>
              <a:rect l="l" t="t" r="r" b="b"/>
              <a:pathLst>
                <a:path w="539750" h="866775">
                  <a:moveTo>
                    <a:pt x="0" y="0"/>
                  </a:moveTo>
                  <a:lnTo>
                    <a:pt x="0" y="351792"/>
                  </a:lnTo>
                  <a:lnTo>
                    <a:pt x="89224" y="433099"/>
                  </a:lnTo>
                  <a:lnTo>
                    <a:pt x="0" y="518270"/>
                  </a:lnTo>
                  <a:lnTo>
                    <a:pt x="0" y="866488"/>
                  </a:lnTo>
                  <a:lnTo>
                    <a:pt x="539376" y="603440"/>
                  </a:lnTo>
                  <a:lnTo>
                    <a:pt x="539376" y="2666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6632406" y="931861"/>
              <a:ext cx="539750" cy="866775"/>
            </a:xfrm>
            <a:custGeom>
              <a:avLst/>
              <a:gdLst/>
              <a:ahLst/>
              <a:cxnLst/>
              <a:rect l="l" t="t" r="r" b="b"/>
              <a:pathLst>
                <a:path w="539750" h="866775">
                  <a:moveTo>
                    <a:pt x="0" y="0"/>
                  </a:moveTo>
                  <a:lnTo>
                    <a:pt x="0" y="351792"/>
                  </a:lnTo>
                  <a:lnTo>
                    <a:pt x="89224" y="433099"/>
                  </a:lnTo>
                  <a:lnTo>
                    <a:pt x="0" y="518270"/>
                  </a:lnTo>
                  <a:lnTo>
                    <a:pt x="0" y="866488"/>
                  </a:lnTo>
                  <a:lnTo>
                    <a:pt x="539376" y="603440"/>
                  </a:lnTo>
                  <a:lnTo>
                    <a:pt x="539375" y="266621"/>
                  </a:lnTo>
                  <a:lnTo>
                    <a:pt x="0" y="0"/>
                  </a:lnTo>
                </a:path>
              </a:pathLst>
            </a:custGeom>
            <a:ln w="154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6407250" y="1105906"/>
              <a:ext cx="186690" cy="0"/>
            </a:xfrm>
            <a:custGeom>
              <a:avLst/>
              <a:gdLst/>
              <a:ahLst/>
              <a:cxnLst/>
              <a:rect l="l" t="t" r="r" b="b"/>
              <a:pathLst>
                <a:path w="186690">
                  <a:moveTo>
                    <a:pt x="186341" y="0"/>
                  </a:moveTo>
                  <a:lnTo>
                    <a:pt x="0" y="0"/>
                  </a:lnTo>
                </a:path>
              </a:pathLst>
            </a:custGeom>
            <a:ln w="309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9" name="object 79"/>
          <p:cNvSpPr txBox="1"/>
          <p:nvPr/>
        </p:nvSpPr>
        <p:spPr>
          <a:xfrm>
            <a:off x="6702858" y="1175770"/>
            <a:ext cx="495300" cy="3587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marR="30480" indent="228600">
              <a:lnSpc>
                <a:spcPct val="113300"/>
              </a:lnSpc>
              <a:spcBef>
                <a:spcPts val="95"/>
              </a:spcBef>
            </a:pPr>
            <a:r>
              <a:rPr sz="650" spc="-20" dirty="0">
                <a:latin typeface="Arial MT"/>
                <a:cs typeface="Arial MT"/>
              </a:rPr>
              <a:t>Zero</a:t>
            </a:r>
            <a:r>
              <a:rPr sz="650" spc="500" dirty="0">
                <a:latin typeface="Arial MT"/>
                <a:cs typeface="Arial MT"/>
              </a:rPr>
              <a:t> </a:t>
            </a:r>
            <a:r>
              <a:rPr sz="650" dirty="0">
                <a:latin typeface="Arial MT"/>
                <a:cs typeface="Arial MT"/>
              </a:rPr>
              <a:t>ALU</a:t>
            </a:r>
            <a:r>
              <a:rPr sz="650" spc="160" dirty="0">
                <a:latin typeface="Arial MT"/>
                <a:cs typeface="Arial MT"/>
              </a:rPr>
              <a:t>  </a:t>
            </a:r>
            <a:r>
              <a:rPr sz="975" spc="-37" baseline="-17094" dirty="0">
                <a:latin typeface="Arial MT"/>
                <a:cs typeface="Arial MT"/>
              </a:rPr>
              <a:t>ALU</a:t>
            </a:r>
            <a:endParaRPr sz="975" baseline="-17094">
              <a:latin typeface="Arial MT"/>
              <a:cs typeface="Arial MT"/>
            </a:endParaRPr>
          </a:p>
          <a:p>
            <a:pPr marL="220345">
              <a:lnSpc>
                <a:spcPct val="100000"/>
              </a:lnSpc>
              <a:spcBef>
                <a:spcPts val="75"/>
              </a:spcBef>
            </a:pPr>
            <a:r>
              <a:rPr sz="650" spc="-10" dirty="0">
                <a:latin typeface="Arial MT"/>
                <a:cs typeface="Arial MT"/>
              </a:rPr>
              <a:t>result</a:t>
            </a:r>
            <a:endParaRPr sz="650">
              <a:latin typeface="Arial MT"/>
              <a:cs typeface="Arial MT"/>
            </a:endParaRPr>
          </a:p>
        </p:txBody>
      </p:sp>
      <p:grpSp>
        <p:nvGrpSpPr>
          <p:cNvPr id="80" name="object 80"/>
          <p:cNvGrpSpPr/>
          <p:nvPr/>
        </p:nvGrpSpPr>
        <p:grpSpPr>
          <a:xfrm>
            <a:off x="3150977" y="1233421"/>
            <a:ext cx="4152900" cy="1513205"/>
            <a:chOff x="3150977" y="1233421"/>
            <a:chExt cx="4152900" cy="1513205"/>
          </a:xfrm>
        </p:grpSpPr>
        <p:sp>
          <p:nvSpPr>
            <p:cNvPr id="81" name="object 81"/>
            <p:cNvSpPr/>
            <p:nvPr/>
          </p:nvSpPr>
          <p:spPr>
            <a:xfrm>
              <a:off x="7261007" y="1233421"/>
              <a:ext cx="43180" cy="43180"/>
            </a:xfrm>
            <a:custGeom>
              <a:avLst/>
              <a:gdLst/>
              <a:ahLst/>
              <a:cxnLst/>
              <a:rect l="l" t="t" r="r" b="b"/>
              <a:pathLst>
                <a:path w="43179" h="43180">
                  <a:moveTo>
                    <a:pt x="0" y="0"/>
                  </a:moveTo>
                  <a:lnTo>
                    <a:pt x="0" y="42826"/>
                  </a:lnTo>
                  <a:lnTo>
                    <a:pt x="42679" y="194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3158915" y="2177496"/>
              <a:ext cx="466090" cy="560705"/>
            </a:xfrm>
            <a:custGeom>
              <a:avLst/>
              <a:gdLst/>
              <a:ahLst/>
              <a:cxnLst/>
              <a:rect l="l" t="t" r="r" b="b"/>
              <a:pathLst>
                <a:path w="466089" h="560705">
                  <a:moveTo>
                    <a:pt x="465612" y="557007"/>
                  </a:moveTo>
                  <a:lnTo>
                    <a:pt x="465612" y="0"/>
                  </a:lnTo>
                  <a:lnTo>
                    <a:pt x="0" y="0"/>
                  </a:lnTo>
                  <a:lnTo>
                    <a:pt x="0" y="560565"/>
                  </a:lnTo>
                  <a:lnTo>
                    <a:pt x="465612" y="560565"/>
                  </a:lnTo>
                </a:path>
              </a:pathLst>
            </a:custGeom>
            <a:ln w="154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3" name="object 83"/>
          <p:cNvSpPr txBox="1"/>
          <p:nvPr/>
        </p:nvSpPr>
        <p:spPr>
          <a:xfrm>
            <a:off x="3223844" y="2276897"/>
            <a:ext cx="335915" cy="32893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065" marR="5080" algn="ctr">
              <a:lnSpc>
                <a:spcPct val="101400"/>
              </a:lnSpc>
              <a:spcBef>
                <a:spcPts val="110"/>
              </a:spcBef>
            </a:pPr>
            <a:r>
              <a:rPr sz="650" spc="-10" dirty="0">
                <a:latin typeface="Arial MT"/>
                <a:cs typeface="Arial MT"/>
              </a:rPr>
              <a:t>Memory</a:t>
            </a:r>
            <a:r>
              <a:rPr sz="650" spc="500" dirty="0">
                <a:latin typeface="Arial MT"/>
                <a:cs typeface="Arial MT"/>
              </a:rPr>
              <a:t> </a:t>
            </a:r>
            <a:r>
              <a:rPr sz="650" spc="-20" dirty="0">
                <a:latin typeface="Arial MT"/>
                <a:cs typeface="Arial MT"/>
              </a:rPr>
              <a:t>data</a:t>
            </a:r>
            <a:r>
              <a:rPr sz="650" spc="500" dirty="0">
                <a:latin typeface="Arial MT"/>
                <a:cs typeface="Arial MT"/>
              </a:rPr>
              <a:t> </a:t>
            </a:r>
            <a:r>
              <a:rPr sz="650" spc="-10" dirty="0">
                <a:latin typeface="Arial MT"/>
                <a:cs typeface="Arial MT"/>
              </a:rPr>
              <a:t>register</a:t>
            </a:r>
            <a:endParaRPr sz="650">
              <a:latin typeface="Arial MT"/>
              <a:cs typeface="Arial MT"/>
            </a:endParaRPr>
          </a:p>
        </p:txBody>
      </p:sp>
      <p:sp>
        <p:nvSpPr>
          <p:cNvPr id="84" name="object 84"/>
          <p:cNvSpPr/>
          <p:nvPr/>
        </p:nvSpPr>
        <p:spPr>
          <a:xfrm>
            <a:off x="2867565" y="1399737"/>
            <a:ext cx="237490" cy="944244"/>
          </a:xfrm>
          <a:custGeom>
            <a:avLst/>
            <a:gdLst/>
            <a:ahLst/>
            <a:cxnLst/>
            <a:rect l="l" t="t" r="r" b="b"/>
            <a:pathLst>
              <a:path w="237489" h="944244">
                <a:moveTo>
                  <a:pt x="0" y="0"/>
                </a:moveTo>
                <a:lnTo>
                  <a:pt x="0" y="940179"/>
                </a:lnTo>
                <a:lnTo>
                  <a:pt x="237074" y="944140"/>
                </a:lnTo>
              </a:path>
            </a:pathLst>
          </a:custGeom>
          <a:ln w="309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 txBox="1"/>
          <p:nvPr/>
        </p:nvSpPr>
        <p:spPr>
          <a:xfrm>
            <a:off x="3803531" y="1322605"/>
            <a:ext cx="605790" cy="34353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R="65405" algn="r">
              <a:lnSpc>
                <a:spcPct val="100000"/>
              </a:lnSpc>
              <a:spcBef>
                <a:spcPts val="170"/>
              </a:spcBef>
            </a:pPr>
            <a:r>
              <a:rPr sz="650" spc="-50" dirty="0">
                <a:latin typeface="Arial MT"/>
                <a:cs typeface="Arial MT"/>
              </a:rPr>
              <a:t>0</a:t>
            </a:r>
            <a:endParaRPr sz="650">
              <a:latin typeface="Arial MT"/>
              <a:cs typeface="Arial MT"/>
            </a:endParaRPr>
          </a:p>
          <a:p>
            <a:pPr marR="30480" algn="r">
              <a:lnSpc>
                <a:spcPct val="100000"/>
              </a:lnSpc>
              <a:spcBef>
                <a:spcPts val="75"/>
              </a:spcBef>
            </a:pPr>
            <a:r>
              <a:rPr sz="650" spc="-50" dirty="0">
                <a:latin typeface="Arial MT"/>
                <a:cs typeface="Arial MT"/>
              </a:rPr>
              <a:t>M</a:t>
            </a:r>
            <a:endParaRPr sz="650">
              <a:latin typeface="Arial MT"/>
              <a:cs typeface="Arial MT"/>
            </a:endParaRPr>
          </a:p>
          <a:p>
            <a:pPr marR="38100" algn="r">
              <a:lnSpc>
                <a:spcPct val="100000"/>
              </a:lnSpc>
              <a:spcBef>
                <a:spcPts val="10"/>
              </a:spcBef>
            </a:pPr>
            <a:r>
              <a:rPr sz="650" dirty="0">
                <a:latin typeface="Arial MT"/>
                <a:cs typeface="Arial MT"/>
              </a:rPr>
              <a:t>Instruction</a:t>
            </a:r>
            <a:r>
              <a:rPr sz="650" spc="160" dirty="0">
                <a:latin typeface="Arial MT"/>
                <a:cs typeface="Arial MT"/>
              </a:rPr>
              <a:t>  </a:t>
            </a:r>
            <a:r>
              <a:rPr sz="975" spc="-75" baseline="8547" dirty="0">
                <a:latin typeface="Arial MT"/>
                <a:cs typeface="Arial MT"/>
              </a:rPr>
              <a:t>u</a:t>
            </a:r>
            <a:endParaRPr sz="975" baseline="8547">
              <a:latin typeface="Arial MT"/>
              <a:cs typeface="Arial MT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3828931" y="1623223"/>
            <a:ext cx="328930" cy="1276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50" dirty="0">
                <a:latin typeface="Arial MT"/>
                <a:cs typeface="Arial MT"/>
              </a:rPr>
              <a:t>[15– </a:t>
            </a:r>
            <a:r>
              <a:rPr sz="650" spc="-25" dirty="0">
                <a:latin typeface="Arial MT"/>
                <a:cs typeface="Arial MT"/>
              </a:rPr>
              <a:t>11]</a:t>
            </a:r>
            <a:endParaRPr sz="650">
              <a:latin typeface="Arial MT"/>
              <a:cs typeface="Arial MT"/>
            </a:endParaRPr>
          </a:p>
        </p:txBody>
      </p:sp>
      <p:grpSp>
        <p:nvGrpSpPr>
          <p:cNvPr id="87" name="object 87"/>
          <p:cNvGrpSpPr/>
          <p:nvPr/>
        </p:nvGrpSpPr>
        <p:grpSpPr>
          <a:xfrm>
            <a:off x="3717521" y="1070956"/>
            <a:ext cx="2112010" cy="1497330"/>
            <a:chOff x="3717521" y="1070956"/>
            <a:chExt cx="2112010" cy="1497330"/>
          </a:xfrm>
        </p:grpSpPr>
        <p:sp>
          <p:nvSpPr>
            <p:cNvPr id="88" name="object 88"/>
            <p:cNvSpPr/>
            <p:nvPr/>
          </p:nvSpPr>
          <p:spPr>
            <a:xfrm>
              <a:off x="3733079" y="1519846"/>
              <a:ext cx="978535" cy="1033144"/>
            </a:xfrm>
            <a:custGeom>
              <a:avLst/>
              <a:gdLst/>
              <a:ahLst/>
              <a:cxnLst/>
              <a:rect l="l" t="t" r="r" b="b"/>
              <a:pathLst>
                <a:path w="978535" h="1033144">
                  <a:moveTo>
                    <a:pt x="0" y="0"/>
                  </a:moveTo>
                  <a:lnTo>
                    <a:pt x="66193" y="0"/>
                  </a:lnTo>
                  <a:lnTo>
                    <a:pt x="66193" y="243646"/>
                  </a:lnTo>
                  <a:lnTo>
                    <a:pt x="465612" y="243646"/>
                  </a:lnTo>
                </a:path>
                <a:path w="978535" h="1033144">
                  <a:moveTo>
                    <a:pt x="66193" y="243646"/>
                  </a:moveTo>
                  <a:lnTo>
                    <a:pt x="66193" y="1032821"/>
                  </a:lnTo>
                  <a:lnTo>
                    <a:pt x="978092" y="1032821"/>
                  </a:lnTo>
                </a:path>
              </a:pathLst>
            </a:custGeom>
            <a:ln w="309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5662206" y="1070956"/>
              <a:ext cx="167005" cy="274320"/>
            </a:xfrm>
            <a:custGeom>
              <a:avLst/>
              <a:gdLst/>
              <a:ahLst/>
              <a:cxnLst/>
              <a:rect l="l" t="t" r="r" b="b"/>
              <a:pathLst>
                <a:path w="167004" h="274319">
                  <a:moveTo>
                    <a:pt x="0" y="274275"/>
                  </a:moveTo>
                  <a:lnTo>
                    <a:pt x="166853" y="274275"/>
                  </a:lnTo>
                  <a:lnTo>
                    <a:pt x="166853" y="0"/>
                  </a:lnTo>
                  <a:lnTo>
                    <a:pt x="0" y="0"/>
                  </a:lnTo>
                  <a:lnTo>
                    <a:pt x="0" y="27427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5650449" y="1443006"/>
              <a:ext cx="165100" cy="278130"/>
            </a:xfrm>
            <a:custGeom>
              <a:avLst/>
              <a:gdLst/>
              <a:ahLst/>
              <a:cxnLst/>
              <a:rect l="l" t="t" r="r" b="b"/>
              <a:pathLst>
                <a:path w="165100" h="278130">
                  <a:moveTo>
                    <a:pt x="0" y="278084"/>
                  </a:moveTo>
                  <a:lnTo>
                    <a:pt x="164837" y="278084"/>
                  </a:lnTo>
                  <a:lnTo>
                    <a:pt x="164837" y="0"/>
                  </a:lnTo>
                  <a:lnTo>
                    <a:pt x="0" y="0"/>
                  </a:lnTo>
                  <a:lnTo>
                    <a:pt x="0" y="27808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5650449" y="1442564"/>
              <a:ext cx="167005" cy="282575"/>
            </a:xfrm>
            <a:custGeom>
              <a:avLst/>
              <a:gdLst/>
              <a:ahLst/>
              <a:cxnLst/>
              <a:rect l="l" t="t" r="r" b="b"/>
              <a:pathLst>
                <a:path w="167004" h="282575">
                  <a:moveTo>
                    <a:pt x="162827" y="278535"/>
                  </a:moveTo>
                  <a:lnTo>
                    <a:pt x="166853" y="0"/>
                  </a:lnTo>
                  <a:lnTo>
                    <a:pt x="0" y="0"/>
                  </a:lnTo>
                  <a:lnTo>
                    <a:pt x="0" y="282110"/>
                  </a:lnTo>
                  <a:lnTo>
                    <a:pt x="166853" y="282110"/>
                  </a:lnTo>
                </a:path>
              </a:pathLst>
            </a:custGeom>
            <a:ln w="154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2" name="object 92"/>
          <p:cNvSpPr txBox="1"/>
          <p:nvPr/>
        </p:nvSpPr>
        <p:spPr>
          <a:xfrm>
            <a:off x="5662205" y="1070968"/>
            <a:ext cx="167005" cy="257810"/>
          </a:xfrm>
          <a:prstGeom prst="rect">
            <a:avLst/>
          </a:prstGeom>
          <a:ln w="15454">
            <a:solidFill>
              <a:srgbClr val="000000"/>
            </a:solidFill>
          </a:ln>
        </p:spPr>
        <p:txBody>
          <a:bodyPr vert="horz" wrap="square" lIns="0" tIns="87630" rIns="0" bIns="0" rtlCol="0">
            <a:spAutoFit/>
          </a:bodyPr>
          <a:lstStyle/>
          <a:p>
            <a:pPr marL="57785">
              <a:lnSpc>
                <a:spcPct val="100000"/>
              </a:lnSpc>
              <a:spcBef>
                <a:spcPts val="690"/>
              </a:spcBef>
            </a:pPr>
            <a:r>
              <a:rPr sz="650" spc="-50" dirty="0">
                <a:latin typeface="Arial MT"/>
                <a:cs typeface="Arial MT"/>
              </a:rPr>
              <a:t>A</a:t>
            </a:r>
            <a:endParaRPr sz="650">
              <a:latin typeface="Arial MT"/>
              <a:cs typeface="Arial MT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5692025" y="1503179"/>
            <a:ext cx="82550" cy="1276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50" spc="-50" dirty="0">
                <a:latin typeface="Arial MT"/>
                <a:cs typeface="Arial MT"/>
              </a:rPr>
              <a:t>B</a:t>
            </a:r>
            <a:endParaRPr sz="650">
              <a:latin typeface="Arial MT"/>
              <a:cs typeface="Arial MT"/>
            </a:endParaRPr>
          </a:p>
        </p:txBody>
      </p:sp>
      <p:grpSp>
        <p:nvGrpSpPr>
          <p:cNvPr id="94" name="object 94"/>
          <p:cNvGrpSpPr/>
          <p:nvPr/>
        </p:nvGrpSpPr>
        <p:grpSpPr>
          <a:xfrm>
            <a:off x="5405709" y="1190975"/>
            <a:ext cx="2457450" cy="387350"/>
            <a:chOff x="5405709" y="1190975"/>
            <a:chExt cx="2457450" cy="387350"/>
          </a:xfrm>
        </p:grpSpPr>
        <p:sp>
          <p:nvSpPr>
            <p:cNvPr id="95" name="object 95"/>
            <p:cNvSpPr/>
            <p:nvPr/>
          </p:nvSpPr>
          <p:spPr>
            <a:xfrm>
              <a:off x="5421266" y="1206533"/>
              <a:ext cx="205740" cy="356235"/>
            </a:xfrm>
            <a:custGeom>
              <a:avLst/>
              <a:gdLst/>
              <a:ahLst/>
              <a:cxnLst/>
              <a:rect l="l" t="t" r="r" b="b"/>
              <a:pathLst>
                <a:path w="205739" h="356234">
                  <a:moveTo>
                    <a:pt x="174906" y="355656"/>
                  </a:moveTo>
                  <a:lnTo>
                    <a:pt x="174906" y="355656"/>
                  </a:lnTo>
                  <a:lnTo>
                    <a:pt x="0" y="355656"/>
                  </a:lnTo>
                </a:path>
                <a:path w="205739" h="356234">
                  <a:moveTo>
                    <a:pt x="190367" y="0"/>
                  </a:moveTo>
                  <a:lnTo>
                    <a:pt x="205668" y="3864"/>
                  </a:lnTo>
                  <a:lnTo>
                    <a:pt x="0" y="3864"/>
                  </a:lnTo>
                </a:path>
              </a:pathLst>
            </a:custGeom>
            <a:ln w="309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7501946" y="1260791"/>
              <a:ext cx="353060" cy="282575"/>
            </a:xfrm>
            <a:custGeom>
              <a:avLst/>
              <a:gdLst/>
              <a:ahLst/>
              <a:cxnLst/>
              <a:rect l="l" t="t" r="r" b="b"/>
              <a:pathLst>
                <a:path w="353059" h="282575">
                  <a:moveTo>
                    <a:pt x="349169" y="278535"/>
                  </a:moveTo>
                  <a:lnTo>
                    <a:pt x="353034" y="0"/>
                  </a:lnTo>
                  <a:lnTo>
                    <a:pt x="0" y="0"/>
                  </a:lnTo>
                  <a:lnTo>
                    <a:pt x="0" y="282078"/>
                  </a:lnTo>
                  <a:lnTo>
                    <a:pt x="353034" y="282078"/>
                  </a:lnTo>
                </a:path>
              </a:pathLst>
            </a:custGeom>
            <a:ln w="154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7" name="object 97"/>
          <p:cNvSpPr txBox="1"/>
          <p:nvPr/>
        </p:nvSpPr>
        <p:spPr>
          <a:xfrm>
            <a:off x="7531604" y="1325366"/>
            <a:ext cx="332740" cy="1276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50" spc="-10" dirty="0">
                <a:latin typeface="Arial MT"/>
                <a:cs typeface="Arial MT"/>
              </a:rPr>
              <a:t>ALUOut</a:t>
            </a:r>
            <a:endParaRPr sz="650">
              <a:latin typeface="Arial MT"/>
              <a:cs typeface="Arial MT"/>
            </a:endParaRPr>
          </a:p>
        </p:txBody>
      </p:sp>
      <p:sp>
        <p:nvSpPr>
          <p:cNvPr id="98" name="object 98"/>
          <p:cNvSpPr/>
          <p:nvPr/>
        </p:nvSpPr>
        <p:spPr>
          <a:xfrm>
            <a:off x="1066799" y="548834"/>
            <a:ext cx="6303645" cy="862965"/>
          </a:xfrm>
          <a:custGeom>
            <a:avLst/>
            <a:gdLst/>
            <a:ahLst/>
            <a:cxnLst/>
            <a:rect l="l" t="t" r="r" b="b"/>
            <a:pathLst>
              <a:path w="6303645" h="862965">
                <a:moveTo>
                  <a:pt x="6303081" y="862495"/>
                </a:moveTo>
                <a:lnTo>
                  <a:pt x="6303081" y="0"/>
                </a:lnTo>
                <a:lnTo>
                  <a:pt x="0" y="4024"/>
                </a:lnTo>
              </a:path>
            </a:pathLst>
          </a:custGeom>
          <a:ln w="309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 txBox="1"/>
          <p:nvPr/>
        </p:nvSpPr>
        <p:spPr>
          <a:xfrm>
            <a:off x="6278107" y="837687"/>
            <a:ext cx="73025" cy="1276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50" spc="-50" dirty="0">
                <a:latin typeface="Arial MT"/>
                <a:cs typeface="Arial MT"/>
              </a:rPr>
              <a:t>0</a:t>
            </a:r>
            <a:endParaRPr sz="650">
              <a:latin typeface="Arial MT"/>
              <a:cs typeface="Arial MT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6274080" y="953770"/>
            <a:ext cx="96520" cy="39878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ts val="725"/>
              </a:lnSpc>
              <a:spcBef>
                <a:spcPts val="120"/>
              </a:spcBef>
            </a:pPr>
            <a:r>
              <a:rPr sz="650" spc="-50" dirty="0">
                <a:latin typeface="Arial MT"/>
                <a:cs typeface="Arial MT"/>
              </a:rPr>
              <a:t>M</a:t>
            </a:r>
            <a:endParaRPr sz="650">
              <a:latin typeface="Arial MT"/>
              <a:cs typeface="Arial MT"/>
            </a:endParaRPr>
          </a:p>
          <a:p>
            <a:pPr marL="27940" marR="12700">
              <a:lnSpc>
                <a:spcPts val="670"/>
              </a:lnSpc>
              <a:spcBef>
                <a:spcPts val="60"/>
              </a:spcBef>
            </a:pPr>
            <a:r>
              <a:rPr sz="650" spc="-50" dirty="0">
                <a:latin typeface="Arial MT"/>
                <a:cs typeface="Arial MT"/>
              </a:rPr>
              <a:t>u</a:t>
            </a:r>
            <a:r>
              <a:rPr sz="650" spc="500" dirty="0">
                <a:latin typeface="Arial MT"/>
                <a:cs typeface="Arial MT"/>
              </a:rPr>
              <a:t> </a:t>
            </a:r>
            <a:r>
              <a:rPr sz="650" spc="-50" dirty="0">
                <a:latin typeface="Arial MT"/>
                <a:cs typeface="Arial MT"/>
              </a:rPr>
              <a:t>x</a:t>
            </a:r>
            <a:endParaRPr sz="650">
              <a:latin typeface="Arial MT"/>
              <a:cs typeface="Arial MT"/>
            </a:endParaRPr>
          </a:p>
          <a:p>
            <a:pPr marL="16510">
              <a:lnSpc>
                <a:spcPct val="100000"/>
              </a:lnSpc>
              <a:spcBef>
                <a:spcPts val="5"/>
              </a:spcBef>
            </a:pPr>
            <a:r>
              <a:rPr sz="650" spc="-50" dirty="0">
                <a:latin typeface="Arial MT"/>
                <a:cs typeface="Arial MT"/>
              </a:rPr>
              <a:t>1</a:t>
            </a:r>
            <a:endParaRPr sz="650">
              <a:latin typeface="Arial MT"/>
              <a:cs typeface="Arial MT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1919614" y="988611"/>
            <a:ext cx="345440" cy="132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spc="-10" dirty="0">
                <a:latin typeface="Arial MT"/>
                <a:cs typeface="Arial MT"/>
              </a:rPr>
              <a:t>Address</a:t>
            </a:r>
            <a:endParaRPr sz="700">
              <a:latin typeface="Arial MT"/>
              <a:cs typeface="Arial MT"/>
            </a:endParaRPr>
          </a:p>
        </p:txBody>
      </p:sp>
      <p:grpSp>
        <p:nvGrpSpPr>
          <p:cNvPr id="102" name="object 102"/>
          <p:cNvGrpSpPr/>
          <p:nvPr/>
        </p:nvGrpSpPr>
        <p:grpSpPr>
          <a:xfrm>
            <a:off x="1136548" y="850715"/>
            <a:ext cx="6357620" cy="2340610"/>
            <a:chOff x="1136548" y="850715"/>
            <a:chExt cx="6357620" cy="2340610"/>
          </a:xfrm>
        </p:grpSpPr>
        <p:sp>
          <p:nvSpPr>
            <p:cNvPr id="103" name="object 103"/>
            <p:cNvSpPr/>
            <p:nvPr/>
          </p:nvSpPr>
          <p:spPr>
            <a:xfrm>
              <a:off x="7164212" y="1407787"/>
              <a:ext cx="267970" cy="3810"/>
            </a:xfrm>
            <a:custGeom>
              <a:avLst/>
              <a:gdLst/>
              <a:ahLst/>
              <a:cxnLst/>
              <a:rect l="l" t="t" r="r" b="b"/>
              <a:pathLst>
                <a:path w="267970" h="3809">
                  <a:moveTo>
                    <a:pt x="0" y="0"/>
                  </a:moveTo>
                  <a:lnTo>
                    <a:pt x="267513" y="3542"/>
                  </a:lnTo>
                </a:path>
              </a:pathLst>
            </a:custGeom>
            <a:ln w="309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1136535" y="850721"/>
              <a:ext cx="753110" cy="901700"/>
            </a:xfrm>
            <a:custGeom>
              <a:avLst/>
              <a:gdLst/>
              <a:ahLst/>
              <a:cxnLst/>
              <a:rect l="l" t="t" r="r" b="b"/>
              <a:pathLst>
                <a:path w="753110" h="901700">
                  <a:moveTo>
                    <a:pt x="70154" y="34937"/>
                  </a:moveTo>
                  <a:lnTo>
                    <a:pt x="0" y="3543"/>
                  </a:lnTo>
                  <a:lnTo>
                    <a:pt x="0" y="69392"/>
                  </a:lnTo>
                  <a:lnTo>
                    <a:pt x="70154" y="34937"/>
                  </a:lnTo>
                  <a:close/>
                </a:path>
                <a:path w="753110" h="901700">
                  <a:moveTo>
                    <a:pt x="458139" y="417639"/>
                  </a:moveTo>
                  <a:lnTo>
                    <a:pt x="388378" y="386727"/>
                  </a:lnTo>
                  <a:lnTo>
                    <a:pt x="388378" y="452424"/>
                  </a:lnTo>
                  <a:lnTo>
                    <a:pt x="458139" y="417639"/>
                  </a:lnTo>
                  <a:close/>
                </a:path>
                <a:path w="753110" h="901700">
                  <a:moveTo>
                    <a:pt x="458139" y="34937"/>
                  </a:moveTo>
                  <a:lnTo>
                    <a:pt x="391934" y="3543"/>
                  </a:lnTo>
                  <a:lnTo>
                    <a:pt x="388378" y="0"/>
                  </a:lnTo>
                  <a:lnTo>
                    <a:pt x="391934" y="69392"/>
                  </a:lnTo>
                  <a:lnTo>
                    <a:pt x="458139" y="34937"/>
                  </a:lnTo>
                  <a:close/>
                </a:path>
                <a:path w="753110" h="901700">
                  <a:moveTo>
                    <a:pt x="752983" y="866419"/>
                  </a:moveTo>
                  <a:lnTo>
                    <a:pt x="687184" y="835533"/>
                  </a:lnTo>
                  <a:lnTo>
                    <a:pt x="687184" y="901280"/>
                  </a:lnTo>
                  <a:lnTo>
                    <a:pt x="752983" y="866419"/>
                  </a:lnTo>
                  <a:close/>
                </a:path>
                <a:path w="753110" h="901700">
                  <a:moveTo>
                    <a:pt x="752983" y="228142"/>
                  </a:moveTo>
                  <a:lnTo>
                    <a:pt x="687184" y="193370"/>
                  </a:lnTo>
                  <a:lnTo>
                    <a:pt x="687184" y="259054"/>
                  </a:lnTo>
                  <a:lnTo>
                    <a:pt x="752983" y="22814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5" name="object 10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39322" y="850715"/>
              <a:ext cx="66177" cy="65689"/>
            </a:xfrm>
            <a:prstGeom prst="rect">
              <a:avLst/>
            </a:prstGeom>
          </p:spPr>
        </p:pic>
        <p:sp>
          <p:nvSpPr>
            <p:cNvPr id="106" name="object 106"/>
            <p:cNvSpPr/>
            <p:nvPr/>
          </p:nvSpPr>
          <p:spPr>
            <a:xfrm>
              <a:off x="3011386" y="1364970"/>
              <a:ext cx="143510" cy="1010285"/>
            </a:xfrm>
            <a:custGeom>
              <a:avLst/>
              <a:gdLst/>
              <a:ahLst/>
              <a:cxnLst/>
              <a:rect l="l" t="t" r="r" b="b"/>
              <a:pathLst>
                <a:path w="143510" h="1010285">
                  <a:moveTo>
                    <a:pt x="69735" y="34772"/>
                  </a:moveTo>
                  <a:lnTo>
                    <a:pt x="3543" y="4025"/>
                  </a:lnTo>
                  <a:lnTo>
                    <a:pt x="0" y="0"/>
                  </a:lnTo>
                  <a:lnTo>
                    <a:pt x="3543" y="69710"/>
                  </a:lnTo>
                  <a:lnTo>
                    <a:pt x="69735" y="34772"/>
                  </a:lnTo>
                  <a:close/>
                </a:path>
                <a:path w="143510" h="1010285">
                  <a:moveTo>
                    <a:pt x="143497" y="974953"/>
                  </a:moveTo>
                  <a:lnTo>
                    <a:pt x="77304" y="944054"/>
                  </a:lnTo>
                  <a:lnTo>
                    <a:pt x="73761" y="940092"/>
                  </a:lnTo>
                  <a:lnTo>
                    <a:pt x="77304" y="1009815"/>
                  </a:lnTo>
                  <a:lnTo>
                    <a:pt x="143497" y="97495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7" name="object 10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36642" y="1368985"/>
              <a:ext cx="65871" cy="65689"/>
            </a:xfrm>
            <a:prstGeom prst="rect">
              <a:avLst/>
            </a:prstGeom>
          </p:spPr>
        </p:pic>
        <p:sp>
          <p:nvSpPr>
            <p:cNvPr id="108" name="object 108"/>
            <p:cNvSpPr/>
            <p:nvPr/>
          </p:nvSpPr>
          <p:spPr>
            <a:xfrm>
              <a:off x="4179354" y="1728647"/>
              <a:ext cx="132080" cy="271145"/>
            </a:xfrm>
            <a:custGeom>
              <a:avLst/>
              <a:gdLst/>
              <a:ahLst/>
              <a:cxnLst/>
              <a:rect l="l" t="t" r="r" b="b"/>
              <a:pathLst>
                <a:path w="132079" h="271144">
                  <a:moveTo>
                    <a:pt x="70065" y="34848"/>
                  </a:moveTo>
                  <a:lnTo>
                    <a:pt x="3873" y="3949"/>
                  </a:lnTo>
                  <a:lnTo>
                    <a:pt x="0" y="0"/>
                  </a:lnTo>
                  <a:lnTo>
                    <a:pt x="3873" y="69710"/>
                  </a:lnTo>
                  <a:lnTo>
                    <a:pt x="70065" y="34848"/>
                  </a:lnTo>
                  <a:close/>
                </a:path>
                <a:path w="132079" h="271144">
                  <a:moveTo>
                    <a:pt x="131914" y="239661"/>
                  </a:moveTo>
                  <a:lnTo>
                    <a:pt x="66205" y="205206"/>
                  </a:lnTo>
                  <a:lnTo>
                    <a:pt x="66205" y="270967"/>
                  </a:lnTo>
                  <a:lnTo>
                    <a:pt x="131914" y="23966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9" name="object 10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41532" y="2309020"/>
              <a:ext cx="69737" cy="65753"/>
            </a:xfrm>
            <a:prstGeom prst="rect">
              <a:avLst/>
            </a:prstGeom>
          </p:spPr>
        </p:pic>
        <p:sp>
          <p:nvSpPr>
            <p:cNvPr id="110" name="object 110"/>
            <p:cNvSpPr/>
            <p:nvPr/>
          </p:nvSpPr>
          <p:spPr>
            <a:xfrm>
              <a:off x="4179354" y="877607"/>
              <a:ext cx="3314700" cy="1706245"/>
            </a:xfrm>
            <a:custGeom>
              <a:avLst/>
              <a:gdLst/>
              <a:ahLst/>
              <a:cxnLst/>
              <a:rect l="l" t="t" r="r" b="b"/>
              <a:pathLst>
                <a:path w="3314700" h="1706245">
                  <a:moveTo>
                    <a:pt x="70065" y="522135"/>
                  </a:moveTo>
                  <a:lnTo>
                    <a:pt x="3873" y="491388"/>
                  </a:lnTo>
                  <a:lnTo>
                    <a:pt x="0" y="491388"/>
                  </a:lnTo>
                  <a:lnTo>
                    <a:pt x="3873" y="557072"/>
                  </a:lnTo>
                  <a:lnTo>
                    <a:pt x="70065" y="522135"/>
                  </a:lnTo>
                  <a:close/>
                </a:path>
                <a:path w="3314700" h="1706245">
                  <a:moveTo>
                    <a:pt x="586092" y="1675066"/>
                  </a:moveTo>
                  <a:lnTo>
                    <a:pt x="520382" y="1640192"/>
                  </a:lnTo>
                  <a:lnTo>
                    <a:pt x="520382" y="1675066"/>
                  </a:lnTo>
                  <a:lnTo>
                    <a:pt x="520382" y="1705965"/>
                  </a:lnTo>
                  <a:lnTo>
                    <a:pt x="586092" y="1675066"/>
                  </a:lnTo>
                  <a:close/>
                </a:path>
                <a:path w="3314700" h="1706245">
                  <a:moveTo>
                    <a:pt x="1199553" y="1675066"/>
                  </a:moveTo>
                  <a:lnTo>
                    <a:pt x="1133360" y="1640192"/>
                  </a:lnTo>
                  <a:lnTo>
                    <a:pt x="1133360" y="1705965"/>
                  </a:lnTo>
                  <a:lnTo>
                    <a:pt x="1199553" y="1675066"/>
                  </a:lnTo>
                  <a:close/>
                </a:path>
                <a:path w="3314700" h="1706245">
                  <a:moveTo>
                    <a:pt x="1459496" y="684593"/>
                  </a:moveTo>
                  <a:lnTo>
                    <a:pt x="1393304" y="653681"/>
                  </a:lnTo>
                  <a:lnTo>
                    <a:pt x="1393304" y="719493"/>
                  </a:lnTo>
                  <a:lnTo>
                    <a:pt x="1459496" y="684593"/>
                  </a:lnTo>
                  <a:close/>
                </a:path>
                <a:path w="3314700" h="1706245">
                  <a:moveTo>
                    <a:pt x="1474952" y="332790"/>
                  </a:moveTo>
                  <a:lnTo>
                    <a:pt x="1408760" y="298018"/>
                  </a:lnTo>
                  <a:lnTo>
                    <a:pt x="1405216" y="298018"/>
                  </a:lnTo>
                  <a:lnTo>
                    <a:pt x="1408760" y="363702"/>
                  </a:lnTo>
                  <a:lnTo>
                    <a:pt x="1474952" y="332790"/>
                  </a:lnTo>
                  <a:close/>
                </a:path>
                <a:path w="3314700" h="1706245">
                  <a:moveTo>
                    <a:pt x="2006765" y="711962"/>
                  </a:moveTo>
                  <a:lnTo>
                    <a:pt x="1940572" y="680720"/>
                  </a:lnTo>
                  <a:lnTo>
                    <a:pt x="1940572" y="746442"/>
                  </a:lnTo>
                  <a:lnTo>
                    <a:pt x="2006765" y="711962"/>
                  </a:lnTo>
                  <a:close/>
                </a:path>
                <a:path w="3314700" h="1706245">
                  <a:moveTo>
                    <a:pt x="2010460" y="1102601"/>
                  </a:moveTo>
                  <a:lnTo>
                    <a:pt x="1944598" y="1067727"/>
                  </a:lnTo>
                  <a:lnTo>
                    <a:pt x="1944598" y="1133500"/>
                  </a:lnTo>
                  <a:lnTo>
                    <a:pt x="2010460" y="1102601"/>
                  </a:lnTo>
                  <a:close/>
                </a:path>
                <a:path w="3314700" h="1706245">
                  <a:moveTo>
                    <a:pt x="2010460" y="971067"/>
                  </a:moveTo>
                  <a:lnTo>
                    <a:pt x="1944598" y="940168"/>
                  </a:lnTo>
                  <a:lnTo>
                    <a:pt x="1944598" y="1005928"/>
                  </a:lnTo>
                  <a:lnTo>
                    <a:pt x="2010460" y="971067"/>
                  </a:lnTo>
                  <a:close/>
                </a:path>
                <a:path w="3314700" h="1706245">
                  <a:moveTo>
                    <a:pt x="2010460" y="843495"/>
                  </a:moveTo>
                  <a:lnTo>
                    <a:pt x="1944598" y="808647"/>
                  </a:lnTo>
                  <a:lnTo>
                    <a:pt x="1944598" y="877963"/>
                  </a:lnTo>
                  <a:lnTo>
                    <a:pt x="2010460" y="843495"/>
                  </a:lnTo>
                  <a:close/>
                </a:path>
                <a:path w="3314700" h="1706245">
                  <a:moveTo>
                    <a:pt x="2053145" y="429564"/>
                  </a:moveTo>
                  <a:lnTo>
                    <a:pt x="1987435" y="398640"/>
                  </a:lnTo>
                  <a:lnTo>
                    <a:pt x="1987435" y="464337"/>
                  </a:lnTo>
                  <a:lnTo>
                    <a:pt x="2053145" y="429564"/>
                  </a:lnTo>
                  <a:close/>
                </a:path>
                <a:path w="3314700" h="1706245">
                  <a:moveTo>
                    <a:pt x="2053145" y="34937"/>
                  </a:moveTo>
                  <a:lnTo>
                    <a:pt x="1987435" y="0"/>
                  </a:lnTo>
                  <a:lnTo>
                    <a:pt x="1987435" y="69710"/>
                  </a:lnTo>
                  <a:lnTo>
                    <a:pt x="2053145" y="34937"/>
                  </a:lnTo>
                  <a:close/>
                </a:path>
                <a:path w="3314700" h="1706245">
                  <a:moveTo>
                    <a:pt x="2449017" y="232168"/>
                  </a:moveTo>
                  <a:lnTo>
                    <a:pt x="2383307" y="201256"/>
                  </a:lnTo>
                  <a:lnTo>
                    <a:pt x="2379281" y="197396"/>
                  </a:lnTo>
                  <a:lnTo>
                    <a:pt x="2383307" y="267106"/>
                  </a:lnTo>
                  <a:lnTo>
                    <a:pt x="2449017" y="232168"/>
                  </a:lnTo>
                  <a:close/>
                </a:path>
                <a:path w="3314700" h="1706245">
                  <a:moveTo>
                    <a:pt x="2453043" y="750404"/>
                  </a:moveTo>
                  <a:lnTo>
                    <a:pt x="2386850" y="715530"/>
                  </a:lnTo>
                  <a:lnTo>
                    <a:pt x="2383307" y="715530"/>
                  </a:lnTo>
                  <a:lnTo>
                    <a:pt x="2386850" y="781304"/>
                  </a:lnTo>
                  <a:lnTo>
                    <a:pt x="2453043" y="750404"/>
                  </a:lnTo>
                  <a:close/>
                </a:path>
                <a:path w="3314700" h="1706245">
                  <a:moveTo>
                    <a:pt x="3314700" y="533730"/>
                  </a:moveTo>
                  <a:lnTo>
                    <a:pt x="3248825" y="499275"/>
                  </a:lnTo>
                  <a:lnTo>
                    <a:pt x="3248825" y="564959"/>
                  </a:lnTo>
                  <a:lnTo>
                    <a:pt x="3314700" y="5337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1" name="object 1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768028" y="1728635"/>
              <a:ext cx="66193" cy="69714"/>
            </a:xfrm>
            <a:prstGeom prst="rect">
              <a:avLst/>
            </a:prstGeom>
          </p:spPr>
        </p:pic>
        <p:pic>
          <p:nvPicPr>
            <p:cNvPr id="112" name="object 1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910393" y="1562190"/>
              <a:ext cx="66193" cy="65818"/>
            </a:xfrm>
            <a:prstGeom prst="rect">
              <a:avLst/>
            </a:prstGeom>
          </p:spPr>
        </p:pic>
        <p:pic>
          <p:nvPicPr>
            <p:cNvPr id="113" name="object 1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132980" y="3125127"/>
              <a:ext cx="65710" cy="65764"/>
            </a:xfrm>
            <a:prstGeom prst="rect">
              <a:avLst/>
            </a:prstGeom>
          </p:spPr>
        </p:pic>
        <p:pic>
          <p:nvPicPr>
            <p:cNvPr id="114" name="object 1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338636" y="1380417"/>
              <a:ext cx="66193" cy="65689"/>
            </a:xfrm>
            <a:prstGeom prst="rect">
              <a:avLst/>
            </a:prstGeom>
          </p:spPr>
        </p:pic>
        <p:sp>
          <p:nvSpPr>
            <p:cNvPr id="115" name="object 115"/>
            <p:cNvSpPr/>
            <p:nvPr/>
          </p:nvSpPr>
          <p:spPr>
            <a:xfrm>
              <a:off x="5235086" y="2517793"/>
              <a:ext cx="66675" cy="66040"/>
            </a:xfrm>
            <a:custGeom>
              <a:avLst/>
              <a:gdLst/>
              <a:ahLst/>
              <a:cxnLst/>
              <a:rect l="l" t="t" r="r" b="b"/>
              <a:pathLst>
                <a:path w="66675" h="66039">
                  <a:moveTo>
                    <a:pt x="42840" y="0"/>
                  </a:moveTo>
                  <a:lnTo>
                    <a:pt x="23353" y="0"/>
                  </a:lnTo>
                  <a:lnTo>
                    <a:pt x="19326" y="3960"/>
                  </a:lnTo>
                  <a:lnTo>
                    <a:pt x="15461" y="3960"/>
                  </a:lnTo>
                  <a:lnTo>
                    <a:pt x="4026" y="15456"/>
                  </a:lnTo>
                  <a:lnTo>
                    <a:pt x="4026" y="22991"/>
                  </a:lnTo>
                  <a:lnTo>
                    <a:pt x="0" y="26951"/>
                  </a:lnTo>
                  <a:lnTo>
                    <a:pt x="0" y="38834"/>
                  </a:lnTo>
                  <a:lnTo>
                    <a:pt x="4026" y="42392"/>
                  </a:lnTo>
                  <a:lnTo>
                    <a:pt x="4026" y="46352"/>
                  </a:lnTo>
                  <a:lnTo>
                    <a:pt x="19326" y="61809"/>
                  </a:lnTo>
                  <a:lnTo>
                    <a:pt x="23353" y="61809"/>
                  </a:lnTo>
                  <a:lnTo>
                    <a:pt x="27379" y="65769"/>
                  </a:lnTo>
                  <a:lnTo>
                    <a:pt x="34788" y="65769"/>
                  </a:lnTo>
                  <a:lnTo>
                    <a:pt x="31244" y="61809"/>
                  </a:lnTo>
                  <a:lnTo>
                    <a:pt x="38814" y="65769"/>
                  </a:lnTo>
                  <a:lnTo>
                    <a:pt x="42840" y="61809"/>
                  </a:lnTo>
                  <a:lnTo>
                    <a:pt x="50732" y="61809"/>
                  </a:lnTo>
                  <a:lnTo>
                    <a:pt x="54275" y="57848"/>
                  </a:lnTo>
                  <a:lnTo>
                    <a:pt x="58302" y="54274"/>
                  </a:lnTo>
                  <a:lnTo>
                    <a:pt x="62167" y="50313"/>
                  </a:lnTo>
                  <a:lnTo>
                    <a:pt x="62167" y="46352"/>
                  </a:lnTo>
                  <a:lnTo>
                    <a:pt x="66193" y="42392"/>
                  </a:lnTo>
                  <a:lnTo>
                    <a:pt x="66193" y="22991"/>
                  </a:lnTo>
                  <a:lnTo>
                    <a:pt x="62167" y="15456"/>
                  </a:lnTo>
                  <a:lnTo>
                    <a:pt x="62167" y="11495"/>
                  </a:lnTo>
                  <a:lnTo>
                    <a:pt x="58302" y="7534"/>
                  </a:lnTo>
                  <a:lnTo>
                    <a:pt x="54275" y="3960"/>
                  </a:lnTo>
                  <a:lnTo>
                    <a:pt x="50732" y="3960"/>
                  </a:lnTo>
                  <a:lnTo>
                    <a:pt x="4284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6" name="object 1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012511" y="1241310"/>
              <a:ext cx="66193" cy="65850"/>
            </a:xfrm>
            <a:prstGeom prst="rect">
              <a:avLst/>
            </a:prstGeom>
          </p:spPr>
        </p:pic>
        <p:sp>
          <p:nvSpPr>
            <p:cNvPr id="117" name="object 117"/>
            <p:cNvSpPr/>
            <p:nvPr/>
          </p:nvSpPr>
          <p:spPr>
            <a:xfrm>
              <a:off x="4598581" y="982255"/>
              <a:ext cx="74295" cy="839469"/>
            </a:xfrm>
            <a:custGeom>
              <a:avLst/>
              <a:gdLst/>
              <a:ahLst/>
              <a:cxnLst/>
              <a:rect l="l" t="t" r="r" b="b"/>
              <a:pathLst>
                <a:path w="74295" h="839469">
                  <a:moveTo>
                    <a:pt x="66205" y="549033"/>
                  </a:moveTo>
                  <a:lnTo>
                    <a:pt x="0" y="514248"/>
                  </a:lnTo>
                  <a:lnTo>
                    <a:pt x="0" y="549033"/>
                  </a:lnTo>
                  <a:lnTo>
                    <a:pt x="0" y="579945"/>
                  </a:lnTo>
                  <a:lnTo>
                    <a:pt x="66205" y="549033"/>
                  </a:lnTo>
                  <a:close/>
                </a:path>
                <a:path w="74295" h="839469">
                  <a:moveTo>
                    <a:pt x="73774" y="808177"/>
                  </a:moveTo>
                  <a:lnTo>
                    <a:pt x="7899" y="773315"/>
                  </a:lnTo>
                  <a:lnTo>
                    <a:pt x="7899" y="839076"/>
                  </a:lnTo>
                  <a:lnTo>
                    <a:pt x="73774" y="808177"/>
                  </a:lnTo>
                  <a:close/>
                </a:path>
                <a:path w="74295" h="839469">
                  <a:moveTo>
                    <a:pt x="73774" y="289979"/>
                  </a:moveTo>
                  <a:lnTo>
                    <a:pt x="7899" y="259054"/>
                  </a:lnTo>
                  <a:lnTo>
                    <a:pt x="7899" y="324916"/>
                  </a:lnTo>
                  <a:lnTo>
                    <a:pt x="73774" y="289979"/>
                  </a:lnTo>
                  <a:close/>
                </a:path>
                <a:path w="74295" h="839469">
                  <a:moveTo>
                    <a:pt x="73774" y="34785"/>
                  </a:moveTo>
                  <a:lnTo>
                    <a:pt x="7899" y="0"/>
                  </a:lnTo>
                  <a:lnTo>
                    <a:pt x="7899" y="65697"/>
                  </a:lnTo>
                  <a:lnTo>
                    <a:pt x="73774" y="3478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88008" y="4050791"/>
            <a:ext cx="1447800" cy="1295400"/>
          </a:xfrm>
          <a:custGeom>
            <a:avLst/>
            <a:gdLst/>
            <a:ahLst/>
            <a:cxnLst/>
            <a:rect l="l" t="t" r="r" b="b"/>
            <a:pathLst>
              <a:path w="1447800" h="1295400">
                <a:moveTo>
                  <a:pt x="1447800" y="0"/>
                </a:moveTo>
                <a:lnTo>
                  <a:pt x="0" y="0"/>
                </a:lnTo>
                <a:lnTo>
                  <a:pt x="0" y="1295400"/>
                </a:lnTo>
                <a:lnTo>
                  <a:pt x="1447800" y="1295400"/>
                </a:lnTo>
                <a:lnTo>
                  <a:pt x="1447800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238500" y="3276600"/>
            <a:ext cx="457200" cy="990600"/>
          </a:xfrm>
          <a:custGeom>
            <a:avLst/>
            <a:gdLst/>
            <a:ahLst/>
            <a:cxnLst/>
            <a:rect l="l" t="t" r="r" b="b"/>
            <a:pathLst>
              <a:path w="457200" h="990600">
                <a:moveTo>
                  <a:pt x="457200" y="0"/>
                </a:moveTo>
                <a:lnTo>
                  <a:pt x="0" y="0"/>
                </a:lnTo>
                <a:lnTo>
                  <a:pt x="0" y="990600"/>
                </a:lnTo>
                <a:lnTo>
                  <a:pt x="457200" y="990600"/>
                </a:lnTo>
                <a:lnTo>
                  <a:pt x="45720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33700" y="3733800"/>
            <a:ext cx="381000" cy="1066800"/>
          </a:xfrm>
          <a:custGeom>
            <a:avLst/>
            <a:gdLst/>
            <a:ahLst/>
            <a:cxnLst/>
            <a:rect l="l" t="t" r="r" b="b"/>
            <a:pathLst>
              <a:path w="381000" h="1066800">
                <a:moveTo>
                  <a:pt x="381000" y="0"/>
                </a:moveTo>
                <a:lnTo>
                  <a:pt x="228600" y="0"/>
                </a:lnTo>
                <a:lnTo>
                  <a:pt x="152400" y="0"/>
                </a:lnTo>
                <a:lnTo>
                  <a:pt x="76200" y="0"/>
                </a:lnTo>
                <a:lnTo>
                  <a:pt x="76200" y="914400"/>
                </a:lnTo>
                <a:lnTo>
                  <a:pt x="0" y="914400"/>
                </a:lnTo>
                <a:lnTo>
                  <a:pt x="0" y="1066800"/>
                </a:lnTo>
                <a:lnTo>
                  <a:pt x="228600" y="1066800"/>
                </a:lnTo>
                <a:lnTo>
                  <a:pt x="228600" y="1040892"/>
                </a:lnTo>
                <a:lnTo>
                  <a:pt x="228600" y="914400"/>
                </a:lnTo>
                <a:lnTo>
                  <a:pt x="228600" y="152400"/>
                </a:lnTo>
                <a:lnTo>
                  <a:pt x="381000" y="152400"/>
                </a:lnTo>
                <a:lnTo>
                  <a:pt x="38100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62480" y="76911"/>
            <a:ext cx="619252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79502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solidFill>
                  <a:srgbClr val="333399"/>
                </a:solidFill>
                <a:latin typeface="Tahoma"/>
                <a:cs typeface="Tahoma"/>
              </a:rPr>
              <a:t>Multicycle</a:t>
            </a:r>
            <a:r>
              <a:rPr sz="2800" spc="-90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2800" dirty="0">
                <a:solidFill>
                  <a:srgbClr val="333399"/>
                </a:solidFill>
                <a:latin typeface="Tahoma"/>
                <a:cs typeface="Tahoma"/>
              </a:rPr>
              <a:t>Yürütme</a:t>
            </a:r>
            <a:r>
              <a:rPr sz="2800" spc="-80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2800" dirty="0">
                <a:solidFill>
                  <a:srgbClr val="333399"/>
                </a:solidFill>
                <a:latin typeface="Tahoma"/>
                <a:cs typeface="Tahoma"/>
              </a:rPr>
              <a:t>Adım</a:t>
            </a:r>
            <a:r>
              <a:rPr sz="2800" spc="-100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2800" spc="-20" dirty="0">
                <a:solidFill>
                  <a:srgbClr val="333399"/>
                </a:solidFill>
                <a:latin typeface="Tahoma"/>
                <a:cs typeface="Tahoma"/>
              </a:rPr>
              <a:t>(1): </a:t>
            </a:r>
            <a:r>
              <a:rPr sz="2800" dirty="0">
                <a:solidFill>
                  <a:srgbClr val="333399"/>
                </a:solidFill>
                <a:latin typeface="Tahoma"/>
                <a:cs typeface="Tahoma"/>
              </a:rPr>
              <a:t>Instruction</a:t>
            </a:r>
            <a:r>
              <a:rPr sz="2800" spc="-95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2800" dirty="0">
                <a:solidFill>
                  <a:srgbClr val="333399"/>
                </a:solidFill>
                <a:latin typeface="Tahoma"/>
                <a:cs typeface="Tahoma"/>
              </a:rPr>
              <a:t>Fetch</a:t>
            </a:r>
            <a:r>
              <a:rPr sz="2800" spc="-95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2800" dirty="0">
                <a:solidFill>
                  <a:srgbClr val="333399"/>
                </a:solidFill>
                <a:latin typeface="Tahoma"/>
                <a:cs typeface="Tahoma"/>
              </a:rPr>
              <a:t>(Komutun</a:t>
            </a:r>
            <a:r>
              <a:rPr sz="2800" spc="-95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2800" spc="-10" dirty="0">
                <a:solidFill>
                  <a:srgbClr val="333399"/>
                </a:solidFill>
                <a:latin typeface="Tahoma"/>
                <a:cs typeface="Tahoma"/>
              </a:rPr>
              <a:t>getirilmesi)</a:t>
            </a:r>
            <a:endParaRPr sz="2800">
              <a:latin typeface="Tahoma"/>
              <a:cs typeface="Tahoma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126794" y="1353519"/>
          <a:ext cx="2501264" cy="6007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2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837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0355">
                <a:tc>
                  <a:txBody>
                    <a:bodyPr/>
                    <a:lstStyle/>
                    <a:p>
                      <a:pPr marR="36830" algn="ctr">
                        <a:lnSpc>
                          <a:spcPts val="2070"/>
                        </a:lnSpc>
                      </a:pPr>
                      <a:r>
                        <a:rPr sz="2000" spc="-25" dirty="0">
                          <a:latin typeface="Courier New"/>
                          <a:cs typeface="Courier New"/>
                        </a:rPr>
                        <a:t>IR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70"/>
                        </a:lnSpc>
                      </a:pPr>
                      <a:r>
                        <a:rPr sz="2000" spc="-50" dirty="0">
                          <a:latin typeface="Courier New"/>
                          <a:cs typeface="Courier New"/>
                        </a:rPr>
                        <a:t>=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2070"/>
                        </a:lnSpc>
                      </a:pPr>
                      <a:r>
                        <a:rPr sz="2000" spc="-10" dirty="0">
                          <a:latin typeface="Courier New"/>
                          <a:cs typeface="Courier New"/>
                        </a:rPr>
                        <a:t>Memory[PC];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355">
                <a:tc>
                  <a:txBody>
                    <a:bodyPr/>
                    <a:lstStyle/>
                    <a:p>
                      <a:pPr marR="36830" algn="ctr">
                        <a:lnSpc>
                          <a:spcPts val="2165"/>
                        </a:lnSpc>
                      </a:pPr>
                      <a:r>
                        <a:rPr sz="2000" spc="-25" dirty="0">
                          <a:latin typeface="Courier New"/>
                          <a:cs typeface="Courier New"/>
                        </a:rPr>
                        <a:t>PC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65"/>
                        </a:lnSpc>
                      </a:pPr>
                      <a:r>
                        <a:rPr sz="2000" spc="-50" dirty="0">
                          <a:latin typeface="Courier New"/>
                          <a:cs typeface="Courier New"/>
                        </a:rPr>
                        <a:t>=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2165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PC</a:t>
                      </a:r>
                      <a:r>
                        <a:rPr sz="20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dirty="0">
                          <a:latin typeface="Courier New"/>
                          <a:cs typeface="Courier New"/>
                        </a:rPr>
                        <a:t>+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25" dirty="0">
                          <a:latin typeface="Courier New"/>
                          <a:cs typeface="Courier New"/>
                        </a:rPr>
                        <a:t>4;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7" name="object 7"/>
          <p:cNvGrpSpPr/>
          <p:nvPr/>
        </p:nvGrpSpPr>
        <p:grpSpPr>
          <a:xfrm>
            <a:off x="381000" y="2667000"/>
            <a:ext cx="7315200" cy="2807335"/>
            <a:chOff x="381000" y="2667000"/>
            <a:chExt cx="7315200" cy="2807335"/>
          </a:xfrm>
        </p:grpSpPr>
        <p:sp>
          <p:nvSpPr>
            <p:cNvPr id="8" name="object 8"/>
            <p:cNvSpPr/>
            <p:nvPr/>
          </p:nvSpPr>
          <p:spPr>
            <a:xfrm>
              <a:off x="381000" y="2666999"/>
              <a:ext cx="7315200" cy="2209800"/>
            </a:xfrm>
            <a:custGeom>
              <a:avLst/>
              <a:gdLst/>
              <a:ahLst/>
              <a:cxnLst/>
              <a:rect l="l" t="t" r="r" b="b"/>
              <a:pathLst>
                <a:path w="7315200" h="2209800">
                  <a:moveTo>
                    <a:pt x="7315200" y="0"/>
                  </a:moveTo>
                  <a:lnTo>
                    <a:pt x="7315200" y="0"/>
                  </a:lnTo>
                  <a:lnTo>
                    <a:pt x="0" y="0"/>
                  </a:lnTo>
                  <a:lnTo>
                    <a:pt x="0" y="1752600"/>
                  </a:lnTo>
                  <a:lnTo>
                    <a:pt x="152400" y="1752600"/>
                  </a:lnTo>
                  <a:lnTo>
                    <a:pt x="152400" y="152400"/>
                  </a:lnTo>
                  <a:lnTo>
                    <a:pt x="7162800" y="152400"/>
                  </a:lnTo>
                  <a:lnTo>
                    <a:pt x="7162800" y="2209800"/>
                  </a:lnTo>
                  <a:lnTo>
                    <a:pt x="7315200" y="2209800"/>
                  </a:lnTo>
                  <a:lnTo>
                    <a:pt x="7315200" y="0"/>
                  </a:lnTo>
                  <a:close/>
                </a:path>
              </a:pathLst>
            </a:custGeom>
            <a:solidFill>
              <a:srgbClr val="00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394704" y="4026407"/>
              <a:ext cx="970915" cy="1447800"/>
            </a:xfrm>
            <a:custGeom>
              <a:avLst/>
              <a:gdLst/>
              <a:ahLst/>
              <a:cxnLst/>
              <a:rect l="l" t="t" r="r" b="b"/>
              <a:pathLst>
                <a:path w="970915" h="1447800">
                  <a:moveTo>
                    <a:pt x="970788" y="379349"/>
                  </a:moveTo>
                  <a:lnTo>
                    <a:pt x="284988" y="0"/>
                  </a:lnTo>
                  <a:lnTo>
                    <a:pt x="284988" y="697992"/>
                  </a:lnTo>
                  <a:lnTo>
                    <a:pt x="0" y="697992"/>
                  </a:lnTo>
                  <a:lnTo>
                    <a:pt x="0" y="1065276"/>
                  </a:lnTo>
                  <a:lnTo>
                    <a:pt x="284988" y="1065276"/>
                  </a:lnTo>
                  <a:lnTo>
                    <a:pt x="284988" y="1447800"/>
                  </a:lnTo>
                  <a:lnTo>
                    <a:pt x="970788" y="1068451"/>
                  </a:lnTo>
                  <a:lnTo>
                    <a:pt x="970788" y="379349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474714" y="4752847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066800" y="3098292"/>
            <a:ext cx="6477000" cy="1778635"/>
            <a:chOff x="1066800" y="3098292"/>
            <a:chExt cx="6477000" cy="1778635"/>
          </a:xfrm>
        </p:grpSpPr>
        <p:sp>
          <p:nvSpPr>
            <p:cNvPr id="12" name="object 12"/>
            <p:cNvSpPr/>
            <p:nvPr/>
          </p:nvSpPr>
          <p:spPr>
            <a:xfrm>
              <a:off x="7239000" y="4724400"/>
              <a:ext cx="304800" cy="152400"/>
            </a:xfrm>
            <a:custGeom>
              <a:avLst/>
              <a:gdLst/>
              <a:ahLst/>
              <a:cxnLst/>
              <a:rect l="l" t="t" r="r" b="b"/>
              <a:pathLst>
                <a:path w="304800" h="152400">
                  <a:moveTo>
                    <a:pt x="304800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304800" y="15240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00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66800" y="3098291"/>
              <a:ext cx="5638800" cy="1397635"/>
            </a:xfrm>
            <a:custGeom>
              <a:avLst/>
              <a:gdLst/>
              <a:ahLst/>
              <a:cxnLst/>
              <a:rect l="l" t="t" r="r" b="b"/>
              <a:pathLst>
                <a:path w="5638800" h="1397635">
                  <a:moveTo>
                    <a:pt x="5638800" y="1245108"/>
                  </a:moveTo>
                  <a:lnTo>
                    <a:pt x="5334000" y="1245108"/>
                  </a:lnTo>
                  <a:lnTo>
                    <a:pt x="5334000" y="152400"/>
                  </a:lnTo>
                  <a:lnTo>
                    <a:pt x="5334000" y="102108"/>
                  </a:lnTo>
                  <a:lnTo>
                    <a:pt x="5334000" y="0"/>
                  </a:lnTo>
                  <a:lnTo>
                    <a:pt x="304800" y="0"/>
                  </a:lnTo>
                  <a:lnTo>
                    <a:pt x="304800" y="25908"/>
                  </a:lnTo>
                  <a:lnTo>
                    <a:pt x="278892" y="25908"/>
                  </a:lnTo>
                  <a:lnTo>
                    <a:pt x="278892" y="1194816"/>
                  </a:lnTo>
                  <a:lnTo>
                    <a:pt x="0" y="1194816"/>
                  </a:lnTo>
                  <a:lnTo>
                    <a:pt x="0" y="1347216"/>
                  </a:lnTo>
                  <a:lnTo>
                    <a:pt x="609600" y="1347216"/>
                  </a:lnTo>
                  <a:lnTo>
                    <a:pt x="609600" y="1194816"/>
                  </a:lnTo>
                  <a:lnTo>
                    <a:pt x="431292" y="1194816"/>
                  </a:lnTo>
                  <a:lnTo>
                    <a:pt x="431292" y="152400"/>
                  </a:lnTo>
                  <a:lnTo>
                    <a:pt x="5181600" y="152400"/>
                  </a:lnTo>
                  <a:lnTo>
                    <a:pt x="5181600" y="1245108"/>
                  </a:lnTo>
                  <a:lnTo>
                    <a:pt x="5181600" y="1397508"/>
                  </a:lnTo>
                  <a:lnTo>
                    <a:pt x="5334000" y="1397508"/>
                  </a:lnTo>
                  <a:lnTo>
                    <a:pt x="5638800" y="1397508"/>
                  </a:lnTo>
                  <a:lnTo>
                    <a:pt x="5638800" y="1245108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536549" y="4904613"/>
            <a:ext cx="54165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Times New Roman"/>
                <a:cs typeface="Times New Roman"/>
              </a:rPr>
              <a:t>PC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+</a:t>
            </a:r>
            <a:r>
              <a:rPr sz="1400" b="1" spc="-5" dirty="0">
                <a:latin typeface="Times New Roman"/>
                <a:cs typeface="Times New Roman"/>
              </a:rPr>
              <a:t> </a:t>
            </a:r>
            <a:r>
              <a:rPr sz="1400" b="1" spc="-50" dirty="0">
                <a:latin typeface="Times New Roman"/>
                <a:cs typeface="Times New Roman"/>
              </a:rPr>
              <a:t>4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68808" y="2729483"/>
            <a:ext cx="8109584" cy="3340735"/>
            <a:chOff x="368808" y="2729483"/>
            <a:chExt cx="8109584" cy="3340735"/>
          </a:xfrm>
        </p:grpSpPr>
        <p:sp>
          <p:nvSpPr>
            <p:cNvPr id="16" name="object 16"/>
            <p:cNvSpPr/>
            <p:nvPr/>
          </p:nvSpPr>
          <p:spPr>
            <a:xfrm>
              <a:off x="381000" y="4293108"/>
              <a:ext cx="228600" cy="152400"/>
            </a:xfrm>
            <a:custGeom>
              <a:avLst/>
              <a:gdLst/>
              <a:ahLst/>
              <a:cxnLst/>
              <a:rect l="l" t="t" r="r" b="b"/>
              <a:pathLst>
                <a:path w="228600" h="152400">
                  <a:moveTo>
                    <a:pt x="0" y="152400"/>
                  </a:moveTo>
                  <a:lnTo>
                    <a:pt x="228600" y="15240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00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09600" y="3962400"/>
              <a:ext cx="457200" cy="838200"/>
            </a:xfrm>
            <a:custGeom>
              <a:avLst/>
              <a:gdLst/>
              <a:ahLst/>
              <a:cxnLst/>
              <a:rect l="l" t="t" r="r" b="b"/>
              <a:pathLst>
                <a:path w="457200" h="838200">
                  <a:moveTo>
                    <a:pt x="457200" y="0"/>
                  </a:moveTo>
                  <a:lnTo>
                    <a:pt x="0" y="0"/>
                  </a:lnTo>
                  <a:lnTo>
                    <a:pt x="0" y="838200"/>
                  </a:lnTo>
                  <a:lnTo>
                    <a:pt x="457200" y="838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8808" y="2729483"/>
              <a:ext cx="8109204" cy="3340608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79692" y="4341876"/>
            <a:ext cx="685800" cy="1447800"/>
          </a:xfrm>
          <a:custGeom>
            <a:avLst/>
            <a:gdLst/>
            <a:ahLst/>
            <a:cxnLst/>
            <a:rect l="l" t="t" r="r" b="b"/>
            <a:pathLst>
              <a:path w="685800" h="1447800">
                <a:moveTo>
                  <a:pt x="0" y="0"/>
                </a:moveTo>
                <a:lnTo>
                  <a:pt x="0" y="1447800"/>
                </a:lnTo>
                <a:lnTo>
                  <a:pt x="685800" y="1068451"/>
                </a:lnTo>
                <a:lnTo>
                  <a:pt x="685800" y="379349"/>
                </a:lnTo>
                <a:lnTo>
                  <a:pt x="0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708392" y="4710684"/>
            <a:ext cx="533400" cy="762000"/>
          </a:xfrm>
          <a:custGeom>
            <a:avLst/>
            <a:gdLst/>
            <a:ahLst/>
            <a:cxnLst/>
            <a:rect l="l" t="t" r="r" b="b"/>
            <a:pathLst>
              <a:path w="533400" h="762000">
                <a:moveTo>
                  <a:pt x="533400" y="0"/>
                </a:moveTo>
                <a:lnTo>
                  <a:pt x="0" y="0"/>
                </a:lnTo>
                <a:lnTo>
                  <a:pt x="0" y="761999"/>
                </a:lnTo>
                <a:lnTo>
                  <a:pt x="533400" y="761999"/>
                </a:lnTo>
                <a:lnTo>
                  <a:pt x="533400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222492" y="5268467"/>
            <a:ext cx="559435" cy="762000"/>
          </a:xfrm>
          <a:custGeom>
            <a:avLst/>
            <a:gdLst/>
            <a:ahLst/>
            <a:cxnLst/>
            <a:rect l="l" t="t" r="r" b="b"/>
            <a:pathLst>
              <a:path w="559434" h="762000">
                <a:moveTo>
                  <a:pt x="559308" y="0"/>
                </a:moveTo>
                <a:lnTo>
                  <a:pt x="178308" y="0"/>
                </a:lnTo>
                <a:lnTo>
                  <a:pt x="38100" y="0"/>
                </a:lnTo>
                <a:lnTo>
                  <a:pt x="0" y="0"/>
                </a:lnTo>
                <a:lnTo>
                  <a:pt x="0" y="762000"/>
                </a:lnTo>
                <a:lnTo>
                  <a:pt x="178308" y="762000"/>
                </a:lnTo>
                <a:lnTo>
                  <a:pt x="178308" y="152400"/>
                </a:lnTo>
                <a:lnTo>
                  <a:pt x="559308" y="152400"/>
                </a:lnTo>
                <a:lnTo>
                  <a:pt x="559308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707891" y="4049267"/>
            <a:ext cx="178435" cy="1981200"/>
          </a:xfrm>
          <a:custGeom>
            <a:avLst/>
            <a:gdLst/>
            <a:ahLst/>
            <a:cxnLst/>
            <a:rect l="l" t="t" r="r" b="b"/>
            <a:pathLst>
              <a:path w="178435" h="1981200">
                <a:moveTo>
                  <a:pt x="178308" y="0"/>
                </a:moveTo>
                <a:lnTo>
                  <a:pt x="0" y="0"/>
                </a:lnTo>
                <a:lnTo>
                  <a:pt x="0" y="1981199"/>
                </a:lnTo>
                <a:lnTo>
                  <a:pt x="178308" y="1981199"/>
                </a:lnTo>
                <a:lnTo>
                  <a:pt x="178308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57600" y="4049267"/>
            <a:ext cx="1409700" cy="457200"/>
          </a:xfrm>
          <a:custGeom>
            <a:avLst/>
            <a:gdLst/>
            <a:ahLst/>
            <a:cxnLst/>
            <a:rect l="l" t="t" r="r" b="b"/>
            <a:pathLst>
              <a:path w="1409700" h="457200">
                <a:moveTo>
                  <a:pt x="1409700" y="0"/>
                </a:moveTo>
                <a:lnTo>
                  <a:pt x="1409700" y="0"/>
                </a:lnTo>
                <a:lnTo>
                  <a:pt x="0" y="0"/>
                </a:lnTo>
                <a:lnTo>
                  <a:pt x="0" y="152400"/>
                </a:lnTo>
                <a:lnTo>
                  <a:pt x="812292" y="152400"/>
                </a:lnTo>
                <a:lnTo>
                  <a:pt x="812292" y="457200"/>
                </a:lnTo>
                <a:lnTo>
                  <a:pt x="990600" y="457200"/>
                </a:lnTo>
                <a:lnTo>
                  <a:pt x="990600" y="152400"/>
                </a:lnTo>
                <a:lnTo>
                  <a:pt x="1231392" y="152400"/>
                </a:lnTo>
                <a:lnTo>
                  <a:pt x="1231392" y="457200"/>
                </a:lnTo>
                <a:lnTo>
                  <a:pt x="1409700" y="457200"/>
                </a:lnTo>
                <a:lnTo>
                  <a:pt x="140970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733800" y="5878067"/>
            <a:ext cx="2667000" cy="152400"/>
          </a:xfrm>
          <a:custGeom>
            <a:avLst/>
            <a:gdLst/>
            <a:ahLst/>
            <a:cxnLst/>
            <a:rect l="l" t="t" r="r" b="b"/>
            <a:pathLst>
              <a:path w="2667000" h="152400">
                <a:moveTo>
                  <a:pt x="2667000" y="0"/>
                </a:moveTo>
                <a:lnTo>
                  <a:pt x="0" y="0"/>
                </a:lnTo>
                <a:lnTo>
                  <a:pt x="0" y="152399"/>
                </a:lnTo>
                <a:lnTo>
                  <a:pt x="2667000" y="152399"/>
                </a:lnTo>
                <a:lnTo>
                  <a:pt x="266700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196746" y="29667"/>
            <a:ext cx="6524625" cy="1002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57404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333399"/>
                </a:solidFill>
                <a:latin typeface="Tahoma"/>
                <a:cs typeface="Tahoma"/>
              </a:rPr>
              <a:t>Multicycle</a:t>
            </a:r>
            <a:r>
              <a:rPr sz="3200" spc="-60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3200" dirty="0">
                <a:solidFill>
                  <a:srgbClr val="333399"/>
                </a:solidFill>
                <a:latin typeface="Tahoma"/>
                <a:cs typeface="Tahoma"/>
              </a:rPr>
              <a:t>Execution</a:t>
            </a:r>
            <a:r>
              <a:rPr sz="3200" spc="-60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3200" dirty="0">
                <a:solidFill>
                  <a:srgbClr val="333399"/>
                </a:solidFill>
                <a:latin typeface="Tahoma"/>
                <a:cs typeface="Tahoma"/>
              </a:rPr>
              <a:t>Step</a:t>
            </a:r>
            <a:r>
              <a:rPr sz="3200" spc="-45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3200" spc="-20" dirty="0">
                <a:solidFill>
                  <a:srgbClr val="333399"/>
                </a:solidFill>
                <a:latin typeface="Tahoma"/>
                <a:cs typeface="Tahoma"/>
              </a:rPr>
              <a:t>(2): </a:t>
            </a:r>
            <a:r>
              <a:rPr sz="3200" dirty="0">
                <a:solidFill>
                  <a:srgbClr val="333399"/>
                </a:solidFill>
                <a:latin typeface="Tahoma"/>
                <a:cs typeface="Tahoma"/>
              </a:rPr>
              <a:t>Instruction</a:t>
            </a:r>
            <a:r>
              <a:rPr sz="3200" spc="-110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3200" dirty="0">
                <a:solidFill>
                  <a:srgbClr val="333399"/>
                </a:solidFill>
                <a:latin typeface="Tahoma"/>
                <a:cs typeface="Tahoma"/>
              </a:rPr>
              <a:t>Decode</a:t>
            </a:r>
            <a:r>
              <a:rPr sz="3200" spc="-105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3200" dirty="0">
                <a:solidFill>
                  <a:srgbClr val="333399"/>
                </a:solidFill>
                <a:latin typeface="Tahoma"/>
                <a:cs typeface="Tahoma"/>
              </a:rPr>
              <a:t>&amp;</a:t>
            </a:r>
            <a:r>
              <a:rPr sz="3200" spc="-105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3200" dirty="0">
                <a:solidFill>
                  <a:srgbClr val="333399"/>
                </a:solidFill>
                <a:latin typeface="Tahoma"/>
                <a:cs typeface="Tahoma"/>
              </a:rPr>
              <a:t>Register</a:t>
            </a:r>
            <a:r>
              <a:rPr sz="3200" spc="-105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3200" spc="-20" dirty="0">
                <a:solidFill>
                  <a:srgbClr val="333399"/>
                </a:solidFill>
                <a:latin typeface="Tahoma"/>
                <a:cs typeface="Tahoma"/>
              </a:rPr>
              <a:t>Fetch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69644" y="1221994"/>
            <a:ext cx="2921635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ourier New"/>
                <a:cs typeface="Courier New"/>
              </a:rPr>
              <a:t>A</a:t>
            </a:r>
            <a:r>
              <a:rPr sz="2000" spc="1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=</a:t>
            </a:r>
            <a:r>
              <a:rPr sz="2000" spc="25" dirty="0">
                <a:latin typeface="Courier New"/>
                <a:cs typeface="Courier New"/>
              </a:rPr>
              <a:t> </a:t>
            </a:r>
            <a:r>
              <a:rPr sz="2000" spc="-10" dirty="0">
                <a:latin typeface="Courier New"/>
                <a:cs typeface="Courier New"/>
              </a:rPr>
              <a:t>Reg[IR[25-21]];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ourier New"/>
                <a:cs typeface="Courier New"/>
              </a:rPr>
              <a:t>B</a:t>
            </a:r>
            <a:r>
              <a:rPr sz="2000" spc="1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=</a:t>
            </a:r>
            <a:r>
              <a:rPr sz="2000" spc="25" dirty="0">
                <a:latin typeface="Courier New"/>
                <a:cs typeface="Courier New"/>
              </a:rPr>
              <a:t> </a:t>
            </a:r>
            <a:r>
              <a:rPr sz="2000" spc="-10" dirty="0">
                <a:latin typeface="Courier New"/>
                <a:cs typeface="Courier New"/>
              </a:rPr>
              <a:t>Reg[IR[20-15]];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642228" y="1221994"/>
            <a:ext cx="2006600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ourier New"/>
                <a:cs typeface="Courier New"/>
              </a:rPr>
              <a:t>(A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=</a:t>
            </a:r>
            <a:r>
              <a:rPr sz="2000" spc="-5" dirty="0">
                <a:latin typeface="Courier New"/>
                <a:cs typeface="Courier New"/>
              </a:rPr>
              <a:t> </a:t>
            </a:r>
            <a:r>
              <a:rPr sz="2000" spc="-10" dirty="0">
                <a:latin typeface="Courier New"/>
                <a:cs typeface="Courier New"/>
              </a:rPr>
              <a:t>Reg[rs])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ourier New"/>
                <a:cs typeface="Courier New"/>
              </a:rPr>
              <a:t>(B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=</a:t>
            </a:r>
            <a:r>
              <a:rPr sz="2000" spc="-5" dirty="0">
                <a:latin typeface="Courier New"/>
                <a:cs typeface="Courier New"/>
              </a:rPr>
              <a:t> </a:t>
            </a:r>
            <a:r>
              <a:rPr sz="2000" spc="-10" dirty="0">
                <a:latin typeface="Courier New"/>
                <a:cs typeface="Courier New"/>
              </a:rPr>
              <a:t>Reg[rt])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69644" y="1838909"/>
            <a:ext cx="642683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ourier New"/>
                <a:cs typeface="Courier New"/>
              </a:rPr>
              <a:t>ALUOut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= (PC</a:t>
            </a:r>
            <a:r>
              <a:rPr sz="2000" spc="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+ </a:t>
            </a:r>
            <a:r>
              <a:rPr sz="2000" spc="-10" dirty="0">
                <a:latin typeface="Courier New"/>
                <a:cs typeface="Courier New"/>
              </a:rPr>
              <a:t>sign-extend(IR[15-</a:t>
            </a:r>
            <a:r>
              <a:rPr sz="2000" dirty="0">
                <a:latin typeface="Courier New"/>
                <a:cs typeface="Courier New"/>
              </a:rPr>
              <a:t>0]) &lt;&lt;</a:t>
            </a:r>
            <a:r>
              <a:rPr sz="2000" spc="5" dirty="0">
                <a:latin typeface="Courier New"/>
                <a:cs typeface="Courier New"/>
              </a:rPr>
              <a:t> </a:t>
            </a:r>
            <a:r>
              <a:rPr sz="2000" spc="-25" dirty="0">
                <a:latin typeface="Courier New"/>
                <a:cs typeface="Courier New"/>
              </a:rPr>
              <a:t>2)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239000" y="5027676"/>
            <a:ext cx="609600" cy="152400"/>
          </a:xfrm>
          <a:custGeom>
            <a:avLst/>
            <a:gdLst/>
            <a:ahLst/>
            <a:cxnLst/>
            <a:rect l="l" t="t" r="r" b="b"/>
            <a:pathLst>
              <a:path w="609600" h="152400">
                <a:moveTo>
                  <a:pt x="609600" y="0"/>
                </a:moveTo>
                <a:lnTo>
                  <a:pt x="0" y="0"/>
                </a:lnTo>
                <a:lnTo>
                  <a:pt x="0" y="152400"/>
                </a:lnTo>
                <a:lnTo>
                  <a:pt x="609600" y="152400"/>
                </a:lnTo>
                <a:lnTo>
                  <a:pt x="609600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654543" y="4032250"/>
            <a:ext cx="646430" cy="666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8575" algn="just">
              <a:lnSpc>
                <a:spcPct val="100000"/>
              </a:lnSpc>
              <a:spcBef>
                <a:spcPts val="100"/>
              </a:spcBef>
            </a:pPr>
            <a:r>
              <a:rPr sz="1400" b="1" spc="-10" dirty="0">
                <a:latin typeface="Times New Roman"/>
                <a:cs typeface="Times New Roman"/>
              </a:rPr>
              <a:t>Branch Target Address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715000" y="4430267"/>
            <a:ext cx="546100" cy="1219200"/>
          </a:xfrm>
          <a:custGeom>
            <a:avLst/>
            <a:gdLst/>
            <a:ahLst/>
            <a:cxnLst/>
            <a:rect l="l" t="t" r="r" b="b"/>
            <a:pathLst>
              <a:path w="546100" h="1219200">
                <a:moveTo>
                  <a:pt x="545592" y="0"/>
                </a:moveTo>
                <a:lnTo>
                  <a:pt x="88392" y="0"/>
                </a:lnTo>
                <a:lnTo>
                  <a:pt x="88392" y="228600"/>
                </a:lnTo>
                <a:lnTo>
                  <a:pt x="0" y="228600"/>
                </a:lnTo>
                <a:lnTo>
                  <a:pt x="0" y="381000"/>
                </a:lnTo>
                <a:lnTo>
                  <a:pt x="88392" y="381000"/>
                </a:lnTo>
                <a:lnTo>
                  <a:pt x="88392" y="609600"/>
                </a:lnTo>
                <a:lnTo>
                  <a:pt x="88392" y="838200"/>
                </a:lnTo>
                <a:lnTo>
                  <a:pt x="0" y="838200"/>
                </a:lnTo>
                <a:lnTo>
                  <a:pt x="0" y="990600"/>
                </a:lnTo>
                <a:lnTo>
                  <a:pt x="88392" y="990600"/>
                </a:lnTo>
                <a:lnTo>
                  <a:pt x="88392" y="1219200"/>
                </a:lnTo>
                <a:lnTo>
                  <a:pt x="545592" y="1219200"/>
                </a:lnTo>
                <a:lnTo>
                  <a:pt x="545592" y="609600"/>
                </a:lnTo>
                <a:lnTo>
                  <a:pt x="545592" y="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212592" y="4153661"/>
            <a:ext cx="3569335" cy="1687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39115" algn="r">
              <a:lnSpc>
                <a:spcPct val="100000"/>
              </a:lnSpc>
              <a:spcBef>
                <a:spcPts val="100"/>
              </a:spcBef>
            </a:pPr>
            <a:r>
              <a:rPr sz="1400" b="1" spc="-10" dirty="0">
                <a:latin typeface="Times New Roman"/>
                <a:cs typeface="Times New Roman"/>
              </a:rPr>
              <a:t>Reg[rs]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1400">
              <a:latin typeface="Times New Roman"/>
              <a:cs typeface="Times New Roman"/>
            </a:endParaRPr>
          </a:p>
          <a:p>
            <a:pPr marR="557530" algn="r">
              <a:lnSpc>
                <a:spcPct val="100000"/>
              </a:lnSpc>
            </a:pPr>
            <a:r>
              <a:rPr sz="1400" b="1" spc="-10" dirty="0">
                <a:latin typeface="Times New Roman"/>
                <a:cs typeface="Times New Roman"/>
              </a:rPr>
              <a:t>Reg[rt]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609600" y="3415284"/>
            <a:ext cx="6096000" cy="1701164"/>
            <a:chOff x="609600" y="3415284"/>
            <a:chExt cx="6096000" cy="1701164"/>
          </a:xfrm>
        </p:grpSpPr>
        <p:sp>
          <p:nvSpPr>
            <p:cNvPr id="17" name="object 17"/>
            <p:cNvSpPr/>
            <p:nvPr/>
          </p:nvSpPr>
          <p:spPr>
            <a:xfrm>
              <a:off x="1016508" y="3415284"/>
              <a:ext cx="5689600" cy="1396365"/>
            </a:xfrm>
            <a:custGeom>
              <a:avLst/>
              <a:gdLst/>
              <a:ahLst/>
              <a:cxnLst/>
              <a:rect l="l" t="t" r="r" b="b"/>
              <a:pathLst>
                <a:path w="5689600" h="1396364">
                  <a:moveTo>
                    <a:pt x="5689092" y="1243584"/>
                  </a:moveTo>
                  <a:lnTo>
                    <a:pt x="5384292" y="1243584"/>
                  </a:lnTo>
                  <a:lnTo>
                    <a:pt x="5384292" y="152412"/>
                  </a:lnTo>
                  <a:lnTo>
                    <a:pt x="5384292" y="100596"/>
                  </a:lnTo>
                  <a:lnTo>
                    <a:pt x="5384292" y="0"/>
                  </a:lnTo>
                  <a:lnTo>
                    <a:pt x="355092" y="0"/>
                  </a:lnTo>
                  <a:lnTo>
                    <a:pt x="355092" y="24396"/>
                  </a:lnTo>
                  <a:lnTo>
                    <a:pt x="329184" y="24396"/>
                  </a:lnTo>
                  <a:lnTo>
                    <a:pt x="329184" y="1219200"/>
                  </a:lnTo>
                  <a:lnTo>
                    <a:pt x="0" y="1219200"/>
                  </a:lnTo>
                  <a:lnTo>
                    <a:pt x="0" y="1345692"/>
                  </a:lnTo>
                  <a:lnTo>
                    <a:pt x="457200" y="1345692"/>
                  </a:lnTo>
                  <a:lnTo>
                    <a:pt x="457200" y="1319784"/>
                  </a:lnTo>
                  <a:lnTo>
                    <a:pt x="481584" y="1319784"/>
                  </a:lnTo>
                  <a:lnTo>
                    <a:pt x="481584" y="152412"/>
                  </a:lnTo>
                  <a:lnTo>
                    <a:pt x="5231892" y="152412"/>
                  </a:lnTo>
                  <a:lnTo>
                    <a:pt x="5231892" y="1243584"/>
                  </a:lnTo>
                  <a:lnTo>
                    <a:pt x="5231892" y="1395984"/>
                  </a:lnTo>
                  <a:lnTo>
                    <a:pt x="5384292" y="1395984"/>
                  </a:lnTo>
                  <a:lnTo>
                    <a:pt x="5689092" y="1395984"/>
                  </a:lnTo>
                  <a:lnTo>
                    <a:pt x="5689092" y="1243584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212592" y="3592068"/>
              <a:ext cx="457200" cy="990600"/>
            </a:xfrm>
            <a:custGeom>
              <a:avLst/>
              <a:gdLst/>
              <a:ahLst/>
              <a:cxnLst/>
              <a:rect l="l" t="t" r="r" b="b"/>
              <a:pathLst>
                <a:path w="457200" h="990600">
                  <a:moveTo>
                    <a:pt x="457200" y="0"/>
                  </a:moveTo>
                  <a:lnTo>
                    <a:pt x="0" y="0"/>
                  </a:lnTo>
                  <a:lnTo>
                    <a:pt x="0" y="990599"/>
                  </a:lnTo>
                  <a:lnTo>
                    <a:pt x="457200" y="990599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09600" y="4277868"/>
              <a:ext cx="457200" cy="838200"/>
            </a:xfrm>
            <a:custGeom>
              <a:avLst/>
              <a:gdLst/>
              <a:ahLst/>
              <a:cxnLst/>
              <a:rect l="l" t="t" r="r" b="b"/>
              <a:pathLst>
                <a:path w="457200" h="838200">
                  <a:moveTo>
                    <a:pt x="457200" y="0"/>
                  </a:moveTo>
                  <a:lnTo>
                    <a:pt x="0" y="0"/>
                  </a:lnTo>
                  <a:lnTo>
                    <a:pt x="0" y="838199"/>
                  </a:lnTo>
                  <a:lnTo>
                    <a:pt x="457200" y="838199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592327" y="5144516"/>
            <a:ext cx="54165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Times New Roman"/>
                <a:cs typeface="Times New Roman"/>
              </a:rPr>
              <a:t>PC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+</a:t>
            </a:r>
            <a:r>
              <a:rPr sz="1400" b="1" spc="-5" dirty="0">
                <a:latin typeface="Times New Roman"/>
                <a:cs typeface="Times New Roman"/>
              </a:rPr>
              <a:t> </a:t>
            </a:r>
            <a:r>
              <a:rPr sz="1400" b="1" spc="-50" dirty="0">
                <a:latin typeface="Times New Roman"/>
                <a:cs typeface="Times New Roman"/>
              </a:rPr>
              <a:t>4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21" name="object 2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5091" y="3058667"/>
            <a:ext cx="8109204" cy="33421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36208" y="4953000"/>
            <a:ext cx="558165" cy="762000"/>
          </a:xfrm>
          <a:custGeom>
            <a:avLst/>
            <a:gdLst/>
            <a:ahLst/>
            <a:cxnLst/>
            <a:rect l="l" t="t" r="r" b="b"/>
            <a:pathLst>
              <a:path w="558165" h="762000">
                <a:moveTo>
                  <a:pt x="557784" y="0"/>
                </a:moveTo>
                <a:lnTo>
                  <a:pt x="176784" y="0"/>
                </a:lnTo>
                <a:lnTo>
                  <a:pt x="50292" y="0"/>
                </a:lnTo>
                <a:lnTo>
                  <a:pt x="0" y="0"/>
                </a:lnTo>
                <a:lnTo>
                  <a:pt x="0" y="762000"/>
                </a:lnTo>
                <a:lnTo>
                  <a:pt x="176784" y="762000"/>
                </a:lnTo>
                <a:lnTo>
                  <a:pt x="176784" y="152400"/>
                </a:lnTo>
                <a:lnTo>
                  <a:pt x="557784" y="152400"/>
                </a:lnTo>
                <a:lnTo>
                  <a:pt x="557784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3238500" y="3276600"/>
            <a:ext cx="5029200" cy="2438400"/>
            <a:chOff x="3238500" y="3276600"/>
            <a:chExt cx="5029200" cy="2438400"/>
          </a:xfrm>
        </p:grpSpPr>
        <p:sp>
          <p:nvSpPr>
            <p:cNvPr id="4" name="object 4"/>
            <p:cNvSpPr/>
            <p:nvPr/>
          </p:nvSpPr>
          <p:spPr>
            <a:xfrm>
              <a:off x="3238500" y="3276599"/>
              <a:ext cx="3162300" cy="2438400"/>
            </a:xfrm>
            <a:custGeom>
              <a:avLst/>
              <a:gdLst/>
              <a:ahLst/>
              <a:cxnLst/>
              <a:rect l="l" t="t" r="r" b="b"/>
              <a:pathLst>
                <a:path w="3162300" h="2438400">
                  <a:moveTo>
                    <a:pt x="3162300" y="2286000"/>
                  </a:moveTo>
                  <a:lnTo>
                    <a:pt x="647700" y="2286000"/>
                  </a:lnTo>
                  <a:lnTo>
                    <a:pt x="647700" y="609600"/>
                  </a:lnTo>
                  <a:lnTo>
                    <a:pt x="647700" y="457200"/>
                  </a:lnTo>
                  <a:lnTo>
                    <a:pt x="469392" y="457200"/>
                  </a:lnTo>
                  <a:lnTo>
                    <a:pt x="457200" y="45720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990600"/>
                  </a:lnTo>
                  <a:lnTo>
                    <a:pt x="457200" y="990600"/>
                  </a:lnTo>
                  <a:lnTo>
                    <a:pt x="457200" y="609600"/>
                  </a:lnTo>
                  <a:lnTo>
                    <a:pt x="469392" y="609600"/>
                  </a:lnTo>
                  <a:lnTo>
                    <a:pt x="469392" y="2438400"/>
                  </a:lnTo>
                  <a:lnTo>
                    <a:pt x="495300" y="2438400"/>
                  </a:lnTo>
                  <a:lnTo>
                    <a:pt x="647700" y="2438400"/>
                  </a:lnTo>
                  <a:lnTo>
                    <a:pt x="3162300" y="2438400"/>
                  </a:lnTo>
                  <a:lnTo>
                    <a:pt x="3162300" y="228600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829300" y="4026407"/>
              <a:ext cx="2438400" cy="1447800"/>
            </a:xfrm>
            <a:custGeom>
              <a:avLst/>
              <a:gdLst/>
              <a:ahLst/>
              <a:cxnLst/>
              <a:rect l="l" t="t" r="r" b="b"/>
              <a:pathLst>
                <a:path w="2438400" h="1447800">
                  <a:moveTo>
                    <a:pt x="457200" y="722388"/>
                  </a:moveTo>
                  <a:lnTo>
                    <a:pt x="0" y="722388"/>
                  </a:lnTo>
                  <a:lnTo>
                    <a:pt x="0" y="1331976"/>
                  </a:lnTo>
                  <a:lnTo>
                    <a:pt x="457200" y="1331976"/>
                  </a:lnTo>
                  <a:lnTo>
                    <a:pt x="457200" y="722388"/>
                  </a:lnTo>
                  <a:close/>
                </a:path>
                <a:path w="2438400" h="1447800">
                  <a:moveTo>
                    <a:pt x="2438400" y="393192"/>
                  </a:moveTo>
                  <a:lnTo>
                    <a:pt x="1905000" y="393192"/>
                  </a:lnTo>
                  <a:lnTo>
                    <a:pt x="1905000" y="685800"/>
                  </a:lnTo>
                  <a:lnTo>
                    <a:pt x="1536192" y="685800"/>
                  </a:lnTo>
                  <a:lnTo>
                    <a:pt x="1536192" y="379349"/>
                  </a:lnTo>
                  <a:lnTo>
                    <a:pt x="850392" y="0"/>
                  </a:lnTo>
                  <a:lnTo>
                    <a:pt x="850392" y="316992"/>
                  </a:lnTo>
                  <a:lnTo>
                    <a:pt x="457200" y="316992"/>
                  </a:lnTo>
                  <a:lnTo>
                    <a:pt x="457200" y="112776"/>
                  </a:lnTo>
                  <a:lnTo>
                    <a:pt x="0" y="112776"/>
                  </a:lnTo>
                  <a:lnTo>
                    <a:pt x="0" y="722376"/>
                  </a:lnTo>
                  <a:lnTo>
                    <a:pt x="457200" y="722376"/>
                  </a:lnTo>
                  <a:lnTo>
                    <a:pt x="457200" y="469392"/>
                  </a:lnTo>
                  <a:lnTo>
                    <a:pt x="850392" y="469392"/>
                  </a:lnTo>
                  <a:lnTo>
                    <a:pt x="850392" y="1447800"/>
                  </a:lnTo>
                  <a:lnTo>
                    <a:pt x="1536192" y="1068451"/>
                  </a:lnTo>
                  <a:lnTo>
                    <a:pt x="1536192" y="838200"/>
                  </a:lnTo>
                  <a:lnTo>
                    <a:pt x="1905000" y="838200"/>
                  </a:lnTo>
                  <a:lnTo>
                    <a:pt x="1905000" y="1155192"/>
                  </a:lnTo>
                  <a:lnTo>
                    <a:pt x="2438400" y="1155192"/>
                  </a:lnTo>
                  <a:lnTo>
                    <a:pt x="2438400" y="393192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817370" y="724026"/>
            <a:ext cx="5632450" cy="10013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129539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333399"/>
                </a:solidFill>
                <a:latin typeface="Tahoma"/>
                <a:cs typeface="Tahoma"/>
              </a:rPr>
              <a:t>Multicycle</a:t>
            </a:r>
            <a:r>
              <a:rPr sz="3200" spc="-120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3200" dirty="0">
                <a:solidFill>
                  <a:srgbClr val="333399"/>
                </a:solidFill>
                <a:latin typeface="Tahoma"/>
                <a:cs typeface="Tahoma"/>
              </a:rPr>
              <a:t>Execution</a:t>
            </a:r>
            <a:r>
              <a:rPr sz="3200" spc="-125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3200" dirty="0">
                <a:solidFill>
                  <a:srgbClr val="333399"/>
                </a:solidFill>
                <a:latin typeface="Tahoma"/>
                <a:cs typeface="Tahoma"/>
              </a:rPr>
              <a:t>Step</a:t>
            </a:r>
            <a:r>
              <a:rPr sz="3200" spc="-114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3200" spc="-20" dirty="0">
                <a:solidFill>
                  <a:srgbClr val="333399"/>
                </a:solidFill>
                <a:latin typeface="Tahoma"/>
                <a:cs typeface="Tahoma"/>
              </a:rPr>
              <a:t>(3): </a:t>
            </a:r>
            <a:r>
              <a:rPr sz="3200" dirty="0">
                <a:solidFill>
                  <a:srgbClr val="333399"/>
                </a:solidFill>
                <a:latin typeface="Tahoma"/>
                <a:cs typeface="Tahoma"/>
              </a:rPr>
              <a:t>Memory</a:t>
            </a:r>
            <a:r>
              <a:rPr sz="3200" spc="-65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3200" dirty="0">
                <a:solidFill>
                  <a:srgbClr val="333399"/>
                </a:solidFill>
                <a:latin typeface="Tahoma"/>
                <a:cs typeface="Tahoma"/>
              </a:rPr>
              <a:t>Reference</a:t>
            </a:r>
            <a:r>
              <a:rPr sz="3200" spc="-60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3200" spc="-10" dirty="0">
                <a:solidFill>
                  <a:srgbClr val="333399"/>
                </a:solidFill>
                <a:latin typeface="Tahoma"/>
                <a:cs typeface="Tahoma"/>
              </a:rPr>
              <a:t>Instructions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61617" y="2028189"/>
            <a:ext cx="53600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ourier New"/>
                <a:cs typeface="Courier New"/>
              </a:rPr>
              <a:t>ALUOut =</a:t>
            </a:r>
            <a:r>
              <a:rPr sz="2000" spc="1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A</a:t>
            </a:r>
            <a:r>
              <a:rPr sz="2000" spc="1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+</a:t>
            </a:r>
            <a:r>
              <a:rPr sz="2000" spc="15" dirty="0">
                <a:latin typeface="Courier New"/>
                <a:cs typeface="Courier New"/>
              </a:rPr>
              <a:t> </a:t>
            </a:r>
            <a:r>
              <a:rPr sz="2000" spc="-10" dirty="0">
                <a:latin typeface="Courier New"/>
                <a:cs typeface="Courier New"/>
              </a:rPr>
              <a:t>sign-extend(IR[15-</a:t>
            </a:r>
            <a:r>
              <a:rPr sz="2000" spc="-20" dirty="0">
                <a:latin typeface="Courier New"/>
                <a:cs typeface="Courier New"/>
              </a:rPr>
              <a:t>0]);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54543" y="3913759"/>
            <a:ext cx="64643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92710">
              <a:lnSpc>
                <a:spcPct val="100000"/>
              </a:lnSpc>
              <a:spcBef>
                <a:spcPts val="100"/>
              </a:spcBef>
            </a:pPr>
            <a:r>
              <a:rPr sz="1400" b="1" spc="-20" dirty="0">
                <a:latin typeface="Times New Roman"/>
                <a:cs typeface="Times New Roman"/>
              </a:rPr>
              <a:t>Mem. </a:t>
            </a:r>
            <a:r>
              <a:rPr sz="1400" b="1" spc="-10" dirty="0">
                <a:latin typeface="Times New Roman"/>
                <a:cs typeface="Times New Roman"/>
              </a:rPr>
              <a:t>Address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09600" y="3986784"/>
            <a:ext cx="457200" cy="838200"/>
          </a:xfrm>
          <a:custGeom>
            <a:avLst/>
            <a:gdLst/>
            <a:ahLst/>
            <a:cxnLst/>
            <a:rect l="l" t="t" r="r" b="b"/>
            <a:pathLst>
              <a:path w="457200" h="838200">
                <a:moveTo>
                  <a:pt x="457200" y="0"/>
                </a:moveTo>
                <a:lnTo>
                  <a:pt x="0" y="0"/>
                </a:lnTo>
                <a:lnTo>
                  <a:pt x="0" y="838200"/>
                </a:lnTo>
                <a:lnTo>
                  <a:pt x="457200" y="838200"/>
                </a:lnTo>
                <a:lnTo>
                  <a:pt x="457200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657215" y="3861561"/>
            <a:ext cx="59055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0" dirty="0">
                <a:latin typeface="Times New Roman"/>
                <a:cs typeface="Times New Roman"/>
              </a:rPr>
              <a:t>Reg[rs]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649214" y="5309742"/>
            <a:ext cx="57975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0" dirty="0">
                <a:latin typeface="Times New Roman"/>
                <a:cs typeface="Times New Roman"/>
              </a:rPr>
              <a:t>Reg[rt]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92327" y="4851857"/>
            <a:ext cx="54165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Times New Roman"/>
                <a:cs typeface="Times New Roman"/>
              </a:rPr>
              <a:t>PC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+</a:t>
            </a:r>
            <a:r>
              <a:rPr sz="1400" b="1" spc="-5" dirty="0">
                <a:latin typeface="Times New Roman"/>
                <a:cs typeface="Times New Roman"/>
              </a:rPr>
              <a:t> </a:t>
            </a:r>
            <a:r>
              <a:rPr sz="1400" b="1" spc="-50" dirty="0">
                <a:latin typeface="Times New Roman"/>
                <a:cs typeface="Times New Roman"/>
              </a:rPr>
              <a:t>4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8808" y="2753867"/>
            <a:ext cx="8109204" cy="33421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1438" y="724026"/>
            <a:ext cx="5373370" cy="10013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39420" marR="5080" indent="-427355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333399"/>
                </a:solidFill>
                <a:latin typeface="Tahoma"/>
                <a:cs typeface="Tahoma"/>
              </a:rPr>
              <a:t>Multicycle</a:t>
            </a:r>
            <a:r>
              <a:rPr sz="3200" spc="-130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3200" dirty="0">
                <a:solidFill>
                  <a:srgbClr val="333399"/>
                </a:solidFill>
                <a:latin typeface="Tahoma"/>
                <a:cs typeface="Tahoma"/>
              </a:rPr>
              <a:t>Execution</a:t>
            </a:r>
            <a:r>
              <a:rPr sz="3200" spc="-130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3200" dirty="0">
                <a:solidFill>
                  <a:srgbClr val="333399"/>
                </a:solidFill>
                <a:latin typeface="Tahoma"/>
                <a:cs typeface="Tahoma"/>
              </a:rPr>
              <a:t>Step</a:t>
            </a:r>
            <a:r>
              <a:rPr sz="3200" spc="-120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3200" spc="-20" dirty="0">
                <a:solidFill>
                  <a:srgbClr val="333399"/>
                </a:solidFill>
                <a:latin typeface="Tahoma"/>
                <a:cs typeface="Tahoma"/>
              </a:rPr>
              <a:t>(3): </a:t>
            </a:r>
            <a:r>
              <a:rPr sz="3200" dirty="0">
                <a:solidFill>
                  <a:srgbClr val="333399"/>
                </a:solidFill>
                <a:latin typeface="Tahoma"/>
                <a:cs typeface="Tahoma"/>
              </a:rPr>
              <a:t>ALU</a:t>
            </a:r>
            <a:r>
              <a:rPr sz="3200" spc="-80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3200" dirty="0">
                <a:solidFill>
                  <a:srgbClr val="333399"/>
                </a:solidFill>
                <a:latin typeface="Tahoma"/>
                <a:cs typeface="Tahoma"/>
              </a:rPr>
              <a:t>Instruction</a:t>
            </a:r>
            <a:r>
              <a:rPr sz="3200" spc="-70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3200" spc="-10" dirty="0">
                <a:solidFill>
                  <a:srgbClr val="333399"/>
                </a:solidFill>
                <a:latin typeface="Tahoma"/>
                <a:cs typeface="Tahoma"/>
              </a:rPr>
              <a:t>(R-Type)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61617" y="2028189"/>
            <a:ext cx="23120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ourier New"/>
                <a:cs typeface="Courier New"/>
              </a:rPr>
              <a:t>ALUOut</a:t>
            </a:r>
            <a:r>
              <a:rPr sz="2000" spc="-2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=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A</a:t>
            </a:r>
            <a:r>
              <a:rPr sz="2000" spc="-1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op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spc="-50" dirty="0">
                <a:latin typeface="Courier New"/>
                <a:cs typeface="Courier New"/>
              </a:rPr>
              <a:t>B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248400" y="4026407"/>
            <a:ext cx="1981200" cy="1447800"/>
          </a:xfrm>
          <a:custGeom>
            <a:avLst/>
            <a:gdLst/>
            <a:ahLst/>
            <a:cxnLst/>
            <a:rect l="l" t="t" r="r" b="b"/>
            <a:pathLst>
              <a:path w="1981200" h="1447800">
                <a:moveTo>
                  <a:pt x="1981200" y="393192"/>
                </a:moveTo>
                <a:lnTo>
                  <a:pt x="1511808" y="393192"/>
                </a:lnTo>
                <a:lnTo>
                  <a:pt x="1511808" y="685800"/>
                </a:lnTo>
                <a:lnTo>
                  <a:pt x="1117092" y="685800"/>
                </a:lnTo>
                <a:lnTo>
                  <a:pt x="1117092" y="379349"/>
                </a:lnTo>
                <a:lnTo>
                  <a:pt x="431292" y="0"/>
                </a:lnTo>
                <a:lnTo>
                  <a:pt x="431292" y="316992"/>
                </a:lnTo>
                <a:lnTo>
                  <a:pt x="0" y="316992"/>
                </a:lnTo>
                <a:lnTo>
                  <a:pt x="0" y="469392"/>
                </a:lnTo>
                <a:lnTo>
                  <a:pt x="431292" y="469392"/>
                </a:lnTo>
                <a:lnTo>
                  <a:pt x="431292" y="926592"/>
                </a:lnTo>
                <a:lnTo>
                  <a:pt x="0" y="926592"/>
                </a:lnTo>
                <a:lnTo>
                  <a:pt x="0" y="1078992"/>
                </a:lnTo>
                <a:lnTo>
                  <a:pt x="431292" y="1078992"/>
                </a:lnTo>
                <a:lnTo>
                  <a:pt x="431292" y="1447800"/>
                </a:lnTo>
                <a:lnTo>
                  <a:pt x="1117092" y="1068451"/>
                </a:lnTo>
                <a:lnTo>
                  <a:pt x="1117092" y="838200"/>
                </a:lnTo>
                <a:lnTo>
                  <a:pt x="1511808" y="838200"/>
                </a:lnTo>
                <a:lnTo>
                  <a:pt x="1511808" y="1155192"/>
                </a:lnTo>
                <a:lnTo>
                  <a:pt x="1981200" y="1155192"/>
                </a:lnTo>
                <a:lnTo>
                  <a:pt x="1981200" y="393192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687436" y="3929634"/>
            <a:ext cx="58674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895" marR="5080" indent="-36830">
              <a:lnSpc>
                <a:spcPct val="100000"/>
              </a:lnSpc>
              <a:spcBef>
                <a:spcPts val="100"/>
              </a:spcBef>
            </a:pPr>
            <a:r>
              <a:rPr sz="1400" b="1" spc="-10" dirty="0">
                <a:latin typeface="Times New Roman"/>
                <a:cs typeface="Times New Roman"/>
              </a:rPr>
              <a:t>R-</a:t>
            </a:r>
            <a:r>
              <a:rPr sz="1400" b="1" spc="-40" dirty="0">
                <a:latin typeface="Times New Roman"/>
                <a:cs typeface="Times New Roman"/>
              </a:rPr>
              <a:t>Type </a:t>
            </a:r>
            <a:r>
              <a:rPr sz="1400" b="1" spc="-10" dirty="0">
                <a:latin typeface="Times New Roman"/>
                <a:cs typeface="Times New Roman"/>
              </a:rPr>
              <a:t>Result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867400" y="4114800"/>
            <a:ext cx="393700" cy="1219200"/>
          </a:xfrm>
          <a:custGeom>
            <a:avLst/>
            <a:gdLst/>
            <a:ahLst/>
            <a:cxnLst/>
            <a:rect l="l" t="t" r="r" b="b"/>
            <a:pathLst>
              <a:path w="393700" h="1219200">
                <a:moveTo>
                  <a:pt x="393192" y="0"/>
                </a:moveTo>
                <a:lnTo>
                  <a:pt x="0" y="0"/>
                </a:lnTo>
                <a:lnTo>
                  <a:pt x="0" y="609600"/>
                </a:lnTo>
                <a:lnTo>
                  <a:pt x="0" y="1219200"/>
                </a:lnTo>
                <a:lnTo>
                  <a:pt x="393192" y="1219200"/>
                </a:lnTo>
                <a:lnTo>
                  <a:pt x="393192" y="609600"/>
                </a:lnTo>
                <a:lnTo>
                  <a:pt x="393192" y="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38500" y="3276600"/>
            <a:ext cx="457200" cy="990600"/>
          </a:xfrm>
          <a:custGeom>
            <a:avLst/>
            <a:gdLst/>
            <a:ahLst/>
            <a:cxnLst/>
            <a:rect l="l" t="t" r="r" b="b"/>
            <a:pathLst>
              <a:path w="457200" h="990600">
                <a:moveTo>
                  <a:pt x="457200" y="0"/>
                </a:moveTo>
                <a:lnTo>
                  <a:pt x="0" y="0"/>
                </a:lnTo>
                <a:lnTo>
                  <a:pt x="0" y="990600"/>
                </a:lnTo>
                <a:lnTo>
                  <a:pt x="457200" y="990600"/>
                </a:lnTo>
                <a:lnTo>
                  <a:pt x="45720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09600" y="3962400"/>
            <a:ext cx="457200" cy="838200"/>
          </a:xfrm>
          <a:custGeom>
            <a:avLst/>
            <a:gdLst/>
            <a:ahLst/>
            <a:cxnLst/>
            <a:rect l="l" t="t" r="r" b="b"/>
            <a:pathLst>
              <a:path w="457200" h="838200">
                <a:moveTo>
                  <a:pt x="457200" y="0"/>
                </a:moveTo>
                <a:lnTo>
                  <a:pt x="0" y="0"/>
                </a:lnTo>
                <a:lnTo>
                  <a:pt x="0" y="838200"/>
                </a:lnTo>
                <a:lnTo>
                  <a:pt x="457200" y="838200"/>
                </a:lnTo>
                <a:lnTo>
                  <a:pt x="457200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657215" y="3837813"/>
            <a:ext cx="59055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0" dirty="0">
                <a:latin typeface="Times New Roman"/>
                <a:cs typeface="Times New Roman"/>
              </a:rPr>
              <a:t>Reg[rs]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649214" y="5285994"/>
            <a:ext cx="57975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0" dirty="0">
                <a:latin typeface="Times New Roman"/>
                <a:cs typeface="Times New Roman"/>
              </a:rPr>
              <a:t>Reg[rt]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92327" y="4828413"/>
            <a:ext cx="54165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Times New Roman"/>
                <a:cs typeface="Times New Roman"/>
              </a:rPr>
              <a:t>PC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+</a:t>
            </a:r>
            <a:r>
              <a:rPr sz="1400" b="1" spc="-5" dirty="0">
                <a:latin typeface="Times New Roman"/>
                <a:cs typeface="Times New Roman"/>
              </a:rPr>
              <a:t> </a:t>
            </a:r>
            <a:r>
              <a:rPr sz="1400" b="1" spc="-50" dirty="0">
                <a:latin typeface="Times New Roman"/>
                <a:cs typeface="Times New Roman"/>
              </a:rPr>
              <a:t>4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8808" y="2731007"/>
            <a:ext cx="8109204" cy="33406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3109" rIns="0" bIns="0" rtlCol="0">
            <a:spAutoFit/>
          </a:bodyPr>
          <a:lstStyle/>
          <a:p>
            <a:pPr marL="2770505" marR="5080" indent="-93345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333399"/>
                </a:solidFill>
                <a:latin typeface="Tahoma"/>
                <a:cs typeface="Tahoma"/>
              </a:rPr>
              <a:t>Multicycle</a:t>
            </a:r>
            <a:r>
              <a:rPr sz="3200" spc="-130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3200" dirty="0">
                <a:solidFill>
                  <a:srgbClr val="333399"/>
                </a:solidFill>
                <a:latin typeface="Tahoma"/>
                <a:cs typeface="Tahoma"/>
              </a:rPr>
              <a:t>Execution</a:t>
            </a:r>
            <a:r>
              <a:rPr sz="3200" spc="-130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3200" dirty="0">
                <a:solidFill>
                  <a:srgbClr val="333399"/>
                </a:solidFill>
                <a:latin typeface="Tahoma"/>
                <a:cs typeface="Tahoma"/>
              </a:rPr>
              <a:t>Step</a:t>
            </a:r>
            <a:r>
              <a:rPr sz="3200" spc="-120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3200" spc="-20" dirty="0">
                <a:solidFill>
                  <a:srgbClr val="333399"/>
                </a:solidFill>
                <a:latin typeface="Tahoma"/>
                <a:cs typeface="Tahoma"/>
              </a:rPr>
              <a:t>(3): </a:t>
            </a:r>
            <a:r>
              <a:rPr sz="3200" dirty="0">
                <a:solidFill>
                  <a:srgbClr val="333399"/>
                </a:solidFill>
                <a:latin typeface="Tahoma"/>
                <a:cs typeface="Tahoma"/>
              </a:rPr>
              <a:t>Branch</a:t>
            </a:r>
            <a:r>
              <a:rPr sz="3200" spc="-10" dirty="0">
                <a:solidFill>
                  <a:srgbClr val="333399"/>
                </a:solidFill>
                <a:latin typeface="Tahoma"/>
                <a:cs typeface="Tahoma"/>
              </a:rPr>
              <a:t> Instructions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444" y="1610613"/>
            <a:ext cx="36830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ourier New"/>
                <a:cs typeface="Courier New"/>
              </a:rPr>
              <a:t>if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(A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==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B)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PC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=</a:t>
            </a:r>
            <a:r>
              <a:rPr sz="2000" spc="-5" dirty="0">
                <a:latin typeface="Courier New"/>
                <a:cs typeface="Courier New"/>
              </a:rPr>
              <a:t> </a:t>
            </a:r>
            <a:r>
              <a:rPr sz="2000" spc="-10" dirty="0">
                <a:latin typeface="Courier New"/>
                <a:cs typeface="Courier New"/>
              </a:rPr>
              <a:t>ALUOut;</a:t>
            </a:r>
            <a:endParaRPr sz="2000">
              <a:latin typeface="Courier New"/>
              <a:cs typeface="Courier New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81000" y="2667000"/>
            <a:ext cx="8077200" cy="2807335"/>
            <a:chOff x="381000" y="2667000"/>
            <a:chExt cx="8077200" cy="2807335"/>
          </a:xfrm>
        </p:grpSpPr>
        <p:sp>
          <p:nvSpPr>
            <p:cNvPr id="5" name="object 5"/>
            <p:cNvSpPr/>
            <p:nvPr/>
          </p:nvSpPr>
          <p:spPr>
            <a:xfrm>
              <a:off x="6248400" y="4026407"/>
              <a:ext cx="1321435" cy="1447800"/>
            </a:xfrm>
            <a:custGeom>
              <a:avLst/>
              <a:gdLst/>
              <a:ahLst/>
              <a:cxnLst/>
              <a:rect l="l" t="t" r="r" b="b"/>
              <a:pathLst>
                <a:path w="1321434" h="1447800">
                  <a:moveTo>
                    <a:pt x="1321308" y="316992"/>
                  </a:moveTo>
                  <a:lnTo>
                    <a:pt x="1016508" y="316992"/>
                  </a:lnTo>
                  <a:lnTo>
                    <a:pt x="1016508" y="323723"/>
                  </a:lnTo>
                  <a:lnTo>
                    <a:pt x="431292" y="0"/>
                  </a:lnTo>
                  <a:lnTo>
                    <a:pt x="431292" y="316992"/>
                  </a:lnTo>
                  <a:lnTo>
                    <a:pt x="0" y="316992"/>
                  </a:lnTo>
                  <a:lnTo>
                    <a:pt x="0" y="469392"/>
                  </a:lnTo>
                  <a:lnTo>
                    <a:pt x="431292" y="469392"/>
                  </a:lnTo>
                  <a:lnTo>
                    <a:pt x="431292" y="926592"/>
                  </a:lnTo>
                  <a:lnTo>
                    <a:pt x="0" y="926592"/>
                  </a:lnTo>
                  <a:lnTo>
                    <a:pt x="0" y="1078992"/>
                  </a:lnTo>
                  <a:lnTo>
                    <a:pt x="431292" y="1078992"/>
                  </a:lnTo>
                  <a:lnTo>
                    <a:pt x="431292" y="1447800"/>
                  </a:lnTo>
                  <a:lnTo>
                    <a:pt x="1117092" y="1068451"/>
                  </a:lnTo>
                  <a:lnTo>
                    <a:pt x="1117092" y="621792"/>
                  </a:lnTo>
                  <a:lnTo>
                    <a:pt x="1321308" y="621792"/>
                  </a:lnTo>
                  <a:lnTo>
                    <a:pt x="1321308" y="316992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81000" y="2666999"/>
              <a:ext cx="8077200" cy="2209800"/>
            </a:xfrm>
            <a:custGeom>
              <a:avLst/>
              <a:gdLst/>
              <a:ahLst/>
              <a:cxnLst/>
              <a:rect l="l" t="t" r="r" b="b"/>
              <a:pathLst>
                <a:path w="8077200" h="2209800">
                  <a:moveTo>
                    <a:pt x="685800" y="1295400"/>
                  </a:moveTo>
                  <a:lnTo>
                    <a:pt x="228600" y="1295400"/>
                  </a:lnTo>
                  <a:lnTo>
                    <a:pt x="228600" y="1319784"/>
                  </a:lnTo>
                  <a:lnTo>
                    <a:pt x="685800" y="1319784"/>
                  </a:lnTo>
                  <a:lnTo>
                    <a:pt x="685800" y="1295400"/>
                  </a:lnTo>
                  <a:close/>
                </a:path>
                <a:path w="8077200" h="2209800">
                  <a:moveTo>
                    <a:pt x="8077200" y="0"/>
                  </a:moveTo>
                  <a:lnTo>
                    <a:pt x="7924800" y="0"/>
                  </a:lnTo>
                  <a:lnTo>
                    <a:pt x="152400" y="0"/>
                  </a:lnTo>
                  <a:lnTo>
                    <a:pt x="0" y="0"/>
                  </a:lnTo>
                  <a:lnTo>
                    <a:pt x="0" y="152400"/>
                  </a:lnTo>
                  <a:lnTo>
                    <a:pt x="0" y="1626108"/>
                  </a:lnTo>
                  <a:lnTo>
                    <a:pt x="0" y="1752600"/>
                  </a:lnTo>
                  <a:lnTo>
                    <a:pt x="0" y="1778508"/>
                  </a:lnTo>
                  <a:lnTo>
                    <a:pt x="228600" y="1778508"/>
                  </a:lnTo>
                  <a:lnTo>
                    <a:pt x="228600" y="1626108"/>
                  </a:lnTo>
                  <a:lnTo>
                    <a:pt x="152400" y="1626108"/>
                  </a:lnTo>
                  <a:lnTo>
                    <a:pt x="152400" y="152400"/>
                  </a:lnTo>
                  <a:lnTo>
                    <a:pt x="7924800" y="152400"/>
                  </a:lnTo>
                  <a:lnTo>
                    <a:pt x="7924800" y="2045208"/>
                  </a:lnTo>
                  <a:lnTo>
                    <a:pt x="7848600" y="2045208"/>
                  </a:lnTo>
                  <a:lnTo>
                    <a:pt x="7848600" y="2209800"/>
                  </a:lnTo>
                  <a:lnTo>
                    <a:pt x="8077200" y="2209800"/>
                  </a:lnTo>
                  <a:lnTo>
                    <a:pt x="8077200" y="2133600"/>
                  </a:lnTo>
                  <a:lnTo>
                    <a:pt x="8077200" y="2045208"/>
                  </a:lnTo>
                  <a:lnTo>
                    <a:pt x="8077200" y="152400"/>
                  </a:lnTo>
                  <a:lnTo>
                    <a:pt x="8077200" y="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38378" y="4751577"/>
            <a:ext cx="647065" cy="666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8575" algn="just">
              <a:lnSpc>
                <a:spcPct val="100000"/>
              </a:lnSpc>
              <a:spcBef>
                <a:spcPts val="100"/>
              </a:spcBef>
            </a:pPr>
            <a:r>
              <a:rPr sz="1400" b="1" spc="-10" dirty="0">
                <a:latin typeface="Times New Roman"/>
                <a:cs typeface="Times New Roman"/>
              </a:rPr>
              <a:t>Branch Target Address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09600" y="3300984"/>
            <a:ext cx="7658100" cy="2057400"/>
            <a:chOff x="609600" y="3300984"/>
            <a:chExt cx="7658100" cy="2057400"/>
          </a:xfrm>
        </p:grpSpPr>
        <p:sp>
          <p:nvSpPr>
            <p:cNvPr id="9" name="object 9"/>
            <p:cNvSpPr/>
            <p:nvPr/>
          </p:nvSpPr>
          <p:spPr>
            <a:xfrm>
              <a:off x="609600" y="3986784"/>
              <a:ext cx="457200" cy="838200"/>
            </a:xfrm>
            <a:custGeom>
              <a:avLst/>
              <a:gdLst/>
              <a:ahLst/>
              <a:cxnLst/>
              <a:rect l="l" t="t" r="r" b="b"/>
              <a:pathLst>
                <a:path w="457200" h="838200">
                  <a:moveTo>
                    <a:pt x="457200" y="0"/>
                  </a:moveTo>
                  <a:lnTo>
                    <a:pt x="0" y="0"/>
                  </a:lnTo>
                  <a:lnTo>
                    <a:pt x="0" y="838200"/>
                  </a:lnTo>
                  <a:lnTo>
                    <a:pt x="457200" y="838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66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734300" y="4443984"/>
              <a:ext cx="533400" cy="762000"/>
            </a:xfrm>
            <a:custGeom>
              <a:avLst/>
              <a:gdLst/>
              <a:ahLst/>
              <a:cxnLst/>
              <a:rect l="l" t="t" r="r" b="b"/>
              <a:pathLst>
                <a:path w="533400" h="762000">
                  <a:moveTo>
                    <a:pt x="533400" y="0"/>
                  </a:moveTo>
                  <a:lnTo>
                    <a:pt x="0" y="0"/>
                  </a:lnTo>
                  <a:lnTo>
                    <a:pt x="0" y="762000"/>
                  </a:lnTo>
                  <a:lnTo>
                    <a:pt x="533400" y="762000"/>
                  </a:lnTo>
                  <a:lnTo>
                    <a:pt x="533400" y="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817108" y="4139184"/>
              <a:ext cx="457200" cy="1219200"/>
            </a:xfrm>
            <a:custGeom>
              <a:avLst/>
              <a:gdLst/>
              <a:ahLst/>
              <a:cxnLst/>
              <a:rect l="l" t="t" r="r" b="b"/>
              <a:pathLst>
                <a:path w="457200" h="1219200">
                  <a:moveTo>
                    <a:pt x="457200" y="609612"/>
                  </a:moveTo>
                  <a:lnTo>
                    <a:pt x="0" y="609612"/>
                  </a:lnTo>
                  <a:lnTo>
                    <a:pt x="0" y="1219200"/>
                  </a:lnTo>
                  <a:lnTo>
                    <a:pt x="457200" y="1219200"/>
                  </a:lnTo>
                  <a:lnTo>
                    <a:pt x="457200" y="609612"/>
                  </a:lnTo>
                  <a:close/>
                </a:path>
                <a:path w="457200" h="1219200">
                  <a:moveTo>
                    <a:pt x="4572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457200" y="6096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238500" y="3300984"/>
              <a:ext cx="457200" cy="990600"/>
            </a:xfrm>
            <a:custGeom>
              <a:avLst/>
              <a:gdLst/>
              <a:ahLst/>
              <a:cxnLst/>
              <a:rect l="l" t="t" r="r" b="b"/>
              <a:pathLst>
                <a:path w="457200" h="990600">
                  <a:moveTo>
                    <a:pt x="457200" y="0"/>
                  </a:moveTo>
                  <a:lnTo>
                    <a:pt x="0" y="0"/>
                  </a:lnTo>
                  <a:lnTo>
                    <a:pt x="0" y="990600"/>
                  </a:lnTo>
                  <a:lnTo>
                    <a:pt x="457200" y="9906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5669915" y="3861561"/>
            <a:ext cx="57785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b="1" spc="-10" dirty="0">
                <a:latin typeface="Times New Roman"/>
                <a:cs typeface="Times New Roman"/>
              </a:rPr>
              <a:t>Reg[rs]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649214" y="5309742"/>
            <a:ext cx="57975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0" dirty="0">
                <a:latin typeface="Times New Roman"/>
                <a:cs typeface="Times New Roman"/>
              </a:rPr>
              <a:t>Reg[rt]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696200" y="3740277"/>
            <a:ext cx="57848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" marR="5080" indent="-32384">
              <a:lnSpc>
                <a:spcPct val="100000"/>
              </a:lnSpc>
              <a:spcBef>
                <a:spcPts val="100"/>
              </a:spcBef>
            </a:pPr>
            <a:r>
              <a:rPr sz="1400" b="1" spc="-10" dirty="0">
                <a:latin typeface="Times New Roman"/>
                <a:cs typeface="Times New Roman"/>
              </a:rPr>
              <a:t>Branch Target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654543" y="4166996"/>
            <a:ext cx="64643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0" dirty="0">
                <a:latin typeface="Times New Roman"/>
                <a:cs typeface="Times New Roman"/>
              </a:rPr>
              <a:t>Address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8808" y="2753867"/>
            <a:ext cx="8109204" cy="33421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1000" y="2666999"/>
            <a:ext cx="7315200" cy="1790700"/>
          </a:xfrm>
          <a:custGeom>
            <a:avLst/>
            <a:gdLst/>
            <a:ahLst/>
            <a:cxnLst/>
            <a:rect l="l" t="t" r="r" b="b"/>
            <a:pathLst>
              <a:path w="7315200" h="1790700">
                <a:moveTo>
                  <a:pt x="7315200" y="0"/>
                </a:moveTo>
                <a:lnTo>
                  <a:pt x="7162800" y="0"/>
                </a:lnTo>
                <a:lnTo>
                  <a:pt x="0" y="0"/>
                </a:lnTo>
                <a:lnTo>
                  <a:pt x="0" y="76200"/>
                </a:lnTo>
                <a:lnTo>
                  <a:pt x="0" y="152400"/>
                </a:lnTo>
                <a:lnTo>
                  <a:pt x="0" y="1638300"/>
                </a:lnTo>
                <a:lnTo>
                  <a:pt x="0" y="1752600"/>
                </a:lnTo>
                <a:lnTo>
                  <a:pt x="0" y="1790700"/>
                </a:lnTo>
                <a:lnTo>
                  <a:pt x="304800" y="1790700"/>
                </a:lnTo>
                <a:lnTo>
                  <a:pt x="304800" y="1638300"/>
                </a:lnTo>
                <a:lnTo>
                  <a:pt x="152400" y="1638300"/>
                </a:lnTo>
                <a:lnTo>
                  <a:pt x="152400" y="152400"/>
                </a:lnTo>
                <a:lnTo>
                  <a:pt x="7162800" y="152400"/>
                </a:lnTo>
                <a:lnTo>
                  <a:pt x="7162800" y="685800"/>
                </a:lnTo>
                <a:lnTo>
                  <a:pt x="7315200" y="685800"/>
                </a:lnTo>
                <a:lnTo>
                  <a:pt x="7315200" y="152400"/>
                </a:lnTo>
                <a:lnTo>
                  <a:pt x="7315200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42185" y="571626"/>
            <a:ext cx="5373370" cy="10013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174115" marR="5080" indent="-116205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333399"/>
                </a:solidFill>
                <a:latin typeface="Tahoma"/>
                <a:cs typeface="Tahoma"/>
              </a:rPr>
              <a:t>Multicycle</a:t>
            </a:r>
            <a:r>
              <a:rPr sz="3200" spc="-130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3200" dirty="0">
                <a:solidFill>
                  <a:srgbClr val="333399"/>
                </a:solidFill>
                <a:latin typeface="Tahoma"/>
                <a:cs typeface="Tahoma"/>
              </a:rPr>
              <a:t>Execution</a:t>
            </a:r>
            <a:r>
              <a:rPr sz="3200" spc="-130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3200" dirty="0">
                <a:solidFill>
                  <a:srgbClr val="333399"/>
                </a:solidFill>
                <a:latin typeface="Tahoma"/>
                <a:cs typeface="Tahoma"/>
              </a:rPr>
              <a:t>Step</a:t>
            </a:r>
            <a:r>
              <a:rPr sz="3200" spc="-120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3200" spc="-20" dirty="0">
                <a:solidFill>
                  <a:srgbClr val="333399"/>
                </a:solidFill>
                <a:latin typeface="Tahoma"/>
                <a:cs typeface="Tahoma"/>
              </a:rPr>
              <a:t>(3): </a:t>
            </a:r>
            <a:r>
              <a:rPr sz="3200" dirty="0">
                <a:solidFill>
                  <a:srgbClr val="333399"/>
                </a:solidFill>
                <a:latin typeface="Tahoma"/>
                <a:cs typeface="Tahoma"/>
              </a:rPr>
              <a:t>Jump</a:t>
            </a:r>
            <a:r>
              <a:rPr sz="3200" spc="-80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3200" spc="-10" dirty="0">
                <a:solidFill>
                  <a:srgbClr val="333399"/>
                </a:solidFill>
                <a:latin typeface="Tahoma"/>
                <a:cs typeface="Tahoma"/>
              </a:rPr>
              <a:t>Instruction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45844" y="1762709"/>
            <a:ext cx="566483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ourier New"/>
                <a:cs typeface="Courier New"/>
              </a:rPr>
              <a:t>PC</a:t>
            </a:r>
            <a:r>
              <a:rPr sz="2000" spc="-1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= </a:t>
            </a:r>
            <a:r>
              <a:rPr sz="2000" spc="-10" dirty="0">
                <a:latin typeface="Courier New"/>
                <a:cs typeface="Courier New"/>
              </a:rPr>
              <a:t>PC[31-</a:t>
            </a:r>
            <a:r>
              <a:rPr sz="2000" dirty="0">
                <a:latin typeface="Courier New"/>
                <a:cs typeface="Courier New"/>
              </a:rPr>
              <a:t>28] concat</a:t>
            </a:r>
            <a:r>
              <a:rPr sz="2000" spc="-5" dirty="0">
                <a:latin typeface="Courier New"/>
                <a:cs typeface="Courier New"/>
              </a:rPr>
              <a:t> </a:t>
            </a:r>
            <a:r>
              <a:rPr sz="2000" spc="-10" dirty="0">
                <a:latin typeface="Courier New"/>
                <a:cs typeface="Courier New"/>
              </a:rPr>
              <a:t>(IR[25-</a:t>
            </a:r>
            <a:r>
              <a:rPr sz="2000" dirty="0">
                <a:latin typeface="Courier New"/>
                <a:cs typeface="Courier New"/>
              </a:rPr>
              <a:t>0] &lt;&lt; </a:t>
            </a:r>
            <a:r>
              <a:rPr sz="2000" spc="-25" dirty="0">
                <a:latin typeface="Courier New"/>
                <a:cs typeface="Courier New"/>
              </a:rPr>
              <a:t>2)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8378" y="4767834"/>
            <a:ext cx="647065" cy="453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6680">
              <a:lnSpc>
                <a:spcPct val="100000"/>
              </a:lnSpc>
              <a:spcBef>
                <a:spcPts val="100"/>
              </a:spcBef>
            </a:pPr>
            <a:r>
              <a:rPr sz="1400" b="1" spc="-20" dirty="0">
                <a:latin typeface="Times New Roman"/>
                <a:cs typeface="Times New Roman"/>
              </a:rPr>
              <a:t>Jump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b="1" spc="-10" dirty="0">
                <a:latin typeface="Times New Roman"/>
                <a:cs typeface="Times New Roman"/>
              </a:rPr>
              <a:t>Address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21791" y="3112007"/>
            <a:ext cx="7658100" cy="2246630"/>
            <a:chOff x="621791" y="3112007"/>
            <a:chExt cx="7658100" cy="2246630"/>
          </a:xfrm>
        </p:grpSpPr>
        <p:sp>
          <p:nvSpPr>
            <p:cNvPr id="7" name="object 7"/>
            <p:cNvSpPr/>
            <p:nvPr/>
          </p:nvSpPr>
          <p:spPr>
            <a:xfrm>
              <a:off x="3669791" y="3759707"/>
              <a:ext cx="3962400" cy="152400"/>
            </a:xfrm>
            <a:custGeom>
              <a:avLst/>
              <a:gdLst/>
              <a:ahLst/>
              <a:cxnLst/>
              <a:rect l="l" t="t" r="r" b="b"/>
              <a:pathLst>
                <a:path w="3962400" h="152400">
                  <a:moveTo>
                    <a:pt x="3962400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3962400" y="152400"/>
                  </a:lnTo>
                  <a:lnTo>
                    <a:pt x="396240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02792" y="3112007"/>
              <a:ext cx="6553200" cy="1333500"/>
            </a:xfrm>
            <a:custGeom>
              <a:avLst/>
              <a:gdLst/>
              <a:ahLst/>
              <a:cxnLst/>
              <a:rect l="l" t="t" r="r" b="b"/>
              <a:pathLst>
                <a:path w="6553200" h="1333500">
                  <a:moveTo>
                    <a:pt x="6553200" y="0"/>
                  </a:moveTo>
                  <a:lnTo>
                    <a:pt x="381000" y="0"/>
                  </a:lnTo>
                  <a:lnTo>
                    <a:pt x="381000" y="38100"/>
                  </a:lnTo>
                  <a:lnTo>
                    <a:pt x="356616" y="38100"/>
                  </a:lnTo>
                  <a:lnTo>
                    <a:pt x="356616" y="1205484"/>
                  </a:lnTo>
                  <a:lnTo>
                    <a:pt x="0" y="1205484"/>
                  </a:lnTo>
                  <a:lnTo>
                    <a:pt x="0" y="1333500"/>
                  </a:lnTo>
                  <a:lnTo>
                    <a:pt x="356616" y="1333500"/>
                  </a:lnTo>
                  <a:lnTo>
                    <a:pt x="457200" y="1333500"/>
                  </a:lnTo>
                  <a:lnTo>
                    <a:pt x="509016" y="1333500"/>
                  </a:lnTo>
                  <a:lnTo>
                    <a:pt x="509016" y="176784"/>
                  </a:lnTo>
                  <a:lnTo>
                    <a:pt x="6553200" y="176784"/>
                  </a:lnTo>
                  <a:lnTo>
                    <a:pt x="6553200" y="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555991" y="3302507"/>
              <a:ext cx="152400" cy="609600"/>
            </a:xfrm>
            <a:custGeom>
              <a:avLst/>
              <a:gdLst/>
              <a:ahLst/>
              <a:cxnLst/>
              <a:rect l="l" t="t" r="r" b="b"/>
              <a:pathLst>
                <a:path w="152400" h="609600">
                  <a:moveTo>
                    <a:pt x="1524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152400" y="6096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46491" y="4456175"/>
              <a:ext cx="533400" cy="7620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29300" y="4139183"/>
              <a:ext cx="457200" cy="121920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3250691" y="3300983"/>
              <a:ext cx="457200" cy="990600"/>
            </a:xfrm>
            <a:custGeom>
              <a:avLst/>
              <a:gdLst/>
              <a:ahLst/>
              <a:cxnLst/>
              <a:rect l="l" t="t" r="r" b="b"/>
              <a:pathLst>
                <a:path w="457200" h="990600">
                  <a:moveTo>
                    <a:pt x="457200" y="0"/>
                  </a:moveTo>
                  <a:lnTo>
                    <a:pt x="0" y="0"/>
                  </a:lnTo>
                  <a:lnTo>
                    <a:pt x="0" y="990600"/>
                  </a:lnTo>
                  <a:lnTo>
                    <a:pt x="457200" y="9906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21791" y="3986783"/>
              <a:ext cx="457200" cy="838200"/>
            </a:xfrm>
            <a:custGeom>
              <a:avLst/>
              <a:gdLst/>
              <a:ahLst/>
              <a:cxnLst/>
              <a:rect l="l" t="t" r="r" b="b"/>
              <a:pathLst>
                <a:path w="457200" h="838200">
                  <a:moveTo>
                    <a:pt x="457200" y="0"/>
                  </a:moveTo>
                  <a:lnTo>
                    <a:pt x="0" y="0"/>
                  </a:lnTo>
                  <a:lnTo>
                    <a:pt x="0" y="838200"/>
                  </a:lnTo>
                  <a:lnTo>
                    <a:pt x="457200" y="838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5808090" y="3873830"/>
            <a:ext cx="59055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10" dirty="0">
                <a:solidFill>
                  <a:srgbClr val="1C1C1C"/>
                </a:solidFill>
                <a:latin typeface="Times New Roman"/>
                <a:cs typeface="Times New Roman"/>
              </a:rPr>
              <a:t>Reg[rs]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757164" y="5309742"/>
            <a:ext cx="57975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0" dirty="0">
                <a:solidFill>
                  <a:srgbClr val="1C1C1C"/>
                </a:solidFill>
                <a:latin typeface="Times New Roman"/>
                <a:cs typeface="Times New Roman"/>
              </a:rPr>
              <a:t>Reg[rt]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721600" y="3752544"/>
            <a:ext cx="59118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10" dirty="0">
                <a:solidFill>
                  <a:srgbClr val="1C1C1C"/>
                </a:solidFill>
                <a:latin typeface="Times New Roman"/>
                <a:cs typeface="Times New Roman"/>
              </a:rPr>
              <a:t>Branch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753604" y="3966464"/>
            <a:ext cx="52514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20" dirty="0">
                <a:solidFill>
                  <a:srgbClr val="1C1C1C"/>
                </a:solidFill>
                <a:latin typeface="Times New Roman"/>
                <a:cs typeface="Times New Roman"/>
              </a:rPr>
              <a:t>Target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692643" y="4179823"/>
            <a:ext cx="64643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0" dirty="0">
                <a:solidFill>
                  <a:srgbClr val="1C1C1C"/>
                </a:solidFill>
                <a:latin typeface="Times New Roman"/>
                <a:cs typeface="Times New Roman"/>
              </a:rPr>
              <a:t>Address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19" name="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81000" y="2753867"/>
            <a:ext cx="8109204" cy="33421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98751" y="525526"/>
            <a:ext cx="6379210" cy="10013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51940" marR="5080" indent="-1539875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333399"/>
                </a:solidFill>
                <a:latin typeface="Tahoma"/>
                <a:cs typeface="Tahoma"/>
              </a:rPr>
              <a:t>Tek</a:t>
            </a:r>
            <a:r>
              <a:rPr sz="3200" spc="-30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3200" dirty="0">
                <a:solidFill>
                  <a:srgbClr val="333399"/>
                </a:solidFill>
                <a:latin typeface="Tahoma"/>
                <a:cs typeface="Tahoma"/>
              </a:rPr>
              <a:t>çevrim</a:t>
            </a:r>
            <a:r>
              <a:rPr sz="3200" spc="-35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3200" spc="-20" dirty="0">
                <a:solidFill>
                  <a:srgbClr val="333399"/>
                </a:solidFill>
                <a:latin typeface="Tahoma"/>
                <a:cs typeface="Tahoma"/>
              </a:rPr>
              <a:t>(Single-</a:t>
            </a:r>
            <a:r>
              <a:rPr sz="3200" dirty="0">
                <a:solidFill>
                  <a:srgbClr val="333399"/>
                </a:solidFill>
                <a:latin typeface="Tahoma"/>
                <a:cs typeface="Tahoma"/>
              </a:rPr>
              <a:t>Cycle)</a:t>
            </a:r>
            <a:r>
              <a:rPr sz="3200" spc="-25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3200" spc="-10" dirty="0">
                <a:solidFill>
                  <a:srgbClr val="333399"/>
                </a:solidFill>
                <a:latin typeface="Tahoma"/>
                <a:cs typeface="Tahoma"/>
              </a:rPr>
              <a:t>tasarımın </a:t>
            </a:r>
            <a:r>
              <a:rPr sz="3200" dirty="0">
                <a:solidFill>
                  <a:srgbClr val="333399"/>
                </a:solidFill>
                <a:latin typeface="Tahoma"/>
                <a:cs typeface="Tahoma"/>
              </a:rPr>
              <a:t>sorunlarına</a:t>
            </a:r>
            <a:r>
              <a:rPr sz="3200" spc="-10" dirty="0">
                <a:solidFill>
                  <a:srgbClr val="333399"/>
                </a:solidFill>
                <a:latin typeface="Tahoma"/>
                <a:cs typeface="Tahoma"/>
              </a:rPr>
              <a:t> çözüm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1225" y="1909699"/>
            <a:ext cx="7871459" cy="36423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7180">
              <a:lnSpc>
                <a:spcPct val="100000"/>
              </a:lnSpc>
              <a:spcBef>
                <a:spcPts val="105"/>
              </a:spcBef>
            </a:pPr>
            <a:r>
              <a:rPr sz="2000" u="sng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Çözüm</a:t>
            </a:r>
            <a:r>
              <a:rPr sz="2000" u="sng" spc="-5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Alternatifi: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Herbir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komut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sınıfı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için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farklı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çevrim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süreli</a:t>
            </a:r>
            <a:endParaRPr sz="2000">
              <a:latin typeface="Tahoma"/>
              <a:cs typeface="Tahoma"/>
            </a:endParaRPr>
          </a:p>
          <a:p>
            <a:pPr marL="355600">
              <a:lnSpc>
                <a:spcPct val="100000"/>
              </a:lnSpc>
              <a:spcBef>
                <a:spcPts val="80"/>
              </a:spcBef>
            </a:pPr>
            <a:r>
              <a:rPr sz="2000" spc="-10" dirty="0">
                <a:latin typeface="Tahoma"/>
                <a:cs typeface="Tahoma"/>
              </a:rPr>
              <a:t>değişken-</a:t>
            </a:r>
            <a:r>
              <a:rPr sz="2000" dirty="0">
                <a:latin typeface="Tahoma"/>
                <a:cs typeface="Tahoma"/>
              </a:rPr>
              <a:t>periyodlu</a:t>
            </a:r>
            <a:r>
              <a:rPr sz="2000" spc="-6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clock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kullanmak.</a:t>
            </a:r>
            <a:endParaRPr sz="2000">
              <a:latin typeface="Tahoma"/>
              <a:cs typeface="Tahoma"/>
            </a:endParaRPr>
          </a:p>
          <a:p>
            <a:pPr marL="355600" marR="232410" indent="-342900">
              <a:lnSpc>
                <a:spcPct val="100000"/>
              </a:lnSpc>
              <a:spcBef>
                <a:spcPts val="484"/>
              </a:spcBef>
              <a:buClr>
                <a:srgbClr val="3333CC"/>
              </a:buClr>
              <a:buSzPct val="60000"/>
              <a:buFont typeface="Wingdings"/>
              <a:buChar char=""/>
              <a:tabLst>
                <a:tab pos="355600" algn="l"/>
                <a:tab pos="5533390" algn="l"/>
              </a:tabLst>
            </a:pPr>
            <a:r>
              <a:rPr sz="2000" dirty="0">
                <a:latin typeface="Tahoma"/>
                <a:cs typeface="Tahoma"/>
              </a:rPr>
              <a:t>İmkansız</a:t>
            </a:r>
            <a:r>
              <a:rPr sz="2000" spc="-4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bir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çözüm.Değişken</a:t>
            </a:r>
            <a:r>
              <a:rPr sz="2000" spc="-6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hızlı(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periyotlu)</a:t>
            </a:r>
            <a:r>
              <a:rPr sz="2000" dirty="0">
                <a:latin typeface="Tahoma"/>
                <a:cs typeface="Tahoma"/>
              </a:rPr>
              <a:t>	bir</a:t>
            </a:r>
            <a:r>
              <a:rPr sz="2000" spc="-5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clock</a:t>
            </a:r>
            <a:r>
              <a:rPr sz="2000" spc="-4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uygulama </a:t>
            </a:r>
            <a:r>
              <a:rPr sz="2000" dirty="0">
                <a:latin typeface="Tahoma"/>
                <a:cs typeface="Tahoma"/>
              </a:rPr>
              <a:t>olarak</a:t>
            </a:r>
            <a:r>
              <a:rPr sz="2000" spc="-5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teknik</a:t>
            </a:r>
            <a:r>
              <a:rPr sz="2000" spc="-5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olarak</a:t>
            </a:r>
            <a:r>
              <a:rPr sz="2000" spc="-55" dirty="0">
                <a:latin typeface="Tahoma"/>
                <a:cs typeface="Tahoma"/>
              </a:rPr>
              <a:t> </a:t>
            </a:r>
            <a:r>
              <a:rPr sz="2000" spc="-25" dirty="0">
                <a:latin typeface="Tahoma"/>
                <a:cs typeface="Tahoma"/>
              </a:rPr>
              <a:t>zor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944"/>
              </a:spcBef>
            </a:pPr>
            <a:endParaRPr sz="200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</a:tabLst>
            </a:pPr>
            <a:r>
              <a:rPr sz="2000" u="sng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Diğer</a:t>
            </a:r>
            <a:r>
              <a:rPr sz="2000" u="sng" spc="-5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2000" u="sng" spc="-1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Çözüm:</a:t>
            </a:r>
            <a:endParaRPr sz="2000">
              <a:latin typeface="Tahoma"/>
              <a:cs typeface="Tahoma"/>
            </a:endParaRPr>
          </a:p>
          <a:p>
            <a:pPr marL="756285" lvl="1" indent="-286385">
              <a:lnSpc>
                <a:spcPct val="100000"/>
              </a:lnSpc>
              <a:spcBef>
                <a:spcPts val="430"/>
              </a:spcBef>
              <a:buClr>
                <a:srgbClr val="FF0000"/>
              </a:buClr>
              <a:buSzPct val="55555"/>
              <a:buFont typeface="Wingdings"/>
              <a:buChar char=""/>
              <a:tabLst>
                <a:tab pos="756285" algn="l"/>
              </a:tabLst>
            </a:pPr>
            <a:r>
              <a:rPr sz="1800" dirty="0">
                <a:latin typeface="Tahoma"/>
                <a:cs typeface="Tahoma"/>
              </a:rPr>
              <a:t>Daha</a:t>
            </a:r>
            <a:r>
              <a:rPr sz="1800" spc="-2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küçük</a:t>
            </a:r>
            <a:r>
              <a:rPr sz="1800" spc="-4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bir</a:t>
            </a:r>
            <a:r>
              <a:rPr sz="1800" spc="-2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clock</a:t>
            </a:r>
            <a:r>
              <a:rPr sz="1800" spc="-2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cycle</a:t>
            </a:r>
            <a:r>
              <a:rPr sz="1800" spc="-25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kullanmak.</a:t>
            </a:r>
            <a:endParaRPr sz="1800">
              <a:latin typeface="Tahoma"/>
              <a:cs typeface="Tahoma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430"/>
              </a:spcBef>
              <a:buClr>
                <a:srgbClr val="FF0000"/>
              </a:buClr>
              <a:buSzPct val="55555"/>
              <a:buFont typeface="Wingdings"/>
              <a:buChar char=""/>
              <a:tabLst>
                <a:tab pos="756285" algn="l"/>
              </a:tabLst>
            </a:pPr>
            <a:r>
              <a:rPr sz="1800" dirty="0">
                <a:latin typeface="Tahoma"/>
                <a:cs typeface="Tahoma"/>
              </a:rPr>
              <a:t>Farklı</a:t>
            </a:r>
            <a:r>
              <a:rPr sz="1800" spc="-5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komutları,</a:t>
            </a:r>
            <a:r>
              <a:rPr sz="1800" spc="-4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farklı</a:t>
            </a:r>
            <a:r>
              <a:rPr sz="1800" spc="-5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sayıda</a:t>
            </a:r>
            <a:r>
              <a:rPr sz="1800" spc="-4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clock</a:t>
            </a:r>
            <a:r>
              <a:rPr sz="1800" spc="-5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cycleri</a:t>
            </a:r>
            <a:r>
              <a:rPr sz="1800" spc="-5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ile</a:t>
            </a:r>
            <a:r>
              <a:rPr sz="1800" spc="-4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gerçekleştirmek.</a:t>
            </a:r>
            <a:r>
              <a:rPr sz="1800" spc="-3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Yani</a:t>
            </a:r>
            <a:r>
              <a:rPr sz="1800" spc="-40" dirty="0">
                <a:latin typeface="Tahoma"/>
                <a:cs typeface="Tahoma"/>
              </a:rPr>
              <a:t> </a:t>
            </a:r>
            <a:r>
              <a:rPr sz="1800" spc="-25" dirty="0">
                <a:latin typeface="Tahoma"/>
                <a:cs typeface="Tahoma"/>
              </a:rPr>
              <a:t>her </a:t>
            </a:r>
            <a:r>
              <a:rPr sz="1800" dirty="0">
                <a:latin typeface="Tahoma"/>
                <a:cs typeface="Tahoma"/>
              </a:rPr>
              <a:t>komutun</a:t>
            </a:r>
            <a:r>
              <a:rPr sz="1800" spc="-7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değişik</a:t>
            </a:r>
            <a:r>
              <a:rPr sz="1800" spc="-4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fazlarınının</a:t>
            </a:r>
            <a:r>
              <a:rPr sz="1800" spc="-6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herbirini</a:t>
            </a:r>
            <a:r>
              <a:rPr sz="1800" spc="-5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bir</a:t>
            </a:r>
            <a:r>
              <a:rPr sz="1800" spc="-4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cyle’lık</a:t>
            </a:r>
            <a:r>
              <a:rPr sz="1800" spc="-5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çevrimde</a:t>
            </a:r>
            <a:r>
              <a:rPr sz="1800" spc="-45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çözebilmek.</a:t>
            </a:r>
            <a:endParaRPr sz="1800">
              <a:latin typeface="Tahoma"/>
              <a:cs typeface="Tahoma"/>
            </a:endParaRPr>
          </a:p>
          <a:p>
            <a:pPr lvl="1">
              <a:lnSpc>
                <a:spcPct val="100000"/>
              </a:lnSpc>
              <a:spcBef>
                <a:spcPts val="755"/>
              </a:spcBef>
              <a:buClr>
                <a:srgbClr val="FF0000"/>
              </a:buClr>
              <a:buFont typeface="Wingdings"/>
              <a:buChar char=""/>
            </a:pPr>
            <a:endParaRPr sz="1800">
              <a:latin typeface="Tahoma"/>
              <a:cs typeface="Tahoma"/>
            </a:endParaRPr>
          </a:p>
          <a:p>
            <a:pPr marL="756285" lvl="1" indent="-286385">
              <a:lnSpc>
                <a:spcPct val="100000"/>
              </a:lnSpc>
              <a:buClr>
                <a:srgbClr val="FF0000"/>
              </a:buClr>
              <a:buSzPct val="52631"/>
              <a:buFont typeface="Wingdings"/>
              <a:buChar char=""/>
              <a:tabLst>
                <a:tab pos="756285" algn="l"/>
                <a:tab pos="4732020" algn="l"/>
              </a:tabLst>
            </a:pPr>
            <a:r>
              <a:rPr sz="1900" spc="-30" dirty="0">
                <a:latin typeface="Tahoma"/>
                <a:cs typeface="Tahoma"/>
              </a:rPr>
              <a:t>Bu</a:t>
            </a:r>
            <a:r>
              <a:rPr sz="1900" spc="-120" dirty="0">
                <a:latin typeface="Tahoma"/>
                <a:cs typeface="Tahoma"/>
              </a:rPr>
              <a:t> </a:t>
            </a:r>
            <a:r>
              <a:rPr sz="1900" spc="-65" dirty="0">
                <a:latin typeface="Tahoma"/>
                <a:cs typeface="Tahoma"/>
              </a:rPr>
              <a:t>mümkündür</a:t>
            </a:r>
            <a:r>
              <a:rPr sz="1900" spc="-85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:</a:t>
            </a:r>
            <a:r>
              <a:rPr sz="1900" spc="-90" dirty="0">
                <a:latin typeface="Tahoma"/>
                <a:cs typeface="Tahoma"/>
              </a:rPr>
              <a:t> </a:t>
            </a:r>
            <a:r>
              <a:rPr sz="1900" spc="-65" dirty="0">
                <a:latin typeface="Tahoma"/>
                <a:cs typeface="Tahoma"/>
              </a:rPr>
              <a:t>Bunun</a:t>
            </a:r>
            <a:r>
              <a:rPr sz="1900" spc="-85" dirty="0">
                <a:latin typeface="Tahoma"/>
                <a:cs typeface="Tahoma"/>
              </a:rPr>
              <a:t> </a:t>
            </a:r>
            <a:r>
              <a:rPr sz="1900" spc="-30" dirty="0">
                <a:latin typeface="Tahoma"/>
                <a:cs typeface="Tahoma"/>
              </a:rPr>
              <a:t>ismi</a:t>
            </a:r>
            <a:r>
              <a:rPr sz="1900" spc="-75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Multicyle</a:t>
            </a:r>
            <a:r>
              <a:rPr sz="1900" dirty="0">
                <a:latin typeface="Tahoma"/>
                <a:cs typeface="Tahoma"/>
              </a:rPr>
              <a:t>	</a:t>
            </a:r>
            <a:r>
              <a:rPr sz="1900" spc="-10" dirty="0">
                <a:latin typeface="Tahoma"/>
                <a:cs typeface="Tahoma"/>
              </a:rPr>
              <a:t>uygulamadır.</a:t>
            </a:r>
            <a:endParaRPr sz="19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12391" y="4064508"/>
            <a:ext cx="1371600" cy="1295400"/>
          </a:xfrm>
          <a:custGeom>
            <a:avLst/>
            <a:gdLst/>
            <a:ahLst/>
            <a:cxnLst/>
            <a:rect l="l" t="t" r="r" b="b"/>
            <a:pathLst>
              <a:path w="1371600" h="1295400">
                <a:moveTo>
                  <a:pt x="1371599" y="0"/>
                </a:moveTo>
                <a:lnTo>
                  <a:pt x="0" y="0"/>
                </a:lnTo>
                <a:lnTo>
                  <a:pt x="0" y="1295399"/>
                </a:lnTo>
                <a:lnTo>
                  <a:pt x="1371599" y="1295399"/>
                </a:lnTo>
                <a:lnTo>
                  <a:pt x="1371599" y="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831592" y="4267200"/>
            <a:ext cx="864235" cy="990600"/>
          </a:xfrm>
          <a:custGeom>
            <a:avLst/>
            <a:gdLst/>
            <a:ahLst/>
            <a:cxnLst/>
            <a:rect l="l" t="t" r="r" b="b"/>
            <a:pathLst>
              <a:path w="864235" h="990600">
                <a:moveTo>
                  <a:pt x="864108" y="0"/>
                </a:moveTo>
                <a:lnTo>
                  <a:pt x="406908" y="0"/>
                </a:lnTo>
                <a:lnTo>
                  <a:pt x="406908" y="393192"/>
                </a:lnTo>
                <a:lnTo>
                  <a:pt x="0" y="393192"/>
                </a:lnTo>
                <a:lnTo>
                  <a:pt x="0" y="545592"/>
                </a:lnTo>
                <a:lnTo>
                  <a:pt x="406908" y="545592"/>
                </a:lnTo>
                <a:lnTo>
                  <a:pt x="406908" y="990600"/>
                </a:lnTo>
                <a:lnTo>
                  <a:pt x="864108" y="990600"/>
                </a:lnTo>
                <a:lnTo>
                  <a:pt x="864108" y="0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130808" y="2869692"/>
            <a:ext cx="7327900" cy="2464435"/>
            <a:chOff x="1130808" y="2869692"/>
            <a:chExt cx="7327900" cy="2464435"/>
          </a:xfrm>
        </p:grpSpPr>
        <p:sp>
          <p:nvSpPr>
            <p:cNvPr id="5" name="object 5"/>
            <p:cNvSpPr/>
            <p:nvPr/>
          </p:nvSpPr>
          <p:spPr>
            <a:xfrm>
              <a:off x="1130808" y="2869691"/>
              <a:ext cx="7327900" cy="2299970"/>
            </a:xfrm>
            <a:custGeom>
              <a:avLst/>
              <a:gdLst/>
              <a:ahLst/>
              <a:cxnLst/>
              <a:rect l="l" t="t" r="r" b="b"/>
              <a:pathLst>
                <a:path w="7327900" h="2299970">
                  <a:moveTo>
                    <a:pt x="7327392" y="0"/>
                  </a:moveTo>
                  <a:lnTo>
                    <a:pt x="7327392" y="0"/>
                  </a:lnTo>
                  <a:lnTo>
                    <a:pt x="0" y="0"/>
                  </a:lnTo>
                  <a:lnTo>
                    <a:pt x="0" y="1549908"/>
                  </a:lnTo>
                  <a:lnTo>
                    <a:pt x="12192" y="1549908"/>
                  </a:lnTo>
                  <a:lnTo>
                    <a:pt x="12192" y="1600200"/>
                  </a:lnTo>
                  <a:lnTo>
                    <a:pt x="545592" y="1600200"/>
                  </a:lnTo>
                  <a:lnTo>
                    <a:pt x="545592" y="1447800"/>
                  </a:lnTo>
                  <a:lnTo>
                    <a:pt x="164592" y="1447800"/>
                  </a:lnTo>
                  <a:lnTo>
                    <a:pt x="164592" y="178308"/>
                  </a:lnTo>
                  <a:lnTo>
                    <a:pt x="7187184" y="178308"/>
                  </a:lnTo>
                  <a:lnTo>
                    <a:pt x="7187184" y="1854708"/>
                  </a:lnTo>
                  <a:lnTo>
                    <a:pt x="7136892" y="1854708"/>
                  </a:lnTo>
                  <a:lnTo>
                    <a:pt x="7136892" y="1537716"/>
                  </a:lnTo>
                  <a:lnTo>
                    <a:pt x="6603492" y="1537716"/>
                  </a:lnTo>
                  <a:lnTo>
                    <a:pt x="6603492" y="2299716"/>
                  </a:lnTo>
                  <a:lnTo>
                    <a:pt x="7136892" y="2299716"/>
                  </a:lnTo>
                  <a:lnTo>
                    <a:pt x="7136892" y="2007108"/>
                  </a:lnTo>
                  <a:lnTo>
                    <a:pt x="7327392" y="2007108"/>
                  </a:lnTo>
                  <a:lnTo>
                    <a:pt x="7327392" y="1956816"/>
                  </a:lnTo>
                  <a:lnTo>
                    <a:pt x="7327392" y="1854708"/>
                  </a:lnTo>
                  <a:lnTo>
                    <a:pt x="7327392" y="0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17108" y="4114800"/>
              <a:ext cx="457200" cy="12192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238500" y="3276600"/>
              <a:ext cx="457200" cy="990600"/>
            </a:xfrm>
            <a:custGeom>
              <a:avLst/>
              <a:gdLst/>
              <a:ahLst/>
              <a:cxnLst/>
              <a:rect l="l" t="t" r="r" b="b"/>
              <a:pathLst>
                <a:path w="457200" h="990600">
                  <a:moveTo>
                    <a:pt x="457200" y="0"/>
                  </a:moveTo>
                  <a:lnTo>
                    <a:pt x="0" y="0"/>
                  </a:lnTo>
                  <a:lnTo>
                    <a:pt x="0" y="990600"/>
                  </a:lnTo>
                  <a:lnTo>
                    <a:pt x="457200" y="9906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8194" rIns="0" bIns="0" rtlCol="0">
            <a:spAutoFit/>
          </a:bodyPr>
          <a:lstStyle/>
          <a:p>
            <a:pPr marL="2006600" marR="5080" indent="-177165">
              <a:lnSpc>
                <a:spcPts val="3560"/>
              </a:lnSpc>
              <a:spcBef>
                <a:spcPts val="455"/>
              </a:spcBef>
            </a:pPr>
            <a:r>
              <a:rPr sz="3200" dirty="0">
                <a:solidFill>
                  <a:srgbClr val="333399"/>
                </a:solidFill>
                <a:latin typeface="Tahoma"/>
                <a:cs typeface="Tahoma"/>
              </a:rPr>
              <a:t>Multicycle</a:t>
            </a:r>
            <a:r>
              <a:rPr sz="3200" spc="-130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3200" dirty="0">
                <a:solidFill>
                  <a:srgbClr val="333399"/>
                </a:solidFill>
                <a:latin typeface="Tahoma"/>
                <a:cs typeface="Tahoma"/>
              </a:rPr>
              <a:t>Execution</a:t>
            </a:r>
            <a:r>
              <a:rPr sz="3200" spc="-130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3200" dirty="0">
                <a:solidFill>
                  <a:srgbClr val="333399"/>
                </a:solidFill>
                <a:latin typeface="Tahoma"/>
                <a:cs typeface="Tahoma"/>
              </a:rPr>
              <a:t>Step</a:t>
            </a:r>
            <a:r>
              <a:rPr sz="3200" spc="-120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3200" spc="-20" dirty="0">
                <a:solidFill>
                  <a:srgbClr val="333399"/>
                </a:solidFill>
                <a:latin typeface="Tahoma"/>
                <a:cs typeface="Tahoma"/>
              </a:rPr>
              <a:t>(4): </a:t>
            </a:r>
            <a:r>
              <a:rPr sz="3200" dirty="0">
                <a:solidFill>
                  <a:srgbClr val="333399"/>
                </a:solidFill>
                <a:latin typeface="Tahoma"/>
                <a:cs typeface="Tahoma"/>
              </a:rPr>
              <a:t>Memory</a:t>
            </a:r>
            <a:r>
              <a:rPr sz="3200" spc="-30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3200" dirty="0">
                <a:solidFill>
                  <a:srgbClr val="333399"/>
                </a:solidFill>
                <a:latin typeface="Tahoma"/>
                <a:cs typeface="Tahoma"/>
              </a:rPr>
              <a:t>Access</a:t>
            </a:r>
            <a:r>
              <a:rPr sz="3200" spc="-10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3200" dirty="0">
                <a:solidFill>
                  <a:srgbClr val="333399"/>
                </a:solidFill>
                <a:latin typeface="Tahoma"/>
                <a:cs typeface="Tahoma"/>
              </a:rPr>
              <a:t>-</a:t>
            </a:r>
            <a:r>
              <a:rPr sz="3200" spc="-20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3200" dirty="0">
                <a:solidFill>
                  <a:srgbClr val="333399"/>
                </a:solidFill>
                <a:latin typeface="Tahoma"/>
                <a:cs typeface="Tahoma"/>
              </a:rPr>
              <a:t>Read</a:t>
            </a:r>
            <a:r>
              <a:rPr sz="3200" spc="-20" dirty="0">
                <a:solidFill>
                  <a:srgbClr val="333399"/>
                </a:solidFill>
                <a:latin typeface="Tahoma"/>
                <a:cs typeface="Tahoma"/>
              </a:rPr>
              <a:t> (</a:t>
            </a:r>
            <a:r>
              <a:rPr sz="3200" spc="-20" dirty="0">
                <a:solidFill>
                  <a:srgbClr val="333399"/>
                </a:solidFill>
                <a:latin typeface="Courier New"/>
                <a:cs typeface="Courier New"/>
              </a:rPr>
              <a:t>lw</a:t>
            </a:r>
            <a:r>
              <a:rPr sz="3200" spc="-20" dirty="0">
                <a:solidFill>
                  <a:srgbClr val="333399"/>
                </a:solidFill>
                <a:latin typeface="Tahoma"/>
                <a:cs typeface="Tahoma"/>
              </a:rPr>
              <a:t>)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45844" y="1534413"/>
            <a:ext cx="32258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ourier New"/>
                <a:cs typeface="Courier New"/>
              </a:rPr>
              <a:t>MDR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=</a:t>
            </a:r>
            <a:r>
              <a:rPr sz="2000" spc="-10" dirty="0">
                <a:latin typeface="Courier New"/>
                <a:cs typeface="Courier New"/>
              </a:rPr>
              <a:t> Memory[ALUOut];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51708" y="5225288"/>
            <a:ext cx="46355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625" marR="5080" indent="-35560">
              <a:lnSpc>
                <a:spcPct val="100000"/>
              </a:lnSpc>
              <a:spcBef>
                <a:spcPts val="100"/>
              </a:spcBef>
            </a:pPr>
            <a:r>
              <a:rPr sz="1400" b="1" spc="-20" dirty="0">
                <a:latin typeface="Times New Roman"/>
                <a:cs typeface="Times New Roman"/>
              </a:rPr>
              <a:t>Mem. Data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09600" y="3962400"/>
            <a:ext cx="457200" cy="838200"/>
          </a:xfrm>
          <a:custGeom>
            <a:avLst/>
            <a:gdLst/>
            <a:ahLst/>
            <a:cxnLst/>
            <a:rect l="l" t="t" r="r" b="b"/>
            <a:pathLst>
              <a:path w="457200" h="838200">
                <a:moveTo>
                  <a:pt x="457200" y="0"/>
                </a:moveTo>
                <a:lnTo>
                  <a:pt x="0" y="0"/>
                </a:lnTo>
                <a:lnTo>
                  <a:pt x="0" y="838200"/>
                </a:lnTo>
                <a:lnTo>
                  <a:pt x="457200" y="838200"/>
                </a:lnTo>
                <a:lnTo>
                  <a:pt x="457200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92327" y="4828413"/>
            <a:ext cx="54165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Times New Roman"/>
                <a:cs typeface="Times New Roman"/>
              </a:rPr>
              <a:t>PC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+</a:t>
            </a:r>
            <a:r>
              <a:rPr sz="1400" b="1" spc="-5" dirty="0">
                <a:latin typeface="Times New Roman"/>
                <a:cs typeface="Times New Roman"/>
              </a:rPr>
              <a:t> </a:t>
            </a:r>
            <a:r>
              <a:rPr sz="1400" b="1" spc="-50" dirty="0">
                <a:latin typeface="Times New Roman"/>
                <a:cs typeface="Times New Roman"/>
              </a:rPr>
              <a:t>4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726938" y="3837813"/>
            <a:ext cx="59055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0" dirty="0">
                <a:solidFill>
                  <a:srgbClr val="1C1C1C"/>
                </a:solidFill>
                <a:latin typeface="Times New Roman"/>
                <a:cs typeface="Times New Roman"/>
              </a:rPr>
              <a:t>Reg[rs]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719064" y="5285994"/>
            <a:ext cx="57975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0" dirty="0">
                <a:solidFill>
                  <a:srgbClr val="1C1C1C"/>
                </a:solidFill>
                <a:latin typeface="Times New Roman"/>
                <a:cs typeface="Times New Roman"/>
              </a:rPr>
              <a:t>Reg[rt]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654543" y="3823208"/>
            <a:ext cx="64643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92710">
              <a:lnSpc>
                <a:spcPct val="100000"/>
              </a:lnSpc>
              <a:spcBef>
                <a:spcPts val="100"/>
              </a:spcBef>
            </a:pPr>
            <a:r>
              <a:rPr sz="1400" b="1" spc="-20" dirty="0">
                <a:latin typeface="Times New Roman"/>
                <a:cs typeface="Times New Roman"/>
              </a:rPr>
              <a:t>Mem. </a:t>
            </a:r>
            <a:r>
              <a:rPr sz="1400" b="1" spc="-10" dirty="0">
                <a:latin typeface="Times New Roman"/>
                <a:cs typeface="Times New Roman"/>
              </a:rPr>
              <a:t>Address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16" name="object 1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68808" y="2731007"/>
            <a:ext cx="8109204" cy="33406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26107" y="4064508"/>
            <a:ext cx="1371600" cy="1295400"/>
          </a:xfrm>
          <a:custGeom>
            <a:avLst/>
            <a:gdLst/>
            <a:ahLst/>
            <a:cxnLst/>
            <a:rect l="l" t="t" r="r" b="b"/>
            <a:pathLst>
              <a:path w="1371600" h="1295400">
                <a:moveTo>
                  <a:pt x="1371600" y="0"/>
                </a:moveTo>
                <a:lnTo>
                  <a:pt x="0" y="0"/>
                </a:lnTo>
                <a:lnTo>
                  <a:pt x="0" y="1295399"/>
                </a:lnTo>
                <a:lnTo>
                  <a:pt x="1371600" y="1295399"/>
                </a:lnTo>
                <a:lnTo>
                  <a:pt x="1371600" y="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477000" y="5029200"/>
            <a:ext cx="127000" cy="762000"/>
          </a:xfrm>
          <a:custGeom>
            <a:avLst/>
            <a:gdLst/>
            <a:ahLst/>
            <a:cxnLst/>
            <a:rect l="l" t="t" r="r" b="b"/>
            <a:pathLst>
              <a:path w="127000" h="762000">
                <a:moveTo>
                  <a:pt x="126492" y="0"/>
                </a:moveTo>
                <a:lnTo>
                  <a:pt x="0" y="0"/>
                </a:lnTo>
                <a:lnTo>
                  <a:pt x="0" y="762000"/>
                </a:lnTo>
                <a:lnTo>
                  <a:pt x="126492" y="762000"/>
                </a:lnTo>
                <a:lnTo>
                  <a:pt x="126492" y="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97508" y="4914900"/>
            <a:ext cx="5206365" cy="952500"/>
          </a:xfrm>
          <a:custGeom>
            <a:avLst/>
            <a:gdLst/>
            <a:ahLst/>
            <a:cxnLst/>
            <a:rect l="l" t="t" r="r" b="b"/>
            <a:pathLst>
              <a:path w="5206365" h="952500">
                <a:moveTo>
                  <a:pt x="5205984" y="826008"/>
                </a:moveTo>
                <a:lnTo>
                  <a:pt x="126492" y="826008"/>
                </a:lnTo>
                <a:lnTo>
                  <a:pt x="126492" y="152400"/>
                </a:lnTo>
                <a:lnTo>
                  <a:pt x="304800" y="152400"/>
                </a:lnTo>
                <a:lnTo>
                  <a:pt x="304800" y="0"/>
                </a:lnTo>
                <a:lnTo>
                  <a:pt x="0" y="0"/>
                </a:lnTo>
                <a:lnTo>
                  <a:pt x="0" y="12192"/>
                </a:lnTo>
                <a:lnTo>
                  <a:pt x="0" y="152400"/>
                </a:lnTo>
                <a:lnTo>
                  <a:pt x="0" y="926592"/>
                </a:lnTo>
                <a:lnTo>
                  <a:pt x="50292" y="926592"/>
                </a:lnTo>
                <a:lnTo>
                  <a:pt x="50292" y="952500"/>
                </a:lnTo>
                <a:lnTo>
                  <a:pt x="5205984" y="952500"/>
                </a:lnTo>
                <a:lnTo>
                  <a:pt x="5205984" y="826008"/>
                </a:lnTo>
                <a:close/>
              </a:path>
              <a:path w="5206365" h="952500">
                <a:moveTo>
                  <a:pt x="5205984" y="38100"/>
                </a:moveTo>
                <a:lnTo>
                  <a:pt x="4672584" y="38100"/>
                </a:lnTo>
                <a:lnTo>
                  <a:pt x="4672584" y="190500"/>
                </a:lnTo>
                <a:lnTo>
                  <a:pt x="5205984" y="190500"/>
                </a:lnTo>
                <a:lnTo>
                  <a:pt x="5205984" y="3810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1130808" y="2869692"/>
            <a:ext cx="7327900" cy="2464435"/>
            <a:chOff x="1130808" y="2869692"/>
            <a:chExt cx="7327900" cy="2464435"/>
          </a:xfrm>
        </p:grpSpPr>
        <p:sp>
          <p:nvSpPr>
            <p:cNvPr id="6" name="object 6"/>
            <p:cNvSpPr/>
            <p:nvPr/>
          </p:nvSpPr>
          <p:spPr>
            <a:xfrm>
              <a:off x="1130808" y="2869691"/>
              <a:ext cx="7327900" cy="2299970"/>
            </a:xfrm>
            <a:custGeom>
              <a:avLst/>
              <a:gdLst/>
              <a:ahLst/>
              <a:cxnLst/>
              <a:rect l="l" t="t" r="r" b="b"/>
              <a:pathLst>
                <a:path w="7327900" h="2299970">
                  <a:moveTo>
                    <a:pt x="7327392" y="0"/>
                  </a:moveTo>
                  <a:lnTo>
                    <a:pt x="7327392" y="0"/>
                  </a:lnTo>
                  <a:lnTo>
                    <a:pt x="0" y="0"/>
                  </a:lnTo>
                  <a:lnTo>
                    <a:pt x="0" y="1549908"/>
                  </a:lnTo>
                  <a:lnTo>
                    <a:pt x="12192" y="1549908"/>
                  </a:lnTo>
                  <a:lnTo>
                    <a:pt x="12192" y="1600200"/>
                  </a:lnTo>
                  <a:lnTo>
                    <a:pt x="545592" y="1600200"/>
                  </a:lnTo>
                  <a:lnTo>
                    <a:pt x="545592" y="1447800"/>
                  </a:lnTo>
                  <a:lnTo>
                    <a:pt x="164592" y="1447800"/>
                  </a:lnTo>
                  <a:lnTo>
                    <a:pt x="164592" y="178308"/>
                  </a:lnTo>
                  <a:lnTo>
                    <a:pt x="7187184" y="178308"/>
                  </a:lnTo>
                  <a:lnTo>
                    <a:pt x="7187184" y="1854708"/>
                  </a:lnTo>
                  <a:lnTo>
                    <a:pt x="7136892" y="1854708"/>
                  </a:lnTo>
                  <a:lnTo>
                    <a:pt x="7136892" y="1537716"/>
                  </a:lnTo>
                  <a:lnTo>
                    <a:pt x="6603492" y="1537716"/>
                  </a:lnTo>
                  <a:lnTo>
                    <a:pt x="6603492" y="2299716"/>
                  </a:lnTo>
                  <a:lnTo>
                    <a:pt x="7136892" y="2299716"/>
                  </a:lnTo>
                  <a:lnTo>
                    <a:pt x="7136892" y="2007108"/>
                  </a:lnTo>
                  <a:lnTo>
                    <a:pt x="7327392" y="2007108"/>
                  </a:lnTo>
                  <a:lnTo>
                    <a:pt x="7327392" y="1956816"/>
                  </a:lnTo>
                  <a:lnTo>
                    <a:pt x="7327392" y="1854708"/>
                  </a:lnTo>
                  <a:lnTo>
                    <a:pt x="7327392" y="0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03392" y="4114800"/>
              <a:ext cx="457200" cy="6096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5803392" y="4724400"/>
              <a:ext cx="457200" cy="609600"/>
            </a:xfrm>
            <a:custGeom>
              <a:avLst/>
              <a:gdLst/>
              <a:ahLst/>
              <a:cxnLst/>
              <a:rect l="l" t="t" r="r" b="b"/>
              <a:pathLst>
                <a:path w="457200" h="609600">
                  <a:moveTo>
                    <a:pt x="4572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457200" y="6096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226308" y="3264408"/>
              <a:ext cx="457200" cy="990600"/>
            </a:xfrm>
            <a:custGeom>
              <a:avLst/>
              <a:gdLst/>
              <a:ahLst/>
              <a:cxnLst/>
              <a:rect l="l" t="t" r="r" b="b"/>
              <a:pathLst>
                <a:path w="457200" h="990600">
                  <a:moveTo>
                    <a:pt x="457199" y="0"/>
                  </a:moveTo>
                  <a:lnTo>
                    <a:pt x="0" y="0"/>
                  </a:lnTo>
                  <a:lnTo>
                    <a:pt x="0" y="990600"/>
                  </a:lnTo>
                  <a:lnTo>
                    <a:pt x="457199" y="990600"/>
                  </a:lnTo>
                  <a:lnTo>
                    <a:pt x="457199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361438" y="724026"/>
            <a:ext cx="5373370" cy="966469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163195" marR="5080" indent="-151130">
              <a:lnSpc>
                <a:spcPts val="3560"/>
              </a:lnSpc>
              <a:spcBef>
                <a:spcPts val="455"/>
              </a:spcBef>
            </a:pPr>
            <a:r>
              <a:rPr sz="3200" dirty="0">
                <a:solidFill>
                  <a:srgbClr val="333399"/>
                </a:solidFill>
                <a:latin typeface="Tahoma"/>
                <a:cs typeface="Tahoma"/>
              </a:rPr>
              <a:t>Multicycle</a:t>
            </a:r>
            <a:r>
              <a:rPr sz="3200" spc="-130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3200" dirty="0">
                <a:solidFill>
                  <a:srgbClr val="333399"/>
                </a:solidFill>
                <a:latin typeface="Tahoma"/>
                <a:cs typeface="Tahoma"/>
              </a:rPr>
              <a:t>Execution</a:t>
            </a:r>
            <a:r>
              <a:rPr sz="3200" spc="-130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3200" dirty="0">
                <a:solidFill>
                  <a:srgbClr val="333399"/>
                </a:solidFill>
                <a:latin typeface="Tahoma"/>
                <a:cs typeface="Tahoma"/>
              </a:rPr>
              <a:t>Step</a:t>
            </a:r>
            <a:r>
              <a:rPr sz="3200" spc="-120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3200" spc="-20" dirty="0">
                <a:solidFill>
                  <a:srgbClr val="333399"/>
                </a:solidFill>
                <a:latin typeface="Tahoma"/>
                <a:cs typeface="Tahoma"/>
              </a:rPr>
              <a:t>(4): </a:t>
            </a:r>
            <a:r>
              <a:rPr sz="3200" dirty="0">
                <a:solidFill>
                  <a:srgbClr val="333399"/>
                </a:solidFill>
                <a:latin typeface="Tahoma"/>
                <a:cs typeface="Tahoma"/>
              </a:rPr>
              <a:t>Memory</a:t>
            </a:r>
            <a:r>
              <a:rPr sz="3200" spc="-50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3200" dirty="0">
                <a:solidFill>
                  <a:srgbClr val="333399"/>
                </a:solidFill>
                <a:latin typeface="Tahoma"/>
                <a:cs typeface="Tahoma"/>
              </a:rPr>
              <a:t>Access</a:t>
            </a:r>
            <a:r>
              <a:rPr sz="3200" spc="-45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3200" dirty="0">
                <a:solidFill>
                  <a:srgbClr val="333399"/>
                </a:solidFill>
                <a:latin typeface="Tahoma"/>
                <a:cs typeface="Tahoma"/>
              </a:rPr>
              <a:t>-</a:t>
            </a:r>
            <a:r>
              <a:rPr sz="3200" spc="-40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3200" dirty="0">
                <a:solidFill>
                  <a:srgbClr val="333399"/>
                </a:solidFill>
                <a:latin typeface="Tahoma"/>
                <a:cs typeface="Tahoma"/>
              </a:rPr>
              <a:t>Write</a:t>
            </a:r>
            <a:r>
              <a:rPr sz="3200" spc="-35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3200" spc="-20" dirty="0">
                <a:solidFill>
                  <a:srgbClr val="333399"/>
                </a:solidFill>
                <a:latin typeface="Tahoma"/>
                <a:cs typeface="Tahoma"/>
              </a:rPr>
              <a:t>(</a:t>
            </a:r>
            <a:r>
              <a:rPr sz="3200" spc="-20" dirty="0">
                <a:solidFill>
                  <a:srgbClr val="333399"/>
                </a:solidFill>
                <a:latin typeface="Courier New"/>
                <a:cs typeface="Courier New"/>
              </a:rPr>
              <a:t>sw</a:t>
            </a:r>
            <a:r>
              <a:rPr sz="3200" spc="-20" dirty="0">
                <a:solidFill>
                  <a:srgbClr val="333399"/>
                </a:solidFill>
                <a:latin typeface="Tahoma"/>
                <a:cs typeface="Tahoma"/>
              </a:rPr>
              <a:t>)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61617" y="2028189"/>
            <a:ext cx="29210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ourier New"/>
                <a:cs typeface="Courier New"/>
              </a:rPr>
              <a:t>Memory[ALUOut]</a:t>
            </a:r>
            <a:r>
              <a:rPr sz="2000" spc="-5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=</a:t>
            </a:r>
            <a:r>
              <a:rPr sz="2000" spc="-35" dirty="0">
                <a:latin typeface="Courier New"/>
                <a:cs typeface="Courier New"/>
              </a:rPr>
              <a:t> </a:t>
            </a:r>
            <a:r>
              <a:rPr sz="2000" spc="-25" dirty="0">
                <a:latin typeface="Courier New"/>
                <a:cs typeface="Courier New"/>
              </a:rPr>
              <a:t>B;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09600" y="3962400"/>
            <a:ext cx="457200" cy="838200"/>
          </a:xfrm>
          <a:custGeom>
            <a:avLst/>
            <a:gdLst/>
            <a:ahLst/>
            <a:cxnLst/>
            <a:rect l="l" t="t" r="r" b="b"/>
            <a:pathLst>
              <a:path w="457200" h="838200">
                <a:moveTo>
                  <a:pt x="457200" y="0"/>
                </a:moveTo>
                <a:lnTo>
                  <a:pt x="0" y="0"/>
                </a:lnTo>
                <a:lnTo>
                  <a:pt x="0" y="838200"/>
                </a:lnTo>
                <a:lnTo>
                  <a:pt x="457200" y="838200"/>
                </a:lnTo>
                <a:lnTo>
                  <a:pt x="457200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92327" y="4828413"/>
            <a:ext cx="54165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Times New Roman"/>
                <a:cs typeface="Times New Roman"/>
              </a:rPr>
              <a:t>PC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+</a:t>
            </a:r>
            <a:r>
              <a:rPr sz="1400" b="1" spc="-5" dirty="0">
                <a:latin typeface="Times New Roman"/>
                <a:cs typeface="Times New Roman"/>
              </a:rPr>
              <a:t> </a:t>
            </a:r>
            <a:r>
              <a:rPr sz="1400" b="1" spc="-50" dirty="0">
                <a:latin typeface="Times New Roman"/>
                <a:cs typeface="Times New Roman"/>
              </a:rPr>
              <a:t>4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657215" y="3837813"/>
            <a:ext cx="59055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0" dirty="0">
                <a:solidFill>
                  <a:srgbClr val="1C1C1C"/>
                </a:solidFill>
                <a:latin typeface="Times New Roman"/>
                <a:cs typeface="Times New Roman"/>
              </a:rPr>
              <a:t>Reg[rs]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649214" y="5285994"/>
            <a:ext cx="57975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0" dirty="0">
                <a:latin typeface="Times New Roman"/>
                <a:cs typeface="Times New Roman"/>
              </a:rPr>
              <a:t>Reg[rt]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16" name="object 1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68808" y="2731007"/>
            <a:ext cx="8109204" cy="33406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581400" y="3710940"/>
            <a:ext cx="2209800" cy="1673860"/>
            <a:chOff x="3581400" y="3710940"/>
            <a:chExt cx="2209800" cy="1673860"/>
          </a:xfrm>
        </p:grpSpPr>
        <p:sp>
          <p:nvSpPr>
            <p:cNvPr id="3" name="object 3"/>
            <p:cNvSpPr/>
            <p:nvPr/>
          </p:nvSpPr>
          <p:spPr>
            <a:xfrm>
              <a:off x="3581400" y="3710940"/>
              <a:ext cx="1882139" cy="315595"/>
            </a:xfrm>
            <a:custGeom>
              <a:avLst/>
              <a:gdLst/>
              <a:ahLst/>
              <a:cxnLst/>
              <a:rect l="l" t="t" r="r" b="b"/>
              <a:pathLst>
                <a:path w="1882139" h="315595">
                  <a:moveTo>
                    <a:pt x="1882140" y="22860"/>
                  </a:moveTo>
                  <a:lnTo>
                    <a:pt x="1828800" y="22860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152400"/>
                  </a:lnTo>
                  <a:lnTo>
                    <a:pt x="1717548" y="152400"/>
                  </a:lnTo>
                  <a:lnTo>
                    <a:pt x="1717548" y="315468"/>
                  </a:lnTo>
                  <a:lnTo>
                    <a:pt x="1882140" y="315468"/>
                  </a:lnTo>
                  <a:lnTo>
                    <a:pt x="1882140" y="2286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114800" y="4026408"/>
              <a:ext cx="1676400" cy="1358265"/>
            </a:xfrm>
            <a:custGeom>
              <a:avLst/>
              <a:gdLst/>
              <a:ahLst/>
              <a:cxnLst/>
              <a:rect l="l" t="t" r="r" b="b"/>
              <a:pathLst>
                <a:path w="1676400" h="1358264">
                  <a:moveTo>
                    <a:pt x="1676400" y="0"/>
                  </a:moveTo>
                  <a:lnTo>
                    <a:pt x="0" y="0"/>
                  </a:lnTo>
                  <a:lnTo>
                    <a:pt x="0" y="1357884"/>
                  </a:lnTo>
                  <a:lnTo>
                    <a:pt x="1676400" y="1357884"/>
                  </a:lnTo>
                  <a:lnTo>
                    <a:pt x="1676400" y="0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8317992" y="4724400"/>
            <a:ext cx="152400" cy="1295400"/>
          </a:xfrm>
          <a:custGeom>
            <a:avLst/>
            <a:gdLst/>
            <a:ahLst/>
            <a:cxnLst/>
            <a:rect l="l" t="t" r="r" b="b"/>
            <a:pathLst>
              <a:path w="152400" h="1295400">
                <a:moveTo>
                  <a:pt x="152400" y="0"/>
                </a:moveTo>
                <a:lnTo>
                  <a:pt x="0" y="0"/>
                </a:lnTo>
                <a:lnTo>
                  <a:pt x="0" y="1295400"/>
                </a:lnTo>
                <a:lnTo>
                  <a:pt x="152400" y="1295400"/>
                </a:lnTo>
                <a:lnTo>
                  <a:pt x="152400" y="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86200" y="4648200"/>
            <a:ext cx="4572000" cy="1371600"/>
          </a:xfrm>
          <a:custGeom>
            <a:avLst/>
            <a:gdLst/>
            <a:ahLst/>
            <a:cxnLst/>
            <a:rect l="l" t="t" r="r" b="b"/>
            <a:pathLst>
              <a:path w="4572000" h="1371600">
                <a:moveTo>
                  <a:pt x="4572000" y="1219200"/>
                </a:moveTo>
                <a:lnTo>
                  <a:pt x="152400" y="1219200"/>
                </a:lnTo>
                <a:lnTo>
                  <a:pt x="152400" y="152400"/>
                </a:lnTo>
                <a:lnTo>
                  <a:pt x="342900" y="152400"/>
                </a:lnTo>
                <a:lnTo>
                  <a:pt x="342900" y="12192"/>
                </a:lnTo>
                <a:lnTo>
                  <a:pt x="152400" y="12192"/>
                </a:lnTo>
                <a:lnTo>
                  <a:pt x="152400" y="0"/>
                </a:lnTo>
                <a:lnTo>
                  <a:pt x="0" y="0"/>
                </a:lnTo>
                <a:lnTo>
                  <a:pt x="0" y="1371600"/>
                </a:lnTo>
                <a:lnTo>
                  <a:pt x="76200" y="1371600"/>
                </a:lnTo>
                <a:lnTo>
                  <a:pt x="152400" y="1371600"/>
                </a:lnTo>
                <a:lnTo>
                  <a:pt x="4572000" y="1371600"/>
                </a:lnTo>
                <a:lnTo>
                  <a:pt x="4572000" y="1219200"/>
                </a:lnTo>
                <a:close/>
              </a:path>
              <a:path w="4572000" h="1371600">
                <a:moveTo>
                  <a:pt x="4572000" y="64008"/>
                </a:moveTo>
                <a:lnTo>
                  <a:pt x="3962400" y="64008"/>
                </a:lnTo>
                <a:lnTo>
                  <a:pt x="3962400" y="216408"/>
                </a:lnTo>
                <a:lnTo>
                  <a:pt x="4572000" y="216408"/>
                </a:lnTo>
                <a:lnTo>
                  <a:pt x="4572000" y="64008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229969" y="358266"/>
            <a:ext cx="7362190" cy="1367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333399"/>
                </a:solidFill>
                <a:latin typeface="Tahoma"/>
                <a:cs typeface="Tahoma"/>
              </a:rPr>
              <a:t>Multicycle</a:t>
            </a:r>
            <a:r>
              <a:rPr spc="-60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dirty="0">
                <a:solidFill>
                  <a:srgbClr val="333399"/>
                </a:solidFill>
                <a:latin typeface="Tahoma"/>
                <a:cs typeface="Tahoma"/>
              </a:rPr>
              <a:t>Execution</a:t>
            </a:r>
            <a:r>
              <a:rPr spc="-40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dirty="0">
                <a:solidFill>
                  <a:srgbClr val="333399"/>
                </a:solidFill>
                <a:latin typeface="Tahoma"/>
                <a:cs typeface="Tahoma"/>
              </a:rPr>
              <a:t>Step</a:t>
            </a:r>
            <a:r>
              <a:rPr spc="-5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pc="-20" dirty="0">
                <a:solidFill>
                  <a:srgbClr val="333399"/>
                </a:solidFill>
                <a:latin typeface="Tahoma"/>
                <a:cs typeface="Tahoma"/>
              </a:rPr>
              <a:t>(4): </a:t>
            </a:r>
            <a:r>
              <a:rPr dirty="0">
                <a:solidFill>
                  <a:srgbClr val="333399"/>
                </a:solidFill>
                <a:latin typeface="Tahoma"/>
                <a:cs typeface="Tahoma"/>
              </a:rPr>
              <a:t>ALU</a:t>
            </a:r>
            <a:r>
              <a:rPr spc="-5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dirty="0">
                <a:solidFill>
                  <a:srgbClr val="333399"/>
                </a:solidFill>
                <a:latin typeface="Tahoma"/>
                <a:cs typeface="Tahoma"/>
              </a:rPr>
              <a:t>Instruction</a:t>
            </a:r>
            <a:r>
              <a:rPr spc="-25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pc="-20" dirty="0">
                <a:solidFill>
                  <a:srgbClr val="333399"/>
                </a:solidFill>
                <a:latin typeface="Tahoma"/>
                <a:cs typeface="Tahoma"/>
              </a:rPr>
              <a:t>(R-</a:t>
            </a:r>
            <a:r>
              <a:rPr spc="-10" dirty="0">
                <a:solidFill>
                  <a:srgbClr val="333399"/>
                </a:solidFill>
                <a:latin typeface="Tahoma"/>
                <a:cs typeface="Tahoma"/>
              </a:rPr>
              <a:t>Type)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261617" y="2028189"/>
            <a:ext cx="35306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ourier New"/>
                <a:cs typeface="Courier New"/>
              </a:rPr>
              <a:t>Reg[IR[15:11]]</a:t>
            </a:r>
            <a:r>
              <a:rPr sz="2000" spc="-4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=</a:t>
            </a:r>
            <a:r>
              <a:rPr sz="2000" spc="-35" dirty="0">
                <a:latin typeface="Courier New"/>
                <a:cs typeface="Courier New"/>
              </a:rPr>
              <a:t> </a:t>
            </a:r>
            <a:r>
              <a:rPr sz="2000" spc="-10" dirty="0">
                <a:latin typeface="Courier New"/>
                <a:cs typeface="Courier New"/>
              </a:rPr>
              <a:t>ALUOUT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687436" y="3931158"/>
            <a:ext cx="58674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895" marR="5080" indent="-36830">
              <a:lnSpc>
                <a:spcPct val="100000"/>
              </a:lnSpc>
              <a:spcBef>
                <a:spcPts val="100"/>
              </a:spcBef>
            </a:pPr>
            <a:r>
              <a:rPr sz="1400" b="1" spc="-10" dirty="0">
                <a:latin typeface="Times New Roman"/>
                <a:cs typeface="Times New Roman"/>
              </a:rPr>
              <a:t>R-</a:t>
            </a:r>
            <a:r>
              <a:rPr sz="1400" b="1" spc="-40" dirty="0">
                <a:latin typeface="Times New Roman"/>
                <a:cs typeface="Times New Roman"/>
              </a:rPr>
              <a:t>Type </a:t>
            </a:r>
            <a:r>
              <a:rPr sz="1400" b="1" spc="-10" dirty="0">
                <a:latin typeface="Times New Roman"/>
                <a:cs typeface="Times New Roman"/>
              </a:rPr>
              <a:t>Result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5803391" y="4116323"/>
            <a:ext cx="2464435" cy="1219200"/>
            <a:chOff x="5803391" y="4116323"/>
            <a:chExt cx="2464435" cy="1219200"/>
          </a:xfrm>
        </p:grpSpPr>
        <p:sp>
          <p:nvSpPr>
            <p:cNvPr id="11" name="object 11"/>
            <p:cNvSpPr/>
            <p:nvPr/>
          </p:nvSpPr>
          <p:spPr>
            <a:xfrm>
              <a:off x="7734299" y="4421123"/>
              <a:ext cx="533400" cy="762000"/>
            </a:xfrm>
            <a:custGeom>
              <a:avLst/>
              <a:gdLst/>
              <a:ahLst/>
              <a:cxnLst/>
              <a:rect l="l" t="t" r="r" b="b"/>
              <a:pathLst>
                <a:path w="533400" h="762000">
                  <a:moveTo>
                    <a:pt x="533400" y="0"/>
                  </a:moveTo>
                  <a:lnTo>
                    <a:pt x="0" y="0"/>
                  </a:lnTo>
                  <a:lnTo>
                    <a:pt x="0" y="762000"/>
                  </a:lnTo>
                  <a:lnTo>
                    <a:pt x="533400" y="762000"/>
                  </a:lnTo>
                  <a:lnTo>
                    <a:pt x="533400" y="0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03391" y="4116323"/>
              <a:ext cx="457200" cy="1219200"/>
            </a:xfrm>
            <a:prstGeom prst="rect">
              <a:avLst/>
            </a:prstGeom>
          </p:spPr>
        </p:pic>
      </p:grpSp>
      <p:sp>
        <p:nvSpPr>
          <p:cNvPr id="13" name="object 13"/>
          <p:cNvSpPr/>
          <p:nvPr/>
        </p:nvSpPr>
        <p:spPr>
          <a:xfrm>
            <a:off x="3238500" y="3278123"/>
            <a:ext cx="457200" cy="990600"/>
          </a:xfrm>
          <a:custGeom>
            <a:avLst/>
            <a:gdLst/>
            <a:ahLst/>
            <a:cxnLst/>
            <a:rect l="l" t="t" r="r" b="b"/>
            <a:pathLst>
              <a:path w="457200" h="990600">
                <a:moveTo>
                  <a:pt x="457200" y="0"/>
                </a:moveTo>
                <a:lnTo>
                  <a:pt x="0" y="0"/>
                </a:lnTo>
                <a:lnTo>
                  <a:pt x="0" y="990600"/>
                </a:lnTo>
                <a:lnTo>
                  <a:pt x="457200" y="990600"/>
                </a:lnTo>
                <a:lnTo>
                  <a:pt x="45720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09600" y="3963923"/>
            <a:ext cx="457200" cy="838200"/>
          </a:xfrm>
          <a:custGeom>
            <a:avLst/>
            <a:gdLst/>
            <a:ahLst/>
            <a:cxnLst/>
            <a:rect l="l" t="t" r="r" b="b"/>
            <a:pathLst>
              <a:path w="457200" h="838200">
                <a:moveTo>
                  <a:pt x="457200" y="0"/>
                </a:moveTo>
                <a:lnTo>
                  <a:pt x="0" y="0"/>
                </a:lnTo>
                <a:lnTo>
                  <a:pt x="0" y="838200"/>
                </a:lnTo>
                <a:lnTo>
                  <a:pt x="457200" y="838200"/>
                </a:lnTo>
                <a:lnTo>
                  <a:pt x="457200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657215" y="3839336"/>
            <a:ext cx="59055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0" dirty="0">
                <a:solidFill>
                  <a:srgbClr val="1C1C1C"/>
                </a:solidFill>
                <a:latin typeface="Times New Roman"/>
                <a:cs typeface="Times New Roman"/>
              </a:rPr>
              <a:t>Reg[rs]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649214" y="5287517"/>
            <a:ext cx="57975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0" dirty="0">
                <a:solidFill>
                  <a:srgbClr val="1C1C1C"/>
                </a:solidFill>
                <a:latin typeface="Times New Roman"/>
                <a:cs typeface="Times New Roman"/>
              </a:rPr>
              <a:t>Reg[rt]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92327" y="4829632"/>
            <a:ext cx="54165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Times New Roman"/>
                <a:cs typeface="Times New Roman"/>
              </a:rPr>
              <a:t>PC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+</a:t>
            </a:r>
            <a:r>
              <a:rPr sz="1400" b="1" spc="-5" dirty="0">
                <a:latin typeface="Times New Roman"/>
                <a:cs typeface="Times New Roman"/>
              </a:rPr>
              <a:t> </a:t>
            </a:r>
            <a:r>
              <a:rPr sz="1400" b="1" spc="-50" dirty="0">
                <a:latin typeface="Times New Roman"/>
                <a:cs typeface="Times New Roman"/>
              </a:rPr>
              <a:t>4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18" name="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68808" y="2732531"/>
            <a:ext cx="8109204" cy="33406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238500" y="3276600"/>
            <a:ext cx="2540635" cy="2108200"/>
            <a:chOff x="3238500" y="3276600"/>
            <a:chExt cx="2540635" cy="2108200"/>
          </a:xfrm>
        </p:grpSpPr>
        <p:sp>
          <p:nvSpPr>
            <p:cNvPr id="3" name="object 3"/>
            <p:cNvSpPr/>
            <p:nvPr/>
          </p:nvSpPr>
          <p:spPr>
            <a:xfrm>
              <a:off x="3657600" y="3721607"/>
              <a:ext cx="1790700" cy="317500"/>
            </a:xfrm>
            <a:custGeom>
              <a:avLst/>
              <a:gdLst/>
              <a:ahLst/>
              <a:cxnLst/>
              <a:rect l="l" t="t" r="r" b="b"/>
              <a:pathLst>
                <a:path w="1790700" h="317500">
                  <a:moveTo>
                    <a:pt x="1790700" y="12192"/>
                  </a:moveTo>
                  <a:lnTo>
                    <a:pt x="1752600" y="12192"/>
                  </a:lnTo>
                  <a:lnTo>
                    <a:pt x="1752600" y="0"/>
                  </a:lnTo>
                  <a:lnTo>
                    <a:pt x="0" y="0"/>
                  </a:lnTo>
                  <a:lnTo>
                    <a:pt x="0" y="152400"/>
                  </a:lnTo>
                  <a:lnTo>
                    <a:pt x="1638300" y="152400"/>
                  </a:lnTo>
                  <a:lnTo>
                    <a:pt x="1638300" y="316992"/>
                  </a:lnTo>
                  <a:lnTo>
                    <a:pt x="1790700" y="316992"/>
                  </a:lnTo>
                  <a:lnTo>
                    <a:pt x="1790700" y="12192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238500" y="4038599"/>
              <a:ext cx="2540635" cy="1346200"/>
            </a:xfrm>
            <a:custGeom>
              <a:avLst/>
              <a:gdLst/>
              <a:ahLst/>
              <a:cxnLst/>
              <a:rect l="l" t="t" r="r" b="b"/>
              <a:pathLst>
                <a:path w="2540635" h="1346200">
                  <a:moveTo>
                    <a:pt x="2540508" y="0"/>
                  </a:moveTo>
                  <a:lnTo>
                    <a:pt x="902208" y="0"/>
                  </a:lnTo>
                  <a:lnTo>
                    <a:pt x="902208" y="621792"/>
                  </a:lnTo>
                  <a:lnTo>
                    <a:pt x="457200" y="621792"/>
                  </a:lnTo>
                  <a:lnTo>
                    <a:pt x="457200" y="228600"/>
                  </a:lnTo>
                  <a:lnTo>
                    <a:pt x="0" y="228600"/>
                  </a:lnTo>
                  <a:lnTo>
                    <a:pt x="0" y="1219200"/>
                  </a:lnTo>
                  <a:lnTo>
                    <a:pt x="457200" y="1219200"/>
                  </a:lnTo>
                  <a:lnTo>
                    <a:pt x="457200" y="774192"/>
                  </a:lnTo>
                  <a:lnTo>
                    <a:pt x="902208" y="774192"/>
                  </a:lnTo>
                  <a:lnTo>
                    <a:pt x="902208" y="1345692"/>
                  </a:lnTo>
                  <a:lnTo>
                    <a:pt x="2540508" y="1345692"/>
                  </a:lnTo>
                  <a:lnTo>
                    <a:pt x="2540508" y="0"/>
                  </a:lnTo>
                  <a:close/>
                </a:path>
              </a:pathLst>
            </a:custGeom>
            <a:solidFill>
              <a:srgbClr val="FF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238500" y="3276600"/>
              <a:ext cx="457200" cy="990600"/>
            </a:xfrm>
            <a:custGeom>
              <a:avLst/>
              <a:gdLst/>
              <a:ahLst/>
              <a:cxnLst/>
              <a:rect l="l" t="t" r="r" b="b"/>
              <a:pathLst>
                <a:path w="457200" h="990600">
                  <a:moveTo>
                    <a:pt x="457200" y="0"/>
                  </a:moveTo>
                  <a:lnTo>
                    <a:pt x="0" y="0"/>
                  </a:lnTo>
                  <a:lnTo>
                    <a:pt x="0" y="990600"/>
                  </a:lnTo>
                  <a:lnTo>
                    <a:pt x="457200" y="9906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257425" y="563626"/>
            <a:ext cx="5566410" cy="966469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12700" marR="5080" indent="95885">
              <a:lnSpc>
                <a:spcPts val="3560"/>
              </a:lnSpc>
              <a:spcBef>
                <a:spcPts val="455"/>
              </a:spcBef>
            </a:pPr>
            <a:r>
              <a:rPr sz="3200" dirty="0">
                <a:solidFill>
                  <a:srgbClr val="333399"/>
                </a:solidFill>
                <a:latin typeface="Tahoma"/>
                <a:cs typeface="Tahoma"/>
              </a:rPr>
              <a:t>Multicycle</a:t>
            </a:r>
            <a:r>
              <a:rPr sz="3200" spc="-130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3200" dirty="0">
                <a:solidFill>
                  <a:srgbClr val="333399"/>
                </a:solidFill>
                <a:latin typeface="Tahoma"/>
                <a:cs typeface="Tahoma"/>
              </a:rPr>
              <a:t>Execution</a:t>
            </a:r>
            <a:r>
              <a:rPr sz="3200" spc="-130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3200" dirty="0">
                <a:solidFill>
                  <a:srgbClr val="333399"/>
                </a:solidFill>
                <a:latin typeface="Tahoma"/>
                <a:cs typeface="Tahoma"/>
              </a:rPr>
              <a:t>Step</a:t>
            </a:r>
            <a:r>
              <a:rPr sz="3200" spc="-120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3200" spc="-20" dirty="0">
                <a:solidFill>
                  <a:srgbClr val="333399"/>
                </a:solidFill>
                <a:latin typeface="Tahoma"/>
                <a:cs typeface="Tahoma"/>
              </a:rPr>
              <a:t>(5): </a:t>
            </a:r>
            <a:r>
              <a:rPr sz="3200" dirty="0">
                <a:solidFill>
                  <a:srgbClr val="333399"/>
                </a:solidFill>
                <a:latin typeface="Tahoma"/>
                <a:cs typeface="Tahoma"/>
              </a:rPr>
              <a:t>Memory</a:t>
            </a:r>
            <a:r>
              <a:rPr sz="3200" spc="-80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3200" dirty="0">
                <a:solidFill>
                  <a:srgbClr val="333399"/>
                </a:solidFill>
                <a:latin typeface="Tahoma"/>
                <a:cs typeface="Tahoma"/>
              </a:rPr>
              <a:t>Read</a:t>
            </a:r>
            <a:r>
              <a:rPr sz="3200" spc="-70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3200" dirty="0">
                <a:solidFill>
                  <a:srgbClr val="333399"/>
                </a:solidFill>
                <a:latin typeface="Tahoma"/>
                <a:cs typeface="Tahoma"/>
              </a:rPr>
              <a:t>Completion</a:t>
            </a:r>
            <a:r>
              <a:rPr sz="3200" spc="-60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3200" spc="-20" dirty="0">
                <a:solidFill>
                  <a:srgbClr val="333399"/>
                </a:solidFill>
                <a:latin typeface="Tahoma"/>
                <a:cs typeface="Tahoma"/>
              </a:rPr>
              <a:t>(</a:t>
            </a:r>
            <a:r>
              <a:rPr sz="3200" spc="-20" dirty="0">
                <a:solidFill>
                  <a:srgbClr val="333399"/>
                </a:solidFill>
                <a:latin typeface="Courier New"/>
                <a:cs typeface="Courier New"/>
              </a:rPr>
              <a:t>lw</a:t>
            </a:r>
            <a:r>
              <a:rPr sz="3200" spc="-20" dirty="0">
                <a:solidFill>
                  <a:srgbClr val="333399"/>
                </a:solidFill>
                <a:latin typeface="Tahoma"/>
                <a:cs typeface="Tahoma"/>
              </a:rPr>
              <a:t>)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61617" y="2023313"/>
            <a:ext cx="325691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Courier New"/>
                <a:cs typeface="Courier New"/>
              </a:rPr>
              <a:t>Reg[IR[20-</a:t>
            </a:r>
            <a:r>
              <a:rPr sz="2000" dirty="0">
                <a:latin typeface="Courier New"/>
                <a:cs typeface="Courier New"/>
              </a:rPr>
              <a:t>16]] =</a:t>
            </a:r>
            <a:r>
              <a:rPr sz="2000" spc="15" dirty="0">
                <a:latin typeface="Courier New"/>
                <a:cs typeface="Courier New"/>
              </a:rPr>
              <a:t> </a:t>
            </a:r>
            <a:r>
              <a:rPr sz="2000" spc="-20" dirty="0">
                <a:latin typeface="Courier New"/>
                <a:cs typeface="Courier New"/>
              </a:rPr>
              <a:t>MDR</a:t>
            </a:r>
            <a:r>
              <a:rPr sz="2400" spc="-20" dirty="0"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09600" y="3962400"/>
            <a:ext cx="457200" cy="838200"/>
          </a:xfrm>
          <a:custGeom>
            <a:avLst/>
            <a:gdLst/>
            <a:ahLst/>
            <a:cxnLst/>
            <a:rect l="l" t="t" r="r" b="b"/>
            <a:pathLst>
              <a:path w="457200" h="838200">
                <a:moveTo>
                  <a:pt x="457200" y="0"/>
                </a:moveTo>
                <a:lnTo>
                  <a:pt x="0" y="0"/>
                </a:lnTo>
                <a:lnTo>
                  <a:pt x="0" y="838200"/>
                </a:lnTo>
                <a:lnTo>
                  <a:pt x="457200" y="838200"/>
                </a:lnTo>
                <a:lnTo>
                  <a:pt x="457200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92327" y="4828413"/>
            <a:ext cx="54165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Times New Roman"/>
                <a:cs typeface="Times New Roman"/>
              </a:rPr>
              <a:t>PC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+</a:t>
            </a:r>
            <a:r>
              <a:rPr sz="1400" b="1" spc="-5" dirty="0">
                <a:latin typeface="Times New Roman"/>
                <a:cs typeface="Times New Roman"/>
              </a:rPr>
              <a:t> </a:t>
            </a:r>
            <a:r>
              <a:rPr sz="1400" b="1" spc="-50" dirty="0">
                <a:latin typeface="Times New Roman"/>
                <a:cs typeface="Times New Roman"/>
              </a:rPr>
              <a:t>4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34300" y="4419600"/>
            <a:ext cx="533400" cy="76200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855208" y="4114800"/>
            <a:ext cx="393191" cy="1219200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5733415" y="3837813"/>
            <a:ext cx="59055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0" dirty="0">
                <a:solidFill>
                  <a:srgbClr val="1C1C1C"/>
                </a:solidFill>
                <a:latin typeface="Times New Roman"/>
                <a:cs typeface="Times New Roman"/>
              </a:rPr>
              <a:t>Reg[rs]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725414" y="5285994"/>
            <a:ext cx="57975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0" dirty="0">
                <a:solidFill>
                  <a:srgbClr val="1C1C1C"/>
                </a:solidFill>
                <a:latin typeface="Times New Roman"/>
                <a:cs typeface="Times New Roman"/>
              </a:rPr>
              <a:t>Reg[rt]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251708" y="5225288"/>
            <a:ext cx="46355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625" marR="5080" indent="-35560">
              <a:lnSpc>
                <a:spcPct val="100000"/>
              </a:lnSpc>
              <a:spcBef>
                <a:spcPts val="100"/>
              </a:spcBef>
            </a:pPr>
            <a:r>
              <a:rPr sz="1400" b="1" spc="-20" dirty="0">
                <a:latin typeface="Times New Roman"/>
                <a:cs typeface="Times New Roman"/>
              </a:rPr>
              <a:t>Mem. Data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654543" y="3939032"/>
            <a:ext cx="64643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92710">
              <a:lnSpc>
                <a:spcPct val="100000"/>
              </a:lnSpc>
              <a:spcBef>
                <a:spcPts val="100"/>
              </a:spcBef>
            </a:pPr>
            <a:r>
              <a:rPr sz="1400" b="1" spc="-20" dirty="0">
                <a:solidFill>
                  <a:srgbClr val="1C1C1C"/>
                </a:solidFill>
                <a:latin typeface="Times New Roman"/>
                <a:cs typeface="Times New Roman"/>
              </a:rPr>
              <a:t>Mem. </a:t>
            </a:r>
            <a:r>
              <a:rPr sz="1400" b="1" spc="-10" dirty="0">
                <a:solidFill>
                  <a:srgbClr val="1C1C1C"/>
                </a:solidFill>
                <a:latin typeface="Times New Roman"/>
                <a:cs typeface="Times New Roman"/>
              </a:rPr>
              <a:t>Address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16" name="object 1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68808" y="2731007"/>
            <a:ext cx="8109204" cy="33406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9740" y="487426"/>
            <a:ext cx="839724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333399"/>
                </a:solidFill>
                <a:latin typeface="Tahoma"/>
                <a:cs typeface="Tahoma"/>
              </a:rPr>
              <a:t>Multicycle</a:t>
            </a:r>
            <a:r>
              <a:rPr spc="-105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dirty="0">
                <a:solidFill>
                  <a:srgbClr val="333399"/>
                </a:solidFill>
                <a:latin typeface="Tahoma"/>
                <a:cs typeface="Tahoma"/>
              </a:rPr>
              <a:t>Datapath</a:t>
            </a:r>
            <a:r>
              <a:rPr spc="-60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dirty="0">
                <a:solidFill>
                  <a:srgbClr val="333399"/>
                </a:solidFill>
                <a:latin typeface="Tahoma"/>
                <a:cs typeface="Tahoma"/>
              </a:rPr>
              <a:t>with</a:t>
            </a:r>
            <a:r>
              <a:rPr spc="-60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dirty="0">
                <a:solidFill>
                  <a:srgbClr val="333399"/>
                </a:solidFill>
                <a:latin typeface="Tahoma"/>
                <a:cs typeface="Tahoma"/>
              </a:rPr>
              <a:t>Control</a:t>
            </a:r>
            <a:r>
              <a:rPr spc="-85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pc="-50" dirty="0">
                <a:solidFill>
                  <a:srgbClr val="333399"/>
                </a:solidFill>
                <a:latin typeface="Tahoma"/>
                <a:cs typeface="Tahoma"/>
              </a:rPr>
              <a:t>I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487763" y="2127932"/>
            <a:ext cx="1585595" cy="4040504"/>
            <a:chOff x="5487763" y="2127932"/>
            <a:chExt cx="1585595" cy="4040504"/>
          </a:xfrm>
        </p:grpSpPr>
        <p:sp>
          <p:nvSpPr>
            <p:cNvPr id="4" name="object 4"/>
            <p:cNvSpPr/>
            <p:nvPr/>
          </p:nvSpPr>
          <p:spPr>
            <a:xfrm>
              <a:off x="7050605" y="5297363"/>
              <a:ext cx="4445" cy="853440"/>
            </a:xfrm>
            <a:custGeom>
              <a:avLst/>
              <a:gdLst/>
              <a:ahLst/>
              <a:cxnLst/>
              <a:rect l="l" t="t" r="r" b="b"/>
              <a:pathLst>
                <a:path w="4445" h="853439">
                  <a:moveTo>
                    <a:pt x="0" y="853130"/>
                  </a:moveTo>
                  <a:lnTo>
                    <a:pt x="4426" y="0"/>
                  </a:lnTo>
                </a:path>
              </a:pathLst>
            </a:custGeom>
            <a:ln w="35400">
              <a:solidFill>
                <a:srgbClr val="EB75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691121" y="2136822"/>
              <a:ext cx="0" cy="574040"/>
            </a:xfrm>
            <a:custGeom>
              <a:avLst/>
              <a:gdLst/>
              <a:ahLst/>
              <a:cxnLst/>
              <a:rect l="l" t="t" r="r" b="b"/>
              <a:pathLst>
                <a:path h="574039">
                  <a:moveTo>
                    <a:pt x="0" y="573564"/>
                  </a:moveTo>
                  <a:lnTo>
                    <a:pt x="0" y="0"/>
                  </a:lnTo>
                </a:path>
              </a:pathLst>
            </a:custGeom>
            <a:ln w="17700">
              <a:solidFill>
                <a:srgbClr val="EB75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496653" y="4626072"/>
              <a:ext cx="342265" cy="542925"/>
            </a:xfrm>
            <a:custGeom>
              <a:avLst/>
              <a:gdLst/>
              <a:ahLst/>
              <a:cxnLst/>
              <a:rect l="l" t="t" r="r" b="b"/>
              <a:pathLst>
                <a:path w="342264" h="542925">
                  <a:moveTo>
                    <a:pt x="168767" y="542367"/>
                  </a:moveTo>
                  <a:lnTo>
                    <a:pt x="226498" y="528800"/>
                  </a:lnTo>
                  <a:lnTo>
                    <a:pt x="270950" y="489000"/>
                  </a:lnTo>
                  <a:lnTo>
                    <a:pt x="306363" y="431092"/>
                  </a:lnTo>
                  <a:lnTo>
                    <a:pt x="319828" y="395354"/>
                  </a:lnTo>
                  <a:lnTo>
                    <a:pt x="333108" y="355554"/>
                  </a:lnTo>
                  <a:lnTo>
                    <a:pt x="337534" y="315294"/>
                  </a:lnTo>
                  <a:lnTo>
                    <a:pt x="342146" y="270953"/>
                  </a:lnTo>
                  <a:lnTo>
                    <a:pt x="337534" y="226631"/>
                  </a:lnTo>
                  <a:lnTo>
                    <a:pt x="333108" y="186831"/>
                  </a:lnTo>
                  <a:lnTo>
                    <a:pt x="319828" y="146571"/>
                  </a:lnTo>
                  <a:lnTo>
                    <a:pt x="306363" y="110833"/>
                  </a:lnTo>
                  <a:lnTo>
                    <a:pt x="270950" y="53385"/>
                  </a:lnTo>
                  <a:lnTo>
                    <a:pt x="226498" y="13125"/>
                  </a:lnTo>
                  <a:lnTo>
                    <a:pt x="173378" y="0"/>
                  </a:lnTo>
                  <a:lnTo>
                    <a:pt x="142022" y="4522"/>
                  </a:lnTo>
                  <a:lnTo>
                    <a:pt x="93513" y="31215"/>
                  </a:lnTo>
                  <a:lnTo>
                    <a:pt x="53489" y="80078"/>
                  </a:lnTo>
                  <a:lnTo>
                    <a:pt x="22133" y="146571"/>
                  </a:lnTo>
                  <a:lnTo>
                    <a:pt x="9037" y="186831"/>
                  </a:lnTo>
                  <a:lnTo>
                    <a:pt x="4426" y="226631"/>
                  </a:lnTo>
                  <a:lnTo>
                    <a:pt x="0" y="270953"/>
                  </a:lnTo>
                  <a:lnTo>
                    <a:pt x="4426" y="315294"/>
                  </a:lnTo>
                  <a:lnTo>
                    <a:pt x="9037" y="355554"/>
                  </a:lnTo>
                  <a:lnTo>
                    <a:pt x="22133" y="395354"/>
                  </a:lnTo>
                  <a:lnTo>
                    <a:pt x="35782" y="431092"/>
                  </a:lnTo>
                  <a:lnTo>
                    <a:pt x="71195" y="489000"/>
                  </a:lnTo>
                  <a:lnTo>
                    <a:pt x="119704" y="528800"/>
                  </a:lnTo>
                  <a:lnTo>
                    <a:pt x="173378" y="542367"/>
                  </a:lnTo>
                </a:path>
              </a:pathLst>
            </a:custGeom>
            <a:ln w="176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523793" y="4746373"/>
            <a:ext cx="260985" cy="2882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 indent="13335">
              <a:lnSpc>
                <a:spcPct val="100000"/>
              </a:lnSpc>
              <a:spcBef>
                <a:spcPts val="125"/>
              </a:spcBef>
            </a:pPr>
            <a:r>
              <a:rPr sz="850" spc="-10" dirty="0">
                <a:latin typeface="Arial MT"/>
                <a:cs typeface="Arial MT"/>
              </a:rPr>
              <a:t>Shift </a:t>
            </a:r>
            <a:r>
              <a:rPr sz="850" dirty="0">
                <a:latin typeface="Arial MT"/>
                <a:cs typeface="Arial MT"/>
              </a:rPr>
              <a:t>left</a:t>
            </a:r>
            <a:r>
              <a:rPr sz="850" spc="-25" dirty="0">
                <a:latin typeface="Arial MT"/>
                <a:cs typeface="Arial MT"/>
              </a:rPr>
              <a:t> </a:t>
            </a:r>
            <a:r>
              <a:rPr sz="850" spc="-50" dirty="0">
                <a:latin typeface="Arial MT"/>
                <a:cs typeface="Arial MT"/>
              </a:rPr>
              <a:t>2</a:t>
            </a:r>
            <a:endParaRPr sz="850">
              <a:latin typeface="Arial MT"/>
              <a:cs typeface="Arial M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82176" y="2116542"/>
            <a:ext cx="6509384" cy="4051935"/>
            <a:chOff x="182176" y="2116542"/>
            <a:chExt cx="6509384" cy="4051935"/>
          </a:xfrm>
        </p:grpSpPr>
        <p:sp>
          <p:nvSpPr>
            <p:cNvPr id="9" name="object 9"/>
            <p:cNvSpPr/>
            <p:nvPr/>
          </p:nvSpPr>
          <p:spPr>
            <a:xfrm>
              <a:off x="2859270" y="2136822"/>
              <a:ext cx="2207260" cy="4013835"/>
            </a:xfrm>
            <a:custGeom>
              <a:avLst/>
              <a:gdLst/>
              <a:ahLst/>
              <a:cxnLst/>
              <a:rect l="l" t="t" r="r" b="b"/>
              <a:pathLst>
                <a:path w="2207260" h="4013835">
                  <a:moveTo>
                    <a:pt x="1385184" y="4013671"/>
                  </a:moveTo>
                  <a:lnTo>
                    <a:pt x="1385184" y="2613650"/>
                  </a:lnTo>
                </a:path>
                <a:path w="2207260" h="4013835">
                  <a:moveTo>
                    <a:pt x="2202461" y="649120"/>
                  </a:moveTo>
                  <a:lnTo>
                    <a:pt x="2206703" y="4412"/>
                  </a:lnTo>
                </a:path>
                <a:path w="2207260" h="4013835">
                  <a:moveTo>
                    <a:pt x="1296650" y="0"/>
                  </a:moveTo>
                  <a:lnTo>
                    <a:pt x="1296650" y="1213676"/>
                  </a:lnTo>
                </a:path>
                <a:path w="2207260" h="4013835">
                  <a:moveTo>
                    <a:pt x="0" y="657760"/>
                  </a:moveTo>
                  <a:lnTo>
                    <a:pt x="0" y="0"/>
                  </a:lnTo>
                </a:path>
              </a:pathLst>
            </a:custGeom>
            <a:ln w="17670">
              <a:solidFill>
                <a:srgbClr val="EB75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977899" y="2127972"/>
              <a:ext cx="0" cy="662305"/>
            </a:xfrm>
            <a:custGeom>
              <a:avLst/>
              <a:gdLst/>
              <a:ahLst/>
              <a:cxnLst/>
              <a:rect l="l" t="t" r="r" b="b"/>
              <a:pathLst>
                <a:path h="662305">
                  <a:moveTo>
                    <a:pt x="0" y="0"/>
                  </a:moveTo>
                  <a:lnTo>
                    <a:pt x="0" y="662014"/>
                  </a:lnTo>
                </a:path>
              </a:pathLst>
            </a:custGeom>
            <a:ln w="22311">
              <a:solidFill>
                <a:srgbClr val="EB75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90163" y="2136822"/>
              <a:ext cx="572770" cy="653415"/>
            </a:xfrm>
            <a:custGeom>
              <a:avLst/>
              <a:gdLst/>
              <a:ahLst/>
              <a:cxnLst/>
              <a:rect l="l" t="t" r="r" b="b"/>
              <a:pathLst>
                <a:path w="572769" h="653414">
                  <a:moveTo>
                    <a:pt x="572757" y="653164"/>
                  </a:moveTo>
                  <a:lnTo>
                    <a:pt x="572757" y="0"/>
                  </a:lnTo>
                </a:path>
                <a:path w="572769" h="653414">
                  <a:moveTo>
                    <a:pt x="0" y="537900"/>
                  </a:moveTo>
                  <a:lnTo>
                    <a:pt x="0" y="0"/>
                  </a:lnTo>
                </a:path>
              </a:pathLst>
            </a:custGeom>
            <a:ln w="17670">
              <a:solidFill>
                <a:srgbClr val="EB75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668988" y="4314895"/>
              <a:ext cx="4445" cy="1835785"/>
            </a:xfrm>
            <a:custGeom>
              <a:avLst/>
              <a:gdLst/>
              <a:ahLst/>
              <a:cxnLst/>
              <a:rect l="l" t="t" r="r" b="b"/>
              <a:pathLst>
                <a:path w="4445" h="1835785">
                  <a:moveTo>
                    <a:pt x="0" y="0"/>
                  </a:moveTo>
                  <a:lnTo>
                    <a:pt x="4426" y="1835598"/>
                  </a:lnTo>
                </a:path>
              </a:pathLst>
            </a:custGeom>
            <a:ln w="35400">
              <a:solidFill>
                <a:srgbClr val="EB75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086813" y="3434511"/>
              <a:ext cx="413384" cy="0"/>
            </a:xfrm>
            <a:custGeom>
              <a:avLst/>
              <a:gdLst/>
              <a:ahLst/>
              <a:cxnLst/>
              <a:rect l="l" t="t" r="r" b="b"/>
              <a:pathLst>
                <a:path w="413385">
                  <a:moveTo>
                    <a:pt x="0" y="0"/>
                  </a:moveTo>
                  <a:lnTo>
                    <a:pt x="412972" y="0"/>
                  </a:lnTo>
                </a:path>
              </a:pathLst>
            </a:custGeom>
            <a:ln w="352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91066" y="2492358"/>
              <a:ext cx="208915" cy="574040"/>
            </a:xfrm>
            <a:custGeom>
              <a:avLst/>
              <a:gdLst/>
              <a:ahLst/>
              <a:cxnLst/>
              <a:rect l="l" t="t" r="r" b="b"/>
              <a:pathLst>
                <a:path w="208915" h="574039">
                  <a:moveTo>
                    <a:pt x="204236" y="573564"/>
                  </a:moveTo>
                  <a:lnTo>
                    <a:pt x="208330" y="0"/>
                  </a:lnTo>
                  <a:lnTo>
                    <a:pt x="0" y="0"/>
                  </a:lnTo>
                  <a:lnTo>
                    <a:pt x="0" y="573564"/>
                  </a:lnTo>
                  <a:lnTo>
                    <a:pt x="208330" y="573564"/>
                  </a:lnTo>
                </a:path>
              </a:pathLst>
            </a:custGeom>
            <a:ln w="176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631309" y="1950339"/>
            <a:ext cx="230504" cy="1593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50" spc="-20" dirty="0">
                <a:solidFill>
                  <a:srgbClr val="EB7500"/>
                </a:solidFill>
                <a:latin typeface="Arial MT"/>
                <a:cs typeface="Arial MT"/>
              </a:rPr>
              <a:t>IorD</a:t>
            </a:r>
            <a:endParaRPr sz="85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57488" y="1950339"/>
            <a:ext cx="531495" cy="1593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50" spc="-10" dirty="0">
                <a:solidFill>
                  <a:srgbClr val="EB7500"/>
                </a:solidFill>
                <a:latin typeface="Arial MT"/>
                <a:cs typeface="Arial MT"/>
              </a:rPr>
              <a:t>MemRead</a:t>
            </a:r>
            <a:endParaRPr sz="85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674716" y="1950339"/>
            <a:ext cx="522605" cy="1593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50" spc="-10" dirty="0">
                <a:solidFill>
                  <a:srgbClr val="EB7500"/>
                </a:solidFill>
                <a:latin typeface="Arial MT"/>
                <a:cs typeface="Arial MT"/>
              </a:rPr>
              <a:t>MemWrite</a:t>
            </a:r>
            <a:endParaRPr sz="85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09224" y="2688619"/>
            <a:ext cx="181610" cy="1593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50" spc="-25" dirty="0">
                <a:latin typeface="Arial MT"/>
                <a:cs typeface="Arial MT"/>
              </a:rPr>
              <a:t>PC</a:t>
            </a:r>
            <a:endParaRPr sz="850">
              <a:latin typeface="Arial MT"/>
              <a:cs typeface="Arial M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377523" y="2759154"/>
            <a:ext cx="1718310" cy="1329055"/>
            <a:chOff x="377523" y="2759154"/>
            <a:chExt cx="1718310" cy="1329055"/>
          </a:xfrm>
        </p:grpSpPr>
        <p:sp>
          <p:nvSpPr>
            <p:cNvPr id="20" name="object 20"/>
            <p:cNvSpPr/>
            <p:nvPr/>
          </p:nvSpPr>
          <p:spPr>
            <a:xfrm>
              <a:off x="395303" y="2776934"/>
              <a:ext cx="612775" cy="244475"/>
            </a:xfrm>
            <a:custGeom>
              <a:avLst/>
              <a:gdLst/>
              <a:ahLst/>
              <a:cxnLst/>
              <a:rect l="l" t="t" r="r" b="b"/>
              <a:pathLst>
                <a:path w="612775" h="244475">
                  <a:moveTo>
                    <a:pt x="0" y="0"/>
                  </a:moveTo>
                  <a:lnTo>
                    <a:pt x="248706" y="0"/>
                  </a:lnTo>
                </a:path>
                <a:path w="612775" h="244475">
                  <a:moveTo>
                    <a:pt x="612708" y="244132"/>
                  </a:moveTo>
                  <a:lnTo>
                    <a:pt x="496969" y="244132"/>
                  </a:lnTo>
                </a:path>
              </a:pathLst>
            </a:custGeom>
            <a:ln w="353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056557" y="2789987"/>
              <a:ext cx="1030605" cy="1289685"/>
            </a:xfrm>
            <a:custGeom>
              <a:avLst/>
              <a:gdLst/>
              <a:ahLst/>
              <a:cxnLst/>
              <a:rect l="l" t="t" r="r" b="b"/>
              <a:pathLst>
                <a:path w="1030605" h="1289685">
                  <a:moveTo>
                    <a:pt x="1025644" y="1289232"/>
                  </a:moveTo>
                  <a:lnTo>
                    <a:pt x="1030256" y="0"/>
                  </a:lnTo>
                  <a:lnTo>
                    <a:pt x="0" y="0"/>
                  </a:lnTo>
                  <a:lnTo>
                    <a:pt x="0" y="1289232"/>
                  </a:lnTo>
                  <a:lnTo>
                    <a:pt x="1030256" y="1289232"/>
                  </a:lnTo>
                </a:path>
              </a:pathLst>
            </a:custGeom>
            <a:ln w="1767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1354758" y="3128606"/>
            <a:ext cx="709295" cy="389890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sz="850" spc="-10" dirty="0">
                <a:latin typeface="Arial MT"/>
                <a:cs typeface="Arial MT"/>
              </a:rPr>
              <a:t>Memory</a:t>
            </a:r>
            <a:endParaRPr sz="850">
              <a:latin typeface="Arial MT"/>
              <a:cs typeface="Arial MT"/>
            </a:endParaRPr>
          </a:p>
          <a:p>
            <a:pPr marL="220979">
              <a:lnSpc>
                <a:spcPct val="100000"/>
              </a:lnSpc>
              <a:spcBef>
                <a:spcPts val="409"/>
              </a:spcBef>
            </a:pPr>
            <a:r>
              <a:rPr sz="850" spc="-10" dirty="0">
                <a:latin typeface="Arial MT"/>
                <a:cs typeface="Arial MT"/>
              </a:rPr>
              <a:t>MemData</a:t>
            </a:r>
            <a:endParaRPr sz="850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088346" y="3701916"/>
            <a:ext cx="283210" cy="27051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880"/>
              </a:lnSpc>
              <a:spcBef>
                <a:spcPts val="270"/>
              </a:spcBef>
            </a:pPr>
            <a:r>
              <a:rPr sz="850" spc="-10" dirty="0">
                <a:latin typeface="Arial MT"/>
                <a:cs typeface="Arial MT"/>
              </a:rPr>
              <a:t>Write </a:t>
            </a:r>
            <a:r>
              <a:rPr sz="850" spc="-20" dirty="0">
                <a:latin typeface="Arial MT"/>
                <a:cs typeface="Arial MT"/>
              </a:rPr>
              <a:t>data</a:t>
            </a:r>
            <a:endParaRPr sz="850">
              <a:latin typeface="Arial MT"/>
              <a:cs typeface="Arial MT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83959" y="2674722"/>
            <a:ext cx="208915" cy="697865"/>
          </a:xfrm>
          <a:custGeom>
            <a:avLst/>
            <a:gdLst/>
            <a:ahLst/>
            <a:cxnLst/>
            <a:rect l="l" t="t" r="r" b="b"/>
            <a:pathLst>
              <a:path w="208915" h="697864">
                <a:moveTo>
                  <a:pt x="0" y="102212"/>
                </a:moveTo>
                <a:lnTo>
                  <a:pt x="13150" y="57907"/>
                </a:lnTo>
                <a:lnTo>
                  <a:pt x="35395" y="31068"/>
                </a:lnTo>
                <a:lnTo>
                  <a:pt x="44027" y="22060"/>
                </a:lnTo>
                <a:lnTo>
                  <a:pt x="57639" y="13052"/>
                </a:lnTo>
                <a:lnTo>
                  <a:pt x="75327" y="4412"/>
                </a:lnTo>
                <a:lnTo>
                  <a:pt x="88496" y="0"/>
                </a:lnTo>
                <a:lnTo>
                  <a:pt x="106203" y="0"/>
                </a:lnTo>
                <a:lnTo>
                  <a:pt x="124353" y="0"/>
                </a:lnTo>
                <a:lnTo>
                  <a:pt x="137503" y="4412"/>
                </a:lnTo>
                <a:lnTo>
                  <a:pt x="155210" y="13052"/>
                </a:lnTo>
                <a:lnTo>
                  <a:pt x="168380" y="22060"/>
                </a:lnTo>
                <a:lnTo>
                  <a:pt x="177454" y="31068"/>
                </a:lnTo>
                <a:lnTo>
                  <a:pt x="190605" y="39708"/>
                </a:lnTo>
                <a:lnTo>
                  <a:pt x="195143" y="57907"/>
                </a:lnTo>
                <a:lnTo>
                  <a:pt x="204236" y="70960"/>
                </a:lnTo>
                <a:lnTo>
                  <a:pt x="208312" y="84563"/>
                </a:lnTo>
                <a:lnTo>
                  <a:pt x="208312" y="102212"/>
                </a:lnTo>
                <a:lnTo>
                  <a:pt x="208312" y="595624"/>
                </a:lnTo>
                <a:lnTo>
                  <a:pt x="208312" y="613272"/>
                </a:lnTo>
                <a:lnTo>
                  <a:pt x="204236" y="626508"/>
                </a:lnTo>
                <a:lnTo>
                  <a:pt x="195143" y="639928"/>
                </a:lnTo>
                <a:lnTo>
                  <a:pt x="190605" y="653164"/>
                </a:lnTo>
                <a:lnTo>
                  <a:pt x="177454" y="666768"/>
                </a:lnTo>
                <a:lnTo>
                  <a:pt x="168380" y="675776"/>
                </a:lnTo>
                <a:lnTo>
                  <a:pt x="155210" y="684416"/>
                </a:lnTo>
                <a:lnTo>
                  <a:pt x="137503" y="693424"/>
                </a:lnTo>
                <a:lnTo>
                  <a:pt x="124353" y="697836"/>
                </a:lnTo>
                <a:lnTo>
                  <a:pt x="106203" y="697836"/>
                </a:lnTo>
                <a:lnTo>
                  <a:pt x="88496" y="697836"/>
                </a:lnTo>
                <a:lnTo>
                  <a:pt x="75327" y="693424"/>
                </a:lnTo>
                <a:lnTo>
                  <a:pt x="57639" y="684416"/>
                </a:lnTo>
                <a:lnTo>
                  <a:pt x="44027" y="675776"/>
                </a:lnTo>
                <a:lnTo>
                  <a:pt x="35395" y="666768"/>
                </a:lnTo>
                <a:lnTo>
                  <a:pt x="22225" y="653164"/>
                </a:lnTo>
                <a:lnTo>
                  <a:pt x="13150" y="639928"/>
                </a:lnTo>
                <a:lnTo>
                  <a:pt x="8613" y="626508"/>
                </a:lnTo>
                <a:lnTo>
                  <a:pt x="4076" y="613272"/>
                </a:lnTo>
                <a:lnTo>
                  <a:pt x="4076" y="595624"/>
                </a:lnTo>
                <a:lnTo>
                  <a:pt x="4076" y="102212"/>
                </a:lnTo>
              </a:path>
            </a:pathLst>
          </a:custGeom>
          <a:ln w="176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715287" y="2688619"/>
            <a:ext cx="87630" cy="1593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50" spc="-50" dirty="0">
                <a:latin typeface="Arial MT"/>
                <a:cs typeface="Arial MT"/>
              </a:rPr>
              <a:t>0</a:t>
            </a:r>
            <a:endParaRPr sz="850">
              <a:latin typeface="Arial MT"/>
              <a:cs typeface="Arial M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15287" y="2826128"/>
            <a:ext cx="132080" cy="51498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6034">
              <a:lnSpc>
                <a:spcPts val="950"/>
              </a:lnSpc>
              <a:spcBef>
                <a:spcPts val="125"/>
              </a:spcBef>
            </a:pPr>
            <a:r>
              <a:rPr sz="850" spc="-50" dirty="0">
                <a:latin typeface="Arial MT"/>
                <a:cs typeface="Arial MT"/>
              </a:rPr>
              <a:t>M</a:t>
            </a:r>
            <a:endParaRPr sz="850">
              <a:latin typeface="Arial MT"/>
              <a:cs typeface="Arial MT"/>
            </a:endParaRPr>
          </a:p>
          <a:p>
            <a:pPr marL="43815" marR="17780">
              <a:lnSpc>
                <a:spcPts val="840"/>
              </a:lnSpc>
              <a:spcBef>
                <a:spcPts val="105"/>
              </a:spcBef>
            </a:pPr>
            <a:r>
              <a:rPr sz="850" spc="-50" dirty="0">
                <a:latin typeface="Arial MT"/>
                <a:cs typeface="Arial MT"/>
              </a:rPr>
              <a:t>u</a:t>
            </a:r>
            <a:r>
              <a:rPr sz="850" spc="500" dirty="0">
                <a:latin typeface="Arial MT"/>
                <a:cs typeface="Arial MT"/>
              </a:rPr>
              <a:t> </a:t>
            </a:r>
            <a:r>
              <a:rPr sz="850" spc="-50" dirty="0">
                <a:latin typeface="Arial MT"/>
                <a:cs typeface="Arial MT"/>
              </a:rPr>
              <a:t>x</a:t>
            </a:r>
            <a:endParaRPr sz="8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850" spc="-50" dirty="0">
                <a:latin typeface="Arial MT"/>
                <a:cs typeface="Arial MT"/>
              </a:rPr>
              <a:t>1</a:t>
            </a:r>
            <a:endParaRPr sz="850">
              <a:latin typeface="Arial MT"/>
              <a:cs typeface="Arial MT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3774230" y="2781097"/>
            <a:ext cx="1771650" cy="1391920"/>
            <a:chOff x="3774230" y="2781097"/>
            <a:chExt cx="1771650" cy="1391920"/>
          </a:xfrm>
        </p:grpSpPr>
        <p:sp>
          <p:nvSpPr>
            <p:cNvPr id="28" name="object 28"/>
            <p:cNvSpPr/>
            <p:nvPr/>
          </p:nvSpPr>
          <p:spPr>
            <a:xfrm>
              <a:off x="3792010" y="3270347"/>
              <a:ext cx="728345" cy="884555"/>
            </a:xfrm>
            <a:custGeom>
              <a:avLst/>
              <a:gdLst/>
              <a:ahLst/>
              <a:cxnLst/>
              <a:rect l="l" t="t" r="r" b="b"/>
              <a:pathLst>
                <a:path w="728345" h="884554">
                  <a:moveTo>
                    <a:pt x="727821" y="657760"/>
                  </a:moveTo>
                  <a:lnTo>
                    <a:pt x="638918" y="657760"/>
                  </a:lnTo>
                  <a:lnTo>
                    <a:pt x="638918" y="884428"/>
                  </a:lnTo>
                  <a:lnTo>
                    <a:pt x="554442" y="884428"/>
                  </a:lnTo>
                </a:path>
                <a:path w="728345" h="884554">
                  <a:moveTo>
                    <a:pt x="212849" y="164164"/>
                  </a:moveTo>
                  <a:lnTo>
                    <a:pt x="0" y="164164"/>
                  </a:lnTo>
                  <a:lnTo>
                    <a:pt x="0" y="0"/>
                  </a:lnTo>
                </a:path>
                <a:path w="728345" h="884554">
                  <a:moveTo>
                    <a:pt x="718783" y="328880"/>
                  </a:moveTo>
                  <a:lnTo>
                    <a:pt x="474577" y="328880"/>
                  </a:lnTo>
                </a:path>
              </a:pathLst>
            </a:custGeom>
            <a:ln w="353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595270" y="2789987"/>
              <a:ext cx="941705" cy="1289685"/>
            </a:xfrm>
            <a:custGeom>
              <a:avLst/>
              <a:gdLst/>
              <a:ahLst/>
              <a:cxnLst/>
              <a:rect l="l" t="t" r="r" b="b"/>
              <a:pathLst>
                <a:path w="941704" h="1289685">
                  <a:moveTo>
                    <a:pt x="937166" y="1289232"/>
                  </a:moveTo>
                  <a:lnTo>
                    <a:pt x="941224" y="0"/>
                  </a:lnTo>
                  <a:lnTo>
                    <a:pt x="0" y="0"/>
                  </a:lnTo>
                  <a:lnTo>
                    <a:pt x="0" y="1289232"/>
                  </a:lnTo>
                  <a:lnTo>
                    <a:pt x="941224" y="1289232"/>
                  </a:lnTo>
                </a:path>
              </a:pathLst>
            </a:custGeom>
            <a:ln w="176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4840424" y="3368440"/>
            <a:ext cx="489584" cy="1593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50" spc="-10" dirty="0">
                <a:latin typeface="Arial MT"/>
                <a:cs typeface="Arial MT"/>
              </a:rPr>
              <a:t>Registers</a:t>
            </a:r>
            <a:endParaRPr sz="850">
              <a:latin typeface="Arial MT"/>
              <a:cs typeface="Arial MT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627021" y="3457600"/>
            <a:ext cx="283210" cy="1593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50" spc="-10" dirty="0">
                <a:latin typeface="Arial MT"/>
                <a:cs typeface="Arial MT"/>
              </a:rPr>
              <a:t>Write</a:t>
            </a:r>
            <a:endParaRPr sz="850">
              <a:latin typeface="Arial MT"/>
              <a:cs typeface="Arial MT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627021" y="3563856"/>
            <a:ext cx="391795" cy="4889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50" spc="-10" dirty="0">
                <a:latin typeface="Arial MT"/>
                <a:cs typeface="Arial MT"/>
              </a:rPr>
              <a:t>register</a:t>
            </a:r>
            <a:endParaRPr sz="850">
              <a:latin typeface="Arial MT"/>
              <a:cs typeface="Arial MT"/>
            </a:endParaRPr>
          </a:p>
          <a:p>
            <a:pPr marL="12700" marR="113030">
              <a:lnSpc>
                <a:spcPts val="840"/>
              </a:lnSpc>
              <a:spcBef>
                <a:spcPts val="910"/>
              </a:spcBef>
            </a:pPr>
            <a:r>
              <a:rPr sz="850" spc="-10" dirty="0">
                <a:latin typeface="Arial MT"/>
                <a:cs typeface="Arial MT"/>
              </a:rPr>
              <a:t>Write </a:t>
            </a:r>
            <a:r>
              <a:rPr sz="850" spc="-20" dirty="0">
                <a:latin typeface="Arial MT"/>
                <a:cs typeface="Arial MT"/>
              </a:rPr>
              <a:t>data</a:t>
            </a:r>
            <a:endParaRPr sz="850">
              <a:latin typeface="Arial MT"/>
              <a:cs typeface="Arial MT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182017" y="3052796"/>
            <a:ext cx="354330" cy="27051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 indent="61594">
              <a:lnSpc>
                <a:spcPts val="880"/>
              </a:lnSpc>
              <a:spcBef>
                <a:spcPts val="270"/>
              </a:spcBef>
            </a:pPr>
            <a:r>
              <a:rPr sz="850" spc="-20" dirty="0">
                <a:latin typeface="Arial MT"/>
                <a:cs typeface="Arial MT"/>
              </a:rPr>
              <a:t>Read </a:t>
            </a:r>
            <a:r>
              <a:rPr sz="850" dirty="0">
                <a:latin typeface="Arial MT"/>
                <a:cs typeface="Arial MT"/>
              </a:rPr>
              <a:t>data</a:t>
            </a:r>
            <a:r>
              <a:rPr sz="850" spc="-35" dirty="0">
                <a:latin typeface="Arial MT"/>
                <a:cs typeface="Arial MT"/>
              </a:rPr>
              <a:t> </a:t>
            </a:r>
            <a:r>
              <a:rPr sz="850" spc="-50" dirty="0">
                <a:latin typeface="Arial MT"/>
                <a:cs typeface="Arial MT"/>
              </a:rPr>
              <a:t>1</a:t>
            </a:r>
            <a:endParaRPr sz="850">
              <a:latin typeface="Arial MT"/>
              <a:cs typeface="Arial MT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239748" y="3470652"/>
            <a:ext cx="287655" cy="1593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50" spc="-20" dirty="0">
                <a:latin typeface="Arial MT"/>
                <a:cs typeface="Arial MT"/>
              </a:rPr>
              <a:t>Read</a:t>
            </a:r>
            <a:endParaRPr sz="850">
              <a:latin typeface="Arial MT"/>
              <a:cs typeface="Arial MT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172979" y="3582056"/>
            <a:ext cx="332105" cy="1593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50" dirty="0">
                <a:latin typeface="Arial MT"/>
                <a:cs typeface="Arial MT"/>
              </a:rPr>
              <a:t>data</a:t>
            </a:r>
            <a:r>
              <a:rPr sz="850" spc="-5" dirty="0">
                <a:latin typeface="Arial MT"/>
                <a:cs typeface="Arial MT"/>
              </a:rPr>
              <a:t> </a:t>
            </a:r>
            <a:r>
              <a:rPr sz="850" spc="-50" dirty="0">
                <a:latin typeface="Arial MT"/>
                <a:cs typeface="Arial MT"/>
              </a:rPr>
              <a:t>2</a:t>
            </a:r>
            <a:endParaRPr sz="850">
              <a:latin typeface="Arial MT"/>
              <a:cs typeface="Arial MT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627021" y="2799472"/>
            <a:ext cx="487680" cy="594995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2700" marR="5080">
              <a:lnSpc>
                <a:spcPts val="840"/>
              </a:lnSpc>
              <a:spcBef>
                <a:spcPts val="305"/>
              </a:spcBef>
            </a:pPr>
            <a:r>
              <a:rPr sz="850" spc="-20" dirty="0">
                <a:latin typeface="Arial MT"/>
                <a:cs typeface="Arial MT"/>
              </a:rPr>
              <a:t>Read </a:t>
            </a:r>
            <a:r>
              <a:rPr sz="850" dirty="0">
                <a:latin typeface="Arial MT"/>
                <a:cs typeface="Arial MT"/>
              </a:rPr>
              <a:t>register</a:t>
            </a:r>
            <a:r>
              <a:rPr sz="850" spc="20" dirty="0">
                <a:latin typeface="Arial MT"/>
                <a:cs typeface="Arial MT"/>
              </a:rPr>
              <a:t> </a:t>
            </a:r>
            <a:r>
              <a:rPr sz="850" spc="-50" dirty="0">
                <a:latin typeface="Arial MT"/>
                <a:cs typeface="Arial MT"/>
              </a:rPr>
              <a:t>1</a:t>
            </a:r>
            <a:endParaRPr sz="850">
              <a:latin typeface="Arial MT"/>
              <a:cs typeface="Arial MT"/>
            </a:endParaRPr>
          </a:p>
          <a:p>
            <a:pPr marL="12700" marR="5080">
              <a:lnSpc>
                <a:spcPts val="840"/>
              </a:lnSpc>
              <a:spcBef>
                <a:spcPts val="905"/>
              </a:spcBef>
            </a:pPr>
            <a:r>
              <a:rPr sz="850" spc="-20" dirty="0">
                <a:latin typeface="Arial MT"/>
                <a:cs typeface="Arial MT"/>
              </a:rPr>
              <a:t>Read </a:t>
            </a:r>
            <a:r>
              <a:rPr sz="850" dirty="0">
                <a:latin typeface="Arial MT"/>
                <a:cs typeface="Arial MT"/>
              </a:rPr>
              <a:t>register</a:t>
            </a:r>
            <a:r>
              <a:rPr sz="850" spc="20" dirty="0">
                <a:latin typeface="Arial MT"/>
                <a:cs typeface="Arial MT"/>
              </a:rPr>
              <a:t> </a:t>
            </a:r>
            <a:r>
              <a:rPr sz="850" spc="-50" dirty="0">
                <a:latin typeface="Arial MT"/>
                <a:cs typeface="Arial MT"/>
              </a:rPr>
              <a:t>2</a:t>
            </a:r>
            <a:endParaRPr sz="850">
              <a:latin typeface="Arial MT"/>
              <a:cs typeface="Arial MT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3405782" y="2941466"/>
            <a:ext cx="1114425" cy="328930"/>
          </a:xfrm>
          <a:custGeom>
            <a:avLst/>
            <a:gdLst/>
            <a:ahLst/>
            <a:cxnLst/>
            <a:rect l="l" t="t" r="r" b="b"/>
            <a:pathLst>
              <a:path w="1114425" h="328929">
                <a:moveTo>
                  <a:pt x="0" y="328880"/>
                </a:moveTo>
                <a:lnTo>
                  <a:pt x="1114049" y="328880"/>
                </a:lnTo>
              </a:path>
              <a:path w="1114425" h="328929">
                <a:moveTo>
                  <a:pt x="0" y="0"/>
                </a:moveTo>
                <a:lnTo>
                  <a:pt x="1114049" y="0"/>
                </a:lnTo>
              </a:path>
            </a:pathLst>
          </a:custGeom>
          <a:ln w="352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3521455" y="3621764"/>
            <a:ext cx="532130" cy="27051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880"/>
              </a:lnSpc>
              <a:spcBef>
                <a:spcPts val="270"/>
              </a:spcBef>
            </a:pPr>
            <a:r>
              <a:rPr sz="850" spc="-10" dirty="0">
                <a:latin typeface="Arial MT"/>
                <a:cs typeface="Arial MT"/>
              </a:rPr>
              <a:t>Instruction [15–</a:t>
            </a:r>
            <a:r>
              <a:rPr sz="850" spc="-30" dirty="0">
                <a:latin typeface="Arial MT"/>
                <a:cs typeface="Arial MT"/>
              </a:rPr>
              <a:t> </a:t>
            </a:r>
            <a:r>
              <a:rPr sz="850" spc="-25" dirty="0">
                <a:latin typeface="Arial MT"/>
                <a:cs typeface="Arial MT"/>
              </a:rPr>
              <a:t>11]</a:t>
            </a:r>
            <a:endParaRPr sz="850">
              <a:latin typeface="Arial MT"/>
              <a:cs typeface="Arial MT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4053517" y="3323409"/>
            <a:ext cx="222250" cy="716280"/>
            <a:chOff x="4053517" y="3323409"/>
            <a:chExt cx="222250" cy="716280"/>
          </a:xfrm>
        </p:grpSpPr>
        <p:sp>
          <p:nvSpPr>
            <p:cNvPr id="40" name="object 40"/>
            <p:cNvSpPr/>
            <p:nvPr/>
          </p:nvSpPr>
          <p:spPr>
            <a:xfrm>
              <a:off x="4062407" y="3332299"/>
              <a:ext cx="204470" cy="698500"/>
            </a:xfrm>
            <a:custGeom>
              <a:avLst/>
              <a:gdLst/>
              <a:ahLst/>
              <a:cxnLst/>
              <a:rect l="l" t="t" r="r" b="b"/>
              <a:pathLst>
                <a:path w="204470" h="698500">
                  <a:moveTo>
                    <a:pt x="120258" y="0"/>
                  </a:moveTo>
                  <a:lnTo>
                    <a:pt x="84475" y="0"/>
                  </a:lnTo>
                  <a:lnTo>
                    <a:pt x="71195" y="4595"/>
                  </a:lnTo>
                  <a:lnTo>
                    <a:pt x="53489" y="13603"/>
                  </a:lnTo>
                  <a:lnTo>
                    <a:pt x="40024" y="22243"/>
                  </a:lnTo>
                  <a:lnTo>
                    <a:pt x="18260" y="44855"/>
                  </a:lnTo>
                  <a:lnTo>
                    <a:pt x="13648" y="57907"/>
                  </a:lnTo>
                  <a:lnTo>
                    <a:pt x="4611" y="71511"/>
                  </a:lnTo>
                  <a:lnTo>
                    <a:pt x="0" y="84563"/>
                  </a:lnTo>
                  <a:lnTo>
                    <a:pt x="0" y="102212"/>
                  </a:lnTo>
                  <a:lnTo>
                    <a:pt x="0" y="613456"/>
                  </a:lnTo>
                  <a:lnTo>
                    <a:pt x="4611" y="627060"/>
                  </a:lnTo>
                  <a:lnTo>
                    <a:pt x="13648" y="644708"/>
                  </a:lnTo>
                  <a:lnTo>
                    <a:pt x="18260" y="658311"/>
                  </a:lnTo>
                  <a:lnTo>
                    <a:pt x="31355" y="666768"/>
                  </a:lnTo>
                  <a:lnTo>
                    <a:pt x="40024" y="680372"/>
                  </a:lnTo>
                  <a:lnTo>
                    <a:pt x="53489" y="684967"/>
                  </a:lnTo>
                  <a:lnTo>
                    <a:pt x="71195" y="693424"/>
                  </a:lnTo>
                  <a:lnTo>
                    <a:pt x="84475" y="698020"/>
                  </a:lnTo>
                  <a:lnTo>
                    <a:pt x="120258" y="698020"/>
                  </a:lnTo>
                  <a:lnTo>
                    <a:pt x="133538" y="693424"/>
                  </a:lnTo>
                  <a:lnTo>
                    <a:pt x="151060" y="684967"/>
                  </a:lnTo>
                  <a:lnTo>
                    <a:pt x="164340" y="680372"/>
                  </a:lnTo>
                  <a:lnTo>
                    <a:pt x="173378" y="666768"/>
                  </a:lnTo>
                  <a:lnTo>
                    <a:pt x="186474" y="658311"/>
                  </a:lnTo>
                  <a:lnTo>
                    <a:pt x="195696" y="644708"/>
                  </a:lnTo>
                  <a:lnTo>
                    <a:pt x="200123" y="627060"/>
                  </a:lnTo>
                  <a:lnTo>
                    <a:pt x="204180" y="613456"/>
                  </a:lnTo>
                  <a:lnTo>
                    <a:pt x="204180" y="84563"/>
                  </a:lnTo>
                  <a:lnTo>
                    <a:pt x="186474" y="44855"/>
                  </a:lnTo>
                  <a:lnTo>
                    <a:pt x="151060" y="13603"/>
                  </a:lnTo>
                  <a:lnTo>
                    <a:pt x="133538" y="4595"/>
                  </a:lnTo>
                  <a:lnTo>
                    <a:pt x="12025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062407" y="3332299"/>
              <a:ext cx="204470" cy="698500"/>
            </a:xfrm>
            <a:custGeom>
              <a:avLst/>
              <a:gdLst/>
              <a:ahLst/>
              <a:cxnLst/>
              <a:rect l="l" t="t" r="r" b="b"/>
              <a:pathLst>
                <a:path w="204470" h="698500">
                  <a:moveTo>
                    <a:pt x="0" y="102212"/>
                  </a:moveTo>
                  <a:lnTo>
                    <a:pt x="0" y="84563"/>
                  </a:lnTo>
                  <a:lnTo>
                    <a:pt x="4611" y="71511"/>
                  </a:lnTo>
                  <a:lnTo>
                    <a:pt x="13648" y="57907"/>
                  </a:lnTo>
                  <a:lnTo>
                    <a:pt x="18260" y="44855"/>
                  </a:lnTo>
                  <a:lnTo>
                    <a:pt x="31355" y="31251"/>
                  </a:lnTo>
                  <a:lnTo>
                    <a:pt x="40024" y="22243"/>
                  </a:lnTo>
                  <a:lnTo>
                    <a:pt x="53489" y="13603"/>
                  </a:lnTo>
                  <a:lnTo>
                    <a:pt x="71195" y="4595"/>
                  </a:lnTo>
                  <a:lnTo>
                    <a:pt x="84475" y="0"/>
                  </a:lnTo>
                  <a:lnTo>
                    <a:pt x="102182" y="0"/>
                  </a:lnTo>
                  <a:lnTo>
                    <a:pt x="120258" y="0"/>
                  </a:lnTo>
                  <a:lnTo>
                    <a:pt x="164340" y="22243"/>
                  </a:lnTo>
                  <a:lnTo>
                    <a:pt x="195696" y="57907"/>
                  </a:lnTo>
                  <a:lnTo>
                    <a:pt x="204180" y="84563"/>
                  </a:lnTo>
                  <a:lnTo>
                    <a:pt x="204180" y="102212"/>
                  </a:lnTo>
                  <a:lnTo>
                    <a:pt x="204180" y="595808"/>
                  </a:lnTo>
                  <a:lnTo>
                    <a:pt x="204180" y="613456"/>
                  </a:lnTo>
                  <a:lnTo>
                    <a:pt x="200123" y="627060"/>
                  </a:lnTo>
                  <a:lnTo>
                    <a:pt x="195696" y="644708"/>
                  </a:lnTo>
                  <a:lnTo>
                    <a:pt x="186474" y="658311"/>
                  </a:lnTo>
                  <a:lnTo>
                    <a:pt x="173378" y="666768"/>
                  </a:lnTo>
                  <a:lnTo>
                    <a:pt x="164340" y="680372"/>
                  </a:lnTo>
                  <a:lnTo>
                    <a:pt x="151060" y="684967"/>
                  </a:lnTo>
                  <a:lnTo>
                    <a:pt x="133538" y="693424"/>
                  </a:lnTo>
                  <a:lnTo>
                    <a:pt x="120258" y="698020"/>
                  </a:lnTo>
                  <a:lnTo>
                    <a:pt x="102182" y="698020"/>
                  </a:lnTo>
                  <a:lnTo>
                    <a:pt x="84475" y="698020"/>
                  </a:lnTo>
                  <a:lnTo>
                    <a:pt x="71195" y="693424"/>
                  </a:lnTo>
                  <a:lnTo>
                    <a:pt x="53489" y="684967"/>
                  </a:lnTo>
                  <a:lnTo>
                    <a:pt x="40024" y="680372"/>
                  </a:lnTo>
                  <a:lnTo>
                    <a:pt x="31355" y="666768"/>
                  </a:lnTo>
                  <a:lnTo>
                    <a:pt x="18260" y="658311"/>
                  </a:lnTo>
                  <a:lnTo>
                    <a:pt x="13648" y="644708"/>
                  </a:lnTo>
                  <a:lnTo>
                    <a:pt x="4611" y="627060"/>
                  </a:lnTo>
                  <a:lnTo>
                    <a:pt x="0" y="613456"/>
                  </a:lnTo>
                  <a:lnTo>
                    <a:pt x="0" y="595808"/>
                  </a:lnTo>
                  <a:lnTo>
                    <a:pt x="0" y="102212"/>
                  </a:lnTo>
                </a:path>
              </a:pathLst>
            </a:custGeom>
            <a:ln w="176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4089731" y="3346380"/>
            <a:ext cx="132080" cy="65278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50" spc="-50" dirty="0">
                <a:latin typeface="Arial MT"/>
                <a:cs typeface="Arial MT"/>
              </a:rPr>
              <a:t>0</a:t>
            </a:r>
            <a:endParaRPr sz="850">
              <a:latin typeface="Arial MT"/>
              <a:cs typeface="Arial MT"/>
            </a:endParaRPr>
          </a:p>
          <a:p>
            <a:pPr marL="26034">
              <a:lnSpc>
                <a:spcPts val="944"/>
              </a:lnSpc>
              <a:spcBef>
                <a:spcPts val="65"/>
              </a:spcBef>
            </a:pPr>
            <a:r>
              <a:rPr sz="850" spc="-50" dirty="0">
                <a:latin typeface="Arial MT"/>
                <a:cs typeface="Arial MT"/>
              </a:rPr>
              <a:t>M</a:t>
            </a:r>
            <a:endParaRPr sz="850">
              <a:latin typeface="Arial MT"/>
              <a:cs typeface="Arial MT"/>
            </a:endParaRPr>
          </a:p>
          <a:p>
            <a:pPr marL="43815" marR="17780">
              <a:lnSpc>
                <a:spcPts val="840"/>
              </a:lnSpc>
              <a:spcBef>
                <a:spcPts val="105"/>
              </a:spcBef>
            </a:pPr>
            <a:r>
              <a:rPr sz="850" spc="-50" dirty="0">
                <a:latin typeface="Arial MT"/>
                <a:cs typeface="Arial MT"/>
              </a:rPr>
              <a:t>u</a:t>
            </a:r>
            <a:r>
              <a:rPr sz="850" spc="500" dirty="0">
                <a:latin typeface="Arial MT"/>
                <a:cs typeface="Arial MT"/>
              </a:rPr>
              <a:t> </a:t>
            </a:r>
            <a:r>
              <a:rPr sz="850" spc="-50" dirty="0">
                <a:latin typeface="Arial MT"/>
                <a:cs typeface="Arial MT"/>
              </a:rPr>
              <a:t>x</a:t>
            </a:r>
            <a:endParaRPr sz="8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850" spc="-50" dirty="0">
                <a:latin typeface="Arial MT"/>
                <a:cs typeface="Arial MT"/>
              </a:rPr>
              <a:t>1</a:t>
            </a:r>
            <a:endParaRPr sz="850">
              <a:latin typeface="Arial MT"/>
              <a:cs typeface="Arial MT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4133382" y="4043673"/>
            <a:ext cx="222250" cy="716280"/>
            <a:chOff x="4133382" y="4043673"/>
            <a:chExt cx="222250" cy="716280"/>
          </a:xfrm>
        </p:grpSpPr>
        <p:sp>
          <p:nvSpPr>
            <p:cNvPr id="44" name="object 44"/>
            <p:cNvSpPr/>
            <p:nvPr/>
          </p:nvSpPr>
          <p:spPr>
            <a:xfrm>
              <a:off x="4142272" y="4052563"/>
              <a:ext cx="204470" cy="698500"/>
            </a:xfrm>
            <a:custGeom>
              <a:avLst/>
              <a:gdLst/>
              <a:ahLst/>
              <a:cxnLst/>
              <a:rect l="l" t="t" r="r" b="b"/>
              <a:pathLst>
                <a:path w="204470" h="698500">
                  <a:moveTo>
                    <a:pt x="120258" y="0"/>
                  </a:moveTo>
                  <a:lnTo>
                    <a:pt x="84475" y="0"/>
                  </a:lnTo>
                  <a:lnTo>
                    <a:pt x="71195" y="4412"/>
                  </a:lnTo>
                  <a:lnTo>
                    <a:pt x="53673" y="9007"/>
                  </a:lnTo>
                  <a:lnTo>
                    <a:pt x="40393" y="17648"/>
                  </a:lnTo>
                  <a:lnTo>
                    <a:pt x="31355" y="31068"/>
                  </a:lnTo>
                  <a:lnTo>
                    <a:pt x="18260" y="40259"/>
                  </a:lnTo>
                  <a:lnTo>
                    <a:pt x="13648" y="53312"/>
                  </a:lnTo>
                  <a:lnTo>
                    <a:pt x="4611" y="70960"/>
                  </a:lnTo>
                  <a:lnTo>
                    <a:pt x="0" y="84563"/>
                  </a:lnTo>
                  <a:lnTo>
                    <a:pt x="0" y="102212"/>
                  </a:lnTo>
                  <a:lnTo>
                    <a:pt x="0" y="608805"/>
                  </a:lnTo>
                  <a:lnTo>
                    <a:pt x="4611" y="626894"/>
                  </a:lnTo>
                  <a:lnTo>
                    <a:pt x="13648" y="640001"/>
                  </a:lnTo>
                  <a:lnTo>
                    <a:pt x="18260" y="653587"/>
                  </a:lnTo>
                  <a:lnTo>
                    <a:pt x="40393" y="675739"/>
                  </a:lnTo>
                  <a:lnTo>
                    <a:pt x="53673" y="684342"/>
                  </a:lnTo>
                  <a:lnTo>
                    <a:pt x="71195" y="693387"/>
                  </a:lnTo>
                  <a:lnTo>
                    <a:pt x="84475" y="693387"/>
                  </a:lnTo>
                  <a:lnTo>
                    <a:pt x="102182" y="697909"/>
                  </a:lnTo>
                  <a:lnTo>
                    <a:pt x="120258" y="693387"/>
                  </a:lnTo>
                  <a:lnTo>
                    <a:pt x="133538" y="693387"/>
                  </a:lnTo>
                  <a:lnTo>
                    <a:pt x="151245" y="684342"/>
                  </a:lnTo>
                  <a:lnTo>
                    <a:pt x="186474" y="653587"/>
                  </a:lnTo>
                  <a:lnTo>
                    <a:pt x="204180" y="608805"/>
                  </a:lnTo>
                  <a:lnTo>
                    <a:pt x="204180" y="84563"/>
                  </a:lnTo>
                  <a:lnTo>
                    <a:pt x="200123" y="70960"/>
                  </a:lnTo>
                  <a:lnTo>
                    <a:pt x="195696" y="53312"/>
                  </a:lnTo>
                  <a:lnTo>
                    <a:pt x="186474" y="40259"/>
                  </a:lnTo>
                  <a:lnTo>
                    <a:pt x="173378" y="31068"/>
                  </a:lnTo>
                  <a:lnTo>
                    <a:pt x="164340" y="17648"/>
                  </a:lnTo>
                  <a:lnTo>
                    <a:pt x="151245" y="9007"/>
                  </a:lnTo>
                  <a:lnTo>
                    <a:pt x="133538" y="4412"/>
                  </a:lnTo>
                  <a:lnTo>
                    <a:pt x="12025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142272" y="4052563"/>
              <a:ext cx="204470" cy="698500"/>
            </a:xfrm>
            <a:custGeom>
              <a:avLst/>
              <a:gdLst/>
              <a:ahLst/>
              <a:cxnLst/>
              <a:rect l="l" t="t" r="r" b="b"/>
              <a:pathLst>
                <a:path w="204470" h="698500">
                  <a:moveTo>
                    <a:pt x="0" y="102212"/>
                  </a:moveTo>
                  <a:lnTo>
                    <a:pt x="0" y="84563"/>
                  </a:lnTo>
                  <a:lnTo>
                    <a:pt x="4611" y="70960"/>
                  </a:lnTo>
                  <a:lnTo>
                    <a:pt x="13648" y="53312"/>
                  </a:lnTo>
                  <a:lnTo>
                    <a:pt x="18260" y="40259"/>
                  </a:lnTo>
                  <a:lnTo>
                    <a:pt x="31355" y="31068"/>
                  </a:lnTo>
                  <a:lnTo>
                    <a:pt x="40393" y="17648"/>
                  </a:lnTo>
                  <a:lnTo>
                    <a:pt x="53673" y="9007"/>
                  </a:lnTo>
                  <a:lnTo>
                    <a:pt x="71195" y="4412"/>
                  </a:lnTo>
                  <a:lnTo>
                    <a:pt x="84475" y="0"/>
                  </a:lnTo>
                  <a:lnTo>
                    <a:pt x="102182" y="0"/>
                  </a:lnTo>
                  <a:lnTo>
                    <a:pt x="120258" y="0"/>
                  </a:lnTo>
                  <a:lnTo>
                    <a:pt x="133538" y="4412"/>
                  </a:lnTo>
                  <a:lnTo>
                    <a:pt x="151245" y="9007"/>
                  </a:lnTo>
                  <a:lnTo>
                    <a:pt x="164340" y="17648"/>
                  </a:lnTo>
                  <a:lnTo>
                    <a:pt x="173378" y="31068"/>
                  </a:lnTo>
                  <a:lnTo>
                    <a:pt x="186474" y="40259"/>
                  </a:lnTo>
                  <a:lnTo>
                    <a:pt x="195696" y="53312"/>
                  </a:lnTo>
                  <a:lnTo>
                    <a:pt x="200123" y="70960"/>
                  </a:lnTo>
                  <a:lnTo>
                    <a:pt x="204180" y="84563"/>
                  </a:lnTo>
                  <a:lnTo>
                    <a:pt x="204180" y="102212"/>
                  </a:lnTo>
                  <a:lnTo>
                    <a:pt x="204180" y="595679"/>
                  </a:lnTo>
                  <a:lnTo>
                    <a:pt x="204180" y="608805"/>
                  </a:lnTo>
                  <a:lnTo>
                    <a:pt x="200123" y="626894"/>
                  </a:lnTo>
                  <a:lnTo>
                    <a:pt x="173378" y="666694"/>
                  </a:lnTo>
                  <a:lnTo>
                    <a:pt x="133538" y="693387"/>
                  </a:lnTo>
                  <a:lnTo>
                    <a:pt x="120258" y="693387"/>
                  </a:lnTo>
                  <a:lnTo>
                    <a:pt x="102182" y="697909"/>
                  </a:lnTo>
                  <a:lnTo>
                    <a:pt x="84475" y="693387"/>
                  </a:lnTo>
                  <a:lnTo>
                    <a:pt x="71195" y="693387"/>
                  </a:lnTo>
                  <a:lnTo>
                    <a:pt x="53673" y="684342"/>
                  </a:lnTo>
                  <a:lnTo>
                    <a:pt x="40393" y="675739"/>
                  </a:lnTo>
                  <a:lnTo>
                    <a:pt x="31355" y="666694"/>
                  </a:lnTo>
                  <a:lnTo>
                    <a:pt x="18260" y="653587"/>
                  </a:lnTo>
                  <a:lnTo>
                    <a:pt x="13648" y="640001"/>
                  </a:lnTo>
                  <a:lnTo>
                    <a:pt x="4611" y="626894"/>
                  </a:lnTo>
                  <a:lnTo>
                    <a:pt x="0" y="608805"/>
                  </a:lnTo>
                  <a:lnTo>
                    <a:pt x="0" y="595679"/>
                  </a:lnTo>
                  <a:lnTo>
                    <a:pt x="0" y="102212"/>
                  </a:lnTo>
                </a:path>
              </a:pathLst>
            </a:custGeom>
            <a:ln w="176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4169965" y="4066460"/>
            <a:ext cx="132080" cy="65278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50" spc="-50" dirty="0">
                <a:latin typeface="Arial MT"/>
                <a:cs typeface="Arial MT"/>
              </a:rPr>
              <a:t>0</a:t>
            </a:r>
            <a:endParaRPr sz="850">
              <a:latin typeface="Arial MT"/>
              <a:cs typeface="Arial MT"/>
            </a:endParaRPr>
          </a:p>
          <a:p>
            <a:pPr marL="25400">
              <a:lnSpc>
                <a:spcPts val="930"/>
              </a:lnSpc>
              <a:spcBef>
                <a:spcPts val="60"/>
              </a:spcBef>
            </a:pPr>
            <a:r>
              <a:rPr sz="850" spc="-50" dirty="0">
                <a:latin typeface="Arial MT"/>
                <a:cs typeface="Arial MT"/>
              </a:rPr>
              <a:t>M</a:t>
            </a:r>
            <a:endParaRPr sz="850">
              <a:latin typeface="Arial MT"/>
              <a:cs typeface="Arial MT"/>
            </a:endParaRPr>
          </a:p>
          <a:p>
            <a:pPr marL="43180" marR="18415">
              <a:lnSpc>
                <a:spcPts val="880"/>
              </a:lnSpc>
              <a:spcBef>
                <a:spcPts val="60"/>
              </a:spcBef>
            </a:pPr>
            <a:r>
              <a:rPr sz="850" spc="-50" dirty="0">
                <a:latin typeface="Arial MT"/>
                <a:cs typeface="Arial MT"/>
              </a:rPr>
              <a:t>u</a:t>
            </a:r>
            <a:r>
              <a:rPr sz="850" spc="500" dirty="0">
                <a:latin typeface="Arial MT"/>
                <a:cs typeface="Arial MT"/>
              </a:rPr>
              <a:t> </a:t>
            </a:r>
            <a:r>
              <a:rPr sz="850" spc="-50" dirty="0">
                <a:latin typeface="Arial MT"/>
                <a:cs typeface="Arial MT"/>
              </a:rPr>
              <a:t>x</a:t>
            </a:r>
            <a:endParaRPr sz="8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850" spc="-50" dirty="0">
                <a:latin typeface="Arial MT"/>
                <a:cs typeface="Arial MT"/>
              </a:rPr>
              <a:t>1</a:t>
            </a:r>
            <a:endParaRPr sz="850">
              <a:latin typeface="Arial MT"/>
              <a:cs typeface="Arial MT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3924737" y="3528017"/>
            <a:ext cx="2908300" cy="2392045"/>
            <a:chOff x="3924737" y="3528017"/>
            <a:chExt cx="2908300" cy="2392045"/>
          </a:xfrm>
        </p:grpSpPr>
        <p:sp>
          <p:nvSpPr>
            <p:cNvPr id="48" name="object 48"/>
            <p:cNvSpPr/>
            <p:nvPr/>
          </p:nvSpPr>
          <p:spPr>
            <a:xfrm>
              <a:off x="3942517" y="4154775"/>
              <a:ext cx="142240" cy="1747520"/>
            </a:xfrm>
            <a:custGeom>
              <a:avLst/>
              <a:gdLst/>
              <a:ahLst/>
              <a:cxnLst/>
              <a:rect l="l" t="t" r="r" b="b"/>
              <a:pathLst>
                <a:path w="142239" h="1747520">
                  <a:moveTo>
                    <a:pt x="142207" y="0"/>
                  </a:moveTo>
                  <a:lnTo>
                    <a:pt x="0" y="0"/>
                  </a:lnTo>
                  <a:lnTo>
                    <a:pt x="0" y="1746925"/>
                  </a:lnTo>
                </a:path>
              </a:pathLst>
            </a:custGeom>
            <a:ln w="3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535449" y="3536907"/>
              <a:ext cx="288925" cy="782955"/>
            </a:xfrm>
            <a:custGeom>
              <a:avLst/>
              <a:gdLst/>
              <a:ahLst/>
              <a:cxnLst/>
              <a:rect l="l" t="t" r="r" b="b"/>
              <a:pathLst>
                <a:path w="288925" h="782954">
                  <a:moveTo>
                    <a:pt x="168767" y="0"/>
                  </a:moveTo>
                  <a:lnTo>
                    <a:pt x="120258" y="0"/>
                  </a:lnTo>
                  <a:lnTo>
                    <a:pt x="98124" y="9007"/>
                  </a:lnTo>
                  <a:lnTo>
                    <a:pt x="80418" y="18015"/>
                  </a:lnTo>
                  <a:lnTo>
                    <a:pt x="58100" y="26656"/>
                  </a:lnTo>
                  <a:lnTo>
                    <a:pt x="26744" y="57724"/>
                  </a:lnTo>
                  <a:lnTo>
                    <a:pt x="18260" y="75372"/>
                  </a:lnTo>
                  <a:lnTo>
                    <a:pt x="9037" y="97616"/>
                  </a:lnTo>
                  <a:lnTo>
                    <a:pt x="0" y="142471"/>
                  </a:lnTo>
                  <a:lnTo>
                    <a:pt x="0" y="635516"/>
                  </a:lnTo>
                  <a:lnTo>
                    <a:pt x="4611" y="662172"/>
                  </a:lnTo>
                  <a:lnTo>
                    <a:pt x="9037" y="684784"/>
                  </a:lnTo>
                  <a:lnTo>
                    <a:pt x="18260" y="702432"/>
                  </a:lnTo>
                  <a:lnTo>
                    <a:pt x="26744" y="720080"/>
                  </a:lnTo>
                  <a:lnTo>
                    <a:pt x="58100" y="751332"/>
                  </a:lnTo>
                  <a:lnTo>
                    <a:pt x="98124" y="773392"/>
                  </a:lnTo>
                  <a:lnTo>
                    <a:pt x="146634" y="782400"/>
                  </a:lnTo>
                  <a:lnTo>
                    <a:pt x="191085" y="773392"/>
                  </a:lnTo>
                  <a:lnTo>
                    <a:pt x="231109" y="751332"/>
                  </a:lnTo>
                  <a:lnTo>
                    <a:pt x="262281" y="720080"/>
                  </a:lnTo>
                  <a:lnTo>
                    <a:pt x="279987" y="684784"/>
                  </a:lnTo>
                  <a:lnTo>
                    <a:pt x="288656" y="662172"/>
                  </a:lnTo>
                  <a:lnTo>
                    <a:pt x="288656" y="142471"/>
                  </a:lnTo>
                  <a:lnTo>
                    <a:pt x="288656" y="120227"/>
                  </a:lnTo>
                  <a:lnTo>
                    <a:pt x="270950" y="75372"/>
                  </a:lnTo>
                  <a:lnTo>
                    <a:pt x="231109" y="26656"/>
                  </a:lnTo>
                  <a:lnTo>
                    <a:pt x="208792" y="18015"/>
                  </a:lnTo>
                  <a:lnTo>
                    <a:pt x="191085" y="9007"/>
                  </a:lnTo>
                  <a:lnTo>
                    <a:pt x="16876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6535449" y="3536907"/>
              <a:ext cx="288925" cy="782955"/>
            </a:xfrm>
            <a:custGeom>
              <a:avLst/>
              <a:gdLst/>
              <a:ahLst/>
              <a:cxnLst/>
              <a:rect l="l" t="t" r="r" b="b"/>
              <a:pathLst>
                <a:path w="288925" h="782954">
                  <a:moveTo>
                    <a:pt x="288656" y="142471"/>
                  </a:moveTo>
                  <a:lnTo>
                    <a:pt x="288656" y="120227"/>
                  </a:lnTo>
                  <a:lnTo>
                    <a:pt x="279987" y="97616"/>
                  </a:lnTo>
                  <a:lnTo>
                    <a:pt x="270950" y="75372"/>
                  </a:lnTo>
                  <a:lnTo>
                    <a:pt x="262281" y="57724"/>
                  </a:lnTo>
                  <a:lnTo>
                    <a:pt x="244574" y="40259"/>
                  </a:lnTo>
                  <a:lnTo>
                    <a:pt x="231109" y="26656"/>
                  </a:lnTo>
                  <a:lnTo>
                    <a:pt x="208792" y="18015"/>
                  </a:lnTo>
                  <a:lnTo>
                    <a:pt x="191085" y="9007"/>
                  </a:lnTo>
                  <a:lnTo>
                    <a:pt x="168767" y="0"/>
                  </a:lnTo>
                  <a:lnTo>
                    <a:pt x="146634" y="0"/>
                  </a:lnTo>
                  <a:lnTo>
                    <a:pt x="120258" y="0"/>
                  </a:lnTo>
                  <a:lnTo>
                    <a:pt x="98124" y="9007"/>
                  </a:lnTo>
                  <a:lnTo>
                    <a:pt x="80418" y="18015"/>
                  </a:lnTo>
                  <a:lnTo>
                    <a:pt x="58100" y="26656"/>
                  </a:lnTo>
                  <a:lnTo>
                    <a:pt x="44451" y="40259"/>
                  </a:lnTo>
                  <a:lnTo>
                    <a:pt x="26744" y="57724"/>
                  </a:lnTo>
                  <a:lnTo>
                    <a:pt x="18260" y="75372"/>
                  </a:lnTo>
                  <a:lnTo>
                    <a:pt x="9037" y="97616"/>
                  </a:lnTo>
                  <a:lnTo>
                    <a:pt x="4611" y="120227"/>
                  </a:lnTo>
                  <a:lnTo>
                    <a:pt x="0" y="142471"/>
                  </a:lnTo>
                  <a:lnTo>
                    <a:pt x="0" y="635516"/>
                  </a:lnTo>
                  <a:lnTo>
                    <a:pt x="4611" y="662172"/>
                  </a:lnTo>
                  <a:lnTo>
                    <a:pt x="9037" y="684784"/>
                  </a:lnTo>
                  <a:lnTo>
                    <a:pt x="18260" y="702432"/>
                  </a:lnTo>
                  <a:lnTo>
                    <a:pt x="26744" y="720080"/>
                  </a:lnTo>
                  <a:lnTo>
                    <a:pt x="58100" y="751332"/>
                  </a:lnTo>
                  <a:lnTo>
                    <a:pt x="98124" y="773392"/>
                  </a:lnTo>
                  <a:lnTo>
                    <a:pt x="146634" y="782400"/>
                  </a:lnTo>
                  <a:lnTo>
                    <a:pt x="168767" y="777988"/>
                  </a:lnTo>
                  <a:lnTo>
                    <a:pt x="191085" y="773392"/>
                  </a:lnTo>
                  <a:lnTo>
                    <a:pt x="208792" y="764384"/>
                  </a:lnTo>
                  <a:lnTo>
                    <a:pt x="231109" y="751332"/>
                  </a:lnTo>
                  <a:lnTo>
                    <a:pt x="244574" y="737728"/>
                  </a:lnTo>
                  <a:lnTo>
                    <a:pt x="262281" y="720080"/>
                  </a:lnTo>
                  <a:lnTo>
                    <a:pt x="270950" y="702432"/>
                  </a:lnTo>
                  <a:lnTo>
                    <a:pt x="279987" y="684784"/>
                  </a:lnTo>
                  <a:lnTo>
                    <a:pt x="288656" y="662172"/>
                  </a:lnTo>
                  <a:lnTo>
                    <a:pt x="288656" y="635516"/>
                  </a:lnTo>
                  <a:lnTo>
                    <a:pt x="288656" y="142471"/>
                  </a:lnTo>
                </a:path>
              </a:pathLst>
            </a:custGeom>
            <a:ln w="176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6064745" y="3674783"/>
              <a:ext cx="417830" cy="168910"/>
            </a:xfrm>
            <a:custGeom>
              <a:avLst/>
              <a:gdLst/>
              <a:ahLst/>
              <a:cxnLst/>
              <a:rect l="l" t="t" r="r" b="b"/>
              <a:pathLst>
                <a:path w="417829" h="168910">
                  <a:moveTo>
                    <a:pt x="417584" y="168760"/>
                  </a:moveTo>
                  <a:lnTo>
                    <a:pt x="306916" y="168760"/>
                  </a:lnTo>
                </a:path>
                <a:path w="417829" h="168910">
                  <a:moveTo>
                    <a:pt x="417584" y="0"/>
                  </a:moveTo>
                  <a:lnTo>
                    <a:pt x="0" y="4595"/>
                  </a:lnTo>
                </a:path>
              </a:pathLst>
            </a:custGeom>
            <a:ln w="353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6252352" y="3755228"/>
            <a:ext cx="87630" cy="1593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50" spc="-50" dirty="0">
                <a:latin typeface="Arial MT"/>
                <a:cs typeface="Arial MT"/>
              </a:rPr>
              <a:t>4</a:t>
            </a:r>
            <a:endParaRPr sz="850">
              <a:latin typeface="Arial MT"/>
              <a:cs typeface="Arial MT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3921333" y="1950339"/>
            <a:ext cx="389255" cy="1593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50" spc="-10" dirty="0">
                <a:solidFill>
                  <a:srgbClr val="EB7500"/>
                </a:solidFill>
                <a:latin typeface="Arial MT"/>
                <a:cs typeface="Arial MT"/>
              </a:rPr>
              <a:t>RegDst</a:t>
            </a:r>
            <a:endParaRPr sz="850">
              <a:latin typeface="Arial MT"/>
              <a:cs typeface="Arial MT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4786750" y="1950339"/>
            <a:ext cx="483234" cy="1593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50" spc="-10" dirty="0">
                <a:solidFill>
                  <a:srgbClr val="EB7500"/>
                </a:solidFill>
                <a:latin typeface="Arial MT"/>
                <a:cs typeface="Arial MT"/>
              </a:rPr>
              <a:t>RegWrite</a:t>
            </a:r>
            <a:endParaRPr sz="850">
              <a:latin typeface="Arial MT"/>
              <a:cs typeface="Arial MT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4724197" y="4475015"/>
            <a:ext cx="572770" cy="876300"/>
          </a:xfrm>
          <a:custGeom>
            <a:avLst/>
            <a:gdLst/>
            <a:ahLst/>
            <a:cxnLst/>
            <a:rect l="l" t="t" r="r" b="b"/>
            <a:pathLst>
              <a:path w="572770" h="876300">
                <a:moveTo>
                  <a:pt x="204180" y="871210"/>
                </a:moveTo>
                <a:lnTo>
                  <a:pt x="239594" y="871210"/>
                </a:lnTo>
                <a:lnTo>
                  <a:pt x="270950" y="853103"/>
                </a:lnTo>
                <a:lnTo>
                  <a:pt x="324070" y="791132"/>
                </a:lnTo>
                <a:lnTo>
                  <a:pt x="350814" y="746809"/>
                </a:lnTo>
                <a:lnTo>
                  <a:pt x="368521" y="697505"/>
                </a:lnTo>
                <a:lnTo>
                  <a:pt x="386228" y="640057"/>
                </a:lnTo>
                <a:lnTo>
                  <a:pt x="399877" y="577626"/>
                </a:lnTo>
                <a:lnTo>
                  <a:pt x="408361" y="511133"/>
                </a:lnTo>
                <a:lnTo>
                  <a:pt x="408361" y="440118"/>
                </a:lnTo>
                <a:lnTo>
                  <a:pt x="408361" y="368643"/>
                </a:lnTo>
                <a:lnTo>
                  <a:pt x="399877" y="302150"/>
                </a:lnTo>
                <a:lnTo>
                  <a:pt x="386228" y="235198"/>
                </a:lnTo>
                <a:lnTo>
                  <a:pt x="368521" y="182272"/>
                </a:lnTo>
                <a:lnTo>
                  <a:pt x="350814" y="128904"/>
                </a:lnTo>
                <a:lnTo>
                  <a:pt x="324070" y="84122"/>
                </a:lnTo>
                <a:lnTo>
                  <a:pt x="297141" y="48826"/>
                </a:lnTo>
                <a:lnTo>
                  <a:pt x="239594" y="8640"/>
                </a:lnTo>
                <a:lnTo>
                  <a:pt x="204180" y="0"/>
                </a:lnTo>
                <a:lnTo>
                  <a:pt x="173378" y="8640"/>
                </a:lnTo>
                <a:lnTo>
                  <a:pt x="111220" y="48826"/>
                </a:lnTo>
                <a:lnTo>
                  <a:pt x="84291" y="84122"/>
                </a:lnTo>
                <a:lnTo>
                  <a:pt x="57546" y="128904"/>
                </a:lnTo>
                <a:lnTo>
                  <a:pt x="39840" y="182272"/>
                </a:lnTo>
                <a:lnTo>
                  <a:pt x="22133" y="235198"/>
                </a:lnTo>
                <a:lnTo>
                  <a:pt x="9037" y="302150"/>
                </a:lnTo>
                <a:lnTo>
                  <a:pt x="4426" y="368643"/>
                </a:lnTo>
                <a:lnTo>
                  <a:pt x="0" y="440118"/>
                </a:lnTo>
                <a:lnTo>
                  <a:pt x="4426" y="511133"/>
                </a:lnTo>
                <a:lnTo>
                  <a:pt x="9037" y="577626"/>
                </a:lnTo>
                <a:lnTo>
                  <a:pt x="22133" y="640057"/>
                </a:lnTo>
                <a:lnTo>
                  <a:pt x="39840" y="697505"/>
                </a:lnTo>
                <a:lnTo>
                  <a:pt x="57546" y="746809"/>
                </a:lnTo>
                <a:lnTo>
                  <a:pt x="84291" y="791132"/>
                </a:lnTo>
                <a:lnTo>
                  <a:pt x="111220" y="826410"/>
                </a:lnTo>
                <a:lnTo>
                  <a:pt x="142022" y="853103"/>
                </a:lnTo>
                <a:lnTo>
                  <a:pt x="204180" y="875733"/>
                </a:lnTo>
              </a:path>
              <a:path w="572770" h="876300">
                <a:moveTo>
                  <a:pt x="572702" y="506611"/>
                </a:moveTo>
                <a:lnTo>
                  <a:pt x="488226" y="364121"/>
                </a:lnTo>
              </a:path>
            </a:pathLst>
          </a:custGeom>
          <a:ln w="176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2904117" y="4071056"/>
            <a:ext cx="541020" cy="26987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R="13970" algn="r">
              <a:lnSpc>
                <a:spcPts val="944"/>
              </a:lnSpc>
              <a:spcBef>
                <a:spcPts val="125"/>
              </a:spcBef>
            </a:pPr>
            <a:r>
              <a:rPr sz="850" spc="-10" dirty="0">
                <a:latin typeface="Arial MT"/>
                <a:cs typeface="Arial MT"/>
              </a:rPr>
              <a:t>Instruction</a:t>
            </a:r>
            <a:endParaRPr sz="850">
              <a:latin typeface="Arial MT"/>
              <a:cs typeface="Arial MT"/>
            </a:endParaRPr>
          </a:p>
          <a:p>
            <a:pPr marR="5080" algn="r">
              <a:lnSpc>
                <a:spcPts val="944"/>
              </a:lnSpc>
            </a:pPr>
            <a:r>
              <a:rPr sz="850" spc="-10" dirty="0">
                <a:latin typeface="Arial MT"/>
                <a:cs typeface="Arial MT"/>
              </a:rPr>
              <a:t>[15–</a:t>
            </a:r>
            <a:r>
              <a:rPr sz="850" spc="-65" dirty="0">
                <a:latin typeface="Arial MT"/>
                <a:cs typeface="Arial MT"/>
              </a:rPr>
              <a:t> </a:t>
            </a:r>
            <a:r>
              <a:rPr sz="850" spc="-25" dirty="0">
                <a:latin typeface="Arial MT"/>
                <a:cs typeface="Arial MT"/>
              </a:rPr>
              <a:t>0]</a:t>
            </a:r>
            <a:endParaRPr sz="850">
              <a:latin typeface="Arial MT"/>
              <a:cs typeface="Arial MT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4307561" y="5373322"/>
            <a:ext cx="829310" cy="1593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50" dirty="0">
                <a:latin typeface="Arial MT"/>
                <a:cs typeface="Arial MT"/>
              </a:rPr>
              <a:t>Instruction</a:t>
            </a:r>
            <a:r>
              <a:rPr sz="850" spc="10" dirty="0">
                <a:latin typeface="Arial MT"/>
                <a:cs typeface="Arial MT"/>
              </a:rPr>
              <a:t> </a:t>
            </a:r>
            <a:r>
              <a:rPr sz="850" spc="-10" dirty="0">
                <a:latin typeface="Arial MT"/>
                <a:cs typeface="Arial MT"/>
              </a:rPr>
              <a:t>[5–</a:t>
            </a:r>
            <a:r>
              <a:rPr sz="850" spc="-55" dirty="0">
                <a:latin typeface="Arial MT"/>
                <a:cs typeface="Arial MT"/>
              </a:rPr>
              <a:t> </a:t>
            </a:r>
            <a:r>
              <a:rPr sz="850" spc="-25" dirty="0">
                <a:latin typeface="Arial MT"/>
                <a:cs typeface="Arial MT"/>
              </a:rPr>
              <a:t>0]</a:t>
            </a:r>
            <a:endParaRPr sz="850">
              <a:latin typeface="Arial MT"/>
              <a:cs typeface="Arial MT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4746910" y="4764462"/>
            <a:ext cx="354330" cy="2882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 indent="57150">
              <a:lnSpc>
                <a:spcPct val="100000"/>
              </a:lnSpc>
              <a:spcBef>
                <a:spcPts val="125"/>
              </a:spcBef>
            </a:pPr>
            <a:r>
              <a:rPr sz="850" spc="-20" dirty="0">
                <a:latin typeface="Arial MT"/>
                <a:cs typeface="Arial MT"/>
              </a:rPr>
              <a:t>Sign </a:t>
            </a:r>
            <a:r>
              <a:rPr sz="850" spc="-10" dirty="0">
                <a:latin typeface="Arial MT"/>
                <a:cs typeface="Arial MT"/>
              </a:rPr>
              <a:t>extend</a:t>
            </a:r>
            <a:endParaRPr sz="850">
              <a:latin typeface="Arial MT"/>
              <a:cs typeface="Arial MT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5177590" y="4675339"/>
            <a:ext cx="145415" cy="1593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50" spc="-25" dirty="0">
                <a:latin typeface="Arial MT"/>
                <a:cs typeface="Arial MT"/>
              </a:rPr>
              <a:t>32</a:t>
            </a:r>
            <a:endParaRPr sz="850">
              <a:latin typeface="Arial MT"/>
              <a:cs typeface="Arial MT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874492" y="3652407"/>
            <a:ext cx="5630545" cy="2080260"/>
            <a:chOff x="874492" y="3652407"/>
            <a:chExt cx="5630545" cy="2080260"/>
          </a:xfrm>
        </p:grpSpPr>
        <p:sp>
          <p:nvSpPr>
            <p:cNvPr id="61" name="object 61"/>
            <p:cNvSpPr/>
            <p:nvPr/>
          </p:nvSpPr>
          <p:spPr>
            <a:xfrm>
              <a:off x="892272" y="3670187"/>
              <a:ext cx="5594985" cy="2044700"/>
            </a:xfrm>
            <a:custGeom>
              <a:avLst/>
              <a:gdLst/>
              <a:ahLst/>
              <a:cxnLst/>
              <a:rect l="l" t="t" r="r" b="b"/>
              <a:pathLst>
                <a:path w="5594985" h="2044700">
                  <a:moveTo>
                    <a:pt x="5590057" y="338071"/>
                  </a:moveTo>
                  <a:lnTo>
                    <a:pt x="4955196" y="338071"/>
                  </a:lnTo>
                </a:path>
                <a:path w="5594985" h="2044700">
                  <a:moveTo>
                    <a:pt x="4457747" y="1240424"/>
                  </a:moveTo>
                  <a:lnTo>
                    <a:pt x="4457747" y="693608"/>
                  </a:lnTo>
                  <a:lnTo>
                    <a:pt x="4950585" y="693608"/>
                  </a:lnTo>
                  <a:lnTo>
                    <a:pt x="4950585" y="324468"/>
                  </a:lnTo>
                </a:path>
                <a:path w="5594985" h="2044700">
                  <a:moveTo>
                    <a:pt x="4946527" y="1244946"/>
                  </a:moveTo>
                  <a:lnTo>
                    <a:pt x="5403582" y="1249009"/>
                  </a:lnTo>
                  <a:lnTo>
                    <a:pt x="5403582" y="502236"/>
                  </a:lnTo>
                  <a:lnTo>
                    <a:pt x="5594668" y="502236"/>
                  </a:lnTo>
                </a:path>
                <a:path w="5594985" h="2044700">
                  <a:moveTo>
                    <a:pt x="4546650" y="1244946"/>
                  </a:moveTo>
                  <a:lnTo>
                    <a:pt x="4240286" y="1249009"/>
                  </a:lnTo>
                </a:path>
                <a:path w="5594985" h="2044700">
                  <a:moveTo>
                    <a:pt x="5310438" y="0"/>
                  </a:moveTo>
                  <a:lnTo>
                    <a:pt x="5310438" y="2044701"/>
                  </a:lnTo>
                  <a:lnTo>
                    <a:pt x="0" y="2044701"/>
                  </a:lnTo>
                  <a:lnTo>
                    <a:pt x="0" y="173356"/>
                  </a:lnTo>
                  <a:lnTo>
                    <a:pt x="120276" y="173356"/>
                  </a:lnTo>
                </a:path>
              </a:pathLst>
            </a:custGeom>
            <a:ln w="353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4497698" y="4839136"/>
              <a:ext cx="80010" cy="142875"/>
            </a:xfrm>
            <a:custGeom>
              <a:avLst/>
              <a:gdLst/>
              <a:ahLst/>
              <a:cxnLst/>
              <a:rect l="l" t="t" r="r" b="b"/>
              <a:pathLst>
                <a:path w="80010" h="142875">
                  <a:moveTo>
                    <a:pt x="79864" y="142490"/>
                  </a:moveTo>
                  <a:lnTo>
                    <a:pt x="0" y="0"/>
                  </a:lnTo>
                </a:path>
              </a:pathLst>
            </a:custGeom>
            <a:ln w="176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3" name="object 63"/>
          <p:cNvSpPr txBox="1"/>
          <p:nvPr/>
        </p:nvSpPr>
        <p:spPr>
          <a:xfrm>
            <a:off x="4458253" y="4675339"/>
            <a:ext cx="146050" cy="1593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50" spc="-25" dirty="0">
                <a:latin typeface="Arial MT"/>
                <a:cs typeface="Arial MT"/>
              </a:rPr>
              <a:t>16</a:t>
            </a:r>
            <a:endParaRPr sz="850">
              <a:latin typeface="Arial MT"/>
              <a:cs typeface="Arial MT"/>
            </a:endParaRPr>
          </a:p>
        </p:txBody>
      </p:sp>
      <p:grpSp>
        <p:nvGrpSpPr>
          <p:cNvPr id="64" name="object 64"/>
          <p:cNvGrpSpPr/>
          <p:nvPr/>
        </p:nvGrpSpPr>
        <p:grpSpPr>
          <a:xfrm>
            <a:off x="8997" y="2345710"/>
            <a:ext cx="8809355" cy="3573779"/>
            <a:chOff x="8997" y="2345710"/>
            <a:chExt cx="8809355" cy="3573779"/>
          </a:xfrm>
        </p:grpSpPr>
        <p:sp>
          <p:nvSpPr>
            <p:cNvPr id="65" name="object 65"/>
            <p:cNvSpPr/>
            <p:nvPr/>
          </p:nvSpPr>
          <p:spPr>
            <a:xfrm>
              <a:off x="519656" y="2585562"/>
              <a:ext cx="8281034" cy="3316604"/>
            </a:xfrm>
            <a:custGeom>
              <a:avLst/>
              <a:gdLst/>
              <a:ahLst/>
              <a:cxnLst/>
              <a:rect l="l" t="t" r="r" b="b"/>
              <a:pathLst>
                <a:path w="8281034" h="3316604">
                  <a:moveTo>
                    <a:pt x="6020404" y="231080"/>
                  </a:moveTo>
                  <a:lnTo>
                    <a:pt x="5771588" y="231080"/>
                  </a:lnTo>
                  <a:lnTo>
                    <a:pt x="5771588" y="0"/>
                  </a:lnTo>
                  <a:lnTo>
                    <a:pt x="0" y="0"/>
                  </a:lnTo>
                  <a:lnTo>
                    <a:pt x="0" y="191371"/>
                  </a:lnTo>
                </a:path>
                <a:path w="8281034" h="3316604">
                  <a:moveTo>
                    <a:pt x="8120683" y="867148"/>
                  </a:moveTo>
                  <a:lnTo>
                    <a:pt x="8280597" y="867148"/>
                  </a:lnTo>
                  <a:lnTo>
                    <a:pt x="8280597" y="3316138"/>
                  </a:lnTo>
                  <a:lnTo>
                    <a:pt x="0" y="3316138"/>
                  </a:lnTo>
                  <a:lnTo>
                    <a:pt x="0" y="684784"/>
                  </a:lnTo>
                  <a:lnTo>
                    <a:pt x="106203" y="684784"/>
                  </a:lnTo>
                </a:path>
                <a:path w="8281034" h="3316604">
                  <a:moveTo>
                    <a:pt x="2961379" y="2329571"/>
                  </a:moveTo>
                  <a:lnTo>
                    <a:pt x="4129102" y="2333633"/>
                  </a:lnTo>
                </a:path>
              </a:pathLst>
            </a:custGeom>
            <a:ln w="353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2575225" y="2789987"/>
              <a:ext cx="830580" cy="1289685"/>
            </a:xfrm>
            <a:custGeom>
              <a:avLst/>
              <a:gdLst/>
              <a:ahLst/>
              <a:cxnLst/>
              <a:rect l="l" t="t" r="r" b="b"/>
              <a:pathLst>
                <a:path w="830579" h="1289685">
                  <a:moveTo>
                    <a:pt x="830557" y="0"/>
                  </a:moveTo>
                  <a:lnTo>
                    <a:pt x="0" y="0"/>
                  </a:lnTo>
                  <a:lnTo>
                    <a:pt x="0" y="1289232"/>
                  </a:lnTo>
                  <a:lnTo>
                    <a:pt x="825946" y="1289232"/>
                  </a:lnTo>
                  <a:lnTo>
                    <a:pt x="83055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2575225" y="2789987"/>
              <a:ext cx="830580" cy="1289685"/>
            </a:xfrm>
            <a:custGeom>
              <a:avLst/>
              <a:gdLst/>
              <a:ahLst/>
              <a:cxnLst/>
              <a:rect l="l" t="t" r="r" b="b"/>
              <a:pathLst>
                <a:path w="830579" h="1289685">
                  <a:moveTo>
                    <a:pt x="825946" y="1289232"/>
                  </a:moveTo>
                  <a:lnTo>
                    <a:pt x="830557" y="0"/>
                  </a:lnTo>
                  <a:lnTo>
                    <a:pt x="0" y="0"/>
                  </a:lnTo>
                  <a:lnTo>
                    <a:pt x="0" y="1289232"/>
                  </a:lnTo>
                  <a:lnTo>
                    <a:pt x="830557" y="1289232"/>
                  </a:lnTo>
                </a:path>
              </a:pathLst>
            </a:custGeom>
            <a:ln w="176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26777" y="2363490"/>
              <a:ext cx="7996555" cy="1075690"/>
            </a:xfrm>
            <a:custGeom>
              <a:avLst/>
              <a:gdLst/>
              <a:ahLst/>
              <a:cxnLst/>
              <a:rect l="l" t="t" r="r" b="b"/>
              <a:pathLst>
                <a:path w="7996555" h="1075689">
                  <a:moveTo>
                    <a:pt x="110739" y="413444"/>
                  </a:moveTo>
                  <a:lnTo>
                    <a:pt x="0" y="413444"/>
                  </a:lnTo>
                  <a:lnTo>
                    <a:pt x="0" y="0"/>
                  </a:lnTo>
                  <a:lnTo>
                    <a:pt x="7996407" y="0"/>
                  </a:lnTo>
                  <a:lnTo>
                    <a:pt x="7996407" y="1075616"/>
                  </a:lnTo>
                </a:path>
              </a:pathLst>
            </a:custGeom>
            <a:ln w="352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9" name="object 69"/>
          <p:cNvSpPr txBox="1"/>
          <p:nvPr/>
        </p:nvSpPr>
        <p:spPr>
          <a:xfrm>
            <a:off x="2642389" y="2799472"/>
            <a:ext cx="735965" cy="1230630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332105" marR="8890" indent="-124460" algn="r">
              <a:lnSpc>
                <a:spcPts val="840"/>
              </a:lnSpc>
              <a:spcBef>
                <a:spcPts val="305"/>
              </a:spcBef>
            </a:pPr>
            <a:r>
              <a:rPr sz="850" spc="-10" dirty="0">
                <a:latin typeface="Arial MT"/>
                <a:cs typeface="Arial MT"/>
              </a:rPr>
              <a:t>Instruction [25–</a:t>
            </a:r>
            <a:r>
              <a:rPr sz="850" spc="-70" dirty="0">
                <a:latin typeface="Arial MT"/>
                <a:cs typeface="Arial MT"/>
              </a:rPr>
              <a:t> </a:t>
            </a:r>
            <a:r>
              <a:rPr sz="850" spc="-25" dirty="0">
                <a:latin typeface="Arial MT"/>
                <a:cs typeface="Arial MT"/>
              </a:rPr>
              <a:t>21]</a:t>
            </a:r>
            <a:endParaRPr sz="850">
              <a:latin typeface="Arial MT"/>
              <a:cs typeface="Arial MT"/>
            </a:endParaRPr>
          </a:p>
          <a:p>
            <a:pPr marL="332105" marR="8890" indent="-124460" algn="r">
              <a:lnSpc>
                <a:spcPts val="840"/>
              </a:lnSpc>
              <a:spcBef>
                <a:spcPts val="905"/>
              </a:spcBef>
            </a:pPr>
            <a:r>
              <a:rPr sz="850" spc="-10" dirty="0">
                <a:latin typeface="Arial MT"/>
                <a:cs typeface="Arial MT"/>
              </a:rPr>
              <a:t>Instruction [20–</a:t>
            </a:r>
            <a:r>
              <a:rPr sz="850" spc="-70" dirty="0">
                <a:latin typeface="Arial MT"/>
                <a:cs typeface="Arial MT"/>
              </a:rPr>
              <a:t> </a:t>
            </a:r>
            <a:r>
              <a:rPr sz="850" spc="-25" dirty="0">
                <a:latin typeface="Arial MT"/>
                <a:cs typeface="Arial MT"/>
              </a:rPr>
              <a:t>16]</a:t>
            </a:r>
            <a:endParaRPr sz="850">
              <a:latin typeface="Arial MT"/>
              <a:cs typeface="Arial MT"/>
            </a:endParaRPr>
          </a:p>
          <a:p>
            <a:pPr marR="13335" algn="r">
              <a:lnSpc>
                <a:spcPts val="930"/>
              </a:lnSpc>
              <a:spcBef>
                <a:spcPts val="735"/>
              </a:spcBef>
            </a:pPr>
            <a:r>
              <a:rPr sz="850" spc="-10" dirty="0">
                <a:latin typeface="Arial MT"/>
                <a:cs typeface="Arial MT"/>
              </a:rPr>
              <a:t>Instruction</a:t>
            </a:r>
            <a:endParaRPr sz="850">
              <a:latin typeface="Arial MT"/>
              <a:cs typeface="Arial MT"/>
            </a:endParaRPr>
          </a:p>
          <a:p>
            <a:pPr marR="5080" algn="r">
              <a:lnSpc>
                <a:spcPts val="930"/>
              </a:lnSpc>
            </a:pPr>
            <a:r>
              <a:rPr sz="850" dirty="0">
                <a:latin typeface="Arial MT"/>
                <a:cs typeface="Arial MT"/>
              </a:rPr>
              <a:t>[15–</a:t>
            </a:r>
            <a:r>
              <a:rPr sz="850" spc="-75" dirty="0">
                <a:latin typeface="Arial MT"/>
                <a:cs typeface="Arial MT"/>
              </a:rPr>
              <a:t> </a:t>
            </a:r>
            <a:r>
              <a:rPr sz="850" spc="-25" dirty="0">
                <a:latin typeface="Arial MT"/>
                <a:cs typeface="Arial MT"/>
              </a:rPr>
              <a:t>0]</a:t>
            </a:r>
            <a:endParaRPr sz="850">
              <a:latin typeface="Arial MT"/>
              <a:cs typeface="Arial MT"/>
            </a:endParaRPr>
          </a:p>
          <a:p>
            <a:pPr marL="88265" marR="208915" indent="-76200">
              <a:lnSpc>
                <a:spcPts val="980"/>
              </a:lnSpc>
              <a:spcBef>
                <a:spcPts val="484"/>
              </a:spcBef>
            </a:pPr>
            <a:r>
              <a:rPr sz="850" spc="-10" dirty="0">
                <a:latin typeface="Arial MT"/>
                <a:cs typeface="Arial MT"/>
              </a:rPr>
              <a:t>Instruction register</a:t>
            </a:r>
            <a:endParaRPr sz="850">
              <a:latin typeface="Arial MT"/>
              <a:cs typeface="Arial MT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6696128" y="3950644"/>
            <a:ext cx="81280" cy="1593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50" spc="-50" dirty="0">
                <a:latin typeface="Arial MT"/>
                <a:cs typeface="Arial MT"/>
              </a:rPr>
              <a:t>x</a:t>
            </a:r>
            <a:endParaRPr sz="850">
              <a:latin typeface="Arial MT"/>
              <a:cs typeface="Arial MT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6537742" y="3590696"/>
            <a:ext cx="284480" cy="29718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850" spc="-50" dirty="0">
                <a:latin typeface="Arial MT"/>
                <a:cs typeface="Arial MT"/>
              </a:rPr>
              <a:t>0</a:t>
            </a:r>
            <a:endParaRPr sz="850">
              <a:latin typeface="Arial MT"/>
              <a:cs typeface="Arial MT"/>
            </a:endParaRPr>
          </a:p>
          <a:p>
            <a:pPr marL="38100">
              <a:lnSpc>
                <a:spcPct val="100000"/>
              </a:lnSpc>
              <a:spcBef>
                <a:spcPts val="65"/>
              </a:spcBef>
            </a:pPr>
            <a:r>
              <a:rPr sz="1275" baseline="-13071" dirty="0">
                <a:latin typeface="Arial MT"/>
                <a:cs typeface="Arial MT"/>
              </a:rPr>
              <a:t>1</a:t>
            </a:r>
            <a:r>
              <a:rPr sz="1275" spc="277" baseline="-13071" dirty="0">
                <a:latin typeface="Arial MT"/>
                <a:cs typeface="Arial MT"/>
              </a:rPr>
              <a:t> </a:t>
            </a:r>
            <a:r>
              <a:rPr sz="850" spc="-50" dirty="0">
                <a:latin typeface="Arial MT"/>
                <a:cs typeface="Arial MT"/>
              </a:rPr>
              <a:t>M</a:t>
            </a:r>
            <a:endParaRPr sz="850">
              <a:latin typeface="Arial MT"/>
              <a:cs typeface="Arial MT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6563142" y="4084108"/>
            <a:ext cx="87630" cy="1593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50" spc="-50" dirty="0">
                <a:latin typeface="Arial MT"/>
                <a:cs typeface="Arial MT"/>
              </a:rPr>
              <a:t>3</a:t>
            </a:r>
            <a:endParaRPr sz="850">
              <a:latin typeface="Arial MT"/>
              <a:cs typeface="Arial MT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6563142" y="3839792"/>
            <a:ext cx="220979" cy="1593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275" baseline="-42483" dirty="0">
                <a:latin typeface="Arial MT"/>
                <a:cs typeface="Arial MT"/>
              </a:rPr>
              <a:t>2</a:t>
            </a:r>
            <a:r>
              <a:rPr sz="1275" spc="487" baseline="-42483" dirty="0">
                <a:latin typeface="Arial MT"/>
                <a:cs typeface="Arial MT"/>
              </a:rPr>
              <a:t> </a:t>
            </a:r>
            <a:r>
              <a:rPr sz="850" spc="-60" dirty="0">
                <a:latin typeface="Arial MT"/>
                <a:cs typeface="Arial MT"/>
              </a:rPr>
              <a:t>u</a:t>
            </a:r>
            <a:endParaRPr sz="850">
              <a:latin typeface="Arial MT"/>
              <a:cs typeface="Arial MT"/>
            </a:endParaRPr>
          </a:p>
        </p:txBody>
      </p:sp>
      <p:grpSp>
        <p:nvGrpSpPr>
          <p:cNvPr id="74" name="object 74"/>
          <p:cNvGrpSpPr/>
          <p:nvPr/>
        </p:nvGrpSpPr>
        <p:grpSpPr>
          <a:xfrm>
            <a:off x="6837534" y="3239396"/>
            <a:ext cx="1118870" cy="2066925"/>
            <a:chOff x="6837534" y="3239396"/>
            <a:chExt cx="1118870" cy="2066925"/>
          </a:xfrm>
        </p:grpSpPr>
        <p:sp>
          <p:nvSpPr>
            <p:cNvPr id="75" name="object 75"/>
            <p:cNvSpPr/>
            <p:nvPr/>
          </p:nvSpPr>
          <p:spPr>
            <a:xfrm>
              <a:off x="7774553" y="3248286"/>
              <a:ext cx="173355" cy="0"/>
            </a:xfrm>
            <a:custGeom>
              <a:avLst/>
              <a:gdLst/>
              <a:ahLst/>
              <a:cxnLst/>
              <a:rect l="l" t="t" r="r" b="b"/>
              <a:pathLst>
                <a:path w="173354">
                  <a:moveTo>
                    <a:pt x="0" y="0"/>
                  </a:moveTo>
                  <a:lnTo>
                    <a:pt x="172825" y="0"/>
                  </a:lnTo>
                </a:path>
              </a:pathLst>
            </a:custGeom>
            <a:ln w="176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7259397" y="3772583"/>
              <a:ext cx="164465" cy="1062990"/>
            </a:xfrm>
            <a:custGeom>
              <a:avLst/>
              <a:gdLst/>
              <a:ahLst/>
              <a:cxnLst/>
              <a:rect l="l" t="t" r="r" b="b"/>
              <a:pathLst>
                <a:path w="164465" h="1062989">
                  <a:moveTo>
                    <a:pt x="164340" y="0"/>
                  </a:moveTo>
                  <a:lnTo>
                    <a:pt x="164340" y="1062472"/>
                  </a:lnTo>
                  <a:lnTo>
                    <a:pt x="0" y="1062472"/>
                  </a:lnTo>
                </a:path>
              </a:pathLst>
            </a:custGeom>
            <a:ln w="35397">
              <a:solidFill>
                <a:srgbClr val="EB75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6846424" y="4421703"/>
              <a:ext cx="413384" cy="875665"/>
            </a:xfrm>
            <a:custGeom>
              <a:avLst/>
              <a:gdLst/>
              <a:ahLst/>
              <a:cxnLst/>
              <a:rect l="l" t="t" r="r" b="b"/>
              <a:pathLst>
                <a:path w="413384" h="875664">
                  <a:moveTo>
                    <a:pt x="208607" y="0"/>
                  </a:moveTo>
                  <a:lnTo>
                    <a:pt x="142022" y="22060"/>
                  </a:lnTo>
                  <a:lnTo>
                    <a:pt x="111036" y="48716"/>
                  </a:lnTo>
                  <a:lnTo>
                    <a:pt x="84291" y="84049"/>
                  </a:lnTo>
                  <a:lnTo>
                    <a:pt x="62158" y="128831"/>
                  </a:lnTo>
                  <a:lnTo>
                    <a:pt x="39840" y="177676"/>
                  </a:lnTo>
                  <a:lnTo>
                    <a:pt x="26744" y="235584"/>
                  </a:lnTo>
                  <a:lnTo>
                    <a:pt x="13464" y="297554"/>
                  </a:lnTo>
                  <a:lnTo>
                    <a:pt x="4426" y="364507"/>
                  </a:lnTo>
                  <a:lnTo>
                    <a:pt x="0" y="435522"/>
                  </a:lnTo>
                  <a:lnTo>
                    <a:pt x="4426" y="506538"/>
                  </a:lnTo>
                  <a:lnTo>
                    <a:pt x="13464" y="573031"/>
                  </a:lnTo>
                  <a:lnTo>
                    <a:pt x="26744" y="639983"/>
                  </a:lnTo>
                  <a:lnTo>
                    <a:pt x="39840" y="693369"/>
                  </a:lnTo>
                  <a:lnTo>
                    <a:pt x="62158" y="746736"/>
                  </a:lnTo>
                  <a:lnTo>
                    <a:pt x="84291" y="791077"/>
                  </a:lnTo>
                  <a:lnTo>
                    <a:pt x="111036" y="826355"/>
                  </a:lnTo>
                  <a:lnTo>
                    <a:pt x="142022" y="853047"/>
                  </a:lnTo>
                  <a:lnTo>
                    <a:pt x="208607" y="875659"/>
                  </a:lnTo>
                  <a:lnTo>
                    <a:pt x="204180" y="871137"/>
                  </a:lnTo>
                  <a:lnTo>
                    <a:pt x="239963" y="866614"/>
                  </a:lnTo>
                  <a:lnTo>
                    <a:pt x="302121" y="826355"/>
                  </a:lnTo>
                  <a:lnTo>
                    <a:pt x="328497" y="791077"/>
                  </a:lnTo>
                  <a:lnTo>
                    <a:pt x="350814" y="746736"/>
                  </a:lnTo>
                  <a:lnTo>
                    <a:pt x="372948" y="693369"/>
                  </a:lnTo>
                  <a:lnTo>
                    <a:pt x="390655" y="639983"/>
                  </a:lnTo>
                  <a:lnTo>
                    <a:pt x="404304" y="573031"/>
                  </a:lnTo>
                  <a:lnTo>
                    <a:pt x="412973" y="435522"/>
                  </a:lnTo>
                  <a:lnTo>
                    <a:pt x="404304" y="297554"/>
                  </a:lnTo>
                  <a:lnTo>
                    <a:pt x="390655" y="235584"/>
                  </a:lnTo>
                  <a:lnTo>
                    <a:pt x="372948" y="177676"/>
                  </a:lnTo>
                  <a:lnTo>
                    <a:pt x="350814" y="128831"/>
                  </a:lnTo>
                  <a:lnTo>
                    <a:pt x="328497" y="84049"/>
                  </a:lnTo>
                  <a:lnTo>
                    <a:pt x="302121" y="48716"/>
                  </a:lnTo>
                  <a:lnTo>
                    <a:pt x="270950" y="22060"/>
                  </a:lnTo>
                  <a:lnTo>
                    <a:pt x="239963" y="4412"/>
                  </a:lnTo>
                  <a:lnTo>
                    <a:pt x="20860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6846424" y="4421703"/>
              <a:ext cx="413384" cy="875665"/>
            </a:xfrm>
            <a:custGeom>
              <a:avLst/>
              <a:gdLst/>
              <a:ahLst/>
              <a:cxnLst/>
              <a:rect l="l" t="t" r="r" b="b"/>
              <a:pathLst>
                <a:path w="413384" h="875664">
                  <a:moveTo>
                    <a:pt x="204180" y="871137"/>
                  </a:moveTo>
                  <a:lnTo>
                    <a:pt x="270950" y="853047"/>
                  </a:lnTo>
                  <a:lnTo>
                    <a:pt x="302121" y="826355"/>
                  </a:lnTo>
                  <a:lnTo>
                    <a:pt x="328497" y="791077"/>
                  </a:lnTo>
                  <a:lnTo>
                    <a:pt x="350814" y="746736"/>
                  </a:lnTo>
                  <a:lnTo>
                    <a:pt x="372948" y="693369"/>
                  </a:lnTo>
                  <a:lnTo>
                    <a:pt x="390655" y="639983"/>
                  </a:lnTo>
                  <a:lnTo>
                    <a:pt x="404304" y="573031"/>
                  </a:lnTo>
                  <a:lnTo>
                    <a:pt x="408361" y="506538"/>
                  </a:lnTo>
                  <a:lnTo>
                    <a:pt x="412973" y="435522"/>
                  </a:lnTo>
                  <a:lnTo>
                    <a:pt x="408361" y="364507"/>
                  </a:lnTo>
                  <a:lnTo>
                    <a:pt x="404304" y="297554"/>
                  </a:lnTo>
                  <a:lnTo>
                    <a:pt x="390655" y="235584"/>
                  </a:lnTo>
                  <a:lnTo>
                    <a:pt x="372948" y="177676"/>
                  </a:lnTo>
                  <a:lnTo>
                    <a:pt x="350814" y="128831"/>
                  </a:lnTo>
                  <a:lnTo>
                    <a:pt x="328497" y="84049"/>
                  </a:lnTo>
                  <a:lnTo>
                    <a:pt x="302121" y="48716"/>
                  </a:lnTo>
                  <a:lnTo>
                    <a:pt x="270950" y="22060"/>
                  </a:lnTo>
                  <a:lnTo>
                    <a:pt x="208607" y="0"/>
                  </a:lnTo>
                  <a:lnTo>
                    <a:pt x="173378" y="4412"/>
                  </a:lnTo>
                  <a:lnTo>
                    <a:pt x="111036" y="48716"/>
                  </a:lnTo>
                  <a:lnTo>
                    <a:pt x="84291" y="84049"/>
                  </a:lnTo>
                  <a:lnTo>
                    <a:pt x="62158" y="128831"/>
                  </a:lnTo>
                  <a:lnTo>
                    <a:pt x="39840" y="177676"/>
                  </a:lnTo>
                  <a:lnTo>
                    <a:pt x="26744" y="235584"/>
                  </a:lnTo>
                  <a:lnTo>
                    <a:pt x="13464" y="297554"/>
                  </a:lnTo>
                  <a:lnTo>
                    <a:pt x="4426" y="364507"/>
                  </a:lnTo>
                  <a:lnTo>
                    <a:pt x="0" y="435522"/>
                  </a:lnTo>
                  <a:lnTo>
                    <a:pt x="4426" y="506538"/>
                  </a:lnTo>
                  <a:lnTo>
                    <a:pt x="13464" y="573031"/>
                  </a:lnTo>
                  <a:lnTo>
                    <a:pt x="26744" y="639983"/>
                  </a:lnTo>
                  <a:lnTo>
                    <a:pt x="39840" y="693369"/>
                  </a:lnTo>
                  <a:lnTo>
                    <a:pt x="62158" y="746736"/>
                  </a:lnTo>
                  <a:lnTo>
                    <a:pt x="84291" y="791077"/>
                  </a:lnTo>
                  <a:lnTo>
                    <a:pt x="111036" y="826355"/>
                  </a:lnTo>
                  <a:lnTo>
                    <a:pt x="142022" y="853047"/>
                  </a:lnTo>
                  <a:lnTo>
                    <a:pt x="208607" y="875659"/>
                  </a:lnTo>
                </a:path>
              </a:pathLst>
            </a:custGeom>
            <a:ln w="17689">
              <a:solidFill>
                <a:srgbClr val="EB75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9" name="object 79"/>
          <p:cNvSpPr txBox="1"/>
          <p:nvPr/>
        </p:nvSpPr>
        <p:spPr>
          <a:xfrm>
            <a:off x="6864895" y="4706554"/>
            <a:ext cx="356870" cy="2882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3655" algn="ctr">
              <a:lnSpc>
                <a:spcPts val="1019"/>
              </a:lnSpc>
              <a:spcBef>
                <a:spcPts val="125"/>
              </a:spcBef>
            </a:pPr>
            <a:r>
              <a:rPr sz="850" spc="-25" dirty="0">
                <a:solidFill>
                  <a:srgbClr val="EB7500"/>
                </a:solidFill>
                <a:latin typeface="Arial MT"/>
                <a:cs typeface="Arial MT"/>
              </a:rPr>
              <a:t>ALU</a:t>
            </a:r>
            <a:endParaRPr sz="850">
              <a:latin typeface="Arial MT"/>
              <a:cs typeface="Arial MT"/>
            </a:endParaRPr>
          </a:p>
          <a:p>
            <a:pPr algn="ctr">
              <a:lnSpc>
                <a:spcPts val="1019"/>
              </a:lnSpc>
            </a:pPr>
            <a:r>
              <a:rPr sz="850" spc="-10" dirty="0">
                <a:solidFill>
                  <a:srgbClr val="EB7500"/>
                </a:solidFill>
                <a:latin typeface="Arial MT"/>
                <a:cs typeface="Arial MT"/>
              </a:rPr>
              <a:t>control</a:t>
            </a:r>
            <a:endParaRPr sz="850">
              <a:latin typeface="Arial MT"/>
              <a:cs typeface="Arial MT"/>
            </a:endParaRPr>
          </a:p>
        </p:txBody>
      </p:sp>
      <p:grpSp>
        <p:nvGrpSpPr>
          <p:cNvPr id="80" name="object 80"/>
          <p:cNvGrpSpPr/>
          <p:nvPr/>
        </p:nvGrpSpPr>
        <p:grpSpPr>
          <a:xfrm>
            <a:off x="6580048" y="2705541"/>
            <a:ext cx="222250" cy="711200"/>
            <a:chOff x="6580048" y="2705541"/>
            <a:chExt cx="222250" cy="711200"/>
          </a:xfrm>
        </p:grpSpPr>
        <p:sp>
          <p:nvSpPr>
            <p:cNvPr id="81" name="object 81"/>
            <p:cNvSpPr/>
            <p:nvPr/>
          </p:nvSpPr>
          <p:spPr>
            <a:xfrm>
              <a:off x="6588938" y="2714431"/>
              <a:ext cx="204470" cy="693420"/>
            </a:xfrm>
            <a:custGeom>
              <a:avLst/>
              <a:gdLst/>
              <a:ahLst/>
              <a:cxnLst/>
              <a:rect l="l" t="t" r="r" b="b"/>
              <a:pathLst>
                <a:path w="204470" h="693420">
                  <a:moveTo>
                    <a:pt x="119889" y="0"/>
                  </a:moveTo>
                  <a:lnTo>
                    <a:pt x="89087" y="0"/>
                  </a:lnTo>
                  <a:lnTo>
                    <a:pt x="70826" y="4595"/>
                  </a:lnTo>
                  <a:lnTo>
                    <a:pt x="57731" y="9007"/>
                  </a:lnTo>
                  <a:lnTo>
                    <a:pt x="44635" y="18199"/>
                  </a:lnTo>
                  <a:lnTo>
                    <a:pt x="30986" y="26656"/>
                  </a:lnTo>
                  <a:lnTo>
                    <a:pt x="22317" y="40259"/>
                  </a:lnTo>
                  <a:lnTo>
                    <a:pt x="13280" y="53312"/>
                  </a:lnTo>
                  <a:lnTo>
                    <a:pt x="8668" y="66915"/>
                  </a:lnTo>
                  <a:lnTo>
                    <a:pt x="4611" y="84563"/>
                  </a:lnTo>
                  <a:lnTo>
                    <a:pt x="0" y="98167"/>
                  </a:lnTo>
                  <a:lnTo>
                    <a:pt x="0" y="591212"/>
                  </a:lnTo>
                  <a:lnTo>
                    <a:pt x="4611" y="609411"/>
                  </a:lnTo>
                  <a:lnTo>
                    <a:pt x="8668" y="627060"/>
                  </a:lnTo>
                  <a:lnTo>
                    <a:pt x="13280" y="640112"/>
                  </a:lnTo>
                  <a:lnTo>
                    <a:pt x="30986" y="666768"/>
                  </a:lnTo>
                  <a:lnTo>
                    <a:pt x="57731" y="684784"/>
                  </a:lnTo>
                  <a:lnTo>
                    <a:pt x="70826" y="689379"/>
                  </a:lnTo>
                  <a:lnTo>
                    <a:pt x="89087" y="693424"/>
                  </a:lnTo>
                  <a:lnTo>
                    <a:pt x="119889" y="693424"/>
                  </a:lnTo>
                  <a:lnTo>
                    <a:pt x="177620" y="666768"/>
                  </a:lnTo>
                  <a:lnTo>
                    <a:pt x="199754" y="627060"/>
                  </a:lnTo>
                  <a:lnTo>
                    <a:pt x="204365" y="609411"/>
                  </a:lnTo>
                  <a:lnTo>
                    <a:pt x="204365" y="84563"/>
                  </a:lnTo>
                  <a:lnTo>
                    <a:pt x="199754" y="66915"/>
                  </a:lnTo>
                  <a:lnTo>
                    <a:pt x="195327" y="53312"/>
                  </a:lnTo>
                  <a:lnTo>
                    <a:pt x="177620" y="26656"/>
                  </a:lnTo>
                  <a:lnTo>
                    <a:pt x="164340" y="18199"/>
                  </a:lnTo>
                  <a:lnTo>
                    <a:pt x="150691" y="9007"/>
                  </a:lnTo>
                  <a:lnTo>
                    <a:pt x="137596" y="4595"/>
                  </a:lnTo>
                  <a:lnTo>
                    <a:pt x="11988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6588938" y="2714431"/>
              <a:ext cx="204470" cy="693420"/>
            </a:xfrm>
            <a:custGeom>
              <a:avLst/>
              <a:gdLst/>
              <a:ahLst/>
              <a:cxnLst/>
              <a:rect l="l" t="t" r="r" b="b"/>
              <a:pathLst>
                <a:path w="204470" h="693420">
                  <a:moveTo>
                    <a:pt x="0" y="98167"/>
                  </a:moveTo>
                  <a:lnTo>
                    <a:pt x="4611" y="84563"/>
                  </a:lnTo>
                  <a:lnTo>
                    <a:pt x="8668" y="66915"/>
                  </a:lnTo>
                  <a:lnTo>
                    <a:pt x="13280" y="53312"/>
                  </a:lnTo>
                  <a:lnTo>
                    <a:pt x="22317" y="40259"/>
                  </a:lnTo>
                  <a:lnTo>
                    <a:pt x="30986" y="26656"/>
                  </a:lnTo>
                  <a:lnTo>
                    <a:pt x="44635" y="18199"/>
                  </a:lnTo>
                  <a:lnTo>
                    <a:pt x="57731" y="9007"/>
                  </a:lnTo>
                  <a:lnTo>
                    <a:pt x="70826" y="4595"/>
                  </a:lnTo>
                  <a:lnTo>
                    <a:pt x="89087" y="0"/>
                  </a:lnTo>
                  <a:lnTo>
                    <a:pt x="102182" y="0"/>
                  </a:lnTo>
                  <a:lnTo>
                    <a:pt x="119889" y="0"/>
                  </a:lnTo>
                  <a:lnTo>
                    <a:pt x="137596" y="4595"/>
                  </a:lnTo>
                  <a:lnTo>
                    <a:pt x="150691" y="9007"/>
                  </a:lnTo>
                  <a:lnTo>
                    <a:pt x="164340" y="18199"/>
                  </a:lnTo>
                  <a:lnTo>
                    <a:pt x="177620" y="26656"/>
                  </a:lnTo>
                  <a:lnTo>
                    <a:pt x="186658" y="40259"/>
                  </a:lnTo>
                  <a:lnTo>
                    <a:pt x="195327" y="53312"/>
                  </a:lnTo>
                  <a:lnTo>
                    <a:pt x="199754" y="66915"/>
                  </a:lnTo>
                  <a:lnTo>
                    <a:pt x="204365" y="84563"/>
                  </a:lnTo>
                  <a:lnTo>
                    <a:pt x="204365" y="102212"/>
                  </a:lnTo>
                  <a:lnTo>
                    <a:pt x="204365" y="591212"/>
                  </a:lnTo>
                  <a:lnTo>
                    <a:pt x="204365" y="609411"/>
                  </a:lnTo>
                  <a:lnTo>
                    <a:pt x="199754" y="627060"/>
                  </a:lnTo>
                  <a:lnTo>
                    <a:pt x="177620" y="666768"/>
                  </a:lnTo>
                  <a:lnTo>
                    <a:pt x="137596" y="689379"/>
                  </a:lnTo>
                  <a:lnTo>
                    <a:pt x="119889" y="693424"/>
                  </a:lnTo>
                  <a:lnTo>
                    <a:pt x="102182" y="693424"/>
                  </a:lnTo>
                  <a:lnTo>
                    <a:pt x="89087" y="693424"/>
                  </a:lnTo>
                  <a:lnTo>
                    <a:pt x="70826" y="689379"/>
                  </a:lnTo>
                  <a:lnTo>
                    <a:pt x="57731" y="684784"/>
                  </a:lnTo>
                  <a:lnTo>
                    <a:pt x="44635" y="675776"/>
                  </a:lnTo>
                  <a:lnTo>
                    <a:pt x="30986" y="666768"/>
                  </a:lnTo>
                  <a:lnTo>
                    <a:pt x="22317" y="653716"/>
                  </a:lnTo>
                  <a:lnTo>
                    <a:pt x="13280" y="640112"/>
                  </a:lnTo>
                  <a:lnTo>
                    <a:pt x="8668" y="627060"/>
                  </a:lnTo>
                  <a:lnTo>
                    <a:pt x="4611" y="609411"/>
                  </a:lnTo>
                  <a:lnTo>
                    <a:pt x="0" y="591212"/>
                  </a:lnTo>
                  <a:lnTo>
                    <a:pt x="0" y="102212"/>
                  </a:lnTo>
                </a:path>
              </a:pathLst>
            </a:custGeom>
            <a:ln w="176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3" name="object 83"/>
          <p:cNvSpPr txBox="1"/>
          <p:nvPr/>
        </p:nvSpPr>
        <p:spPr>
          <a:xfrm>
            <a:off x="6616263" y="2728511"/>
            <a:ext cx="132080" cy="65278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50" spc="-50" dirty="0">
                <a:latin typeface="Arial MT"/>
                <a:cs typeface="Arial MT"/>
              </a:rPr>
              <a:t>0</a:t>
            </a:r>
            <a:endParaRPr sz="850">
              <a:latin typeface="Arial MT"/>
              <a:cs typeface="Arial MT"/>
            </a:endParaRPr>
          </a:p>
          <a:p>
            <a:pPr marL="25400">
              <a:lnSpc>
                <a:spcPts val="944"/>
              </a:lnSpc>
              <a:spcBef>
                <a:spcPts val="30"/>
              </a:spcBef>
            </a:pPr>
            <a:r>
              <a:rPr sz="850" spc="-50" dirty="0">
                <a:latin typeface="Arial MT"/>
                <a:cs typeface="Arial MT"/>
              </a:rPr>
              <a:t>M</a:t>
            </a:r>
            <a:endParaRPr sz="850">
              <a:latin typeface="Arial MT"/>
              <a:cs typeface="Arial MT"/>
            </a:endParaRPr>
          </a:p>
          <a:p>
            <a:pPr marL="43180" marR="17780">
              <a:lnSpc>
                <a:spcPts val="880"/>
              </a:lnSpc>
              <a:spcBef>
                <a:spcPts val="70"/>
              </a:spcBef>
            </a:pPr>
            <a:r>
              <a:rPr sz="850" spc="-50" dirty="0">
                <a:latin typeface="Arial MT"/>
                <a:cs typeface="Arial MT"/>
              </a:rPr>
              <a:t>u</a:t>
            </a:r>
            <a:r>
              <a:rPr sz="850" spc="500" dirty="0">
                <a:latin typeface="Arial MT"/>
                <a:cs typeface="Arial MT"/>
              </a:rPr>
              <a:t> </a:t>
            </a:r>
            <a:r>
              <a:rPr sz="850" spc="-50" dirty="0">
                <a:latin typeface="Arial MT"/>
                <a:cs typeface="Arial MT"/>
              </a:rPr>
              <a:t>x</a:t>
            </a:r>
            <a:endParaRPr sz="8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850" spc="-50" dirty="0">
                <a:latin typeface="Arial MT"/>
                <a:cs typeface="Arial MT"/>
              </a:rPr>
              <a:t>1</a:t>
            </a:r>
            <a:endParaRPr sz="850">
              <a:latin typeface="Arial MT"/>
              <a:cs typeface="Arial MT"/>
            </a:endParaRPr>
          </a:p>
        </p:txBody>
      </p:sp>
      <p:grpSp>
        <p:nvGrpSpPr>
          <p:cNvPr id="84" name="object 84"/>
          <p:cNvGrpSpPr/>
          <p:nvPr/>
        </p:nvGrpSpPr>
        <p:grpSpPr>
          <a:xfrm>
            <a:off x="7073071" y="2830364"/>
            <a:ext cx="701675" cy="1120775"/>
            <a:chOff x="7073071" y="2830364"/>
            <a:chExt cx="701675" cy="1120775"/>
          </a:xfrm>
        </p:grpSpPr>
        <p:sp>
          <p:nvSpPr>
            <p:cNvPr id="85" name="object 85"/>
            <p:cNvSpPr/>
            <p:nvPr/>
          </p:nvSpPr>
          <p:spPr>
            <a:xfrm>
              <a:off x="7081961" y="2839254"/>
              <a:ext cx="683895" cy="1102995"/>
            </a:xfrm>
            <a:custGeom>
              <a:avLst/>
              <a:gdLst/>
              <a:ahLst/>
              <a:cxnLst/>
              <a:rect l="l" t="t" r="r" b="b"/>
              <a:pathLst>
                <a:path w="683895" h="1102995">
                  <a:moveTo>
                    <a:pt x="0" y="0"/>
                  </a:moveTo>
                  <a:lnTo>
                    <a:pt x="0" y="444328"/>
                  </a:lnTo>
                  <a:lnTo>
                    <a:pt x="115278" y="550952"/>
                  </a:lnTo>
                  <a:lnTo>
                    <a:pt x="0" y="657760"/>
                  </a:lnTo>
                  <a:lnTo>
                    <a:pt x="0" y="1102456"/>
                  </a:lnTo>
                  <a:lnTo>
                    <a:pt x="683369" y="764568"/>
                  </a:lnTo>
                  <a:lnTo>
                    <a:pt x="683369" y="3375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7081961" y="2839254"/>
              <a:ext cx="683895" cy="1102995"/>
            </a:xfrm>
            <a:custGeom>
              <a:avLst/>
              <a:gdLst/>
              <a:ahLst/>
              <a:cxnLst/>
              <a:rect l="l" t="t" r="r" b="b"/>
              <a:pathLst>
                <a:path w="683895" h="1102995">
                  <a:moveTo>
                    <a:pt x="0" y="0"/>
                  </a:moveTo>
                  <a:lnTo>
                    <a:pt x="0" y="444328"/>
                  </a:lnTo>
                  <a:lnTo>
                    <a:pt x="115278" y="550952"/>
                  </a:lnTo>
                  <a:lnTo>
                    <a:pt x="0" y="657760"/>
                  </a:lnTo>
                  <a:lnTo>
                    <a:pt x="0" y="1102456"/>
                  </a:lnTo>
                  <a:lnTo>
                    <a:pt x="683369" y="764568"/>
                  </a:lnTo>
                  <a:lnTo>
                    <a:pt x="683369" y="337520"/>
                  </a:lnTo>
                  <a:lnTo>
                    <a:pt x="0" y="0"/>
                  </a:lnTo>
                </a:path>
              </a:pathLst>
            </a:custGeom>
            <a:ln w="176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7" name="object 87"/>
          <p:cNvSpPr txBox="1"/>
          <p:nvPr/>
        </p:nvSpPr>
        <p:spPr>
          <a:xfrm>
            <a:off x="7206672" y="3302075"/>
            <a:ext cx="243840" cy="1593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50" spc="-25" dirty="0">
                <a:latin typeface="Arial MT"/>
                <a:cs typeface="Arial MT"/>
              </a:rPr>
              <a:t>ALU</a:t>
            </a:r>
            <a:endParaRPr sz="850">
              <a:latin typeface="Arial MT"/>
              <a:cs typeface="Arial MT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6429789" y="1950339"/>
            <a:ext cx="473075" cy="1593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50" spc="-10" dirty="0">
                <a:solidFill>
                  <a:srgbClr val="EB7500"/>
                </a:solidFill>
                <a:latin typeface="Arial MT"/>
                <a:cs typeface="Arial MT"/>
              </a:rPr>
              <a:t>ALUSrcA</a:t>
            </a:r>
            <a:endParaRPr sz="850">
              <a:latin typeface="Arial MT"/>
              <a:cs typeface="Arial MT"/>
            </a:endParaRPr>
          </a:p>
        </p:txBody>
      </p:sp>
      <p:sp>
        <p:nvSpPr>
          <p:cNvPr id="89" name="object 89"/>
          <p:cNvSpPr/>
          <p:nvPr/>
        </p:nvSpPr>
        <p:spPr>
          <a:xfrm>
            <a:off x="3481035" y="3061327"/>
            <a:ext cx="3538854" cy="2485390"/>
          </a:xfrm>
          <a:custGeom>
            <a:avLst/>
            <a:gdLst/>
            <a:ahLst/>
            <a:cxnLst/>
            <a:rect l="l" t="t" r="r" b="b"/>
            <a:pathLst>
              <a:path w="3538854" h="2485390">
                <a:moveTo>
                  <a:pt x="3285523" y="1875959"/>
                </a:moveTo>
                <a:lnTo>
                  <a:pt x="2970491" y="1875959"/>
                </a:lnTo>
                <a:lnTo>
                  <a:pt x="2970491" y="2484819"/>
                </a:lnTo>
                <a:lnTo>
                  <a:pt x="0" y="2484819"/>
                </a:lnTo>
                <a:lnTo>
                  <a:pt x="0" y="1849284"/>
                </a:lnTo>
              </a:path>
              <a:path w="3538854" h="2485390">
                <a:moveTo>
                  <a:pt x="3538767" y="0"/>
                </a:moveTo>
                <a:lnTo>
                  <a:pt x="3312268" y="0"/>
                </a:lnTo>
              </a:path>
            </a:pathLst>
          </a:custGeom>
          <a:ln w="353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 txBox="1"/>
          <p:nvPr/>
        </p:nvSpPr>
        <p:spPr>
          <a:xfrm>
            <a:off x="7437782" y="3119966"/>
            <a:ext cx="328295" cy="48323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0965" marR="5080" indent="-26670">
              <a:lnSpc>
                <a:spcPct val="133700"/>
              </a:lnSpc>
              <a:spcBef>
                <a:spcPts val="95"/>
              </a:spcBef>
            </a:pPr>
            <a:r>
              <a:rPr sz="850" spc="-20" dirty="0">
                <a:latin typeface="Arial MT"/>
                <a:cs typeface="Arial MT"/>
              </a:rPr>
              <a:t>Zero </a:t>
            </a:r>
            <a:r>
              <a:rPr sz="850" spc="-25" dirty="0">
                <a:latin typeface="Arial MT"/>
                <a:cs typeface="Arial MT"/>
              </a:rPr>
              <a:t>ALU</a:t>
            </a:r>
            <a:endParaRPr sz="850">
              <a:latin typeface="Arial MT"/>
              <a:cs typeface="Arial MT"/>
            </a:endParaRPr>
          </a:p>
          <a:p>
            <a:pPr marL="12700">
              <a:lnSpc>
                <a:spcPts val="875"/>
              </a:lnSpc>
            </a:pPr>
            <a:r>
              <a:rPr sz="850" spc="-10" dirty="0">
                <a:latin typeface="Arial MT"/>
                <a:cs typeface="Arial MT"/>
              </a:rPr>
              <a:t>result</a:t>
            </a:r>
            <a:endParaRPr sz="850">
              <a:latin typeface="Arial MT"/>
              <a:cs typeface="Arial MT"/>
            </a:endParaRPr>
          </a:p>
        </p:txBody>
      </p:sp>
      <p:grpSp>
        <p:nvGrpSpPr>
          <p:cNvPr id="91" name="object 91"/>
          <p:cNvGrpSpPr/>
          <p:nvPr/>
        </p:nvGrpSpPr>
        <p:grpSpPr>
          <a:xfrm>
            <a:off x="2277826" y="3217035"/>
            <a:ext cx="5701030" cy="1711960"/>
            <a:chOff x="2277826" y="3217035"/>
            <a:chExt cx="5701030" cy="1711960"/>
          </a:xfrm>
        </p:grpSpPr>
        <p:sp>
          <p:nvSpPr>
            <p:cNvPr id="92" name="object 92"/>
            <p:cNvSpPr/>
            <p:nvPr/>
          </p:nvSpPr>
          <p:spPr>
            <a:xfrm>
              <a:off x="7925613" y="3217035"/>
              <a:ext cx="53340" cy="58419"/>
            </a:xfrm>
            <a:custGeom>
              <a:avLst/>
              <a:gdLst/>
              <a:ahLst/>
              <a:cxnLst/>
              <a:rect l="l" t="t" r="r" b="b"/>
              <a:pathLst>
                <a:path w="53340" h="58420">
                  <a:moveTo>
                    <a:pt x="0" y="0"/>
                  </a:moveTo>
                  <a:lnTo>
                    <a:pt x="0" y="57907"/>
                  </a:lnTo>
                  <a:lnTo>
                    <a:pt x="53120" y="312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3259148" y="4645981"/>
              <a:ext cx="839469" cy="0"/>
            </a:xfrm>
            <a:custGeom>
              <a:avLst/>
              <a:gdLst/>
              <a:ahLst/>
              <a:cxnLst/>
              <a:rect l="l" t="t" r="r" b="b"/>
              <a:pathLst>
                <a:path w="839470">
                  <a:moveTo>
                    <a:pt x="0" y="0"/>
                  </a:moveTo>
                  <a:lnTo>
                    <a:pt x="839160" y="0"/>
                  </a:lnTo>
                </a:path>
              </a:pathLst>
            </a:custGeom>
            <a:ln w="398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2295606" y="3434511"/>
              <a:ext cx="1185545" cy="1476375"/>
            </a:xfrm>
            <a:custGeom>
              <a:avLst/>
              <a:gdLst/>
              <a:ahLst/>
              <a:cxnLst/>
              <a:rect l="l" t="t" r="r" b="b"/>
              <a:pathLst>
                <a:path w="1185545" h="1476375">
                  <a:moveTo>
                    <a:pt x="0" y="0"/>
                  </a:moveTo>
                  <a:lnTo>
                    <a:pt x="0" y="1209209"/>
                  </a:lnTo>
                  <a:lnTo>
                    <a:pt x="301752" y="1209209"/>
                  </a:lnTo>
                </a:path>
                <a:path w="1185545" h="1476375">
                  <a:moveTo>
                    <a:pt x="1185429" y="466940"/>
                  </a:moveTo>
                  <a:lnTo>
                    <a:pt x="1185429" y="1476100"/>
                  </a:lnTo>
                </a:path>
              </a:pathLst>
            </a:custGeom>
            <a:ln w="353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5847469" y="3448115"/>
              <a:ext cx="213360" cy="360680"/>
            </a:xfrm>
            <a:custGeom>
              <a:avLst/>
              <a:gdLst/>
              <a:ahLst/>
              <a:cxnLst/>
              <a:rect l="l" t="t" r="r" b="b"/>
              <a:pathLst>
                <a:path w="213360" h="360679">
                  <a:moveTo>
                    <a:pt x="208792" y="355536"/>
                  </a:moveTo>
                  <a:lnTo>
                    <a:pt x="213218" y="0"/>
                  </a:lnTo>
                  <a:lnTo>
                    <a:pt x="0" y="0"/>
                  </a:lnTo>
                  <a:lnTo>
                    <a:pt x="0" y="360132"/>
                  </a:lnTo>
                  <a:lnTo>
                    <a:pt x="213218" y="360132"/>
                  </a:lnTo>
                </a:path>
              </a:pathLst>
            </a:custGeom>
            <a:ln w="176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6" name="object 96"/>
          <p:cNvSpPr txBox="1"/>
          <p:nvPr/>
        </p:nvSpPr>
        <p:spPr>
          <a:xfrm>
            <a:off x="5847469" y="3012610"/>
            <a:ext cx="213360" cy="355600"/>
          </a:xfrm>
          <a:prstGeom prst="rect">
            <a:avLst/>
          </a:prstGeom>
          <a:ln w="17684">
            <a:solidFill>
              <a:srgbClr val="000000"/>
            </a:solidFill>
          </a:ln>
        </p:spPr>
        <p:txBody>
          <a:bodyPr vert="horz" wrap="square" lIns="0" tIns="113664" rIns="0" bIns="0" rtlCol="0">
            <a:spAutoFit/>
          </a:bodyPr>
          <a:lstStyle/>
          <a:p>
            <a:pPr marL="61594">
              <a:lnSpc>
                <a:spcPct val="100000"/>
              </a:lnSpc>
              <a:spcBef>
                <a:spcPts val="894"/>
              </a:spcBef>
            </a:pPr>
            <a:r>
              <a:rPr sz="850" spc="-50" dirty="0">
                <a:latin typeface="Arial MT"/>
                <a:cs typeface="Arial MT"/>
              </a:rPr>
              <a:t>A</a:t>
            </a:r>
            <a:endParaRPr sz="850">
              <a:latin typeface="Arial MT"/>
              <a:cs typeface="Arial MT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5896926" y="3537200"/>
            <a:ext cx="100330" cy="1593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50" spc="-50" dirty="0">
                <a:latin typeface="Arial MT"/>
                <a:cs typeface="Arial MT"/>
              </a:rPr>
              <a:t>B</a:t>
            </a:r>
            <a:endParaRPr sz="850">
              <a:latin typeface="Arial MT"/>
              <a:cs typeface="Arial MT"/>
            </a:endParaRPr>
          </a:p>
        </p:txBody>
      </p:sp>
      <p:grpSp>
        <p:nvGrpSpPr>
          <p:cNvPr id="98" name="object 98"/>
          <p:cNvGrpSpPr/>
          <p:nvPr/>
        </p:nvGrpSpPr>
        <p:grpSpPr>
          <a:xfrm>
            <a:off x="5518714" y="2781151"/>
            <a:ext cx="3134995" cy="2192020"/>
            <a:chOff x="5518714" y="2781151"/>
            <a:chExt cx="3134995" cy="2192020"/>
          </a:xfrm>
        </p:grpSpPr>
        <p:sp>
          <p:nvSpPr>
            <p:cNvPr id="99" name="object 99"/>
            <p:cNvSpPr/>
            <p:nvPr/>
          </p:nvSpPr>
          <p:spPr>
            <a:xfrm>
              <a:off x="6064745" y="3190378"/>
              <a:ext cx="480059" cy="124460"/>
            </a:xfrm>
            <a:custGeom>
              <a:avLst/>
              <a:gdLst/>
              <a:ahLst/>
              <a:cxnLst/>
              <a:rect l="l" t="t" r="r" b="b"/>
              <a:pathLst>
                <a:path w="480059" h="124460">
                  <a:moveTo>
                    <a:pt x="0" y="0"/>
                  </a:moveTo>
                  <a:lnTo>
                    <a:pt x="275561" y="0"/>
                  </a:lnTo>
                  <a:lnTo>
                    <a:pt x="275561" y="124272"/>
                  </a:lnTo>
                  <a:lnTo>
                    <a:pt x="479742" y="124272"/>
                  </a:lnTo>
                </a:path>
              </a:pathLst>
            </a:custGeom>
            <a:ln w="352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0" name="object 10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49546" y="3599399"/>
              <a:ext cx="75771" cy="75211"/>
            </a:xfrm>
            <a:prstGeom prst="rect">
              <a:avLst/>
            </a:prstGeom>
          </p:spPr>
        </p:pic>
        <p:pic>
          <p:nvPicPr>
            <p:cNvPr id="101" name="object 10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13518" y="2781151"/>
              <a:ext cx="71160" cy="70983"/>
            </a:xfrm>
            <a:prstGeom prst="rect">
              <a:avLst/>
            </a:prstGeom>
          </p:spPr>
        </p:pic>
        <p:pic>
          <p:nvPicPr>
            <p:cNvPr id="102" name="object 10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13517" y="3274746"/>
              <a:ext cx="71162" cy="75581"/>
            </a:xfrm>
            <a:prstGeom prst="rect">
              <a:avLst/>
            </a:prstGeom>
          </p:spPr>
        </p:pic>
        <p:pic>
          <p:nvPicPr>
            <p:cNvPr id="103" name="object 10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46749" y="3639291"/>
              <a:ext cx="75771" cy="75578"/>
            </a:xfrm>
            <a:prstGeom prst="rect">
              <a:avLst/>
            </a:prstGeom>
          </p:spPr>
        </p:pic>
        <p:pic>
          <p:nvPicPr>
            <p:cNvPr id="104" name="object 10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997319" y="3679001"/>
              <a:ext cx="75768" cy="71164"/>
            </a:xfrm>
            <a:prstGeom prst="rect">
              <a:avLst/>
            </a:prstGeom>
          </p:spPr>
        </p:pic>
        <p:pic>
          <p:nvPicPr>
            <p:cNvPr id="105" name="object 10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001745" y="3025835"/>
              <a:ext cx="71344" cy="71166"/>
            </a:xfrm>
            <a:prstGeom prst="rect">
              <a:avLst/>
            </a:prstGeom>
          </p:spPr>
        </p:pic>
        <p:pic>
          <p:nvPicPr>
            <p:cNvPr id="106" name="object 10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102883" y="3399019"/>
              <a:ext cx="75771" cy="75578"/>
            </a:xfrm>
            <a:prstGeom prst="rect">
              <a:avLst/>
            </a:prstGeom>
          </p:spPr>
        </p:pic>
        <p:pic>
          <p:nvPicPr>
            <p:cNvPr id="107" name="object 10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446749" y="3808051"/>
              <a:ext cx="75771" cy="75578"/>
            </a:xfrm>
            <a:prstGeom prst="rect">
              <a:avLst/>
            </a:prstGeom>
          </p:spPr>
        </p:pic>
        <p:pic>
          <p:nvPicPr>
            <p:cNvPr id="108" name="object 10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446749" y="3972583"/>
              <a:ext cx="75771" cy="75578"/>
            </a:xfrm>
            <a:prstGeom prst="rect">
              <a:avLst/>
            </a:prstGeom>
          </p:spPr>
        </p:pic>
        <p:pic>
          <p:nvPicPr>
            <p:cNvPr id="109" name="object 10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446750" y="4137301"/>
              <a:ext cx="75768" cy="70612"/>
            </a:xfrm>
            <a:prstGeom prst="rect">
              <a:avLst/>
            </a:prstGeom>
          </p:spPr>
        </p:pic>
        <p:pic>
          <p:nvPicPr>
            <p:cNvPr id="110" name="object 11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757723" y="4897252"/>
              <a:ext cx="71162" cy="75562"/>
            </a:xfrm>
            <a:prstGeom prst="rect">
              <a:avLst/>
            </a:prstGeom>
          </p:spPr>
        </p:pic>
        <p:sp>
          <p:nvSpPr>
            <p:cNvPr id="111" name="object 111"/>
            <p:cNvSpPr/>
            <p:nvPr/>
          </p:nvSpPr>
          <p:spPr>
            <a:xfrm>
              <a:off x="5541105" y="3634523"/>
              <a:ext cx="257810" cy="5080"/>
            </a:xfrm>
            <a:custGeom>
              <a:avLst/>
              <a:gdLst/>
              <a:ahLst/>
              <a:cxnLst/>
              <a:rect l="l" t="t" r="r" b="b"/>
              <a:pathLst>
                <a:path w="257810" h="5079">
                  <a:moveTo>
                    <a:pt x="235536" y="0"/>
                  </a:moveTo>
                  <a:lnTo>
                    <a:pt x="257670" y="4595"/>
                  </a:lnTo>
                  <a:lnTo>
                    <a:pt x="0" y="4595"/>
                  </a:lnTo>
                </a:path>
              </a:pathLst>
            </a:custGeom>
            <a:ln w="352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2" name="object 11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754157" y="3176947"/>
              <a:ext cx="75402" cy="75579"/>
            </a:xfrm>
            <a:prstGeom prst="rect">
              <a:avLst/>
            </a:prstGeom>
          </p:spPr>
        </p:pic>
        <p:sp>
          <p:nvSpPr>
            <p:cNvPr id="113" name="object 113"/>
            <p:cNvSpPr/>
            <p:nvPr/>
          </p:nvSpPr>
          <p:spPr>
            <a:xfrm>
              <a:off x="5536494" y="3217034"/>
              <a:ext cx="262890" cy="0"/>
            </a:xfrm>
            <a:custGeom>
              <a:avLst/>
              <a:gdLst/>
              <a:ahLst/>
              <a:cxnLst/>
              <a:rect l="l" t="t" r="r" b="b"/>
              <a:pathLst>
                <a:path w="262889">
                  <a:moveTo>
                    <a:pt x="240147" y="0"/>
                  </a:moveTo>
                  <a:lnTo>
                    <a:pt x="262281" y="0"/>
                  </a:lnTo>
                  <a:lnTo>
                    <a:pt x="0" y="0"/>
                  </a:lnTo>
                </a:path>
              </a:pathLst>
            </a:custGeom>
            <a:ln w="352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8187526" y="3256743"/>
              <a:ext cx="457200" cy="360680"/>
            </a:xfrm>
            <a:custGeom>
              <a:avLst/>
              <a:gdLst/>
              <a:ahLst/>
              <a:cxnLst/>
              <a:rect l="l" t="t" r="r" b="b"/>
              <a:pathLst>
                <a:path w="457200" h="360679">
                  <a:moveTo>
                    <a:pt x="452813" y="355536"/>
                  </a:moveTo>
                  <a:lnTo>
                    <a:pt x="457055" y="0"/>
                  </a:lnTo>
                  <a:lnTo>
                    <a:pt x="0" y="0"/>
                  </a:lnTo>
                  <a:lnTo>
                    <a:pt x="0" y="360132"/>
                  </a:lnTo>
                  <a:lnTo>
                    <a:pt x="457055" y="360132"/>
                  </a:lnTo>
                </a:path>
              </a:pathLst>
            </a:custGeom>
            <a:ln w="176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7769942" y="3434511"/>
              <a:ext cx="351155" cy="5080"/>
            </a:xfrm>
            <a:custGeom>
              <a:avLst/>
              <a:gdLst/>
              <a:ahLst/>
              <a:cxnLst/>
              <a:rect l="l" t="t" r="r" b="b"/>
              <a:pathLst>
                <a:path w="351154" h="5079">
                  <a:moveTo>
                    <a:pt x="350814" y="0"/>
                  </a:moveTo>
                  <a:lnTo>
                    <a:pt x="0" y="4595"/>
                  </a:lnTo>
                </a:path>
              </a:pathLst>
            </a:custGeom>
            <a:ln w="352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6" name="object 116"/>
          <p:cNvSpPr txBox="1"/>
          <p:nvPr/>
        </p:nvSpPr>
        <p:spPr>
          <a:xfrm>
            <a:off x="8227946" y="3341784"/>
            <a:ext cx="416559" cy="1593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50" spc="-10" dirty="0">
                <a:latin typeface="Arial MT"/>
                <a:cs typeface="Arial MT"/>
              </a:rPr>
              <a:t>ALUOut</a:t>
            </a:r>
            <a:endParaRPr sz="850">
              <a:latin typeface="Arial MT"/>
              <a:cs typeface="Arial MT"/>
            </a:endParaRPr>
          </a:p>
        </p:txBody>
      </p:sp>
      <p:sp>
        <p:nvSpPr>
          <p:cNvPr id="117" name="object 117"/>
          <p:cNvSpPr txBox="1"/>
          <p:nvPr/>
        </p:nvSpPr>
        <p:spPr>
          <a:xfrm>
            <a:off x="2656038" y="1950339"/>
            <a:ext cx="393700" cy="1593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50" spc="-10" dirty="0">
                <a:solidFill>
                  <a:srgbClr val="EB7500"/>
                </a:solidFill>
                <a:latin typeface="Arial MT"/>
                <a:cs typeface="Arial MT"/>
              </a:rPr>
              <a:t>IRWrite</a:t>
            </a:r>
            <a:endParaRPr sz="850">
              <a:latin typeface="Arial MT"/>
              <a:cs typeface="Arial MT"/>
            </a:endParaRPr>
          </a:p>
        </p:txBody>
      </p:sp>
      <p:sp>
        <p:nvSpPr>
          <p:cNvPr id="118" name="object 118"/>
          <p:cNvSpPr txBox="1"/>
          <p:nvPr/>
        </p:nvSpPr>
        <p:spPr>
          <a:xfrm>
            <a:off x="1070639" y="2932936"/>
            <a:ext cx="432434" cy="1593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50" spc="-10" dirty="0">
                <a:latin typeface="Arial MT"/>
                <a:cs typeface="Arial MT"/>
              </a:rPr>
              <a:t>Address</a:t>
            </a:r>
            <a:endParaRPr sz="850">
              <a:latin typeface="Arial MT"/>
              <a:cs typeface="Arial MT"/>
            </a:endParaRPr>
          </a:p>
        </p:txBody>
      </p:sp>
      <p:grpSp>
        <p:nvGrpSpPr>
          <p:cNvPr id="119" name="object 119"/>
          <p:cNvGrpSpPr/>
          <p:nvPr/>
        </p:nvGrpSpPr>
        <p:grpSpPr>
          <a:xfrm>
            <a:off x="102116" y="2737042"/>
            <a:ext cx="6141085" cy="3204845"/>
            <a:chOff x="102116" y="2737042"/>
            <a:chExt cx="6141085" cy="3204845"/>
          </a:xfrm>
        </p:grpSpPr>
        <p:sp>
          <p:nvSpPr>
            <p:cNvPr id="120" name="object 120"/>
            <p:cNvSpPr/>
            <p:nvPr/>
          </p:nvSpPr>
          <p:spPr>
            <a:xfrm>
              <a:off x="3396560" y="3585623"/>
              <a:ext cx="608330" cy="311785"/>
            </a:xfrm>
            <a:custGeom>
              <a:avLst/>
              <a:gdLst/>
              <a:ahLst/>
              <a:cxnLst/>
              <a:rect l="l" t="t" r="r" b="b"/>
              <a:pathLst>
                <a:path w="608329" h="311785">
                  <a:moveTo>
                    <a:pt x="0" y="0"/>
                  </a:moveTo>
                  <a:lnTo>
                    <a:pt x="84475" y="4595"/>
                  </a:lnTo>
                  <a:lnTo>
                    <a:pt x="84475" y="311232"/>
                  </a:lnTo>
                  <a:lnTo>
                    <a:pt x="608300" y="311232"/>
                  </a:lnTo>
                </a:path>
              </a:pathLst>
            </a:custGeom>
            <a:ln w="353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102107" y="2737052"/>
              <a:ext cx="75565" cy="75565"/>
            </a:xfrm>
            <a:custGeom>
              <a:avLst/>
              <a:gdLst/>
              <a:ahLst/>
              <a:cxnLst/>
              <a:rect l="l" t="t" r="r" b="b"/>
              <a:pathLst>
                <a:path w="75564" h="75564">
                  <a:moveTo>
                    <a:pt x="75336" y="39890"/>
                  </a:moveTo>
                  <a:lnTo>
                    <a:pt x="0" y="0"/>
                  </a:lnTo>
                  <a:lnTo>
                    <a:pt x="0" y="39890"/>
                  </a:lnTo>
                  <a:lnTo>
                    <a:pt x="0" y="75552"/>
                  </a:lnTo>
                  <a:lnTo>
                    <a:pt x="75336" y="3989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2" name="object 12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04076" y="2737042"/>
              <a:ext cx="79883" cy="75556"/>
            </a:xfrm>
            <a:prstGeom prst="rect">
              <a:avLst/>
            </a:prstGeom>
          </p:spPr>
        </p:pic>
        <p:sp>
          <p:nvSpPr>
            <p:cNvPr id="123" name="object 123"/>
            <p:cNvSpPr/>
            <p:nvPr/>
          </p:nvSpPr>
          <p:spPr>
            <a:xfrm>
              <a:off x="599528" y="2905810"/>
              <a:ext cx="4888865" cy="2049145"/>
            </a:xfrm>
            <a:custGeom>
              <a:avLst/>
              <a:gdLst/>
              <a:ahLst/>
              <a:cxnLst/>
              <a:rect l="l" t="t" r="r" b="b"/>
              <a:pathLst>
                <a:path w="4888865" h="2049145">
                  <a:moveTo>
                    <a:pt x="79883" y="364540"/>
                  </a:moveTo>
                  <a:lnTo>
                    <a:pt x="4546" y="324281"/>
                  </a:lnTo>
                  <a:lnTo>
                    <a:pt x="0" y="324281"/>
                  </a:lnTo>
                  <a:lnTo>
                    <a:pt x="4546" y="399834"/>
                  </a:lnTo>
                  <a:lnTo>
                    <a:pt x="79883" y="364540"/>
                  </a:lnTo>
                  <a:close/>
                </a:path>
                <a:path w="4888865" h="2049145">
                  <a:moveTo>
                    <a:pt x="448411" y="937742"/>
                  </a:moveTo>
                  <a:lnTo>
                    <a:pt x="368528" y="897851"/>
                  </a:lnTo>
                  <a:lnTo>
                    <a:pt x="368528" y="978001"/>
                  </a:lnTo>
                  <a:lnTo>
                    <a:pt x="448411" y="937742"/>
                  </a:lnTo>
                  <a:close/>
                </a:path>
                <a:path w="4888865" h="2049145">
                  <a:moveTo>
                    <a:pt x="448411" y="115265"/>
                  </a:moveTo>
                  <a:lnTo>
                    <a:pt x="368528" y="79971"/>
                  </a:lnTo>
                  <a:lnTo>
                    <a:pt x="368528" y="155524"/>
                  </a:lnTo>
                  <a:lnTo>
                    <a:pt x="448411" y="115265"/>
                  </a:lnTo>
                  <a:close/>
                </a:path>
                <a:path w="4888865" h="2049145">
                  <a:moveTo>
                    <a:pt x="1967026" y="528701"/>
                  </a:moveTo>
                  <a:lnTo>
                    <a:pt x="1891207" y="489000"/>
                  </a:lnTo>
                  <a:lnTo>
                    <a:pt x="1886597" y="489000"/>
                  </a:lnTo>
                  <a:lnTo>
                    <a:pt x="1891207" y="564553"/>
                  </a:lnTo>
                  <a:lnTo>
                    <a:pt x="1967026" y="528701"/>
                  </a:lnTo>
                  <a:close/>
                </a:path>
                <a:path w="4888865" h="2049145">
                  <a:moveTo>
                    <a:pt x="2059978" y="1737918"/>
                  </a:moveTo>
                  <a:lnTo>
                    <a:pt x="1984730" y="1698117"/>
                  </a:lnTo>
                  <a:lnTo>
                    <a:pt x="1984730" y="1778177"/>
                  </a:lnTo>
                  <a:lnTo>
                    <a:pt x="2059978" y="1737918"/>
                  </a:lnTo>
                  <a:close/>
                </a:path>
                <a:path w="4888865" h="2049145">
                  <a:moveTo>
                    <a:pt x="3454209" y="986637"/>
                  </a:moveTo>
                  <a:lnTo>
                    <a:pt x="3378949" y="951344"/>
                  </a:lnTo>
                  <a:lnTo>
                    <a:pt x="3374339" y="951344"/>
                  </a:lnTo>
                  <a:lnTo>
                    <a:pt x="3378949" y="1026896"/>
                  </a:lnTo>
                  <a:lnTo>
                    <a:pt x="3454209" y="986637"/>
                  </a:lnTo>
                  <a:close/>
                </a:path>
                <a:path w="4888865" h="2049145">
                  <a:moveTo>
                    <a:pt x="3454209" y="528701"/>
                  </a:moveTo>
                  <a:lnTo>
                    <a:pt x="3378949" y="493407"/>
                  </a:lnTo>
                  <a:lnTo>
                    <a:pt x="3374339" y="489000"/>
                  </a:lnTo>
                  <a:lnTo>
                    <a:pt x="3378949" y="568972"/>
                  </a:lnTo>
                  <a:lnTo>
                    <a:pt x="3454209" y="528701"/>
                  </a:lnTo>
                  <a:close/>
                </a:path>
                <a:path w="4888865" h="2049145">
                  <a:moveTo>
                    <a:pt x="3534067" y="1742440"/>
                  </a:moveTo>
                  <a:lnTo>
                    <a:pt x="3458819" y="1702181"/>
                  </a:lnTo>
                  <a:lnTo>
                    <a:pt x="3458819" y="1778177"/>
                  </a:lnTo>
                  <a:lnTo>
                    <a:pt x="3534067" y="1742440"/>
                  </a:lnTo>
                  <a:close/>
                </a:path>
                <a:path w="4888865" h="2049145">
                  <a:moveTo>
                    <a:pt x="3534067" y="1244371"/>
                  </a:moveTo>
                  <a:lnTo>
                    <a:pt x="3458819" y="1204671"/>
                  </a:lnTo>
                  <a:lnTo>
                    <a:pt x="3454209" y="1204671"/>
                  </a:lnTo>
                  <a:lnTo>
                    <a:pt x="3458819" y="1280223"/>
                  </a:lnTo>
                  <a:lnTo>
                    <a:pt x="3534067" y="1244371"/>
                  </a:lnTo>
                  <a:close/>
                </a:path>
                <a:path w="4888865" h="2049145">
                  <a:moveTo>
                    <a:pt x="3982643" y="693420"/>
                  </a:moveTo>
                  <a:lnTo>
                    <a:pt x="3907205" y="657758"/>
                  </a:lnTo>
                  <a:lnTo>
                    <a:pt x="3907205" y="733310"/>
                  </a:lnTo>
                  <a:lnTo>
                    <a:pt x="3982643" y="693420"/>
                  </a:lnTo>
                  <a:close/>
                </a:path>
                <a:path w="4888865" h="2049145">
                  <a:moveTo>
                    <a:pt x="3982643" y="364540"/>
                  </a:moveTo>
                  <a:lnTo>
                    <a:pt x="3907205" y="324281"/>
                  </a:lnTo>
                  <a:lnTo>
                    <a:pt x="3907205" y="404431"/>
                  </a:lnTo>
                  <a:lnTo>
                    <a:pt x="3982643" y="364540"/>
                  </a:lnTo>
                  <a:close/>
                </a:path>
                <a:path w="4888865" h="2049145">
                  <a:moveTo>
                    <a:pt x="3987063" y="1022299"/>
                  </a:moveTo>
                  <a:lnTo>
                    <a:pt x="3911257" y="982408"/>
                  </a:lnTo>
                  <a:lnTo>
                    <a:pt x="3907205" y="982408"/>
                  </a:lnTo>
                  <a:lnTo>
                    <a:pt x="3911257" y="1057960"/>
                  </a:lnTo>
                  <a:lnTo>
                    <a:pt x="3987063" y="1022299"/>
                  </a:lnTo>
                  <a:close/>
                </a:path>
                <a:path w="4888865" h="2049145">
                  <a:moveTo>
                    <a:pt x="3987063" y="39712"/>
                  </a:moveTo>
                  <a:lnTo>
                    <a:pt x="3911257" y="0"/>
                  </a:lnTo>
                  <a:lnTo>
                    <a:pt x="3907205" y="0"/>
                  </a:lnTo>
                  <a:lnTo>
                    <a:pt x="3911257" y="75552"/>
                  </a:lnTo>
                  <a:lnTo>
                    <a:pt x="3987063" y="39712"/>
                  </a:lnTo>
                  <a:close/>
                </a:path>
                <a:path w="4888865" h="2049145">
                  <a:moveTo>
                    <a:pt x="4115435" y="2013394"/>
                  </a:moveTo>
                  <a:lnTo>
                    <a:pt x="4035577" y="1973592"/>
                  </a:lnTo>
                  <a:lnTo>
                    <a:pt x="4035577" y="2049132"/>
                  </a:lnTo>
                  <a:lnTo>
                    <a:pt x="4115435" y="2013394"/>
                  </a:lnTo>
                  <a:close/>
                </a:path>
                <a:path w="4888865" h="2049145">
                  <a:moveTo>
                    <a:pt x="4888446" y="2009330"/>
                  </a:moveTo>
                  <a:lnTo>
                    <a:pt x="4812639" y="1973592"/>
                  </a:lnTo>
                  <a:lnTo>
                    <a:pt x="4812639" y="2049132"/>
                  </a:lnTo>
                  <a:lnTo>
                    <a:pt x="4888446" y="20093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4" name="object 124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83799" y="2737042"/>
              <a:ext cx="75807" cy="75556"/>
            </a:xfrm>
            <a:prstGeom prst="rect">
              <a:avLst/>
            </a:prstGeom>
          </p:spPr>
        </p:pic>
        <p:pic>
          <p:nvPicPr>
            <p:cNvPr id="125" name="object 125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260192" y="3399215"/>
              <a:ext cx="75253" cy="75556"/>
            </a:xfrm>
            <a:prstGeom prst="rect">
              <a:avLst/>
            </a:prstGeom>
          </p:spPr>
        </p:pic>
        <p:pic>
          <p:nvPicPr>
            <p:cNvPr id="126" name="object 126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441011" y="4879396"/>
              <a:ext cx="80049" cy="75537"/>
            </a:xfrm>
            <a:prstGeom prst="rect">
              <a:avLst/>
            </a:prstGeom>
          </p:spPr>
        </p:pic>
        <p:sp>
          <p:nvSpPr>
            <p:cNvPr id="127" name="object 127"/>
            <p:cNvSpPr/>
            <p:nvPr/>
          </p:nvSpPr>
          <p:spPr>
            <a:xfrm>
              <a:off x="5319217" y="4883918"/>
              <a:ext cx="75565" cy="75565"/>
            </a:xfrm>
            <a:custGeom>
              <a:avLst/>
              <a:gdLst/>
              <a:ahLst/>
              <a:cxnLst/>
              <a:rect l="l" t="t" r="r" b="b"/>
              <a:pathLst>
                <a:path w="75564" h="75564">
                  <a:moveTo>
                    <a:pt x="48878" y="0"/>
                  </a:moveTo>
                  <a:lnTo>
                    <a:pt x="26744" y="0"/>
                  </a:lnTo>
                  <a:lnTo>
                    <a:pt x="17706" y="4522"/>
                  </a:lnTo>
                  <a:lnTo>
                    <a:pt x="13095" y="4522"/>
                  </a:lnTo>
                  <a:lnTo>
                    <a:pt x="4426" y="13107"/>
                  </a:lnTo>
                  <a:lnTo>
                    <a:pt x="4426" y="17648"/>
                  </a:lnTo>
                  <a:lnTo>
                    <a:pt x="0" y="22170"/>
                  </a:lnTo>
                  <a:lnTo>
                    <a:pt x="0" y="48844"/>
                  </a:lnTo>
                  <a:lnTo>
                    <a:pt x="4426" y="53367"/>
                  </a:lnTo>
                  <a:lnTo>
                    <a:pt x="4426" y="57448"/>
                  </a:lnTo>
                  <a:lnTo>
                    <a:pt x="9037" y="61970"/>
                  </a:lnTo>
                  <a:lnTo>
                    <a:pt x="13095" y="66492"/>
                  </a:lnTo>
                  <a:lnTo>
                    <a:pt x="17706" y="71015"/>
                  </a:lnTo>
                  <a:lnTo>
                    <a:pt x="26744" y="71015"/>
                  </a:lnTo>
                  <a:lnTo>
                    <a:pt x="30802" y="75537"/>
                  </a:lnTo>
                  <a:lnTo>
                    <a:pt x="35413" y="75537"/>
                  </a:lnTo>
                  <a:lnTo>
                    <a:pt x="35413" y="71015"/>
                  </a:lnTo>
                  <a:lnTo>
                    <a:pt x="44451" y="75537"/>
                  </a:lnTo>
                  <a:lnTo>
                    <a:pt x="48878" y="71015"/>
                  </a:lnTo>
                  <a:lnTo>
                    <a:pt x="52935" y="71015"/>
                  </a:lnTo>
                  <a:lnTo>
                    <a:pt x="62158" y="61970"/>
                  </a:lnTo>
                  <a:lnTo>
                    <a:pt x="70642" y="53367"/>
                  </a:lnTo>
                  <a:lnTo>
                    <a:pt x="70642" y="48844"/>
                  </a:lnTo>
                  <a:lnTo>
                    <a:pt x="75253" y="44322"/>
                  </a:lnTo>
                  <a:lnTo>
                    <a:pt x="75253" y="31215"/>
                  </a:lnTo>
                  <a:lnTo>
                    <a:pt x="70642" y="22170"/>
                  </a:lnTo>
                  <a:lnTo>
                    <a:pt x="70642" y="17648"/>
                  </a:lnTo>
                  <a:lnTo>
                    <a:pt x="66584" y="13107"/>
                  </a:lnTo>
                  <a:lnTo>
                    <a:pt x="62158" y="8585"/>
                  </a:lnTo>
                  <a:lnTo>
                    <a:pt x="57546" y="4522"/>
                  </a:lnTo>
                  <a:lnTo>
                    <a:pt x="52935" y="4522"/>
                  </a:lnTo>
                  <a:lnTo>
                    <a:pt x="4887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8" name="object 128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166928" y="3648127"/>
              <a:ext cx="75807" cy="75556"/>
            </a:xfrm>
            <a:prstGeom prst="rect">
              <a:avLst/>
            </a:prstGeom>
          </p:spPr>
        </p:pic>
        <p:pic>
          <p:nvPicPr>
            <p:cNvPr id="129" name="object 12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3449680" y="3857147"/>
              <a:ext cx="75807" cy="79968"/>
            </a:xfrm>
            <a:prstGeom prst="rect">
              <a:avLst/>
            </a:prstGeom>
          </p:spPr>
        </p:pic>
        <p:pic>
          <p:nvPicPr>
            <p:cNvPr id="130" name="object 130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756044" y="3234683"/>
              <a:ext cx="75807" cy="75556"/>
            </a:xfrm>
            <a:prstGeom prst="rect">
              <a:avLst/>
            </a:prstGeom>
          </p:spPr>
        </p:pic>
        <p:pic>
          <p:nvPicPr>
            <p:cNvPr id="131" name="object 131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907289" y="5861901"/>
              <a:ext cx="75253" cy="79600"/>
            </a:xfrm>
            <a:prstGeom prst="rect">
              <a:avLst/>
            </a:prstGeom>
          </p:spPr>
        </p:pic>
        <p:sp>
          <p:nvSpPr>
            <p:cNvPr id="132" name="object 132"/>
            <p:cNvSpPr/>
            <p:nvPr/>
          </p:nvSpPr>
          <p:spPr>
            <a:xfrm>
              <a:off x="2668738" y="4430159"/>
              <a:ext cx="590550" cy="711835"/>
            </a:xfrm>
            <a:custGeom>
              <a:avLst/>
              <a:gdLst/>
              <a:ahLst/>
              <a:cxnLst/>
              <a:rect l="l" t="t" r="r" b="b"/>
              <a:pathLst>
                <a:path w="590550" h="711835">
                  <a:moveTo>
                    <a:pt x="590409" y="711587"/>
                  </a:moveTo>
                  <a:lnTo>
                    <a:pt x="590409" y="0"/>
                  </a:lnTo>
                  <a:lnTo>
                    <a:pt x="0" y="0"/>
                  </a:lnTo>
                  <a:lnTo>
                    <a:pt x="0" y="711587"/>
                  </a:lnTo>
                  <a:lnTo>
                    <a:pt x="590409" y="711587"/>
                  </a:lnTo>
                </a:path>
              </a:pathLst>
            </a:custGeom>
            <a:ln w="176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3" name="object 133"/>
          <p:cNvSpPr txBox="1"/>
          <p:nvPr/>
        </p:nvSpPr>
        <p:spPr>
          <a:xfrm>
            <a:off x="2753610" y="4555479"/>
            <a:ext cx="418465" cy="412750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700" marR="5080" algn="ctr">
              <a:lnSpc>
                <a:spcPct val="97800"/>
              </a:lnSpc>
              <a:spcBef>
                <a:spcPts val="145"/>
              </a:spcBef>
            </a:pPr>
            <a:r>
              <a:rPr sz="850" spc="-10" dirty="0">
                <a:latin typeface="Arial MT"/>
                <a:cs typeface="Arial MT"/>
              </a:rPr>
              <a:t>Memory </a:t>
            </a:r>
            <a:r>
              <a:rPr sz="850" spc="-20" dirty="0">
                <a:latin typeface="Arial MT"/>
                <a:cs typeface="Arial MT"/>
              </a:rPr>
              <a:t>data </a:t>
            </a:r>
            <a:r>
              <a:rPr sz="850" spc="-10" dirty="0">
                <a:latin typeface="Arial MT"/>
                <a:cs typeface="Arial MT"/>
              </a:rPr>
              <a:t>register</a:t>
            </a:r>
            <a:endParaRPr sz="850">
              <a:latin typeface="Arial MT"/>
              <a:cs typeface="Arial MT"/>
            </a:endParaRPr>
          </a:p>
        </p:txBody>
      </p:sp>
      <p:sp>
        <p:nvSpPr>
          <p:cNvPr id="134" name="object 134"/>
          <p:cNvSpPr/>
          <p:nvPr/>
        </p:nvSpPr>
        <p:spPr>
          <a:xfrm>
            <a:off x="6833144" y="3714675"/>
            <a:ext cx="186690" cy="0"/>
          </a:xfrm>
          <a:custGeom>
            <a:avLst/>
            <a:gdLst/>
            <a:ahLst/>
            <a:cxnLst/>
            <a:rect l="l" t="t" r="r" b="b"/>
            <a:pathLst>
              <a:path w="186690">
                <a:moveTo>
                  <a:pt x="186658" y="0"/>
                </a:moveTo>
                <a:lnTo>
                  <a:pt x="0" y="0"/>
                </a:lnTo>
              </a:path>
            </a:pathLst>
          </a:custGeom>
          <a:ln w="352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 txBox="1"/>
          <p:nvPr/>
        </p:nvSpPr>
        <p:spPr>
          <a:xfrm>
            <a:off x="231140" y="6135284"/>
            <a:ext cx="8795385" cy="53911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777615">
              <a:lnSpc>
                <a:spcPct val="100000"/>
              </a:lnSpc>
              <a:spcBef>
                <a:spcPts val="459"/>
              </a:spcBef>
              <a:tabLst>
                <a:tab pos="6206490" algn="l"/>
              </a:tabLst>
            </a:pPr>
            <a:r>
              <a:rPr sz="850" spc="-10" dirty="0">
                <a:solidFill>
                  <a:srgbClr val="EB7500"/>
                </a:solidFill>
                <a:latin typeface="Arial MT"/>
                <a:cs typeface="Arial MT"/>
              </a:rPr>
              <a:t>MemtoReg</a:t>
            </a:r>
            <a:r>
              <a:rPr sz="850" dirty="0">
                <a:solidFill>
                  <a:srgbClr val="EB7500"/>
                </a:solidFill>
                <a:latin typeface="Arial MT"/>
                <a:cs typeface="Arial MT"/>
              </a:rPr>
              <a:t>	ALUSrcB</a:t>
            </a:r>
            <a:r>
              <a:rPr sz="850" spc="20" dirty="0">
                <a:solidFill>
                  <a:srgbClr val="EB7500"/>
                </a:solidFill>
                <a:latin typeface="Arial MT"/>
                <a:cs typeface="Arial MT"/>
              </a:rPr>
              <a:t> </a:t>
            </a:r>
            <a:r>
              <a:rPr sz="850" spc="-10" dirty="0">
                <a:solidFill>
                  <a:srgbClr val="EB7500"/>
                </a:solidFill>
                <a:latin typeface="Arial MT"/>
                <a:cs typeface="Arial MT"/>
              </a:rPr>
              <a:t>ALUOp</a:t>
            </a:r>
            <a:endParaRPr sz="8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1600" b="1" dirty="0">
                <a:latin typeface="Tahoma"/>
                <a:cs typeface="Tahoma"/>
              </a:rPr>
              <a:t>…</a:t>
            </a:r>
            <a:r>
              <a:rPr sz="1600" b="1" spc="-40" dirty="0">
                <a:latin typeface="Tahoma"/>
                <a:cs typeface="Tahoma"/>
              </a:rPr>
              <a:t> </a:t>
            </a:r>
            <a:r>
              <a:rPr sz="1600" b="1" dirty="0">
                <a:latin typeface="Tahoma"/>
                <a:cs typeface="Tahoma"/>
              </a:rPr>
              <a:t>with</a:t>
            </a:r>
            <a:r>
              <a:rPr sz="1600" b="1" spc="-30" dirty="0">
                <a:latin typeface="Tahoma"/>
                <a:cs typeface="Tahoma"/>
              </a:rPr>
              <a:t> </a:t>
            </a:r>
            <a:r>
              <a:rPr sz="1600" b="1" dirty="0">
                <a:latin typeface="Tahoma"/>
                <a:cs typeface="Tahoma"/>
              </a:rPr>
              <a:t>control</a:t>
            </a:r>
            <a:r>
              <a:rPr sz="1600" b="1" spc="-10" dirty="0">
                <a:latin typeface="Tahoma"/>
                <a:cs typeface="Tahoma"/>
              </a:rPr>
              <a:t> </a:t>
            </a:r>
            <a:r>
              <a:rPr sz="1600" b="1" dirty="0">
                <a:latin typeface="Tahoma"/>
                <a:cs typeface="Tahoma"/>
              </a:rPr>
              <a:t>lines</a:t>
            </a:r>
            <a:r>
              <a:rPr sz="1600" b="1" spc="-20" dirty="0">
                <a:latin typeface="Tahoma"/>
                <a:cs typeface="Tahoma"/>
              </a:rPr>
              <a:t> </a:t>
            </a:r>
            <a:r>
              <a:rPr sz="1600" b="1" dirty="0">
                <a:latin typeface="Tahoma"/>
                <a:cs typeface="Tahoma"/>
              </a:rPr>
              <a:t>and</a:t>
            </a:r>
            <a:r>
              <a:rPr sz="1600" b="1" spc="-25" dirty="0">
                <a:latin typeface="Tahoma"/>
                <a:cs typeface="Tahoma"/>
              </a:rPr>
              <a:t> </a:t>
            </a:r>
            <a:r>
              <a:rPr sz="1600" b="1" dirty="0">
                <a:latin typeface="Tahoma"/>
                <a:cs typeface="Tahoma"/>
              </a:rPr>
              <a:t>the</a:t>
            </a:r>
            <a:r>
              <a:rPr sz="1600" b="1" spc="-40" dirty="0">
                <a:latin typeface="Tahoma"/>
                <a:cs typeface="Tahoma"/>
              </a:rPr>
              <a:t> </a:t>
            </a:r>
            <a:r>
              <a:rPr sz="1600" b="1" dirty="0">
                <a:latin typeface="Tahoma"/>
                <a:cs typeface="Tahoma"/>
              </a:rPr>
              <a:t>ALU</a:t>
            </a:r>
            <a:r>
              <a:rPr sz="1600" b="1" spc="-30" dirty="0">
                <a:latin typeface="Tahoma"/>
                <a:cs typeface="Tahoma"/>
              </a:rPr>
              <a:t> </a:t>
            </a:r>
            <a:r>
              <a:rPr sz="1600" b="1" dirty="0">
                <a:latin typeface="Tahoma"/>
                <a:cs typeface="Tahoma"/>
              </a:rPr>
              <a:t>control</a:t>
            </a:r>
            <a:r>
              <a:rPr sz="1600" b="1" spc="-5" dirty="0">
                <a:latin typeface="Tahoma"/>
                <a:cs typeface="Tahoma"/>
              </a:rPr>
              <a:t> </a:t>
            </a:r>
            <a:r>
              <a:rPr sz="1600" b="1" dirty="0">
                <a:latin typeface="Tahoma"/>
                <a:cs typeface="Tahoma"/>
              </a:rPr>
              <a:t>block</a:t>
            </a:r>
            <a:r>
              <a:rPr sz="1600" b="1" spc="-25" dirty="0">
                <a:latin typeface="Tahoma"/>
                <a:cs typeface="Tahoma"/>
              </a:rPr>
              <a:t> </a:t>
            </a:r>
            <a:r>
              <a:rPr sz="1600" b="1" dirty="0">
                <a:latin typeface="Tahoma"/>
                <a:cs typeface="Tahoma"/>
              </a:rPr>
              <a:t>added –</a:t>
            </a:r>
            <a:r>
              <a:rPr sz="1600" b="1" spc="-35" dirty="0">
                <a:latin typeface="Tahoma"/>
                <a:cs typeface="Tahoma"/>
              </a:rPr>
              <a:t> </a:t>
            </a:r>
            <a:r>
              <a:rPr sz="1650" b="1" dirty="0">
                <a:latin typeface="Tahoma"/>
                <a:cs typeface="Tahoma"/>
              </a:rPr>
              <a:t>not</a:t>
            </a:r>
            <a:r>
              <a:rPr sz="1650" b="1" spc="-45" dirty="0">
                <a:latin typeface="Tahoma"/>
                <a:cs typeface="Tahoma"/>
              </a:rPr>
              <a:t> </a:t>
            </a:r>
            <a:r>
              <a:rPr sz="1650" b="1" dirty="0">
                <a:latin typeface="Tahoma"/>
                <a:cs typeface="Tahoma"/>
              </a:rPr>
              <a:t>all</a:t>
            </a:r>
            <a:r>
              <a:rPr sz="1650" b="1" spc="-45" dirty="0">
                <a:latin typeface="Tahoma"/>
                <a:cs typeface="Tahoma"/>
              </a:rPr>
              <a:t> </a:t>
            </a:r>
            <a:r>
              <a:rPr sz="1600" b="1" dirty="0">
                <a:latin typeface="Tahoma"/>
                <a:cs typeface="Tahoma"/>
              </a:rPr>
              <a:t>control</a:t>
            </a:r>
            <a:r>
              <a:rPr sz="1600" b="1" spc="-20" dirty="0">
                <a:latin typeface="Tahoma"/>
                <a:cs typeface="Tahoma"/>
              </a:rPr>
              <a:t> </a:t>
            </a:r>
            <a:r>
              <a:rPr sz="1600" b="1" dirty="0">
                <a:latin typeface="Tahoma"/>
                <a:cs typeface="Tahoma"/>
              </a:rPr>
              <a:t>lines</a:t>
            </a:r>
            <a:r>
              <a:rPr sz="1600" b="1" spc="-20" dirty="0">
                <a:latin typeface="Tahoma"/>
                <a:cs typeface="Tahoma"/>
              </a:rPr>
              <a:t> </a:t>
            </a:r>
            <a:r>
              <a:rPr sz="1600" b="1" dirty="0">
                <a:latin typeface="Tahoma"/>
                <a:cs typeface="Tahoma"/>
              </a:rPr>
              <a:t>are</a:t>
            </a:r>
            <a:r>
              <a:rPr sz="1600" b="1" spc="-30" dirty="0">
                <a:latin typeface="Tahoma"/>
                <a:cs typeface="Tahoma"/>
              </a:rPr>
              <a:t> </a:t>
            </a:r>
            <a:r>
              <a:rPr sz="1600" b="1" spc="-10" dirty="0">
                <a:latin typeface="Tahoma"/>
                <a:cs typeface="Tahoma"/>
              </a:rPr>
              <a:t>shown</a:t>
            </a:r>
            <a:endParaRPr sz="16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6613" y="487426"/>
            <a:ext cx="861314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333399"/>
                </a:solidFill>
                <a:latin typeface="Tahoma"/>
                <a:cs typeface="Tahoma"/>
              </a:rPr>
              <a:t>Multicycle</a:t>
            </a:r>
            <a:r>
              <a:rPr spc="-85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dirty="0">
                <a:solidFill>
                  <a:srgbClr val="333399"/>
                </a:solidFill>
                <a:latin typeface="Tahoma"/>
                <a:cs typeface="Tahoma"/>
              </a:rPr>
              <a:t>Datapath</a:t>
            </a:r>
            <a:r>
              <a:rPr spc="-30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dirty="0">
                <a:solidFill>
                  <a:srgbClr val="333399"/>
                </a:solidFill>
                <a:latin typeface="Tahoma"/>
                <a:cs typeface="Tahoma"/>
              </a:rPr>
              <a:t>with</a:t>
            </a:r>
            <a:r>
              <a:rPr spc="-50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dirty="0">
                <a:solidFill>
                  <a:srgbClr val="333399"/>
                </a:solidFill>
                <a:latin typeface="Tahoma"/>
                <a:cs typeface="Tahoma"/>
              </a:rPr>
              <a:t>Control</a:t>
            </a:r>
            <a:r>
              <a:rPr spc="-30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pc="-25" dirty="0">
                <a:solidFill>
                  <a:srgbClr val="333399"/>
                </a:solidFill>
                <a:latin typeface="Tahoma"/>
                <a:cs typeface="Tahoma"/>
              </a:rPr>
              <a:t>II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59891" y="6206438"/>
            <a:ext cx="723265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latin typeface="Tahoma"/>
                <a:cs typeface="Tahoma"/>
              </a:rPr>
              <a:t>Complete</a:t>
            </a:r>
            <a:r>
              <a:rPr sz="1600" b="1" spc="-45" dirty="0">
                <a:latin typeface="Tahoma"/>
                <a:cs typeface="Tahoma"/>
              </a:rPr>
              <a:t> </a:t>
            </a:r>
            <a:r>
              <a:rPr sz="1600" b="1" dirty="0">
                <a:latin typeface="Tahoma"/>
                <a:cs typeface="Tahoma"/>
              </a:rPr>
              <a:t>multicycle</a:t>
            </a:r>
            <a:r>
              <a:rPr sz="1600" b="1" spc="-15" dirty="0">
                <a:latin typeface="Tahoma"/>
                <a:cs typeface="Tahoma"/>
              </a:rPr>
              <a:t> </a:t>
            </a:r>
            <a:r>
              <a:rPr sz="1600" b="1" dirty="0">
                <a:latin typeface="Tahoma"/>
                <a:cs typeface="Tahoma"/>
              </a:rPr>
              <a:t>MIPS</a:t>
            </a:r>
            <a:r>
              <a:rPr sz="1600" b="1" spc="-55" dirty="0">
                <a:latin typeface="Tahoma"/>
                <a:cs typeface="Tahoma"/>
              </a:rPr>
              <a:t> </a:t>
            </a:r>
            <a:r>
              <a:rPr sz="1600" b="1" dirty="0">
                <a:latin typeface="Tahoma"/>
                <a:cs typeface="Tahoma"/>
              </a:rPr>
              <a:t>datapath</a:t>
            </a:r>
            <a:r>
              <a:rPr sz="1600" b="1" spc="-40" dirty="0">
                <a:latin typeface="Tahoma"/>
                <a:cs typeface="Tahoma"/>
              </a:rPr>
              <a:t> </a:t>
            </a:r>
            <a:r>
              <a:rPr sz="1600" b="1" dirty="0">
                <a:latin typeface="Tahoma"/>
                <a:cs typeface="Tahoma"/>
              </a:rPr>
              <a:t>(with</a:t>
            </a:r>
            <a:r>
              <a:rPr sz="1600" b="1" spc="-35" dirty="0">
                <a:latin typeface="Tahoma"/>
                <a:cs typeface="Tahoma"/>
              </a:rPr>
              <a:t> </a:t>
            </a:r>
            <a:r>
              <a:rPr sz="1600" b="1" dirty="0">
                <a:latin typeface="Tahoma"/>
                <a:cs typeface="Tahoma"/>
              </a:rPr>
              <a:t>branch</a:t>
            </a:r>
            <a:r>
              <a:rPr sz="1600" b="1" spc="-40" dirty="0">
                <a:latin typeface="Tahoma"/>
                <a:cs typeface="Tahoma"/>
              </a:rPr>
              <a:t> </a:t>
            </a:r>
            <a:r>
              <a:rPr sz="1600" b="1" dirty="0">
                <a:latin typeface="Tahoma"/>
                <a:cs typeface="Tahoma"/>
              </a:rPr>
              <a:t>and</a:t>
            </a:r>
            <a:r>
              <a:rPr sz="1600" b="1" spc="-50" dirty="0">
                <a:latin typeface="Tahoma"/>
                <a:cs typeface="Tahoma"/>
              </a:rPr>
              <a:t> </a:t>
            </a:r>
            <a:r>
              <a:rPr sz="1600" b="1" dirty="0">
                <a:latin typeface="Tahoma"/>
                <a:cs typeface="Tahoma"/>
              </a:rPr>
              <a:t>jump</a:t>
            </a:r>
            <a:r>
              <a:rPr sz="1600" b="1" spc="-45" dirty="0">
                <a:latin typeface="Tahoma"/>
                <a:cs typeface="Tahoma"/>
              </a:rPr>
              <a:t> </a:t>
            </a:r>
            <a:r>
              <a:rPr sz="1600" b="1" spc="-10" dirty="0">
                <a:latin typeface="Tahoma"/>
                <a:cs typeface="Tahoma"/>
              </a:rPr>
              <a:t>capability) </a:t>
            </a:r>
            <a:r>
              <a:rPr sz="1600" b="1" dirty="0">
                <a:latin typeface="Tahoma"/>
                <a:cs typeface="Tahoma"/>
              </a:rPr>
              <a:t>and</a:t>
            </a:r>
            <a:r>
              <a:rPr sz="1600" b="1" spc="-30" dirty="0">
                <a:latin typeface="Tahoma"/>
                <a:cs typeface="Tahoma"/>
              </a:rPr>
              <a:t> </a:t>
            </a:r>
            <a:r>
              <a:rPr sz="1600" b="1" dirty="0">
                <a:latin typeface="Tahoma"/>
                <a:cs typeface="Tahoma"/>
              </a:rPr>
              <a:t>showing</a:t>
            </a:r>
            <a:r>
              <a:rPr sz="1600" b="1" spc="-5" dirty="0">
                <a:latin typeface="Tahoma"/>
                <a:cs typeface="Tahoma"/>
              </a:rPr>
              <a:t> </a:t>
            </a:r>
            <a:r>
              <a:rPr sz="1600" b="1" dirty="0">
                <a:latin typeface="Tahoma"/>
                <a:cs typeface="Tahoma"/>
              </a:rPr>
              <a:t>the</a:t>
            </a:r>
            <a:r>
              <a:rPr sz="1600" b="1" spc="-40" dirty="0">
                <a:latin typeface="Tahoma"/>
                <a:cs typeface="Tahoma"/>
              </a:rPr>
              <a:t> </a:t>
            </a:r>
            <a:r>
              <a:rPr sz="1600" b="1" dirty="0">
                <a:latin typeface="Tahoma"/>
                <a:cs typeface="Tahoma"/>
              </a:rPr>
              <a:t>main</a:t>
            </a:r>
            <a:r>
              <a:rPr sz="1600" b="1" spc="-35" dirty="0">
                <a:latin typeface="Tahoma"/>
                <a:cs typeface="Tahoma"/>
              </a:rPr>
              <a:t> </a:t>
            </a:r>
            <a:r>
              <a:rPr sz="1600" b="1" dirty="0">
                <a:latin typeface="Tahoma"/>
                <a:cs typeface="Tahoma"/>
              </a:rPr>
              <a:t>control</a:t>
            </a:r>
            <a:r>
              <a:rPr sz="1600" b="1" spc="-5" dirty="0">
                <a:latin typeface="Tahoma"/>
                <a:cs typeface="Tahoma"/>
              </a:rPr>
              <a:t> </a:t>
            </a:r>
            <a:r>
              <a:rPr sz="1600" b="1" dirty="0">
                <a:latin typeface="Tahoma"/>
                <a:cs typeface="Tahoma"/>
              </a:rPr>
              <a:t>block</a:t>
            </a:r>
            <a:r>
              <a:rPr sz="1600" b="1" spc="-25" dirty="0">
                <a:latin typeface="Tahoma"/>
                <a:cs typeface="Tahoma"/>
              </a:rPr>
              <a:t> </a:t>
            </a:r>
            <a:r>
              <a:rPr sz="1600" b="1" dirty="0">
                <a:latin typeface="Tahoma"/>
                <a:cs typeface="Tahoma"/>
              </a:rPr>
              <a:t>and</a:t>
            </a:r>
            <a:r>
              <a:rPr sz="1600" b="1" spc="-40" dirty="0">
                <a:latin typeface="Tahoma"/>
                <a:cs typeface="Tahoma"/>
              </a:rPr>
              <a:t> </a:t>
            </a:r>
            <a:r>
              <a:rPr sz="1600" b="1" dirty="0">
                <a:latin typeface="Tahoma"/>
                <a:cs typeface="Tahoma"/>
              </a:rPr>
              <a:t>all</a:t>
            </a:r>
            <a:r>
              <a:rPr sz="1600" b="1" spc="-30" dirty="0">
                <a:latin typeface="Tahoma"/>
                <a:cs typeface="Tahoma"/>
              </a:rPr>
              <a:t> </a:t>
            </a:r>
            <a:r>
              <a:rPr sz="1600" b="1" dirty="0">
                <a:latin typeface="Tahoma"/>
                <a:cs typeface="Tahoma"/>
              </a:rPr>
              <a:t>control</a:t>
            </a:r>
            <a:r>
              <a:rPr sz="1600" b="1" spc="-10" dirty="0">
                <a:latin typeface="Tahoma"/>
                <a:cs typeface="Tahoma"/>
              </a:rPr>
              <a:t> lines</a:t>
            </a:r>
            <a:endParaRPr sz="16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403159" y="2253007"/>
            <a:ext cx="4797425" cy="3670935"/>
            <a:chOff x="2403159" y="2253007"/>
            <a:chExt cx="4797425" cy="3670935"/>
          </a:xfrm>
        </p:grpSpPr>
        <p:sp>
          <p:nvSpPr>
            <p:cNvPr id="5" name="object 5"/>
            <p:cNvSpPr/>
            <p:nvPr/>
          </p:nvSpPr>
          <p:spPr>
            <a:xfrm>
              <a:off x="5426817" y="4361308"/>
              <a:ext cx="48895" cy="48260"/>
            </a:xfrm>
            <a:custGeom>
              <a:avLst/>
              <a:gdLst/>
              <a:ahLst/>
              <a:cxnLst/>
              <a:rect l="l" t="t" r="r" b="b"/>
              <a:pathLst>
                <a:path w="48895" h="48260">
                  <a:moveTo>
                    <a:pt x="0" y="0"/>
                  </a:moveTo>
                  <a:lnTo>
                    <a:pt x="3860" y="48066"/>
                  </a:lnTo>
                  <a:lnTo>
                    <a:pt x="48331" y="25728"/>
                  </a:lnTo>
                  <a:lnTo>
                    <a:pt x="3860" y="33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426817" y="4361308"/>
              <a:ext cx="48895" cy="48260"/>
            </a:xfrm>
            <a:custGeom>
              <a:avLst/>
              <a:gdLst/>
              <a:ahLst/>
              <a:cxnLst/>
              <a:rect l="l" t="t" r="r" b="b"/>
              <a:pathLst>
                <a:path w="48895" h="48260">
                  <a:moveTo>
                    <a:pt x="0" y="0"/>
                  </a:moveTo>
                  <a:lnTo>
                    <a:pt x="3860" y="48066"/>
                  </a:lnTo>
                  <a:lnTo>
                    <a:pt x="48331" y="25728"/>
                  </a:lnTo>
                  <a:lnTo>
                    <a:pt x="3860" y="3389"/>
                  </a:lnTo>
                </a:path>
              </a:pathLst>
            </a:custGeom>
            <a:ln w="148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226694" y="4387036"/>
              <a:ext cx="219075" cy="0"/>
            </a:xfrm>
            <a:custGeom>
              <a:avLst/>
              <a:gdLst/>
              <a:ahLst/>
              <a:cxnLst/>
              <a:rect l="l" t="t" r="r" b="b"/>
              <a:pathLst>
                <a:path w="219075">
                  <a:moveTo>
                    <a:pt x="200122" y="0"/>
                  </a:moveTo>
                  <a:lnTo>
                    <a:pt x="218806" y="0"/>
                  </a:lnTo>
                  <a:lnTo>
                    <a:pt x="0" y="0"/>
                  </a:lnTo>
                </a:path>
              </a:pathLst>
            </a:custGeom>
            <a:ln w="295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328770" y="2423839"/>
              <a:ext cx="2051685" cy="2635250"/>
            </a:xfrm>
            <a:custGeom>
              <a:avLst/>
              <a:gdLst/>
              <a:ahLst/>
              <a:cxnLst/>
              <a:rect l="l" t="t" r="r" b="b"/>
              <a:pathLst>
                <a:path w="2051685" h="2635250">
                  <a:moveTo>
                    <a:pt x="1877379" y="2545901"/>
                  </a:moveTo>
                  <a:lnTo>
                    <a:pt x="1851129" y="2545901"/>
                  </a:lnTo>
                  <a:lnTo>
                    <a:pt x="1851129" y="2634979"/>
                  </a:lnTo>
                  <a:lnTo>
                    <a:pt x="2051405" y="2634979"/>
                  </a:lnTo>
                  <a:lnTo>
                    <a:pt x="2051405" y="2623995"/>
                  </a:lnTo>
                  <a:lnTo>
                    <a:pt x="1877379" y="2623995"/>
                  </a:lnTo>
                  <a:lnTo>
                    <a:pt x="1862247" y="2612625"/>
                  </a:lnTo>
                  <a:lnTo>
                    <a:pt x="1877379" y="2612625"/>
                  </a:lnTo>
                  <a:lnTo>
                    <a:pt x="1877379" y="2545901"/>
                  </a:lnTo>
                  <a:close/>
                </a:path>
                <a:path w="2051685" h="2635250">
                  <a:moveTo>
                    <a:pt x="1877379" y="2612625"/>
                  </a:moveTo>
                  <a:lnTo>
                    <a:pt x="1862247" y="2612625"/>
                  </a:lnTo>
                  <a:lnTo>
                    <a:pt x="1877379" y="2623995"/>
                  </a:lnTo>
                  <a:lnTo>
                    <a:pt x="1877379" y="2612625"/>
                  </a:lnTo>
                  <a:close/>
                </a:path>
                <a:path w="2051685" h="2635250">
                  <a:moveTo>
                    <a:pt x="2025618" y="2612625"/>
                  </a:moveTo>
                  <a:lnTo>
                    <a:pt x="1877379" y="2612625"/>
                  </a:lnTo>
                  <a:lnTo>
                    <a:pt x="1877379" y="2623995"/>
                  </a:lnTo>
                  <a:lnTo>
                    <a:pt x="2025618" y="2623995"/>
                  </a:lnTo>
                  <a:lnTo>
                    <a:pt x="2025618" y="2612625"/>
                  </a:lnTo>
                  <a:close/>
                </a:path>
                <a:path w="2051685" h="2635250">
                  <a:moveTo>
                    <a:pt x="2025618" y="14789"/>
                  </a:moveTo>
                  <a:lnTo>
                    <a:pt x="2025618" y="2623995"/>
                  </a:lnTo>
                  <a:lnTo>
                    <a:pt x="2036581" y="2612625"/>
                  </a:lnTo>
                  <a:lnTo>
                    <a:pt x="2051405" y="2612625"/>
                  </a:lnTo>
                  <a:lnTo>
                    <a:pt x="2051405" y="26036"/>
                  </a:lnTo>
                  <a:lnTo>
                    <a:pt x="2036581" y="26036"/>
                  </a:lnTo>
                  <a:lnTo>
                    <a:pt x="2025618" y="14789"/>
                  </a:lnTo>
                  <a:close/>
                </a:path>
                <a:path w="2051685" h="2635250">
                  <a:moveTo>
                    <a:pt x="2051405" y="2612625"/>
                  </a:moveTo>
                  <a:lnTo>
                    <a:pt x="2036581" y="2612625"/>
                  </a:lnTo>
                  <a:lnTo>
                    <a:pt x="2025618" y="2623995"/>
                  </a:lnTo>
                  <a:lnTo>
                    <a:pt x="2051405" y="2623995"/>
                  </a:lnTo>
                  <a:lnTo>
                    <a:pt x="2051405" y="2612625"/>
                  </a:lnTo>
                  <a:close/>
                </a:path>
                <a:path w="2051685" h="2635250">
                  <a:moveTo>
                    <a:pt x="2051405" y="0"/>
                  </a:moveTo>
                  <a:lnTo>
                    <a:pt x="0" y="0"/>
                  </a:lnTo>
                  <a:lnTo>
                    <a:pt x="0" y="26036"/>
                  </a:lnTo>
                  <a:lnTo>
                    <a:pt x="2025618" y="26036"/>
                  </a:lnTo>
                  <a:lnTo>
                    <a:pt x="2025618" y="14789"/>
                  </a:lnTo>
                  <a:lnTo>
                    <a:pt x="2051405" y="14789"/>
                  </a:lnTo>
                  <a:lnTo>
                    <a:pt x="2051405" y="0"/>
                  </a:lnTo>
                  <a:close/>
                </a:path>
                <a:path w="2051685" h="2635250">
                  <a:moveTo>
                    <a:pt x="2051405" y="14789"/>
                  </a:moveTo>
                  <a:lnTo>
                    <a:pt x="2025618" y="14789"/>
                  </a:lnTo>
                  <a:lnTo>
                    <a:pt x="2036581" y="26036"/>
                  </a:lnTo>
                  <a:lnTo>
                    <a:pt x="2051405" y="26036"/>
                  </a:lnTo>
                  <a:lnTo>
                    <a:pt x="2051405" y="14789"/>
                  </a:lnTo>
                  <a:close/>
                </a:path>
              </a:pathLst>
            </a:custGeom>
            <a:solidFill>
              <a:srgbClr val="EB7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335719" y="2430617"/>
              <a:ext cx="2051685" cy="2635250"/>
            </a:xfrm>
            <a:custGeom>
              <a:avLst/>
              <a:gdLst/>
              <a:ahLst/>
              <a:cxnLst/>
              <a:rect l="l" t="t" r="r" b="b"/>
              <a:pathLst>
                <a:path w="2051685" h="2635250">
                  <a:moveTo>
                    <a:pt x="1851129" y="2545948"/>
                  </a:moveTo>
                  <a:lnTo>
                    <a:pt x="1851129" y="2624041"/>
                  </a:lnTo>
                  <a:lnTo>
                    <a:pt x="1851129" y="2635026"/>
                  </a:lnTo>
                  <a:lnTo>
                    <a:pt x="1862092" y="2635026"/>
                  </a:lnTo>
                  <a:lnTo>
                    <a:pt x="2036581" y="2635026"/>
                  </a:lnTo>
                  <a:lnTo>
                    <a:pt x="2051251" y="2635026"/>
                  </a:lnTo>
                  <a:lnTo>
                    <a:pt x="2051251" y="2624041"/>
                  </a:lnTo>
                  <a:lnTo>
                    <a:pt x="2051251" y="14789"/>
                  </a:lnTo>
                  <a:lnTo>
                    <a:pt x="2051251" y="0"/>
                  </a:lnTo>
                  <a:lnTo>
                    <a:pt x="2036581" y="0"/>
                  </a:lnTo>
                  <a:lnTo>
                    <a:pt x="0" y="0"/>
                  </a:lnTo>
                  <a:lnTo>
                    <a:pt x="0" y="26190"/>
                  </a:lnTo>
                  <a:lnTo>
                    <a:pt x="2036581" y="26190"/>
                  </a:lnTo>
                  <a:lnTo>
                    <a:pt x="2025463" y="14789"/>
                  </a:lnTo>
                  <a:lnTo>
                    <a:pt x="2025463" y="2624041"/>
                  </a:lnTo>
                  <a:lnTo>
                    <a:pt x="2036581" y="2612671"/>
                  </a:lnTo>
                  <a:lnTo>
                    <a:pt x="1862092" y="2612671"/>
                  </a:lnTo>
                  <a:lnTo>
                    <a:pt x="1877379" y="2624041"/>
                  </a:lnTo>
                  <a:lnTo>
                    <a:pt x="1877379" y="2545948"/>
                  </a:lnTo>
                  <a:lnTo>
                    <a:pt x="1851129" y="2545948"/>
                  </a:lnTo>
                </a:path>
              </a:pathLst>
            </a:custGeom>
            <a:ln w="3796">
              <a:solidFill>
                <a:srgbClr val="EB75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410779" y="2787730"/>
              <a:ext cx="1517650" cy="3128645"/>
            </a:xfrm>
            <a:custGeom>
              <a:avLst/>
              <a:gdLst/>
              <a:ahLst/>
              <a:cxnLst/>
              <a:rect l="l" t="t" r="r" b="b"/>
              <a:pathLst>
                <a:path w="1517650" h="3128645">
                  <a:moveTo>
                    <a:pt x="0" y="3128590"/>
                  </a:moveTo>
                  <a:lnTo>
                    <a:pt x="0" y="0"/>
                  </a:lnTo>
                  <a:lnTo>
                    <a:pt x="1517129" y="0"/>
                  </a:lnTo>
                </a:path>
              </a:pathLst>
            </a:custGeom>
            <a:ln w="14811">
              <a:solidFill>
                <a:srgbClr val="EB75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317807" y="2267929"/>
              <a:ext cx="2867660" cy="3626485"/>
            </a:xfrm>
            <a:custGeom>
              <a:avLst/>
              <a:gdLst/>
              <a:ahLst/>
              <a:cxnLst/>
              <a:rect l="l" t="t" r="r" b="b"/>
              <a:pathLst>
                <a:path w="2867659" h="3626485">
                  <a:moveTo>
                    <a:pt x="0" y="0"/>
                  </a:moveTo>
                  <a:lnTo>
                    <a:pt x="2867489" y="3851"/>
                  </a:lnTo>
                  <a:lnTo>
                    <a:pt x="2867489" y="3626022"/>
                  </a:lnTo>
                  <a:lnTo>
                    <a:pt x="2188526" y="3626022"/>
                  </a:lnTo>
                  <a:lnTo>
                    <a:pt x="2188526" y="3514575"/>
                  </a:lnTo>
                </a:path>
              </a:pathLst>
            </a:custGeom>
            <a:ln w="29610">
              <a:solidFill>
                <a:srgbClr val="EB75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204304" y="5226006"/>
              <a:ext cx="285750" cy="452755"/>
            </a:xfrm>
            <a:custGeom>
              <a:avLst/>
              <a:gdLst/>
              <a:ahLst/>
              <a:cxnLst/>
              <a:rect l="l" t="t" r="r" b="b"/>
              <a:pathLst>
                <a:path w="285750" h="452754">
                  <a:moveTo>
                    <a:pt x="140826" y="448840"/>
                  </a:moveTo>
                  <a:lnTo>
                    <a:pt x="167077" y="448840"/>
                  </a:lnTo>
                  <a:lnTo>
                    <a:pt x="189158" y="441630"/>
                  </a:lnTo>
                  <a:lnTo>
                    <a:pt x="226372" y="408276"/>
                  </a:lnTo>
                  <a:lnTo>
                    <a:pt x="256020" y="359747"/>
                  </a:lnTo>
                  <a:lnTo>
                    <a:pt x="278410" y="296829"/>
                  </a:lnTo>
                  <a:lnTo>
                    <a:pt x="281807" y="263459"/>
                  </a:lnTo>
                  <a:lnTo>
                    <a:pt x="285668" y="226315"/>
                  </a:lnTo>
                  <a:lnTo>
                    <a:pt x="281807" y="189155"/>
                  </a:lnTo>
                  <a:lnTo>
                    <a:pt x="278410" y="155801"/>
                  </a:lnTo>
                  <a:lnTo>
                    <a:pt x="266983" y="122447"/>
                  </a:lnTo>
                  <a:lnTo>
                    <a:pt x="241196" y="66723"/>
                  </a:lnTo>
                  <a:lnTo>
                    <a:pt x="207688" y="25774"/>
                  </a:lnTo>
                  <a:lnTo>
                    <a:pt x="167077" y="3404"/>
                  </a:lnTo>
                  <a:lnTo>
                    <a:pt x="140826" y="0"/>
                  </a:lnTo>
                  <a:lnTo>
                    <a:pt x="118899" y="3404"/>
                  </a:lnTo>
                  <a:lnTo>
                    <a:pt x="77825" y="25774"/>
                  </a:lnTo>
                  <a:lnTo>
                    <a:pt x="40920" y="66723"/>
                  </a:lnTo>
                  <a:lnTo>
                    <a:pt x="18529" y="122447"/>
                  </a:lnTo>
                  <a:lnTo>
                    <a:pt x="3705" y="189155"/>
                  </a:lnTo>
                  <a:lnTo>
                    <a:pt x="0" y="226315"/>
                  </a:lnTo>
                  <a:lnTo>
                    <a:pt x="3705" y="263459"/>
                  </a:lnTo>
                  <a:lnTo>
                    <a:pt x="18529" y="330183"/>
                  </a:lnTo>
                  <a:lnTo>
                    <a:pt x="40920" y="385907"/>
                  </a:lnTo>
                  <a:lnTo>
                    <a:pt x="77825" y="426471"/>
                  </a:lnTo>
                  <a:lnTo>
                    <a:pt x="118899" y="448840"/>
                  </a:lnTo>
                  <a:lnTo>
                    <a:pt x="140826" y="452630"/>
                  </a:lnTo>
                </a:path>
              </a:pathLst>
            </a:custGeom>
            <a:ln w="148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5224958" y="5324376"/>
            <a:ext cx="222250" cy="2451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5080" indent="10795">
              <a:lnSpc>
                <a:spcPct val="100000"/>
              </a:lnSpc>
              <a:spcBef>
                <a:spcPts val="130"/>
              </a:spcBef>
            </a:pPr>
            <a:r>
              <a:rPr sz="700" spc="-20" dirty="0">
                <a:latin typeface="Arial MT"/>
                <a:cs typeface="Arial MT"/>
              </a:rPr>
              <a:t>Shift</a:t>
            </a:r>
            <a:r>
              <a:rPr sz="700" spc="500" dirty="0">
                <a:latin typeface="Arial MT"/>
                <a:cs typeface="Arial MT"/>
              </a:rPr>
              <a:t> </a:t>
            </a:r>
            <a:r>
              <a:rPr sz="700" dirty="0">
                <a:latin typeface="Arial MT"/>
                <a:cs typeface="Arial MT"/>
              </a:rPr>
              <a:t>left</a:t>
            </a:r>
            <a:r>
              <a:rPr sz="700" spc="-10" dirty="0">
                <a:latin typeface="Arial MT"/>
                <a:cs typeface="Arial MT"/>
              </a:rPr>
              <a:t> </a:t>
            </a:r>
            <a:r>
              <a:rPr sz="700" spc="-50" dirty="0">
                <a:latin typeface="Arial MT"/>
                <a:cs typeface="Arial MT"/>
              </a:rPr>
              <a:t>2</a:t>
            </a:r>
            <a:endParaRPr sz="700">
              <a:latin typeface="Arial MT"/>
              <a:cs typeface="Arial MT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763255" y="2330869"/>
            <a:ext cx="3832860" cy="3596640"/>
            <a:chOff x="763255" y="2330869"/>
            <a:chExt cx="3832860" cy="3596640"/>
          </a:xfrm>
        </p:grpSpPr>
        <p:sp>
          <p:nvSpPr>
            <p:cNvPr id="15" name="object 15"/>
            <p:cNvSpPr/>
            <p:nvPr/>
          </p:nvSpPr>
          <p:spPr>
            <a:xfrm>
              <a:off x="1271658" y="2338489"/>
              <a:ext cx="3317240" cy="3581400"/>
            </a:xfrm>
            <a:custGeom>
              <a:avLst/>
              <a:gdLst/>
              <a:ahLst/>
              <a:cxnLst/>
              <a:rect l="l" t="t" r="r" b="b"/>
              <a:pathLst>
                <a:path w="3317240" h="3581400">
                  <a:moveTo>
                    <a:pt x="2886482" y="2987594"/>
                  </a:moveTo>
                  <a:lnTo>
                    <a:pt x="2886482" y="3581237"/>
                  </a:lnTo>
                  <a:lnTo>
                    <a:pt x="1142517" y="3581237"/>
                  </a:lnTo>
                </a:path>
                <a:path w="3317240" h="3581400">
                  <a:moveTo>
                    <a:pt x="2812054" y="1822231"/>
                  </a:moveTo>
                  <a:lnTo>
                    <a:pt x="2812054" y="1299195"/>
                  </a:lnTo>
                  <a:lnTo>
                    <a:pt x="3316683" y="1299195"/>
                  </a:lnTo>
                  <a:lnTo>
                    <a:pt x="3316683" y="586509"/>
                  </a:lnTo>
                  <a:lnTo>
                    <a:pt x="3016037" y="586509"/>
                  </a:lnTo>
                </a:path>
                <a:path w="3317240" h="3581400">
                  <a:moveTo>
                    <a:pt x="0" y="1254363"/>
                  </a:moveTo>
                  <a:lnTo>
                    <a:pt x="0" y="0"/>
                  </a:lnTo>
                  <a:lnTo>
                    <a:pt x="2641425" y="0"/>
                  </a:lnTo>
                </a:path>
              </a:pathLst>
            </a:custGeom>
            <a:ln w="14801">
              <a:solidFill>
                <a:srgbClr val="EB75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351484" y="4229355"/>
              <a:ext cx="367030" cy="0"/>
            </a:xfrm>
            <a:custGeom>
              <a:avLst/>
              <a:gdLst/>
              <a:ahLst/>
              <a:cxnLst/>
              <a:rect l="l" t="t" r="r" b="b"/>
              <a:pathLst>
                <a:path w="367030">
                  <a:moveTo>
                    <a:pt x="0" y="0"/>
                  </a:moveTo>
                  <a:lnTo>
                    <a:pt x="367005" y="0"/>
                  </a:lnTo>
                </a:path>
              </a:pathLst>
            </a:custGeom>
            <a:ln w="334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70875" y="3440948"/>
              <a:ext cx="174625" cy="482600"/>
            </a:xfrm>
            <a:custGeom>
              <a:avLst/>
              <a:gdLst/>
              <a:ahLst/>
              <a:cxnLst/>
              <a:rect l="l" t="t" r="r" b="b"/>
              <a:pathLst>
                <a:path w="174625" h="482600">
                  <a:moveTo>
                    <a:pt x="170597" y="478667"/>
                  </a:moveTo>
                  <a:lnTo>
                    <a:pt x="174396" y="0"/>
                  </a:lnTo>
                  <a:lnTo>
                    <a:pt x="0" y="0"/>
                  </a:lnTo>
                  <a:lnTo>
                    <a:pt x="0" y="482056"/>
                  </a:lnTo>
                  <a:lnTo>
                    <a:pt x="174396" y="482056"/>
                  </a:lnTo>
                </a:path>
              </a:pathLst>
            </a:custGeom>
            <a:ln w="148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784008" y="3605904"/>
            <a:ext cx="156210" cy="1371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700" spc="-25" dirty="0">
                <a:latin typeface="Arial MT"/>
                <a:cs typeface="Arial MT"/>
              </a:rPr>
              <a:t>PC</a:t>
            </a:r>
            <a:endParaRPr sz="700">
              <a:latin typeface="Arial MT"/>
              <a:cs typeface="Arial M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26550" y="3589084"/>
            <a:ext cx="542290" cy="598170"/>
            <a:chOff x="926550" y="3589084"/>
            <a:chExt cx="542290" cy="598170"/>
          </a:xfrm>
        </p:grpSpPr>
        <p:sp>
          <p:nvSpPr>
            <p:cNvPr id="20" name="object 20"/>
            <p:cNvSpPr/>
            <p:nvPr/>
          </p:nvSpPr>
          <p:spPr>
            <a:xfrm>
              <a:off x="941472" y="3678202"/>
              <a:ext cx="512445" cy="208279"/>
            </a:xfrm>
            <a:custGeom>
              <a:avLst/>
              <a:gdLst/>
              <a:ahLst/>
              <a:cxnLst/>
              <a:rect l="l" t="t" r="r" b="b"/>
              <a:pathLst>
                <a:path w="512444" h="208279">
                  <a:moveTo>
                    <a:pt x="0" y="0"/>
                  </a:moveTo>
                  <a:lnTo>
                    <a:pt x="207842" y="3851"/>
                  </a:lnTo>
                </a:path>
                <a:path w="512444" h="208279">
                  <a:moveTo>
                    <a:pt x="512179" y="207674"/>
                  </a:moveTo>
                  <a:lnTo>
                    <a:pt x="415670" y="207674"/>
                  </a:lnTo>
                </a:path>
              </a:pathLst>
            </a:custGeom>
            <a:ln w="2960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182746" y="3596704"/>
              <a:ext cx="174625" cy="582930"/>
            </a:xfrm>
            <a:custGeom>
              <a:avLst/>
              <a:gdLst/>
              <a:ahLst/>
              <a:cxnLst/>
              <a:rect l="l" t="t" r="r" b="b"/>
              <a:pathLst>
                <a:path w="174625" h="582929">
                  <a:moveTo>
                    <a:pt x="0" y="81498"/>
                  </a:moveTo>
                  <a:lnTo>
                    <a:pt x="3798" y="70559"/>
                  </a:lnTo>
                  <a:lnTo>
                    <a:pt x="7226" y="55770"/>
                  </a:lnTo>
                  <a:lnTo>
                    <a:pt x="11025" y="44369"/>
                  </a:lnTo>
                  <a:lnTo>
                    <a:pt x="18622" y="33277"/>
                  </a:lnTo>
                  <a:lnTo>
                    <a:pt x="29632" y="22338"/>
                  </a:lnTo>
                  <a:lnTo>
                    <a:pt x="36858" y="14789"/>
                  </a:lnTo>
                  <a:lnTo>
                    <a:pt x="48254" y="7240"/>
                  </a:lnTo>
                  <a:lnTo>
                    <a:pt x="63078" y="3697"/>
                  </a:lnTo>
                  <a:lnTo>
                    <a:pt x="74088" y="0"/>
                  </a:lnTo>
                  <a:lnTo>
                    <a:pt x="88912" y="0"/>
                  </a:lnTo>
                  <a:lnTo>
                    <a:pt x="103736" y="0"/>
                  </a:lnTo>
                  <a:lnTo>
                    <a:pt x="114745" y="3697"/>
                  </a:lnTo>
                  <a:lnTo>
                    <a:pt x="148192" y="22338"/>
                  </a:lnTo>
                  <a:lnTo>
                    <a:pt x="163000" y="44369"/>
                  </a:lnTo>
                  <a:lnTo>
                    <a:pt x="170597" y="55770"/>
                  </a:lnTo>
                  <a:lnTo>
                    <a:pt x="174396" y="70559"/>
                  </a:lnTo>
                  <a:lnTo>
                    <a:pt x="174396" y="85349"/>
                  </a:lnTo>
                  <a:lnTo>
                    <a:pt x="174396" y="497308"/>
                  </a:lnTo>
                  <a:lnTo>
                    <a:pt x="174396" y="508400"/>
                  </a:lnTo>
                  <a:lnTo>
                    <a:pt x="170597" y="523190"/>
                  </a:lnTo>
                  <a:lnTo>
                    <a:pt x="163000" y="534437"/>
                  </a:lnTo>
                  <a:lnTo>
                    <a:pt x="155789" y="545529"/>
                  </a:lnTo>
                  <a:lnTo>
                    <a:pt x="148192" y="556467"/>
                  </a:lnTo>
                  <a:lnTo>
                    <a:pt x="137167" y="564016"/>
                  </a:lnTo>
                  <a:lnTo>
                    <a:pt x="126141" y="571719"/>
                  </a:lnTo>
                  <a:lnTo>
                    <a:pt x="114745" y="575109"/>
                  </a:lnTo>
                  <a:lnTo>
                    <a:pt x="103736" y="578806"/>
                  </a:lnTo>
                  <a:lnTo>
                    <a:pt x="88912" y="582658"/>
                  </a:lnTo>
                  <a:lnTo>
                    <a:pt x="74088" y="578806"/>
                  </a:lnTo>
                  <a:lnTo>
                    <a:pt x="63078" y="575109"/>
                  </a:lnTo>
                  <a:lnTo>
                    <a:pt x="48254" y="571719"/>
                  </a:lnTo>
                  <a:lnTo>
                    <a:pt x="36858" y="564016"/>
                  </a:lnTo>
                  <a:lnTo>
                    <a:pt x="29632" y="556467"/>
                  </a:lnTo>
                  <a:lnTo>
                    <a:pt x="18622" y="545529"/>
                  </a:lnTo>
                  <a:lnTo>
                    <a:pt x="3798" y="508400"/>
                  </a:lnTo>
                  <a:lnTo>
                    <a:pt x="3798" y="85349"/>
                  </a:lnTo>
                </a:path>
              </a:pathLst>
            </a:custGeom>
            <a:ln w="148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1218301" y="3721141"/>
            <a:ext cx="103505" cy="31940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ts val="770"/>
              </a:lnSpc>
              <a:spcBef>
                <a:spcPts val="130"/>
              </a:spcBef>
            </a:pPr>
            <a:r>
              <a:rPr sz="700" spc="-50" dirty="0">
                <a:latin typeface="Arial MT"/>
                <a:cs typeface="Arial MT"/>
              </a:rPr>
              <a:t>M</a:t>
            </a:r>
            <a:endParaRPr sz="700">
              <a:latin typeface="Arial MT"/>
              <a:cs typeface="Arial MT"/>
            </a:endParaRPr>
          </a:p>
          <a:p>
            <a:pPr marL="27305" marR="15875">
              <a:lnSpc>
                <a:spcPts val="730"/>
              </a:lnSpc>
              <a:spcBef>
                <a:spcPts val="45"/>
              </a:spcBef>
            </a:pPr>
            <a:r>
              <a:rPr sz="700" spc="-50" dirty="0">
                <a:latin typeface="Arial MT"/>
                <a:cs typeface="Arial MT"/>
              </a:rPr>
              <a:t>u</a:t>
            </a:r>
            <a:r>
              <a:rPr sz="700" spc="500" dirty="0">
                <a:latin typeface="Arial MT"/>
                <a:cs typeface="Arial MT"/>
              </a:rPr>
              <a:t> </a:t>
            </a:r>
            <a:r>
              <a:rPr sz="700" spc="-50" dirty="0">
                <a:latin typeface="Arial MT"/>
                <a:cs typeface="Arial MT"/>
              </a:rPr>
              <a:t>x</a:t>
            </a:r>
            <a:endParaRPr sz="700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206905" y="3605904"/>
            <a:ext cx="77470" cy="1371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700" spc="-50" dirty="0">
                <a:latin typeface="Arial MT"/>
                <a:cs typeface="Arial MT"/>
              </a:rPr>
              <a:t>0</a:t>
            </a:r>
            <a:endParaRPr sz="700">
              <a:latin typeface="Arial MT"/>
              <a:cs typeface="Arial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206905" y="4018017"/>
            <a:ext cx="77470" cy="1371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700" spc="-50" dirty="0">
                <a:latin typeface="Arial MT"/>
                <a:cs typeface="Arial MT"/>
              </a:rPr>
              <a:t>1</a:t>
            </a:r>
            <a:endParaRPr sz="700">
              <a:latin typeface="Arial MT"/>
              <a:cs typeface="Arial MT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3764901" y="3685372"/>
            <a:ext cx="1480820" cy="1158875"/>
            <a:chOff x="3764901" y="3685372"/>
            <a:chExt cx="1480820" cy="1158875"/>
          </a:xfrm>
        </p:grpSpPr>
        <p:sp>
          <p:nvSpPr>
            <p:cNvPr id="26" name="object 26"/>
            <p:cNvSpPr/>
            <p:nvPr/>
          </p:nvSpPr>
          <p:spPr>
            <a:xfrm>
              <a:off x="3779824" y="4094012"/>
              <a:ext cx="604520" cy="734695"/>
            </a:xfrm>
            <a:custGeom>
              <a:avLst/>
              <a:gdLst/>
              <a:ahLst/>
              <a:cxnLst/>
              <a:rect l="l" t="t" r="r" b="b"/>
              <a:pathLst>
                <a:path w="604520" h="734695">
                  <a:moveTo>
                    <a:pt x="604380" y="545529"/>
                  </a:moveTo>
                  <a:lnTo>
                    <a:pt x="530416" y="549381"/>
                  </a:lnTo>
                  <a:lnTo>
                    <a:pt x="530416" y="734700"/>
                  </a:lnTo>
                  <a:lnTo>
                    <a:pt x="463554" y="734700"/>
                  </a:lnTo>
                </a:path>
                <a:path w="604520" h="734695">
                  <a:moveTo>
                    <a:pt x="177731" y="133416"/>
                  </a:moveTo>
                  <a:lnTo>
                    <a:pt x="0" y="137268"/>
                  </a:lnTo>
                  <a:lnTo>
                    <a:pt x="0" y="0"/>
                  </a:lnTo>
                </a:path>
                <a:path w="604520" h="734695">
                  <a:moveTo>
                    <a:pt x="604380" y="270684"/>
                  </a:moveTo>
                  <a:lnTo>
                    <a:pt x="397001" y="274536"/>
                  </a:lnTo>
                </a:path>
              </a:pathLst>
            </a:custGeom>
            <a:ln w="2960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451210" y="3693566"/>
              <a:ext cx="784860" cy="1076325"/>
            </a:xfrm>
            <a:custGeom>
              <a:avLst/>
              <a:gdLst/>
              <a:ahLst/>
              <a:cxnLst/>
              <a:rect l="l" t="t" r="r" b="b"/>
              <a:pathLst>
                <a:path w="784860" h="1076325">
                  <a:moveTo>
                    <a:pt x="784517" y="0"/>
                  </a:moveTo>
                  <a:lnTo>
                    <a:pt x="0" y="0"/>
                  </a:lnTo>
                  <a:lnTo>
                    <a:pt x="0" y="1071918"/>
                  </a:lnTo>
                  <a:lnTo>
                    <a:pt x="0" y="1075715"/>
                  </a:lnTo>
                  <a:lnTo>
                    <a:pt x="784377" y="1075715"/>
                  </a:lnTo>
                  <a:lnTo>
                    <a:pt x="784377" y="1071918"/>
                  </a:lnTo>
                  <a:lnTo>
                    <a:pt x="784517" y="1071918"/>
                  </a:lnTo>
                  <a:lnTo>
                    <a:pt x="78451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451221" y="3692992"/>
              <a:ext cx="786765" cy="1076325"/>
            </a:xfrm>
            <a:custGeom>
              <a:avLst/>
              <a:gdLst/>
              <a:ahLst/>
              <a:cxnLst/>
              <a:rect l="l" t="t" r="r" b="b"/>
              <a:pathLst>
                <a:path w="786764" h="1076325">
                  <a:moveTo>
                    <a:pt x="782576" y="1072802"/>
                  </a:moveTo>
                  <a:lnTo>
                    <a:pt x="786436" y="0"/>
                  </a:lnTo>
                  <a:lnTo>
                    <a:pt x="0" y="0"/>
                  </a:lnTo>
                  <a:lnTo>
                    <a:pt x="0" y="1076207"/>
                  </a:lnTo>
                  <a:lnTo>
                    <a:pt x="786436" y="1076207"/>
                  </a:lnTo>
                </a:path>
              </a:pathLst>
            </a:custGeom>
            <a:ln w="148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4653467" y="4173772"/>
            <a:ext cx="414020" cy="1371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700" spc="-10" dirty="0">
                <a:latin typeface="Arial MT"/>
                <a:cs typeface="Arial MT"/>
              </a:rPr>
              <a:t>Registers</a:t>
            </a:r>
            <a:endParaRPr sz="700">
              <a:latin typeface="Arial MT"/>
              <a:cs typeface="Arial MT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475735" y="4244332"/>
            <a:ext cx="240665" cy="1371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700" spc="-20" dirty="0">
                <a:latin typeface="Arial MT"/>
                <a:cs typeface="Arial MT"/>
              </a:rPr>
              <a:t>Write</a:t>
            </a:r>
            <a:endParaRPr sz="700">
              <a:latin typeface="Arial MT"/>
              <a:cs typeface="Arial MT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475735" y="4337230"/>
            <a:ext cx="330835" cy="4114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700" spc="-10" dirty="0">
                <a:latin typeface="Arial MT"/>
                <a:cs typeface="Arial MT"/>
              </a:rPr>
              <a:t>register</a:t>
            </a:r>
            <a:endParaRPr sz="700">
              <a:latin typeface="Arial MT"/>
              <a:cs typeface="Arial MT"/>
            </a:endParaRPr>
          </a:p>
          <a:p>
            <a:pPr marL="12700" marR="95250">
              <a:lnSpc>
                <a:spcPts val="730"/>
              </a:lnSpc>
              <a:spcBef>
                <a:spcPts val="710"/>
              </a:spcBef>
            </a:pPr>
            <a:r>
              <a:rPr sz="700" spc="-20" dirty="0">
                <a:latin typeface="Arial MT"/>
                <a:cs typeface="Arial MT"/>
              </a:rPr>
              <a:t>Write</a:t>
            </a:r>
            <a:r>
              <a:rPr sz="700" spc="500" dirty="0">
                <a:latin typeface="Arial MT"/>
                <a:cs typeface="Arial MT"/>
              </a:rPr>
              <a:t> </a:t>
            </a:r>
            <a:r>
              <a:rPr sz="700" spc="-20" dirty="0">
                <a:latin typeface="Arial MT"/>
                <a:cs typeface="Arial MT"/>
              </a:rPr>
              <a:t>data</a:t>
            </a:r>
            <a:endParaRPr sz="700">
              <a:latin typeface="Arial MT"/>
              <a:cs typeface="Arial MT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965386" y="3936518"/>
            <a:ext cx="248285" cy="1371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700" spc="-20" dirty="0">
                <a:latin typeface="Arial MT"/>
                <a:cs typeface="Arial MT"/>
              </a:rPr>
              <a:t>Read</a:t>
            </a:r>
            <a:endParaRPr sz="700">
              <a:latin typeface="Arial MT"/>
              <a:cs typeface="Arial MT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965386" y="4281461"/>
            <a:ext cx="248285" cy="1371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700" spc="-20" dirty="0">
                <a:latin typeface="Arial MT"/>
                <a:cs typeface="Arial MT"/>
              </a:rPr>
              <a:t>Read</a:t>
            </a:r>
            <a:endParaRPr sz="700">
              <a:latin typeface="Arial MT"/>
              <a:cs typeface="Arial MT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913348" y="4374359"/>
            <a:ext cx="277495" cy="1371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700" dirty="0">
                <a:latin typeface="Arial MT"/>
                <a:cs typeface="Arial MT"/>
              </a:rPr>
              <a:t>data</a:t>
            </a:r>
            <a:r>
              <a:rPr sz="700" spc="5" dirty="0">
                <a:latin typeface="Arial MT"/>
                <a:cs typeface="Arial MT"/>
              </a:rPr>
              <a:t> </a:t>
            </a:r>
            <a:r>
              <a:rPr sz="700" spc="-50" dirty="0">
                <a:latin typeface="Arial MT"/>
                <a:cs typeface="Arial MT"/>
              </a:rPr>
              <a:t>2</a:t>
            </a:r>
            <a:endParaRPr sz="700">
              <a:latin typeface="Arial MT"/>
              <a:cs typeface="Arial MT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475735" y="3695105"/>
            <a:ext cx="407670" cy="229870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 marR="5080">
              <a:lnSpc>
                <a:spcPts val="730"/>
              </a:lnSpc>
              <a:spcBef>
                <a:spcPts val="245"/>
              </a:spcBef>
            </a:pPr>
            <a:r>
              <a:rPr sz="700" spc="-20" dirty="0">
                <a:latin typeface="Arial MT"/>
                <a:cs typeface="Arial MT"/>
              </a:rPr>
              <a:t>Read</a:t>
            </a:r>
            <a:r>
              <a:rPr sz="700" spc="500" dirty="0">
                <a:latin typeface="Arial MT"/>
                <a:cs typeface="Arial MT"/>
              </a:rPr>
              <a:t> </a:t>
            </a:r>
            <a:r>
              <a:rPr sz="700" dirty="0">
                <a:latin typeface="Arial MT"/>
                <a:cs typeface="Arial MT"/>
              </a:rPr>
              <a:t>register</a:t>
            </a:r>
            <a:r>
              <a:rPr sz="700" spc="35" dirty="0">
                <a:latin typeface="Arial MT"/>
                <a:cs typeface="Arial MT"/>
              </a:rPr>
              <a:t> </a:t>
            </a:r>
            <a:r>
              <a:rPr sz="700" spc="-50" dirty="0">
                <a:latin typeface="Arial MT"/>
                <a:cs typeface="Arial MT"/>
              </a:rPr>
              <a:t>1</a:t>
            </a:r>
            <a:endParaRPr sz="700">
              <a:latin typeface="Arial MT"/>
              <a:cs typeface="Arial MT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475735" y="3969949"/>
            <a:ext cx="248285" cy="1371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700" spc="-20" dirty="0">
                <a:latin typeface="Arial MT"/>
                <a:cs typeface="Arial MT"/>
              </a:rPr>
              <a:t>Read</a:t>
            </a:r>
            <a:endParaRPr sz="700">
              <a:latin typeface="Arial MT"/>
              <a:cs typeface="Arial MT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450335" y="4062848"/>
            <a:ext cx="766445" cy="1371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700" dirty="0">
                <a:latin typeface="Arial MT"/>
                <a:cs typeface="Arial MT"/>
              </a:rPr>
              <a:t>register</a:t>
            </a:r>
            <a:r>
              <a:rPr sz="700" spc="15" dirty="0">
                <a:latin typeface="Arial MT"/>
                <a:cs typeface="Arial MT"/>
              </a:rPr>
              <a:t> </a:t>
            </a:r>
            <a:r>
              <a:rPr sz="700" dirty="0">
                <a:latin typeface="Arial MT"/>
                <a:cs typeface="Arial MT"/>
              </a:rPr>
              <a:t>2</a:t>
            </a:r>
            <a:r>
              <a:rPr sz="700" spc="290" dirty="0">
                <a:latin typeface="Arial MT"/>
                <a:cs typeface="Arial MT"/>
              </a:rPr>
              <a:t> </a:t>
            </a:r>
            <a:r>
              <a:rPr sz="1050" baseline="19841" dirty="0">
                <a:latin typeface="Arial MT"/>
                <a:cs typeface="Arial MT"/>
              </a:rPr>
              <a:t>data </a:t>
            </a:r>
            <a:r>
              <a:rPr sz="1050" spc="-75" baseline="19841" dirty="0">
                <a:latin typeface="Arial MT"/>
                <a:cs typeface="Arial MT"/>
              </a:rPr>
              <a:t>1</a:t>
            </a:r>
            <a:endParaRPr sz="1050" baseline="19841">
              <a:latin typeface="Arial MT"/>
              <a:cs typeface="Arial MT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3375030" y="3800492"/>
            <a:ext cx="1037590" cy="308610"/>
            <a:chOff x="3375030" y="3800492"/>
            <a:chExt cx="1037590" cy="308610"/>
          </a:xfrm>
        </p:grpSpPr>
        <p:sp>
          <p:nvSpPr>
            <p:cNvPr id="39" name="object 39"/>
            <p:cNvSpPr/>
            <p:nvPr/>
          </p:nvSpPr>
          <p:spPr>
            <a:xfrm>
              <a:off x="3391857" y="4092164"/>
              <a:ext cx="1000125" cy="0"/>
            </a:xfrm>
            <a:custGeom>
              <a:avLst/>
              <a:gdLst/>
              <a:ahLst/>
              <a:cxnLst/>
              <a:rect l="l" t="t" r="r" b="b"/>
              <a:pathLst>
                <a:path w="1000125">
                  <a:moveTo>
                    <a:pt x="0" y="0"/>
                  </a:moveTo>
                  <a:lnTo>
                    <a:pt x="1000029" y="0"/>
                  </a:lnTo>
                </a:path>
              </a:pathLst>
            </a:custGeom>
            <a:ln w="332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391857" y="3817319"/>
              <a:ext cx="1003935" cy="0"/>
            </a:xfrm>
            <a:custGeom>
              <a:avLst/>
              <a:gdLst/>
              <a:ahLst/>
              <a:cxnLst/>
              <a:rect l="l" t="t" r="r" b="b"/>
              <a:pathLst>
                <a:path w="1003935">
                  <a:moveTo>
                    <a:pt x="0" y="0"/>
                  </a:moveTo>
                  <a:lnTo>
                    <a:pt x="1003735" y="0"/>
                  </a:lnTo>
                </a:path>
              </a:pathLst>
            </a:custGeom>
            <a:ln w="332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3551561" y="4463407"/>
            <a:ext cx="348615" cy="1371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700" dirty="0">
                <a:latin typeface="Arial MT"/>
                <a:cs typeface="Arial MT"/>
              </a:rPr>
              <a:t>[15–</a:t>
            </a:r>
            <a:r>
              <a:rPr sz="700" spc="-25" dirty="0">
                <a:latin typeface="Arial MT"/>
                <a:cs typeface="Arial MT"/>
              </a:rPr>
              <a:t> 11]</a:t>
            </a:r>
            <a:endParaRPr sz="700">
              <a:latin typeface="Arial MT"/>
              <a:cs typeface="Arial MT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3998268" y="4138311"/>
            <a:ext cx="186690" cy="598170"/>
            <a:chOff x="3998268" y="4138311"/>
            <a:chExt cx="186690" cy="598170"/>
          </a:xfrm>
        </p:grpSpPr>
        <p:sp>
          <p:nvSpPr>
            <p:cNvPr id="43" name="object 43"/>
            <p:cNvSpPr/>
            <p:nvPr/>
          </p:nvSpPr>
          <p:spPr>
            <a:xfrm>
              <a:off x="4005888" y="4145931"/>
              <a:ext cx="171450" cy="582930"/>
            </a:xfrm>
            <a:custGeom>
              <a:avLst/>
              <a:gdLst/>
              <a:ahLst/>
              <a:cxnLst/>
              <a:rect l="l" t="t" r="r" b="b"/>
              <a:pathLst>
                <a:path w="171450" h="582929">
                  <a:moveTo>
                    <a:pt x="100215" y="0"/>
                  </a:moveTo>
                  <a:lnTo>
                    <a:pt x="70567" y="0"/>
                  </a:lnTo>
                  <a:lnTo>
                    <a:pt x="59604" y="3851"/>
                  </a:lnTo>
                  <a:lnTo>
                    <a:pt x="44780" y="7240"/>
                  </a:lnTo>
                  <a:lnTo>
                    <a:pt x="33353" y="14789"/>
                  </a:lnTo>
                  <a:lnTo>
                    <a:pt x="26096" y="25882"/>
                  </a:lnTo>
                  <a:lnTo>
                    <a:pt x="14823" y="33431"/>
                  </a:lnTo>
                  <a:lnTo>
                    <a:pt x="7566" y="44369"/>
                  </a:lnTo>
                  <a:lnTo>
                    <a:pt x="3705" y="59159"/>
                  </a:lnTo>
                  <a:lnTo>
                    <a:pt x="0" y="70559"/>
                  </a:lnTo>
                  <a:lnTo>
                    <a:pt x="0" y="85349"/>
                  </a:lnTo>
                  <a:lnTo>
                    <a:pt x="0" y="508400"/>
                  </a:lnTo>
                  <a:lnTo>
                    <a:pt x="3705" y="523190"/>
                  </a:lnTo>
                  <a:lnTo>
                    <a:pt x="7566" y="534591"/>
                  </a:lnTo>
                  <a:lnTo>
                    <a:pt x="14823" y="545529"/>
                  </a:lnTo>
                  <a:lnTo>
                    <a:pt x="26096" y="556621"/>
                  </a:lnTo>
                  <a:lnTo>
                    <a:pt x="33353" y="564140"/>
                  </a:lnTo>
                  <a:lnTo>
                    <a:pt x="44780" y="571334"/>
                  </a:lnTo>
                  <a:lnTo>
                    <a:pt x="59604" y="578914"/>
                  </a:lnTo>
                  <a:lnTo>
                    <a:pt x="70567" y="578914"/>
                  </a:lnTo>
                  <a:lnTo>
                    <a:pt x="85391" y="582704"/>
                  </a:lnTo>
                  <a:lnTo>
                    <a:pt x="100215" y="578914"/>
                  </a:lnTo>
                  <a:lnTo>
                    <a:pt x="111333" y="578914"/>
                  </a:lnTo>
                  <a:lnTo>
                    <a:pt x="126157" y="571334"/>
                  </a:lnTo>
                  <a:lnTo>
                    <a:pt x="137429" y="564140"/>
                  </a:lnTo>
                  <a:lnTo>
                    <a:pt x="155804" y="545529"/>
                  </a:lnTo>
                  <a:lnTo>
                    <a:pt x="159510" y="534591"/>
                  </a:lnTo>
                  <a:lnTo>
                    <a:pt x="167077" y="523190"/>
                  </a:lnTo>
                  <a:lnTo>
                    <a:pt x="170937" y="508400"/>
                  </a:lnTo>
                  <a:lnTo>
                    <a:pt x="170937" y="70559"/>
                  </a:lnTo>
                  <a:lnTo>
                    <a:pt x="167077" y="59159"/>
                  </a:lnTo>
                  <a:lnTo>
                    <a:pt x="159510" y="44369"/>
                  </a:lnTo>
                  <a:lnTo>
                    <a:pt x="155804" y="33431"/>
                  </a:lnTo>
                  <a:lnTo>
                    <a:pt x="144687" y="25882"/>
                  </a:lnTo>
                  <a:lnTo>
                    <a:pt x="137429" y="14789"/>
                  </a:lnTo>
                  <a:lnTo>
                    <a:pt x="126157" y="7240"/>
                  </a:lnTo>
                  <a:lnTo>
                    <a:pt x="111333" y="3851"/>
                  </a:lnTo>
                  <a:lnTo>
                    <a:pt x="10021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005888" y="4145931"/>
              <a:ext cx="171450" cy="582930"/>
            </a:xfrm>
            <a:custGeom>
              <a:avLst/>
              <a:gdLst/>
              <a:ahLst/>
              <a:cxnLst/>
              <a:rect l="l" t="t" r="r" b="b"/>
              <a:pathLst>
                <a:path w="171450" h="582929">
                  <a:moveTo>
                    <a:pt x="0" y="85349"/>
                  </a:moveTo>
                  <a:lnTo>
                    <a:pt x="0" y="70559"/>
                  </a:lnTo>
                  <a:lnTo>
                    <a:pt x="3705" y="59159"/>
                  </a:lnTo>
                  <a:lnTo>
                    <a:pt x="7566" y="44369"/>
                  </a:lnTo>
                  <a:lnTo>
                    <a:pt x="14823" y="33431"/>
                  </a:lnTo>
                  <a:lnTo>
                    <a:pt x="26096" y="25882"/>
                  </a:lnTo>
                  <a:lnTo>
                    <a:pt x="33353" y="14789"/>
                  </a:lnTo>
                  <a:lnTo>
                    <a:pt x="44780" y="7240"/>
                  </a:lnTo>
                  <a:lnTo>
                    <a:pt x="59604" y="3851"/>
                  </a:lnTo>
                  <a:lnTo>
                    <a:pt x="70567" y="0"/>
                  </a:lnTo>
                  <a:lnTo>
                    <a:pt x="85391" y="0"/>
                  </a:lnTo>
                  <a:lnTo>
                    <a:pt x="100215" y="0"/>
                  </a:lnTo>
                  <a:lnTo>
                    <a:pt x="111333" y="3851"/>
                  </a:lnTo>
                  <a:lnTo>
                    <a:pt x="126157" y="7240"/>
                  </a:lnTo>
                  <a:lnTo>
                    <a:pt x="137429" y="14789"/>
                  </a:lnTo>
                  <a:lnTo>
                    <a:pt x="144687" y="25882"/>
                  </a:lnTo>
                  <a:lnTo>
                    <a:pt x="155804" y="33431"/>
                  </a:lnTo>
                  <a:lnTo>
                    <a:pt x="159510" y="44369"/>
                  </a:lnTo>
                  <a:lnTo>
                    <a:pt x="167077" y="59159"/>
                  </a:lnTo>
                  <a:lnTo>
                    <a:pt x="170937" y="70559"/>
                  </a:lnTo>
                  <a:lnTo>
                    <a:pt x="170937" y="85349"/>
                  </a:lnTo>
                  <a:lnTo>
                    <a:pt x="170937" y="497462"/>
                  </a:lnTo>
                  <a:lnTo>
                    <a:pt x="170937" y="508400"/>
                  </a:lnTo>
                  <a:lnTo>
                    <a:pt x="167077" y="523190"/>
                  </a:lnTo>
                  <a:lnTo>
                    <a:pt x="159510" y="534591"/>
                  </a:lnTo>
                  <a:lnTo>
                    <a:pt x="155804" y="545529"/>
                  </a:lnTo>
                  <a:lnTo>
                    <a:pt x="144687" y="556621"/>
                  </a:lnTo>
                  <a:lnTo>
                    <a:pt x="137429" y="564140"/>
                  </a:lnTo>
                  <a:lnTo>
                    <a:pt x="126157" y="571334"/>
                  </a:lnTo>
                  <a:lnTo>
                    <a:pt x="111333" y="578914"/>
                  </a:lnTo>
                  <a:lnTo>
                    <a:pt x="100215" y="578914"/>
                  </a:lnTo>
                  <a:lnTo>
                    <a:pt x="85391" y="582704"/>
                  </a:lnTo>
                  <a:lnTo>
                    <a:pt x="70567" y="578914"/>
                  </a:lnTo>
                  <a:lnTo>
                    <a:pt x="59604" y="578914"/>
                  </a:lnTo>
                  <a:lnTo>
                    <a:pt x="44780" y="571334"/>
                  </a:lnTo>
                  <a:lnTo>
                    <a:pt x="33353" y="564140"/>
                  </a:lnTo>
                  <a:lnTo>
                    <a:pt x="26096" y="556621"/>
                  </a:lnTo>
                  <a:lnTo>
                    <a:pt x="14823" y="545529"/>
                  </a:lnTo>
                  <a:lnTo>
                    <a:pt x="7566" y="534591"/>
                  </a:lnTo>
                  <a:lnTo>
                    <a:pt x="3705" y="523190"/>
                  </a:lnTo>
                  <a:lnTo>
                    <a:pt x="0" y="508400"/>
                  </a:lnTo>
                  <a:lnTo>
                    <a:pt x="0" y="497462"/>
                  </a:lnTo>
                  <a:lnTo>
                    <a:pt x="0" y="85349"/>
                  </a:lnTo>
                </a:path>
              </a:pathLst>
            </a:custGeom>
            <a:ln w="148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3526161" y="4374359"/>
            <a:ext cx="629285" cy="1371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700" dirty="0">
                <a:latin typeface="Arial MT"/>
                <a:cs typeface="Arial MT"/>
              </a:rPr>
              <a:t>Instruction</a:t>
            </a:r>
            <a:r>
              <a:rPr sz="700" spc="480" dirty="0">
                <a:latin typeface="Arial MT"/>
                <a:cs typeface="Arial MT"/>
              </a:rPr>
              <a:t> </a:t>
            </a:r>
            <a:r>
              <a:rPr sz="1050" spc="-75" baseline="7936" dirty="0">
                <a:latin typeface="Arial MT"/>
                <a:cs typeface="Arial MT"/>
              </a:rPr>
              <a:t>u</a:t>
            </a:r>
            <a:endParaRPr sz="1050" baseline="7936">
              <a:latin typeface="Arial MT"/>
              <a:cs typeface="Arial MT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4026542" y="4155285"/>
            <a:ext cx="114935" cy="25209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700" spc="-50" dirty="0">
                <a:latin typeface="Arial MT"/>
                <a:cs typeface="Arial MT"/>
              </a:rPr>
              <a:t>0</a:t>
            </a:r>
            <a:endParaRPr sz="700">
              <a:latin typeface="Arial MT"/>
              <a:cs typeface="Arial MT"/>
            </a:endParaRPr>
          </a:p>
          <a:p>
            <a:pPr marL="23495">
              <a:lnSpc>
                <a:spcPct val="100000"/>
              </a:lnSpc>
              <a:spcBef>
                <a:spcPts val="65"/>
              </a:spcBef>
            </a:pPr>
            <a:r>
              <a:rPr sz="700" spc="-50" dirty="0">
                <a:latin typeface="Arial MT"/>
                <a:cs typeface="Arial MT"/>
              </a:rPr>
              <a:t>M</a:t>
            </a:r>
            <a:endParaRPr sz="700">
              <a:latin typeface="Arial MT"/>
              <a:cs typeface="Arial MT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026542" y="4452160"/>
            <a:ext cx="98425" cy="25209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 indent="26034">
              <a:lnSpc>
                <a:spcPct val="108000"/>
              </a:lnSpc>
              <a:spcBef>
                <a:spcPts val="65"/>
              </a:spcBef>
            </a:pPr>
            <a:r>
              <a:rPr sz="700" spc="-50" dirty="0">
                <a:latin typeface="Arial MT"/>
                <a:cs typeface="Arial MT"/>
              </a:rPr>
              <a:t>x</a:t>
            </a:r>
            <a:r>
              <a:rPr sz="700" spc="500" dirty="0">
                <a:latin typeface="Arial MT"/>
                <a:cs typeface="Arial MT"/>
              </a:rPr>
              <a:t> </a:t>
            </a:r>
            <a:r>
              <a:rPr sz="700" spc="-50" dirty="0">
                <a:latin typeface="Arial MT"/>
                <a:cs typeface="Arial MT"/>
              </a:rPr>
              <a:t>1</a:t>
            </a:r>
            <a:endParaRPr sz="700">
              <a:latin typeface="Arial MT"/>
              <a:cs typeface="Arial MT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4065130" y="4739595"/>
            <a:ext cx="186055" cy="594360"/>
            <a:chOff x="4065130" y="4739595"/>
            <a:chExt cx="186055" cy="594360"/>
          </a:xfrm>
        </p:grpSpPr>
        <p:sp>
          <p:nvSpPr>
            <p:cNvPr id="49" name="object 49"/>
            <p:cNvSpPr/>
            <p:nvPr/>
          </p:nvSpPr>
          <p:spPr>
            <a:xfrm>
              <a:off x="4072750" y="4747215"/>
              <a:ext cx="170815" cy="579120"/>
            </a:xfrm>
            <a:custGeom>
              <a:avLst/>
              <a:gdLst/>
              <a:ahLst/>
              <a:cxnLst/>
              <a:rect l="l" t="t" r="r" b="b"/>
              <a:pathLst>
                <a:path w="170814" h="579120">
                  <a:moveTo>
                    <a:pt x="100215" y="0"/>
                  </a:moveTo>
                  <a:lnTo>
                    <a:pt x="70567" y="0"/>
                  </a:lnTo>
                  <a:lnTo>
                    <a:pt x="59295" y="3789"/>
                  </a:lnTo>
                  <a:lnTo>
                    <a:pt x="44471" y="7210"/>
                  </a:lnTo>
                  <a:lnTo>
                    <a:pt x="14823" y="33354"/>
                  </a:lnTo>
                  <a:lnTo>
                    <a:pt x="0" y="70513"/>
                  </a:lnTo>
                  <a:lnTo>
                    <a:pt x="0" y="81498"/>
                  </a:lnTo>
                  <a:lnTo>
                    <a:pt x="0" y="508354"/>
                  </a:lnTo>
                  <a:lnTo>
                    <a:pt x="14823" y="545514"/>
                  </a:lnTo>
                  <a:lnTo>
                    <a:pt x="44471" y="571288"/>
                  </a:lnTo>
                  <a:lnTo>
                    <a:pt x="59295" y="575078"/>
                  </a:lnTo>
                  <a:lnTo>
                    <a:pt x="70567" y="578868"/>
                  </a:lnTo>
                  <a:lnTo>
                    <a:pt x="100215" y="578868"/>
                  </a:lnTo>
                  <a:lnTo>
                    <a:pt x="111333" y="575078"/>
                  </a:lnTo>
                  <a:lnTo>
                    <a:pt x="126157" y="571288"/>
                  </a:lnTo>
                  <a:lnTo>
                    <a:pt x="137120" y="564078"/>
                  </a:lnTo>
                  <a:lnTo>
                    <a:pt x="155804" y="545514"/>
                  </a:lnTo>
                  <a:lnTo>
                    <a:pt x="159510" y="534129"/>
                  </a:lnTo>
                  <a:lnTo>
                    <a:pt x="166768" y="523144"/>
                  </a:lnTo>
                  <a:lnTo>
                    <a:pt x="170628" y="508354"/>
                  </a:lnTo>
                  <a:lnTo>
                    <a:pt x="170628" y="70513"/>
                  </a:lnTo>
                  <a:lnTo>
                    <a:pt x="166768" y="55723"/>
                  </a:lnTo>
                  <a:lnTo>
                    <a:pt x="159510" y="44354"/>
                  </a:lnTo>
                  <a:lnTo>
                    <a:pt x="155804" y="33354"/>
                  </a:lnTo>
                  <a:lnTo>
                    <a:pt x="144687" y="21984"/>
                  </a:lnTo>
                  <a:lnTo>
                    <a:pt x="137120" y="14789"/>
                  </a:lnTo>
                  <a:lnTo>
                    <a:pt x="126157" y="7210"/>
                  </a:lnTo>
                  <a:lnTo>
                    <a:pt x="111333" y="3789"/>
                  </a:lnTo>
                  <a:lnTo>
                    <a:pt x="10021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4072750" y="4747215"/>
              <a:ext cx="170815" cy="579120"/>
            </a:xfrm>
            <a:custGeom>
              <a:avLst/>
              <a:gdLst/>
              <a:ahLst/>
              <a:cxnLst/>
              <a:rect l="l" t="t" r="r" b="b"/>
              <a:pathLst>
                <a:path w="170814" h="579120">
                  <a:moveTo>
                    <a:pt x="0" y="81498"/>
                  </a:moveTo>
                  <a:lnTo>
                    <a:pt x="14823" y="33354"/>
                  </a:lnTo>
                  <a:lnTo>
                    <a:pt x="44471" y="7210"/>
                  </a:lnTo>
                  <a:lnTo>
                    <a:pt x="59295" y="3789"/>
                  </a:lnTo>
                  <a:lnTo>
                    <a:pt x="70567" y="0"/>
                  </a:lnTo>
                  <a:lnTo>
                    <a:pt x="85391" y="0"/>
                  </a:lnTo>
                  <a:lnTo>
                    <a:pt x="100215" y="0"/>
                  </a:lnTo>
                  <a:lnTo>
                    <a:pt x="111333" y="3789"/>
                  </a:lnTo>
                  <a:lnTo>
                    <a:pt x="155804" y="33354"/>
                  </a:lnTo>
                  <a:lnTo>
                    <a:pt x="159510" y="44354"/>
                  </a:lnTo>
                  <a:lnTo>
                    <a:pt x="166768" y="55723"/>
                  </a:lnTo>
                  <a:lnTo>
                    <a:pt x="170628" y="70513"/>
                  </a:lnTo>
                  <a:lnTo>
                    <a:pt x="170628" y="85288"/>
                  </a:lnTo>
                  <a:lnTo>
                    <a:pt x="170628" y="493564"/>
                  </a:lnTo>
                  <a:lnTo>
                    <a:pt x="170628" y="508354"/>
                  </a:lnTo>
                  <a:lnTo>
                    <a:pt x="166768" y="523144"/>
                  </a:lnTo>
                  <a:lnTo>
                    <a:pt x="159510" y="534129"/>
                  </a:lnTo>
                  <a:lnTo>
                    <a:pt x="155804" y="545514"/>
                  </a:lnTo>
                  <a:lnTo>
                    <a:pt x="144687" y="556498"/>
                  </a:lnTo>
                  <a:lnTo>
                    <a:pt x="137120" y="564078"/>
                  </a:lnTo>
                  <a:lnTo>
                    <a:pt x="126157" y="571288"/>
                  </a:lnTo>
                  <a:lnTo>
                    <a:pt x="111333" y="575078"/>
                  </a:lnTo>
                  <a:lnTo>
                    <a:pt x="100215" y="578868"/>
                  </a:lnTo>
                  <a:lnTo>
                    <a:pt x="85391" y="578868"/>
                  </a:lnTo>
                  <a:lnTo>
                    <a:pt x="70567" y="578868"/>
                  </a:lnTo>
                  <a:lnTo>
                    <a:pt x="59295" y="575078"/>
                  </a:lnTo>
                  <a:lnTo>
                    <a:pt x="44471" y="571288"/>
                  </a:lnTo>
                  <a:lnTo>
                    <a:pt x="14823" y="545514"/>
                  </a:lnTo>
                  <a:lnTo>
                    <a:pt x="0" y="508354"/>
                  </a:lnTo>
                  <a:lnTo>
                    <a:pt x="0" y="85288"/>
                  </a:lnTo>
                </a:path>
              </a:pathLst>
            </a:custGeom>
            <a:ln w="148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4093404" y="4756507"/>
            <a:ext cx="114300" cy="5492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700" spc="-50" dirty="0">
                <a:latin typeface="Arial MT"/>
                <a:cs typeface="Arial MT"/>
              </a:rPr>
              <a:t>0</a:t>
            </a:r>
            <a:endParaRPr sz="700">
              <a:latin typeface="Arial MT"/>
              <a:cs typeface="Arial MT"/>
            </a:endParaRPr>
          </a:p>
          <a:p>
            <a:pPr marL="23495">
              <a:lnSpc>
                <a:spcPts val="785"/>
              </a:lnSpc>
              <a:spcBef>
                <a:spcPts val="35"/>
              </a:spcBef>
            </a:pPr>
            <a:r>
              <a:rPr sz="700" spc="-50" dirty="0">
                <a:latin typeface="Arial MT"/>
                <a:cs typeface="Arial MT"/>
              </a:rPr>
              <a:t>M</a:t>
            </a:r>
            <a:endParaRPr sz="700">
              <a:latin typeface="Arial MT"/>
              <a:cs typeface="Arial MT"/>
            </a:endParaRPr>
          </a:p>
          <a:p>
            <a:pPr marL="38100" marR="15875">
              <a:lnSpc>
                <a:spcPts val="730"/>
              </a:lnSpc>
              <a:spcBef>
                <a:spcPts val="65"/>
              </a:spcBef>
            </a:pPr>
            <a:r>
              <a:rPr sz="700" spc="-50" dirty="0">
                <a:latin typeface="Arial MT"/>
                <a:cs typeface="Arial MT"/>
              </a:rPr>
              <a:t>u</a:t>
            </a:r>
            <a:r>
              <a:rPr sz="700" spc="500" dirty="0">
                <a:latin typeface="Arial MT"/>
                <a:cs typeface="Arial MT"/>
              </a:rPr>
              <a:t> </a:t>
            </a:r>
            <a:r>
              <a:rPr sz="700" spc="-50" dirty="0">
                <a:latin typeface="Arial MT"/>
                <a:cs typeface="Arial MT"/>
              </a:rPr>
              <a:t>x</a:t>
            </a:r>
            <a:endParaRPr sz="7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700" spc="-50" dirty="0">
                <a:latin typeface="Arial MT"/>
                <a:cs typeface="Arial MT"/>
              </a:rPr>
              <a:t>1</a:t>
            </a:r>
            <a:endParaRPr sz="700">
              <a:latin typeface="Arial MT"/>
              <a:cs typeface="Arial MT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3965122" y="4435257"/>
            <a:ext cx="2055495" cy="1774189"/>
          </a:xfrm>
          <a:custGeom>
            <a:avLst/>
            <a:gdLst/>
            <a:ahLst/>
            <a:cxnLst/>
            <a:rect l="l" t="t" r="r" b="b"/>
            <a:pathLst>
              <a:path w="2055495" h="1774189">
                <a:moveTo>
                  <a:pt x="59295" y="389666"/>
                </a:moveTo>
                <a:lnTo>
                  <a:pt x="0" y="389666"/>
                </a:lnTo>
                <a:lnTo>
                  <a:pt x="0" y="1774095"/>
                </a:lnTo>
              </a:path>
              <a:path w="2055495" h="1774189">
                <a:moveTo>
                  <a:pt x="2055265" y="137576"/>
                </a:moveTo>
                <a:lnTo>
                  <a:pt x="1970183" y="137576"/>
                </a:lnTo>
              </a:path>
              <a:path w="2055495" h="1774189">
                <a:moveTo>
                  <a:pt x="2055265" y="0"/>
                </a:moveTo>
                <a:lnTo>
                  <a:pt x="2055265" y="0"/>
                </a:lnTo>
                <a:lnTo>
                  <a:pt x="1714008" y="0"/>
                </a:lnTo>
              </a:path>
            </a:pathLst>
          </a:custGeom>
          <a:ln w="296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5833354" y="4496838"/>
            <a:ext cx="77470" cy="1371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700" spc="-50" dirty="0">
                <a:latin typeface="Arial MT"/>
                <a:cs typeface="Arial MT"/>
              </a:rPr>
              <a:t>4</a:t>
            </a:r>
            <a:endParaRPr sz="700">
              <a:latin typeface="Arial MT"/>
              <a:cs typeface="Arial MT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4558694" y="5099768"/>
            <a:ext cx="474980" cy="730885"/>
          </a:xfrm>
          <a:custGeom>
            <a:avLst/>
            <a:gdLst/>
            <a:ahLst/>
            <a:cxnLst/>
            <a:rect l="l" t="t" r="r" b="b"/>
            <a:pathLst>
              <a:path w="474979" h="730885">
                <a:moveTo>
                  <a:pt x="170628" y="727459"/>
                </a:moveTo>
                <a:lnTo>
                  <a:pt x="226372" y="712300"/>
                </a:lnTo>
                <a:lnTo>
                  <a:pt x="270844" y="660366"/>
                </a:lnTo>
                <a:lnTo>
                  <a:pt x="293388" y="623222"/>
                </a:lnTo>
                <a:lnTo>
                  <a:pt x="308058" y="578868"/>
                </a:lnTo>
                <a:lnTo>
                  <a:pt x="322882" y="530724"/>
                </a:lnTo>
                <a:lnTo>
                  <a:pt x="334000" y="478790"/>
                </a:lnTo>
                <a:lnTo>
                  <a:pt x="341566" y="423066"/>
                </a:lnTo>
                <a:lnTo>
                  <a:pt x="341566" y="363537"/>
                </a:lnTo>
                <a:lnTo>
                  <a:pt x="341566" y="304408"/>
                </a:lnTo>
                <a:lnTo>
                  <a:pt x="334000" y="248685"/>
                </a:lnTo>
                <a:lnTo>
                  <a:pt x="322882" y="196751"/>
                </a:lnTo>
                <a:lnTo>
                  <a:pt x="308058" y="148221"/>
                </a:lnTo>
                <a:lnTo>
                  <a:pt x="293388" y="107657"/>
                </a:lnTo>
                <a:lnTo>
                  <a:pt x="270844" y="70513"/>
                </a:lnTo>
                <a:lnTo>
                  <a:pt x="226372" y="18579"/>
                </a:lnTo>
                <a:lnTo>
                  <a:pt x="170628" y="0"/>
                </a:lnTo>
                <a:lnTo>
                  <a:pt x="144687" y="3789"/>
                </a:lnTo>
                <a:lnTo>
                  <a:pt x="92649" y="40564"/>
                </a:lnTo>
                <a:lnTo>
                  <a:pt x="48177" y="107657"/>
                </a:lnTo>
                <a:lnTo>
                  <a:pt x="33353" y="148221"/>
                </a:lnTo>
                <a:lnTo>
                  <a:pt x="18529" y="196751"/>
                </a:lnTo>
                <a:lnTo>
                  <a:pt x="7566" y="248685"/>
                </a:lnTo>
                <a:lnTo>
                  <a:pt x="0" y="304408"/>
                </a:lnTo>
                <a:lnTo>
                  <a:pt x="0" y="363537"/>
                </a:lnTo>
                <a:lnTo>
                  <a:pt x="0" y="423066"/>
                </a:lnTo>
                <a:lnTo>
                  <a:pt x="7566" y="478790"/>
                </a:lnTo>
                <a:lnTo>
                  <a:pt x="18529" y="530724"/>
                </a:lnTo>
                <a:lnTo>
                  <a:pt x="33353" y="578868"/>
                </a:lnTo>
                <a:lnTo>
                  <a:pt x="48177" y="623222"/>
                </a:lnTo>
                <a:lnTo>
                  <a:pt x="70722" y="660366"/>
                </a:lnTo>
                <a:lnTo>
                  <a:pt x="115039" y="712300"/>
                </a:lnTo>
                <a:lnTo>
                  <a:pt x="170628" y="730880"/>
                </a:lnTo>
              </a:path>
              <a:path w="474979" h="730885">
                <a:moveTo>
                  <a:pt x="474981" y="423066"/>
                </a:moveTo>
                <a:lnTo>
                  <a:pt x="408119" y="304408"/>
                </a:lnTo>
              </a:path>
            </a:pathLst>
          </a:custGeom>
          <a:ln w="148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2976827" y="4764087"/>
            <a:ext cx="455930" cy="22987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R="13335" algn="r">
              <a:lnSpc>
                <a:spcPts val="785"/>
              </a:lnSpc>
              <a:spcBef>
                <a:spcPts val="130"/>
              </a:spcBef>
            </a:pPr>
            <a:r>
              <a:rPr sz="700" spc="-10" dirty="0">
                <a:latin typeface="Arial MT"/>
                <a:cs typeface="Arial MT"/>
              </a:rPr>
              <a:t>Instruction</a:t>
            </a:r>
            <a:endParaRPr sz="700">
              <a:latin typeface="Arial MT"/>
              <a:cs typeface="Arial MT"/>
            </a:endParaRPr>
          </a:p>
          <a:p>
            <a:pPr marR="5080" algn="r">
              <a:lnSpc>
                <a:spcPts val="785"/>
              </a:lnSpc>
            </a:pPr>
            <a:r>
              <a:rPr sz="700" dirty="0">
                <a:latin typeface="Arial MT"/>
                <a:cs typeface="Arial MT"/>
              </a:rPr>
              <a:t>[15–</a:t>
            </a:r>
            <a:r>
              <a:rPr sz="700" spc="-20" dirty="0">
                <a:latin typeface="Arial MT"/>
                <a:cs typeface="Arial MT"/>
              </a:rPr>
              <a:t> </a:t>
            </a:r>
            <a:r>
              <a:rPr sz="700" spc="-25" dirty="0">
                <a:latin typeface="Arial MT"/>
                <a:cs typeface="Arial MT"/>
              </a:rPr>
              <a:t>0]</a:t>
            </a:r>
            <a:endParaRPr sz="700">
              <a:latin typeface="Arial MT"/>
              <a:cs typeface="Arial MT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4575642" y="5335375"/>
            <a:ext cx="300355" cy="2451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5080" indent="47625">
              <a:lnSpc>
                <a:spcPct val="100000"/>
              </a:lnSpc>
              <a:spcBef>
                <a:spcPts val="130"/>
              </a:spcBef>
            </a:pPr>
            <a:r>
              <a:rPr sz="700" spc="-20" dirty="0">
                <a:latin typeface="Arial MT"/>
                <a:cs typeface="Arial MT"/>
              </a:rPr>
              <a:t>Sign</a:t>
            </a:r>
            <a:r>
              <a:rPr sz="700" spc="500" dirty="0">
                <a:latin typeface="Arial MT"/>
                <a:cs typeface="Arial MT"/>
              </a:rPr>
              <a:t> </a:t>
            </a:r>
            <a:r>
              <a:rPr sz="700" spc="-10" dirty="0">
                <a:latin typeface="Arial MT"/>
                <a:cs typeface="Arial MT"/>
              </a:rPr>
              <a:t>extend</a:t>
            </a:r>
            <a:endParaRPr sz="700">
              <a:latin typeface="Arial MT"/>
              <a:cs typeface="Arial MT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4932032" y="5264862"/>
            <a:ext cx="128905" cy="1371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700" spc="-25" dirty="0">
                <a:latin typeface="Arial MT"/>
                <a:cs typeface="Arial MT"/>
              </a:rPr>
              <a:t>32</a:t>
            </a:r>
            <a:endParaRPr sz="700">
              <a:latin typeface="Arial MT"/>
              <a:cs typeface="Arial MT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1342220" y="4413094"/>
            <a:ext cx="4682490" cy="1707514"/>
            <a:chOff x="1342220" y="4413094"/>
            <a:chExt cx="4682490" cy="1707514"/>
          </a:xfrm>
        </p:grpSpPr>
        <p:sp>
          <p:nvSpPr>
            <p:cNvPr id="59" name="object 59"/>
            <p:cNvSpPr/>
            <p:nvPr/>
          </p:nvSpPr>
          <p:spPr>
            <a:xfrm>
              <a:off x="1357143" y="4428016"/>
              <a:ext cx="4652645" cy="1677670"/>
            </a:xfrm>
            <a:custGeom>
              <a:avLst/>
              <a:gdLst/>
              <a:ahLst/>
              <a:cxnLst/>
              <a:rect l="l" t="t" r="r" b="b"/>
              <a:pathLst>
                <a:path w="4652645" h="1677670">
                  <a:moveTo>
                    <a:pt x="4652282" y="282054"/>
                  </a:moveTo>
                  <a:lnTo>
                    <a:pt x="4121866" y="282054"/>
                  </a:lnTo>
                </a:path>
                <a:path w="4652645" h="1677670">
                  <a:moveTo>
                    <a:pt x="3724710" y="1016724"/>
                  </a:moveTo>
                  <a:lnTo>
                    <a:pt x="3724710" y="578868"/>
                  </a:lnTo>
                  <a:lnTo>
                    <a:pt x="4136689" y="578868"/>
                  </a:lnTo>
                  <a:lnTo>
                    <a:pt x="4136689" y="282054"/>
                  </a:lnTo>
                </a:path>
                <a:path w="4652645" h="1677670">
                  <a:moveTo>
                    <a:pt x="4648421" y="423066"/>
                  </a:moveTo>
                  <a:lnTo>
                    <a:pt x="4540948" y="423066"/>
                  </a:lnTo>
                  <a:lnTo>
                    <a:pt x="4540948" y="1024304"/>
                  </a:lnTo>
                  <a:lnTo>
                    <a:pt x="4132829" y="1024304"/>
                  </a:lnTo>
                </a:path>
                <a:path w="4652645" h="1677670">
                  <a:moveTo>
                    <a:pt x="3794969" y="1024304"/>
                  </a:moveTo>
                  <a:lnTo>
                    <a:pt x="3543117" y="1024304"/>
                  </a:lnTo>
                </a:path>
                <a:path w="4652645" h="1677670">
                  <a:moveTo>
                    <a:pt x="4437181" y="0"/>
                  </a:moveTo>
                  <a:lnTo>
                    <a:pt x="4437181" y="1677467"/>
                  </a:lnTo>
                  <a:lnTo>
                    <a:pt x="0" y="1677467"/>
                  </a:lnTo>
                  <a:lnTo>
                    <a:pt x="0" y="144817"/>
                  </a:lnTo>
                  <a:lnTo>
                    <a:pt x="99937" y="144817"/>
                  </a:lnTo>
                </a:path>
              </a:pathLst>
            </a:custGeom>
            <a:ln w="2960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4365675" y="5404177"/>
              <a:ext cx="71120" cy="118745"/>
            </a:xfrm>
            <a:custGeom>
              <a:avLst/>
              <a:gdLst/>
              <a:ahLst/>
              <a:cxnLst/>
              <a:rect l="l" t="t" r="r" b="b"/>
              <a:pathLst>
                <a:path w="71120" h="118745">
                  <a:moveTo>
                    <a:pt x="70722" y="118657"/>
                  </a:moveTo>
                  <a:lnTo>
                    <a:pt x="0" y="0"/>
                  </a:lnTo>
                </a:path>
              </a:pathLst>
            </a:custGeom>
            <a:ln w="148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61"/>
          <p:cNvSpPr txBox="1"/>
          <p:nvPr/>
        </p:nvSpPr>
        <p:spPr>
          <a:xfrm>
            <a:off x="4334754" y="5264862"/>
            <a:ext cx="125730" cy="1371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700" spc="-25" dirty="0">
                <a:latin typeface="Arial MT"/>
                <a:cs typeface="Arial MT"/>
              </a:rPr>
              <a:t>16</a:t>
            </a:r>
            <a:endParaRPr sz="700">
              <a:latin typeface="Arial MT"/>
              <a:cs typeface="Arial MT"/>
            </a:endParaRPr>
          </a:p>
        </p:txBody>
      </p:sp>
      <p:grpSp>
        <p:nvGrpSpPr>
          <p:cNvPr id="62" name="object 62"/>
          <p:cNvGrpSpPr/>
          <p:nvPr/>
        </p:nvGrpSpPr>
        <p:grpSpPr>
          <a:xfrm>
            <a:off x="2755380" y="3440415"/>
            <a:ext cx="4074160" cy="2350135"/>
            <a:chOff x="2755380" y="3440415"/>
            <a:chExt cx="4074160" cy="2350135"/>
          </a:xfrm>
        </p:grpSpPr>
        <p:sp>
          <p:nvSpPr>
            <p:cNvPr id="63" name="object 63"/>
            <p:cNvSpPr/>
            <p:nvPr/>
          </p:nvSpPr>
          <p:spPr>
            <a:xfrm>
              <a:off x="3471611" y="5452321"/>
              <a:ext cx="1028065" cy="0"/>
            </a:xfrm>
            <a:custGeom>
              <a:avLst/>
              <a:gdLst/>
              <a:ahLst/>
              <a:cxnLst/>
              <a:rect l="l" t="t" r="r" b="b"/>
              <a:pathLst>
                <a:path w="1028064">
                  <a:moveTo>
                    <a:pt x="0" y="0"/>
                  </a:moveTo>
                  <a:lnTo>
                    <a:pt x="1027787" y="0"/>
                  </a:lnTo>
                </a:path>
              </a:pathLst>
            </a:custGeom>
            <a:ln w="295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2763000" y="3447460"/>
              <a:ext cx="629285" cy="1318260"/>
            </a:xfrm>
            <a:custGeom>
              <a:avLst/>
              <a:gdLst/>
              <a:ahLst/>
              <a:cxnLst/>
              <a:rect l="l" t="t" r="r" b="b"/>
              <a:pathLst>
                <a:path w="629285" h="1318260">
                  <a:moveTo>
                    <a:pt x="0" y="1318014"/>
                  </a:moveTo>
                  <a:lnTo>
                    <a:pt x="628857" y="1318014"/>
                  </a:lnTo>
                  <a:lnTo>
                    <a:pt x="628857" y="0"/>
                  </a:lnTo>
                  <a:lnTo>
                    <a:pt x="0" y="0"/>
                  </a:lnTo>
                  <a:lnTo>
                    <a:pt x="0" y="131801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2763000" y="3448035"/>
              <a:ext cx="631190" cy="1321435"/>
            </a:xfrm>
            <a:custGeom>
              <a:avLst/>
              <a:gdLst/>
              <a:ahLst/>
              <a:cxnLst/>
              <a:rect l="l" t="t" r="r" b="b"/>
              <a:pathLst>
                <a:path w="631189" h="1321435">
                  <a:moveTo>
                    <a:pt x="626925" y="1317759"/>
                  </a:moveTo>
                  <a:lnTo>
                    <a:pt x="630785" y="0"/>
                  </a:lnTo>
                  <a:lnTo>
                    <a:pt x="0" y="0"/>
                  </a:lnTo>
                  <a:lnTo>
                    <a:pt x="0" y="1321164"/>
                  </a:lnTo>
                  <a:lnTo>
                    <a:pt x="630786" y="1321164"/>
                  </a:lnTo>
                </a:path>
              </a:pathLst>
            </a:custGeom>
            <a:ln w="14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6677271" y="4509514"/>
              <a:ext cx="137795" cy="887094"/>
            </a:xfrm>
            <a:custGeom>
              <a:avLst/>
              <a:gdLst/>
              <a:ahLst/>
              <a:cxnLst/>
              <a:rect l="l" t="t" r="r" b="b"/>
              <a:pathLst>
                <a:path w="137795" h="887095">
                  <a:moveTo>
                    <a:pt x="137275" y="0"/>
                  </a:moveTo>
                  <a:lnTo>
                    <a:pt x="137275" y="887082"/>
                  </a:lnTo>
                  <a:lnTo>
                    <a:pt x="0" y="887082"/>
                  </a:lnTo>
                </a:path>
              </a:pathLst>
            </a:custGeom>
            <a:ln w="29635">
              <a:solidFill>
                <a:srgbClr val="EB75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6332307" y="5055029"/>
              <a:ext cx="345440" cy="727710"/>
            </a:xfrm>
            <a:custGeom>
              <a:avLst/>
              <a:gdLst/>
              <a:ahLst/>
              <a:cxnLst/>
              <a:rect l="l" t="t" r="r" b="b"/>
              <a:pathLst>
                <a:path w="345440" h="727710">
                  <a:moveTo>
                    <a:pt x="172327" y="727258"/>
                  </a:moveTo>
                  <a:lnTo>
                    <a:pt x="170628" y="727475"/>
                  </a:lnTo>
                  <a:lnTo>
                    <a:pt x="174025" y="727475"/>
                  </a:lnTo>
                  <a:lnTo>
                    <a:pt x="172327" y="727258"/>
                  </a:lnTo>
                  <a:close/>
                </a:path>
                <a:path w="345440" h="727710">
                  <a:moveTo>
                    <a:pt x="174025" y="0"/>
                  </a:moveTo>
                  <a:lnTo>
                    <a:pt x="118590" y="18579"/>
                  </a:lnTo>
                  <a:lnTo>
                    <a:pt x="70258" y="70513"/>
                  </a:lnTo>
                  <a:lnTo>
                    <a:pt x="51729" y="107673"/>
                  </a:lnTo>
                  <a:lnTo>
                    <a:pt x="33044" y="148607"/>
                  </a:lnTo>
                  <a:lnTo>
                    <a:pt x="18220" y="196751"/>
                  </a:lnTo>
                  <a:lnTo>
                    <a:pt x="10963" y="248685"/>
                  </a:lnTo>
                  <a:lnTo>
                    <a:pt x="3397" y="304408"/>
                  </a:lnTo>
                  <a:lnTo>
                    <a:pt x="0" y="363922"/>
                  </a:lnTo>
                  <a:lnTo>
                    <a:pt x="3397" y="423066"/>
                  </a:lnTo>
                  <a:lnTo>
                    <a:pt x="10963" y="478790"/>
                  </a:lnTo>
                  <a:lnTo>
                    <a:pt x="18220" y="530724"/>
                  </a:lnTo>
                  <a:lnTo>
                    <a:pt x="33044" y="579253"/>
                  </a:lnTo>
                  <a:lnTo>
                    <a:pt x="51729" y="623607"/>
                  </a:lnTo>
                  <a:lnTo>
                    <a:pt x="70258" y="656961"/>
                  </a:lnTo>
                  <a:lnTo>
                    <a:pt x="118590" y="708895"/>
                  </a:lnTo>
                  <a:lnTo>
                    <a:pt x="172327" y="727258"/>
                  </a:lnTo>
                  <a:lnTo>
                    <a:pt x="200276" y="723685"/>
                  </a:lnTo>
                  <a:lnTo>
                    <a:pt x="252005" y="686526"/>
                  </a:lnTo>
                  <a:lnTo>
                    <a:pt x="292925" y="623607"/>
                  </a:lnTo>
                  <a:lnTo>
                    <a:pt x="311609" y="579253"/>
                  </a:lnTo>
                  <a:lnTo>
                    <a:pt x="326433" y="530724"/>
                  </a:lnTo>
                  <a:lnTo>
                    <a:pt x="333691" y="478790"/>
                  </a:lnTo>
                  <a:lnTo>
                    <a:pt x="341257" y="423066"/>
                  </a:lnTo>
                  <a:lnTo>
                    <a:pt x="344963" y="363922"/>
                  </a:lnTo>
                  <a:lnTo>
                    <a:pt x="341257" y="304408"/>
                  </a:lnTo>
                  <a:lnTo>
                    <a:pt x="333691" y="248685"/>
                  </a:lnTo>
                  <a:lnTo>
                    <a:pt x="326433" y="196751"/>
                  </a:lnTo>
                  <a:lnTo>
                    <a:pt x="311609" y="148607"/>
                  </a:lnTo>
                  <a:lnTo>
                    <a:pt x="292925" y="107673"/>
                  </a:lnTo>
                  <a:lnTo>
                    <a:pt x="274395" y="70513"/>
                  </a:lnTo>
                  <a:lnTo>
                    <a:pt x="226063" y="18579"/>
                  </a:lnTo>
                  <a:lnTo>
                    <a:pt x="17402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6332307" y="5055029"/>
              <a:ext cx="345440" cy="727710"/>
            </a:xfrm>
            <a:custGeom>
              <a:avLst/>
              <a:gdLst/>
              <a:ahLst/>
              <a:cxnLst/>
              <a:rect l="l" t="t" r="r" b="b"/>
              <a:pathLst>
                <a:path w="345440" h="727710">
                  <a:moveTo>
                    <a:pt x="170628" y="727475"/>
                  </a:moveTo>
                  <a:lnTo>
                    <a:pt x="226063" y="708895"/>
                  </a:lnTo>
                  <a:lnTo>
                    <a:pt x="274395" y="656961"/>
                  </a:lnTo>
                  <a:lnTo>
                    <a:pt x="292925" y="623607"/>
                  </a:lnTo>
                  <a:lnTo>
                    <a:pt x="311609" y="579253"/>
                  </a:lnTo>
                  <a:lnTo>
                    <a:pt x="326433" y="530724"/>
                  </a:lnTo>
                  <a:lnTo>
                    <a:pt x="333691" y="478790"/>
                  </a:lnTo>
                  <a:lnTo>
                    <a:pt x="341257" y="423066"/>
                  </a:lnTo>
                  <a:lnTo>
                    <a:pt x="344963" y="363922"/>
                  </a:lnTo>
                  <a:lnTo>
                    <a:pt x="341257" y="304408"/>
                  </a:lnTo>
                  <a:lnTo>
                    <a:pt x="333691" y="248685"/>
                  </a:lnTo>
                  <a:lnTo>
                    <a:pt x="326433" y="196751"/>
                  </a:lnTo>
                  <a:lnTo>
                    <a:pt x="311609" y="148607"/>
                  </a:lnTo>
                  <a:lnTo>
                    <a:pt x="292925" y="107673"/>
                  </a:lnTo>
                  <a:lnTo>
                    <a:pt x="274395" y="70513"/>
                  </a:lnTo>
                  <a:lnTo>
                    <a:pt x="226063" y="18579"/>
                  </a:lnTo>
                  <a:lnTo>
                    <a:pt x="174025" y="0"/>
                  </a:lnTo>
                  <a:lnTo>
                    <a:pt x="144378" y="3789"/>
                  </a:lnTo>
                  <a:lnTo>
                    <a:pt x="92803" y="40949"/>
                  </a:lnTo>
                  <a:lnTo>
                    <a:pt x="51729" y="107673"/>
                  </a:lnTo>
                  <a:lnTo>
                    <a:pt x="33044" y="148607"/>
                  </a:lnTo>
                  <a:lnTo>
                    <a:pt x="18220" y="196751"/>
                  </a:lnTo>
                  <a:lnTo>
                    <a:pt x="10963" y="248685"/>
                  </a:lnTo>
                  <a:lnTo>
                    <a:pt x="3397" y="304408"/>
                  </a:lnTo>
                  <a:lnTo>
                    <a:pt x="0" y="363922"/>
                  </a:lnTo>
                  <a:lnTo>
                    <a:pt x="3397" y="423066"/>
                  </a:lnTo>
                  <a:lnTo>
                    <a:pt x="10963" y="478790"/>
                  </a:lnTo>
                  <a:lnTo>
                    <a:pt x="18220" y="530724"/>
                  </a:lnTo>
                  <a:lnTo>
                    <a:pt x="33044" y="579253"/>
                  </a:lnTo>
                  <a:lnTo>
                    <a:pt x="51729" y="623607"/>
                  </a:lnTo>
                  <a:lnTo>
                    <a:pt x="70258" y="656961"/>
                  </a:lnTo>
                  <a:lnTo>
                    <a:pt x="118590" y="708895"/>
                  </a:lnTo>
                  <a:lnTo>
                    <a:pt x="174025" y="727475"/>
                  </a:lnTo>
                </a:path>
              </a:pathLst>
            </a:custGeom>
            <a:ln w="14812">
              <a:solidFill>
                <a:srgbClr val="EB75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9" name="object 69"/>
          <p:cNvSpPr txBox="1"/>
          <p:nvPr/>
        </p:nvSpPr>
        <p:spPr>
          <a:xfrm>
            <a:off x="6345394" y="5291022"/>
            <a:ext cx="302260" cy="2451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75565">
              <a:lnSpc>
                <a:spcPct val="100000"/>
              </a:lnSpc>
              <a:spcBef>
                <a:spcPts val="130"/>
              </a:spcBef>
            </a:pPr>
            <a:r>
              <a:rPr sz="700" spc="-25" dirty="0">
                <a:solidFill>
                  <a:srgbClr val="EB7500"/>
                </a:solidFill>
                <a:latin typeface="Arial MT"/>
                <a:cs typeface="Arial MT"/>
              </a:rPr>
              <a:t>ALU</a:t>
            </a:r>
            <a:endParaRPr sz="7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700" spc="-10" dirty="0">
                <a:solidFill>
                  <a:srgbClr val="EB7500"/>
                </a:solidFill>
                <a:latin typeface="Arial MT"/>
                <a:cs typeface="Arial MT"/>
              </a:rPr>
              <a:t>control</a:t>
            </a:r>
            <a:endParaRPr sz="700">
              <a:latin typeface="Arial MT"/>
              <a:cs typeface="Arial MT"/>
            </a:endParaRPr>
          </a:p>
        </p:txBody>
      </p:sp>
      <p:grpSp>
        <p:nvGrpSpPr>
          <p:cNvPr id="70" name="object 70"/>
          <p:cNvGrpSpPr/>
          <p:nvPr/>
        </p:nvGrpSpPr>
        <p:grpSpPr>
          <a:xfrm>
            <a:off x="6294994" y="3722501"/>
            <a:ext cx="813435" cy="939800"/>
            <a:chOff x="6294994" y="3722501"/>
            <a:chExt cx="813435" cy="939800"/>
          </a:xfrm>
        </p:grpSpPr>
        <p:sp>
          <p:nvSpPr>
            <p:cNvPr id="71" name="object 71"/>
            <p:cNvSpPr/>
            <p:nvPr/>
          </p:nvSpPr>
          <p:spPr>
            <a:xfrm>
              <a:off x="6309917" y="4465145"/>
              <a:ext cx="181610" cy="4445"/>
            </a:xfrm>
            <a:custGeom>
              <a:avLst/>
              <a:gdLst/>
              <a:ahLst/>
              <a:cxnLst/>
              <a:rect l="l" t="t" r="r" b="b"/>
              <a:pathLst>
                <a:path w="181610" h="4445">
                  <a:moveTo>
                    <a:pt x="181592" y="0"/>
                  </a:moveTo>
                  <a:lnTo>
                    <a:pt x="0" y="3851"/>
                  </a:lnTo>
                </a:path>
              </a:pathLst>
            </a:custGeom>
            <a:ln w="295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6528723" y="3733972"/>
              <a:ext cx="571500" cy="920750"/>
            </a:xfrm>
            <a:custGeom>
              <a:avLst/>
              <a:gdLst/>
              <a:ahLst/>
              <a:cxnLst/>
              <a:rect l="l" t="t" r="r" b="b"/>
              <a:pathLst>
                <a:path w="571500" h="920750">
                  <a:moveTo>
                    <a:pt x="0" y="0"/>
                  </a:moveTo>
                  <a:lnTo>
                    <a:pt x="0" y="371132"/>
                  </a:lnTo>
                  <a:lnTo>
                    <a:pt x="96509" y="460179"/>
                  </a:lnTo>
                  <a:lnTo>
                    <a:pt x="0" y="549226"/>
                  </a:lnTo>
                  <a:lnTo>
                    <a:pt x="0" y="920359"/>
                  </a:lnTo>
                  <a:lnTo>
                    <a:pt x="571490" y="638274"/>
                  </a:lnTo>
                  <a:lnTo>
                    <a:pt x="571490" y="2819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6528723" y="3730121"/>
              <a:ext cx="571500" cy="924560"/>
            </a:xfrm>
            <a:custGeom>
              <a:avLst/>
              <a:gdLst/>
              <a:ahLst/>
              <a:cxnLst/>
              <a:rect l="l" t="t" r="r" b="b"/>
              <a:pathLst>
                <a:path w="571500" h="924560">
                  <a:moveTo>
                    <a:pt x="0" y="0"/>
                  </a:moveTo>
                  <a:lnTo>
                    <a:pt x="0" y="374984"/>
                  </a:lnTo>
                  <a:lnTo>
                    <a:pt x="96509" y="464031"/>
                  </a:lnTo>
                  <a:lnTo>
                    <a:pt x="0" y="553078"/>
                  </a:lnTo>
                  <a:lnTo>
                    <a:pt x="0" y="924211"/>
                  </a:lnTo>
                  <a:lnTo>
                    <a:pt x="571490" y="642125"/>
                  </a:lnTo>
                  <a:lnTo>
                    <a:pt x="571490" y="285782"/>
                  </a:lnTo>
                  <a:lnTo>
                    <a:pt x="0" y="3851"/>
                  </a:lnTo>
                </a:path>
              </a:pathLst>
            </a:custGeom>
            <a:ln w="148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4" name="object 74"/>
          <p:cNvSpPr txBox="1"/>
          <p:nvPr/>
        </p:nvSpPr>
        <p:spPr>
          <a:xfrm>
            <a:off x="6898355" y="4144347"/>
            <a:ext cx="204470" cy="1371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700" spc="-25" dirty="0">
                <a:latin typeface="Arial MT"/>
                <a:cs typeface="Arial MT"/>
              </a:rPr>
              <a:t>ALU</a:t>
            </a:r>
            <a:endParaRPr sz="700">
              <a:latin typeface="Arial MT"/>
              <a:cs typeface="Arial MT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6823772" y="4237091"/>
            <a:ext cx="252095" cy="1371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700" spc="-10" dirty="0">
                <a:latin typeface="Arial MT"/>
                <a:cs typeface="Arial MT"/>
              </a:rPr>
              <a:t>result</a:t>
            </a:r>
            <a:endParaRPr sz="700">
              <a:latin typeface="Arial MT"/>
              <a:cs typeface="Arial MT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6631216" y="4118156"/>
            <a:ext cx="207645" cy="1371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700" spc="-25" dirty="0">
                <a:latin typeface="Arial MT"/>
                <a:cs typeface="Arial MT"/>
              </a:rPr>
              <a:t>ALU</a:t>
            </a:r>
            <a:endParaRPr sz="700">
              <a:latin typeface="Arial MT"/>
              <a:cs typeface="Arial MT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6287527" y="3915918"/>
            <a:ext cx="200660" cy="3810"/>
          </a:xfrm>
          <a:custGeom>
            <a:avLst/>
            <a:gdLst/>
            <a:ahLst/>
            <a:cxnLst/>
            <a:rect l="l" t="t" r="r" b="b"/>
            <a:pathLst>
              <a:path w="200660" h="3810">
                <a:moveTo>
                  <a:pt x="200585" y="0"/>
                </a:moveTo>
                <a:lnTo>
                  <a:pt x="0" y="3697"/>
                </a:lnTo>
              </a:path>
            </a:pathLst>
          </a:custGeom>
          <a:ln w="295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 txBox="1"/>
          <p:nvPr/>
        </p:nvSpPr>
        <p:spPr>
          <a:xfrm>
            <a:off x="6875965" y="3999529"/>
            <a:ext cx="214629" cy="1371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700" spc="-20" dirty="0">
                <a:latin typeface="Arial MT"/>
                <a:cs typeface="Arial MT"/>
              </a:rPr>
              <a:t>Zero</a:t>
            </a:r>
            <a:endParaRPr sz="700">
              <a:latin typeface="Arial MT"/>
              <a:cs typeface="Arial MT"/>
            </a:endParaRPr>
          </a:p>
        </p:txBody>
      </p:sp>
      <p:grpSp>
        <p:nvGrpSpPr>
          <p:cNvPr id="79" name="object 79"/>
          <p:cNvGrpSpPr/>
          <p:nvPr/>
        </p:nvGrpSpPr>
        <p:grpSpPr>
          <a:xfrm>
            <a:off x="2833205" y="5051199"/>
            <a:ext cx="1199515" cy="612775"/>
            <a:chOff x="2833205" y="5051199"/>
            <a:chExt cx="1199515" cy="612775"/>
          </a:xfrm>
        </p:grpSpPr>
        <p:sp>
          <p:nvSpPr>
            <p:cNvPr id="80" name="object 80"/>
            <p:cNvSpPr/>
            <p:nvPr/>
          </p:nvSpPr>
          <p:spPr>
            <a:xfrm>
              <a:off x="2840825" y="5058819"/>
              <a:ext cx="494030" cy="597535"/>
            </a:xfrm>
            <a:custGeom>
              <a:avLst/>
              <a:gdLst/>
              <a:ahLst/>
              <a:cxnLst/>
              <a:rect l="l" t="t" r="r" b="b"/>
              <a:pathLst>
                <a:path w="494029" h="597535">
                  <a:moveTo>
                    <a:pt x="493665" y="593658"/>
                  </a:moveTo>
                  <a:lnTo>
                    <a:pt x="493665" y="0"/>
                  </a:lnTo>
                  <a:lnTo>
                    <a:pt x="0" y="0"/>
                  </a:lnTo>
                  <a:lnTo>
                    <a:pt x="0" y="597448"/>
                  </a:lnTo>
                  <a:lnTo>
                    <a:pt x="493665" y="597448"/>
                  </a:lnTo>
                </a:path>
              </a:pathLst>
            </a:custGeom>
            <a:ln w="148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3326924" y="5244585"/>
              <a:ext cx="690880" cy="0"/>
            </a:xfrm>
            <a:custGeom>
              <a:avLst/>
              <a:gdLst/>
              <a:ahLst/>
              <a:cxnLst/>
              <a:rect l="l" t="t" r="r" b="b"/>
              <a:pathLst>
                <a:path w="690879">
                  <a:moveTo>
                    <a:pt x="690390" y="0"/>
                  </a:moveTo>
                  <a:lnTo>
                    <a:pt x="0" y="0"/>
                  </a:lnTo>
                </a:path>
              </a:pathLst>
            </a:custGeom>
            <a:ln w="295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2" name="object 82"/>
          <p:cNvSpPr txBox="1"/>
          <p:nvPr/>
        </p:nvSpPr>
        <p:spPr>
          <a:xfrm>
            <a:off x="2906105" y="5160994"/>
            <a:ext cx="358140" cy="35242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30"/>
              </a:spcBef>
            </a:pPr>
            <a:r>
              <a:rPr sz="700" spc="-10" dirty="0">
                <a:latin typeface="Arial MT"/>
                <a:cs typeface="Arial MT"/>
              </a:rPr>
              <a:t>Memory</a:t>
            </a:r>
            <a:r>
              <a:rPr sz="700" spc="500" dirty="0">
                <a:latin typeface="Arial MT"/>
                <a:cs typeface="Arial MT"/>
              </a:rPr>
              <a:t> </a:t>
            </a:r>
            <a:r>
              <a:rPr sz="700" spc="-20" dirty="0">
                <a:latin typeface="Arial MT"/>
                <a:cs typeface="Arial MT"/>
              </a:rPr>
              <a:t>data</a:t>
            </a:r>
            <a:r>
              <a:rPr sz="700" spc="500" dirty="0">
                <a:latin typeface="Arial MT"/>
                <a:cs typeface="Arial MT"/>
              </a:rPr>
              <a:t> </a:t>
            </a:r>
            <a:r>
              <a:rPr sz="700" spc="-10" dirty="0">
                <a:latin typeface="Arial MT"/>
                <a:cs typeface="Arial MT"/>
              </a:rPr>
              <a:t>register</a:t>
            </a:r>
            <a:endParaRPr sz="700">
              <a:latin typeface="Arial MT"/>
              <a:cs typeface="Arial MT"/>
            </a:endParaRPr>
          </a:p>
        </p:txBody>
      </p:sp>
      <p:grpSp>
        <p:nvGrpSpPr>
          <p:cNvPr id="83" name="object 83"/>
          <p:cNvGrpSpPr/>
          <p:nvPr/>
        </p:nvGrpSpPr>
        <p:grpSpPr>
          <a:xfrm>
            <a:off x="2514448" y="3871169"/>
            <a:ext cx="3168650" cy="1607185"/>
            <a:chOff x="2514448" y="3871169"/>
            <a:chExt cx="3168650" cy="1607185"/>
          </a:xfrm>
        </p:grpSpPr>
        <p:sp>
          <p:nvSpPr>
            <p:cNvPr id="84" name="object 84"/>
            <p:cNvSpPr/>
            <p:nvPr/>
          </p:nvSpPr>
          <p:spPr>
            <a:xfrm>
              <a:off x="2529370" y="4231281"/>
              <a:ext cx="946150" cy="1232535"/>
            </a:xfrm>
            <a:custGeom>
              <a:avLst/>
              <a:gdLst/>
              <a:ahLst/>
              <a:cxnLst/>
              <a:rect l="l" t="t" r="r" b="b"/>
              <a:pathLst>
                <a:path w="946150" h="1232535">
                  <a:moveTo>
                    <a:pt x="0" y="0"/>
                  </a:moveTo>
                  <a:lnTo>
                    <a:pt x="0" y="990934"/>
                  </a:lnTo>
                  <a:lnTo>
                    <a:pt x="252314" y="990934"/>
                  </a:lnTo>
                </a:path>
                <a:path w="946150" h="1232535">
                  <a:moveTo>
                    <a:pt x="942241" y="385922"/>
                  </a:moveTo>
                  <a:lnTo>
                    <a:pt x="946101" y="1232024"/>
                  </a:lnTo>
                </a:path>
              </a:pathLst>
            </a:custGeom>
            <a:ln w="2960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5497539" y="3878789"/>
              <a:ext cx="178435" cy="661035"/>
            </a:xfrm>
            <a:custGeom>
              <a:avLst/>
              <a:gdLst/>
              <a:ahLst/>
              <a:cxnLst/>
              <a:rect l="l" t="t" r="r" b="b"/>
              <a:pathLst>
                <a:path w="178435" h="661035">
                  <a:moveTo>
                    <a:pt x="177886" y="293023"/>
                  </a:moveTo>
                  <a:lnTo>
                    <a:pt x="177886" y="0"/>
                  </a:lnTo>
                  <a:lnTo>
                    <a:pt x="0" y="0"/>
                  </a:lnTo>
                  <a:lnTo>
                    <a:pt x="0" y="296721"/>
                  </a:lnTo>
                  <a:lnTo>
                    <a:pt x="177886" y="296721"/>
                  </a:lnTo>
                </a:path>
                <a:path w="178435" h="661035">
                  <a:moveTo>
                    <a:pt x="177886" y="660612"/>
                  </a:moveTo>
                  <a:lnTo>
                    <a:pt x="177886" y="363429"/>
                  </a:lnTo>
                  <a:lnTo>
                    <a:pt x="0" y="363429"/>
                  </a:lnTo>
                  <a:lnTo>
                    <a:pt x="0" y="660612"/>
                  </a:lnTo>
                  <a:lnTo>
                    <a:pt x="177886" y="660612"/>
                  </a:lnTo>
                </a:path>
              </a:pathLst>
            </a:custGeom>
            <a:ln w="148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6" name="object 86"/>
          <p:cNvSpPr txBox="1"/>
          <p:nvPr/>
        </p:nvSpPr>
        <p:spPr>
          <a:xfrm>
            <a:off x="5504943" y="3955160"/>
            <a:ext cx="163195" cy="1371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55244">
              <a:lnSpc>
                <a:spcPct val="100000"/>
              </a:lnSpc>
              <a:spcBef>
                <a:spcPts val="130"/>
              </a:spcBef>
            </a:pPr>
            <a:r>
              <a:rPr sz="700" spc="-50" dirty="0">
                <a:latin typeface="Arial MT"/>
                <a:cs typeface="Arial MT"/>
              </a:rPr>
              <a:t>A</a:t>
            </a:r>
            <a:endParaRPr sz="700">
              <a:latin typeface="Arial MT"/>
              <a:cs typeface="Arial MT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5547994" y="4303799"/>
            <a:ext cx="87630" cy="1371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700" spc="-50" dirty="0">
                <a:latin typeface="Arial MT"/>
                <a:cs typeface="Arial MT"/>
              </a:rPr>
              <a:t>B</a:t>
            </a:r>
            <a:endParaRPr sz="700">
              <a:latin typeface="Arial MT"/>
              <a:cs typeface="Arial MT"/>
            </a:endParaRPr>
          </a:p>
        </p:txBody>
      </p:sp>
      <p:grpSp>
        <p:nvGrpSpPr>
          <p:cNvPr id="88" name="object 88"/>
          <p:cNvGrpSpPr/>
          <p:nvPr/>
        </p:nvGrpSpPr>
        <p:grpSpPr>
          <a:xfrm>
            <a:off x="1746200" y="2089702"/>
            <a:ext cx="6823075" cy="3407410"/>
            <a:chOff x="1746200" y="2089702"/>
            <a:chExt cx="6823075" cy="3407410"/>
          </a:xfrm>
        </p:grpSpPr>
        <p:sp>
          <p:nvSpPr>
            <p:cNvPr id="89" name="object 89"/>
            <p:cNvSpPr/>
            <p:nvPr/>
          </p:nvSpPr>
          <p:spPr>
            <a:xfrm>
              <a:off x="5679131" y="4023607"/>
              <a:ext cx="386080" cy="107950"/>
            </a:xfrm>
            <a:custGeom>
              <a:avLst/>
              <a:gdLst/>
              <a:ahLst/>
              <a:cxnLst/>
              <a:rect l="l" t="t" r="r" b="b"/>
              <a:pathLst>
                <a:path w="386079" h="107950">
                  <a:moveTo>
                    <a:pt x="0" y="0"/>
                  </a:moveTo>
                  <a:lnTo>
                    <a:pt x="229924" y="3697"/>
                  </a:lnTo>
                  <a:lnTo>
                    <a:pt x="229924" y="107534"/>
                  </a:lnTo>
                  <a:lnTo>
                    <a:pt x="385729" y="107534"/>
                  </a:lnTo>
                </a:path>
              </a:pathLst>
            </a:custGeom>
            <a:ln w="295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5430677" y="4008817"/>
              <a:ext cx="48895" cy="48260"/>
            </a:xfrm>
            <a:custGeom>
              <a:avLst/>
              <a:gdLst/>
              <a:ahLst/>
              <a:cxnLst/>
              <a:rect l="l" t="t" r="r" b="b"/>
              <a:pathLst>
                <a:path w="48895" h="48260">
                  <a:moveTo>
                    <a:pt x="3860" y="0"/>
                  </a:moveTo>
                  <a:lnTo>
                    <a:pt x="0" y="0"/>
                  </a:lnTo>
                  <a:lnTo>
                    <a:pt x="3860" y="48066"/>
                  </a:lnTo>
                  <a:lnTo>
                    <a:pt x="48331" y="25728"/>
                  </a:lnTo>
                  <a:lnTo>
                    <a:pt x="38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5430677" y="4008817"/>
              <a:ext cx="48895" cy="48260"/>
            </a:xfrm>
            <a:custGeom>
              <a:avLst/>
              <a:gdLst/>
              <a:ahLst/>
              <a:cxnLst/>
              <a:rect l="l" t="t" r="r" b="b"/>
              <a:pathLst>
                <a:path w="48895" h="48260">
                  <a:moveTo>
                    <a:pt x="0" y="0"/>
                  </a:moveTo>
                  <a:lnTo>
                    <a:pt x="3860" y="48066"/>
                  </a:lnTo>
                  <a:lnTo>
                    <a:pt x="48331" y="25728"/>
                  </a:lnTo>
                  <a:lnTo>
                    <a:pt x="3860" y="0"/>
                  </a:lnTo>
                </a:path>
              </a:pathLst>
            </a:custGeom>
            <a:ln w="148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6050036" y="4108802"/>
              <a:ext cx="48260" cy="44450"/>
            </a:xfrm>
            <a:custGeom>
              <a:avLst/>
              <a:gdLst/>
              <a:ahLst/>
              <a:cxnLst/>
              <a:rect l="l" t="t" r="r" b="b"/>
              <a:pathLst>
                <a:path w="48260" h="44450">
                  <a:moveTo>
                    <a:pt x="0" y="0"/>
                  </a:moveTo>
                  <a:lnTo>
                    <a:pt x="0" y="44369"/>
                  </a:lnTo>
                  <a:lnTo>
                    <a:pt x="48177" y="223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6050036" y="4108802"/>
              <a:ext cx="48260" cy="44450"/>
            </a:xfrm>
            <a:custGeom>
              <a:avLst/>
              <a:gdLst/>
              <a:ahLst/>
              <a:cxnLst/>
              <a:rect l="l" t="t" r="r" b="b"/>
              <a:pathLst>
                <a:path w="48260" h="44450">
                  <a:moveTo>
                    <a:pt x="0" y="0"/>
                  </a:moveTo>
                  <a:lnTo>
                    <a:pt x="0" y="44369"/>
                  </a:lnTo>
                  <a:lnTo>
                    <a:pt x="48177" y="22338"/>
                  </a:lnTo>
                  <a:lnTo>
                    <a:pt x="0" y="0"/>
                  </a:lnTo>
                </a:path>
              </a:pathLst>
            </a:custGeom>
            <a:ln w="14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6458464" y="3897277"/>
              <a:ext cx="45085" cy="44450"/>
            </a:xfrm>
            <a:custGeom>
              <a:avLst/>
              <a:gdLst/>
              <a:ahLst/>
              <a:cxnLst/>
              <a:rect l="l" t="t" r="r" b="b"/>
              <a:pathLst>
                <a:path w="45084" h="44450">
                  <a:moveTo>
                    <a:pt x="0" y="0"/>
                  </a:moveTo>
                  <a:lnTo>
                    <a:pt x="0" y="44369"/>
                  </a:lnTo>
                  <a:lnTo>
                    <a:pt x="44471" y="223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6458464" y="3893579"/>
              <a:ext cx="45085" cy="48260"/>
            </a:xfrm>
            <a:custGeom>
              <a:avLst/>
              <a:gdLst/>
              <a:ahLst/>
              <a:cxnLst/>
              <a:rect l="l" t="t" r="r" b="b"/>
              <a:pathLst>
                <a:path w="45084" h="48260">
                  <a:moveTo>
                    <a:pt x="0" y="0"/>
                  </a:moveTo>
                  <a:lnTo>
                    <a:pt x="0" y="48066"/>
                  </a:lnTo>
                  <a:lnTo>
                    <a:pt x="44471" y="26036"/>
                  </a:lnTo>
                  <a:lnTo>
                    <a:pt x="0" y="3697"/>
                  </a:lnTo>
                </a:path>
              </a:pathLst>
            </a:custGeom>
            <a:ln w="1480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6458464" y="4446658"/>
              <a:ext cx="48260" cy="48260"/>
            </a:xfrm>
            <a:custGeom>
              <a:avLst/>
              <a:gdLst/>
              <a:ahLst/>
              <a:cxnLst/>
              <a:rect l="l" t="t" r="r" b="b"/>
              <a:pathLst>
                <a:path w="48259" h="48260">
                  <a:moveTo>
                    <a:pt x="3397" y="0"/>
                  </a:moveTo>
                  <a:lnTo>
                    <a:pt x="0" y="0"/>
                  </a:lnTo>
                  <a:lnTo>
                    <a:pt x="3397" y="48066"/>
                  </a:lnTo>
                  <a:lnTo>
                    <a:pt x="47868" y="22338"/>
                  </a:lnTo>
                  <a:lnTo>
                    <a:pt x="339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6458464" y="4446658"/>
              <a:ext cx="48260" cy="48260"/>
            </a:xfrm>
            <a:custGeom>
              <a:avLst/>
              <a:gdLst/>
              <a:ahLst/>
              <a:cxnLst/>
              <a:rect l="l" t="t" r="r" b="b"/>
              <a:pathLst>
                <a:path w="48259" h="48260">
                  <a:moveTo>
                    <a:pt x="0" y="0"/>
                  </a:moveTo>
                  <a:lnTo>
                    <a:pt x="3397" y="48066"/>
                  </a:lnTo>
                  <a:lnTo>
                    <a:pt x="47868" y="22338"/>
                  </a:lnTo>
                  <a:lnTo>
                    <a:pt x="3397" y="0"/>
                  </a:lnTo>
                </a:path>
              </a:pathLst>
            </a:custGeom>
            <a:ln w="148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6532584" y="3333260"/>
              <a:ext cx="48260" cy="48260"/>
            </a:xfrm>
            <a:custGeom>
              <a:avLst/>
              <a:gdLst/>
              <a:ahLst/>
              <a:cxnLst/>
              <a:rect l="l" t="t" r="r" b="b"/>
              <a:pathLst>
                <a:path w="48259" h="48260">
                  <a:moveTo>
                    <a:pt x="0" y="0"/>
                  </a:moveTo>
                  <a:lnTo>
                    <a:pt x="0" y="48066"/>
                  </a:lnTo>
                  <a:lnTo>
                    <a:pt x="48177" y="223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6532584" y="3333260"/>
              <a:ext cx="48260" cy="48260"/>
            </a:xfrm>
            <a:custGeom>
              <a:avLst/>
              <a:gdLst/>
              <a:ahLst/>
              <a:cxnLst/>
              <a:rect l="l" t="t" r="r" b="b"/>
              <a:pathLst>
                <a:path w="48259" h="48260">
                  <a:moveTo>
                    <a:pt x="0" y="0"/>
                  </a:moveTo>
                  <a:lnTo>
                    <a:pt x="0" y="48066"/>
                  </a:lnTo>
                  <a:lnTo>
                    <a:pt x="48177" y="22338"/>
                  </a:lnTo>
                  <a:lnTo>
                    <a:pt x="0" y="0"/>
                  </a:lnTo>
                </a:path>
              </a:pathLst>
            </a:custGeom>
            <a:ln w="148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7430353" y="4212639"/>
              <a:ext cx="45085" cy="44450"/>
            </a:xfrm>
            <a:custGeom>
              <a:avLst/>
              <a:gdLst/>
              <a:ahLst/>
              <a:cxnLst/>
              <a:rect l="l" t="t" r="r" b="b"/>
              <a:pathLst>
                <a:path w="45084" h="44450">
                  <a:moveTo>
                    <a:pt x="0" y="0"/>
                  </a:moveTo>
                  <a:lnTo>
                    <a:pt x="0" y="44369"/>
                  </a:lnTo>
                  <a:lnTo>
                    <a:pt x="44471" y="224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7430353" y="4208942"/>
              <a:ext cx="45085" cy="48260"/>
            </a:xfrm>
            <a:custGeom>
              <a:avLst/>
              <a:gdLst/>
              <a:ahLst/>
              <a:cxnLst/>
              <a:rect l="l" t="t" r="r" b="b"/>
              <a:pathLst>
                <a:path w="45084" h="48260">
                  <a:moveTo>
                    <a:pt x="0" y="0"/>
                  </a:moveTo>
                  <a:lnTo>
                    <a:pt x="0" y="48066"/>
                  </a:lnTo>
                  <a:lnTo>
                    <a:pt x="44471" y="26190"/>
                  </a:lnTo>
                  <a:lnTo>
                    <a:pt x="0" y="3697"/>
                  </a:lnTo>
                </a:path>
              </a:pathLst>
            </a:custGeom>
            <a:ln w="1480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8379852" y="3340501"/>
              <a:ext cx="48895" cy="48895"/>
            </a:xfrm>
            <a:custGeom>
              <a:avLst/>
              <a:gdLst/>
              <a:ahLst/>
              <a:cxnLst/>
              <a:rect l="l" t="t" r="r" b="b"/>
              <a:pathLst>
                <a:path w="48895" h="48895">
                  <a:moveTo>
                    <a:pt x="3860" y="0"/>
                  </a:moveTo>
                  <a:lnTo>
                    <a:pt x="0" y="0"/>
                  </a:lnTo>
                  <a:lnTo>
                    <a:pt x="3860" y="48375"/>
                  </a:lnTo>
                  <a:lnTo>
                    <a:pt x="48331" y="22338"/>
                  </a:lnTo>
                  <a:lnTo>
                    <a:pt x="38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8379852" y="3340501"/>
              <a:ext cx="48895" cy="48895"/>
            </a:xfrm>
            <a:custGeom>
              <a:avLst/>
              <a:gdLst/>
              <a:ahLst/>
              <a:cxnLst/>
              <a:rect l="l" t="t" r="r" b="b"/>
              <a:pathLst>
                <a:path w="48895" h="48895">
                  <a:moveTo>
                    <a:pt x="0" y="0"/>
                  </a:moveTo>
                  <a:lnTo>
                    <a:pt x="3860" y="48375"/>
                  </a:lnTo>
                  <a:lnTo>
                    <a:pt x="48331" y="22338"/>
                  </a:lnTo>
                  <a:lnTo>
                    <a:pt x="3860" y="0"/>
                  </a:lnTo>
                </a:path>
              </a:pathLst>
            </a:custGeom>
            <a:ln w="148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8383713" y="3147463"/>
              <a:ext cx="48895" cy="48895"/>
            </a:xfrm>
            <a:custGeom>
              <a:avLst/>
              <a:gdLst/>
              <a:ahLst/>
              <a:cxnLst/>
              <a:rect l="l" t="t" r="r" b="b"/>
              <a:pathLst>
                <a:path w="48895" h="48894">
                  <a:moveTo>
                    <a:pt x="0" y="0"/>
                  </a:moveTo>
                  <a:lnTo>
                    <a:pt x="3860" y="48529"/>
                  </a:lnTo>
                  <a:lnTo>
                    <a:pt x="48331" y="26190"/>
                  </a:lnTo>
                  <a:lnTo>
                    <a:pt x="3860" y="38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8383713" y="3147463"/>
              <a:ext cx="48895" cy="48895"/>
            </a:xfrm>
            <a:custGeom>
              <a:avLst/>
              <a:gdLst/>
              <a:ahLst/>
              <a:cxnLst/>
              <a:rect l="l" t="t" r="r" b="b"/>
              <a:pathLst>
                <a:path w="48895" h="48894">
                  <a:moveTo>
                    <a:pt x="0" y="0"/>
                  </a:moveTo>
                  <a:lnTo>
                    <a:pt x="3860" y="48529"/>
                  </a:lnTo>
                  <a:lnTo>
                    <a:pt x="48331" y="26190"/>
                  </a:lnTo>
                  <a:lnTo>
                    <a:pt x="3860" y="3851"/>
                  </a:lnTo>
                </a:path>
              </a:pathLst>
            </a:custGeom>
            <a:ln w="148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8387573" y="2995404"/>
              <a:ext cx="45085" cy="44450"/>
            </a:xfrm>
            <a:custGeom>
              <a:avLst/>
              <a:gdLst/>
              <a:ahLst/>
              <a:cxnLst/>
              <a:rect l="l" t="t" r="r" b="b"/>
              <a:pathLst>
                <a:path w="45084" h="44450">
                  <a:moveTo>
                    <a:pt x="0" y="0"/>
                  </a:moveTo>
                  <a:lnTo>
                    <a:pt x="0" y="44369"/>
                  </a:lnTo>
                  <a:lnTo>
                    <a:pt x="44471" y="224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8387573" y="2991707"/>
              <a:ext cx="45085" cy="48260"/>
            </a:xfrm>
            <a:custGeom>
              <a:avLst/>
              <a:gdLst/>
              <a:ahLst/>
              <a:cxnLst/>
              <a:rect l="l" t="t" r="r" b="b"/>
              <a:pathLst>
                <a:path w="45084" h="48260">
                  <a:moveTo>
                    <a:pt x="0" y="0"/>
                  </a:moveTo>
                  <a:lnTo>
                    <a:pt x="0" y="48066"/>
                  </a:lnTo>
                  <a:lnTo>
                    <a:pt x="44471" y="26190"/>
                  </a:lnTo>
                  <a:lnTo>
                    <a:pt x="0" y="3697"/>
                  </a:lnTo>
                </a:path>
              </a:pathLst>
            </a:custGeom>
            <a:ln w="1480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6050036" y="3692992"/>
              <a:ext cx="45085" cy="45085"/>
            </a:xfrm>
            <a:custGeom>
              <a:avLst/>
              <a:gdLst/>
              <a:ahLst/>
              <a:cxnLst/>
              <a:rect l="l" t="t" r="r" b="b"/>
              <a:pathLst>
                <a:path w="45085" h="45085">
                  <a:moveTo>
                    <a:pt x="0" y="0"/>
                  </a:moveTo>
                  <a:lnTo>
                    <a:pt x="0" y="44677"/>
                  </a:lnTo>
                  <a:lnTo>
                    <a:pt x="44780" y="223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6050036" y="3689603"/>
              <a:ext cx="45085" cy="48260"/>
            </a:xfrm>
            <a:custGeom>
              <a:avLst/>
              <a:gdLst/>
              <a:ahLst/>
              <a:cxnLst/>
              <a:rect l="l" t="t" r="r" b="b"/>
              <a:pathLst>
                <a:path w="45085" h="48260">
                  <a:moveTo>
                    <a:pt x="0" y="0"/>
                  </a:moveTo>
                  <a:lnTo>
                    <a:pt x="0" y="48066"/>
                  </a:lnTo>
                  <a:lnTo>
                    <a:pt x="44780" y="25728"/>
                  </a:lnTo>
                  <a:lnTo>
                    <a:pt x="0" y="3389"/>
                  </a:lnTo>
                </a:path>
              </a:pathLst>
            </a:custGeom>
            <a:ln w="1480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6005565" y="4409375"/>
              <a:ext cx="45085" cy="44450"/>
            </a:xfrm>
            <a:custGeom>
              <a:avLst/>
              <a:gdLst/>
              <a:ahLst/>
              <a:cxnLst/>
              <a:rect l="l" t="t" r="r" b="b"/>
              <a:pathLst>
                <a:path w="45085" h="44450">
                  <a:moveTo>
                    <a:pt x="0" y="0"/>
                  </a:moveTo>
                  <a:lnTo>
                    <a:pt x="0" y="44369"/>
                  </a:lnTo>
                  <a:lnTo>
                    <a:pt x="44471" y="224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6005565" y="4409375"/>
              <a:ext cx="45085" cy="44450"/>
            </a:xfrm>
            <a:custGeom>
              <a:avLst/>
              <a:gdLst/>
              <a:ahLst/>
              <a:cxnLst/>
              <a:rect l="l" t="t" r="r" b="b"/>
              <a:pathLst>
                <a:path w="45085" h="44450">
                  <a:moveTo>
                    <a:pt x="0" y="0"/>
                  </a:moveTo>
                  <a:lnTo>
                    <a:pt x="0" y="44369"/>
                  </a:lnTo>
                  <a:lnTo>
                    <a:pt x="44471" y="22492"/>
                  </a:lnTo>
                  <a:lnTo>
                    <a:pt x="0" y="0"/>
                  </a:lnTo>
                </a:path>
              </a:pathLst>
            </a:custGeom>
            <a:ln w="148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6002167" y="4546643"/>
              <a:ext cx="48260" cy="48260"/>
            </a:xfrm>
            <a:custGeom>
              <a:avLst/>
              <a:gdLst/>
              <a:ahLst/>
              <a:cxnLst/>
              <a:rect l="l" t="t" r="r" b="b"/>
              <a:pathLst>
                <a:path w="48260" h="48260">
                  <a:moveTo>
                    <a:pt x="0" y="0"/>
                  </a:moveTo>
                  <a:lnTo>
                    <a:pt x="3397" y="48221"/>
                  </a:lnTo>
                  <a:lnTo>
                    <a:pt x="47868" y="26190"/>
                  </a:lnTo>
                  <a:lnTo>
                    <a:pt x="3397" y="38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6002167" y="4546643"/>
              <a:ext cx="48260" cy="48260"/>
            </a:xfrm>
            <a:custGeom>
              <a:avLst/>
              <a:gdLst/>
              <a:ahLst/>
              <a:cxnLst/>
              <a:rect l="l" t="t" r="r" b="b"/>
              <a:pathLst>
                <a:path w="48260" h="48260">
                  <a:moveTo>
                    <a:pt x="0" y="0"/>
                  </a:moveTo>
                  <a:lnTo>
                    <a:pt x="3397" y="48221"/>
                  </a:lnTo>
                  <a:lnTo>
                    <a:pt x="47868" y="26190"/>
                  </a:lnTo>
                  <a:lnTo>
                    <a:pt x="3397" y="3851"/>
                  </a:lnTo>
                </a:path>
              </a:pathLst>
            </a:custGeom>
            <a:ln w="148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6002167" y="4687763"/>
              <a:ext cx="48260" cy="48260"/>
            </a:xfrm>
            <a:custGeom>
              <a:avLst/>
              <a:gdLst/>
              <a:ahLst/>
              <a:cxnLst/>
              <a:rect l="l" t="t" r="r" b="b"/>
              <a:pathLst>
                <a:path w="48260" h="48260">
                  <a:moveTo>
                    <a:pt x="3397" y="0"/>
                  </a:moveTo>
                  <a:lnTo>
                    <a:pt x="0" y="0"/>
                  </a:lnTo>
                  <a:lnTo>
                    <a:pt x="3397" y="48082"/>
                  </a:lnTo>
                  <a:lnTo>
                    <a:pt x="47868" y="22308"/>
                  </a:lnTo>
                  <a:lnTo>
                    <a:pt x="339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6002167" y="4687763"/>
              <a:ext cx="48260" cy="48260"/>
            </a:xfrm>
            <a:custGeom>
              <a:avLst/>
              <a:gdLst/>
              <a:ahLst/>
              <a:cxnLst/>
              <a:rect l="l" t="t" r="r" b="b"/>
              <a:pathLst>
                <a:path w="48260" h="48260">
                  <a:moveTo>
                    <a:pt x="0" y="0"/>
                  </a:moveTo>
                  <a:lnTo>
                    <a:pt x="3397" y="48082"/>
                  </a:lnTo>
                  <a:lnTo>
                    <a:pt x="47868" y="22308"/>
                  </a:lnTo>
                  <a:lnTo>
                    <a:pt x="3397" y="0"/>
                  </a:lnTo>
                </a:path>
              </a:pathLst>
            </a:custGeom>
            <a:ln w="148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6002167" y="4828713"/>
              <a:ext cx="48260" cy="48260"/>
            </a:xfrm>
            <a:custGeom>
              <a:avLst/>
              <a:gdLst/>
              <a:ahLst/>
              <a:cxnLst/>
              <a:rect l="l" t="t" r="r" b="b"/>
              <a:pathLst>
                <a:path w="48260" h="48260">
                  <a:moveTo>
                    <a:pt x="3397" y="0"/>
                  </a:moveTo>
                  <a:lnTo>
                    <a:pt x="0" y="0"/>
                  </a:lnTo>
                  <a:lnTo>
                    <a:pt x="3397" y="48144"/>
                  </a:lnTo>
                  <a:lnTo>
                    <a:pt x="47868" y="22369"/>
                  </a:lnTo>
                  <a:lnTo>
                    <a:pt x="339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6002167" y="4828713"/>
              <a:ext cx="48260" cy="48260"/>
            </a:xfrm>
            <a:custGeom>
              <a:avLst/>
              <a:gdLst/>
              <a:ahLst/>
              <a:cxnLst/>
              <a:rect l="l" t="t" r="r" b="b"/>
              <a:pathLst>
                <a:path w="48260" h="48260">
                  <a:moveTo>
                    <a:pt x="0" y="0"/>
                  </a:moveTo>
                  <a:lnTo>
                    <a:pt x="3397" y="48144"/>
                  </a:lnTo>
                  <a:lnTo>
                    <a:pt x="47868" y="22369"/>
                  </a:lnTo>
                  <a:lnTo>
                    <a:pt x="3397" y="0"/>
                  </a:lnTo>
                </a:path>
              </a:pathLst>
            </a:custGeom>
            <a:ln w="148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6265445" y="5444741"/>
              <a:ext cx="45085" cy="45085"/>
            </a:xfrm>
            <a:custGeom>
              <a:avLst/>
              <a:gdLst/>
              <a:ahLst/>
              <a:cxnLst/>
              <a:rect l="l" t="t" r="r" b="b"/>
              <a:pathLst>
                <a:path w="45085" h="45085">
                  <a:moveTo>
                    <a:pt x="0" y="0"/>
                  </a:moveTo>
                  <a:lnTo>
                    <a:pt x="0" y="44723"/>
                  </a:lnTo>
                  <a:lnTo>
                    <a:pt x="44471" y="223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6265445" y="5444741"/>
              <a:ext cx="45085" cy="45085"/>
            </a:xfrm>
            <a:custGeom>
              <a:avLst/>
              <a:gdLst/>
              <a:ahLst/>
              <a:cxnLst/>
              <a:rect l="l" t="t" r="r" b="b"/>
              <a:pathLst>
                <a:path w="45085" h="45085">
                  <a:moveTo>
                    <a:pt x="0" y="0"/>
                  </a:moveTo>
                  <a:lnTo>
                    <a:pt x="0" y="44723"/>
                  </a:lnTo>
                  <a:lnTo>
                    <a:pt x="44471" y="22354"/>
                  </a:lnTo>
                  <a:lnTo>
                    <a:pt x="0" y="0"/>
                  </a:lnTo>
                </a:path>
              </a:pathLst>
            </a:custGeom>
            <a:ln w="148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5230400" y="4030693"/>
              <a:ext cx="2192655" cy="200660"/>
            </a:xfrm>
            <a:custGeom>
              <a:avLst/>
              <a:gdLst/>
              <a:ahLst/>
              <a:cxnLst/>
              <a:rect l="l" t="t" r="r" b="b"/>
              <a:pathLst>
                <a:path w="2192654" h="200660">
                  <a:moveTo>
                    <a:pt x="200276" y="0"/>
                  </a:moveTo>
                  <a:lnTo>
                    <a:pt x="218960" y="3851"/>
                  </a:lnTo>
                  <a:lnTo>
                    <a:pt x="0" y="3851"/>
                  </a:lnTo>
                </a:path>
                <a:path w="2192654" h="200660">
                  <a:moveTo>
                    <a:pt x="2173856" y="200587"/>
                  </a:moveTo>
                  <a:lnTo>
                    <a:pt x="2192386" y="200587"/>
                  </a:lnTo>
                  <a:lnTo>
                    <a:pt x="1873210" y="200587"/>
                  </a:lnTo>
                </a:path>
              </a:pathLst>
            </a:custGeom>
            <a:ln w="2960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4310240" y="2587143"/>
              <a:ext cx="1873885" cy="1099185"/>
            </a:xfrm>
            <a:custGeom>
              <a:avLst/>
              <a:gdLst/>
              <a:ahLst/>
              <a:cxnLst/>
              <a:rect l="l" t="t" r="r" b="b"/>
              <a:pathLst>
                <a:path w="1873885" h="1099185">
                  <a:moveTo>
                    <a:pt x="504474" y="1098608"/>
                  </a:moveTo>
                  <a:lnTo>
                    <a:pt x="504474" y="181945"/>
                  </a:lnTo>
                  <a:lnTo>
                    <a:pt x="0" y="181945"/>
                  </a:lnTo>
                </a:path>
                <a:path w="1873885" h="1099185">
                  <a:moveTo>
                    <a:pt x="1873519" y="1039140"/>
                  </a:moveTo>
                  <a:lnTo>
                    <a:pt x="1873519" y="0"/>
                  </a:lnTo>
                  <a:lnTo>
                    <a:pt x="63001" y="0"/>
                  </a:lnTo>
                </a:path>
              </a:pathLst>
            </a:custGeom>
            <a:ln w="14801">
              <a:solidFill>
                <a:srgbClr val="EB75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4265769" y="2104624"/>
              <a:ext cx="4288790" cy="809625"/>
            </a:xfrm>
            <a:custGeom>
              <a:avLst/>
              <a:gdLst/>
              <a:ahLst/>
              <a:cxnLst/>
              <a:rect l="l" t="t" r="r" b="b"/>
              <a:pathLst>
                <a:path w="4288790" h="809625">
                  <a:moveTo>
                    <a:pt x="0" y="0"/>
                  </a:moveTo>
                  <a:lnTo>
                    <a:pt x="4288572" y="3697"/>
                  </a:lnTo>
                  <a:lnTo>
                    <a:pt x="4288572" y="809281"/>
                  </a:lnTo>
                </a:path>
              </a:pathLst>
            </a:custGeom>
            <a:ln w="29571">
              <a:solidFill>
                <a:srgbClr val="EB75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1753820" y="2097384"/>
              <a:ext cx="2256155" cy="1592580"/>
            </a:xfrm>
            <a:custGeom>
              <a:avLst/>
              <a:gdLst/>
              <a:ahLst/>
              <a:cxnLst/>
              <a:rect l="l" t="t" r="r" b="b"/>
              <a:pathLst>
                <a:path w="2256154" h="1592579">
                  <a:moveTo>
                    <a:pt x="0" y="1592219"/>
                  </a:moveTo>
                  <a:lnTo>
                    <a:pt x="3814" y="393163"/>
                  </a:lnTo>
                  <a:lnTo>
                    <a:pt x="2144440" y="393163"/>
                  </a:lnTo>
                </a:path>
                <a:path w="2256154" h="1592579">
                  <a:moveTo>
                    <a:pt x="397078" y="1592219"/>
                  </a:moveTo>
                  <a:lnTo>
                    <a:pt x="397078" y="549381"/>
                  </a:lnTo>
                  <a:lnTo>
                    <a:pt x="2144440" y="549381"/>
                  </a:lnTo>
                </a:path>
                <a:path w="2256154" h="1592579">
                  <a:moveTo>
                    <a:pt x="998216" y="0"/>
                  </a:moveTo>
                  <a:lnTo>
                    <a:pt x="2255774" y="3851"/>
                  </a:lnTo>
                </a:path>
                <a:path w="2256154" h="1592579">
                  <a:moveTo>
                    <a:pt x="2200339" y="126175"/>
                  </a:moveTo>
                  <a:lnTo>
                    <a:pt x="441550" y="126175"/>
                  </a:lnTo>
                </a:path>
              </a:pathLst>
            </a:custGeom>
            <a:ln w="14801">
              <a:solidFill>
                <a:srgbClr val="EB75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4" name="object 124"/>
          <p:cNvSpPr txBox="1"/>
          <p:nvPr/>
        </p:nvSpPr>
        <p:spPr>
          <a:xfrm>
            <a:off x="3700262" y="2214705"/>
            <a:ext cx="180975" cy="1238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650" spc="-20" dirty="0">
                <a:solidFill>
                  <a:srgbClr val="EB7500"/>
                </a:solidFill>
                <a:latin typeface="Arial MT"/>
                <a:cs typeface="Arial MT"/>
              </a:rPr>
              <a:t>IorD</a:t>
            </a:r>
            <a:endParaRPr sz="650">
              <a:latin typeface="Arial MT"/>
              <a:cs typeface="Arial MT"/>
            </a:endParaRPr>
          </a:p>
        </p:txBody>
      </p:sp>
      <p:sp>
        <p:nvSpPr>
          <p:cNvPr id="125" name="object 125"/>
          <p:cNvSpPr txBox="1"/>
          <p:nvPr/>
        </p:nvSpPr>
        <p:spPr>
          <a:xfrm>
            <a:off x="3481302" y="2362911"/>
            <a:ext cx="405130" cy="1238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650" spc="-10" dirty="0">
                <a:solidFill>
                  <a:srgbClr val="EB7500"/>
                </a:solidFill>
                <a:latin typeface="Arial MT"/>
                <a:cs typeface="Arial MT"/>
              </a:rPr>
              <a:t>MemRead</a:t>
            </a:r>
            <a:endParaRPr sz="650">
              <a:latin typeface="Arial MT"/>
              <a:cs typeface="Arial MT"/>
            </a:endParaRPr>
          </a:p>
        </p:txBody>
      </p:sp>
      <p:sp>
        <p:nvSpPr>
          <p:cNvPr id="126" name="object 126"/>
          <p:cNvSpPr txBox="1"/>
          <p:nvPr/>
        </p:nvSpPr>
        <p:spPr>
          <a:xfrm>
            <a:off x="3481302" y="2515278"/>
            <a:ext cx="401320" cy="1238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650" spc="-10" dirty="0">
                <a:solidFill>
                  <a:srgbClr val="EB7500"/>
                </a:solidFill>
                <a:latin typeface="Arial MT"/>
                <a:cs typeface="Arial MT"/>
              </a:rPr>
              <a:t>MemWrite</a:t>
            </a:r>
            <a:endParaRPr sz="650">
              <a:latin typeface="Arial MT"/>
              <a:cs typeface="Arial MT"/>
            </a:endParaRPr>
          </a:p>
        </p:txBody>
      </p:sp>
      <p:sp>
        <p:nvSpPr>
          <p:cNvPr id="127" name="object 127"/>
          <p:cNvSpPr txBox="1"/>
          <p:nvPr/>
        </p:nvSpPr>
        <p:spPr>
          <a:xfrm>
            <a:off x="3455514" y="2667336"/>
            <a:ext cx="427355" cy="1238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650" spc="-10" dirty="0">
                <a:solidFill>
                  <a:srgbClr val="EB7500"/>
                </a:solidFill>
                <a:latin typeface="Arial MT"/>
                <a:cs typeface="Arial MT"/>
              </a:rPr>
              <a:t>MemtoReg</a:t>
            </a:r>
            <a:endParaRPr sz="650">
              <a:latin typeface="Arial MT"/>
              <a:cs typeface="Arial MT"/>
            </a:endParaRPr>
          </a:p>
        </p:txBody>
      </p:sp>
      <p:sp>
        <p:nvSpPr>
          <p:cNvPr id="128" name="object 128"/>
          <p:cNvSpPr txBox="1"/>
          <p:nvPr/>
        </p:nvSpPr>
        <p:spPr>
          <a:xfrm>
            <a:off x="3477596" y="1951261"/>
            <a:ext cx="530860" cy="1238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650" spc="-10" dirty="0">
                <a:solidFill>
                  <a:srgbClr val="EB7500"/>
                </a:solidFill>
                <a:latin typeface="Arial MT"/>
                <a:cs typeface="Arial MT"/>
              </a:rPr>
              <a:t>PCWriteCond</a:t>
            </a:r>
            <a:endParaRPr sz="650">
              <a:latin typeface="Arial MT"/>
              <a:cs typeface="Arial MT"/>
            </a:endParaRPr>
          </a:p>
        </p:txBody>
      </p:sp>
      <p:sp>
        <p:nvSpPr>
          <p:cNvPr id="129" name="object 129"/>
          <p:cNvSpPr txBox="1"/>
          <p:nvPr/>
        </p:nvSpPr>
        <p:spPr>
          <a:xfrm>
            <a:off x="3581672" y="2837881"/>
            <a:ext cx="297180" cy="1238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650" spc="-10" dirty="0">
                <a:solidFill>
                  <a:srgbClr val="EB7500"/>
                </a:solidFill>
                <a:latin typeface="Arial MT"/>
                <a:cs typeface="Arial MT"/>
              </a:rPr>
              <a:t>IRWrite</a:t>
            </a:r>
            <a:endParaRPr sz="650">
              <a:latin typeface="Arial MT"/>
              <a:cs typeface="Arial MT"/>
            </a:endParaRPr>
          </a:p>
        </p:txBody>
      </p:sp>
      <p:sp>
        <p:nvSpPr>
          <p:cNvPr id="130" name="object 130"/>
          <p:cNvSpPr txBox="1"/>
          <p:nvPr/>
        </p:nvSpPr>
        <p:spPr>
          <a:xfrm>
            <a:off x="4379226" y="2300054"/>
            <a:ext cx="361950" cy="1238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650" spc="-10" dirty="0">
                <a:solidFill>
                  <a:srgbClr val="EB7500"/>
                </a:solidFill>
                <a:latin typeface="Arial MT"/>
                <a:cs typeface="Arial MT"/>
              </a:rPr>
              <a:t>ALUSrcB</a:t>
            </a:r>
            <a:endParaRPr sz="650">
              <a:latin typeface="Arial MT"/>
              <a:cs typeface="Arial MT"/>
            </a:endParaRPr>
          </a:p>
        </p:txBody>
      </p:sp>
      <p:sp>
        <p:nvSpPr>
          <p:cNvPr id="131" name="object 131"/>
          <p:cNvSpPr txBox="1"/>
          <p:nvPr/>
        </p:nvSpPr>
        <p:spPr>
          <a:xfrm>
            <a:off x="4379226" y="2797363"/>
            <a:ext cx="296545" cy="1238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650" spc="-10" dirty="0">
                <a:solidFill>
                  <a:srgbClr val="EB7500"/>
                </a:solidFill>
                <a:latin typeface="Arial MT"/>
                <a:cs typeface="Arial MT"/>
              </a:rPr>
              <a:t>RegDst</a:t>
            </a:r>
            <a:endParaRPr sz="650">
              <a:latin typeface="Arial MT"/>
              <a:cs typeface="Arial MT"/>
            </a:endParaRPr>
          </a:p>
        </p:txBody>
      </p:sp>
      <p:sp>
        <p:nvSpPr>
          <p:cNvPr id="132" name="object 132"/>
          <p:cNvSpPr txBox="1"/>
          <p:nvPr/>
        </p:nvSpPr>
        <p:spPr>
          <a:xfrm>
            <a:off x="4323327" y="1969902"/>
            <a:ext cx="401320" cy="1238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650" spc="-10" dirty="0">
                <a:solidFill>
                  <a:srgbClr val="EB7500"/>
                </a:solidFill>
                <a:latin typeface="Arial MT"/>
                <a:cs typeface="Arial MT"/>
              </a:rPr>
              <a:t>PCSource</a:t>
            </a:r>
            <a:endParaRPr sz="650">
              <a:latin typeface="Arial MT"/>
              <a:cs typeface="Arial MT"/>
            </a:endParaRPr>
          </a:p>
        </p:txBody>
      </p:sp>
      <p:sp>
        <p:nvSpPr>
          <p:cNvPr id="133" name="object 133"/>
          <p:cNvSpPr txBox="1"/>
          <p:nvPr/>
        </p:nvSpPr>
        <p:spPr>
          <a:xfrm>
            <a:off x="4386329" y="2455810"/>
            <a:ext cx="381000" cy="2908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1115">
              <a:lnSpc>
                <a:spcPct val="100000"/>
              </a:lnSpc>
              <a:spcBef>
                <a:spcPts val="90"/>
              </a:spcBef>
            </a:pPr>
            <a:r>
              <a:rPr sz="650" spc="-10" dirty="0">
                <a:solidFill>
                  <a:srgbClr val="EB7500"/>
                </a:solidFill>
                <a:latin typeface="Arial MT"/>
                <a:cs typeface="Arial MT"/>
              </a:rPr>
              <a:t>ALUSrcA</a:t>
            </a:r>
            <a:endParaRPr sz="6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sz="650" spc="-10" dirty="0">
                <a:solidFill>
                  <a:srgbClr val="EB7500"/>
                </a:solidFill>
                <a:latin typeface="Arial MT"/>
                <a:cs typeface="Arial MT"/>
              </a:rPr>
              <a:t>RegWrite</a:t>
            </a:r>
            <a:endParaRPr sz="650">
              <a:latin typeface="Arial MT"/>
              <a:cs typeface="Arial MT"/>
            </a:endParaRPr>
          </a:p>
        </p:txBody>
      </p:sp>
      <p:grpSp>
        <p:nvGrpSpPr>
          <p:cNvPr id="134" name="object 134"/>
          <p:cNvGrpSpPr/>
          <p:nvPr/>
        </p:nvGrpSpPr>
        <p:grpSpPr>
          <a:xfrm>
            <a:off x="2477279" y="1885479"/>
            <a:ext cx="4808855" cy="2197735"/>
            <a:chOff x="2477279" y="1885479"/>
            <a:chExt cx="4808855" cy="2197735"/>
          </a:xfrm>
        </p:grpSpPr>
        <p:sp>
          <p:nvSpPr>
            <p:cNvPr id="135" name="object 135"/>
            <p:cNvSpPr/>
            <p:nvPr/>
          </p:nvSpPr>
          <p:spPr>
            <a:xfrm>
              <a:off x="2737213" y="1893099"/>
              <a:ext cx="4540885" cy="2182495"/>
            </a:xfrm>
            <a:custGeom>
              <a:avLst/>
              <a:gdLst/>
              <a:ahLst/>
              <a:cxnLst/>
              <a:rect l="l" t="t" r="r" b="b"/>
              <a:pathLst>
                <a:path w="4540884" h="2182495">
                  <a:moveTo>
                    <a:pt x="4363000" y="2182426"/>
                  </a:moveTo>
                  <a:lnTo>
                    <a:pt x="4540887" y="2182426"/>
                  </a:lnTo>
                  <a:lnTo>
                    <a:pt x="4540887" y="0"/>
                  </a:lnTo>
                  <a:lnTo>
                    <a:pt x="118436" y="0"/>
                  </a:lnTo>
                  <a:lnTo>
                    <a:pt x="118436" y="103837"/>
                  </a:lnTo>
                  <a:lnTo>
                    <a:pt x="0" y="103837"/>
                  </a:lnTo>
                </a:path>
              </a:pathLst>
            </a:custGeom>
            <a:ln w="147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2484899" y="1945017"/>
              <a:ext cx="260350" cy="215900"/>
            </a:xfrm>
            <a:custGeom>
              <a:avLst/>
              <a:gdLst/>
              <a:ahLst/>
              <a:cxnLst/>
              <a:rect l="l" t="t" r="r" b="b"/>
              <a:pathLst>
                <a:path w="260350" h="215900">
                  <a:moveTo>
                    <a:pt x="259880" y="0"/>
                  </a:moveTo>
                  <a:lnTo>
                    <a:pt x="103766" y="0"/>
                  </a:lnTo>
                  <a:lnTo>
                    <a:pt x="85391" y="3851"/>
                  </a:lnTo>
                  <a:lnTo>
                    <a:pt x="40611" y="22338"/>
                  </a:lnTo>
                  <a:lnTo>
                    <a:pt x="3705" y="74257"/>
                  </a:lnTo>
                  <a:lnTo>
                    <a:pt x="0" y="92898"/>
                  </a:lnTo>
                  <a:lnTo>
                    <a:pt x="0" y="126175"/>
                  </a:lnTo>
                  <a:lnTo>
                    <a:pt x="18529" y="171007"/>
                  </a:lnTo>
                  <a:lnTo>
                    <a:pt x="55435" y="204284"/>
                  </a:lnTo>
                  <a:lnTo>
                    <a:pt x="85391" y="215377"/>
                  </a:lnTo>
                  <a:lnTo>
                    <a:pt x="100215" y="215377"/>
                  </a:lnTo>
                  <a:lnTo>
                    <a:pt x="259880" y="215377"/>
                  </a:lnTo>
                  <a:lnTo>
                    <a:pt x="2598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2484899" y="1945017"/>
              <a:ext cx="260350" cy="215900"/>
            </a:xfrm>
            <a:custGeom>
              <a:avLst/>
              <a:gdLst/>
              <a:ahLst/>
              <a:cxnLst/>
              <a:rect l="l" t="t" r="r" b="b"/>
              <a:pathLst>
                <a:path w="260350" h="215900">
                  <a:moveTo>
                    <a:pt x="100215" y="215377"/>
                  </a:moveTo>
                  <a:lnTo>
                    <a:pt x="85391" y="215377"/>
                  </a:lnTo>
                  <a:lnTo>
                    <a:pt x="70567" y="211525"/>
                  </a:lnTo>
                  <a:lnTo>
                    <a:pt x="29647" y="185797"/>
                  </a:lnTo>
                  <a:lnTo>
                    <a:pt x="3705" y="140965"/>
                  </a:lnTo>
                  <a:lnTo>
                    <a:pt x="0" y="107688"/>
                  </a:lnTo>
                  <a:lnTo>
                    <a:pt x="0" y="92898"/>
                  </a:lnTo>
                  <a:lnTo>
                    <a:pt x="18529" y="44677"/>
                  </a:lnTo>
                  <a:lnTo>
                    <a:pt x="55435" y="11400"/>
                  </a:lnTo>
                  <a:lnTo>
                    <a:pt x="103766" y="0"/>
                  </a:lnTo>
                  <a:lnTo>
                    <a:pt x="259880" y="0"/>
                  </a:lnTo>
                  <a:lnTo>
                    <a:pt x="259880" y="215377"/>
                  </a:lnTo>
                  <a:lnTo>
                    <a:pt x="103766" y="215377"/>
                  </a:lnTo>
                </a:path>
              </a:pathLst>
            </a:custGeom>
            <a:ln w="14798">
              <a:solidFill>
                <a:srgbClr val="EB75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3898261" y="1934079"/>
              <a:ext cx="482600" cy="1132205"/>
            </a:xfrm>
            <a:custGeom>
              <a:avLst/>
              <a:gdLst/>
              <a:ahLst/>
              <a:cxnLst/>
              <a:rect l="l" t="t" r="r" b="b"/>
              <a:pathLst>
                <a:path w="482600" h="1132205">
                  <a:moveTo>
                    <a:pt x="241350" y="0"/>
                  </a:moveTo>
                  <a:lnTo>
                    <a:pt x="200276" y="10938"/>
                  </a:lnTo>
                  <a:lnTo>
                    <a:pt x="163371" y="37128"/>
                  </a:lnTo>
                  <a:lnTo>
                    <a:pt x="130017" y="81498"/>
                  </a:lnTo>
                  <a:lnTo>
                    <a:pt x="96509" y="137114"/>
                  </a:lnTo>
                  <a:lnTo>
                    <a:pt x="70722" y="203822"/>
                  </a:lnTo>
                  <a:lnTo>
                    <a:pt x="44471" y="278233"/>
                  </a:lnTo>
                  <a:lnTo>
                    <a:pt x="26250" y="360040"/>
                  </a:lnTo>
                  <a:lnTo>
                    <a:pt x="11117" y="445389"/>
                  </a:lnTo>
                  <a:lnTo>
                    <a:pt x="3860" y="530585"/>
                  </a:lnTo>
                  <a:lnTo>
                    <a:pt x="0" y="619786"/>
                  </a:lnTo>
                  <a:lnTo>
                    <a:pt x="3860" y="701285"/>
                  </a:lnTo>
                  <a:lnTo>
                    <a:pt x="11117" y="779393"/>
                  </a:lnTo>
                  <a:lnTo>
                    <a:pt x="26250" y="853651"/>
                  </a:lnTo>
                  <a:lnTo>
                    <a:pt x="44471" y="920359"/>
                  </a:lnTo>
                  <a:lnTo>
                    <a:pt x="70722" y="979827"/>
                  </a:lnTo>
                  <a:lnTo>
                    <a:pt x="96509" y="1031745"/>
                  </a:lnTo>
                  <a:lnTo>
                    <a:pt x="130017" y="1072417"/>
                  </a:lnTo>
                  <a:lnTo>
                    <a:pt x="163371" y="1105694"/>
                  </a:lnTo>
                  <a:lnTo>
                    <a:pt x="200276" y="1124336"/>
                  </a:lnTo>
                  <a:lnTo>
                    <a:pt x="241350" y="1131885"/>
                  </a:lnTo>
                  <a:lnTo>
                    <a:pt x="237490" y="1128033"/>
                  </a:lnTo>
                  <a:lnTo>
                    <a:pt x="278564" y="1124336"/>
                  </a:lnTo>
                  <a:lnTo>
                    <a:pt x="315470" y="1105694"/>
                  </a:lnTo>
                  <a:lnTo>
                    <a:pt x="352684" y="1072417"/>
                  </a:lnTo>
                  <a:lnTo>
                    <a:pt x="382331" y="1031745"/>
                  </a:lnTo>
                  <a:lnTo>
                    <a:pt x="411979" y="979827"/>
                  </a:lnTo>
                  <a:lnTo>
                    <a:pt x="434369" y="920359"/>
                  </a:lnTo>
                  <a:lnTo>
                    <a:pt x="456451" y="853651"/>
                  </a:lnTo>
                  <a:lnTo>
                    <a:pt x="471275" y="779393"/>
                  </a:lnTo>
                  <a:lnTo>
                    <a:pt x="478841" y="701285"/>
                  </a:lnTo>
                  <a:lnTo>
                    <a:pt x="482547" y="619786"/>
                  </a:lnTo>
                  <a:lnTo>
                    <a:pt x="478841" y="530585"/>
                  </a:lnTo>
                  <a:lnTo>
                    <a:pt x="471275" y="445389"/>
                  </a:lnTo>
                  <a:lnTo>
                    <a:pt x="456451" y="360040"/>
                  </a:lnTo>
                  <a:lnTo>
                    <a:pt x="434369" y="278233"/>
                  </a:lnTo>
                  <a:lnTo>
                    <a:pt x="411979" y="203822"/>
                  </a:lnTo>
                  <a:lnTo>
                    <a:pt x="382331" y="137114"/>
                  </a:lnTo>
                  <a:lnTo>
                    <a:pt x="352684" y="81498"/>
                  </a:lnTo>
                  <a:lnTo>
                    <a:pt x="315470" y="37128"/>
                  </a:lnTo>
                  <a:lnTo>
                    <a:pt x="278564" y="10938"/>
                  </a:lnTo>
                  <a:lnTo>
                    <a:pt x="2413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3898261" y="1934079"/>
              <a:ext cx="482600" cy="1132205"/>
            </a:xfrm>
            <a:custGeom>
              <a:avLst/>
              <a:gdLst/>
              <a:ahLst/>
              <a:cxnLst/>
              <a:rect l="l" t="t" r="r" b="b"/>
              <a:pathLst>
                <a:path w="482600" h="1132205">
                  <a:moveTo>
                    <a:pt x="237490" y="1128033"/>
                  </a:moveTo>
                  <a:lnTo>
                    <a:pt x="278564" y="1124336"/>
                  </a:lnTo>
                  <a:lnTo>
                    <a:pt x="315470" y="1105694"/>
                  </a:lnTo>
                  <a:lnTo>
                    <a:pt x="352684" y="1072417"/>
                  </a:lnTo>
                  <a:lnTo>
                    <a:pt x="382331" y="1031745"/>
                  </a:lnTo>
                  <a:lnTo>
                    <a:pt x="411979" y="979827"/>
                  </a:lnTo>
                  <a:lnTo>
                    <a:pt x="434369" y="920359"/>
                  </a:lnTo>
                  <a:lnTo>
                    <a:pt x="456451" y="853651"/>
                  </a:lnTo>
                  <a:lnTo>
                    <a:pt x="471275" y="779393"/>
                  </a:lnTo>
                  <a:lnTo>
                    <a:pt x="478841" y="701285"/>
                  </a:lnTo>
                  <a:lnTo>
                    <a:pt x="482547" y="619786"/>
                  </a:lnTo>
                  <a:lnTo>
                    <a:pt x="478841" y="530585"/>
                  </a:lnTo>
                  <a:lnTo>
                    <a:pt x="471275" y="445389"/>
                  </a:lnTo>
                  <a:lnTo>
                    <a:pt x="456451" y="360040"/>
                  </a:lnTo>
                  <a:lnTo>
                    <a:pt x="434369" y="278233"/>
                  </a:lnTo>
                  <a:lnTo>
                    <a:pt x="411979" y="203822"/>
                  </a:lnTo>
                  <a:lnTo>
                    <a:pt x="382331" y="137114"/>
                  </a:lnTo>
                  <a:lnTo>
                    <a:pt x="352684" y="81498"/>
                  </a:lnTo>
                  <a:lnTo>
                    <a:pt x="315470" y="37128"/>
                  </a:lnTo>
                  <a:lnTo>
                    <a:pt x="278564" y="10938"/>
                  </a:lnTo>
                  <a:lnTo>
                    <a:pt x="241350" y="0"/>
                  </a:lnTo>
                  <a:lnTo>
                    <a:pt x="200276" y="10938"/>
                  </a:lnTo>
                  <a:lnTo>
                    <a:pt x="163371" y="37128"/>
                  </a:lnTo>
                  <a:lnTo>
                    <a:pt x="130017" y="81498"/>
                  </a:lnTo>
                  <a:lnTo>
                    <a:pt x="96509" y="137114"/>
                  </a:lnTo>
                  <a:lnTo>
                    <a:pt x="70722" y="203822"/>
                  </a:lnTo>
                  <a:lnTo>
                    <a:pt x="44471" y="278233"/>
                  </a:lnTo>
                  <a:lnTo>
                    <a:pt x="26250" y="360040"/>
                  </a:lnTo>
                  <a:lnTo>
                    <a:pt x="11117" y="445389"/>
                  </a:lnTo>
                  <a:lnTo>
                    <a:pt x="3860" y="530585"/>
                  </a:lnTo>
                  <a:lnTo>
                    <a:pt x="0" y="619786"/>
                  </a:lnTo>
                  <a:lnTo>
                    <a:pt x="3860" y="701285"/>
                  </a:lnTo>
                  <a:lnTo>
                    <a:pt x="11117" y="779393"/>
                  </a:lnTo>
                  <a:lnTo>
                    <a:pt x="26250" y="853651"/>
                  </a:lnTo>
                  <a:lnTo>
                    <a:pt x="44471" y="920359"/>
                  </a:lnTo>
                  <a:lnTo>
                    <a:pt x="70722" y="979827"/>
                  </a:lnTo>
                  <a:lnTo>
                    <a:pt x="96509" y="1031745"/>
                  </a:lnTo>
                  <a:lnTo>
                    <a:pt x="130017" y="1072417"/>
                  </a:lnTo>
                  <a:lnTo>
                    <a:pt x="163371" y="1105694"/>
                  </a:lnTo>
                  <a:lnTo>
                    <a:pt x="200276" y="1124336"/>
                  </a:lnTo>
                  <a:lnTo>
                    <a:pt x="241350" y="1131885"/>
                  </a:lnTo>
                </a:path>
              </a:pathLst>
            </a:custGeom>
            <a:ln w="14813">
              <a:solidFill>
                <a:srgbClr val="EB75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0" name="object 140"/>
          <p:cNvSpPr txBox="1"/>
          <p:nvPr/>
        </p:nvSpPr>
        <p:spPr>
          <a:xfrm>
            <a:off x="3989791" y="2489241"/>
            <a:ext cx="292100" cy="1238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650" spc="-10" dirty="0">
                <a:solidFill>
                  <a:srgbClr val="EB7500"/>
                </a:solidFill>
                <a:latin typeface="Arial MT"/>
                <a:cs typeface="Arial MT"/>
              </a:rPr>
              <a:t>Control</a:t>
            </a:r>
            <a:endParaRPr sz="650">
              <a:latin typeface="Arial MT"/>
              <a:cs typeface="Arial MT"/>
            </a:endParaRPr>
          </a:p>
        </p:txBody>
      </p:sp>
      <p:sp>
        <p:nvSpPr>
          <p:cNvPr id="141" name="object 141"/>
          <p:cNvSpPr txBox="1"/>
          <p:nvPr/>
        </p:nvSpPr>
        <p:spPr>
          <a:xfrm>
            <a:off x="3574493" y="2096078"/>
            <a:ext cx="1094105" cy="205104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419734" marR="30480" indent="-382270">
              <a:lnSpc>
                <a:spcPts val="640"/>
              </a:lnSpc>
              <a:spcBef>
                <a:spcPts val="229"/>
              </a:spcBef>
              <a:tabLst>
                <a:tab pos="783590" algn="l"/>
              </a:tabLst>
            </a:pPr>
            <a:r>
              <a:rPr sz="650" spc="-10" dirty="0">
                <a:solidFill>
                  <a:srgbClr val="EB7500"/>
                </a:solidFill>
                <a:latin typeface="Arial MT"/>
                <a:cs typeface="Arial MT"/>
              </a:rPr>
              <a:t>PCWrite</a:t>
            </a:r>
            <a:r>
              <a:rPr sz="650" dirty="0">
                <a:solidFill>
                  <a:srgbClr val="EB7500"/>
                </a:solidFill>
                <a:latin typeface="Arial MT"/>
                <a:cs typeface="Arial MT"/>
              </a:rPr>
              <a:t>		</a:t>
            </a:r>
            <a:r>
              <a:rPr sz="975" spc="-30" baseline="-25641" dirty="0">
                <a:solidFill>
                  <a:srgbClr val="EB7500"/>
                </a:solidFill>
                <a:latin typeface="Arial MT"/>
                <a:cs typeface="Arial MT"/>
              </a:rPr>
              <a:t>ALUOp</a:t>
            </a:r>
            <a:r>
              <a:rPr sz="975" spc="750" baseline="-25641" dirty="0">
                <a:solidFill>
                  <a:srgbClr val="EB7500"/>
                </a:solidFill>
                <a:latin typeface="Arial MT"/>
                <a:cs typeface="Arial MT"/>
              </a:rPr>
              <a:t> </a:t>
            </a:r>
            <a:r>
              <a:rPr sz="650" spc="-10" dirty="0">
                <a:solidFill>
                  <a:srgbClr val="EB7500"/>
                </a:solidFill>
                <a:latin typeface="Arial MT"/>
                <a:cs typeface="Arial MT"/>
              </a:rPr>
              <a:t>Outputs</a:t>
            </a:r>
            <a:endParaRPr sz="650">
              <a:latin typeface="Arial MT"/>
              <a:cs typeface="Arial MT"/>
            </a:endParaRPr>
          </a:p>
        </p:txBody>
      </p:sp>
      <p:grpSp>
        <p:nvGrpSpPr>
          <p:cNvPr id="142" name="object 142"/>
          <p:cNvGrpSpPr/>
          <p:nvPr/>
        </p:nvGrpSpPr>
        <p:grpSpPr>
          <a:xfrm>
            <a:off x="1935420" y="2037845"/>
            <a:ext cx="2219325" cy="1551940"/>
            <a:chOff x="1935420" y="2037845"/>
            <a:chExt cx="2219325" cy="1551940"/>
          </a:xfrm>
        </p:grpSpPr>
        <p:sp>
          <p:nvSpPr>
            <p:cNvPr id="143" name="object 143"/>
            <p:cNvSpPr/>
            <p:nvPr/>
          </p:nvSpPr>
          <p:spPr>
            <a:xfrm>
              <a:off x="1943040" y="2045465"/>
              <a:ext cx="297180" cy="215900"/>
            </a:xfrm>
            <a:custGeom>
              <a:avLst/>
              <a:gdLst/>
              <a:ahLst/>
              <a:cxnLst/>
              <a:rect l="l" t="t" r="r" b="b"/>
              <a:pathLst>
                <a:path w="297180" h="215900">
                  <a:moveTo>
                    <a:pt x="297110" y="0"/>
                  </a:moveTo>
                  <a:lnTo>
                    <a:pt x="170953" y="0"/>
                  </a:lnTo>
                  <a:lnTo>
                    <a:pt x="148562" y="3389"/>
                  </a:lnTo>
                  <a:lnTo>
                    <a:pt x="133754" y="3389"/>
                  </a:lnTo>
                  <a:lnTo>
                    <a:pt x="118930" y="7240"/>
                  </a:lnTo>
                  <a:lnTo>
                    <a:pt x="100308" y="10938"/>
                  </a:lnTo>
                  <a:lnTo>
                    <a:pt x="63078" y="33431"/>
                  </a:lnTo>
                  <a:lnTo>
                    <a:pt x="48254" y="40518"/>
                  </a:lnTo>
                  <a:lnTo>
                    <a:pt x="37244" y="55770"/>
                  </a:lnTo>
                  <a:lnTo>
                    <a:pt x="14823" y="77646"/>
                  </a:lnTo>
                  <a:lnTo>
                    <a:pt x="7612" y="89047"/>
                  </a:lnTo>
                  <a:lnTo>
                    <a:pt x="3798" y="100139"/>
                  </a:lnTo>
                  <a:lnTo>
                    <a:pt x="0" y="107688"/>
                  </a:lnTo>
                  <a:lnTo>
                    <a:pt x="3798" y="114929"/>
                  </a:lnTo>
                  <a:lnTo>
                    <a:pt x="7612" y="126175"/>
                  </a:lnTo>
                  <a:lnTo>
                    <a:pt x="14823" y="137268"/>
                  </a:lnTo>
                  <a:lnTo>
                    <a:pt x="26219" y="148206"/>
                  </a:lnTo>
                  <a:lnTo>
                    <a:pt x="37244" y="159607"/>
                  </a:lnTo>
                  <a:lnTo>
                    <a:pt x="48254" y="170545"/>
                  </a:lnTo>
                  <a:lnTo>
                    <a:pt x="63078" y="181637"/>
                  </a:lnTo>
                  <a:lnTo>
                    <a:pt x="81701" y="192884"/>
                  </a:lnTo>
                  <a:lnTo>
                    <a:pt x="118930" y="207674"/>
                  </a:lnTo>
                  <a:lnTo>
                    <a:pt x="133754" y="211525"/>
                  </a:lnTo>
                  <a:lnTo>
                    <a:pt x="148562" y="211525"/>
                  </a:lnTo>
                  <a:lnTo>
                    <a:pt x="170953" y="215377"/>
                  </a:lnTo>
                  <a:lnTo>
                    <a:pt x="297110" y="215377"/>
                  </a:lnTo>
                  <a:lnTo>
                    <a:pt x="293404" y="203976"/>
                  </a:lnTo>
                  <a:lnTo>
                    <a:pt x="285683" y="192884"/>
                  </a:lnTo>
                  <a:lnTo>
                    <a:pt x="282286" y="181637"/>
                  </a:lnTo>
                  <a:lnTo>
                    <a:pt x="274720" y="166847"/>
                  </a:lnTo>
                  <a:lnTo>
                    <a:pt x="274720" y="155755"/>
                  </a:lnTo>
                  <a:lnTo>
                    <a:pt x="270859" y="148206"/>
                  </a:lnTo>
                  <a:lnTo>
                    <a:pt x="270859" y="126175"/>
                  </a:lnTo>
                  <a:lnTo>
                    <a:pt x="267153" y="107688"/>
                  </a:lnTo>
                  <a:lnTo>
                    <a:pt x="270859" y="111077"/>
                  </a:lnTo>
                  <a:lnTo>
                    <a:pt x="270859" y="73949"/>
                  </a:lnTo>
                  <a:lnTo>
                    <a:pt x="274720" y="62856"/>
                  </a:lnTo>
                  <a:lnTo>
                    <a:pt x="274720" y="51918"/>
                  </a:lnTo>
                  <a:lnTo>
                    <a:pt x="278580" y="44369"/>
                  </a:lnTo>
                  <a:lnTo>
                    <a:pt x="282286" y="33431"/>
                  </a:lnTo>
                  <a:lnTo>
                    <a:pt x="285683" y="22030"/>
                  </a:lnTo>
                  <a:lnTo>
                    <a:pt x="293404" y="10938"/>
                  </a:lnTo>
                  <a:lnTo>
                    <a:pt x="29711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1943040" y="2045465"/>
              <a:ext cx="297180" cy="215900"/>
            </a:xfrm>
            <a:custGeom>
              <a:avLst/>
              <a:gdLst/>
              <a:ahLst/>
              <a:cxnLst/>
              <a:rect l="l" t="t" r="r" b="b"/>
              <a:pathLst>
                <a:path w="297180" h="215900">
                  <a:moveTo>
                    <a:pt x="267153" y="107688"/>
                  </a:moveTo>
                  <a:lnTo>
                    <a:pt x="270859" y="126175"/>
                  </a:lnTo>
                  <a:lnTo>
                    <a:pt x="270859" y="137268"/>
                  </a:lnTo>
                  <a:lnTo>
                    <a:pt x="270859" y="148206"/>
                  </a:lnTo>
                  <a:lnTo>
                    <a:pt x="274720" y="155755"/>
                  </a:lnTo>
                  <a:lnTo>
                    <a:pt x="274720" y="166847"/>
                  </a:lnTo>
                  <a:lnTo>
                    <a:pt x="278580" y="174396"/>
                  </a:lnTo>
                  <a:lnTo>
                    <a:pt x="282286" y="181637"/>
                  </a:lnTo>
                  <a:lnTo>
                    <a:pt x="285683" y="192884"/>
                  </a:lnTo>
                  <a:lnTo>
                    <a:pt x="293404" y="203976"/>
                  </a:lnTo>
                  <a:lnTo>
                    <a:pt x="297110" y="215377"/>
                  </a:lnTo>
                  <a:lnTo>
                    <a:pt x="293404" y="215377"/>
                  </a:lnTo>
                  <a:lnTo>
                    <a:pt x="282286" y="215377"/>
                  </a:lnTo>
                  <a:lnTo>
                    <a:pt x="170953" y="215377"/>
                  </a:lnTo>
                  <a:lnTo>
                    <a:pt x="148562" y="211525"/>
                  </a:lnTo>
                  <a:lnTo>
                    <a:pt x="133754" y="211525"/>
                  </a:lnTo>
                  <a:lnTo>
                    <a:pt x="118930" y="207674"/>
                  </a:lnTo>
                  <a:lnTo>
                    <a:pt x="100308" y="200125"/>
                  </a:lnTo>
                  <a:lnTo>
                    <a:pt x="81701" y="192884"/>
                  </a:lnTo>
                  <a:lnTo>
                    <a:pt x="63078" y="181637"/>
                  </a:lnTo>
                  <a:lnTo>
                    <a:pt x="48254" y="170545"/>
                  </a:lnTo>
                  <a:lnTo>
                    <a:pt x="37244" y="159607"/>
                  </a:lnTo>
                  <a:lnTo>
                    <a:pt x="26219" y="148206"/>
                  </a:lnTo>
                  <a:lnTo>
                    <a:pt x="14823" y="137268"/>
                  </a:lnTo>
                  <a:lnTo>
                    <a:pt x="7612" y="126175"/>
                  </a:lnTo>
                  <a:lnTo>
                    <a:pt x="3798" y="114929"/>
                  </a:lnTo>
                  <a:lnTo>
                    <a:pt x="0" y="107688"/>
                  </a:lnTo>
                  <a:lnTo>
                    <a:pt x="3798" y="100139"/>
                  </a:lnTo>
                  <a:lnTo>
                    <a:pt x="7612" y="89047"/>
                  </a:lnTo>
                  <a:lnTo>
                    <a:pt x="14823" y="77646"/>
                  </a:lnTo>
                  <a:lnTo>
                    <a:pt x="26219" y="66708"/>
                  </a:lnTo>
                  <a:lnTo>
                    <a:pt x="37244" y="55770"/>
                  </a:lnTo>
                  <a:lnTo>
                    <a:pt x="48254" y="40518"/>
                  </a:lnTo>
                  <a:lnTo>
                    <a:pt x="63078" y="33431"/>
                  </a:lnTo>
                  <a:lnTo>
                    <a:pt x="81701" y="22030"/>
                  </a:lnTo>
                  <a:lnTo>
                    <a:pt x="100308" y="10938"/>
                  </a:lnTo>
                  <a:lnTo>
                    <a:pt x="118930" y="7240"/>
                  </a:lnTo>
                  <a:lnTo>
                    <a:pt x="133754" y="3389"/>
                  </a:lnTo>
                  <a:lnTo>
                    <a:pt x="148562" y="3389"/>
                  </a:lnTo>
                  <a:lnTo>
                    <a:pt x="170953" y="0"/>
                  </a:lnTo>
                  <a:lnTo>
                    <a:pt x="196894" y="0"/>
                  </a:lnTo>
                  <a:lnTo>
                    <a:pt x="297110" y="0"/>
                  </a:lnTo>
                  <a:lnTo>
                    <a:pt x="293404" y="10938"/>
                  </a:lnTo>
                  <a:lnTo>
                    <a:pt x="285683" y="22030"/>
                  </a:lnTo>
                  <a:lnTo>
                    <a:pt x="282286" y="33431"/>
                  </a:lnTo>
                  <a:lnTo>
                    <a:pt x="278580" y="44369"/>
                  </a:lnTo>
                  <a:lnTo>
                    <a:pt x="274720" y="51918"/>
                  </a:lnTo>
                  <a:lnTo>
                    <a:pt x="274720" y="62856"/>
                  </a:lnTo>
                  <a:lnTo>
                    <a:pt x="270859" y="73949"/>
                  </a:lnTo>
                  <a:lnTo>
                    <a:pt x="270859" y="85349"/>
                  </a:lnTo>
                  <a:lnTo>
                    <a:pt x="270859" y="96288"/>
                  </a:lnTo>
                  <a:lnTo>
                    <a:pt x="270859" y="111077"/>
                  </a:lnTo>
                </a:path>
              </a:pathLst>
            </a:custGeom>
            <a:ln w="14796">
              <a:solidFill>
                <a:srgbClr val="EB75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3389926" y="3128821"/>
              <a:ext cx="749935" cy="445770"/>
            </a:xfrm>
            <a:custGeom>
              <a:avLst/>
              <a:gdLst/>
              <a:ahLst/>
              <a:cxnLst/>
              <a:rect l="l" t="t" r="r" b="b"/>
              <a:pathLst>
                <a:path w="749935" h="445770">
                  <a:moveTo>
                    <a:pt x="0" y="441692"/>
                  </a:moveTo>
                  <a:lnTo>
                    <a:pt x="749685" y="445544"/>
                  </a:lnTo>
                  <a:lnTo>
                    <a:pt x="749685" y="0"/>
                  </a:lnTo>
                </a:path>
              </a:pathLst>
            </a:custGeom>
            <a:ln w="295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6" name="object 146"/>
          <p:cNvSpPr txBox="1"/>
          <p:nvPr/>
        </p:nvSpPr>
        <p:spPr>
          <a:xfrm>
            <a:off x="4030402" y="2789814"/>
            <a:ext cx="222885" cy="208915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marR="5080" indent="44450">
              <a:lnSpc>
                <a:spcPts val="670"/>
              </a:lnSpc>
              <a:spcBef>
                <a:spcPts val="204"/>
              </a:spcBef>
            </a:pPr>
            <a:r>
              <a:rPr sz="650" spc="-25" dirty="0">
                <a:latin typeface="Arial MT"/>
                <a:cs typeface="Arial MT"/>
              </a:rPr>
              <a:t>Op</a:t>
            </a:r>
            <a:r>
              <a:rPr sz="650" spc="500" dirty="0">
                <a:latin typeface="Arial MT"/>
                <a:cs typeface="Arial MT"/>
              </a:rPr>
              <a:t> </a:t>
            </a:r>
            <a:r>
              <a:rPr sz="650" spc="-10" dirty="0">
                <a:latin typeface="Arial MT"/>
                <a:cs typeface="Arial MT"/>
              </a:rPr>
              <a:t>[5–</a:t>
            </a:r>
            <a:r>
              <a:rPr sz="650" spc="-45" dirty="0">
                <a:latin typeface="Arial MT"/>
                <a:cs typeface="Arial MT"/>
              </a:rPr>
              <a:t> </a:t>
            </a:r>
            <a:r>
              <a:rPr sz="650" spc="-25" dirty="0">
                <a:latin typeface="Arial MT"/>
                <a:cs typeface="Arial MT"/>
              </a:rPr>
              <a:t>0]</a:t>
            </a:r>
            <a:endParaRPr sz="650">
              <a:latin typeface="Arial MT"/>
              <a:cs typeface="Arial MT"/>
            </a:endParaRPr>
          </a:p>
        </p:txBody>
      </p:sp>
      <p:sp>
        <p:nvSpPr>
          <p:cNvPr id="147" name="object 147"/>
          <p:cNvSpPr/>
          <p:nvPr/>
        </p:nvSpPr>
        <p:spPr>
          <a:xfrm>
            <a:off x="540999" y="1707764"/>
            <a:ext cx="8232775" cy="1974850"/>
          </a:xfrm>
          <a:custGeom>
            <a:avLst/>
            <a:gdLst/>
            <a:ahLst/>
            <a:cxnLst/>
            <a:rect l="l" t="t" r="r" b="b"/>
            <a:pathLst>
              <a:path w="8232775" h="1974850">
                <a:moveTo>
                  <a:pt x="8042990" y="1484376"/>
                </a:moveTo>
                <a:lnTo>
                  <a:pt x="8232148" y="1484376"/>
                </a:lnTo>
                <a:lnTo>
                  <a:pt x="8232148" y="0"/>
                </a:lnTo>
                <a:lnTo>
                  <a:pt x="0" y="0"/>
                </a:lnTo>
              </a:path>
              <a:path w="8232775" h="1974850">
                <a:moveTo>
                  <a:pt x="14818" y="0"/>
                </a:moveTo>
                <a:lnTo>
                  <a:pt x="14818" y="1951797"/>
                </a:lnTo>
                <a:lnTo>
                  <a:pt x="14818" y="1974289"/>
                </a:lnTo>
                <a:lnTo>
                  <a:pt x="185419" y="1974289"/>
                </a:lnTo>
              </a:path>
            </a:pathLst>
          </a:custGeom>
          <a:ln w="296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 txBox="1"/>
          <p:nvPr/>
        </p:nvSpPr>
        <p:spPr>
          <a:xfrm>
            <a:off x="2817162" y="3435358"/>
            <a:ext cx="563880" cy="129476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227329" marR="31115" indent="-126364" algn="r">
              <a:lnSpc>
                <a:spcPts val="700"/>
              </a:lnSpc>
              <a:spcBef>
                <a:spcPts val="270"/>
              </a:spcBef>
            </a:pPr>
            <a:r>
              <a:rPr sz="700" spc="-10" dirty="0">
                <a:latin typeface="Arial MT"/>
                <a:cs typeface="Arial MT"/>
              </a:rPr>
              <a:t>Instruction</a:t>
            </a:r>
            <a:r>
              <a:rPr sz="700" spc="500" dirty="0">
                <a:latin typeface="Arial MT"/>
                <a:cs typeface="Arial MT"/>
              </a:rPr>
              <a:t> </a:t>
            </a:r>
            <a:r>
              <a:rPr sz="700" dirty="0">
                <a:latin typeface="Arial MT"/>
                <a:cs typeface="Arial MT"/>
              </a:rPr>
              <a:t>[31-</a:t>
            </a:r>
            <a:r>
              <a:rPr sz="700" spc="-25" dirty="0">
                <a:latin typeface="Arial MT"/>
                <a:cs typeface="Arial MT"/>
              </a:rPr>
              <a:t>26]</a:t>
            </a:r>
            <a:endParaRPr sz="700">
              <a:latin typeface="Arial MT"/>
              <a:cs typeface="Arial MT"/>
            </a:endParaRPr>
          </a:p>
          <a:p>
            <a:pPr marL="224154" marR="8890" indent="-104775" algn="r">
              <a:lnSpc>
                <a:spcPts val="730"/>
              </a:lnSpc>
              <a:spcBef>
                <a:spcPts val="620"/>
              </a:spcBef>
            </a:pPr>
            <a:r>
              <a:rPr sz="700" spc="-10" dirty="0">
                <a:latin typeface="Arial MT"/>
                <a:cs typeface="Arial MT"/>
              </a:rPr>
              <a:t>Instruction</a:t>
            </a:r>
            <a:r>
              <a:rPr sz="700" spc="500" dirty="0">
                <a:latin typeface="Arial MT"/>
                <a:cs typeface="Arial MT"/>
              </a:rPr>
              <a:t> </a:t>
            </a:r>
            <a:r>
              <a:rPr sz="700" dirty="0">
                <a:latin typeface="Arial MT"/>
                <a:cs typeface="Arial MT"/>
              </a:rPr>
              <a:t>[25–</a:t>
            </a:r>
            <a:r>
              <a:rPr sz="700" spc="-25" dirty="0">
                <a:latin typeface="Arial MT"/>
                <a:cs typeface="Arial MT"/>
              </a:rPr>
              <a:t> 21]</a:t>
            </a:r>
            <a:endParaRPr sz="700">
              <a:latin typeface="Arial MT"/>
              <a:cs typeface="Arial MT"/>
            </a:endParaRPr>
          </a:p>
          <a:p>
            <a:pPr marL="224154" marR="8890" indent="-104775" algn="r">
              <a:lnSpc>
                <a:spcPts val="730"/>
              </a:lnSpc>
              <a:spcBef>
                <a:spcPts val="705"/>
              </a:spcBef>
            </a:pPr>
            <a:r>
              <a:rPr sz="700" spc="-10" dirty="0">
                <a:latin typeface="Arial MT"/>
                <a:cs typeface="Arial MT"/>
              </a:rPr>
              <a:t>Instruction</a:t>
            </a:r>
            <a:r>
              <a:rPr sz="700" spc="500" dirty="0">
                <a:latin typeface="Arial MT"/>
                <a:cs typeface="Arial MT"/>
              </a:rPr>
              <a:t> </a:t>
            </a:r>
            <a:r>
              <a:rPr sz="700" dirty="0">
                <a:latin typeface="Arial MT"/>
                <a:cs typeface="Arial MT"/>
              </a:rPr>
              <a:t>[20–</a:t>
            </a:r>
            <a:r>
              <a:rPr sz="700" spc="-25" dirty="0">
                <a:latin typeface="Arial MT"/>
                <a:cs typeface="Arial MT"/>
              </a:rPr>
              <a:t> 16]</a:t>
            </a:r>
            <a:endParaRPr sz="700">
              <a:latin typeface="Arial MT"/>
              <a:cs typeface="Arial MT"/>
            </a:endParaRPr>
          </a:p>
          <a:p>
            <a:pPr marR="13335" algn="r">
              <a:lnSpc>
                <a:spcPts val="785"/>
              </a:lnSpc>
              <a:spcBef>
                <a:spcPts val="585"/>
              </a:spcBef>
            </a:pPr>
            <a:r>
              <a:rPr sz="700" spc="-10" dirty="0">
                <a:latin typeface="Arial MT"/>
                <a:cs typeface="Arial MT"/>
              </a:rPr>
              <a:t>Instruction</a:t>
            </a:r>
            <a:endParaRPr sz="700">
              <a:latin typeface="Arial MT"/>
              <a:cs typeface="Arial MT"/>
            </a:endParaRPr>
          </a:p>
          <a:p>
            <a:pPr marR="5080" algn="r">
              <a:lnSpc>
                <a:spcPts val="785"/>
              </a:lnSpc>
            </a:pPr>
            <a:r>
              <a:rPr sz="700" dirty="0">
                <a:latin typeface="Arial MT"/>
                <a:cs typeface="Arial MT"/>
              </a:rPr>
              <a:t>[15–</a:t>
            </a:r>
            <a:r>
              <a:rPr sz="700" spc="-55" dirty="0">
                <a:latin typeface="Arial MT"/>
                <a:cs typeface="Arial MT"/>
              </a:rPr>
              <a:t> </a:t>
            </a:r>
            <a:r>
              <a:rPr sz="700" spc="-25" dirty="0">
                <a:latin typeface="Arial MT"/>
                <a:cs typeface="Arial MT"/>
              </a:rPr>
              <a:t>0]</a:t>
            </a:r>
            <a:endParaRPr sz="700">
              <a:latin typeface="Arial MT"/>
              <a:cs typeface="Arial MT"/>
            </a:endParaRPr>
          </a:p>
          <a:p>
            <a:pPr marL="75565" marR="120014" indent="-63500">
              <a:lnSpc>
                <a:spcPct val="100000"/>
              </a:lnSpc>
              <a:spcBef>
                <a:spcPts val="330"/>
              </a:spcBef>
            </a:pPr>
            <a:r>
              <a:rPr sz="700" spc="-10" dirty="0">
                <a:latin typeface="Arial MT"/>
                <a:cs typeface="Arial MT"/>
              </a:rPr>
              <a:t>Instruction</a:t>
            </a:r>
            <a:r>
              <a:rPr sz="700" spc="500" dirty="0">
                <a:latin typeface="Arial MT"/>
                <a:cs typeface="Arial MT"/>
              </a:rPr>
              <a:t> </a:t>
            </a:r>
            <a:r>
              <a:rPr sz="700" spc="-10" dirty="0">
                <a:latin typeface="Arial MT"/>
                <a:cs typeface="Arial MT"/>
              </a:rPr>
              <a:t>register</a:t>
            </a:r>
            <a:endParaRPr sz="700">
              <a:latin typeface="Arial MT"/>
              <a:cs typeface="Arial MT"/>
            </a:endParaRPr>
          </a:p>
        </p:txBody>
      </p:sp>
      <p:sp>
        <p:nvSpPr>
          <p:cNvPr id="149" name="object 149"/>
          <p:cNvSpPr/>
          <p:nvPr/>
        </p:nvSpPr>
        <p:spPr>
          <a:xfrm>
            <a:off x="856359" y="2052706"/>
            <a:ext cx="1624965" cy="1377315"/>
          </a:xfrm>
          <a:custGeom>
            <a:avLst/>
            <a:gdLst/>
            <a:ahLst/>
            <a:cxnLst/>
            <a:rect l="l" t="t" r="r" b="b"/>
            <a:pathLst>
              <a:path w="1624964" h="1377314">
                <a:moveTo>
                  <a:pt x="0" y="1376841"/>
                </a:moveTo>
                <a:lnTo>
                  <a:pt x="0" y="111386"/>
                </a:lnTo>
                <a:lnTo>
                  <a:pt x="1094294" y="111386"/>
                </a:lnTo>
              </a:path>
              <a:path w="1624964" h="1377314">
                <a:moveTo>
                  <a:pt x="1624679" y="0"/>
                </a:moveTo>
                <a:lnTo>
                  <a:pt x="1509948" y="0"/>
                </a:lnTo>
                <a:lnTo>
                  <a:pt x="1509948" y="55615"/>
                </a:lnTo>
                <a:lnTo>
                  <a:pt x="1365261" y="55615"/>
                </a:lnTo>
              </a:path>
            </a:pathLst>
          </a:custGeom>
          <a:ln w="14801">
            <a:solidFill>
              <a:srgbClr val="EB75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 txBox="1"/>
          <p:nvPr/>
        </p:nvSpPr>
        <p:spPr>
          <a:xfrm>
            <a:off x="4316070" y="5829325"/>
            <a:ext cx="693420" cy="1371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700" dirty="0">
                <a:latin typeface="Arial MT"/>
                <a:cs typeface="Arial MT"/>
              </a:rPr>
              <a:t>Instruction</a:t>
            </a:r>
            <a:r>
              <a:rPr sz="700" spc="20" dirty="0">
                <a:latin typeface="Arial MT"/>
                <a:cs typeface="Arial MT"/>
              </a:rPr>
              <a:t> </a:t>
            </a:r>
            <a:r>
              <a:rPr sz="700" dirty="0">
                <a:latin typeface="Arial MT"/>
                <a:cs typeface="Arial MT"/>
              </a:rPr>
              <a:t>[5–</a:t>
            </a:r>
            <a:r>
              <a:rPr sz="700" spc="-15" dirty="0">
                <a:latin typeface="Arial MT"/>
                <a:cs typeface="Arial MT"/>
              </a:rPr>
              <a:t> </a:t>
            </a:r>
            <a:r>
              <a:rPr sz="700" spc="-25" dirty="0">
                <a:latin typeface="Arial MT"/>
                <a:cs typeface="Arial MT"/>
              </a:rPr>
              <a:t>0]</a:t>
            </a:r>
            <a:endParaRPr sz="700">
              <a:latin typeface="Arial MT"/>
              <a:cs typeface="Arial MT"/>
            </a:endParaRPr>
          </a:p>
        </p:txBody>
      </p:sp>
      <p:grpSp>
        <p:nvGrpSpPr>
          <p:cNvPr id="151" name="object 151"/>
          <p:cNvGrpSpPr/>
          <p:nvPr/>
        </p:nvGrpSpPr>
        <p:grpSpPr>
          <a:xfrm>
            <a:off x="8442955" y="2887799"/>
            <a:ext cx="234315" cy="601345"/>
            <a:chOff x="8442955" y="2887799"/>
            <a:chExt cx="234315" cy="601345"/>
          </a:xfrm>
        </p:grpSpPr>
        <p:sp>
          <p:nvSpPr>
            <p:cNvPr id="152" name="object 152"/>
            <p:cNvSpPr/>
            <p:nvPr/>
          </p:nvSpPr>
          <p:spPr>
            <a:xfrm>
              <a:off x="8450575" y="2895419"/>
              <a:ext cx="219075" cy="586105"/>
            </a:xfrm>
            <a:custGeom>
              <a:avLst/>
              <a:gdLst/>
              <a:ahLst/>
              <a:cxnLst/>
              <a:rect l="l" t="t" r="r" b="b"/>
              <a:pathLst>
                <a:path w="219075" h="586104">
                  <a:moveTo>
                    <a:pt x="126157" y="0"/>
                  </a:moveTo>
                  <a:lnTo>
                    <a:pt x="92803" y="0"/>
                  </a:lnTo>
                  <a:lnTo>
                    <a:pt x="74119" y="3389"/>
                  </a:lnTo>
                  <a:lnTo>
                    <a:pt x="33508" y="29579"/>
                  </a:lnTo>
                  <a:lnTo>
                    <a:pt x="7257" y="73949"/>
                  </a:lnTo>
                  <a:lnTo>
                    <a:pt x="0" y="107226"/>
                  </a:lnTo>
                  <a:lnTo>
                    <a:pt x="0" y="478358"/>
                  </a:lnTo>
                  <a:lnTo>
                    <a:pt x="3860" y="493456"/>
                  </a:lnTo>
                  <a:lnTo>
                    <a:pt x="7257" y="512098"/>
                  </a:lnTo>
                  <a:lnTo>
                    <a:pt x="22081" y="541677"/>
                  </a:lnTo>
                  <a:lnTo>
                    <a:pt x="33508" y="552616"/>
                  </a:lnTo>
                  <a:lnTo>
                    <a:pt x="44471" y="564016"/>
                  </a:lnTo>
                  <a:lnTo>
                    <a:pt x="74119" y="578806"/>
                  </a:lnTo>
                  <a:lnTo>
                    <a:pt x="92803" y="582658"/>
                  </a:lnTo>
                  <a:lnTo>
                    <a:pt x="111333" y="586047"/>
                  </a:lnTo>
                  <a:lnTo>
                    <a:pt x="126157" y="582658"/>
                  </a:lnTo>
                  <a:lnTo>
                    <a:pt x="144841" y="578806"/>
                  </a:lnTo>
                  <a:lnTo>
                    <a:pt x="174489" y="564016"/>
                  </a:lnTo>
                  <a:lnTo>
                    <a:pt x="185452" y="552616"/>
                  </a:lnTo>
                  <a:lnTo>
                    <a:pt x="196416" y="541677"/>
                  </a:lnTo>
                  <a:lnTo>
                    <a:pt x="204136" y="526888"/>
                  </a:lnTo>
                  <a:lnTo>
                    <a:pt x="211239" y="512098"/>
                  </a:lnTo>
                  <a:lnTo>
                    <a:pt x="215100" y="493456"/>
                  </a:lnTo>
                  <a:lnTo>
                    <a:pt x="218806" y="478358"/>
                  </a:lnTo>
                  <a:lnTo>
                    <a:pt x="218806" y="107226"/>
                  </a:lnTo>
                  <a:lnTo>
                    <a:pt x="215100" y="103837"/>
                  </a:lnTo>
                  <a:lnTo>
                    <a:pt x="215100" y="89047"/>
                  </a:lnTo>
                  <a:lnTo>
                    <a:pt x="196416" y="44369"/>
                  </a:lnTo>
                  <a:lnTo>
                    <a:pt x="144841" y="3389"/>
                  </a:lnTo>
                  <a:lnTo>
                    <a:pt x="12615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8450575" y="2895419"/>
              <a:ext cx="219075" cy="586105"/>
            </a:xfrm>
            <a:custGeom>
              <a:avLst/>
              <a:gdLst/>
              <a:ahLst/>
              <a:cxnLst/>
              <a:rect l="l" t="t" r="r" b="b"/>
              <a:pathLst>
                <a:path w="219075" h="586104">
                  <a:moveTo>
                    <a:pt x="215100" y="103837"/>
                  </a:moveTo>
                  <a:lnTo>
                    <a:pt x="204136" y="55307"/>
                  </a:lnTo>
                  <a:lnTo>
                    <a:pt x="174489" y="18487"/>
                  </a:lnTo>
                  <a:lnTo>
                    <a:pt x="126157" y="0"/>
                  </a:lnTo>
                  <a:lnTo>
                    <a:pt x="111333" y="0"/>
                  </a:lnTo>
                  <a:lnTo>
                    <a:pt x="92803" y="0"/>
                  </a:lnTo>
                  <a:lnTo>
                    <a:pt x="44471" y="18487"/>
                  </a:lnTo>
                  <a:lnTo>
                    <a:pt x="14823" y="55307"/>
                  </a:lnTo>
                  <a:lnTo>
                    <a:pt x="0" y="107226"/>
                  </a:lnTo>
                  <a:lnTo>
                    <a:pt x="0" y="478358"/>
                  </a:lnTo>
                  <a:lnTo>
                    <a:pt x="3860" y="493456"/>
                  </a:lnTo>
                  <a:lnTo>
                    <a:pt x="7257" y="512098"/>
                  </a:lnTo>
                  <a:lnTo>
                    <a:pt x="14823" y="526888"/>
                  </a:lnTo>
                  <a:lnTo>
                    <a:pt x="22081" y="541677"/>
                  </a:lnTo>
                  <a:lnTo>
                    <a:pt x="33508" y="552616"/>
                  </a:lnTo>
                  <a:lnTo>
                    <a:pt x="44471" y="564016"/>
                  </a:lnTo>
                  <a:lnTo>
                    <a:pt x="59295" y="571257"/>
                  </a:lnTo>
                  <a:lnTo>
                    <a:pt x="74119" y="578806"/>
                  </a:lnTo>
                  <a:lnTo>
                    <a:pt x="92803" y="582658"/>
                  </a:lnTo>
                  <a:lnTo>
                    <a:pt x="111333" y="586047"/>
                  </a:lnTo>
                  <a:lnTo>
                    <a:pt x="126157" y="582658"/>
                  </a:lnTo>
                  <a:lnTo>
                    <a:pt x="144841" y="578806"/>
                  </a:lnTo>
                  <a:lnTo>
                    <a:pt x="159665" y="571257"/>
                  </a:lnTo>
                  <a:lnTo>
                    <a:pt x="174489" y="564016"/>
                  </a:lnTo>
                  <a:lnTo>
                    <a:pt x="185452" y="552616"/>
                  </a:lnTo>
                  <a:lnTo>
                    <a:pt x="196416" y="541677"/>
                  </a:lnTo>
                  <a:lnTo>
                    <a:pt x="204136" y="526888"/>
                  </a:lnTo>
                  <a:lnTo>
                    <a:pt x="211239" y="512098"/>
                  </a:lnTo>
                  <a:lnTo>
                    <a:pt x="215100" y="493456"/>
                  </a:lnTo>
                  <a:lnTo>
                    <a:pt x="218806" y="478358"/>
                  </a:lnTo>
                  <a:lnTo>
                    <a:pt x="218806" y="107226"/>
                  </a:lnTo>
                </a:path>
              </a:pathLst>
            </a:custGeom>
            <a:ln w="148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4" name="object 154"/>
          <p:cNvSpPr txBox="1"/>
          <p:nvPr/>
        </p:nvSpPr>
        <p:spPr>
          <a:xfrm>
            <a:off x="8556465" y="3038468"/>
            <a:ext cx="93980" cy="1238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650" spc="-50" dirty="0">
                <a:latin typeface="Arial MT"/>
                <a:cs typeface="Arial MT"/>
              </a:rPr>
              <a:t>M</a:t>
            </a:r>
            <a:endParaRPr sz="650">
              <a:latin typeface="Arial MT"/>
              <a:cs typeface="Arial MT"/>
            </a:endParaRPr>
          </a:p>
        </p:txBody>
      </p:sp>
      <p:sp>
        <p:nvSpPr>
          <p:cNvPr id="155" name="object 155"/>
          <p:cNvSpPr txBox="1"/>
          <p:nvPr/>
        </p:nvSpPr>
        <p:spPr>
          <a:xfrm>
            <a:off x="8567892" y="3201927"/>
            <a:ext cx="66675" cy="1238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650" spc="-50" dirty="0">
                <a:latin typeface="Arial MT"/>
                <a:cs typeface="Arial MT"/>
              </a:rPr>
              <a:t>x</a:t>
            </a:r>
            <a:endParaRPr sz="650">
              <a:latin typeface="Arial MT"/>
              <a:cs typeface="Arial MT"/>
            </a:endParaRPr>
          </a:p>
        </p:txBody>
      </p:sp>
      <p:sp>
        <p:nvSpPr>
          <p:cNvPr id="156" name="object 156"/>
          <p:cNvSpPr txBox="1"/>
          <p:nvPr/>
        </p:nvSpPr>
        <p:spPr>
          <a:xfrm>
            <a:off x="8467522" y="2953118"/>
            <a:ext cx="71120" cy="1238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650" spc="-50" dirty="0">
                <a:latin typeface="Arial MT"/>
                <a:cs typeface="Arial MT"/>
              </a:rPr>
              <a:t>0</a:t>
            </a:r>
            <a:endParaRPr sz="650">
              <a:latin typeface="Arial MT"/>
              <a:cs typeface="Arial MT"/>
            </a:endParaRPr>
          </a:p>
        </p:txBody>
      </p:sp>
      <p:sp>
        <p:nvSpPr>
          <p:cNvPr id="157" name="object 157"/>
          <p:cNvSpPr txBox="1"/>
          <p:nvPr/>
        </p:nvSpPr>
        <p:spPr>
          <a:xfrm>
            <a:off x="8467522" y="3305764"/>
            <a:ext cx="71120" cy="1238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650" spc="-50" dirty="0">
                <a:latin typeface="Arial MT"/>
                <a:cs typeface="Arial MT"/>
              </a:rPr>
              <a:t>2</a:t>
            </a:r>
            <a:endParaRPr sz="650">
              <a:latin typeface="Arial MT"/>
              <a:cs typeface="Arial MT"/>
            </a:endParaRPr>
          </a:p>
        </p:txBody>
      </p:sp>
      <p:sp>
        <p:nvSpPr>
          <p:cNvPr id="158" name="object 158"/>
          <p:cNvSpPr/>
          <p:nvPr/>
        </p:nvSpPr>
        <p:spPr>
          <a:xfrm>
            <a:off x="7367352" y="3017897"/>
            <a:ext cx="1020444" cy="1213485"/>
          </a:xfrm>
          <a:custGeom>
            <a:avLst/>
            <a:gdLst/>
            <a:ahLst/>
            <a:cxnLst/>
            <a:rect l="l" t="t" r="r" b="b"/>
            <a:pathLst>
              <a:path w="1020445" h="1213485">
                <a:moveTo>
                  <a:pt x="0" y="1213383"/>
                </a:moveTo>
                <a:lnTo>
                  <a:pt x="0" y="0"/>
                </a:lnTo>
                <a:lnTo>
                  <a:pt x="1020221" y="0"/>
                </a:lnTo>
              </a:path>
            </a:pathLst>
          </a:custGeom>
          <a:ln w="296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 txBox="1"/>
          <p:nvPr/>
        </p:nvSpPr>
        <p:spPr>
          <a:xfrm>
            <a:off x="7655144" y="3127516"/>
            <a:ext cx="226695" cy="1238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650" spc="-20" dirty="0">
                <a:latin typeface="Arial MT"/>
                <a:cs typeface="Arial MT"/>
              </a:rPr>
              <a:t>Jump</a:t>
            </a:r>
            <a:endParaRPr sz="650">
              <a:latin typeface="Arial MT"/>
              <a:cs typeface="Arial MT"/>
            </a:endParaRPr>
          </a:p>
        </p:txBody>
      </p:sp>
      <p:sp>
        <p:nvSpPr>
          <p:cNvPr id="160" name="object 160"/>
          <p:cNvSpPr txBox="1"/>
          <p:nvPr/>
        </p:nvSpPr>
        <p:spPr>
          <a:xfrm>
            <a:off x="7655144" y="3209014"/>
            <a:ext cx="553085" cy="1238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650" dirty="0">
                <a:latin typeface="Arial MT"/>
                <a:cs typeface="Arial MT"/>
              </a:rPr>
              <a:t>address</a:t>
            </a:r>
            <a:r>
              <a:rPr sz="650" spc="-25" dirty="0">
                <a:latin typeface="Arial MT"/>
                <a:cs typeface="Arial MT"/>
              </a:rPr>
              <a:t> </a:t>
            </a:r>
            <a:r>
              <a:rPr sz="650" spc="-10" dirty="0">
                <a:latin typeface="Arial MT"/>
                <a:cs typeface="Arial MT"/>
              </a:rPr>
              <a:t>[31-</a:t>
            </a:r>
            <a:r>
              <a:rPr sz="650" spc="-25" dirty="0">
                <a:latin typeface="Arial MT"/>
                <a:cs typeface="Arial MT"/>
              </a:rPr>
              <a:t>0]</a:t>
            </a:r>
            <a:endParaRPr sz="650">
              <a:latin typeface="Arial MT"/>
              <a:cs typeface="Arial MT"/>
            </a:endParaRPr>
          </a:p>
        </p:txBody>
      </p:sp>
      <p:sp>
        <p:nvSpPr>
          <p:cNvPr id="161" name="object 161"/>
          <p:cNvSpPr/>
          <p:nvPr/>
        </p:nvSpPr>
        <p:spPr>
          <a:xfrm>
            <a:off x="7960769" y="3169801"/>
            <a:ext cx="427355" cy="1076325"/>
          </a:xfrm>
          <a:custGeom>
            <a:avLst/>
            <a:gdLst/>
            <a:ahLst/>
            <a:cxnLst/>
            <a:rect l="l" t="t" r="r" b="b"/>
            <a:pathLst>
              <a:path w="427354" h="1076325">
                <a:moveTo>
                  <a:pt x="0" y="1072417"/>
                </a:moveTo>
                <a:lnTo>
                  <a:pt x="274704" y="1076269"/>
                </a:lnTo>
                <a:lnTo>
                  <a:pt x="274704" y="203976"/>
                </a:lnTo>
                <a:lnTo>
                  <a:pt x="274704" y="0"/>
                </a:lnTo>
                <a:lnTo>
                  <a:pt x="426803" y="0"/>
                </a:lnTo>
              </a:path>
            </a:pathLst>
          </a:custGeom>
          <a:ln w="296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 txBox="1"/>
          <p:nvPr/>
        </p:nvSpPr>
        <p:spPr>
          <a:xfrm>
            <a:off x="3317930" y="3209043"/>
            <a:ext cx="745490" cy="1371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700" dirty="0">
                <a:latin typeface="Arial MT"/>
                <a:cs typeface="Arial MT"/>
              </a:rPr>
              <a:t>Instruction</a:t>
            </a:r>
            <a:r>
              <a:rPr sz="700" spc="45" dirty="0">
                <a:latin typeface="Arial MT"/>
                <a:cs typeface="Arial MT"/>
              </a:rPr>
              <a:t> </a:t>
            </a:r>
            <a:r>
              <a:rPr sz="700" dirty="0">
                <a:latin typeface="Arial MT"/>
                <a:cs typeface="Arial MT"/>
              </a:rPr>
              <a:t>[25–</a:t>
            </a:r>
            <a:r>
              <a:rPr sz="700" spc="-40" dirty="0">
                <a:latin typeface="Arial MT"/>
                <a:cs typeface="Arial MT"/>
              </a:rPr>
              <a:t> </a:t>
            </a:r>
            <a:r>
              <a:rPr sz="700" spc="-25" dirty="0">
                <a:latin typeface="Arial MT"/>
                <a:cs typeface="Arial MT"/>
              </a:rPr>
              <a:t>0]</a:t>
            </a:r>
            <a:endParaRPr sz="700">
              <a:latin typeface="Arial MT"/>
              <a:cs typeface="Arial MT"/>
            </a:endParaRPr>
          </a:p>
        </p:txBody>
      </p:sp>
      <p:grpSp>
        <p:nvGrpSpPr>
          <p:cNvPr id="163" name="object 163"/>
          <p:cNvGrpSpPr/>
          <p:nvPr/>
        </p:nvGrpSpPr>
        <p:grpSpPr>
          <a:xfrm>
            <a:off x="6432160" y="3151243"/>
            <a:ext cx="1992630" cy="423545"/>
            <a:chOff x="6432160" y="3151243"/>
            <a:chExt cx="1992630" cy="423545"/>
          </a:xfrm>
        </p:grpSpPr>
        <p:sp>
          <p:nvSpPr>
            <p:cNvPr id="164" name="object 164"/>
            <p:cNvSpPr/>
            <p:nvPr/>
          </p:nvSpPr>
          <p:spPr>
            <a:xfrm>
              <a:off x="6599445" y="3158863"/>
              <a:ext cx="255904" cy="408305"/>
            </a:xfrm>
            <a:custGeom>
              <a:avLst/>
              <a:gdLst/>
              <a:ahLst/>
              <a:cxnLst/>
              <a:rect l="l" t="t" r="r" b="b"/>
              <a:pathLst>
                <a:path w="255904" h="408304">
                  <a:moveTo>
                    <a:pt x="129554" y="0"/>
                  </a:moveTo>
                  <a:lnTo>
                    <a:pt x="88943" y="10938"/>
                  </a:lnTo>
                  <a:lnTo>
                    <a:pt x="51729" y="40518"/>
                  </a:lnTo>
                  <a:lnTo>
                    <a:pt x="14823" y="111077"/>
                  </a:lnTo>
                  <a:lnTo>
                    <a:pt x="3397" y="170545"/>
                  </a:lnTo>
                  <a:lnTo>
                    <a:pt x="0" y="203976"/>
                  </a:lnTo>
                  <a:lnTo>
                    <a:pt x="3397" y="237253"/>
                  </a:lnTo>
                  <a:lnTo>
                    <a:pt x="14823" y="296875"/>
                  </a:lnTo>
                  <a:lnTo>
                    <a:pt x="36905" y="348793"/>
                  </a:lnTo>
                  <a:lnTo>
                    <a:pt x="70258" y="385922"/>
                  </a:lnTo>
                  <a:lnTo>
                    <a:pt x="107472" y="404409"/>
                  </a:lnTo>
                  <a:lnTo>
                    <a:pt x="129554" y="408261"/>
                  </a:lnTo>
                  <a:lnTo>
                    <a:pt x="126157" y="404409"/>
                  </a:lnTo>
                  <a:lnTo>
                    <a:pt x="148238" y="404409"/>
                  </a:lnTo>
                  <a:lnTo>
                    <a:pt x="185452" y="385922"/>
                  </a:lnTo>
                  <a:lnTo>
                    <a:pt x="218806" y="348793"/>
                  </a:lnTo>
                  <a:lnTo>
                    <a:pt x="240887" y="296875"/>
                  </a:lnTo>
                  <a:lnTo>
                    <a:pt x="255711" y="237253"/>
                  </a:lnTo>
                  <a:lnTo>
                    <a:pt x="255711" y="170545"/>
                  </a:lnTo>
                  <a:lnTo>
                    <a:pt x="240887" y="111077"/>
                  </a:lnTo>
                  <a:lnTo>
                    <a:pt x="218806" y="59159"/>
                  </a:lnTo>
                  <a:lnTo>
                    <a:pt x="185452" y="22030"/>
                  </a:lnTo>
                  <a:lnTo>
                    <a:pt x="148238" y="3389"/>
                  </a:lnTo>
                  <a:lnTo>
                    <a:pt x="12955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6599445" y="3158863"/>
              <a:ext cx="255904" cy="408305"/>
            </a:xfrm>
            <a:custGeom>
              <a:avLst/>
              <a:gdLst/>
              <a:ahLst/>
              <a:cxnLst/>
              <a:rect l="l" t="t" r="r" b="b"/>
              <a:pathLst>
                <a:path w="255904" h="408304">
                  <a:moveTo>
                    <a:pt x="126157" y="404409"/>
                  </a:moveTo>
                  <a:lnTo>
                    <a:pt x="148238" y="404409"/>
                  </a:lnTo>
                  <a:lnTo>
                    <a:pt x="170628" y="396860"/>
                  </a:lnTo>
                  <a:lnTo>
                    <a:pt x="185452" y="385922"/>
                  </a:lnTo>
                  <a:lnTo>
                    <a:pt x="203982" y="367281"/>
                  </a:lnTo>
                  <a:lnTo>
                    <a:pt x="218806" y="348793"/>
                  </a:lnTo>
                  <a:lnTo>
                    <a:pt x="229924" y="322603"/>
                  </a:lnTo>
                  <a:lnTo>
                    <a:pt x="240887" y="296875"/>
                  </a:lnTo>
                  <a:lnTo>
                    <a:pt x="248454" y="267295"/>
                  </a:lnTo>
                  <a:lnTo>
                    <a:pt x="255711" y="237253"/>
                  </a:lnTo>
                  <a:lnTo>
                    <a:pt x="255711" y="203976"/>
                  </a:lnTo>
                  <a:lnTo>
                    <a:pt x="255711" y="170545"/>
                  </a:lnTo>
                  <a:lnTo>
                    <a:pt x="248454" y="140965"/>
                  </a:lnTo>
                  <a:lnTo>
                    <a:pt x="240887" y="111077"/>
                  </a:lnTo>
                  <a:lnTo>
                    <a:pt x="229924" y="85349"/>
                  </a:lnTo>
                  <a:lnTo>
                    <a:pt x="218806" y="59159"/>
                  </a:lnTo>
                  <a:lnTo>
                    <a:pt x="185452" y="22030"/>
                  </a:lnTo>
                  <a:lnTo>
                    <a:pt x="148238" y="3389"/>
                  </a:lnTo>
                  <a:lnTo>
                    <a:pt x="129554" y="0"/>
                  </a:lnTo>
                  <a:lnTo>
                    <a:pt x="107472" y="3389"/>
                  </a:lnTo>
                  <a:lnTo>
                    <a:pt x="70258" y="22030"/>
                  </a:lnTo>
                  <a:lnTo>
                    <a:pt x="36905" y="59159"/>
                  </a:lnTo>
                  <a:lnTo>
                    <a:pt x="25787" y="85349"/>
                  </a:lnTo>
                  <a:lnTo>
                    <a:pt x="14823" y="111077"/>
                  </a:lnTo>
                  <a:lnTo>
                    <a:pt x="7257" y="140965"/>
                  </a:lnTo>
                  <a:lnTo>
                    <a:pt x="3397" y="170545"/>
                  </a:lnTo>
                  <a:lnTo>
                    <a:pt x="0" y="203976"/>
                  </a:lnTo>
                  <a:lnTo>
                    <a:pt x="3397" y="237253"/>
                  </a:lnTo>
                  <a:lnTo>
                    <a:pt x="7257" y="267295"/>
                  </a:lnTo>
                  <a:lnTo>
                    <a:pt x="14823" y="296875"/>
                  </a:lnTo>
                  <a:lnTo>
                    <a:pt x="25787" y="322603"/>
                  </a:lnTo>
                  <a:lnTo>
                    <a:pt x="36905" y="348793"/>
                  </a:lnTo>
                  <a:lnTo>
                    <a:pt x="70258" y="385922"/>
                  </a:lnTo>
                  <a:lnTo>
                    <a:pt x="107472" y="404409"/>
                  </a:lnTo>
                  <a:lnTo>
                    <a:pt x="129554" y="408261"/>
                  </a:lnTo>
                </a:path>
              </a:pathLst>
            </a:custGeom>
            <a:ln w="148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6855157" y="3358988"/>
              <a:ext cx="1554480" cy="4445"/>
            </a:xfrm>
            <a:custGeom>
              <a:avLst/>
              <a:gdLst/>
              <a:ahLst/>
              <a:cxnLst/>
              <a:rect l="l" t="t" r="r" b="b"/>
              <a:pathLst>
                <a:path w="1554479" h="4445">
                  <a:moveTo>
                    <a:pt x="0" y="0"/>
                  </a:moveTo>
                  <a:lnTo>
                    <a:pt x="1554343" y="3851"/>
                  </a:lnTo>
                </a:path>
              </a:pathLst>
            </a:custGeom>
            <a:ln w="295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6439780" y="3307070"/>
              <a:ext cx="59690" cy="107950"/>
            </a:xfrm>
            <a:custGeom>
              <a:avLst/>
              <a:gdLst/>
              <a:ahLst/>
              <a:cxnLst/>
              <a:rect l="l" t="t" r="r" b="b"/>
              <a:pathLst>
                <a:path w="59689" h="107950">
                  <a:moveTo>
                    <a:pt x="59295" y="107688"/>
                  </a:moveTo>
                  <a:lnTo>
                    <a:pt x="0" y="0"/>
                  </a:lnTo>
                </a:path>
              </a:pathLst>
            </a:custGeom>
            <a:ln w="14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8" name="object 168"/>
          <p:cNvSpPr txBox="1"/>
          <p:nvPr/>
        </p:nvSpPr>
        <p:spPr>
          <a:xfrm>
            <a:off x="6400984" y="3171914"/>
            <a:ext cx="129539" cy="1371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700" spc="-25" dirty="0">
                <a:latin typeface="Arial MT"/>
                <a:cs typeface="Arial MT"/>
              </a:rPr>
              <a:t>26</a:t>
            </a:r>
            <a:endParaRPr sz="700">
              <a:latin typeface="Arial MT"/>
              <a:cs typeface="Arial MT"/>
            </a:endParaRPr>
          </a:p>
        </p:txBody>
      </p:sp>
      <p:sp>
        <p:nvSpPr>
          <p:cNvPr id="169" name="object 169"/>
          <p:cNvSpPr/>
          <p:nvPr/>
        </p:nvSpPr>
        <p:spPr>
          <a:xfrm>
            <a:off x="6907195" y="3307069"/>
            <a:ext cx="59690" cy="107950"/>
          </a:xfrm>
          <a:custGeom>
            <a:avLst/>
            <a:gdLst/>
            <a:ahLst/>
            <a:cxnLst/>
            <a:rect l="l" t="t" r="r" b="b"/>
            <a:pathLst>
              <a:path w="59690" h="107950">
                <a:moveTo>
                  <a:pt x="59295" y="107688"/>
                </a:moveTo>
                <a:lnTo>
                  <a:pt x="0" y="0"/>
                </a:lnTo>
              </a:path>
            </a:pathLst>
          </a:custGeom>
          <a:ln w="148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 txBox="1"/>
          <p:nvPr/>
        </p:nvSpPr>
        <p:spPr>
          <a:xfrm>
            <a:off x="6868707" y="3171914"/>
            <a:ext cx="125730" cy="1371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700" spc="-25" dirty="0">
                <a:latin typeface="Arial MT"/>
                <a:cs typeface="Arial MT"/>
              </a:rPr>
              <a:t>28</a:t>
            </a:r>
            <a:endParaRPr sz="700">
              <a:latin typeface="Arial MT"/>
              <a:cs typeface="Arial MT"/>
            </a:endParaRPr>
          </a:p>
        </p:txBody>
      </p:sp>
      <p:sp>
        <p:nvSpPr>
          <p:cNvPr id="171" name="object 171"/>
          <p:cNvSpPr txBox="1"/>
          <p:nvPr/>
        </p:nvSpPr>
        <p:spPr>
          <a:xfrm>
            <a:off x="6616393" y="3249994"/>
            <a:ext cx="200660" cy="22034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5080" indent="10795">
              <a:lnSpc>
                <a:spcPts val="760"/>
              </a:lnSpc>
              <a:spcBef>
                <a:spcPts val="130"/>
              </a:spcBef>
            </a:pPr>
            <a:r>
              <a:rPr sz="650" spc="-20" dirty="0">
                <a:latin typeface="Arial MT"/>
                <a:cs typeface="Arial MT"/>
              </a:rPr>
              <a:t>Shift</a:t>
            </a:r>
            <a:r>
              <a:rPr sz="650" spc="500" dirty="0">
                <a:latin typeface="Arial MT"/>
                <a:cs typeface="Arial MT"/>
              </a:rPr>
              <a:t> </a:t>
            </a:r>
            <a:r>
              <a:rPr sz="650" dirty="0">
                <a:latin typeface="Arial MT"/>
                <a:cs typeface="Arial MT"/>
              </a:rPr>
              <a:t>left</a:t>
            </a:r>
            <a:r>
              <a:rPr sz="650" spc="-35" dirty="0">
                <a:latin typeface="Arial MT"/>
                <a:cs typeface="Arial MT"/>
              </a:rPr>
              <a:t> </a:t>
            </a:r>
            <a:r>
              <a:rPr sz="650" spc="-50" dirty="0">
                <a:latin typeface="Arial MT"/>
                <a:cs typeface="Arial MT"/>
              </a:rPr>
              <a:t>2</a:t>
            </a:r>
            <a:endParaRPr sz="650">
              <a:latin typeface="Arial MT"/>
              <a:cs typeface="Arial MT"/>
            </a:endParaRPr>
          </a:p>
        </p:txBody>
      </p:sp>
      <p:sp>
        <p:nvSpPr>
          <p:cNvPr id="172" name="object 172"/>
          <p:cNvSpPr/>
          <p:nvPr/>
        </p:nvSpPr>
        <p:spPr>
          <a:xfrm>
            <a:off x="5853620" y="3362840"/>
            <a:ext cx="1228090" cy="230504"/>
          </a:xfrm>
          <a:custGeom>
            <a:avLst/>
            <a:gdLst/>
            <a:ahLst/>
            <a:cxnLst/>
            <a:rect l="l" t="t" r="r" b="b"/>
            <a:pathLst>
              <a:path w="1228090" h="230504">
                <a:moveTo>
                  <a:pt x="0" y="230012"/>
                </a:moveTo>
                <a:lnTo>
                  <a:pt x="1228063" y="230012"/>
                </a:lnTo>
                <a:lnTo>
                  <a:pt x="1228063" y="0"/>
                </a:lnTo>
              </a:path>
            </a:pathLst>
          </a:custGeom>
          <a:ln w="295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 txBox="1"/>
          <p:nvPr/>
        </p:nvSpPr>
        <p:spPr>
          <a:xfrm>
            <a:off x="6646040" y="3580146"/>
            <a:ext cx="419100" cy="1238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650" dirty="0">
                <a:latin typeface="Arial MT"/>
                <a:cs typeface="Arial MT"/>
              </a:rPr>
              <a:t>PC</a:t>
            </a:r>
            <a:r>
              <a:rPr sz="650" spc="-5" dirty="0">
                <a:latin typeface="Arial MT"/>
                <a:cs typeface="Arial MT"/>
              </a:rPr>
              <a:t> </a:t>
            </a:r>
            <a:r>
              <a:rPr sz="650" spc="-10" dirty="0">
                <a:latin typeface="Arial MT"/>
                <a:cs typeface="Arial MT"/>
              </a:rPr>
              <a:t>[31-</a:t>
            </a:r>
            <a:r>
              <a:rPr sz="650" spc="-25" dirty="0">
                <a:latin typeface="Arial MT"/>
                <a:cs typeface="Arial MT"/>
              </a:rPr>
              <a:t>28]</a:t>
            </a:r>
            <a:endParaRPr sz="650">
              <a:latin typeface="Arial MT"/>
              <a:cs typeface="Arial MT"/>
            </a:endParaRPr>
          </a:p>
        </p:txBody>
      </p:sp>
      <p:sp>
        <p:nvSpPr>
          <p:cNvPr id="174" name="object 174"/>
          <p:cNvSpPr txBox="1"/>
          <p:nvPr/>
        </p:nvSpPr>
        <p:spPr>
          <a:xfrm>
            <a:off x="8442122" y="3101787"/>
            <a:ext cx="222250" cy="123825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sz="700" dirty="0">
                <a:latin typeface="Arial MT"/>
                <a:cs typeface="Arial MT"/>
              </a:rPr>
              <a:t>1</a:t>
            </a:r>
            <a:r>
              <a:rPr sz="700" spc="204" dirty="0">
                <a:latin typeface="Arial MT"/>
                <a:cs typeface="Arial MT"/>
              </a:rPr>
              <a:t> </a:t>
            </a:r>
            <a:r>
              <a:rPr sz="975" spc="-75" baseline="-12820" dirty="0">
                <a:latin typeface="Arial MT"/>
                <a:cs typeface="Arial MT"/>
              </a:rPr>
              <a:t>u</a:t>
            </a:r>
            <a:endParaRPr sz="975" baseline="-12820">
              <a:latin typeface="Arial MT"/>
              <a:cs typeface="Arial MT"/>
            </a:endParaRPr>
          </a:p>
        </p:txBody>
      </p:sp>
      <p:grpSp>
        <p:nvGrpSpPr>
          <p:cNvPr id="175" name="object 175"/>
          <p:cNvGrpSpPr/>
          <p:nvPr/>
        </p:nvGrpSpPr>
        <p:grpSpPr>
          <a:xfrm>
            <a:off x="1030286" y="2958205"/>
            <a:ext cx="6949440" cy="3270250"/>
            <a:chOff x="1030286" y="2958205"/>
            <a:chExt cx="6949440" cy="3270250"/>
          </a:xfrm>
        </p:grpSpPr>
        <p:sp>
          <p:nvSpPr>
            <p:cNvPr id="176" name="object 176"/>
            <p:cNvSpPr/>
            <p:nvPr/>
          </p:nvSpPr>
          <p:spPr>
            <a:xfrm>
              <a:off x="3107964" y="2965825"/>
              <a:ext cx="890905" cy="475615"/>
            </a:xfrm>
            <a:custGeom>
              <a:avLst/>
              <a:gdLst/>
              <a:ahLst/>
              <a:cxnLst/>
              <a:rect l="l" t="t" r="r" b="b"/>
              <a:pathLst>
                <a:path w="890904" h="475614">
                  <a:moveTo>
                    <a:pt x="0" y="475123"/>
                  </a:moveTo>
                  <a:lnTo>
                    <a:pt x="0" y="0"/>
                  </a:lnTo>
                  <a:lnTo>
                    <a:pt x="890666" y="0"/>
                  </a:lnTo>
                </a:path>
              </a:pathLst>
            </a:custGeom>
            <a:ln w="14791">
              <a:solidFill>
                <a:srgbClr val="EB75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7"/>
            <p:cNvSpPr/>
            <p:nvPr/>
          </p:nvSpPr>
          <p:spPr>
            <a:xfrm>
              <a:off x="1045209" y="3348050"/>
              <a:ext cx="6919595" cy="2865120"/>
            </a:xfrm>
            <a:custGeom>
              <a:avLst/>
              <a:gdLst/>
              <a:ahLst/>
              <a:cxnLst/>
              <a:rect l="l" t="t" r="r" b="b"/>
              <a:pathLst>
                <a:path w="6919595" h="2865120">
                  <a:moveTo>
                    <a:pt x="2426402" y="2115255"/>
                  </a:moveTo>
                  <a:lnTo>
                    <a:pt x="2430263" y="2653559"/>
                  </a:lnTo>
                  <a:lnTo>
                    <a:pt x="5027217" y="2653559"/>
                  </a:lnTo>
                  <a:lnTo>
                    <a:pt x="5027217" y="2122835"/>
                  </a:lnTo>
                  <a:lnTo>
                    <a:pt x="5227494" y="2122835"/>
                  </a:lnTo>
                </a:path>
                <a:path w="6919595" h="2865120">
                  <a:moveTo>
                    <a:pt x="2908950" y="1269153"/>
                  </a:moveTo>
                  <a:lnTo>
                    <a:pt x="2430263" y="1269153"/>
                  </a:lnTo>
                  <a:lnTo>
                    <a:pt x="2430263" y="1009406"/>
                  </a:lnTo>
                  <a:lnTo>
                    <a:pt x="2344717" y="1009406"/>
                  </a:lnTo>
                </a:path>
                <a:path w="6919595" h="2865120">
                  <a:moveTo>
                    <a:pt x="6785697" y="894169"/>
                  </a:moveTo>
                  <a:lnTo>
                    <a:pt x="6919421" y="898020"/>
                  </a:lnTo>
                  <a:lnTo>
                    <a:pt x="6919421" y="2865094"/>
                  </a:lnTo>
                  <a:lnTo>
                    <a:pt x="0" y="2865094"/>
                  </a:lnTo>
                  <a:lnTo>
                    <a:pt x="0" y="742265"/>
                  </a:lnTo>
                  <a:lnTo>
                    <a:pt x="81685" y="742265"/>
                  </a:lnTo>
                </a:path>
                <a:path w="6919595" h="2865120">
                  <a:moveTo>
                    <a:pt x="2489558" y="749814"/>
                  </a:moveTo>
                  <a:lnTo>
                    <a:pt x="2489558" y="0"/>
                  </a:lnTo>
                </a:path>
                <a:path w="6919595" h="2865120">
                  <a:moveTo>
                    <a:pt x="2560126" y="471118"/>
                  </a:moveTo>
                  <a:lnTo>
                    <a:pt x="2563986" y="14789"/>
                  </a:lnTo>
                </a:path>
                <a:path w="6919595" h="2865120">
                  <a:moveTo>
                    <a:pt x="2426402" y="1005709"/>
                  </a:moveTo>
                  <a:lnTo>
                    <a:pt x="2430263" y="10938"/>
                  </a:lnTo>
                  <a:lnTo>
                    <a:pt x="5517022" y="10938"/>
                  </a:lnTo>
                </a:path>
              </a:pathLst>
            </a:custGeom>
            <a:ln w="2960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8"/>
            <p:cNvSpPr/>
            <p:nvPr/>
          </p:nvSpPr>
          <p:spPr>
            <a:xfrm>
              <a:off x="6072426" y="4316630"/>
              <a:ext cx="241935" cy="649605"/>
            </a:xfrm>
            <a:custGeom>
              <a:avLst/>
              <a:gdLst/>
              <a:ahLst/>
              <a:cxnLst/>
              <a:rect l="l" t="t" r="r" b="b"/>
              <a:pathLst>
                <a:path w="241935" h="649604">
                  <a:moveTo>
                    <a:pt x="140981" y="0"/>
                  </a:moveTo>
                  <a:lnTo>
                    <a:pt x="100369" y="0"/>
                  </a:lnTo>
                  <a:lnTo>
                    <a:pt x="81685" y="3697"/>
                  </a:lnTo>
                  <a:lnTo>
                    <a:pt x="48331" y="22338"/>
                  </a:lnTo>
                  <a:lnTo>
                    <a:pt x="14823" y="63319"/>
                  </a:lnTo>
                  <a:lnTo>
                    <a:pt x="0" y="118626"/>
                  </a:lnTo>
                  <a:lnTo>
                    <a:pt x="0" y="530662"/>
                  </a:lnTo>
                  <a:lnTo>
                    <a:pt x="14823" y="586386"/>
                  </a:lnTo>
                  <a:lnTo>
                    <a:pt x="48331" y="627335"/>
                  </a:lnTo>
                  <a:lnTo>
                    <a:pt x="81685" y="645900"/>
                  </a:lnTo>
                  <a:lnTo>
                    <a:pt x="100369" y="649320"/>
                  </a:lnTo>
                  <a:lnTo>
                    <a:pt x="140981" y="649320"/>
                  </a:lnTo>
                  <a:lnTo>
                    <a:pt x="159665" y="645900"/>
                  </a:lnTo>
                  <a:lnTo>
                    <a:pt x="174334" y="638320"/>
                  </a:lnTo>
                  <a:lnTo>
                    <a:pt x="193018" y="627335"/>
                  </a:lnTo>
                  <a:lnTo>
                    <a:pt x="203982" y="615966"/>
                  </a:lnTo>
                  <a:lnTo>
                    <a:pt x="218806" y="601176"/>
                  </a:lnTo>
                  <a:lnTo>
                    <a:pt x="226527" y="586386"/>
                  </a:lnTo>
                  <a:lnTo>
                    <a:pt x="233630" y="567822"/>
                  </a:lnTo>
                  <a:lnTo>
                    <a:pt x="241350" y="530662"/>
                  </a:lnTo>
                  <a:lnTo>
                    <a:pt x="241350" y="118626"/>
                  </a:lnTo>
                  <a:lnTo>
                    <a:pt x="237490" y="118626"/>
                  </a:lnTo>
                  <a:lnTo>
                    <a:pt x="237490" y="99985"/>
                  </a:lnTo>
                  <a:lnTo>
                    <a:pt x="226527" y="63319"/>
                  </a:lnTo>
                  <a:lnTo>
                    <a:pt x="193018" y="22338"/>
                  </a:lnTo>
                  <a:lnTo>
                    <a:pt x="159665" y="3697"/>
                  </a:lnTo>
                  <a:lnTo>
                    <a:pt x="14098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79"/>
            <p:cNvSpPr/>
            <p:nvPr/>
          </p:nvSpPr>
          <p:spPr>
            <a:xfrm>
              <a:off x="6072426" y="4316630"/>
              <a:ext cx="241935" cy="649605"/>
            </a:xfrm>
            <a:custGeom>
              <a:avLst/>
              <a:gdLst/>
              <a:ahLst/>
              <a:cxnLst/>
              <a:rect l="l" t="t" r="r" b="b"/>
              <a:pathLst>
                <a:path w="241935" h="649604">
                  <a:moveTo>
                    <a:pt x="237490" y="118626"/>
                  </a:moveTo>
                  <a:lnTo>
                    <a:pt x="226527" y="63319"/>
                  </a:lnTo>
                  <a:lnTo>
                    <a:pt x="193018" y="22338"/>
                  </a:lnTo>
                  <a:lnTo>
                    <a:pt x="159665" y="3697"/>
                  </a:lnTo>
                  <a:lnTo>
                    <a:pt x="140981" y="0"/>
                  </a:lnTo>
                  <a:lnTo>
                    <a:pt x="118590" y="0"/>
                  </a:lnTo>
                  <a:lnTo>
                    <a:pt x="100369" y="0"/>
                  </a:lnTo>
                  <a:lnTo>
                    <a:pt x="48331" y="22338"/>
                  </a:lnTo>
                  <a:lnTo>
                    <a:pt x="14823" y="63319"/>
                  </a:lnTo>
                  <a:lnTo>
                    <a:pt x="3860" y="99985"/>
                  </a:lnTo>
                  <a:lnTo>
                    <a:pt x="0" y="118626"/>
                  </a:lnTo>
                  <a:lnTo>
                    <a:pt x="0" y="530662"/>
                  </a:lnTo>
                  <a:lnTo>
                    <a:pt x="3860" y="549242"/>
                  </a:lnTo>
                  <a:lnTo>
                    <a:pt x="7566" y="567822"/>
                  </a:lnTo>
                  <a:lnTo>
                    <a:pt x="14823" y="586386"/>
                  </a:lnTo>
                  <a:lnTo>
                    <a:pt x="22390" y="601176"/>
                  </a:lnTo>
                  <a:lnTo>
                    <a:pt x="37214" y="615966"/>
                  </a:lnTo>
                  <a:lnTo>
                    <a:pt x="48331" y="627335"/>
                  </a:lnTo>
                  <a:lnTo>
                    <a:pt x="66861" y="638320"/>
                  </a:lnTo>
                  <a:lnTo>
                    <a:pt x="81685" y="645900"/>
                  </a:lnTo>
                  <a:lnTo>
                    <a:pt x="100369" y="649320"/>
                  </a:lnTo>
                  <a:lnTo>
                    <a:pt x="118590" y="649320"/>
                  </a:lnTo>
                  <a:lnTo>
                    <a:pt x="140981" y="649320"/>
                  </a:lnTo>
                  <a:lnTo>
                    <a:pt x="159665" y="645900"/>
                  </a:lnTo>
                  <a:lnTo>
                    <a:pt x="174334" y="638320"/>
                  </a:lnTo>
                  <a:lnTo>
                    <a:pt x="193018" y="627335"/>
                  </a:lnTo>
                  <a:lnTo>
                    <a:pt x="203982" y="615966"/>
                  </a:lnTo>
                  <a:lnTo>
                    <a:pt x="218806" y="601176"/>
                  </a:lnTo>
                  <a:lnTo>
                    <a:pt x="226527" y="586386"/>
                  </a:lnTo>
                  <a:lnTo>
                    <a:pt x="233630" y="567822"/>
                  </a:lnTo>
                  <a:lnTo>
                    <a:pt x="237490" y="549242"/>
                  </a:lnTo>
                  <a:lnTo>
                    <a:pt x="241350" y="530662"/>
                  </a:lnTo>
                  <a:lnTo>
                    <a:pt x="241350" y="118626"/>
                  </a:lnTo>
                </a:path>
              </a:pathLst>
            </a:custGeom>
            <a:ln w="148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0" name="object 180"/>
          <p:cNvSpPr txBox="1"/>
          <p:nvPr/>
        </p:nvSpPr>
        <p:spPr>
          <a:xfrm>
            <a:off x="6067834" y="4474499"/>
            <a:ext cx="250825" cy="1371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1050" baseline="-15873" dirty="0">
                <a:latin typeface="Arial MT"/>
                <a:cs typeface="Arial MT"/>
              </a:rPr>
              <a:t>1</a:t>
            </a:r>
            <a:r>
              <a:rPr sz="1050" spc="262" baseline="-15873" dirty="0">
                <a:latin typeface="Arial MT"/>
                <a:cs typeface="Arial MT"/>
              </a:rPr>
              <a:t> </a:t>
            </a:r>
            <a:r>
              <a:rPr sz="700" spc="-50" dirty="0">
                <a:latin typeface="Arial MT"/>
                <a:cs typeface="Arial MT"/>
              </a:rPr>
              <a:t>M</a:t>
            </a:r>
            <a:endParaRPr sz="700">
              <a:latin typeface="Arial MT"/>
              <a:cs typeface="Arial MT"/>
            </a:endParaRPr>
          </a:p>
        </p:txBody>
      </p:sp>
      <p:sp>
        <p:nvSpPr>
          <p:cNvPr id="181" name="object 181"/>
          <p:cNvSpPr txBox="1"/>
          <p:nvPr/>
        </p:nvSpPr>
        <p:spPr>
          <a:xfrm>
            <a:off x="6204568" y="4656429"/>
            <a:ext cx="72390" cy="1371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700" spc="-50" dirty="0">
                <a:latin typeface="Arial MT"/>
                <a:cs typeface="Arial MT"/>
              </a:rPr>
              <a:t>x</a:t>
            </a:r>
            <a:endParaRPr sz="700">
              <a:latin typeface="Arial MT"/>
              <a:cs typeface="Arial MT"/>
            </a:endParaRPr>
          </a:p>
        </p:txBody>
      </p:sp>
      <p:sp>
        <p:nvSpPr>
          <p:cNvPr id="182" name="object 182"/>
          <p:cNvSpPr txBox="1"/>
          <p:nvPr/>
        </p:nvSpPr>
        <p:spPr>
          <a:xfrm>
            <a:off x="6093234" y="4359569"/>
            <a:ext cx="77470" cy="1371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700" spc="-50" dirty="0">
                <a:latin typeface="Arial MT"/>
                <a:cs typeface="Arial MT"/>
              </a:rPr>
              <a:t>0</a:t>
            </a:r>
            <a:endParaRPr sz="700">
              <a:latin typeface="Arial MT"/>
              <a:cs typeface="Arial MT"/>
            </a:endParaRPr>
          </a:p>
        </p:txBody>
      </p:sp>
      <p:sp>
        <p:nvSpPr>
          <p:cNvPr id="183" name="object 183"/>
          <p:cNvSpPr txBox="1"/>
          <p:nvPr/>
        </p:nvSpPr>
        <p:spPr>
          <a:xfrm>
            <a:off x="6093234" y="4771282"/>
            <a:ext cx="77470" cy="1371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700" spc="-50" dirty="0">
                <a:latin typeface="Arial MT"/>
                <a:cs typeface="Arial MT"/>
              </a:rPr>
              <a:t>3</a:t>
            </a:r>
            <a:endParaRPr sz="700">
              <a:latin typeface="Arial MT"/>
              <a:cs typeface="Arial MT"/>
            </a:endParaRPr>
          </a:p>
        </p:txBody>
      </p:sp>
      <p:sp>
        <p:nvSpPr>
          <p:cNvPr id="184" name="object 184"/>
          <p:cNvSpPr txBox="1"/>
          <p:nvPr/>
        </p:nvSpPr>
        <p:spPr>
          <a:xfrm>
            <a:off x="6093234" y="4567397"/>
            <a:ext cx="188595" cy="1371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baseline="-39682" dirty="0">
                <a:latin typeface="Arial MT"/>
                <a:cs typeface="Arial MT"/>
              </a:rPr>
              <a:t>2</a:t>
            </a:r>
            <a:r>
              <a:rPr sz="1050" spc="442" baseline="-39682" dirty="0">
                <a:latin typeface="Arial MT"/>
                <a:cs typeface="Arial MT"/>
              </a:rPr>
              <a:t> </a:t>
            </a:r>
            <a:r>
              <a:rPr sz="700" spc="-50" dirty="0">
                <a:latin typeface="Arial MT"/>
                <a:cs typeface="Arial MT"/>
              </a:rPr>
              <a:t>u</a:t>
            </a:r>
            <a:endParaRPr sz="700">
              <a:latin typeface="Arial MT"/>
              <a:cs typeface="Arial MT"/>
            </a:endParaRPr>
          </a:p>
        </p:txBody>
      </p:sp>
      <p:grpSp>
        <p:nvGrpSpPr>
          <p:cNvPr id="185" name="object 185"/>
          <p:cNvGrpSpPr/>
          <p:nvPr/>
        </p:nvGrpSpPr>
        <p:grpSpPr>
          <a:xfrm>
            <a:off x="6109278" y="3618664"/>
            <a:ext cx="186055" cy="598170"/>
            <a:chOff x="6109278" y="3618664"/>
            <a:chExt cx="186055" cy="598170"/>
          </a:xfrm>
        </p:grpSpPr>
        <p:sp>
          <p:nvSpPr>
            <p:cNvPr id="186" name="object 186"/>
            <p:cNvSpPr/>
            <p:nvPr/>
          </p:nvSpPr>
          <p:spPr>
            <a:xfrm>
              <a:off x="6116898" y="3626284"/>
              <a:ext cx="170815" cy="582930"/>
            </a:xfrm>
            <a:custGeom>
              <a:avLst/>
              <a:gdLst/>
              <a:ahLst/>
              <a:cxnLst/>
              <a:rect l="l" t="t" r="r" b="b"/>
              <a:pathLst>
                <a:path w="170814" h="582929">
                  <a:moveTo>
                    <a:pt x="115193" y="3697"/>
                  </a:moveTo>
                  <a:lnTo>
                    <a:pt x="59295" y="3697"/>
                  </a:lnTo>
                  <a:lnTo>
                    <a:pt x="48177" y="11400"/>
                  </a:lnTo>
                  <a:lnTo>
                    <a:pt x="37214" y="18487"/>
                  </a:lnTo>
                  <a:lnTo>
                    <a:pt x="26250" y="26190"/>
                  </a:lnTo>
                  <a:lnTo>
                    <a:pt x="18684" y="37128"/>
                  </a:lnTo>
                  <a:lnTo>
                    <a:pt x="10963" y="48066"/>
                  </a:lnTo>
                  <a:lnTo>
                    <a:pt x="3860" y="59467"/>
                  </a:lnTo>
                  <a:lnTo>
                    <a:pt x="3860" y="74257"/>
                  </a:lnTo>
                  <a:lnTo>
                    <a:pt x="0" y="85195"/>
                  </a:lnTo>
                  <a:lnTo>
                    <a:pt x="0" y="497308"/>
                  </a:lnTo>
                  <a:lnTo>
                    <a:pt x="3860" y="512098"/>
                  </a:lnTo>
                  <a:lnTo>
                    <a:pt x="3860" y="523498"/>
                  </a:lnTo>
                  <a:lnTo>
                    <a:pt x="10963" y="538288"/>
                  </a:lnTo>
                  <a:lnTo>
                    <a:pt x="18684" y="549226"/>
                  </a:lnTo>
                  <a:lnTo>
                    <a:pt x="26250" y="556775"/>
                  </a:lnTo>
                  <a:lnTo>
                    <a:pt x="37214" y="567868"/>
                  </a:lnTo>
                  <a:lnTo>
                    <a:pt x="48177" y="575417"/>
                  </a:lnTo>
                  <a:lnTo>
                    <a:pt x="59295" y="578806"/>
                  </a:lnTo>
                  <a:lnTo>
                    <a:pt x="74119" y="582658"/>
                  </a:lnTo>
                  <a:lnTo>
                    <a:pt x="100369" y="582658"/>
                  </a:lnTo>
                  <a:lnTo>
                    <a:pt x="137120" y="567868"/>
                  </a:lnTo>
                  <a:lnTo>
                    <a:pt x="163371" y="538288"/>
                  </a:lnTo>
                  <a:lnTo>
                    <a:pt x="167231" y="523498"/>
                  </a:lnTo>
                  <a:lnTo>
                    <a:pt x="170628" y="512098"/>
                  </a:lnTo>
                  <a:lnTo>
                    <a:pt x="170628" y="74257"/>
                  </a:lnTo>
                  <a:lnTo>
                    <a:pt x="167231" y="59467"/>
                  </a:lnTo>
                  <a:lnTo>
                    <a:pt x="163371" y="48066"/>
                  </a:lnTo>
                  <a:lnTo>
                    <a:pt x="155804" y="37128"/>
                  </a:lnTo>
                  <a:lnTo>
                    <a:pt x="148547" y="26190"/>
                  </a:lnTo>
                  <a:lnTo>
                    <a:pt x="137120" y="18487"/>
                  </a:lnTo>
                  <a:lnTo>
                    <a:pt x="126157" y="11400"/>
                  </a:lnTo>
                  <a:lnTo>
                    <a:pt x="115193" y="3697"/>
                  </a:lnTo>
                  <a:close/>
                </a:path>
                <a:path w="170814" h="582929">
                  <a:moveTo>
                    <a:pt x="85546" y="0"/>
                  </a:moveTo>
                  <a:lnTo>
                    <a:pt x="74119" y="3697"/>
                  </a:lnTo>
                  <a:lnTo>
                    <a:pt x="100369" y="3697"/>
                  </a:lnTo>
                  <a:lnTo>
                    <a:pt x="8554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" name="object 187"/>
            <p:cNvSpPr/>
            <p:nvPr/>
          </p:nvSpPr>
          <p:spPr>
            <a:xfrm>
              <a:off x="6116898" y="3626284"/>
              <a:ext cx="170815" cy="582930"/>
            </a:xfrm>
            <a:custGeom>
              <a:avLst/>
              <a:gdLst/>
              <a:ahLst/>
              <a:cxnLst/>
              <a:rect l="l" t="t" r="r" b="b"/>
              <a:pathLst>
                <a:path w="170814" h="582929">
                  <a:moveTo>
                    <a:pt x="0" y="85195"/>
                  </a:moveTo>
                  <a:lnTo>
                    <a:pt x="3860" y="74257"/>
                  </a:lnTo>
                  <a:lnTo>
                    <a:pt x="3860" y="59467"/>
                  </a:lnTo>
                  <a:lnTo>
                    <a:pt x="10963" y="48066"/>
                  </a:lnTo>
                  <a:lnTo>
                    <a:pt x="18684" y="37128"/>
                  </a:lnTo>
                  <a:lnTo>
                    <a:pt x="26250" y="26190"/>
                  </a:lnTo>
                  <a:lnTo>
                    <a:pt x="37214" y="18487"/>
                  </a:lnTo>
                  <a:lnTo>
                    <a:pt x="48177" y="11400"/>
                  </a:lnTo>
                  <a:lnTo>
                    <a:pt x="59295" y="3697"/>
                  </a:lnTo>
                  <a:lnTo>
                    <a:pt x="74119" y="3697"/>
                  </a:lnTo>
                  <a:lnTo>
                    <a:pt x="85546" y="0"/>
                  </a:lnTo>
                  <a:lnTo>
                    <a:pt x="100369" y="3697"/>
                  </a:lnTo>
                  <a:lnTo>
                    <a:pt x="115193" y="3697"/>
                  </a:lnTo>
                  <a:lnTo>
                    <a:pt x="126157" y="11400"/>
                  </a:lnTo>
                  <a:lnTo>
                    <a:pt x="137120" y="18487"/>
                  </a:lnTo>
                  <a:lnTo>
                    <a:pt x="148547" y="26190"/>
                  </a:lnTo>
                  <a:lnTo>
                    <a:pt x="155804" y="37128"/>
                  </a:lnTo>
                  <a:lnTo>
                    <a:pt x="163371" y="48066"/>
                  </a:lnTo>
                  <a:lnTo>
                    <a:pt x="167231" y="59467"/>
                  </a:lnTo>
                  <a:lnTo>
                    <a:pt x="170628" y="74257"/>
                  </a:lnTo>
                  <a:lnTo>
                    <a:pt x="170628" y="85195"/>
                  </a:lnTo>
                  <a:lnTo>
                    <a:pt x="170628" y="497308"/>
                  </a:lnTo>
                  <a:lnTo>
                    <a:pt x="170628" y="512098"/>
                  </a:lnTo>
                  <a:lnTo>
                    <a:pt x="167231" y="523498"/>
                  </a:lnTo>
                  <a:lnTo>
                    <a:pt x="163371" y="538288"/>
                  </a:lnTo>
                  <a:lnTo>
                    <a:pt x="137120" y="567868"/>
                  </a:lnTo>
                  <a:lnTo>
                    <a:pt x="100369" y="582658"/>
                  </a:lnTo>
                  <a:lnTo>
                    <a:pt x="85546" y="582658"/>
                  </a:lnTo>
                  <a:lnTo>
                    <a:pt x="74119" y="582658"/>
                  </a:lnTo>
                  <a:lnTo>
                    <a:pt x="59295" y="578806"/>
                  </a:lnTo>
                  <a:lnTo>
                    <a:pt x="48177" y="575417"/>
                  </a:lnTo>
                  <a:lnTo>
                    <a:pt x="37214" y="567868"/>
                  </a:lnTo>
                  <a:lnTo>
                    <a:pt x="26250" y="556775"/>
                  </a:lnTo>
                  <a:lnTo>
                    <a:pt x="18684" y="549226"/>
                  </a:lnTo>
                  <a:lnTo>
                    <a:pt x="10963" y="538288"/>
                  </a:lnTo>
                  <a:lnTo>
                    <a:pt x="3860" y="523498"/>
                  </a:lnTo>
                  <a:lnTo>
                    <a:pt x="3860" y="512098"/>
                  </a:lnTo>
                  <a:lnTo>
                    <a:pt x="0" y="497308"/>
                  </a:lnTo>
                  <a:lnTo>
                    <a:pt x="0" y="85195"/>
                  </a:lnTo>
                </a:path>
              </a:pathLst>
            </a:custGeom>
            <a:ln w="148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8" name="object 188"/>
          <p:cNvSpPr txBox="1"/>
          <p:nvPr/>
        </p:nvSpPr>
        <p:spPr>
          <a:xfrm>
            <a:off x="6137552" y="3635945"/>
            <a:ext cx="114300" cy="548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700" spc="-50" dirty="0">
                <a:latin typeface="Arial MT"/>
                <a:cs typeface="Arial MT"/>
              </a:rPr>
              <a:t>0</a:t>
            </a:r>
            <a:endParaRPr sz="700">
              <a:latin typeface="Arial MT"/>
              <a:cs typeface="Arial MT"/>
            </a:endParaRPr>
          </a:p>
          <a:p>
            <a:pPr marL="23495">
              <a:lnSpc>
                <a:spcPts val="785"/>
              </a:lnSpc>
              <a:spcBef>
                <a:spcPts val="65"/>
              </a:spcBef>
            </a:pPr>
            <a:r>
              <a:rPr sz="700" spc="-50" dirty="0">
                <a:latin typeface="Arial MT"/>
                <a:cs typeface="Arial MT"/>
              </a:rPr>
              <a:t>M</a:t>
            </a:r>
            <a:endParaRPr sz="700">
              <a:latin typeface="Arial MT"/>
              <a:cs typeface="Arial MT"/>
            </a:endParaRPr>
          </a:p>
          <a:p>
            <a:pPr marL="38100" marR="15875">
              <a:lnSpc>
                <a:spcPts val="700"/>
              </a:lnSpc>
              <a:spcBef>
                <a:spcPts val="85"/>
              </a:spcBef>
            </a:pPr>
            <a:r>
              <a:rPr sz="700" spc="-50" dirty="0">
                <a:latin typeface="Arial MT"/>
                <a:cs typeface="Arial MT"/>
              </a:rPr>
              <a:t>u</a:t>
            </a:r>
            <a:r>
              <a:rPr sz="700" spc="500" dirty="0">
                <a:latin typeface="Arial MT"/>
                <a:cs typeface="Arial MT"/>
              </a:rPr>
              <a:t> </a:t>
            </a:r>
            <a:r>
              <a:rPr sz="700" spc="-50" dirty="0">
                <a:latin typeface="Arial MT"/>
                <a:cs typeface="Arial MT"/>
              </a:rPr>
              <a:t>x</a:t>
            </a:r>
            <a:endParaRPr sz="7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700" spc="-50" dirty="0">
                <a:latin typeface="Arial MT"/>
                <a:cs typeface="Arial MT"/>
              </a:rPr>
              <a:t>1</a:t>
            </a:r>
            <a:endParaRPr sz="700">
              <a:latin typeface="Arial MT"/>
              <a:cs typeface="Arial MT"/>
            </a:endParaRPr>
          </a:p>
        </p:txBody>
      </p:sp>
      <p:grpSp>
        <p:nvGrpSpPr>
          <p:cNvPr id="189" name="object 189"/>
          <p:cNvGrpSpPr/>
          <p:nvPr/>
        </p:nvGrpSpPr>
        <p:grpSpPr>
          <a:xfrm>
            <a:off x="700199" y="3073513"/>
            <a:ext cx="7294245" cy="3169285"/>
            <a:chOff x="700199" y="3073513"/>
            <a:chExt cx="7294245" cy="3169285"/>
          </a:xfrm>
        </p:grpSpPr>
        <p:sp>
          <p:nvSpPr>
            <p:cNvPr id="190" name="object 190"/>
            <p:cNvSpPr/>
            <p:nvPr/>
          </p:nvSpPr>
          <p:spPr>
            <a:xfrm>
              <a:off x="1045209" y="3203232"/>
              <a:ext cx="5031105" cy="508634"/>
            </a:xfrm>
            <a:custGeom>
              <a:avLst/>
              <a:gdLst/>
              <a:ahLst/>
              <a:cxnLst/>
              <a:rect l="l" t="t" r="r" b="b"/>
              <a:pathLst>
                <a:path w="5031105" h="508635">
                  <a:moveTo>
                    <a:pt x="5031078" y="508246"/>
                  </a:moveTo>
                  <a:lnTo>
                    <a:pt x="4819374" y="508246"/>
                  </a:lnTo>
                  <a:lnTo>
                    <a:pt x="4819374" y="0"/>
                  </a:lnTo>
                  <a:lnTo>
                    <a:pt x="0" y="0"/>
                  </a:lnTo>
                  <a:lnTo>
                    <a:pt x="0" y="478821"/>
                  </a:lnTo>
                </a:path>
              </a:pathLst>
            </a:custGeom>
            <a:ln w="295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" name="object 191"/>
            <p:cNvSpPr/>
            <p:nvPr/>
          </p:nvSpPr>
          <p:spPr>
            <a:xfrm>
              <a:off x="1494310" y="3693557"/>
              <a:ext cx="857250" cy="1072515"/>
            </a:xfrm>
            <a:custGeom>
              <a:avLst/>
              <a:gdLst/>
              <a:ahLst/>
              <a:cxnLst/>
              <a:rect l="l" t="t" r="r" b="b"/>
              <a:pathLst>
                <a:path w="857250" h="1072514">
                  <a:moveTo>
                    <a:pt x="0" y="1071917"/>
                  </a:moveTo>
                  <a:lnTo>
                    <a:pt x="857174" y="1071917"/>
                  </a:lnTo>
                  <a:lnTo>
                    <a:pt x="857174" y="0"/>
                  </a:lnTo>
                  <a:lnTo>
                    <a:pt x="0" y="0"/>
                  </a:lnTo>
                  <a:lnTo>
                    <a:pt x="0" y="107191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" name="object 192"/>
            <p:cNvSpPr/>
            <p:nvPr/>
          </p:nvSpPr>
          <p:spPr>
            <a:xfrm>
              <a:off x="1494310" y="3692992"/>
              <a:ext cx="857250" cy="1076325"/>
            </a:xfrm>
            <a:custGeom>
              <a:avLst/>
              <a:gdLst/>
              <a:ahLst/>
              <a:cxnLst/>
              <a:rect l="l" t="t" r="r" b="b"/>
              <a:pathLst>
                <a:path w="857250" h="1076325">
                  <a:moveTo>
                    <a:pt x="857174" y="1072802"/>
                  </a:moveTo>
                  <a:lnTo>
                    <a:pt x="857174" y="0"/>
                  </a:lnTo>
                  <a:lnTo>
                    <a:pt x="0" y="0"/>
                  </a:lnTo>
                  <a:lnTo>
                    <a:pt x="0" y="1076207"/>
                  </a:lnTo>
                  <a:lnTo>
                    <a:pt x="857174" y="1076207"/>
                  </a:lnTo>
                </a:path>
              </a:pathLst>
            </a:custGeom>
            <a:ln w="148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" name="object 193"/>
            <p:cNvSpPr/>
            <p:nvPr/>
          </p:nvSpPr>
          <p:spPr>
            <a:xfrm>
              <a:off x="700189" y="3073514"/>
              <a:ext cx="7294245" cy="3169285"/>
            </a:xfrm>
            <a:custGeom>
              <a:avLst/>
              <a:gdLst/>
              <a:ahLst/>
              <a:cxnLst/>
              <a:rect l="l" t="t" r="r" b="b"/>
              <a:pathLst>
                <a:path w="7294245" h="3169285">
                  <a:moveTo>
                    <a:pt x="63080" y="608545"/>
                  </a:moveTo>
                  <a:lnTo>
                    <a:pt x="0" y="578967"/>
                  </a:lnTo>
                  <a:lnTo>
                    <a:pt x="0" y="641819"/>
                  </a:lnTo>
                  <a:lnTo>
                    <a:pt x="63080" y="608545"/>
                  </a:lnTo>
                  <a:close/>
                </a:path>
                <a:path w="7294245" h="3169285">
                  <a:moveTo>
                    <a:pt x="378447" y="600837"/>
                  </a:moveTo>
                  <a:lnTo>
                    <a:pt x="375031" y="597458"/>
                  </a:lnTo>
                  <a:lnTo>
                    <a:pt x="375031" y="593750"/>
                  </a:lnTo>
                  <a:lnTo>
                    <a:pt x="367423" y="586054"/>
                  </a:lnTo>
                  <a:lnTo>
                    <a:pt x="363626" y="582663"/>
                  </a:lnTo>
                  <a:lnTo>
                    <a:pt x="360210" y="578967"/>
                  </a:lnTo>
                  <a:lnTo>
                    <a:pt x="356412" y="578967"/>
                  </a:lnTo>
                  <a:lnTo>
                    <a:pt x="352615" y="575119"/>
                  </a:lnTo>
                  <a:lnTo>
                    <a:pt x="341591" y="575119"/>
                  </a:lnTo>
                  <a:lnTo>
                    <a:pt x="333984" y="578967"/>
                  </a:lnTo>
                  <a:lnTo>
                    <a:pt x="330187" y="578967"/>
                  </a:lnTo>
                  <a:lnTo>
                    <a:pt x="326771" y="582663"/>
                  </a:lnTo>
                  <a:lnTo>
                    <a:pt x="322973" y="586054"/>
                  </a:lnTo>
                  <a:lnTo>
                    <a:pt x="319163" y="589902"/>
                  </a:lnTo>
                  <a:lnTo>
                    <a:pt x="319163" y="593750"/>
                  </a:lnTo>
                  <a:lnTo>
                    <a:pt x="315366" y="597458"/>
                  </a:lnTo>
                  <a:lnTo>
                    <a:pt x="315366" y="619480"/>
                  </a:lnTo>
                  <a:lnTo>
                    <a:pt x="319163" y="623176"/>
                  </a:lnTo>
                  <a:lnTo>
                    <a:pt x="319163" y="627037"/>
                  </a:lnTo>
                  <a:lnTo>
                    <a:pt x="326771" y="634580"/>
                  </a:lnTo>
                  <a:lnTo>
                    <a:pt x="330187" y="634580"/>
                  </a:lnTo>
                  <a:lnTo>
                    <a:pt x="333984" y="637971"/>
                  </a:lnTo>
                  <a:lnTo>
                    <a:pt x="345008" y="637971"/>
                  </a:lnTo>
                  <a:lnTo>
                    <a:pt x="356412" y="637971"/>
                  </a:lnTo>
                  <a:lnTo>
                    <a:pt x="360210" y="634580"/>
                  </a:lnTo>
                  <a:lnTo>
                    <a:pt x="363626" y="634580"/>
                  </a:lnTo>
                  <a:lnTo>
                    <a:pt x="375031" y="623176"/>
                  </a:lnTo>
                  <a:lnTo>
                    <a:pt x="375031" y="619480"/>
                  </a:lnTo>
                  <a:lnTo>
                    <a:pt x="378447" y="612241"/>
                  </a:lnTo>
                  <a:lnTo>
                    <a:pt x="378447" y="600837"/>
                  </a:lnTo>
                  <a:close/>
                </a:path>
                <a:path w="7294245" h="3169285">
                  <a:moveTo>
                    <a:pt x="474954" y="1020508"/>
                  </a:moveTo>
                  <a:lnTo>
                    <a:pt x="411873" y="987221"/>
                  </a:lnTo>
                  <a:lnTo>
                    <a:pt x="411873" y="1050086"/>
                  </a:lnTo>
                  <a:lnTo>
                    <a:pt x="474954" y="1020508"/>
                  </a:lnTo>
                  <a:close/>
                </a:path>
                <a:path w="7294245" h="3169285">
                  <a:moveTo>
                    <a:pt x="474954" y="608545"/>
                  </a:moveTo>
                  <a:lnTo>
                    <a:pt x="411873" y="575119"/>
                  </a:lnTo>
                  <a:lnTo>
                    <a:pt x="408076" y="575119"/>
                  </a:lnTo>
                  <a:lnTo>
                    <a:pt x="411873" y="637971"/>
                  </a:lnTo>
                  <a:lnTo>
                    <a:pt x="474954" y="608545"/>
                  </a:lnTo>
                  <a:close/>
                </a:path>
                <a:path w="7294245" h="3169285">
                  <a:moveTo>
                    <a:pt x="786523" y="1502714"/>
                  </a:moveTo>
                  <a:lnTo>
                    <a:pt x="723455" y="1469440"/>
                  </a:lnTo>
                  <a:lnTo>
                    <a:pt x="723455" y="1532763"/>
                  </a:lnTo>
                  <a:lnTo>
                    <a:pt x="786523" y="1502714"/>
                  </a:lnTo>
                  <a:close/>
                </a:path>
                <a:path w="7294245" h="3169285">
                  <a:moveTo>
                    <a:pt x="786523" y="812368"/>
                  </a:moveTo>
                  <a:lnTo>
                    <a:pt x="723455" y="782789"/>
                  </a:lnTo>
                  <a:lnTo>
                    <a:pt x="723455" y="846112"/>
                  </a:lnTo>
                  <a:lnTo>
                    <a:pt x="786523" y="812368"/>
                  </a:lnTo>
                  <a:close/>
                </a:path>
                <a:path w="7294245" h="3169285">
                  <a:moveTo>
                    <a:pt x="2051837" y="1157770"/>
                  </a:moveTo>
                  <a:lnTo>
                    <a:pt x="1988680" y="1124343"/>
                  </a:lnTo>
                  <a:lnTo>
                    <a:pt x="1988680" y="1187348"/>
                  </a:lnTo>
                  <a:lnTo>
                    <a:pt x="2051837" y="1157770"/>
                  </a:lnTo>
                  <a:close/>
                </a:path>
                <a:path w="7294245" h="3169285">
                  <a:moveTo>
                    <a:pt x="2129663" y="2148713"/>
                  </a:moveTo>
                  <a:lnTo>
                    <a:pt x="2066671" y="2119134"/>
                  </a:lnTo>
                  <a:lnTo>
                    <a:pt x="2066671" y="2182063"/>
                  </a:lnTo>
                  <a:lnTo>
                    <a:pt x="2129663" y="2148713"/>
                  </a:lnTo>
                  <a:close/>
                </a:path>
                <a:path w="7294245" h="3169285">
                  <a:moveTo>
                    <a:pt x="2804922" y="1532763"/>
                  </a:moveTo>
                  <a:lnTo>
                    <a:pt x="2801061" y="1528902"/>
                  </a:lnTo>
                  <a:lnTo>
                    <a:pt x="2801061" y="1525054"/>
                  </a:lnTo>
                  <a:lnTo>
                    <a:pt x="2797670" y="1521358"/>
                  </a:lnTo>
                  <a:lnTo>
                    <a:pt x="2793809" y="1517967"/>
                  </a:lnTo>
                  <a:lnTo>
                    <a:pt x="2790101" y="1514119"/>
                  </a:lnTo>
                  <a:lnTo>
                    <a:pt x="2782849" y="1514119"/>
                  </a:lnTo>
                  <a:lnTo>
                    <a:pt x="2778988" y="1510258"/>
                  </a:lnTo>
                  <a:lnTo>
                    <a:pt x="2768015" y="1510258"/>
                  </a:lnTo>
                  <a:lnTo>
                    <a:pt x="2764155" y="1514119"/>
                  </a:lnTo>
                  <a:lnTo>
                    <a:pt x="2760459" y="1514119"/>
                  </a:lnTo>
                  <a:lnTo>
                    <a:pt x="2756598" y="1517967"/>
                  </a:lnTo>
                  <a:lnTo>
                    <a:pt x="2752737" y="1521358"/>
                  </a:lnTo>
                  <a:lnTo>
                    <a:pt x="2745625" y="1528902"/>
                  </a:lnTo>
                  <a:lnTo>
                    <a:pt x="2745625" y="1532763"/>
                  </a:lnTo>
                  <a:lnTo>
                    <a:pt x="2741765" y="1539849"/>
                  </a:lnTo>
                  <a:lnTo>
                    <a:pt x="2741765" y="1547545"/>
                  </a:lnTo>
                  <a:lnTo>
                    <a:pt x="2745625" y="1554632"/>
                  </a:lnTo>
                  <a:lnTo>
                    <a:pt x="2745625" y="1558480"/>
                  </a:lnTo>
                  <a:lnTo>
                    <a:pt x="2749334" y="1562188"/>
                  </a:lnTo>
                  <a:lnTo>
                    <a:pt x="2752737" y="1566037"/>
                  </a:lnTo>
                  <a:lnTo>
                    <a:pt x="2756598" y="1569885"/>
                  </a:lnTo>
                  <a:lnTo>
                    <a:pt x="2760459" y="1573276"/>
                  </a:lnTo>
                  <a:lnTo>
                    <a:pt x="2771419" y="1573276"/>
                  </a:lnTo>
                  <a:lnTo>
                    <a:pt x="2775280" y="1573276"/>
                  </a:lnTo>
                  <a:lnTo>
                    <a:pt x="2790101" y="1573276"/>
                  </a:lnTo>
                  <a:lnTo>
                    <a:pt x="2793809" y="1569885"/>
                  </a:lnTo>
                  <a:lnTo>
                    <a:pt x="2797670" y="1566037"/>
                  </a:lnTo>
                  <a:lnTo>
                    <a:pt x="2801061" y="1562188"/>
                  </a:lnTo>
                  <a:lnTo>
                    <a:pt x="2801061" y="1558480"/>
                  </a:lnTo>
                  <a:lnTo>
                    <a:pt x="2804922" y="1554632"/>
                  </a:lnTo>
                  <a:lnTo>
                    <a:pt x="2804922" y="1532763"/>
                  </a:lnTo>
                  <a:close/>
                </a:path>
                <a:path w="7294245" h="3169285">
                  <a:moveTo>
                    <a:pt x="2804922" y="1280248"/>
                  </a:moveTo>
                  <a:lnTo>
                    <a:pt x="2801061" y="1276400"/>
                  </a:lnTo>
                  <a:lnTo>
                    <a:pt x="2801061" y="1269161"/>
                  </a:lnTo>
                  <a:lnTo>
                    <a:pt x="2797670" y="1265466"/>
                  </a:lnTo>
                  <a:lnTo>
                    <a:pt x="2790101" y="1257909"/>
                  </a:lnTo>
                  <a:lnTo>
                    <a:pt x="2786240" y="1257909"/>
                  </a:lnTo>
                  <a:lnTo>
                    <a:pt x="2782849" y="1254061"/>
                  </a:lnTo>
                  <a:lnTo>
                    <a:pt x="2760459" y="1254061"/>
                  </a:lnTo>
                  <a:lnTo>
                    <a:pt x="2756598" y="1257909"/>
                  </a:lnTo>
                  <a:lnTo>
                    <a:pt x="2752737" y="1257909"/>
                  </a:lnTo>
                  <a:lnTo>
                    <a:pt x="2745625" y="1265466"/>
                  </a:lnTo>
                  <a:lnTo>
                    <a:pt x="2741765" y="1269161"/>
                  </a:lnTo>
                  <a:lnTo>
                    <a:pt x="2741765" y="1298740"/>
                  </a:lnTo>
                  <a:lnTo>
                    <a:pt x="2752737" y="1309827"/>
                  </a:lnTo>
                  <a:lnTo>
                    <a:pt x="2756598" y="1313522"/>
                  </a:lnTo>
                  <a:lnTo>
                    <a:pt x="2760459" y="1313522"/>
                  </a:lnTo>
                  <a:lnTo>
                    <a:pt x="2768015" y="1317383"/>
                  </a:lnTo>
                  <a:lnTo>
                    <a:pt x="2771419" y="1317383"/>
                  </a:lnTo>
                  <a:lnTo>
                    <a:pt x="2771419" y="1313522"/>
                  </a:lnTo>
                  <a:lnTo>
                    <a:pt x="2775280" y="1317383"/>
                  </a:lnTo>
                  <a:lnTo>
                    <a:pt x="2782849" y="1313522"/>
                  </a:lnTo>
                  <a:lnTo>
                    <a:pt x="2786240" y="1313522"/>
                  </a:lnTo>
                  <a:lnTo>
                    <a:pt x="2793809" y="1306436"/>
                  </a:lnTo>
                  <a:lnTo>
                    <a:pt x="2797670" y="1302588"/>
                  </a:lnTo>
                  <a:lnTo>
                    <a:pt x="2801061" y="1298740"/>
                  </a:lnTo>
                  <a:lnTo>
                    <a:pt x="2801061" y="1295044"/>
                  </a:lnTo>
                  <a:lnTo>
                    <a:pt x="2804922" y="1291183"/>
                  </a:lnTo>
                  <a:lnTo>
                    <a:pt x="2804922" y="1280248"/>
                  </a:lnTo>
                  <a:close/>
                </a:path>
                <a:path w="7294245" h="3169285">
                  <a:moveTo>
                    <a:pt x="2808630" y="2371229"/>
                  </a:moveTo>
                  <a:lnTo>
                    <a:pt x="2804922" y="2367445"/>
                  </a:lnTo>
                  <a:lnTo>
                    <a:pt x="2804922" y="2364028"/>
                  </a:lnTo>
                  <a:lnTo>
                    <a:pt x="2801061" y="2360231"/>
                  </a:lnTo>
                  <a:lnTo>
                    <a:pt x="2797670" y="2356447"/>
                  </a:lnTo>
                  <a:lnTo>
                    <a:pt x="2793809" y="2352649"/>
                  </a:lnTo>
                  <a:lnTo>
                    <a:pt x="2790101" y="2349233"/>
                  </a:lnTo>
                  <a:lnTo>
                    <a:pt x="2786240" y="2349233"/>
                  </a:lnTo>
                  <a:lnTo>
                    <a:pt x="2782849" y="2345448"/>
                  </a:lnTo>
                  <a:lnTo>
                    <a:pt x="2771419" y="2345448"/>
                  </a:lnTo>
                  <a:lnTo>
                    <a:pt x="2768015" y="2349233"/>
                  </a:lnTo>
                  <a:lnTo>
                    <a:pt x="2760459" y="2349233"/>
                  </a:lnTo>
                  <a:lnTo>
                    <a:pt x="2756598" y="2352649"/>
                  </a:lnTo>
                  <a:lnTo>
                    <a:pt x="2752737" y="2356447"/>
                  </a:lnTo>
                  <a:lnTo>
                    <a:pt x="2749334" y="2360231"/>
                  </a:lnTo>
                  <a:lnTo>
                    <a:pt x="2749334" y="2364028"/>
                  </a:lnTo>
                  <a:lnTo>
                    <a:pt x="2745625" y="2367445"/>
                  </a:lnTo>
                  <a:lnTo>
                    <a:pt x="2745625" y="2386012"/>
                  </a:lnTo>
                  <a:lnTo>
                    <a:pt x="2749334" y="2393581"/>
                  </a:lnTo>
                  <a:lnTo>
                    <a:pt x="2749334" y="2397379"/>
                  </a:lnTo>
                  <a:lnTo>
                    <a:pt x="2752737" y="2401189"/>
                  </a:lnTo>
                  <a:lnTo>
                    <a:pt x="2756598" y="2404592"/>
                  </a:lnTo>
                  <a:lnTo>
                    <a:pt x="2760459" y="2404592"/>
                  </a:lnTo>
                  <a:lnTo>
                    <a:pt x="2768015" y="2408377"/>
                  </a:lnTo>
                  <a:lnTo>
                    <a:pt x="2775280" y="2408377"/>
                  </a:lnTo>
                  <a:lnTo>
                    <a:pt x="2786240" y="2408377"/>
                  </a:lnTo>
                  <a:lnTo>
                    <a:pt x="2790101" y="2404592"/>
                  </a:lnTo>
                  <a:lnTo>
                    <a:pt x="2793809" y="2404592"/>
                  </a:lnTo>
                  <a:lnTo>
                    <a:pt x="2797670" y="2401189"/>
                  </a:lnTo>
                  <a:lnTo>
                    <a:pt x="2801061" y="2397379"/>
                  </a:lnTo>
                  <a:lnTo>
                    <a:pt x="2804922" y="2393581"/>
                  </a:lnTo>
                  <a:lnTo>
                    <a:pt x="2804922" y="2386012"/>
                  </a:lnTo>
                  <a:lnTo>
                    <a:pt x="2808630" y="2382609"/>
                  </a:lnTo>
                  <a:lnTo>
                    <a:pt x="2808630" y="2371229"/>
                  </a:lnTo>
                  <a:close/>
                </a:path>
                <a:path w="7294245" h="3169285">
                  <a:moveTo>
                    <a:pt x="2864066" y="274548"/>
                  </a:moveTo>
                  <a:lnTo>
                    <a:pt x="2860662" y="270687"/>
                  </a:lnTo>
                  <a:lnTo>
                    <a:pt x="2856966" y="266992"/>
                  </a:lnTo>
                  <a:lnTo>
                    <a:pt x="2856966" y="263448"/>
                  </a:lnTo>
                  <a:lnTo>
                    <a:pt x="2853105" y="259753"/>
                  </a:lnTo>
                  <a:lnTo>
                    <a:pt x="2845841" y="259753"/>
                  </a:lnTo>
                  <a:lnTo>
                    <a:pt x="2842133" y="255905"/>
                  </a:lnTo>
                  <a:lnTo>
                    <a:pt x="2823451" y="255905"/>
                  </a:lnTo>
                  <a:lnTo>
                    <a:pt x="2819743" y="259753"/>
                  </a:lnTo>
                  <a:lnTo>
                    <a:pt x="2815882" y="259753"/>
                  </a:lnTo>
                  <a:lnTo>
                    <a:pt x="2812491" y="263448"/>
                  </a:lnTo>
                  <a:lnTo>
                    <a:pt x="2808630" y="266992"/>
                  </a:lnTo>
                  <a:lnTo>
                    <a:pt x="2801061" y="274548"/>
                  </a:lnTo>
                  <a:lnTo>
                    <a:pt x="2801061" y="296875"/>
                  </a:lnTo>
                  <a:lnTo>
                    <a:pt x="2804922" y="300266"/>
                  </a:lnTo>
                  <a:lnTo>
                    <a:pt x="2808630" y="304126"/>
                  </a:lnTo>
                  <a:lnTo>
                    <a:pt x="2812491" y="307822"/>
                  </a:lnTo>
                  <a:lnTo>
                    <a:pt x="2815882" y="311670"/>
                  </a:lnTo>
                  <a:lnTo>
                    <a:pt x="2819743" y="315366"/>
                  </a:lnTo>
                  <a:lnTo>
                    <a:pt x="2823451" y="315366"/>
                  </a:lnTo>
                  <a:lnTo>
                    <a:pt x="2827312" y="318909"/>
                  </a:lnTo>
                  <a:lnTo>
                    <a:pt x="2834576" y="318909"/>
                  </a:lnTo>
                  <a:lnTo>
                    <a:pt x="2831020" y="315366"/>
                  </a:lnTo>
                  <a:lnTo>
                    <a:pt x="2838272" y="318909"/>
                  </a:lnTo>
                  <a:lnTo>
                    <a:pt x="2842133" y="315366"/>
                  </a:lnTo>
                  <a:lnTo>
                    <a:pt x="2845841" y="315366"/>
                  </a:lnTo>
                  <a:lnTo>
                    <a:pt x="2853105" y="311670"/>
                  </a:lnTo>
                  <a:lnTo>
                    <a:pt x="2856966" y="307822"/>
                  </a:lnTo>
                  <a:lnTo>
                    <a:pt x="2856966" y="304126"/>
                  </a:lnTo>
                  <a:lnTo>
                    <a:pt x="2864066" y="296875"/>
                  </a:lnTo>
                  <a:lnTo>
                    <a:pt x="2864066" y="274548"/>
                  </a:lnTo>
                  <a:close/>
                </a:path>
                <a:path w="7294245" h="3169285">
                  <a:moveTo>
                    <a:pt x="2867926" y="1009103"/>
                  </a:moveTo>
                  <a:lnTo>
                    <a:pt x="2864066" y="1005713"/>
                  </a:lnTo>
                  <a:lnTo>
                    <a:pt x="2864066" y="1002017"/>
                  </a:lnTo>
                  <a:lnTo>
                    <a:pt x="2860662" y="998169"/>
                  </a:lnTo>
                  <a:lnTo>
                    <a:pt x="2856966" y="994308"/>
                  </a:lnTo>
                  <a:lnTo>
                    <a:pt x="2853105" y="990612"/>
                  </a:lnTo>
                  <a:lnTo>
                    <a:pt x="2849245" y="987221"/>
                  </a:lnTo>
                  <a:lnTo>
                    <a:pt x="2845841" y="987221"/>
                  </a:lnTo>
                  <a:lnTo>
                    <a:pt x="2842133" y="983373"/>
                  </a:lnTo>
                  <a:lnTo>
                    <a:pt x="2831020" y="983373"/>
                  </a:lnTo>
                  <a:lnTo>
                    <a:pt x="2827312" y="987221"/>
                  </a:lnTo>
                  <a:lnTo>
                    <a:pt x="2819743" y="987221"/>
                  </a:lnTo>
                  <a:lnTo>
                    <a:pt x="2815882" y="990612"/>
                  </a:lnTo>
                  <a:lnTo>
                    <a:pt x="2812491" y="994308"/>
                  </a:lnTo>
                  <a:lnTo>
                    <a:pt x="2808630" y="998169"/>
                  </a:lnTo>
                  <a:lnTo>
                    <a:pt x="2808630" y="1002017"/>
                  </a:lnTo>
                  <a:lnTo>
                    <a:pt x="2804922" y="1005713"/>
                  </a:lnTo>
                  <a:lnTo>
                    <a:pt x="2804922" y="1027747"/>
                  </a:lnTo>
                  <a:lnTo>
                    <a:pt x="2808630" y="1031595"/>
                  </a:lnTo>
                  <a:lnTo>
                    <a:pt x="2808630" y="1035291"/>
                  </a:lnTo>
                  <a:lnTo>
                    <a:pt x="2815882" y="1042530"/>
                  </a:lnTo>
                  <a:lnTo>
                    <a:pt x="2819743" y="1042530"/>
                  </a:lnTo>
                  <a:lnTo>
                    <a:pt x="2827312" y="1046391"/>
                  </a:lnTo>
                  <a:lnTo>
                    <a:pt x="2834576" y="1046391"/>
                  </a:lnTo>
                  <a:lnTo>
                    <a:pt x="2845841" y="1046391"/>
                  </a:lnTo>
                  <a:lnTo>
                    <a:pt x="2849245" y="1042530"/>
                  </a:lnTo>
                  <a:lnTo>
                    <a:pt x="2853105" y="1042530"/>
                  </a:lnTo>
                  <a:lnTo>
                    <a:pt x="2856966" y="1039152"/>
                  </a:lnTo>
                  <a:lnTo>
                    <a:pt x="2864066" y="1031595"/>
                  </a:lnTo>
                  <a:lnTo>
                    <a:pt x="2864066" y="1027747"/>
                  </a:lnTo>
                  <a:lnTo>
                    <a:pt x="2867926" y="1020508"/>
                  </a:lnTo>
                  <a:lnTo>
                    <a:pt x="2867926" y="1009103"/>
                  </a:lnTo>
                  <a:close/>
                </a:path>
                <a:path w="7294245" h="3169285">
                  <a:moveTo>
                    <a:pt x="2938653" y="274548"/>
                  </a:moveTo>
                  <a:lnTo>
                    <a:pt x="2934792" y="270687"/>
                  </a:lnTo>
                  <a:lnTo>
                    <a:pt x="2934792" y="266992"/>
                  </a:lnTo>
                  <a:lnTo>
                    <a:pt x="2927223" y="259753"/>
                  </a:lnTo>
                  <a:lnTo>
                    <a:pt x="2923819" y="259753"/>
                  </a:lnTo>
                  <a:lnTo>
                    <a:pt x="2919958" y="255905"/>
                  </a:lnTo>
                  <a:lnTo>
                    <a:pt x="2897568" y="255905"/>
                  </a:lnTo>
                  <a:lnTo>
                    <a:pt x="2894177" y="259753"/>
                  </a:lnTo>
                  <a:lnTo>
                    <a:pt x="2890316" y="259753"/>
                  </a:lnTo>
                  <a:lnTo>
                    <a:pt x="2886608" y="263448"/>
                  </a:lnTo>
                  <a:lnTo>
                    <a:pt x="2878886" y="270687"/>
                  </a:lnTo>
                  <a:lnTo>
                    <a:pt x="2878886" y="274548"/>
                  </a:lnTo>
                  <a:lnTo>
                    <a:pt x="2875496" y="282092"/>
                  </a:lnTo>
                  <a:lnTo>
                    <a:pt x="2875496" y="293027"/>
                  </a:lnTo>
                  <a:lnTo>
                    <a:pt x="2878886" y="296875"/>
                  </a:lnTo>
                  <a:lnTo>
                    <a:pt x="2878886" y="300266"/>
                  </a:lnTo>
                  <a:lnTo>
                    <a:pt x="2886608" y="307822"/>
                  </a:lnTo>
                  <a:lnTo>
                    <a:pt x="2890316" y="311670"/>
                  </a:lnTo>
                  <a:lnTo>
                    <a:pt x="2894177" y="315366"/>
                  </a:lnTo>
                  <a:lnTo>
                    <a:pt x="2897568" y="315366"/>
                  </a:lnTo>
                  <a:lnTo>
                    <a:pt x="2901429" y="318909"/>
                  </a:lnTo>
                  <a:lnTo>
                    <a:pt x="2908998" y="318909"/>
                  </a:lnTo>
                  <a:lnTo>
                    <a:pt x="2905137" y="315366"/>
                  </a:lnTo>
                  <a:lnTo>
                    <a:pt x="2912402" y="318909"/>
                  </a:lnTo>
                  <a:lnTo>
                    <a:pt x="2919958" y="315366"/>
                  </a:lnTo>
                  <a:lnTo>
                    <a:pt x="2923819" y="315366"/>
                  </a:lnTo>
                  <a:lnTo>
                    <a:pt x="2927223" y="311670"/>
                  </a:lnTo>
                  <a:lnTo>
                    <a:pt x="2934792" y="304126"/>
                  </a:lnTo>
                  <a:lnTo>
                    <a:pt x="2934792" y="300266"/>
                  </a:lnTo>
                  <a:lnTo>
                    <a:pt x="2938653" y="296875"/>
                  </a:lnTo>
                  <a:lnTo>
                    <a:pt x="2938653" y="274548"/>
                  </a:lnTo>
                  <a:close/>
                </a:path>
                <a:path w="7294245" h="3169285">
                  <a:moveTo>
                    <a:pt x="2942044" y="730872"/>
                  </a:moveTo>
                  <a:lnTo>
                    <a:pt x="2938653" y="727176"/>
                  </a:lnTo>
                  <a:lnTo>
                    <a:pt x="2934792" y="723785"/>
                  </a:lnTo>
                  <a:lnTo>
                    <a:pt x="2934792" y="719937"/>
                  </a:lnTo>
                  <a:lnTo>
                    <a:pt x="2931083" y="716076"/>
                  </a:lnTo>
                  <a:lnTo>
                    <a:pt x="2927223" y="712381"/>
                  </a:lnTo>
                  <a:lnTo>
                    <a:pt x="2919958" y="712381"/>
                  </a:lnTo>
                  <a:lnTo>
                    <a:pt x="2916263" y="708533"/>
                  </a:lnTo>
                  <a:lnTo>
                    <a:pt x="2905137" y="708533"/>
                  </a:lnTo>
                  <a:lnTo>
                    <a:pt x="2901429" y="712381"/>
                  </a:lnTo>
                  <a:lnTo>
                    <a:pt x="2897568" y="712381"/>
                  </a:lnTo>
                  <a:lnTo>
                    <a:pt x="2894177" y="716076"/>
                  </a:lnTo>
                  <a:lnTo>
                    <a:pt x="2886608" y="723785"/>
                  </a:lnTo>
                  <a:lnTo>
                    <a:pt x="2882747" y="727176"/>
                  </a:lnTo>
                  <a:lnTo>
                    <a:pt x="2878886" y="730872"/>
                  </a:lnTo>
                  <a:lnTo>
                    <a:pt x="2878886" y="753211"/>
                  </a:lnTo>
                  <a:lnTo>
                    <a:pt x="2882747" y="757059"/>
                  </a:lnTo>
                  <a:lnTo>
                    <a:pt x="2886608" y="760450"/>
                  </a:lnTo>
                  <a:lnTo>
                    <a:pt x="2890316" y="764298"/>
                  </a:lnTo>
                  <a:lnTo>
                    <a:pt x="2894177" y="767994"/>
                  </a:lnTo>
                  <a:lnTo>
                    <a:pt x="2897568" y="771855"/>
                  </a:lnTo>
                  <a:lnTo>
                    <a:pt x="2908998" y="771855"/>
                  </a:lnTo>
                  <a:lnTo>
                    <a:pt x="2912402" y="771855"/>
                  </a:lnTo>
                  <a:lnTo>
                    <a:pt x="2927223" y="771855"/>
                  </a:lnTo>
                  <a:lnTo>
                    <a:pt x="2934792" y="764298"/>
                  </a:lnTo>
                  <a:lnTo>
                    <a:pt x="2934792" y="760450"/>
                  </a:lnTo>
                  <a:lnTo>
                    <a:pt x="2938653" y="757059"/>
                  </a:lnTo>
                  <a:lnTo>
                    <a:pt x="2942044" y="753211"/>
                  </a:lnTo>
                  <a:lnTo>
                    <a:pt x="2942044" y="730872"/>
                  </a:lnTo>
                  <a:close/>
                </a:path>
                <a:path w="7294245" h="3169285">
                  <a:moveTo>
                    <a:pt x="3109277" y="1012952"/>
                  </a:moveTo>
                  <a:lnTo>
                    <a:pt x="3105416" y="1009103"/>
                  </a:lnTo>
                  <a:lnTo>
                    <a:pt x="3105416" y="1005713"/>
                  </a:lnTo>
                  <a:lnTo>
                    <a:pt x="3101556" y="1002017"/>
                  </a:lnTo>
                  <a:lnTo>
                    <a:pt x="3098165" y="998169"/>
                  </a:lnTo>
                  <a:lnTo>
                    <a:pt x="3094456" y="994308"/>
                  </a:lnTo>
                  <a:lnTo>
                    <a:pt x="3090595" y="994308"/>
                  </a:lnTo>
                  <a:lnTo>
                    <a:pt x="3083026" y="990612"/>
                  </a:lnTo>
                  <a:lnTo>
                    <a:pt x="3075775" y="990612"/>
                  </a:lnTo>
                  <a:lnTo>
                    <a:pt x="3068205" y="994308"/>
                  </a:lnTo>
                  <a:lnTo>
                    <a:pt x="3064802" y="994308"/>
                  </a:lnTo>
                  <a:lnTo>
                    <a:pt x="3049981" y="1009103"/>
                  </a:lnTo>
                  <a:lnTo>
                    <a:pt x="3049981" y="1012952"/>
                  </a:lnTo>
                  <a:lnTo>
                    <a:pt x="3046120" y="1016812"/>
                  </a:lnTo>
                  <a:lnTo>
                    <a:pt x="3046120" y="1027747"/>
                  </a:lnTo>
                  <a:lnTo>
                    <a:pt x="3049981" y="1031595"/>
                  </a:lnTo>
                  <a:lnTo>
                    <a:pt x="3049981" y="1039152"/>
                  </a:lnTo>
                  <a:lnTo>
                    <a:pt x="3057080" y="1046391"/>
                  </a:lnTo>
                  <a:lnTo>
                    <a:pt x="3060941" y="1050086"/>
                  </a:lnTo>
                  <a:lnTo>
                    <a:pt x="3064802" y="1050086"/>
                  </a:lnTo>
                  <a:lnTo>
                    <a:pt x="3068205" y="1053934"/>
                  </a:lnTo>
                  <a:lnTo>
                    <a:pt x="3079623" y="1053934"/>
                  </a:lnTo>
                  <a:lnTo>
                    <a:pt x="3090595" y="1053934"/>
                  </a:lnTo>
                  <a:lnTo>
                    <a:pt x="3094456" y="1050086"/>
                  </a:lnTo>
                  <a:lnTo>
                    <a:pt x="3098165" y="1050086"/>
                  </a:lnTo>
                  <a:lnTo>
                    <a:pt x="3101556" y="1046391"/>
                  </a:lnTo>
                  <a:lnTo>
                    <a:pt x="3105416" y="1042530"/>
                  </a:lnTo>
                  <a:lnTo>
                    <a:pt x="3105416" y="1039152"/>
                  </a:lnTo>
                  <a:lnTo>
                    <a:pt x="3109277" y="1031595"/>
                  </a:lnTo>
                  <a:lnTo>
                    <a:pt x="3109277" y="1012952"/>
                  </a:lnTo>
                  <a:close/>
                </a:path>
                <a:path w="7294245" h="3169285">
                  <a:moveTo>
                    <a:pt x="3298431" y="3135846"/>
                  </a:moveTo>
                  <a:lnTo>
                    <a:pt x="3294570" y="3132061"/>
                  </a:lnTo>
                  <a:lnTo>
                    <a:pt x="3294570" y="3124847"/>
                  </a:lnTo>
                  <a:lnTo>
                    <a:pt x="3290874" y="3117265"/>
                  </a:lnTo>
                  <a:lnTo>
                    <a:pt x="3287471" y="3113481"/>
                  </a:lnTo>
                  <a:lnTo>
                    <a:pt x="3283610" y="3113481"/>
                  </a:lnTo>
                  <a:lnTo>
                    <a:pt x="3279749" y="3109684"/>
                  </a:lnTo>
                  <a:lnTo>
                    <a:pt x="3276041" y="3106280"/>
                  </a:lnTo>
                  <a:lnTo>
                    <a:pt x="3253968" y="3106280"/>
                  </a:lnTo>
                  <a:lnTo>
                    <a:pt x="3250107" y="3109684"/>
                  </a:lnTo>
                  <a:lnTo>
                    <a:pt x="3246399" y="3113481"/>
                  </a:lnTo>
                  <a:lnTo>
                    <a:pt x="3242538" y="3113481"/>
                  </a:lnTo>
                  <a:lnTo>
                    <a:pt x="3239135" y="3117265"/>
                  </a:lnTo>
                  <a:lnTo>
                    <a:pt x="3235274" y="3124847"/>
                  </a:lnTo>
                  <a:lnTo>
                    <a:pt x="3235274" y="3132061"/>
                  </a:lnTo>
                  <a:lnTo>
                    <a:pt x="3231578" y="3135846"/>
                  </a:lnTo>
                  <a:lnTo>
                    <a:pt x="3235274" y="3143427"/>
                  </a:lnTo>
                  <a:lnTo>
                    <a:pt x="3235274" y="3150628"/>
                  </a:lnTo>
                  <a:lnTo>
                    <a:pt x="3239135" y="3158210"/>
                  </a:lnTo>
                  <a:lnTo>
                    <a:pt x="3242538" y="3158210"/>
                  </a:lnTo>
                  <a:lnTo>
                    <a:pt x="3246399" y="3161627"/>
                  </a:lnTo>
                  <a:lnTo>
                    <a:pt x="3253968" y="3169208"/>
                  </a:lnTo>
                  <a:lnTo>
                    <a:pt x="3264928" y="3169208"/>
                  </a:lnTo>
                  <a:lnTo>
                    <a:pt x="3276041" y="3169208"/>
                  </a:lnTo>
                  <a:lnTo>
                    <a:pt x="3283610" y="3161627"/>
                  </a:lnTo>
                  <a:lnTo>
                    <a:pt x="3287471" y="3158210"/>
                  </a:lnTo>
                  <a:lnTo>
                    <a:pt x="3290874" y="3158210"/>
                  </a:lnTo>
                  <a:lnTo>
                    <a:pt x="3294570" y="3150628"/>
                  </a:lnTo>
                  <a:lnTo>
                    <a:pt x="3294570" y="3143427"/>
                  </a:lnTo>
                  <a:lnTo>
                    <a:pt x="3298431" y="3135846"/>
                  </a:lnTo>
                  <a:close/>
                </a:path>
                <a:path w="7294245" h="3169285">
                  <a:moveTo>
                    <a:pt x="3298431" y="1539849"/>
                  </a:moveTo>
                  <a:lnTo>
                    <a:pt x="3231578" y="1510258"/>
                  </a:lnTo>
                  <a:lnTo>
                    <a:pt x="3231578" y="1573276"/>
                  </a:lnTo>
                  <a:lnTo>
                    <a:pt x="3298431" y="1539849"/>
                  </a:lnTo>
                  <a:close/>
                </a:path>
                <a:path w="7294245" h="3169285">
                  <a:moveTo>
                    <a:pt x="3298431" y="1157770"/>
                  </a:moveTo>
                  <a:lnTo>
                    <a:pt x="3231578" y="1128191"/>
                  </a:lnTo>
                  <a:lnTo>
                    <a:pt x="3231578" y="1191209"/>
                  </a:lnTo>
                  <a:lnTo>
                    <a:pt x="3298431" y="1157770"/>
                  </a:lnTo>
                  <a:close/>
                </a:path>
                <a:path w="7294245" h="3169285">
                  <a:moveTo>
                    <a:pt x="3365296" y="2171077"/>
                  </a:moveTo>
                  <a:lnTo>
                    <a:pt x="3298431" y="2137333"/>
                  </a:lnTo>
                  <a:lnTo>
                    <a:pt x="3298431" y="2200643"/>
                  </a:lnTo>
                  <a:lnTo>
                    <a:pt x="3365296" y="2171077"/>
                  </a:lnTo>
                  <a:close/>
                </a:path>
                <a:path w="7294245" h="3169285">
                  <a:moveTo>
                    <a:pt x="3365296" y="1751418"/>
                  </a:moveTo>
                  <a:lnTo>
                    <a:pt x="3302292" y="1718056"/>
                  </a:lnTo>
                  <a:lnTo>
                    <a:pt x="3302292" y="1781365"/>
                  </a:lnTo>
                  <a:lnTo>
                    <a:pt x="3365296" y="1751418"/>
                  </a:lnTo>
                  <a:close/>
                </a:path>
                <a:path w="7294245" h="3169285">
                  <a:moveTo>
                    <a:pt x="3472764" y="63017"/>
                  </a:moveTo>
                  <a:lnTo>
                    <a:pt x="3443122" y="0"/>
                  </a:lnTo>
                  <a:lnTo>
                    <a:pt x="3409772" y="63017"/>
                  </a:lnTo>
                  <a:lnTo>
                    <a:pt x="3472764" y="63017"/>
                  </a:lnTo>
                  <a:close/>
                </a:path>
                <a:path w="7294245" h="3169285">
                  <a:moveTo>
                    <a:pt x="3743769" y="1569885"/>
                  </a:moveTo>
                  <a:lnTo>
                    <a:pt x="3680612" y="1536458"/>
                  </a:lnTo>
                  <a:lnTo>
                    <a:pt x="3680612" y="1599463"/>
                  </a:lnTo>
                  <a:lnTo>
                    <a:pt x="3743769" y="1569885"/>
                  </a:lnTo>
                  <a:close/>
                </a:path>
                <a:path w="7294245" h="3169285">
                  <a:moveTo>
                    <a:pt x="3743769" y="1295044"/>
                  </a:moveTo>
                  <a:lnTo>
                    <a:pt x="3680612" y="1261605"/>
                  </a:lnTo>
                  <a:lnTo>
                    <a:pt x="3680612" y="1324622"/>
                  </a:lnTo>
                  <a:lnTo>
                    <a:pt x="3743769" y="1295044"/>
                  </a:lnTo>
                  <a:close/>
                </a:path>
                <a:path w="7294245" h="3169285">
                  <a:moveTo>
                    <a:pt x="3743769" y="1016812"/>
                  </a:moveTo>
                  <a:lnTo>
                    <a:pt x="3680612" y="987221"/>
                  </a:lnTo>
                  <a:lnTo>
                    <a:pt x="3680612" y="1050086"/>
                  </a:lnTo>
                  <a:lnTo>
                    <a:pt x="3743769" y="1016812"/>
                  </a:lnTo>
                  <a:close/>
                </a:path>
                <a:path w="7294245" h="3169285">
                  <a:moveTo>
                    <a:pt x="3743769" y="745655"/>
                  </a:moveTo>
                  <a:lnTo>
                    <a:pt x="3676904" y="712381"/>
                  </a:lnTo>
                  <a:lnTo>
                    <a:pt x="3676904" y="775703"/>
                  </a:lnTo>
                  <a:lnTo>
                    <a:pt x="3743769" y="745655"/>
                  </a:lnTo>
                  <a:close/>
                </a:path>
                <a:path w="7294245" h="3169285">
                  <a:moveTo>
                    <a:pt x="3851237" y="2378811"/>
                  </a:moveTo>
                  <a:lnTo>
                    <a:pt x="3788245" y="2345448"/>
                  </a:lnTo>
                  <a:lnTo>
                    <a:pt x="3784384" y="2345448"/>
                  </a:lnTo>
                  <a:lnTo>
                    <a:pt x="3788245" y="2408377"/>
                  </a:lnTo>
                  <a:lnTo>
                    <a:pt x="3851237" y="2378811"/>
                  </a:lnTo>
                  <a:close/>
                </a:path>
                <a:path w="7294245" h="3169285">
                  <a:moveTo>
                    <a:pt x="4411307" y="2367445"/>
                  </a:moveTo>
                  <a:lnTo>
                    <a:pt x="4407598" y="2364028"/>
                  </a:lnTo>
                  <a:lnTo>
                    <a:pt x="4407598" y="2360231"/>
                  </a:lnTo>
                  <a:lnTo>
                    <a:pt x="4400347" y="2352649"/>
                  </a:lnTo>
                  <a:lnTo>
                    <a:pt x="4396486" y="2349233"/>
                  </a:lnTo>
                  <a:lnTo>
                    <a:pt x="4389221" y="2349233"/>
                  </a:lnTo>
                  <a:lnTo>
                    <a:pt x="4385513" y="2345448"/>
                  </a:lnTo>
                  <a:lnTo>
                    <a:pt x="4374096" y="2345448"/>
                  </a:lnTo>
                  <a:lnTo>
                    <a:pt x="4370692" y="2349233"/>
                  </a:lnTo>
                  <a:lnTo>
                    <a:pt x="4366831" y="2349233"/>
                  </a:lnTo>
                  <a:lnTo>
                    <a:pt x="4363123" y="2352649"/>
                  </a:lnTo>
                  <a:lnTo>
                    <a:pt x="4359262" y="2356447"/>
                  </a:lnTo>
                  <a:lnTo>
                    <a:pt x="4355871" y="2360231"/>
                  </a:lnTo>
                  <a:lnTo>
                    <a:pt x="4352010" y="2364028"/>
                  </a:lnTo>
                  <a:lnTo>
                    <a:pt x="4352010" y="2367445"/>
                  </a:lnTo>
                  <a:lnTo>
                    <a:pt x="4348302" y="2371229"/>
                  </a:lnTo>
                  <a:lnTo>
                    <a:pt x="4348302" y="2382609"/>
                  </a:lnTo>
                  <a:lnTo>
                    <a:pt x="4352010" y="2386012"/>
                  </a:lnTo>
                  <a:lnTo>
                    <a:pt x="4352010" y="2393581"/>
                  </a:lnTo>
                  <a:lnTo>
                    <a:pt x="4355871" y="2397379"/>
                  </a:lnTo>
                  <a:lnTo>
                    <a:pt x="4359262" y="2401189"/>
                  </a:lnTo>
                  <a:lnTo>
                    <a:pt x="4363123" y="2404592"/>
                  </a:lnTo>
                  <a:lnTo>
                    <a:pt x="4366831" y="2404592"/>
                  </a:lnTo>
                  <a:lnTo>
                    <a:pt x="4370692" y="2408377"/>
                  </a:lnTo>
                  <a:lnTo>
                    <a:pt x="4377956" y="2408377"/>
                  </a:lnTo>
                  <a:lnTo>
                    <a:pt x="4381652" y="2408377"/>
                  </a:lnTo>
                  <a:lnTo>
                    <a:pt x="4389221" y="2408377"/>
                  </a:lnTo>
                  <a:lnTo>
                    <a:pt x="4396486" y="2404592"/>
                  </a:lnTo>
                  <a:lnTo>
                    <a:pt x="4400347" y="2404592"/>
                  </a:lnTo>
                  <a:lnTo>
                    <a:pt x="4404042" y="2401189"/>
                  </a:lnTo>
                  <a:lnTo>
                    <a:pt x="4407598" y="2397379"/>
                  </a:lnTo>
                  <a:lnTo>
                    <a:pt x="4407598" y="2393581"/>
                  </a:lnTo>
                  <a:lnTo>
                    <a:pt x="4411307" y="2386012"/>
                  </a:lnTo>
                  <a:lnTo>
                    <a:pt x="4411307" y="2367445"/>
                  </a:lnTo>
                  <a:close/>
                </a:path>
                <a:path w="7294245" h="3169285">
                  <a:moveTo>
                    <a:pt x="4496854" y="2378811"/>
                  </a:moveTo>
                  <a:lnTo>
                    <a:pt x="4433697" y="2345448"/>
                  </a:lnTo>
                  <a:lnTo>
                    <a:pt x="4433697" y="2408377"/>
                  </a:lnTo>
                  <a:lnTo>
                    <a:pt x="4496854" y="2378811"/>
                  </a:lnTo>
                  <a:close/>
                </a:path>
                <a:path w="7294245" h="3169285">
                  <a:moveTo>
                    <a:pt x="5127485" y="1361744"/>
                  </a:moveTo>
                  <a:lnTo>
                    <a:pt x="5123777" y="1358366"/>
                  </a:lnTo>
                  <a:lnTo>
                    <a:pt x="5123777" y="1346962"/>
                  </a:lnTo>
                  <a:lnTo>
                    <a:pt x="5119916" y="1343113"/>
                  </a:lnTo>
                  <a:lnTo>
                    <a:pt x="5116207" y="1339723"/>
                  </a:lnTo>
                  <a:lnTo>
                    <a:pt x="5112664" y="1335862"/>
                  </a:lnTo>
                  <a:lnTo>
                    <a:pt x="5108956" y="1335862"/>
                  </a:lnTo>
                  <a:lnTo>
                    <a:pt x="5105095" y="1332166"/>
                  </a:lnTo>
                  <a:lnTo>
                    <a:pt x="5082705" y="1332166"/>
                  </a:lnTo>
                  <a:lnTo>
                    <a:pt x="5079301" y="1335862"/>
                  </a:lnTo>
                  <a:lnTo>
                    <a:pt x="5075440" y="1335862"/>
                  </a:lnTo>
                  <a:lnTo>
                    <a:pt x="5071745" y="1339723"/>
                  </a:lnTo>
                  <a:lnTo>
                    <a:pt x="5067884" y="1343113"/>
                  </a:lnTo>
                  <a:lnTo>
                    <a:pt x="5064480" y="1346962"/>
                  </a:lnTo>
                  <a:lnTo>
                    <a:pt x="5064480" y="1358366"/>
                  </a:lnTo>
                  <a:lnTo>
                    <a:pt x="5060620" y="1361744"/>
                  </a:lnTo>
                  <a:lnTo>
                    <a:pt x="5064480" y="1369301"/>
                  </a:lnTo>
                  <a:lnTo>
                    <a:pt x="5064480" y="1376845"/>
                  </a:lnTo>
                  <a:lnTo>
                    <a:pt x="5071745" y="1384084"/>
                  </a:lnTo>
                  <a:lnTo>
                    <a:pt x="5075440" y="1387944"/>
                  </a:lnTo>
                  <a:lnTo>
                    <a:pt x="5079301" y="1391640"/>
                  </a:lnTo>
                  <a:lnTo>
                    <a:pt x="5082705" y="1391640"/>
                  </a:lnTo>
                  <a:lnTo>
                    <a:pt x="5090274" y="1395488"/>
                  </a:lnTo>
                  <a:lnTo>
                    <a:pt x="5094135" y="1395488"/>
                  </a:lnTo>
                  <a:lnTo>
                    <a:pt x="5094135" y="1391640"/>
                  </a:lnTo>
                  <a:lnTo>
                    <a:pt x="5097526" y="1395488"/>
                  </a:lnTo>
                  <a:lnTo>
                    <a:pt x="5105095" y="1391640"/>
                  </a:lnTo>
                  <a:lnTo>
                    <a:pt x="5108956" y="1391640"/>
                  </a:lnTo>
                  <a:lnTo>
                    <a:pt x="5112664" y="1387944"/>
                  </a:lnTo>
                  <a:lnTo>
                    <a:pt x="5119916" y="1380236"/>
                  </a:lnTo>
                  <a:lnTo>
                    <a:pt x="5123777" y="1376845"/>
                  </a:lnTo>
                  <a:lnTo>
                    <a:pt x="5123777" y="1369301"/>
                  </a:lnTo>
                  <a:lnTo>
                    <a:pt x="5127485" y="1361744"/>
                  </a:lnTo>
                  <a:close/>
                </a:path>
                <a:path w="7294245" h="3169285">
                  <a:moveTo>
                    <a:pt x="5197894" y="515645"/>
                  </a:moveTo>
                  <a:lnTo>
                    <a:pt x="5194033" y="512254"/>
                  </a:lnTo>
                  <a:lnTo>
                    <a:pt x="5194033" y="508406"/>
                  </a:lnTo>
                  <a:lnTo>
                    <a:pt x="5190642" y="504558"/>
                  </a:lnTo>
                  <a:lnTo>
                    <a:pt x="5186781" y="500862"/>
                  </a:lnTo>
                  <a:lnTo>
                    <a:pt x="5183073" y="497001"/>
                  </a:lnTo>
                  <a:lnTo>
                    <a:pt x="5179212" y="493610"/>
                  </a:lnTo>
                  <a:lnTo>
                    <a:pt x="5175821" y="489762"/>
                  </a:lnTo>
                  <a:lnTo>
                    <a:pt x="5153431" y="489762"/>
                  </a:lnTo>
                  <a:lnTo>
                    <a:pt x="5149570" y="493610"/>
                  </a:lnTo>
                  <a:lnTo>
                    <a:pt x="5145862" y="497001"/>
                  </a:lnTo>
                  <a:lnTo>
                    <a:pt x="5142306" y="500862"/>
                  </a:lnTo>
                  <a:lnTo>
                    <a:pt x="5138598" y="504558"/>
                  </a:lnTo>
                  <a:lnTo>
                    <a:pt x="5138598" y="508406"/>
                  </a:lnTo>
                  <a:lnTo>
                    <a:pt x="5134737" y="512254"/>
                  </a:lnTo>
                  <a:lnTo>
                    <a:pt x="5134737" y="530440"/>
                  </a:lnTo>
                  <a:lnTo>
                    <a:pt x="5138598" y="537984"/>
                  </a:lnTo>
                  <a:lnTo>
                    <a:pt x="5138598" y="541680"/>
                  </a:lnTo>
                  <a:lnTo>
                    <a:pt x="5142306" y="545541"/>
                  </a:lnTo>
                  <a:lnTo>
                    <a:pt x="5145862" y="545541"/>
                  </a:lnTo>
                  <a:lnTo>
                    <a:pt x="5149570" y="548919"/>
                  </a:lnTo>
                  <a:lnTo>
                    <a:pt x="5153431" y="552780"/>
                  </a:lnTo>
                  <a:lnTo>
                    <a:pt x="5164391" y="552780"/>
                  </a:lnTo>
                  <a:lnTo>
                    <a:pt x="5175821" y="552780"/>
                  </a:lnTo>
                  <a:lnTo>
                    <a:pt x="5179212" y="548919"/>
                  </a:lnTo>
                  <a:lnTo>
                    <a:pt x="5183073" y="545541"/>
                  </a:lnTo>
                  <a:lnTo>
                    <a:pt x="5186781" y="545541"/>
                  </a:lnTo>
                  <a:lnTo>
                    <a:pt x="5190642" y="541680"/>
                  </a:lnTo>
                  <a:lnTo>
                    <a:pt x="5194033" y="537984"/>
                  </a:lnTo>
                  <a:lnTo>
                    <a:pt x="5194033" y="530440"/>
                  </a:lnTo>
                  <a:lnTo>
                    <a:pt x="5197894" y="526897"/>
                  </a:lnTo>
                  <a:lnTo>
                    <a:pt x="5197894" y="515645"/>
                  </a:lnTo>
                  <a:close/>
                </a:path>
                <a:path w="7294245" h="3169285">
                  <a:moveTo>
                    <a:pt x="6414846" y="282092"/>
                  </a:moveTo>
                  <a:lnTo>
                    <a:pt x="6410985" y="278244"/>
                  </a:lnTo>
                  <a:lnTo>
                    <a:pt x="6407277" y="270687"/>
                  </a:lnTo>
                  <a:lnTo>
                    <a:pt x="6407277" y="266992"/>
                  </a:lnTo>
                  <a:lnTo>
                    <a:pt x="6403416" y="266992"/>
                  </a:lnTo>
                  <a:lnTo>
                    <a:pt x="6396164" y="263448"/>
                  </a:lnTo>
                  <a:lnTo>
                    <a:pt x="6392456" y="259753"/>
                  </a:lnTo>
                  <a:lnTo>
                    <a:pt x="6373774" y="259753"/>
                  </a:lnTo>
                  <a:lnTo>
                    <a:pt x="6370371" y="263448"/>
                  </a:lnTo>
                  <a:lnTo>
                    <a:pt x="6362801" y="266992"/>
                  </a:lnTo>
                  <a:lnTo>
                    <a:pt x="6358941" y="266992"/>
                  </a:lnTo>
                  <a:lnTo>
                    <a:pt x="6358941" y="270687"/>
                  </a:lnTo>
                  <a:lnTo>
                    <a:pt x="6355550" y="278244"/>
                  </a:lnTo>
                  <a:lnTo>
                    <a:pt x="6351841" y="282092"/>
                  </a:lnTo>
                  <a:lnTo>
                    <a:pt x="6351841" y="300266"/>
                  </a:lnTo>
                  <a:lnTo>
                    <a:pt x="6355550" y="304126"/>
                  </a:lnTo>
                  <a:lnTo>
                    <a:pt x="6358941" y="311670"/>
                  </a:lnTo>
                  <a:lnTo>
                    <a:pt x="6358941" y="315366"/>
                  </a:lnTo>
                  <a:lnTo>
                    <a:pt x="6362801" y="315366"/>
                  </a:lnTo>
                  <a:lnTo>
                    <a:pt x="6370371" y="318909"/>
                  </a:lnTo>
                  <a:lnTo>
                    <a:pt x="6373774" y="322605"/>
                  </a:lnTo>
                  <a:lnTo>
                    <a:pt x="6381483" y="322605"/>
                  </a:lnTo>
                  <a:lnTo>
                    <a:pt x="6392456" y="322605"/>
                  </a:lnTo>
                  <a:lnTo>
                    <a:pt x="6396164" y="318909"/>
                  </a:lnTo>
                  <a:lnTo>
                    <a:pt x="6403416" y="315366"/>
                  </a:lnTo>
                  <a:lnTo>
                    <a:pt x="6407277" y="315366"/>
                  </a:lnTo>
                  <a:lnTo>
                    <a:pt x="6407277" y="311670"/>
                  </a:lnTo>
                  <a:lnTo>
                    <a:pt x="6410985" y="304126"/>
                  </a:lnTo>
                  <a:lnTo>
                    <a:pt x="6414846" y="300266"/>
                  </a:lnTo>
                  <a:lnTo>
                    <a:pt x="6414846" y="282092"/>
                  </a:lnTo>
                  <a:close/>
                </a:path>
                <a:path w="7294245" h="3169285">
                  <a:moveTo>
                    <a:pt x="6696799" y="1150226"/>
                  </a:moveTo>
                  <a:lnTo>
                    <a:pt x="6692951" y="1146835"/>
                  </a:lnTo>
                  <a:lnTo>
                    <a:pt x="6689242" y="1142987"/>
                  </a:lnTo>
                  <a:lnTo>
                    <a:pt x="6689242" y="1139126"/>
                  </a:lnTo>
                  <a:lnTo>
                    <a:pt x="6685686" y="1135430"/>
                  </a:lnTo>
                  <a:lnTo>
                    <a:pt x="6678117" y="1131582"/>
                  </a:lnTo>
                  <a:lnTo>
                    <a:pt x="6674409" y="1131582"/>
                  </a:lnTo>
                  <a:lnTo>
                    <a:pt x="6671018" y="1128191"/>
                  </a:lnTo>
                  <a:lnTo>
                    <a:pt x="6659588" y="1128191"/>
                  </a:lnTo>
                  <a:lnTo>
                    <a:pt x="6655727" y="1131582"/>
                  </a:lnTo>
                  <a:lnTo>
                    <a:pt x="6652336" y="1131582"/>
                  </a:lnTo>
                  <a:lnTo>
                    <a:pt x="6644767" y="1135430"/>
                  </a:lnTo>
                  <a:lnTo>
                    <a:pt x="6640906" y="1139126"/>
                  </a:lnTo>
                  <a:lnTo>
                    <a:pt x="6640906" y="1142987"/>
                  </a:lnTo>
                  <a:lnTo>
                    <a:pt x="6637515" y="1146835"/>
                  </a:lnTo>
                  <a:lnTo>
                    <a:pt x="6633654" y="1150226"/>
                  </a:lnTo>
                  <a:lnTo>
                    <a:pt x="6633654" y="1172565"/>
                  </a:lnTo>
                  <a:lnTo>
                    <a:pt x="6637515" y="1176413"/>
                  </a:lnTo>
                  <a:lnTo>
                    <a:pt x="6640906" y="1180109"/>
                  </a:lnTo>
                  <a:lnTo>
                    <a:pt x="6640906" y="1183500"/>
                  </a:lnTo>
                  <a:lnTo>
                    <a:pt x="6644767" y="1187348"/>
                  </a:lnTo>
                  <a:lnTo>
                    <a:pt x="6652336" y="1187348"/>
                  </a:lnTo>
                  <a:lnTo>
                    <a:pt x="6655727" y="1191209"/>
                  </a:lnTo>
                  <a:lnTo>
                    <a:pt x="6663296" y="1191209"/>
                  </a:lnTo>
                  <a:lnTo>
                    <a:pt x="6674409" y="1191209"/>
                  </a:lnTo>
                  <a:lnTo>
                    <a:pt x="6678117" y="1187348"/>
                  </a:lnTo>
                  <a:lnTo>
                    <a:pt x="6685686" y="1187348"/>
                  </a:lnTo>
                  <a:lnTo>
                    <a:pt x="6689242" y="1183500"/>
                  </a:lnTo>
                  <a:lnTo>
                    <a:pt x="6689242" y="1180109"/>
                  </a:lnTo>
                  <a:lnTo>
                    <a:pt x="6696799" y="1172565"/>
                  </a:lnTo>
                  <a:lnTo>
                    <a:pt x="6696799" y="1150226"/>
                  </a:lnTo>
                  <a:close/>
                </a:path>
                <a:path w="7294245" h="3169285">
                  <a:moveTo>
                    <a:pt x="7294080" y="1161630"/>
                  </a:moveTo>
                  <a:lnTo>
                    <a:pt x="7290219" y="1157770"/>
                  </a:lnTo>
                  <a:lnTo>
                    <a:pt x="7290219" y="1150226"/>
                  </a:lnTo>
                  <a:lnTo>
                    <a:pt x="7286511" y="1146835"/>
                  </a:lnTo>
                  <a:lnTo>
                    <a:pt x="7283120" y="1146835"/>
                  </a:lnTo>
                  <a:lnTo>
                    <a:pt x="7275398" y="1139126"/>
                  </a:lnTo>
                  <a:lnTo>
                    <a:pt x="7253008" y="1139126"/>
                  </a:lnTo>
                  <a:lnTo>
                    <a:pt x="7249617" y="1142987"/>
                  </a:lnTo>
                  <a:lnTo>
                    <a:pt x="7245756" y="1146835"/>
                  </a:lnTo>
                  <a:lnTo>
                    <a:pt x="7242048" y="1146835"/>
                  </a:lnTo>
                  <a:lnTo>
                    <a:pt x="7238187" y="1150226"/>
                  </a:lnTo>
                  <a:lnTo>
                    <a:pt x="7234783" y="1157770"/>
                  </a:lnTo>
                  <a:lnTo>
                    <a:pt x="7234783" y="1161630"/>
                  </a:lnTo>
                  <a:lnTo>
                    <a:pt x="7230923" y="1165326"/>
                  </a:lnTo>
                  <a:lnTo>
                    <a:pt x="7230923" y="1176413"/>
                  </a:lnTo>
                  <a:lnTo>
                    <a:pt x="7234783" y="1180109"/>
                  </a:lnTo>
                  <a:lnTo>
                    <a:pt x="7234783" y="1183500"/>
                  </a:lnTo>
                  <a:lnTo>
                    <a:pt x="7238187" y="1187348"/>
                  </a:lnTo>
                  <a:lnTo>
                    <a:pt x="7253008" y="1202143"/>
                  </a:lnTo>
                  <a:lnTo>
                    <a:pt x="7260577" y="1202143"/>
                  </a:lnTo>
                  <a:lnTo>
                    <a:pt x="7264438" y="1202143"/>
                  </a:lnTo>
                  <a:lnTo>
                    <a:pt x="7275398" y="1202143"/>
                  </a:lnTo>
                  <a:lnTo>
                    <a:pt x="7279259" y="1198753"/>
                  </a:lnTo>
                  <a:lnTo>
                    <a:pt x="7283120" y="1194904"/>
                  </a:lnTo>
                  <a:lnTo>
                    <a:pt x="7290219" y="1187348"/>
                  </a:lnTo>
                  <a:lnTo>
                    <a:pt x="7290219" y="1183500"/>
                  </a:lnTo>
                  <a:lnTo>
                    <a:pt x="7294080" y="1180109"/>
                  </a:lnTo>
                  <a:lnTo>
                    <a:pt x="7294080" y="11616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" name="object 194"/>
            <p:cNvSpPr/>
            <p:nvPr/>
          </p:nvSpPr>
          <p:spPr>
            <a:xfrm>
              <a:off x="7500767" y="4082612"/>
              <a:ext cx="378460" cy="297815"/>
            </a:xfrm>
            <a:custGeom>
              <a:avLst/>
              <a:gdLst/>
              <a:ahLst/>
              <a:cxnLst/>
              <a:rect l="l" t="t" r="r" b="b"/>
              <a:pathLst>
                <a:path w="378459" h="297814">
                  <a:moveTo>
                    <a:pt x="378317" y="297337"/>
                  </a:moveTo>
                  <a:lnTo>
                    <a:pt x="378317" y="0"/>
                  </a:lnTo>
                  <a:lnTo>
                    <a:pt x="0" y="0"/>
                  </a:lnTo>
                  <a:lnTo>
                    <a:pt x="0" y="297337"/>
                  </a:lnTo>
                  <a:lnTo>
                    <a:pt x="378317" y="29733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" name="object 195"/>
            <p:cNvSpPr/>
            <p:nvPr/>
          </p:nvSpPr>
          <p:spPr>
            <a:xfrm>
              <a:off x="7500767" y="4082612"/>
              <a:ext cx="378460" cy="297815"/>
            </a:xfrm>
            <a:custGeom>
              <a:avLst/>
              <a:gdLst/>
              <a:ahLst/>
              <a:cxnLst/>
              <a:rect l="l" t="t" r="r" b="b"/>
              <a:pathLst>
                <a:path w="378459" h="297814">
                  <a:moveTo>
                    <a:pt x="378317" y="297337"/>
                  </a:moveTo>
                  <a:lnTo>
                    <a:pt x="378317" y="0"/>
                  </a:lnTo>
                  <a:lnTo>
                    <a:pt x="0" y="0"/>
                  </a:lnTo>
                  <a:lnTo>
                    <a:pt x="0" y="297337"/>
                  </a:lnTo>
                  <a:lnTo>
                    <a:pt x="378317" y="297337"/>
                  </a:lnTo>
                </a:path>
              </a:pathLst>
            </a:custGeom>
            <a:ln w="147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6" name="object 196"/>
          <p:cNvSpPr txBox="1"/>
          <p:nvPr/>
        </p:nvSpPr>
        <p:spPr>
          <a:xfrm>
            <a:off x="7532384" y="4148044"/>
            <a:ext cx="352425" cy="1371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700" spc="-10" dirty="0">
                <a:latin typeface="Arial MT"/>
                <a:cs typeface="Arial MT"/>
              </a:rPr>
              <a:t>ALUOut</a:t>
            </a:r>
            <a:endParaRPr sz="700">
              <a:latin typeface="Arial MT"/>
              <a:cs typeface="Arial MT"/>
            </a:endParaRPr>
          </a:p>
        </p:txBody>
      </p:sp>
      <p:sp>
        <p:nvSpPr>
          <p:cNvPr id="197" name="object 197"/>
          <p:cNvSpPr txBox="1"/>
          <p:nvPr/>
        </p:nvSpPr>
        <p:spPr>
          <a:xfrm>
            <a:off x="1518855" y="4452160"/>
            <a:ext cx="240665" cy="229870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 marR="5080">
              <a:lnSpc>
                <a:spcPts val="730"/>
              </a:lnSpc>
              <a:spcBef>
                <a:spcPts val="245"/>
              </a:spcBef>
            </a:pPr>
            <a:r>
              <a:rPr sz="700" spc="-20" dirty="0">
                <a:latin typeface="Arial MT"/>
                <a:cs typeface="Arial MT"/>
              </a:rPr>
              <a:t>Write</a:t>
            </a:r>
            <a:r>
              <a:rPr sz="700" spc="500" dirty="0">
                <a:latin typeface="Arial MT"/>
                <a:cs typeface="Arial MT"/>
              </a:rPr>
              <a:t> </a:t>
            </a:r>
            <a:r>
              <a:rPr sz="700" spc="-20" dirty="0">
                <a:latin typeface="Arial MT"/>
                <a:cs typeface="Arial MT"/>
              </a:rPr>
              <a:t>data</a:t>
            </a:r>
            <a:endParaRPr sz="700">
              <a:latin typeface="Arial MT"/>
              <a:cs typeface="Arial MT"/>
            </a:endParaRPr>
          </a:p>
        </p:txBody>
      </p:sp>
      <p:sp>
        <p:nvSpPr>
          <p:cNvPr id="198" name="object 198"/>
          <p:cNvSpPr txBox="1"/>
          <p:nvPr/>
        </p:nvSpPr>
        <p:spPr>
          <a:xfrm>
            <a:off x="1511257" y="3810343"/>
            <a:ext cx="826769" cy="48958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700" spc="-10" dirty="0">
                <a:latin typeface="Arial MT"/>
                <a:cs typeface="Arial MT"/>
              </a:rPr>
              <a:t>Address</a:t>
            </a:r>
            <a:endParaRPr sz="700">
              <a:latin typeface="Arial MT"/>
              <a:cs typeface="Arial MT"/>
            </a:endParaRPr>
          </a:p>
          <a:p>
            <a:pPr marL="241935">
              <a:lnSpc>
                <a:spcPct val="100000"/>
              </a:lnSpc>
              <a:spcBef>
                <a:spcPts val="735"/>
              </a:spcBef>
            </a:pPr>
            <a:r>
              <a:rPr sz="700" spc="-10" dirty="0">
                <a:latin typeface="Arial MT"/>
                <a:cs typeface="Arial MT"/>
              </a:rPr>
              <a:t>Memory</a:t>
            </a:r>
            <a:endParaRPr sz="700">
              <a:latin typeface="Arial MT"/>
              <a:cs typeface="Arial MT"/>
            </a:endParaRPr>
          </a:p>
          <a:p>
            <a:pPr marL="416559">
              <a:lnSpc>
                <a:spcPct val="100000"/>
              </a:lnSpc>
              <a:spcBef>
                <a:spcPts val="360"/>
              </a:spcBef>
            </a:pPr>
            <a:r>
              <a:rPr sz="700" spc="-10" dirty="0">
                <a:latin typeface="Arial MT"/>
                <a:cs typeface="Arial MT"/>
              </a:rPr>
              <a:t>MemData</a:t>
            </a:r>
            <a:endParaRPr sz="700">
              <a:latin typeface="Arial MT"/>
              <a:cs typeface="Arial MT"/>
            </a:endParaRPr>
          </a:p>
        </p:txBody>
      </p:sp>
      <p:sp>
        <p:nvSpPr>
          <p:cNvPr id="199" name="object 199"/>
          <p:cNvSpPr txBox="1"/>
          <p:nvPr/>
        </p:nvSpPr>
        <p:spPr>
          <a:xfrm>
            <a:off x="7490206" y="1403350"/>
            <a:ext cx="11131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0000"/>
                </a:solidFill>
                <a:latin typeface="Tahoma"/>
                <a:cs typeface="Tahoma"/>
              </a:rPr>
              <a:t>New</a:t>
            </a:r>
            <a:r>
              <a:rPr sz="1200" spc="-2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FF0000"/>
                </a:solidFill>
                <a:latin typeface="Tahoma"/>
                <a:cs typeface="Tahoma"/>
              </a:rPr>
              <a:t>multiplexor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00" name="object 200"/>
          <p:cNvSpPr/>
          <p:nvPr/>
        </p:nvSpPr>
        <p:spPr>
          <a:xfrm>
            <a:off x="7766811" y="1597278"/>
            <a:ext cx="691515" cy="1298575"/>
          </a:xfrm>
          <a:custGeom>
            <a:avLst/>
            <a:gdLst/>
            <a:ahLst/>
            <a:cxnLst/>
            <a:rect l="l" t="t" r="r" b="b"/>
            <a:pathLst>
              <a:path w="691515" h="1298575">
                <a:moveTo>
                  <a:pt x="650144" y="1233893"/>
                </a:moveTo>
                <a:lnTo>
                  <a:pt x="622046" y="1248791"/>
                </a:lnTo>
                <a:lnTo>
                  <a:pt x="691388" y="1298321"/>
                </a:lnTo>
                <a:lnTo>
                  <a:pt x="690119" y="1245108"/>
                </a:lnTo>
                <a:lnTo>
                  <a:pt x="656082" y="1245108"/>
                </a:lnTo>
                <a:lnTo>
                  <a:pt x="650144" y="1233893"/>
                </a:lnTo>
                <a:close/>
              </a:path>
              <a:path w="691515" h="1298575">
                <a:moveTo>
                  <a:pt x="661286" y="1227986"/>
                </a:moveTo>
                <a:lnTo>
                  <a:pt x="650144" y="1233893"/>
                </a:lnTo>
                <a:lnTo>
                  <a:pt x="656082" y="1245108"/>
                </a:lnTo>
                <a:lnTo>
                  <a:pt x="667258" y="1239266"/>
                </a:lnTo>
                <a:lnTo>
                  <a:pt x="661286" y="1227986"/>
                </a:lnTo>
                <a:close/>
              </a:path>
              <a:path w="691515" h="1298575">
                <a:moveTo>
                  <a:pt x="689356" y="1213104"/>
                </a:moveTo>
                <a:lnTo>
                  <a:pt x="661286" y="1227986"/>
                </a:lnTo>
                <a:lnTo>
                  <a:pt x="667258" y="1239266"/>
                </a:lnTo>
                <a:lnTo>
                  <a:pt x="656082" y="1245108"/>
                </a:lnTo>
                <a:lnTo>
                  <a:pt x="690119" y="1245108"/>
                </a:lnTo>
                <a:lnTo>
                  <a:pt x="689356" y="1213104"/>
                </a:lnTo>
                <a:close/>
              </a:path>
              <a:path w="691515" h="1298575">
                <a:moveTo>
                  <a:pt x="11176" y="0"/>
                </a:moveTo>
                <a:lnTo>
                  <a:pt x="0" y="5842"/>
                </a:lnTo>
                <a:lnTo>
                  <a:pt x="650144" y="1233893"/>
                </a:lnTo>
                <a:lnTo>
                  <a:pt x="661286" y="1227986"/>
                </a:lnTo>
                <a:lnTo>
                  <a:pt x="11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 txBox="1"/>
          <p:nvPr/>
        </p:nvSpPr>
        <p:spPr>
          <a:xfrm>
            <a:off x="2060194" y="1357376"/>
            <a:ext cx="7302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0000"/>
                </a:solidFill>
                <a:latin typeface="Tahoma"/>
                <a:cs typeface="Tahoma"/>
              </a:rPr>
              <a:t>New</a:t>
            </a:r>
            <a:r>
              <a:rPr sz="1200" spc="-2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FF0000"/>
                </a:solidFill>
                <a:latin typeface="Tahoma"/>
                <a:cs typeface="Tahoma"/>
              </a:rPr>
              <a:t>gates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202" name="object 202"/>
          <p:cNvGrpSpPr/>
          <p:nvPr/>
        </p:nvGrpSpPr>
        <p:grpSpPr>
          <a:xfrm>
            <a:off x="2126488" y="1520697"/>
            <a:ext cx="2069464" cy="1913255"/>
            <a:chOff x="2126488" y="1520697"/>
            <a:chExt cx="2069464" cy="1913255"/>
          </a:xfrm>
        </p:grpSpPr>
        <p:sp>
          <p:nvSpPr>
            <p:cNvPr id="203" name="object 203"/>
            <p:cNvSpPr/>
            <p:nvPr/>
          </p:nvSpPr>
          <p:spPr>
            <a:xfrm>
              <a:off x="2126488" y="1520697"/>
              <a:ext cx="464820" cy="461009"/>
            </a:xfrm>
            <a:custGeom>
              <a:avLst/>
              <a:gdLst/>
              <a:ahLst/>
              <a:cxnLst/>
              <a:rect l="l" t="t" r="r" b="b"/>
              <a:pathLst>
                <a:path w="464819" h="461010">
                  <a:moveTo>
                    <a:pt x="165354" y="81915"/>
                  </a:moveTo>
                  <a:lnTo>
                    <a:pt x="153670" y="77089"/>
                  </a:lnTo>
                  <a:lnTo>
                    <a:pt x="29489" y="387350"/>
                  </a:lnTo>
                  <a:lnTo>
                    <a:pt x="0" y="375539"/>
                  </a:lnTo>
                  <a:lnTo>
                    <a:pt x="7112" y="460502"/>
                  </a:lnTo>
                  <a:lnTo>
                    <a:pt x="70739" y="403860"/>
                  </a:lnTo>
                  <a:lnTo>
                    <a:pt x="41287" y="392074"/>
                  </a:lnTo>
                  <a:lnTo>
                    <a:pt x="165354" y="81915"/>
                  </a:lnTo>
                  <a:close/>
                </a:path>
                <a:path w="464819" h="461010">
                  <a:moveTo>
                    <a:pt x="464312" y="384302"/>
                  </a:moveTo>
                  <a:lnTo>
                    <a:pt x="460400" y="333121"/>
                  </a:lnTo>
                  <a:lnTo>
                    <a:pt x="457835" y="299339"/>
                  </a:lnTo>
                  <a:lnTo>
                    <a:pt x="430555" y="315709"/>
                  </a:lnTo>
                  <a:lnTo>
                    <a:pt x="241173" y="0"/>
                  </a:lnTo>
                  <a:lnTo>
                    <a:pt x="230251" y="6604"/>
                  </a:lnTo>
                  <a:lnTo>
                    <a:pt x="419671" y="322237"/>
                  </a:lnTo>
                  <a:lnTo>
                    <a:pt x="392430" y="338582"/>
                  </a:lnTo>
                  <a:lnTo>
                    <a:pt x="464312" y="38430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" name="object 204"/>
            <p:cNvSpPr/>
            <p:nvPr/>
          </p:nvSpPr>
          <p:spPr>
            <a:xfrm>
              <a:off x="3200400" y="3124200"/>
              <a:ext cx="990600" cy="304800"/>
            </a:xfrm>
            <a:custGeom>
              <a:avLst/>
              <a:gdLst/>
              <a:ahLst/>
              <a:cxnLst/>
              <a:rect l="l" t="t" r="r" b="b"/>
              <a:pathLst>
                <a:path w="990600" h="304800">
                  <a:moveTo>
                    <a:pt x="0" y="152400"/>
                  </a:moveTo>
                  <a:lnTo>
                    <a:pt x="17691" y="111874"/>
                  </a:lnTo>
                  <a:lnTo>
                    <a:pt x="67620" y="75466"/>
                  </a:lnTo>
                  <a:lnTo>
                    <a:pt x="103198" y="59258"/>
                  </a:lnTo>
                  <a:lnTo>
                    <a:pt x="145065" y="44624"/>
                  </a:lnTo>
                  <a:lnTo>
                    <a:pt x="192632" y="31744"/>
                  </a:lnTo>
                  <a:lnTo>
                    <a:pt x="245307" y="20799"/>
                  </a:lnTo>
                  <a:lnTo>
                    <a:pt x="302502" y="11971"/>
                  </a:lnTo>
                  <a:lnTo>
                    <a:pt x="363625" y="5441"/>
                  </a:lnTo>
                  <a:lnTo>
                    <a:pt x="428088" y="1390"/>
                  </a:lnTo>
                  <a:lnTo>
                    <a:pt x="495300" y="0"/>
                  </a:lnTo>
                  <a:lnTo>
                    <a:pt x="562511" y="1390"/>
                  </a:lnTo>
                  <a:lnTo>
                    <a:pt x="626974" y="5441"/>
                  </a:lnTo>
                  <a:lnTo>
                    <a:pt x="688097" y="11971"/>
                  </a:lnTo>
                  <a:lnTo>
                    <a:pt x="745292" y="20799"/>
                  </a:lnTo>
                  <a:lnTo>
                    <a:pt x="797967" y="31744"/>
                  </a:lnTo>
                  <a:lnTo>
                    <a:pt x="845534" y="44624"/>
                  </a:lnTo>
                  <a:lnTo>
                    <a:pt x="887401" y="59258"/>
                  </a:lnTo>
                  <a:lnTo>
                    <a:pt x="922979" y="75466"/>
                  </a:lnTo>
                  <a:lnTo>
                    <a:pt x="972908" y="111874"/>
                  </a:lnTo>
                  <a:lnTo>
                    <a:pt x="990600" y="152400"/>
                  </a:lnTo>
                  <a:lnTo>
                    <a:pt x="986078" y="173086"/>
                  </a:lnTo>
                  <a:lnTo>
                    <a:pt x="951678" y="211734"/>
                  </a:lnTo>
                  <a:lnTo>
                    <a:pt x="887401" y="245541"/>
                  </a:lnTo>
                  <a:lnTo>
                    <a:pt x="845534" y="260175"/>
                  </a:lnTo>
                  <a:lnTo>
                    <a:pt x="797967" y="273055"/>
                  </a:lnTo>
                  <a:lnTo>
                    <a:pt x="745292" y="284000"/>
                  </a:lnTo>
                  <a:lnTo>
                    <a:pt x="688097" y="292828"/>
                  </a:lnTo>
                  <a:lnTo>
                    <a:pt x="626974" y="299358"/>
                  </a:lnTo>
                  <a:lnTo>
                    <a:pt x="562511" y="303409"/>
                  </a:lnTo>
                  <a:lnTo>
                    <a:pt x="495300" y="304800"/>
                  </a:lnTo>
                  <a:lnTo>
                    <a:pt x="428088" y="303409"/>
                  </a:lnTo>
                  <a:lnTo>
                    <a:pt x="363625" y="299358"/>
                  </a:lnTo>
                  <a:lnTo>
                    <a:pt x="302502" y="292828"/>
                  </a:lnTo>
                  <a:lnTo>
                    <a:pt x="245307" y="284000"/>
                  </a:lnTo>
                  <a:lnTo>
                    <a:pt x="192632" y="273055"/>
                  </a:lnTo>
                  <a:lnTo>
                    <a:pt x="145065" y="260175"/>
                  </a:lnTo>
                  <a:lnTo>
                    <a:pt x="103198" y="245541"/>
                  </a:lnTo>
                  <a:lnTo>
                    <a:pt x="67620" y="229333"/>
                  </a:lnTo>
                  <a:lnTo>
                    <a:pt x="17691" y="192925"/>
                  </a:lnTo>
                  <a:lnTo>
                    <a:pt x="0" y="152400"/>
                  </a:lnTo>
                  <a:close/>
                </a:path>
              </a:pathLst>
            </a:custGeom>
            <a:ln w="914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5" name="object 205"/>
          <p:cNvSpPr txBox="1"/>
          <p:nvPr/>
        </p:nvSpPr>
        <p:spPr>
          <a:xfrm>
            <a:off x="5337428" y="1433576"/>
            <a:ext cx="14598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0000"/>
                </a:solidFill>
                <a:latin typeface="Tahoma"/>
                <a:cs typeface="Tahoma"/>
              </a:rPr>
              <a:t>For</a:t>
            </a:r>
            <a:r>
              <a:rPr sz="1200" spc="-3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FF0000"/>
                </a:solidFill>
                <a:latin typeface="Tahoma"/>
                <a:cs typeface="Tahoma"/>
              </a:rPr>
              <a:t>the</a:t>
            </a:r>
            <a:r>
              <a:rPr sz="1200" spc="-2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FF0000"/>
                </a:solidFill>
                <a:latin typeface="Tahoma"/>
                <a:cs typeface="Tahoma"/>
              </a:rPr>
              <a:t>jump</a:t>
            </a:r>
            <a:r>
              <a:rPr sz="1200" spc="-3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FF0000"/>
                </a:solidFill>
                <a:latin typeface="Tahoma"/>
                <a:cs typeface="Tahoma"/>
              </a:rPr>
              <a:t>address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06" name="object 206"/>
          <p:cNvSpPr/>
          <p:nvPr/>
        </p:nvSpPr>
        <p:spPr>
          <a:xfrm>
            <a:off x="4266946" y="1599691"/>
            <a:ext cx="1835785" cy="1545590"/>
          </a:xfrm>
          <a:custGeom>
            <a:avLst/>
            <a:gdLst/>
            <a:ahLst/>
            <a:cxnLst/>
            <a:rect l="l" t="t" r="r" b="b"/>
            <a:pathLst>
              <a:path w="1835785" h="1545589">
                <a:moveTo>
                  <a:pt x="66420" y="1470787"/>
                </a:moveTo>
                <a:lnTo>
                  <a:pt x="0" y="1524127"/>
                </a:lnTo>
                <a:lnTo>
                  <a:pt x="82550" y="1545336"/>
                </a:lnTo>
                <a:lnTo>
                  <a:pt x="76422" y="1517015"/>
                </a:lnTo>
                <a:lnTo>
                  <a:pt x="63245" y="1517015"/>
                </a:lnTo>
                <a:lnTo>
                  <a:pt x="60832" y="1504569"/>
                </a:lnTo>
                <a:lnTo>
                  <a:pt x="73180" y="1502028"/>
                </a:lnTo>
                <a:lnTo>
                  <a:pt x="66420" y="1470787"/>
                </a:lnTo>
                <a:close/>
              </a:path>
              <a:path w="1835785" h="1545589">
                <a:moveTo>
                  <a:pt x="73180" y="1502028"/>
                </a:moveTo>
                <a:lnTo>
                  <a:pt x="60832" y="1504569"/>
                </a:lnTo>
                <a:lnTo>
                  <a:pt x="63245" y="1517015"/>
                </a:lnTo>
                <a:lnTo>
                  <a:pt x="75861" y="1514419"/>
                </a:lnTo>
                <a:lnTo>
                  <a:pt x="73180" y="1502028"/>
                </a:lnTo>
                <a:close/>
              </a:path>
              <a:path w="1835785" h="1545589">
                <a:moveTo>
                  <a:pt x="75861" y="1514419"/>
                </a:moveTo>
                <a:lnTo>
                  <a:pt x="63245" y="1517015"/>
                </a:lnTo>
                <a:lnTo>
                  <a:pt x="76422" y="1517015"/>
                </a:lnTo>
                <a:lnTo>
                  <a:pt x="75861" y="1514419"/>
                </a:lnTo>
                <a:close/>
              </a:path>
              <a:path w="1835785" h="1545589">
                <a:moveTo>
                  <a:pt x="589788" y="1418844"/>
                </a:moveTo>
                <a:lnTo>
                  <a:pt x="482853" y="1436751"/>
                </a:lnTo>
                <a:lnTo>
                  <a:pt x="117982" y="1493774"/>
                </a:lnTo>
                <a:lnTo>
                  <a:pt x="83057" y="1499997"/>
                </a:lnTo>
                <a:lnTo>
                  <a:pt x="73180" y="1502028"/>
                </a:lnTo>
                <a:lnTo>
                  <a:pt x="75861" y="1514419"/>
                </a:lnTo>
                <a:lnTo>
                  <a:pt x="85470" y="1512443"/>
                </a:lnTo>
                <a:lnTo>
                  <a:pt x="120141" y="1506220"/>
                </a:lnTo>
                <a:lnTo>
                  <a:pt x="120787" y="1506220"/>
                </a:lnTo>
                <a:lnTo>
                  <a:pt x="177673" y="1496822"/>
                </a:lnTo>
                <a:lnTo>
                  <a:pt x="537971" y="1440561"/>
                </a:lnTo>
                <a:lnTo>
                  <a:pt x="661870" y="1418971"/>
                </a:lnTo>
                <a:lnTo>
                  <a:pt x="589788" y="1418971"/>
                </a:lnTo>
                <a:close/>
              </a:path>
              <a:path w="1835785" h="1545589">
                <a:moveTo>
                  <a:pt x="120787" y="1506220"/>
                </a:moveTo>
                <a:lnTo>
                  <a:pt x="120141" y="1506220"/>
                </a:lnTo>
                <a:lnTo>
                  <a:pt x="120787" y="1506220"/>
                </a:lnTo>
                <a:close/>
              </a:path>
              <a:path w="1835785" h="1545589">
                <a:moveTo>
                  <a:pt x="754252" y="1388491"/>
                </a:moveTo>
                <a:lnTo>
                  <a:pt x="699134" y="1399159"/>
                </a:lnTo>
                <a:lnTo>
                  <a:pt x="589788" y="1418971"/>
                </a:lnTo>
                <a:lnTo>
                  <a:pt x="661870" y="1418971"/>
                </a:lnTo>
                <a:lnTo>
                  <a:pt x="701548" y="1411732"/>
                </a:lnTo>
                <a:lnTo>
                  <a:pt x="756792" y="1401064"/>
                </a:lnTo>
                <a:lnTo>
                  <a:pt x="811911" y="1389634"/>
                </a:lnTo>
                <a:lnTo>
                  <a:pt x="816569" y="1388618"/>
                </a:lnTo>
                <a:lnTo>
                  <a:pt x="754252" y="1388618"/>
                </a:lnTo>
                <a:close/>
              </a:path>
              <a:path w="1835785" h="1545589">
                <a:moveTo>
                  <a:pt x="1125219" y="1295146"/>
                </a:moveTo>
                <a:lnTo>
                  <a:pt x="1075308" y="1310767"/>
                </a:lnTo>
                <a:lnTo>
                  <a:pt x="1075436" y="1310767"/>
                </a:lnTo>
                <a:lnTo>
                  <a:pt x="1024001" y="1325499"/>
                </a:lnTo>
                <a:lnTo>
                  <a:pt x="971550" y="1339469"/>
                </a:lnTo>
                <a:lnTo>
                  <a:pt x="918082" y="1352804"/>
                </a:lnTo>
                <a:lnTo>
                  <a:pt x="863853" y="1365377"/>
                </a:lnTo>
                <a:lnTo>
                  <a:pt x="754252" y="1388618"/>
                </a:lnTo>
                <a:lnTo>
                  <a:pt x="816569" y="1388618"/>
                </a:lnTo>
                <a:lnTo>
                  <a:pt x="866648" y="1377696"/>
                </a:lnTo>
                <a:lnTo>
                  <a:pt x="921130" y="1365123"/>
                </a:lnTo>
                <a:lnTo>
                  <a:pt x="974851" y="1351788"/>
                </a:lnTo>
                <a:lnTo>
                  <a:pt x="1027556" y="1337691"/>
                </a:lnTo>
                <a:lnTo>
                  <a:pt x="1079118" y="1322959"/>
                </a:lnTo>
                <a:lnTo>
                  <a:pt x="1129156" y="1307338"/>
                </a:lnTo>
                <a:lnTo>
                  <a:pt x="1164609" y="1295273"/>
                </a:lnTo>
                <a:lnTo>
                  <a:pt x="1125092" y="1295273"/>
                </a:lnTo>
                <a:close/>
              </a:path>
              <a:path w="1835785" h="1545589">
                <a:moveTo>
                  <a:pt x="1263777" y="1243457"/>
                </a:moveTo>
                <a:lnTo>
                  <a:pt x="1241932" y="1252728"/>
                </a:lnTo>
                <a:lnTo>
                  <a:pt x="1219580" y="1261618"/>
                </a:lnTo>
                <a:lnTo>
                  <a:pt x="1173352" y="1278890"/>
                </a:lnTo>
                <a:lnTo>
                  <a:pt x="1125092" y="1295273"/>
                </a:lnTo>
                <a:lnTo>
                  <a:pt x="1164609" y="1295273"/>
                </a:lnTo>
                <a:lnTo>
                  <a:pt x="1224152" y="1273429"/>
                </a:lnTo>
                <a:lnTo>
                  <a:pt x="1268729" y="1255141"/>
                </a:lnTo>
                <a:lnTo>
                  <a:pt x="1294577" y="1243584"/>
                </a:lnTo>
                <a:lnTo>
                  <a:pt x="1263650" y="1243584"/>
                </a:lnTo>
                <a:close/>
              </a:path>
              <a:path w="1835785" h="1545589">
                <a:moveTo>
                  <a:pt x="1284986" y="1234059"/>
                </a:moveTo>
                <a:lnTo>
                  <a:pt x="1263650" y="1243584"/>
                </a:lnTo>
                <a:lnTo>
                  <a:pt x="1294577" y="1243584"/>
                </a:lnTo>
                <a:lnTo>
                  <a:pt x="1311020" y="1235964"/>
                </a:lnTo>
                <a:lnTo>
                  <a:pt x="1314576" y="1234186"/>
                </a:lnTo>
                <a:lnTo>
                  <a:pt x="1284858" y="1234186"/>
                </a:lnTo>
                <a:lnTo>
                  <a:pt x="1284986" y="1234059"/>
                </a:lnTo>
                <a:close/>
              </a:path>
              <a:path w="1835785" h="1545589">
                <a:moveTo>
                  <a:pt x="1305559" y="1224407"/>
                </a:moveTo>
                <a:lnTo>
                  <a:pt x="1284858" y="1234186"/>
                </a:lnTo>
                <a:lnTo>
                  <a:pt x="1314576" y="1234186"/>
                </a:lnTo>
                <a:lnTo>
                  <a:pt x="1331087" y="1225931"/>
                </a:lnTo>
                <a:lnTo>
                  <a:pt x="1333743" y="1224534"/>
                </a:lnTo>
                <a:lnTo>
                  <a:pt x="1305432" y="1224534"/>
                </a:lnTo>
                <a:close/>
              </a:path>
              <a:path w="1835785" h="1545589">
                <a:moveTo>
                  <a:pt x="1420456" y="1172591"/>
                </a:moveTo>
                <a:lnTo>
                  <a:pt x="1398015" y="1172591"/>
                </a:lnTo>
                <a:lnTo>
                  <a:pt x="1380870" y="1183640"/>
                </a:lnTo>
                <a:lnTo>
                  <a:pt x="1363090" y="1194181"/>
                </a:lnTo>
                <a:lnTo>
                  <a:pt x="1344549" y="1204595"/>
                </a:lnTo>
                <a:lnTo>
                  <a:pt x="1325244" y="1214628"/>
                </a:lnTo>
                <a:lnTo>
                  <a:pt x="1305432" y="1224534"/>
                </a:lnTo>
                <a:lnTo>
                  <a:pt x="1333743" y="1224534"/>
                </a:lnTo>
                <a:lnTo>
                  <a:pt x="1350644" y="1215644"/>
                </a:lnTo>
                <a:lnTo>
                  <a:pt x="1369567" y="1205103"/>
                </a:lnTo>
                <a:lnTo>
                  <a:pt x="1387602" y="1194308"/>
                </a:lnTo>
                <a:lnTo>
                  <a:pt x="1404874" y="1183259"/>
                </a:lnTo>
                <a:lnTo>
                  <a:pt x="1420456" y="1172591"/>
                </a:lnTo>
                <a:close/>
              </a:path>
              <a:path w="1835785" h="1545589">
                <a:moveTo>
                  <a:pt x="1344676" y="1204468"/>
                </a:moveTo>
                <a:lnTo>
                  <a:pt x="1344433" y="1204595"/>
                </a:lnTo>
                <a:lnTo>
                  <a:pt x="1344676" y="1204468"/>
                </a:lnTo>
                <a:close/>
              </a:path>
              <a:path w="1835785" h="1545589">
                <a:moveTo>
                  <a:pt x="1363217" y="1194054"/>
                </a:moveTo>
                <a:lnTo>
                  <a:pt x="1362993" y="1194181"/>
                </a:lnTo>
                <a:lnTo>
                  <a:pt x="1363217" y="1194054"/>
                </a:lnTo>
                <a:close/>
              </a:path>
              <a:path w="1835785" h="1545589">
                <a:moveTo>
                  <a:pt x="1380998" y="1183513"/>
                </a:moveTo>
                <a:lnTo>
                  <a:pt x="1380784" y="1183640"/>
                </a:lnTo>
                <a:lnTo>
                  <a:pt x="1380998" y="1183513"/>
                </a:lnTo>
                <a:close/>
              </a:path>
              <a:path w="1835785" h="1545589">
                <a:moveTo>
                  <a:pt x="1463315" y="1138555"/>
                </a:moveTo>
                <a:lnTo>
                  <a:pt x="1444116" y="1138555"/>
                </a:lnTo>
                <a:lnTo>
                  <a:pt x="1429384" y="1150366"/>
                </a:lnTo>
                <a:lnTo>
                  <a:pt x="1414017" y="1161669"/>
                </a:lnTo>
                <a:lnTo>
                  <a:pt x="1397762" y="1172718"/>
                </a:lnTo>
                <a:lnTo>
                  <a:pt x="1398015" y="1172591"/>
                </a:lnTo>
                <a:lnTo>
                  <a:pt x="1420456" y="1172591"/>
                </a:lnTo>
                <a:lnTo>
                  <a:pt x="1421383" y="1171956"/>
                </a:lnTo>
                <a:lnTo>
                  <a:pt x="1437131" y="1160399"/>
                </a:lnTo>
                <a:lnTo>
                  <a:pt x="1452117" y="1148334"/>
                </a:lnTo>
                <a:lnTo>
                  <a:pt x="1463315" y="1138555"/>
                </a:lnTo>
                <a:close/>
              </a:path>
              <a:path w="1835785" h="1545589">
                <a:moveTo>
                  <a:pt x="1414144" y="1161542"/>
                </a:moveTo>
                <a:lnTo>
                  <a:pt x="1413958" y="1161669"/>
                </a:lnTo>
                <a:lnTo>
                  <a:pt x="1414144" y="1161542"/>
                </a:lnTo>
                <a:close/>
              </a:path>
              <a:path w="1835785" h="1545589">
                <a:moveTo>
                  <a:pt x="1429512" y="1150239"/>
                </a:moveTo>
                <a:lnTo>
                  <a:pt x="1429339" y="1150366"/>
                </a:lnTo>
                <a:lnTo>
                  <a:pt x="1429512" y="1150239"/>
                </a:lnTo>
                <a:close/>
              </a:path>
              <a:path w="1835785" h="1545589">
                <a:moveTo>
                  <a:pt x="1515143" y="1089152"/>
                </a:moveTo>
                <a:lnTo>
                  <a:pt x="1497711" y="1089152"/>
                </a:lnTo>
                <a:lnTo>
                  <a:pt x="1471421" y="1114552"/>
                </a:lnTo>
                <a:lnTo>
                  <a:pt x="1443863" y="1138682"/>
                </a:lnTo>
                <a:lnTo>
                  <a:pt x="1444116" y="1138555"/>
                </a:lnTo>
                <a:lnTo>
                  <a:pt x="1463315" y="1138555"/>
                </a:lnTo>
                <a:lnTo>
                  <a:pt x="1480184" y="1123823"/>
                </a:lnTo>
                <a:lnTo>
                  <a:pt x="1506727" y="1098169"/>
                </a:lnTo>
                <a:lnTo>
                  <a:pt x="1515143" y="1089152"/>
                </a:lnTo>
                <a:close/>
              </a:path>
              <a:path w="1835785" h="1545589">
                <a:moveTo>
                  <a:pt x="1471676" y="1114298"/>
                </a:moveTo>
                <a:lnTo>
                  <a:pt x="1471386" y="1114552"/>
                </a:lnTo>
                <a:lnTo>
                  <a:pt x="1471676" y="1114298"/>
                </a:lnTo>
                <a:close/>
              </a:path>
              <a:path w="1835785" h="1545589">
                <a:moveTo>
                  <a:pt x="1602985" y="978154"/>
                </a:moveTo>
                <a:lnTo>
                  <a:pt x="1587880" y="978154"/>
                </a:lnTo>
                <a:lnTo>
                  <a:pt x="1567306" y="1007618"/>
                </a:lnTo>
                <a:lnTo>
                  <a:pt x="1545336" y="1035812"/>
                </a:lnTo>
                <a:lnTo>
                  <a:pt x="1522094" y="1063117"/>
                </a:lnTo>
                <a:lnTo>
                  <a:pt x="1497538" y="1089318"/>
                </a:lnTo>
                <a:lnTo>
                  <a:pt x="1497711" y="1089152"/>
                </a:lnTo>
                <a:lnTo>
                  <a:pt x="1515143" y="1089152"/>
                </a:lnTo>
                <a:lnTo>
                  <a:pt x="1531619" y="1071499"/>
                </a:lnTo>
                <a:lnTo>
                  <a:pt x="1555241" y="1043686"/>
                </a:lnTo>
                <a:lnTo>
                  <a:pt x="1577593" y="1014984"/>
                </a:lnTo>
                <a:lnTo>
                  <a:pt x="1598421" y="985266"/>
                </a:lnTo>
                <a:lnTo>
                  <a:pt x="1602985" y="978154"/>
                </a:lnTo>
                <a:close/>
              </a:path>
              <a:path w="1835785" h="1545589">
                <a:moveTo>
                  <a:pt x="1522221" y="1062863"/>
                </a:moveTo>
                <a:lnTo>
                  <a:pt x="1521985" y="1063117"/>
                </a:lnTo>
                <a:lnTo>
                  <a:pt x="1522221" y="1062863"/>
                </a:lnTo>
                <a:close/>
              </a:path>
              <a:path w="1835785" h="1545589">
                <a:moveTo>
                  <a:pt x="1545463" y="1035558"/>
                </a:moveTo>
                <a:lnTo>
                  <a:pt x="1545247" y="1035812"/>
                </a:lnTo>
                <a:lnTo>
                  <a:pt x="1545463" y="1035558"/>
                </a:lnTo>
                <a:close/>
              </a:path>
              <a:path w="1835785" h="1545589">
                <a:moveTo>
                  <a:pt x="1567433" y="1007363"/>
                </a:moveTo>
                <a:lnTo>
                  <a:pt x="1567236" y="1007618"/>
                </a:lnTo>
                <a:lnTo>
                  <a:pt x="1567433" y="1007363"/>
                </a:lnTo>
                <a:close/>
              </a:path>
              <a:path w="1835785" h="1545589">
                <a:moveTo>
                  <a:pt x="1656360" y="885317"/>
                </a:moveTo>
                <a:lnTo>
                  <a:pt x="1642237" y="885317"/>
                </a:lnTo>
                <a:lnTo>
                  <a:pt x="1625218" y="917321"/>
                </a:lnTo>
                <a:lnTo>
                  <a:pt x="1607057" y="948309"/>
                </a:lnTo>
                <a:lnTo>
                  <a:pt x="1587753" y="978281"/>
                </a:lnTo>
                <a:lnTo>
                  <a:pt x="1602985" y="978154"/>
                </a:lnTo>
                <a:lnTo>
                  <a:pt x="1617979" y="954786"/>
                </a:lnTo>
                <a:lnTo>
                  <a:pt x="1636394" y="923417"/>
                </a:lnTo>
                <a:lnTo>
                  <a:pt x="1653539" y="891159"/>
                </a:lnTo>
                <a:lnTo>
                  <a:pt x="1656360" y="885317"/>
                </a:lnTo>
                <a:close/>
              </a:path>
              <a:path w="1835785" h="1545589">
                <a:moveTo>
                  <a:pt x="1607184" y="948055"/>
                </a:moveTo>
                <a:lnTo>
                  <a:pt x="1607021" y="948309"/>
                </a:lnTo>
                <a:lnTo>
                  <a:pt x="1607184" y="948055"/>
                </a:lnTo>
                <a:close/>
              </a:path>
              <a:path w="1835785" h="1545589">
                <a:moveTo>
                  <a:pt x="1625345" y="917067"/>
                </a:moveTo>
                <a:lnTo>
                  <a:pt x="1625197" y="917321"/>
                </a:lnTo>
                <a:lnTo>
                  <a:pt x="1625345" y="917067"/>
                </a:lnTo>
                <a:close/>
              </a:path>
              <a:path w="1835785" h="1545589">
                <a:moveTo>
                  <a:pt x="1671973" y="852551"/>
                </a:moveTo>
                <a:lnTo>
                  <a:pt x="1658112" y="852551"/>
                </a:lnTo>
                <a:lnTo>
                  <a:pt x="1642109" y="885444"/>
                </a:lnTo>
                <a:lnTo>
                  <a:pt x="1642237" y="885317"/>
                </a:lnTo>
                <a:lnTo>
                  <a:pt x="1656360" y="885317"/>
                </a:lnTo>
                <a:lnTo>
                  <a:pt x="1669541" y="858012"/>
                </a:lnTo>
                <a:lnTo>
                  <a:pt x="1671973" y="852551"/>
                </a:lnTo>
                <a:close/>
              </a:path>
              <a:path w="1835785" h="1545589">
                <a:moveTo>
                  <a:pt x="1686556" y="819277"/>
                </a:moveTo>
                <a:lnTo>
                  <a:pt x="1672843" y="819277"/>
                </a:lnTo>
                <a:lnTo>
                  <a:pt x="1657984" y="852805"/>
                </a:lnTo>
                <a:lnTo>
                  <a:pt x="1658112" y="852551"/>
                </a:lnTo>
                <a:lnTo>
                  <a:pt x="1671973" y="852551"/>
                </a:lnTo>
                <a:lnTo>
                  <a:pt x="1684527" y="824357"/>
                </a:lnTo>
                <a:lnTo>
                  <a:pt x="1686556" y="819277"/>
                </a:lnTo>
                <a:close/>
              </a:path>
              <a:path w="1835785" h="1545589">
                <a:moveTo>
                  <a:pt x="1712774" y="750188"/>
                </a:moveTo>
                <a:lnTo>
                  <a:pt x="1699387" y="750188"/>
                </a:lnTo>
                <a:lnTo>
                  <a:pt x="1686559" y="785241"/>
                </a:lnTo>
                <a:lnTo>
                  <a:pt x="1672716" y="819531"/>
                </a:lnTo>
                <a:lnTo>
                  <a:pt x="1672843" y="819277"/>
                </a:lnTo>
                <a:lnTo>
                  <a:pt x="1686556" y="819277"/>
                </a:lnTo>
                <a:lnTo>
                  <a:pt x="1698370" y="789686"/>
                </a:lnTo>
                <a:lnTo>
                  <a:pt x="1711325" y="754507"/>
                </a:lnTo>
                <a:lnTo>
                  <a:pt x="1712774" y="750188"/>
                </a:lnTo>
                <a:close/>
              </a:path>
              <a:path w="1835785" h="1545589">
                <a:moveTo>
                  <a:pt x="1686559" y="785113"/>
                </a:moveTo>
                <a:lnTo>
                  <a:pt x="1686508" y="785241"/>
                </a:lnTo>
                <a:lnTo>
                  <a:pt x="1686559" y="785113"/>
                </a:lnTo>
                <a:close/>
              </a:path>
              <a:path w="1835785" h="1545589">
                <a:moveTo>
                  <a:pt x="1724583" y="714629"/>
                </a:moveTo>
                <a:lnTo>
                  <a:pt x="1711325" y="714629"/>
                </a:lnTo>
                <a:lnTo>
                  <a:pt x="1699259" y="750443"/>
                </a:lnTo>
                <a:lnTo>
                  <a:pt x="1699387" y="750188"/>
                </a:lnTo>
                <a:lnTo>
                  <a:pt x="1712774" y="750188"/>
                </a:lnTo>
                <a:lnTo>
                  <a:pt x="1723389" y="718566"/>
                </a:lnTo>
                <a:lnTo>
                  <a:pt x="1724583" y="714629"/>
                </a:lnTo>
                <a:close/>
              </a:path>
              <a:path w="1835785" h="1545589">
                <a:moveTo>
                  <a:pt x="1791726" y="410463"/>
                </a:moveTo>
                <a:lnTo>
                  <a:pt x="1779015" y="410463"/>
                </a:lnTo>
                <a:lnTo>
                  <a:pt x="1772665" y="450215"/>
                </a:lnTo>
                <a:lnTo>
                  <a:pt x="1765807" y="489458"/>
                </a:lnTo>
                <a:lnTo>
                  <a:pt x="1758568" y="528320"/>
                </a:lnTo>
                <a:lnTo>
                  <a:pt x="1750567" y="566674"/>
                </a:lnTo>
                <a:lnTo>
                  <a:pt x="1741804" y="604647"/>
                </a:lnTo>
                <a:lnTo>
                  <a:pt x="1732406" y="641858"/>
                </a:lnTo>
                <a:lnTo>
                  <a:pt x="1722246" y="678688"/>
                </a:lnTo>
                <a:lnTo>
                  <a:pt x="1711198" y="714883"/>
                </a:lnTo>
                <a:lnTo>
                  <a:pt x="1711325" y="714629"/>
                </a:lnTo>
                <a:lnTo>
                  <a:pt x="1724583" y="714629"/>
                </a:lnTo>
                <a:lnTo>
                  <a:pt x="1744726" y="645033"/>
                </a:lnTo>
                <a:lnTo>
                  <a:pt x="1754124" y="607441"/>
                </a:lnTo>
                <a:lnTo>
                  <a:pt x="1763014" y="569341"/>
                </a:lnTo>
                <a:lnTo>
                  <a:pt x="1771014" y="530733"/>
                </a:lnTo>
                <a:lnTo>
                  <a:pt x="1778380" y="491744"/>
                </a:lnTo>
                <a:lnTo>
                  <a:pt x="1785239" y="452247"/>
                </a:lnTo>
                <a:lnTo>
                  <a:pt x="1791462" y="412369"/>
                </a:lnTo>
                <a:lnTo>
                  <a:pt x="1791726" y="410463"/>
                </a:lnTo>
                <a:close/>
              </a:path>
              <a:path w="1835785" h="1545589">
                <a:moveTo>
                  <a:pt x="1722246" y="678561"/>
                </a:moveTo>
                <a:close/>
              </a:path>
              <a:path w="1835785" h="1545589">
                <a:moveTo>
                  <a:pt x="1732406" y="641731"/>
                </a:moveTo>
                <a:close/>
              </a:path>
              <a:path w="1835785" h="1545589">
                <a:moveTo>
                  <a:pt x="1741804" y="604520"/>
                </a:moveTo>
                <a:close/>
              </a:path>
              <a:path w="1835785" h="1545589">
                <a:moveTo>
                  <a:pt x="1750567" y="566547"/>
                </a:moveTo>
                <a:close/>
              </a:path>
              <a:path w="1835785" h="1545589">
                <a:moveTo>
                  <a:pt x="1758568" y="528193"/>
                </a:moveTo>
                <a:close/>
              </a:path>
              <a:path w="1835785" h="1545589">
                <a:moveTo>
                  <a:pt x="1765807" y="489331"/>
                </a:moveTo>
                <a:close/>
              </a:path>
              <a:path w="1835785" h="1545589">
                <a:moveTo>
                  <a:pt x="1772665" y="450088"/>
                </a:moveTo>
                <a:lnTo>
                  <a:pt x="1772643" y="450215"/>
                </a:lnTo>
                <a:lnTo>
                  <a:pt x="1772665" y="450088"/>
                </a:lnTo>
                <a:close/>
              </a:path>
              <a:path w="1835785" h="1545589">
                <a:moveTo>
                  <a:pt x="1822703" y="0"/>
                </a:moveTo>
                <a:lnTo>
                  <a:pt x="1815361" y="84455"/>
                </a:lnTo>
                <a:lnTo>
                  <a:pt x="1807971" y="166243"/>
                </a:lnTo>
                <a:lnTo>
                  <a:pt x="1799589" y="248666"/>
                </a:lnTo>
                <a:lnTo>
                  <a:pt x="1789938" y="330200"/>
                </a:lnTo>
                <a:lnTo>
                  <a:pt x="1778889" y="410591"/>
                </a:lnTo>
                <a:lnTo>
                  <a:pt x="1779015" y="410463"/>
                </a:lnTo>
                <a:lnTo>
                  <a:pt x="1791726" y="410463"/>
                </a:lnTo>
                <a:lnTo>
                  <a:pt x="1802638" y="331724"/>
                </a:lnTo>
                <a:lnTo>
                  <a:pt x="1812163" y="249936"/>
                </a:lnTo>
                <a:lnTo>
                  <a:pt x="1820671" y="167386"/>
                </a:lnTo>
                <a:lnTo>
                  <a:pt x="1828264" y="83312"/>
                </a:lnTo>
                <a:lnTo>
                  <a:pt x="1835403" y="1016"/>
                </a:lnTo>
                <a:lnTo>
                  <a:pt x="1822703" y="0"/>
                </a:lnTo>
                <a:close/>
              </a:path>
              <a:path w="1835785" h="1545589">
                <a:moveTo>
                  <a:pt x="1789938" y="330073"/>
                </a:moveTo>
                <a:close/>
              </a:path>
              <a:path w="1835785" h="1545589">
                <a:moveTo>
                  <a:pt x="1799589" y="248538"/>
                </a:moveTo>
                <a:lnTo>
                  <a:pt x="1799574" y="248666"/>
                </a:lnTo>
                <a:lnTo>
                  <a:pt x="1799589" y="248538"/>
                </a:lnTo>
                <a:close/>
              </a:path>
              <a:path w="1835785" h="1545589">
                <a:moveTo>
                  <a:pt x="1807971" y="166116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969" y="358266"/>
            <a:ext cx="6748780" cy="1367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333399"/>
                </a:solidFill>
                <a:latin typeface="Tahoma"/>
                <a:cs typeface="Tahoma"/>
              </a:rPr>
              <a:t>Multicycle</a:t>
            </a:r>
            <a:r>
              <a:rPr spc="-60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dirty="0">
                <a:solidFill>
                  <a:srgbClr val="333399"/>
                </a:solidFill>
                <a:latin typeface="Tahoma"/>
                <a:cs typeface="Tahoma"/>
              </a:rPr>
              <a:t>Control</a:t>
            </a:r>
            <a:r>
              <a:rPr spc="-35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dirty="0">
                <a:solidFill>
                  <a:srgbClr val="333399"/>
                </a:solidFill>
                <a:latin typeface="Tahoma"/>
                <a:cs typeface="Tahoma"/>
              </a:rPr>
              <a:t>Step</a:t>
            </a:r>
            <a:r>
              <a:rPr spc="-5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pc="-20" dirty="0">
                <a:solidFill>
                  <a:srgbClr val="333399"/>
                </a:solidFill>
                <a:latin typeface="Tahoma"/>
                <a:cs typeface="Tahoma"/>
              </a:rPr>
              <a:t>(1): </a:t>
            </a:r>
            <a:r>
              <a:rPr spc="-10" dirty="0">
                <a:solidFill>
                  <a:srgbClr val="333399"/>
                </a:solidFill>
                <a:latin typeface="Tahoma"/>
                <a:cs typeface="Tahoma"/>
              </a:rPr>
              <a:t>Fetch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45918" y="1810465"/>
            <a:ext cx="457200" cy="2889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sz="2000" spc="-25" dirty="0">
                <a:latin typeface="Courier New"/>
                <a:cs typeface="Courier New"/>
              </a:rPr>
              <a:t>ry[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0351" y="3536137"/>
            <a:ext cx="1530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92554" y="536580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53347" y="4412995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539865" y="574680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565138" y="3612337"/>
            <a:ext cx="1530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0" y="2628900"/>
            <a:ext cx="9144000" cy="2895600"/>
            <a:chOff x="0" y="2628900"/>
            <a:chExt cx="9144000" cy="2895600"/>
          </a:xfrm>
        </p:grpSpPr>
        <p:sp>
          <p:nvSpPr>
            <p:cNvPr id="10" name="object 10"/>
            <p:cNvSpPr/>
            <p:nvPr/>
          </p:nvSpPr>
          <p:spPr>
            <a:xfrm>
              <a:off x="609600" y="3995927"/>
              <a:ext cx="7162800" cy="1295400"/>
            </a:xfrm>
            <a:custGeom>
              <a:avLst/>
              <a:gdLst/>
              <a:ahLst/>
              <a:cxnLst/>
              <a:rect l="l" t="t" r="r" b="b"/>
              <a:pathLst>
                <a:path w="7162800" h="1295400">
                  <a:moveTo>
                    <a:pt x="254495" y="190500"/>
                  </a:moveTo>
                  <a:lnTo>
                    <a:pt x="0" y="190500"/>
                  </a:lnTo>
                  <a:lnTo>
                    <a:pt x="0" y="342900"/>
                  </a:lnTo>
                  <a:lnTo>
                    <a:pt x="254495" y="342900"/>
                  </a:lnTo>
                  <a:lnTo>
                    <a:pt x="254495" y="190500"/>
                  </a:lnTo>
                  <a:close/>
                </a:path>
                <a:path w="7162800" h="1295400">
                  <a:moveTo>
                    <a:pt x="1955292" y="102108"/>
                  </a:moveTo>
                  <a:lnTo>
                    <a:pt x="673608" y="102108"/>
                  </a:lnTo>
                  <a:lnTo>
                    <a:pt x="673608" y="304800"/>
                  </a:lnTo>
                  <a:lnTo>
                    <a:pt x="533400" y="304800"/>
                  </a:lnTo>
                  <a:lnTo>
                    <a:pt x="533400" y="457200"/>
                  </a:lnTo>
                  <a:lnTo>
                    <a:pt x="673608" y="457200"/>
                  </a:lnTo>
                  <a:lnTo>
                    <a:pt x="673608" y="1295400"/>
                  </a:lnTo>
                  <a:lnTo>
                    <a:pt x="1955292" y="1295400"/>
                  </a:lnTo>
                  <a:lnTo>
                    <a:pt x="1955292" y="102108"/>
                  </a:lnTo>
                  <a:close/>
                </a:path>
                <a:path w="7162800" h="1295400">
                  <a:moveTo>
                    <a:pt x="6248400" y="1104900"/>
                  </a:moveTo>
                  <a:lnTo>
                    <a:pt x="6096000" y="1104900"/>
                  </a:lnTo>
                  <a:lnTo>
                    <a:pt x="6096000" y="1257300"/>
                  </a:lnTo>
                  <a:lnTo>
                    <a:pt x="6248400" y="1257300"/>
                  </a:lnTo>
                  <a:lnTo>
                    <a:pt x="6248400" y="1104900"/>
                  </a:lnTo>
                  <a:close/>
                </a:path>
                <a:path w="7162800" h="1295400">
                  <a:moveTo>
                    <a:pt x="7162800" y="0"/>
                  </a:moveTo>
                  <a:lnTo>
                    <a:pt x="7010400" y="0"/>
                  </a:lnTo>
                  <a:lnTo>
                    <a:pt x="7010400" y="914400"/>
                  </a:lnTo>
                  <a:lnTo>
                    <a:pt x="7162800" y="914400"/>
                  </a:lnTo>
                  <a:lnTo>
                    <a:pt x="7162800" y="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493238" y="3336035"/>
              <a:ext cx="364490" cy="1435735"/>
            </a:xfrm>
            <a:custGeom>
              <a:avLst/>
              <a:gdLst/>
              <a:ahLst/>
              <a:cxnLst/>
              <a:rect l="l" t="t" r="r" b="b"/>
              <a:pathLst>
                <a:path w="364489" h="1435735">
                  <a:moveTo>
                    <a:pt x="364261" y="0"/>
                  </a:moveTo>
                  <a:lnTo>
                    <a:pt x="249961" y="0"/>
                  </a:lnTo>
                  <a:lnTo>
                    <a:pt x="135661" y="0"/>
                  </a:lnTo>
                  <a:lnTo>
                    <a:pt x="59461" y="0"/>
                  </a:lnTo>
                  <a:lnTo>
                    <a:pt x="59461" y="1312164"/>
                  </a:lnTo>
                  <a:lnTo>
                    <a:pt x="0" y="1312164"/>
                  </a:lnTo>
                  <a:lnTo>
                    <a:pt x="0" y="1435608"/>
                  </a:lnTo>
                  <a:lnTo>
                    <a:pt x="237769" y="1435608"/>
                  </a:lnTo>
                  <a:lnTo>
                    <a:pt x="237769" y="1421892"/>
                  </a:lnTo>
                  <a:lnTo>
                    <a:pt x="249961" y="1421892"/>
                  </a:lnTo>
                  <a:lnTo>
                    <a:pt x="249961" y="173736"/>
                  </a:lnTo>
                  <a:lnTo>
                    <a:pt x="364261" y="173736"/>
                  </a:lnTo>
                  <a:lnTo>
                    <a:pt x="364261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33400" y="2700527"/>
              <a:ext cx="8610600" cy="2226945"/>
            </a:xfrm>
            <a:custGeom>
              <a:avLst/>
              <a:gdLst/>
              <a:ahLst/>
              <a:cxnLst/>
              <a:rect l="l" t="t" r="r" b="b"/>
              <a:pathLst>
                <a:path w="8610600" h="2226945">
                  <a:moveTo>
                    <a:pt x="5943600" y="1524000"/>
                  </a:moveTo>
                  <a:lnTo>
                    <a:pt x="5715000" y="1524000"/>
                  </a:lnTo>
                  <a:lnTo>
                    <a:pt x="5715000" y="266700"/>
                  </a:lnTo>
                  <a:lnTo>
                    <a:pt x="5715000" y="228600"/>
                  </a:lnTo>
                  <a:lnTo>
                    <a:pt x="5715000" y="114300"/>
                  </a:lnTo>
                  <a:lnTo>
                    <a:pt x="76200" y="114300"/>
                  </a:lnTo>
                  <a:lnTo>
                    <a:pt x="76200" y="152400"/>
                  </a:lnTo>
                  <a:lnTo>
                    <a:pt x="76200" y="266700"/>
                  </a:lnTo>
                  <a:lnTo>
                    <a:pt x="76200" y="1452372"/>
                  </a:lnTo>
                  <a:lnTo>
                    <a:pt x="0" y="1452372"/>
                  </a:lnTo>
                  <a:lnTo>
                    <a:pt x="0" y="1600200"/>
                  </a:lnTo>
                  <a:lnTo>
                    <a:pt x="76200" y="1600200"/>
                  </a:lnTo>
                  <a:lnTo>
                    <a:pt x="228600" y="1600200"/>
                  </a:lnTo>
                  <a:lnTo>
                    <a:pt x="228600" y="1452372"/>
                  </a:lnTo>
                  <a:lnTo>
                    <a:pt x="228600" y="266700"/>
                  </a:lnTo>
                  <a:lnTo>
                    <a:pt x="5562600" y="266700"/>
                  </a:lnTo>
                  <a:lnTo>
                    <a:pt x="5562600" y="1524000"/>
                  </a:lnTo>
                  <a:lnTo>
                    <a:pt x="5562600" y="1676400"/>
                  </a:lnTo>
                  <a:lnTo>
                    <a:pt x="5715000" y="1676400"/>
                  </a:lnTo>
                  <a:lnTo>
                    <a:pt x="5943600" y="1676400"/>
                  </a:lnTo>
                  <a:lnTo>
                    <a:pt x="5943600" y="1524000"/>
                  </a:lnTo>
                  <a:close/>
                </a:path>
                <a:path w="8610600" h="2226945">
                  <a:moveTo>
                    <a:pt x="7162800" y="2074164"/>
                  </a:moveTo>
                  <a:lnTo>
                    <a:pt x="6858000" y="2074164"/>
                  </a:lnTo>
                  <a:lnTo>
                    <a:pt x="6858000" y="2226564"/>
                  </a:lnTo>
                  <a:lnTo>
                    <a:pt x="7162800" y="2226564"/>
                  </a:lnTo>
                  <a:lnTo>
                    <a:pt x="7162800" y="2074164"/>
                  </a:lnTo>
                  <a:close/>
                </a:path>
                <a:path w="8610600" h="2226945">
                  <a:moveTo>
                    <a:pt x="8153400" y="1295400"/>
                  </a:moveTo>
                  <a:lnTo>
                    <a:pt x="7086600" y="1295400"/>
                  </a:lnTo>
                  <a:lnTo>
                    <a:pt x="7086600" y="1447800"/>
                  </a:lnTo>
                  <a:lnTo>
                    <a:pt x="8153400" y="1447800"/>
                  </a:lnTo>
                  <a:lnTo>
                    <a:pt x="8153400" y="1295400"/>
                  </a:lnTo>
                  <a:close/>
                </a:path>
                <a:path w="8610600" h="2226945">
                  <a:moveTo>
                    <a:pt x="8610600" y="0"/>
                  </a:moveTo>
                  <a:lnTo>
                    <a:pt x="8470392" y="0"/>
                  </a:lnTo>
                  <a:lnTo>
                    <a:pt x="8470392" y="1104900"/>
                  </a:lnTo>
                  <a:lnTo>
                    <a:pt x="8382000" y="1104900"/>
                  </a:lnTo>
                  <a:lnTo>
                    <a:pt x="8382000" y="1257300"/>
                  </a:lnTo>
                  <a:lnTo>
                    <a:pt x="8610600" y="1257300"/>
                  </a:lnTo>
                  <a:lnTo>
                    <a:pt x="8610600" y="1219200"/>
                  </a:lnTo>
                  <a:lnTo>
                    <a:pt x="8610600" y="1104900"/>
                  </a:lnTo>
                  <a:lnTo>
                    <a:pt x="8610600" y="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793492" y="2979420"/>
              <a:ext cx="407034" cy="838200"/>
            </a:xfrm>
            <a:custGeom>
              <a:avLst/>
              <a:gdLst/>
              <a:ahLst/>
              <a:cxnLst/>
              <a:rect l="l" t="t" r="r" b="b"/>
              <a:pathLst>
                <a:path w="407035" h="838200">
                  <a:moveTo>
                    <a:pt x="406907" y="0"/>
                  </a:moveTo>
                  <a:lnTo>
                    <a:pt x="0" y="0"/>
                  </a:lnTo>
                  <a:lnTo>
                    <a:pt x="0" y="838199"/>
                  </a:lnTo>
                  <a:lnTo>
                    <a:pt x="406907" y="838199"/>
                  </a:lnTo>
                  <a:lnTo>
                    <a:pt x="406907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0" y="2628899"/>
              <a:ext cx="9144000" cy="2895600"/>
            </a:xfrm>
            <a:custGeom>
              <a:avLst/>
              <a:gdLst/>
              <a:ahLst/>
              <a:cxnLst/>
              <a:rect l="l" t="t" r="r" b="b"/>
              <a:pathLst>
                <a:path w="9144000" h="2895600">
                  <a:moveTo>
                    <a:pt x="6477000" y="2388120"/>
                  </a:moveTo>
                  <a:lnTo>
                    <a:pt x="6146292" y="2388120"/>
                  </a:lnTo>
                  <a:lnTo>
                    <a:pt x="6146292" y="2564904"/>
                  </a:lnTo>
                  <a:lnTo>
                    <a:pt x="6477000" y="2564904"/>
                  </a:lnTo>
                  <a:lnTo>
                    <a:pt x="6477000" y="2388120"/>
                  </a:lnTo>
                  <a:close/>
                </a:path>
                <a:path w="9144000" h="2895600">
                  <a:moveTo>
                    <a:pt x="7479792" y="1827149"/>
                  </a:moveTo>
                  <a:lnTo>
                    <a:pt x="6793992" y="1447800"/>
                  </a:lnTo>
                  <a:lnTo>
                    <a:pt x="6793992" y="2895600"/>
                  </a:lnTo>
                  <a:lnTo>
                    <a:pt x="7479792" y="2516251"/>
                  </a:lnTo>
                  <a:lnTo>
                    <a:pt x="7479792" y="1827149"/>
                  </a:lnTo>
                  <a:close/>
                </a:path>
                <a:path w="9144000" h="2895600">
                  <a:moveTo>
                    <a:pt x="9144000" y="0"/>
                  </a:moveTo>
                  <a:lnTo>
                    <a:pt x="0" y="0"/>
                  </a:lnTo>
                  <a:lnTo>
                    <a:pt x="0" y="50304"/>
                  </a:lnTo>
                  <a:lnTo>
                    <a:pt x="0" y="152400"/>
                  </a:lnTo>
                  <a:lnTo>
                    <a:pt x="0" y="1524000"/>
                  </a:lnTo>
                  <a:lnTo>
                    <a:pt x="0" y="1726692"/>
                  </a:lnTo>
                  <a:lnTo>
                    <a:pt x="152400" y="1726692"/>
                  </a:lnTo>
                  <a:lnTo>
                    <a:pt x="202692" y="1726692"/>
                  </a:lnTo>
                  <a:lnTo>
                    <a:pt x="202692" y="2045208"/>
                  </a:lnTo>
                  <a:lnTo>
                    <a:pt x="659892" y="2045208"/>
                  </a:lnTo>
                  <a:lnTo>
                    <a:pt x="659892" y="1207008"/>
                  </a:lnTo>
                  <a:lnTo>
                    <a:pt x="202692" y="1207008"/>
                  </a:lnTo>
                  <a:lnTo>
                    <a:pt x="202692" y="1524000"/>
                  </a:lnTo>
                  <a:lnTo>
                    <a:pt x="152400" y="1524000"/>
                  </a:lnTo>
                  <a:lnTo>
                    <a:pt x="152400" y="152400"/>
                  </a:lnTo>
                  <a:lnTo>
                    <a:pt x="9144000" y="1524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5792215" y="3765295"/>
            <a:ext cx="17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571238" y="544200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661409" y="5136591"/>
            <a:ext cx="1784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894077" y="3612337"/>
            <a:ext cx="1530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3858767" y="3403164"/>
            <a:ext cx="1647189" cy="1795145"/>
            <a:chOff x="3858767" y="3403164"/>
            <a:chExt cx="1647189" cy="1795145"/>
          </a:xfrm>
        </p:grpSpPr>
        <p:sp>
          <p:nvSpPr>
            <p:cNvPr id="20" name="object 20"/>
            <p:cNvSpPr/>
            <p:nvPr/>
          </p:nvSpPr>
          <p:spPr>
            <a:xfrm>
              <a:off x="4092940" y="4091916"/>
              <a:ext cx="1387475" cy="1080135"/>
            </a:xfrm>
            <a:custGeom>
              <a:avLst/>
              <a:gdLst/>
              <a:ahLst/>
              <a:cxnLst/>
              <a:rect l="l" t="t" r="r" b="b"/>
              <a:pathLst>
                <a:path w="1387475" h="1080135">
                  <a:moveTo>
                    <a:pt x="0" y="1080090"/>
                  </a:moveTo>
                  <a:lnTo>
                    <a:pt x="1386958" y="1080090"/>
                  </a:lnTo>
                  <a:lnTo>
                    <a:pt x="1386958" y="0"/>
                  </a:lnTo>
                  <a:lnTo>
                    <a:pt x="0" y="0"/>
                  </a:lnTo>
                  <a:lnTo>
                    <a:pt x="0" y="1080090"/>
                  </a:lnTo>
                  <a:close/>
                </a:path>
              </a:pathLst>
            </a:custGeom>
            <a:ln w="5105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990907" y="4585363"/>
              <a:ext cx="119380" cy="102235"/>
            </a:xfrm>
            <a:custGeom>
              <a:avLst/>
              <a:gdLst/>
              <a:ahLst/>
              <a:cxnLst/>
              <a:rect l="l" t="t" r="r" b="b"/>
              <a:pathLst>
                <a:path w="119379" h="102235">
                  <a:moveTo>
                    <a:pt x="0" y="0"/>
                  </a:moveTo>
                  <a:lnTo>
                    <a:pt x="0" y="101869"/>
                  </a:lnTo>
                  <a:lnTo>
                    <a:pt x="119037" y="508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871785" y="4636213"/>
              <a:ext cx="179070" cy="0"/>
            </a:xfrm>
            <a:custGeom>
              <a:avLst/>
              <a:gdLst/>
              <a:ahLst/>
              <a:cxnLst/>
              <a:rect l="l" t="t" r="r" b="b"/>
              <a:pathLst>
                <a:path w="179070">
                  <a:moveTo>
                    <a:pt x="178726" y="0"/>
                  </a:moveTo>
                  <a:lnTo>
                    <a:pt x="0" y="0"/>
                  </a:lnTo>
                </a:path>
              </a:pathLst>
            </a:custGeom>
            <a:ln w="255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365196" y="3998465"/>
              <a:ext cx="85725" cy="102235"/>
            </a:xfrm>
            <a:custGeom>
              <a:avLst/>
              <a:gdLst/>
              <a:ahLst/>
              <a:cxnLst/>
              <a:rect l="l" t="t" r="r" b="b"/>
              <a:pathLst>
                <a:path w="85725" h="102235">
                  <a:moveTo>
                    <a:pt x="85111" y="0"/>
                  </a:moveTo>
                  <a:lnTo>
                    <a:pt x="0" y="0"/>
                  </a:lnTo>
                  <a:lnTo>
                    <a:pt x="42683" y="102039"/>
                  </a:lnTo>
                  <a:lnTo>
                    <a:pt x="851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407879" y="3411736"/>
              <a:ext cx="0" cy="654685"/>
            </a:xfrm>
            <a:custGeom>
              <a:avLst/>
              <a:gdLst/>
              <a:ahLst/>
              <a:cxnLst/>
              <a:rect l="l" t="t" r="r" b="b"/>
              <a:pathLst>
                <a:path h="654685">
                  <a:moveTo>
                    <a:pt x="0" y="0"/>
                  </a:moveTo>
                  <a:lnTo>
                    <a:pt x="0" y="654669"/>
                  </a:lnTo>
                </a:path>
              </a:pathLst>
            </a:custGeom>
            <a:ln w="169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748242" y="3998465"/>
              <a:ext cx="85090" cy="102235"/>
            </a:xfrm>
            <a:custGeom>
              <a:avLst/>
              <a:gdLst/>
              <a:ahLst/>
              <a:cxnLst/>
              <a:rect l="l" t="t" r="r" b="b"/>
              <a:pathLst>
                <a:path w="85089" h="102235">
                  <a:moveTo>
                    <a:pt x="84941" y="0"/>
                  </a:moveTo>
                  <a:lnTo>
                    <a:pt x="0" y="0"/>
                  </a:lnTo>
                  <a:lnTo>
                    <a:pt x="42513" y="102039"/>
                  </a:lnTo>
                  <a:lnTo>
                    <a:pt x="849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790755" y="3411736"/>
              <a:ext cx="0" cy="654685"/>
            </a:xfrm>
            <a:custGeom>
              <a:avLst/>
              <a:gdLst/>
              <a:ahLst/>
              <a:cxnLst/>
              <a:rect l="l" t="t" r="r" b="b"/>
              <a:pathLst>
                <a:path h="654685">
                  <a:moveTo>
                    <a:pt x="0" y="0"/>
                  </a:moveTo>
                  <a:lnTo>
                    <a:pt x="0" y="654669"/>
                  </a:lnTo>
                </a:path>
              </a:pathLst>
            </a:custGeom>
            <a:ln w="169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365196" y="3751784"/>
              <a:ext cx="76835" cy="76835"/>
            </a:xfrm>
            <a:custGeom>
              <a:avLst/>
              <a:gdLst/>
              <a:ahLst/>
              <a:cxnLst/>
              <a:rect l="l" t="t" r="r" b="b"/>
              <a:pathLst>
                <a:path w="76835" h="76835">
                  <a:moveTo>
                    <a:pt x="76779" y="0"/>
                  </a:moveTo>
                  <a:lnTo>
                    <a:pt x="0" y="76529"/>
                  </a:lnTo>
                </a:path>
              </a:pathLst>
            </a:custGeom>
            <a:ln w="85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4429275" y="3713506"/>
            <a:ext cx="8255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0" dirty="0">
                <a:latin typeface="Arial MT"/>
                <a:cs typeface="Arial MT"/>
              </a:rPr>
              <a:t>5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748242" y="3751784"/>
            <a:ext cx="76835" cy="76835"/>
          </a:xfrm>
          <a:custGeom>
            <a:avLst/>
            <a:gdLst/>
            <a:ahLst/>
            <a:cxnLst/>
            <a:rect l="l" t="t" r="r" b="b"/>
            <a:pathLst>
              <a:path w="76835" h="76835">
                <a:moveTo>
                  <a:pt x="76609" y="0"/>
                </a:moveTo>
                <a:lnTo>
                  <a:pt x="0" y="76529"/>
                </a:lnTo>
              </a:path>
            </a:pathLst>
          </a:custGeom>
          <a:ln w="8578">
            <a:solidFill>
              <a:srgbClr val="44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4812151" y="3713506"/>
            <a:ext cx="8255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0" dirty="0">
                <a:latin typeface="Arial MT"/>
                <a:cs typeface="Arial MT"/>
              </a:rPr>
              <a:t>5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169434" y="4428099"/>
            <a:ext cx="270510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b="1" spc="-25" dirty="0">
                <a:latin typeface="Arial"/>
                <a:cs typeface="Arial"/>
              </a:rPr>
              <a:t>RD1</a:t>
            </a:r>
            <a:endParaRPr sz="9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169434" y="4853264"/>
            <a:ext cx="270510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b="1" spc="-25" dirty="0">
                <a:latin typeface="Arial"/>
                <a:cs typeface="Arial"/>
              </a:rPr>
              <a:t>RD2</a:t>
            </a:r>
            <a:endParaRPr sz="9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284474" y="4087881"/>
            <a:ext cx="986155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394970" algn="l"/>
                <a:tab pos="778510" algn="l"/>
              </a:tabLst>
            </a:pPr>
            <a:r>
              <a:rPr sz="900" b="1" spc="-25" dirty="0">
                <a:latin typeface="Arial"/>
                <a:cs typeface="Arial"/>
              </a:rPr>
              <a:t>RN1</a:t>
            </a:r>
            <a:r>
              <a:rPr sz="900" b="1" dirty="0">
                <a:latin typeface="Arial"/>
                <a:cs typeface="Arial"/>
              </a:rPr>
              <a:t>	</a:t>
            </a:r>
            <a:r>
              <a:rPr sz="900" b="1" spc="-25" dirty="0">
                <a:latin typeface="Arial"/>
                <a:cs typeface="Arial"/>
              </a:rPr>
              <a:t>RN2</a:t>
            </a:r>
            <a:r>
              <a:rPr sz="900" b="1" dirty="0">
                <a:latin typeface="Arial"/>
                <a:cs typeface="Arial"/>
              </a:rPr>
              <a:t>	</a:t>
            </a:r>
            <a:r>
              <a:rPr sz="900" b="1" spc="-25" dirty="0">
                <a:latin typeface="Arial"/>
                <a:cs typeface="Arial"/>
              </a:rPr>
              <a:t>WN</a:t>
            </a:r>
            <a:endParaRPr sz="9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131340" y="4547145"/>
            <a:ext cx="220345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b="1" spc="-25" dirty="0">
                <a:latin typeface="Arial"/>
                <a:cs typeface="Arial"/>
              </a:rPr>
              <a:t>WD</a:t>
            </a:r>
            <a:endParaRPr sz="9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293061" y="5337783"/>
            <a:ext cx="111760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b="1" spc="-50" dirty="0">
                <a:solidFill>
                  <a:srgbClr val="0033FF"/>
                </a:solidFill>
                <a:latin typeface="Arial"/>
                <a:cs typeface="Arial"/>
              </a:rPr>
              <a:t>R</a:t>
            </a:r>
            <a:endParaRPr sz="9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399213" y="5361760"/>
            <a:ext cx="330835" cy="133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30"/>
              </a:lnSpc>
            </a:pPr>
            <a:r>
              <a:rPr sz="900" b="1" spc="-10" dirty="0">
                <a:solidFill>
                  <a:srgbClr val="0033FF"/>
                </a:solidFill>
                <a:latin typeface="Arial"/>
                <a:cs typeface="Arial"/>
              </a:rPr>
              <a:t>egWri</a:t>
            </a:r>
            <a:endParaRPr sz="9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717580" y="5337783"/>
            <a:ext cx="125730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b="1" spc="-25" dirty="0">
                <a:solidFill>
                  <a:srgbClr val="0033FF"/>
                </a:solidFill>
                <a:latin typeface="Arial"/>
                <a:cs typeface="Arial"/>
              </a:rPr>
              <a:t>te</a:t>
            </a:r>
            <a:endParaRPr sz="9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386591" y="4334299"/>
            <a:ext cx="706120" cy="209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b="1" spc="-10" dirty="0">
                <a:latin typeface="Arial"/>
                <a:cs typeface="Arial"/>
              </a:rPr>
              <a:t>Registers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6858230" y="4091932"/>
            <a:ext cx="1081405" cy="1250950"/>
            <a:chOff x="6858230" y="4091932"/>
            <a:chExt cx="1081405" cy="1250950"/>
          </a:xfrm>
        </p:grpSpPr>
        <p:sp>
          <p:nvSpPr>
            <p:cNvPr id="40" name="object 40"/>
            <p:cNvSpPr/>
            <p:nvPr/>
          </p:nvSpPr>
          <p:spPr>
            <a:xfrm>
              <a:off x="6883947" y="4245146"/>
              <a:ext cx="459740" cy="1071880"/>
            </a:xfrm>
            <a:custGeom>
              <a:avLst/>
              <a:gdLst/>
              <a:ahLst/>
              <a:cxnLst/>
              <a:rect l="l" t="t" r="r" b="b"/>
              <a:pathLst>
                <a:path w="459740" h="1071879">
                  <a:moveTo>
                    <a:pt x="0" y="0"/>
                  </a:moveTo>
                  <a:lnTo>
                    <a:pt x="0" y="459263"/>
                  </a:lnTo>
                  <a:lnTo>
                    <a:pt x="76609" y="535623"/>
                  </a:lnTo>
                  <a:lnTo>
                    <a:pt x="0" y="612238"/>
                  </a:lnTo>
                  <a:lnTo>
                    <a:pt x="0" y="1071502"/>
                  </a:lnTo>
                  <a:lnTo>
                    <a:pt x="459655" y="841912"/>
                  </a:lnTo>
                  <a:lnTo>
                    <a:pt x="459655" y="2295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883947" y="4245146"/>
              <a:ext cx="459740" cy="1071880"/>
            </a:xfrm>
            <a:custGeom>
              <a:avLst/>
              <a:gdLst/>
              <a:ahLst/>
              <a:cxnLst/>
              <a:rect l="l" t="t" r="r" b="b"/>
              <a:pathLst>
                <a:path w="459740" h="1071879">
                  <a:moveTo>
                    <a:pt x="0" y="0"/>
                  </a:moveTo>
                  <a:lnTo>
                    <a:pt x="0" y="459263"/>
                  </a:lnTo>
                  <a:lnTo>
                    <a:pt x="76609" y="535623"/>
                  </a:lnTo>
                  <a:lnTo>
                    <a:pt x="0" y="612238"/>
                  </a:lnTo>
                  <a:lnTo>
                    <a:pt x="0" y="1071502"/>
                  </a:lnTo>
                  <a:lnTo>
                    <a:pt x="459655" y="841912"/>
                  </a:lnTo>
                  <a:lnTo>
                    <a:pt x="459655" y="229504"/>
                  </a:lnTo>
                  <a:lnTo>
                    <a:pt x="0" y="0"/>
                  </a:lnTo>
                </a:path>
              </a:pathLst>
            </a:custGeom>
            <a:ln w="51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7820008" y="4772436"/>
              <a:ext cx="119380" cy="102235"/>
            </a:xfrm>
            <a:custGeom>
              <a:avLst/>
              <a:gdLst/>
              <a:ahLst/>
              <a:cxnLst/>
              <a:rect l="l" t="t" r="r" b="b"/>
              <a:pathLst>
                <a:path w="119379" h="102235">
                  <a:moveTo>
                    <a:pt x="0" y="0"/>
                  </a:moveTo>
                  <a:lnTo>
                    <a:pt x="0" y="101869"/>
                  </a:lnTo>
                  <a:lnTo>
                    <a:pt x="119292" y="510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352020" y="4823456"/>
              <a:ext cx="527685" cy="0"/>
            </a:xfrm>
            <a:custGeom>
              <a:avLst/>
              <a:gdLst/>
              <a:ahLst/>
              <a:cxnLst/>
              <a:rect l="l" t="t" r="r" b="b"/>
              <a:pathLst>
                <a:path w="527684">
                  <a:moveTo>
                    <a:pt x="527591" y="0"/>
                  </a:moveTo>
                  <a:lnTo>
                    <a:pt x="0" y="0"/>
                  </a:lnTo>
                </a:path>
              </a:pathLst>
            </a:custGeom>
            <a:ln w="255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079764" y="4262067"/>
              <a:ext cx="85090" cy="102235"/>
            </a:xfrm>
            <a:custGeom>
              <a:avLst/>
              <a:gdLst/>
              <a:ahLst/>
              <a:cxnLst/>
              <a:rect l="l" t="t" r="r" b="b"/>
              <a:pathLst>
                <a:path w="85090" h="102235">
                  <a:moveTo>
                    <a:pt x="84941" y="0"/>
                  </a:moveTo>
                  <a:lnTo>
                    <a:pt x="0" y="0"/>
                  </a:lnTo>
                  <a:lnTo>
                    <a:pt x="42513" y="102124"/>
                  </a:lnTo>
                  <a:lnTo>
                    <a:pt x="84941" y="0"/>
                  </a:lnTo>
                  <a:close/>
                </a:path>
              </a:pathLst>
            </a:custGeom>
            <a:solidFill>
              <a:srgbClr val="003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122278" y="4100504"/>
              <a:ext cx="0" cy="229870"/>
            </a:xfrm>
            <a:custGeom>
              <a:avLst/>
              <a:gdLst/>
              <a:ahLst/>
              <a:cxnLst/>
              <a:rect l="l" t="t" r="r" b="b"/>
              <a:pathLst>
                <a:path h="229870">
                  <a:moveTo>
                    <a:pt x="0" y="0"/>
                  </a:moveTo>
                  <a:lnTo>
                    <a:pt x="0" y="229589"/>
                  </a:lnTo>
                </a:path>
              </a:pathLst>
            </a:custGeom>
            <a:ln w="16946">
              <a:solidFill>
                <a:srgbClr val="00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479646" y="4551265"/>
              <a:ext cx="102235" cy="85090"/>
            </a:xfrm>
            <a:custGeom>
              <a:avLst/>
              <a:gdLst/>
              <a:ahLst/>
              <a:cxnLst/>
              <a:rect l="l" t="t" r="r" b="b"/>
              <a:pathLst>
                <a:path w="102234" h="85089">
                  <a:moveTo>
                    <a:pt x="0" y="0"/>
                  </a:moveTo>
                  <a:lnTo>
                    <a:pt x="0" y="84948"/>
                  </a:lnTo>
                  <a:lnTo>
                    <a:pt x="102032" y="424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3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7352020" y="4593696"/>
              <a:ext cx="196215" cy="0"/>
            </a:xfrm>
            <a:custGeom>
              <a:avLst/>
              <a:gdLst/>
              <a:ahLst/>
              <a:cxnLst/>
              <a:rect l="l" t="t" r="r" b="b"/>
              <a:pathLst>
                <a:path w="196215">
                  <a:moveTo>
                    <a:pt x="195816" y="0"/>
                  </a:moveTo>
                  <a:lnTo>
                    <a:pt x="0" y="0"/>
                  </a:lnTo>
                </a:path>
              </a:pathLst>
            </a:custGeom>
            <a:ln w="16947">
              <a:solidFill>
                <a:srgbClr val="0033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6803225" y="3960247"/>
            <a:ext cx="591185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b="1" spc="-10" dirty="0">
                <a:solidFill>
                  <a:srgbClr val="0033FF"/>
                </a:solidFill>
                <a:latin typeface="Arial"/>
                <a:cs typeface="Arial"/>
              </a:rPr>
              <a:t>Operation</a:t>
            </a:r>
            <a:endParaRPr sz="9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6956444" y="4521371"/>
            <a:ext cx="314960" cy="209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b="1" spc="-50" dirty="0">
                <a:latin typeface="Arial"/>
                <a:cs typeface="Arial"/>
              </a:rPr>
              <a:t>ALU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676151" y="3398719"/>
            <a:ext cx="7804150" cy="3121660"/>
            <a:chOff x="676151" y="3398719"/>
            <a:chExt cx="7804150" cy="3121660"/>
          </a:xfrm>
        </p:grpSpPr>
        <p:sp>
          <p:nvSpPr>
            <p:cNvPr id="51" name="object 51"/>
            <p:cNvSpPr/>
            <p:nvPr/>
          </p:nvSpPr>
          <p:spPr>
            <a:xfrm>
              <a:off x="689168" y="3411736"/>
              <a:ext cx="7778115" cy="3095625"/>
            </a:xfrm>
            <a:custGeom>
              <a:avLst/>
              <a:gdLst/>
              <a:ahLst/>
              <a:cxnLst/>
              <a:rect l="l" t="t" r="r" b="b"/>
              <a:pathLst>
                <a:path w="7778115" h="3095625">
                  <a:moveTo>
                    <a:pt x="7777555" y="3095431"/>
                  </a:moveTo>
                  <a:lnTo>
                    <a:pt x="0" y="3095431"/>
                  </a:lnTo>
                </a:path>
                <a:path w="7778115" h="3095625">
                  <a:moveTo>
                    <a:pt x="7777555" y="459093"/>
                  </a:moveTo>
                  <a:lnTo>
                    <a:pt x="7777555" y="3095431"/>
                  </a:lnTo>
                </a:path>
                <a:path w="7778115" h="3095625">
                  <a:moveTo>
                    <a:pt x="2569827" y="0"/>
                  </a:moveTo>
                  <a:lnTo>
                    <a:pt x="2569827" y="2483213"/>
                  </a:lnTo>
                </a:path>
                <a:path w="7778115" h="3095625">
                  <a:moveTo>
                    <a:pt x="5590748" y="0"/>
                  </a:moveTo>
                  <a:lnTo>
                    <a:pt x="2450789" y="0"/>
                  </a:lnTo>
                </a:path>
              </a:pathLst>
            </a:custGeom>
            <a:ln w="255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7088182" y="4177119"/>
              <a:ext cx="76835" cy="76835"/>
            </a:xfrm>
            <a:custGeom>
              <a:avLst/>
              <a:gdLst/>
              <a:ahLst/>
              <a:cxnLst/>
              <a:rect l="l" t="t" r="r" b="b"/>
              <a:pathLst>
                <a:path w="76834" h="76835">
                  <a:moveTo>
                    <a:pt x="76524" y="0"/>
                  </a:moveTo>
                  <a:lnTo>
                    <a:pt x="0" y="76359"/>
                  </a:lnTo>
                </a:path>
              </a:pathLst>
            </a:custGeom>
            <a:ln w="8578">
              <a:solidFill>
                <a:srgbClr val="00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7152006" y="4138884"/>
            <a:ext cx="8255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0" dirty="0">
                <a:latin typeface="Arial MT"/>
                <a:cs typeface="Arial MT"/>
              </a:rPr>
              <a:t>3</a:t>
            </a:r>
            <a:endParaRPr sz="800">
              <a:latin typeface="Arial MT"/>
              <a:cs typeface="Arial MT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4713937" y="4891482"/>
            <a:ext cx="1770380" cy="1377950"/>
            <a:chOff x="4713937" y="4891482"/>
            <a:chExt cx="1770380" cy="1377950"/>
          </a:xfrm>
        </p:grpSpPr>
        <p:sp>
          <p:nvSpPr>
            <p:cNvPr id="55" name="object 55"/>
            <p:cNvSpPr/>
            <p:nvPr/>
          </p:nvSpPr>
          <p:spPr>
            <a:xfrm>
              <a:off x="6364858" y="4891482"/>
              <a:ext cx="119380" cy="102235"/>
            </a:xfrm>
            <a:custGeom>
              <a:avLst/>
              <a:gdLst/>
              <a:ahLst/>
              <a:cxnLst/>
              <a:rect l="l" t="t" r="r" b="b"/>
              <a:pathLst>
                <a:path w="119379" h="102235">
                  <a:moveTo>
                    <a:pt x="0" y="0"/>
                  </a:moveTo>
                  <a:lnTo>
                    <a:pt x="0" y="101869"/>
                  </a:lnTo>
                  <a:lnTo>
                    <a:pt x="119292" y="510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5896870" y="4942502"/>
              <a:ext cx="527685" cy="0"/>
            </a:xfrm>
            <a:custGeom>
              <a:avLst/>
              <a:gdLst/>
              <a:ahLst/>
              <a:cxnLst/>
              <a:rect l="l" t="t" r="r" b="b"/>
              <a:pathLst>
                <a:path w="527685">
                  <a:moveTo>
                    <a:pt x="527676" y="0"/>
                  </a:moveTo>
                  <a:lnTo>
                    <a:pt x="0" y="0"/>
                  </a:lnTo>
                </a:path>
              </a:pathLst>
            </a:custGeom>
            <a:ln w="255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6364858" y="5044372"/>
              <a:ext cx="119380" cy="102235"/>
            </a:xfrm>
            <a:custGeom>
              <a:avLst/>
              <a:gdLst/>
              <a:ahLst/>
              <a:cxnLst/>
              <a:rect l="l" t="t" r="r" b="b"/>
              <a:pathLst>
                <a:path w="119379" h="102235">
                  <a:moveTo>
                    <a:pt x="0" y="0"/>
                  </a:moveTo>
                  <a:lnTo>
                    <a:pt x="0" y="102124"/>
                  </a:lnTo>
                  <a:lnTo>
                    <a:pt x="119292" y="511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5207727" y="5095477"/>
              <a:ext cx="1217295" cy="800100"/>
            </a:xfrm>
            <a:custGeom>
              <a:avLst/>
              <a:gdLst/>
              <a:ahLst/>
              <a:cxnLst/>
              <a:rect l="l" t="t" r="r" b="b"/>
              <a:pathLst>
                <a:path w="1217295" h="800100">
                  <a:moveTo>
                    <a:pt x="1216819" y="0"/>
                  </a:moveTo>
                  <a:lnTo>
                    <a:pt x="1038093" y="0"/>
                  </a:lnTo>
                </a:path>
                <a:path w="1217295" h="800100">
                  <a:moveTo>
                    <a:pt x="0" y="187072"/>
                  </a:moveTo>
                  <a:lnTo>
                    <a:pt x="0" y="799472"/>
                  </a:lnTo>
                </a:path>
              </a:pathLst>
            </a:custGeom>
            <a:ln w="255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4739654" y="5546152"/>
              <a:ext cx="273050" cy="697865"/>
            </a:xfrm>
            <a:custGeom>
              <a:avLst/>
              <a:gdLst/>
              <a:ahLst/>
              <a:cxnLst/>
              <a:rect l="l" t="t" r="r" b="b"/>
              <a:pathLst>
                <a:path w="273050" h="697864">
                  <a:moveTo>
                    <a:pt x="0" y="544424"/>
                  </a:moveTo>
                  <a:lnTo>
                    <a:pt x="0" y="604165"/>
                  </a:lnTo>
                  <a:lnTo>
                    <a:pt x="0" y="652761"/>
                  </a:lnTo>
                  <a:lnTo>
                    <a:pt x="0" y="685429"/>
                  </a:lnTo>
                  <a:lnTo>
                    <a:pt x="0" y="697382"/>
                  </a:lnTo>
                  <a:lnTo>
                    <a:pt x="272426" y="697382"/>
                  </a:lnTo>
                  <a:lnTo>
                    <a:pt x="272426" y="0"/>
                  </a:lnTo>
                  <a:lnTo>
                    <a:pt x="0" y="0"/>
                  </a:lnTo>
                  <a:lnTo>
                    <a:pt x="0" y="11959"/>
                  </a:lnTo>
                  <a:lnTo>
                    <a:pt x="0" y="44653"/>
                  </a:lnTo>
                  <a:lnTo>
                    <a:pt x="0" y="93306"/>
                  </a:lnTo>
                  <a:lnTo>
                    <a:pt x="0" y="153144"/>
                  </a:lnTo>
                  <a:lnTo>
                    <a:pt x="0" y="544424"/>
                  </a:lnTo>
                  <a:close/>
                </a:path>
              </a:pathLst>
            </a:custGeom>
            <a:ln w="51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object 60"/>
          <p:cNvSpPr txBox="1"/>
          <p:nvPr/>
        </p:nvSpPr>
        <p:spPr>
          <a:xfrm>
            <a:off x="4829071" y="5558954"/>
            <a:ext cx="111760" cy="64452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12700" marR="5080" algn="just">
              <a:lnSpc>
                <a:spcPts val="940"/>
              </a:lnSpc>
              <a:spcBef>
                <a:spcPts val="285"/>
              </a:spcBef>
            </a:pPr>
            <a:r>
              <a:rPr sz="900" b="1" spc="-50" dirty="0">
                <a:latin typeface="Arial"/>
                <a:cs typeface="Arial"/>
              </a:rPr>
              <a:t>E</a:t>
            </a:r>
            <a:r>
              <a:rPr sz="900" b="1" spc="500" dirty="0">
                <a:latin typeface="Arial"/>
                <a:cs typeface="Arial"/>
              </a:rPr>
              <a:t> </a:t>
            </a:r>
            <a:r>
              <a:rPr sz="900" b="1" spc="-50" dirty="0">
                <a:latin typeface="Arial"/>
                <a:cs typeface="Arial"/>
              </a:rPr>
              <a:t>X</a:t>
            </a:r>
            <a:r>
              <a:rPr sz="900" b="1" spc="500" dirty="0">
                <a:latin typeface="Arial"/>
                <a:cs typeface="Arial"/>
              </a:rPr>
              <a:t> </a:t>
            </a:r>
            <a:r>
              <a:rPr sz="900" b="1" spc="-50" dirty="0">
                <a:latin typeface="Arial"/>
                <a:cs typeface="Arial"/>
              </a:rPr>
              <a:t>T</a:t>
            </a:r>
            <a:r>
              <a:rPr sz="900" b="1" spc="500" dirty="0">
                <a:latin typeface="Arial"/>
                <a:cs typeface="Arial"/>
              </a:rPr>
              <a:t> </a:t>
            </a:r>
            <a:r>
              <a:rPr sz="900" b="1" spc="-50" dirty="0">
                <a:latin typeface="Arial"/>
                <a:cs typeface="Arial"/>
              </a:rPr>
              <a:t>N</a:t>
            </a:r>
            <a:r>
              <a:rPr sz="900" b="1" spc="500" dirty="0">
                <a:latin typeface="Arial"/>
                <a:cs typeface="Arial"/>
              </a:rPr>
              <a:t> </a:t>
            </a:r>
            <a:r>
              <a:rPr sz="900" b="1" spc="-50" dirty="0">
                <a:latin typeface="Arial"/>
                <a:cs typeface="Arial"/>
              </a:rPr>
              <a:t>D</a:t>
            </a:r>
            <a:endParaRPr sz="900">
              <a:latin typeface="Arial"/>
              <a:cs typeface="Arial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4484403" y="5860843"/>
            <a:ext cx="76835" cy="76835"/>
          </a:xfrm>
          <a:custGeom>
            <a:avLst/>
            <a:gdLst/>
            <a:ahLst/>
            <a:cxnLst/>
            <a:rect l="l" t="t" r="r" b="b"/>
            <a:pathLst>
              <a:path w="76835" h="76835">
                <a:moveTo>
                  <a:pt x="76609" y="0"/>
                </a:moveTo>
                <a:lnTo>
                  <a:pt x="0" y="76580"/>
                </a:lnTo>
              </a:path>
            </a:pathLst>
          </a:custGeom>
          <a:ln w="8578">
            <a:solidFill>
              <a:srgbClr val="44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4471703" y="5703561"/>
            <a:ext cx="14478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25" dirty="0">
                <a:latin typeface="Arial MT"/>
                <a:cs typeface="Arial MT"/>
              </a:rPr>
              <a:t>16</a:t>
            </a:r>
            <a:endParaRPr sz="800">
              <a:latin typeface="Arial MT"/>
              <a:cs typeface="Arial MT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3245978" y="5813924"/>
            <a:ext cx="2698115" cy="132080"/>
            <a:chOff x="3245978" y="5813924"/>
            <a:chExt cx="2698115" cy="132080"/>
          </a:xfrm>
        </p:grpSpPr>
        <p:sp>
          <p:nvSpPr>
            <p:cNvPr id="64" name="object 64"/>
            <p:cNvSpPr/>
            <p:nvPr/>
          </p:nvSpPr>
          <p:spPr>
            <a:xfrm>
              <a:off x="4637537" y="5843896"/>
              <a:ext cx="119380" cy="102235"/>
            </a:xfrm>
            <a:custGeom>
              <a:avLst/>
              <a:gdLst/>
              <a:ahLst/>
              <a:cxnLst/>
              <a:rect l="l" t="t" r="r" b="b"/>
              <a:pathLst>
                <a:path w="119379" h="102235">
                  <a:moveTo>
                    <a:pt x="0" y="0"/>
                  </a:moveTo>
                  <a:lnTo>
                    <a:pt x="0" y="102099"/>
                  </a:lnTo>
                  <a:lnTo>
                    <a:pt x="119037" y="510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3258996" y="5894950"/>
              <a:ext cx="1438275" cy="0"/>
            </a:xfrm>
            <a:custGeom>
              <a:avLst/>
              <a:gdLst/>
              <a:ahLst/>
              <a:cxnLst/>
              <a:rect l="l" t="t" r="r" b="b"/>
              <a:pathLst>
                <a:path w="1438275">
                  <a:moveTo>
                    <a:pt x="1438230" y="0"/>
                  </a:moveTo>
                  <a:lnTo>
                    <a:pt x="0" y="0"/>
                  </a:lnTo>
                </a:path>
              </a:pathLst>
            </a:custGeom>
            <a:ln w="255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5862944" y="5818369"/>
              <a:ext cx="76835" cy="76835"/>
            </a:xfrm>
            <a:custGeom>
              <a:avLst/>
              <a:gdLst/>
              <a:ahLst/>
              <a:cxnLst/>
              <a:rect l="l" t="t" r="r" b="b"/>
              <a:pathLst>
                <a:path w="76835" h="76835">
                  <a:moveTo>
                    <a:pt x="76609" y="0"/>
                  </a:moveTo>
                  <a:lnTo>
                    <a:pt x="0" y="76580"/>
                  </a:lnTo>
                </a:path>
              </a:pathLst>
            </a:custGeom>
            <a:ln w="85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7" name="object 67"/>
          <p:cNvSpPr txBox="1"/>
          <p:nvPr/>
        </p:nvSpPr>
        <p:spPr>
          <a:xfrm>
            <a:off x="5041808" y="5703561"/>
            <a:ext cx="14478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25" dirty="0">
                <a:latin typeface="Arial MT"/>
                <a:cs typeface="Arial MT"/>
              </a:rPr>
              <a:t>32</a:t>
            </a:r>
            <a:endParaRPr sz="800">
              <a:latin typeface="Arial MT"/>
              <a:cs typeface="Arial MT"/>
            </a:endParaRPr>
          </a:p>
        </p:txBody>
      </p:sp>
      <p:grpSp>
        <p:nvGrpSpPr>
          <p:cNvPr id="68" name="object 68"/>
          <p:cNvGrpSpPr/>
          <p:nvPr/>
        </p:nvGrpSpPr>
        <p:grpSpPr>
          <a:xfrm>
            <a:off x="1310140" y="4100297"/>
            <a:ext cx="7169784" cy="1845945"/>
            <a:chOff x="1310140" y="4100297"/>
            <a:chExt cx="7169784" cy="1845945"/>
          </a:xfrm>
        </p:grpSpPr>
        <p:sp>
          <p:nvSpPr>
            <p:cNvPr id="69" name="object 69"/>
            <p:cNvSpPr/>
            <p:nvPr/>
          </p:nvSpPr>
          <p:spPr>
            <a:xfrm>
              <a:off x="5326765" y="5843896"/>
              <a:ext cx="119380" cy="102235"/>
            </a:xfrm>
            <a:custGeom>
              <a:avLst/>
              <a:gdLst/>
              <a:ahLst/>
              <a:cxnLst/>
              <a:rect l="l" t="t" r="r" b="b"/>
              <a:pathLst>
                <a:path w="119379" h="102235">
                  <a:moveTo>
                    <a:pt x="0" y="0"/>
                  </a:moveTo>
                  <a:lnTo>
                    <a:pt x="0" y="102099"/>
                  </a:lnTo>
                  <a:lnTo>
                    <a:pt x="119207" y="510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5020413" y="5894950"/>
              <a:ext cx="366395" cy="0"/>
            </a:xfrm>
            <a:custGeom>
              <a:avLst/>
              <a:gdLst/>
              <a:ahLst/>
              <a:cxnLst/>
              <a:rect l="l" t="t" r="r" b="b"/>
              <a:pathLst>
                <a:path w="366395">
                  <a:moveTo>
                    <a:pt x="365955" y="0"/>
                  </a:moveTo>
                  <a:lnTo>
                    <a:pt x="0" y="0"/>
                  </a:lnTo>
                </a:path>
              </a:pathLst>
            </a:custGeom>
            <a:ln w="255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1335857" y="4126014"/>
              <a:ext cx="1157605" cy="1080135"/>
            </a:xfrm>
            <a:custGeom>
              <a:avLst/>
              <a:gdLst/>
              <a:ahLst/>
              <a:cxnLst/>
              <a:rect l="l" t="t" r="r" b="b"/>
              <a:pathLst>
                <a:path w="1157605" h="1080135">
                  <a:moveTo>
                    <a:pt x="1157386" y="0"/>
                  </a:moveTo>
                  <a:lnTo>
                    <a:pt x="0" y="0"/>
                  </a:lnTo>
                  <a:lnTo>
                    <a:pt x="0" y="1080090"/>
                  </a:lnTo>
                  <a:lnTo>
                    <a:pt x="1157386" y="1080090"/>
                  </a:lnTo>
                  <a:lnTo>
                    <a:pt x="115738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1335857" y="4126014"/>
              <a:ext cx="1157605" cy="1080135"/>
            </a:xfrm>
            <a:custGeom>
              <a:avLst/>
              <a:gdLst/>
              <a:ahLst/>
              <a:cxnLst/>
              <a:rect l="l" t="t" r="r" b="b"/>
              <a:pathLst>
                <a:path w="1157605" h="1080135">
                  <a:moveTo>
                    <a:pt x="0" y="1080090"/>
                  </a:moveTo>
                  <a:lnTo>
                    <a:pt x="1157386" y="1080090"/>
                  </a:lnTo>
                  <a:lnTo>
                    <a:pt x="1157386" y="0"/>
                  </a:lnTo>
                  <a:lnTo>
                    <a:pt x="0" y="0"/>
                  </a:lnTo>
                  <a:lnTo>
                    <a:pt x="0" y="1080090"/>
                  </a:lnTo>
                  <a:close/>
                </a:path>
              </a:pathLst>
            </a:custGeom>
            <a:ln w="5105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8236980" y="4823456"/>
              <a:ext cx="229870" cy="0"/>
            </a:xfrm>
            <a:custGeom>
              <a:avLst/>
              <a:gdLst/>
              <a:ahLst/>
              <a:cxnLst/>
              <a:rect l="l" t="t" r="r" b="b"/>
              <a:pathLst>
                <a:path w="229870">
                  <a:moveTo>
                    <a:pt x="229742" y="0"/>
                  </a:moveTo>
                  <a:lnTo>
                    <a:pt x="0" y="0"/>
                  </a:lnTo>
                </a:path>
              </a:pathLst>
            </a:custGeom>
            <a:ln w="255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4" name="object 74"/>
          <p:cNvSpPr txBox="1"/>
          <p:nvPr/>
        </p:nvSpPr>
        <p:spPr>
          <a:xfrm>
            <a:off x="7364828" y="4385412"/>
            <a:ext cx="277495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b="1" spc="-20" dirty="0">
                <a:solidFill>
                  <a:srgbClr val="003399"/>
                </a:solidFill>
                <a:latin typeface="Arial"/>
                <a:cs typeface="Arial"/>
              </a:rPr>
              <a:t>Zero</a:t>
            </a:r>
            <a:endParaRPr sz="900">
              <a:latin typeface="Arial"/>
              <a:cs typeface="Arial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2259218" y="4580988"/>
            <a:ext cx="213360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b="1" spc="60" dirty="0">
                <a:latin typeface="Arial"/>
                <a:cs typeface="Arial"/>
              </a:rPr>
              <a:t>RD</a:t>
            </a:r>
            <a:endParaRPr sz="900">
              <a:latin typeface="Arial"/>
              <a:cs typeface="Arial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1374258" y="4853264"/>
            <a:ext cx="220345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b="1" spc="-25" dirty="0">
                <a:latin typeface="Arial"/>
                <a:cs typeface="Arial"/>
              </a:rPr>
              <a:t>WD</a:t>
            </a:r>
            <a:endParaRPr sz="900">
              <a:latin typeface="Arial"/>
              <a:cs typeface="Arial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1621091" y="5014742"/>
            <a:ext cx="591820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b="1" spc="-10" dirty="0">
                <a:solidFill>
                  <a:srgbClr val="0033FF"/>
                </a:solidFill>
                <a:latin typeface="Arial"/>
                <a:cs typeface="Arial"/>
              </a:rPr>
              <a:t>MemRead</a:t>
            </a:r>
            <a:endParaRPr sz="900">
              <a:latin typeface="Arial"/>
              <a:cs typeface="Arial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1578663" y="4444841"/>
            <a:ext cx="604520" cy="209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b="1" spc="-10" dirty="0">
                <a:latin typeface="Arial"/>
                <a:cs typeface="Arial"/>
              </a:rPr>
              <a:t>Memory</a:t>
            </a:r>
            <a:endParaRPr sz="1200">
              <a:latin typeface="Arial"/>
              <a:cs typeface="Arial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1374258" y="4274869"/>
            <a:ext cx="375285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b="1" spc="-20" dirty="0">
                <a:latin typeface="Arial"/>
                <a:cs typeface="Arial"/>
              </a:rPr>
              <a:t>ADDR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80" name="object 80"/>
          <p:cNvGrpSpPr/>
          <p:nvPr/>
        </p:nvGrpSpPr>
        <p:grpSpPr>
          <a:xfrm>
            <a:off x="952981" y="3896356"/>
            <a:ext cx="85725" cy="238125"/>
            <a:chOff x="952981" y="3896356"/>
            <a:chExt cx="85725" cy="238125"/>
          </a:xfrm>
        </p:grpSpPr>
        <p:sp>
          <p:nvSpPr>
            <p:cNvPr id="81" name="object 81"/>
            <p:cNvSpPr/>
            <p:nvPr/>
          </p:nvSpPr>
          <p:spPr>
            <a:xfrm>
              <a:off x="952981" y="4032563"/>
              <a:ext cx="85725" cy="102235"/>
            </a:xfrm>
            <a:custGeom>
              <a:avLst/>
              <a:gdLst/>
              <a:ahLst/>
              <a:cxnLst/>
              <a:rect l="l" t="t" r="r" b="b"/>
              <a:pathLst>
                <a:path w="85725" h="102235">
                  <a:moveTo>
                    <a:pt x="85196" y="0"/>
                  </a:moveTo>
                  <a:lnTo>
                    <a:pt x="0" y="0"/>
                  </a:lnTo>
                  <a:lnTo>
                    <a:pt x="42683" y="101869"/>
                  </a:lnTo>
                  <a:lnTo>
                    <a:pt x="85196" y="0"/>
                  </a:lnTo>
                  <a:close/>
                </a:path>
              </a:pathLst>
            </a:custGeom>
            <a:solidFill>
              <a:srgbClr val="003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995664" y="3904928"/>
              <a:ext cx="0" cy="195580"/>
            </a:xfrm>
            <a:custGeom>
              <a:avLst/>
              <a:gdLst/>
              <a:ahLst/>
              <a:cxnLst/>
              <a:rect l="l" t="t" r="r" b="b"/>
              <a:pathLst>
                <a:path h="195579">
                  <a:moveTo>
                    <a:pt x="0" y="0"/>
                  </a:moveTo>
                  <a:lnTo>
                    <a:pt x="0" y="195576"/>
                  </a:lnTo>
                </a:path>
              </a:pathLst>
            </a:custGeom>
            <a:ln w="16946">
              <a:solidFill>
                <a:srgbClr val="00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3" name="object 83"/>
          <p:cNvSpPr txBox="1"/>
          <p:nvPr/>
        </p:nvSpPr>
        <p:spPr>
          <a:xfrm>
            <a:off x="1621091" y="4138901"/>
            <a:ext cx="585470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b="1" spc="-10" dirty="0">
                <a:solidFill>
                  <a:srgbClr val="0033FF"/>
                </a:solidFill>
                <a:latin typeface="Arial"/>
                <a:cs typeface="Arial"/>
              </a:rPr>
              <a:t>MemWrite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84" name="object 84"/>
          <p:cNvGrpSpPr/>
          <p:nvPr/>
        </p:nvGrpSpPr>
        <p:grpSpPr>
          <a:xfrm>
            <a:off x="5126673" y="3862258"/>
            <a:ext cx="1774825" cy="1361440"/>
            <a:chOff x="5126673" y="3862258"/>
            <a:chExt cx="1774825" cy="1361440"/>
          </a:xfrm>
        </p:grpSpPr>
        <p:sp>
          <p:nvSpPr>
            <p:cNvPr id="85" name="object 85"/>
            <p:cNvSpPr/>
            <p:nvPr/>
          </p:nvSpPr>
          <p:spPr>
            <a:xfrm>
              <a:off x="5131118" y="3904928"/>
              <a:ext cx="76835" cy="76835"/>
            </a:xfrm>
            <a:custGeom>
              <a:avLst/>
              <a:gdLst/>
              <a:ahLst/>
              <a:cxnLst/>
              <a:rect l="l" t="t" r="r" b="b"/>
              <a:pathLst>
                <a:path w="76835" h="76835">
                  <a:moveTo>
                    <a:pt x="76609" y="0"/>
                  </a:moveTo>
                  <a:lnTo>
                    <a:pt x="0" y="76529"/>
                  </a:lnTo>
                </a:path>
              </a:pathLst>
            </a:custGeom>
            <a:ln w="85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5131118" y="3998465"/>
              <a:ext cx="85725" cy="102235"/>
            </a:xfrm>
            <a:custGeom>
              <a:avLst/>
              <a:gdLst/>
              <a:ahLst/>
              <a:cxnLst/>
              <a:rect l="l" t="t" r="r" b="b"/>
              <a:pathLst>
                <a:path w="85725" h="102235">
                  <a:moveTo>
                    <a:pt x="85111" y="0"/>
                  </a:moveTo>
                  <a:lnTo>
                    <a:pt x="0" y="0"/>
                  </a:lnTo>
                  <a:lnTo>
                    <a:pt x="42428" y="102039"/>
                  </a:lnTo>
                  <a:lnTo>
                    <a:pt x="851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5173546" y="3870830"/>
              <a:ext cx="0" cy="195580"/>
            </a:xfrm>
            <a:custGeom>
              <a:avLst/>
              <a:gdLst/>
              <a:ahLst/>
              <a:cxnLst/>
              <a:rect l="l" t="t" r="r" b="b"/>
              <a:pathLst>
                <a:path h="195579">
                  <a:moveTo>
                    <a:pt x="0" y="0"/>
                  </a:moveTo>
                  <a:lnTo>
                    <a:pt x="0" y="195576"/>
                  </a:lnTo>
                </a:path>
              </a:pathLst>
            </a:custGeom>
            <a:ln w="169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6781830" y="5120987"/>
              <a:ext cx="119380" cy="102235"/>
            </a:xfrm>
            <a:custGeom>
              <a:avLst/>
              <a:gdLst/>
              <a:ahLst/>
              <a:cxnLst/>
              <a:rect l="l" t="t" r="r" b="b"/>
              <a:pathLst>
                <a:path w="119379" h="102235">
                  <a:moveTo>
                    <a:pt x="0" y="0"/>
                  </a:moveTo>
                  <a:lnTo>
                    <a:pt x="0" y="102124"/>
                  </a:lnTo>
                  <a:lnTo>
                    <a:pt x="119292" y="510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6705306" y="5172007"/>
              <a:ext cx="136525" cy="0"/>
            </a:xfrm>
            <a:custGeom>
              <a:avLst/>
              <a:gdLst/>
              <a:ahLst/>
              <a:cxnLst/>
              <a:rect l="l" t="t" r="r" b="b"/>
              <a:pathLst>
                <a:path w="136525">
                  <a:moveTo>
                    <a:pt x="136213" y="0"/>
                  </a:moveTo>
                  <a:lnTo>
                    <a:pt x="0" y="0"/>
                  </a:lnTo>
                </a:path>
              </a:pathLst>
            </a:custGeom>
            <a:ln w="255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0" name="object 90"/>
          <p:cNvSpPr txBox="1"/>
          <p:nvPr/>
        </p:nvSpPr>
        <p:spPr>
          <a:xfrm>
            <a:off x="3288979" y="3211785"/>
            <a:ext cx="770890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b="1" dirty="0">
                <a:latin typeface="Arial"/>
                <a:cs typeface="Arial"/>
              </a:rPr>
              <a:t>Instruction</a:t>
            </a:r>
            <a:r>
              <a:rPr sz="900" b="1" spc="155" dirty="0">
                <a:latin typeface="Arial"/>
                <a:cs typeface="Arial"/>
              </a:rPr>
              <a:t>  </a:t>
            </a:r>
            <a:r>
              <a:rPr sz="900" b="1" spc="-50" dirty="0">
                <a:latin typeface="Constantia"/>
                <a:cs typeface="Constantia"/>
              </a:rPr>
              <a:t>I</a:t>
            </a:r>
            <a:endParaRPr sz="900">
              <a:latin typeface="Constantia"/>
              <a:cs typeface="Constantia"/>
            </a:endParaRPr>
          </a:p>
        </p:txBody>
      </p:sp>
      <p:sp>
        <p:nvSpPr>
          <p:cNvPr id="91" name="object 91"/>
          <p:cNvSpPr/>
          <p:nvPr/>
        </p:nvSpPr>
        <p:spPr>
          <a:xfrm>
            <a:off x="3216567" y="3717856"/>
            <a:ext cx="76835" cy="76835"/>
          </a:xfrm>
          <a:custGeom>
            <a:avLst/>
            <a:gdLst/>
            <a:ahLst/>
            <a:cxnLst/>
            <a:rect l="l" t="t" r="r" b="b"/>
            <a:pathLst>
              <a:path w="76835" h="76835">
                <a:moveTo>
                  <a:pt x="76524" y="0"/>
                </a:moveTo>
                <a:lnTo>
                  <a:pt x="0" y="76614"/>
                </a:lnTo>
              </a:path>
            </a:pathLst>
          </a:custGeom>
          <a:ln w="8578">
            <a:solidFill>
              <a:srgbClr val="44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 txBox="1"/>
          <p:nvPr/>
        </p:nvSpPr>
        <p:spPr>
          <a:xfrm>
            <a:off x="3280391" y="3679662"/>
            <a:ext cx="14478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25" dirty="0">
                <a:latin typeface="Arial MT"/>
                <a:cs typeface="Arial MT"/>
              </a:rPr>
              <a:t>32</a:t>
            </a:r>
            <a:endParaRPr sz="800">
              <a:latin typeface="Arial MT"/>
              <a:cs typeface="Arial MT"/>
            </a:endParaRPr>
          </a:p>
        </p:txBody>
      </p:sp>
      <p:grpSp>
        <p:nvGrpSpPr>
          <p:cNvPr id="93" name="object 93"/>
          <p:cNvGrpSpPr/>
          <p:nvPr/>
        </p:nvGrpSpPr>
        <p:grpSpPr>
          <a:xfrm>
            <a:off x="6266899" y="3819980"/>
            <a:ext cx="2438400" cy="2054225"/>
            <a:chOff x="6266899" y="3819980"/>
            <a:chExt cx="2438400" cy="2054225"/>
          </a:xfrm>
        </p:grpSpPr>
        <p:sp>
          <p:nvSpPr>
            <p:cNvPr id="94" name="object 94"/>
            <p:cNvSpPr/>
            <p:nvPr/>
          </p:nvSpPr>
          <p:spPr>
            <a:xfrm>
              <a:off x="8585931" y="3819980"/>
              <a:ext cx="119380" cy="102235"/>
            </a:xfrm>
            <a:custGeom>
              <a:avLst/>
              <a:gdLst/>
              <a:ahLst/>
              <a:cxnLst/>
              <a:rect l="l" t="t" r="r" b="b"/>
              <a:pathLst>
                <a:path w="119379" h="102235">
                  <a:moveTo>
                    <a:pt x="0" y="0"/>
                  </a:moveTo>
                  <a:lnTo>
                    <a:pt x="0" y="101869"/>
                  </a:lnTo>
                  <a:lnTo>
                    <a:pt x="119037" y="508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6279916" y="3870830"/>
              <a:ext cx="2366010" cy="1990089"/>
            </a:xfrm>
            <a:custGeom>
              <a:avLst/>
              <a:gdLst/>
              <a:ahLst/>
              <a:cxnLst/>
              <a:rect l="l" t="t" r="r" b="b"/>
              <a:pathLst>
                <a:path w="2366009" h="1990089">
                  <a:moveTo>
                    <a:pt x="2365448" y="0"/>
                  </a:moveTo>
                  <a:lnTo>
                    <a:pt x="2186806" y="0"/>
                  </a:lnTo>
                </a:path>
                <a:path w="2366009" h="1990089">
                  <a:moveTo>
                    <a:pt x="0" y="1530766"/>
                  </a:moveTo>
                  <a:lnTo>
                    <a:pt x="0" y="1990012"/>
                  </a:lnTo>
                </a:path>
              </a:pathLst>
            </a:custGeom>
            <a:ln w="255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6" name="object 9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41349" y="4772420"/>
              <a:ext cx="102067" cy="93483"/>
            </a:xfrm>
            <a:prstGeom prst="rect">
              <a:avLst/>
            </a:prstGeom>
          </p:spPr>
        </p:pic>
        <p:sp>
          <p:nvSpPr>
            <p:cNvPr id="97" name="object 97"/>
            <p:cNvSpPr/>
            <p:nvPr/>
          </p:nvSpPr>
          <p:spPr>
            <a:xfrm>
              <a:off x="6543585" y="5435694"/>
              <a:ext cx="85725" cy="102235"/>
            </a:xfrm>
            <a:custGeom>
              <a:avLst/>
              <a:gdLst/>
              <a:ahLst/>
              <a:cxnLst/>
              <a:rect l="l" t="t" r="r" b="b"/>
              <a:pathLst>
                <a:path w="85725" h="102235">
                  <a:moveTo>
                    <a:pt x="42683" y="0"/>
                  </a:moveTo>
                  <a:lnTo>
                    <a:pt x="0" y="102124"/>
                  </a:lnTo>
                  <a:lnTo>
                    <a:pt x="85111" y="102124"/>
                  </a:lnTo>
                  <a:lnTo>
                    <a:pt x="42683" y="0"/>
                  </a:lnTo>
                  <a:close/>
                </a:path>
              </a:pathLst>
            </a:custGeom>
            <a:solidFill>
              <a:srgbClr val="003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6577795" y="5477968"/>
              <a:ext cx="17145" cy="0"/>
            </a:xfrm>
            <a:custGeom>
              <a:avLst/>
              <a:gdLst/>
              <a:ahLst/>
              <a:cxnLst/>
              <a:rect l="l" t="t" r="r" b="b"/>
              <a:pathLst>
                <a:path w="17145">
                  <a:moveTo>
                    <a:pt x="0" y="0"/>
                  </a:moveTo>
                  <a:lnTo>
                    <a:pt x="16946" y="0"/>
                  </a:lnTo>
                </a:path>
              </a:pathLst>
            </a:custGeom>
            <a:ln w="16861">
              <a:solidFill>
                <a:srgbClr val="00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9" name="object 99"/>
          <p:cNvSpPr txBox="1"/>
          <p:nvPr/>
        </p:nvSpPr>
        <p:spPr>
          <a:xfrm>
            <a:off x="6335238" y="5626980"/>
            <a:ext cx="111760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b="1" spc="-50" dirty="0">
                <a:solidFill>
                  <a:srgbClr val="0033FF"/>
                </a:solidFill>
                <a:latin typeface="Arial"/>
                <a:cs typeface="Arial"/>
              </a:rPr>
              <a:t>A</a:t>
            </a:r>
            <a:endParaRPr sz="900">
              <a:latin typeface="Arial"/>
              <a:cs typeface="Arial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6433056" y="5650958"/>
            <a:ext cx="355600" cy="133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30"/>
              </a:lnSpc>
            </a:pPr>
            <a:r>
              <a:rPr sz="900" b="1" spc="-10" dirty="0">
                <a:solidFill>
                  <a:srgbClr val="0033FF"/>
                </a:solidFill>
                <a:latin typeface="Arial"/>
                <a:cs typeface="Arial"/>
              </a:rPr>
              <a:t>LUSrc</a:t>
            </a:r>
            <a:endParaRPr sz="900">
              <a:latin typeface="Arial"/>
              <a:cs typeface="Arial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6777256" y="5626980"/>
            <a:ext cx="111760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b="1" spc="-50" dirty="0">
                <a:solidFill>
                  <a:srgbClr val="0033FF"/>
                </a:solidFill>
                <a:latin typeface="Arial"/>
                <a:cs typeface="Arial"/>
              </a:rPr>
              <a:t>B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102" name="object 102"/>
          <p:cNvGrpSpPr/>
          <p:nvPr/>
        </p:nvGrpSpPr>
        <p:grpSpPr>
          <a:xfrm>
            <a:off x="5403079" y="4045056"/>
            <a:ext cx="2311400" cy="2028825"/>
            <a:chOff x="5403079" y="4045056"/>
            <a:chExt cx="2311400" cy="2028825"/>
          </a:xfrm>
        </p:grpSpPr>
        <p:sp>
          <p:nvSpPr>
            <p:cNvPr id="103" name="object 103"/>
            <p:cNvSpPr/>
            <p:nvPr/>
          </p:nvSpPr>
          <p:spPr>
            <a:xfrm>
              <a:off x="5820261" y="4058073"/>
              <a:ext cx="1880870" cy="1802764"/>
            </a:xfrm>
            <a:custGeom>
              <a:avLst/>
              <a:gdLst/>
              <a:ahLst/>
              <a:cxnLst/>
              <a:rect l="l" t="t" r="r" b="b"/>
              <a:pathLst>
                <a:path w="1880870" h="1802764">
                  <a:moveTo>
                    <a:pt x="1880710" y="0"/>
                  </a:moveTo>
                  <a:lnTo>
                    <a:pt x="1880710" y="765383"/>
                  </a:lnTo>
                </a:path>
                <a:path w="1880870" h="1802764">
                  <a:moveTo>
                    <a:pt x="459655" y="1802769"/>
                  </a:moveTo>
                  <a:lnTo>
                    <a:pt x="0" y="1802769"/>
                  </a:lnTo>
                </a:path>
              </a:pathLst>
            </a:custGeom>
            <a:ln w="255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5428797" y="5733208"/>
              <a:ext cx="391795" cy="314960"/>
            </a:xfrm>
            <a:custGeom>
              <a:avLst/>
              <a:gdLst/>
              <a:ahLst/>
              <a:cxnLst/>
              <a:rect l="l" t="t" r="r" b="b"/>
              <a:pathLst>
                <a:path w="391795" h="314960">
                  <a:moveTo>
                    <a:pt x="0" y="161741"/>
                  </a:moveTo>
                  <a:lnTo>
                    <a:pt x="7781" y="210268"/>
                  </a:lnTo>
                  <a:lnTo>
                    <a:pt x="29480" y="252277"/>
                  </a:lnTo>
                  <a:lnTo>
                    <a:pt x="62627" y="285317"/>
                  </a:lnTo>
                  <a:lnTo>
                    <a:pt x="104753" y="306938"/>
                  </a:lnTo>
                  <a:lnTo>
                    <a:pt x="153388" y="314690"/>
                  </a:lnTo>
                  <a:lnTo>
                    <a:pt x="238330" y="314690"/>
                  </a:lnTo>
                  <a:lnTo>
                    <a:pt x="286971" y="306938"/>
                  </a:lnTo>
                  <a:lnTo>
                    <a:pt x="329038" y="285317"/>
                  </a:lnTo>
                  <a:lnTo>
                    <a:pt x="362097" y="252277"/>
                  </a:lnTo>
                  <a:lnTo>
                    <a:pt x="383716" y="210268"/>
                  </a:lnTo>
                  <a:lnTo>
                    <a:pt x="391463" y="161741"/>
                  </a:lnTo>
                  <a:lnTo>
                    <a:pt x="391463" y="153161"/>
                  </a:lnTo>
                  <a:lnTo>
                    <a:pt x="383716" y="104612"/>
                  </a:lnTo>
                  <a:lnTo>
                    <a:pt x="362097" y="62551"/>
                  </a:lnTo>
                  <a:lnTo>
                    <a:pt x="329038" y="29447"/>
                  </a:lnTo>
                  <a:lnTo>
                    <a:pt x="286971" y="7773"/>
                  </a:lnTo>
                  <a:lnTo>
                    <a:pt x="238330" y="0"/>
                  </a:lnTo>
                  <a:lnTo>
                    <a:pt x="153388" y="0"/>
                  </a:lnTo>
                  <a:lnTo>
                    <a:pt x="104753" y="7773"/>
                  </a:lnTo>
                  <a:lnTo>
                    <a:pt x="62627" y="29447"/>
                  </a:lnTo>
                  <a:lnTo>
                    <a:pt x="29480" y="62551"/>
                  </a:lnTo>
                  <a:lnTo>
                    <a:pt x="7781" y="104612"/>
                  </a:lnTo>
                  <a:lnTo>
                    <a:pt x="0" y="153161"/>
                  </a:lnTo>
                  <a:lnTo>
                    <a:pt x="0" y="161741"/>
                  </a:lnTo>
                </a:path>
              </a:pathLst>
            </a:custGeom>
            <a:ln w="5105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5" name="object 105"/>
          <p:cNvSpPr txBox="1"/>
          <p:nvPr/>
        </p:nvSpPr>
        <p:spPr>
          <a:xfrm>
            <a:off x="5458780" y="5771562"/>
            <a:ext cx="295910" cy="209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b="1" spc="-25" dirty="0">
                <a:latin typeface="Courier New"/>
                <a:cs typeface="Courier New"/>
              </a:rPr>
              <a:t>&lt;&lt;2</a:t>
            </a:r>
            <a:endParaRPr sz="1200">
              <a:latin typeface="Courier New"/>
              <a:cs typeface="Courier New"/>
            </a:endParaRPr>
          </a:p>
        </p:txBody>
      </p:sp>
      <p:grpSp>
        <p:nvGrpSpPr>
          <p:cNvPr id="106" name="object 106"/>
          <p:cNvGrpSpPr/>
          <p:nvPr/>
        </p:nvGrpSpPr>
        <p:grpSpPr>
          <a:xfrm>
            <a:off x="63556" y="2862840"/>
            <a:ext cx="7497445" cy="1757045"/>
            <a:chOff x="63556" y="2862840"/>
            <a:chExt cx="7497445" cy="1757045"/>
          </a:xfrm>
        </p:grpSpPr>
        <p:sp>
          <p:nvSpPr>
            <p:cNvPr id="107" name="object 107"/>
            <p:cNvSpPr/>
            <p:nvPr/>
          </p:nvSpPr>
          <p:spPr>
            <a:xfrm>
              <a:off x="689168" y="2875858"/>
              <a:ext cx="6859270" cy="0"/>
            </a:xfrm>
            <a:custGeom>
              <a:avLst/>
              <a:gdLst/>
              <a:ahLst/>
              <a:cxnLst/>
              <a:rect l="l" t="t" r="r" b="b"/>
              <a:pathLst>
                <a:path w="6859270">
                  <a:moveTo>
                    <a:pt x="6858669" y="0"/>
                  </a:moveTo>
                  <a:lnTo>
                    <a:pt x="0" y="0"/>
                  </a:lnTo>
                </a:path>
              </a:pathLst>
            </a:custGeom>
            <a:ln w="255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263829" y="3862420"/>
              <a:ext cx="314960" cy="731520"/>
            </a:xfrm>
            <a:custGeom>
              <a:avLst/>
              <a:gdLst/>
              <a:ahLst/>
              <a:cxnLst/>
              <a:rect l="l" t="t" r="r" b="b"/>
              <a:pathLst>
                <a:path w="314959" h="731520">
                  <a:moveTo>
                    <a:pt x="314871" y="0"/>
                  </a:moveTo>
                  <a:lnTo>
                    <a:pt x="0" y="0"/>
                  </a:lnTo>
                  <a:lnTo>
                    <a:pt x="0" y="731276"/>
                  </a:lnTo>
                  <a:lnTo>
                    <a:pt x="314871" y="731276"/>
                  </a:lnTo>
                  <a:lnTo>
                    <a:pt x="31487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263829" y="3862420"/>
              <a:ext cx="314960" cy="731520"/>
            </a:xfrm>
            <a:custGeom>
              <a:avLst/>
              <a:gdLst/>
              <a:ahLst/>
              <a:cxnLst/>
              <a:rect l="l" t="t" r="r" b="b"/>
              <a:pathLst>
                <a:path w="314959" h="731520">
                  <a:moveTo>
                    <a:pt x="0" y="731276"/>
                  </a:moveTo>
                  <a:lnTo>
                    <a:pt x="314871" y="731276"/>
                  </a:lnTo>
                  <a:lnTo>
                    <a:pt x="314871" y="0"/>
                  </a:lnTo>
                  <a:lnTo>
                    <a:pt x="0" y="0"/>
                  </a:lnTo>
                  <a:lnTo>
                    <a:pt x="0" y="731276"/>
                  </a:lnTo>
                  <a:close/>
                </a:path>
              </a:pathLst>
            </a:custGeom>
            <a:ln w="51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161729" y="4202629"/>
              <a:ext cx="119380" cy="102235"/>
            </a:xfrm>
            <a:custGeom>
              <a:avLst/>
              <a:gdLst/>
              <a:ahLst/>
              <a:cxnLst/>
              <a:rect l="l" t="t" r="r" b="b"/>
              <a:pathLst>
                <a:path w="119379" h="102235">
                  <a:moveTo>
                    <a:pt x="0" y="0"/>
                  </a:moveTo>
                  <a:lnTo>
                    <a:pt x="0" y="101954"/>
                  </a:lnTo>
                  <a:lnTo>
                    <a:pt x="119046" y="508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76574" y="4253479"/>
              <a:ext cx="144780" cy="0"/>
            </a:xfrm>
            <a:custGeom>
              <a:avLst/>
              <a:gdLst/>
              <a:ahLst/>
              <a:cxnLst/>
              <a:rect l="l" t="t" r="r" b="b"/>
              <a:pathLst>
                <a:path w="144779">
                  <a:moveTo>
                    <a:pt x="144572" y="0"/>
                  </a:moveTo>
                  <a:lnTo>
                    <a:pt x="0" y="0"/>
                  </a:lnTo>
                </a:path>
              </a:pathLst>
            </a:custGeom>
            <a:ln w="255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774322" y="4202629"/>
              <a:ext cx="119380" cy="102235"/>
            </a:xfrm>
            <a:custGeom>
              <a:avLst/>
              <a:gdLst/>
              <a:ahLst/>
              <a:cxnLst/>
              <a:rect l="l" t="t" r="r" b="b"/>
              <a:pathLst>
                <a:path w="119380" h="102235">
                  <a:moveTo>
                    <a:pt x="0" y="0"/>
                  </a:moveTo>
                  <a:lnTo>
                    <a:pt x="0" y="101954"/>
                  </a:lnTo>
                  <a:lnTo>
                    <a:pt x="119224" y="508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578701" y="4253479"/>
              <a:ext cx="255270" cy="0"/>
            </a:xfrm>
            <a:custGeom>
              <a:avLst/>
              <a:gdLst/>
              <a:ahLst/>
              <a:cxnLst/>
              <a:rect l="l" t="t" r="r" b="b"/>
              <a:pathLst>
                <a:path w="255269">
                  <a:moveTo>
                    <a:pt x="255250" y="0"/>
                  </a:moveTo>
                  <a:lnTo>
                    <a:pt x="0" y="0"/>
                  </a:lnTo>
                </a:path>
              </a:pathLst>
            </a:custGeom>
            <a:ln w="255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4" name="object 114"/>
          <p:cNvSpPr txBox="1"/>
          <p:nvPr/>
        </p:nvSpPr>
        <p:spPr>
          <a:xfrm>
            <a:off x="302171" y="3951649"/>
            <a:ext cx="238125" cy="209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b="1" spc="-25" dirty="0">
                <a:latin typeface="Arial"/>
                <a:cs typeface="Arial"/>
              </a:rPr>
              <a:t>PC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5" name="object 115"/>
          <p:cNvSpPr txBox="1"/>
          <p:nvPr/>
        </p:nvSpPr>
        <p:spPr>
          <a:xfrm>
            <a:off x="6146291" y="5017008"/>
            <a:ext cx="330835" cy="177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00"/>
              </a:lnSpc>
            </a:pPr>
            <a:r>
              <a:rPr sz="900" b="1" spc="-50" dirty="0">
                <a:latin typeface="Arial"/>
                <a:cs typeface="Arial"/>
              </a:rPr>
              <a:t>4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116" name="object 116"/>
          <p:cNvGrpSpPr/>
          <p:nvPr/>
        </p:nvGrpSpPr>
        <p:grpSpPr>
          <a:xfrm>
            <a:off x="63556" y="2667264"/>
            <a:ext cx="9029065" cy="3270250"/>
            <a:chOff x="63556" y="2667264"/>
            <a:chExt cx="9029065" cy="3270250"/>
          </a:xfrm>
        </p:grpSpPr>
        <p:sp>
          <p:nvSpPr>
            <p:cNvPr id="117" name="object 117"/>
            <p:cNvSpPr/>
            <p:nvPr/>
          </p:nvSpPr>
          <p:spPr>
            <a:xfrm>
              <a:off x="76574" y="2680282"/>
              <a:ext cx="6092825" cy="1607820"/>
            </a:xfrm>
            <a:custGeom>
              <a:avLst/>
              <a:gdLst/>
              <a:ahLst/>
              <a:cxnLst/>
              <a:rect l="l" t="t" r="r" b="b"/>
              <a:pathLst>
                <a:path w="6092825" h="1607820">
                  <a:moveTo>
                    <a:pt x="612594" y="195576"/>
                  </a:moveTo>
                  <a:lnTo>
                    <a:pt x="612594" y="1573197"/>
                  </a:lnTo>
                </a:path>
                <a:path w="6092825" h="1607820">
                  <a:moveTo>
                    <a:pt x="0" y="0"/>
                  </a:moveTo>
                  <a:lnTo>
                    <a:pt x="0" y="1573197"/>
                  </a:lnTo>
                </a:path>
                <a:path w="6092825" h="1607820">
                  <a:moveTo>
                    <a:pt x="6092722" y="195576"/>
                  </a:moveTo>
                  <a:lnTo>
                    <a:pt x="6092722" y="1607295"/>
                  </a:lnTo>
                </a:path>
              </a:pathLst>
            </a:custGeom>
            <a:ln w="255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7496736" y="3148134"/>
              <a:ext cx="102235" cy="119380"/>
            </a:xfrm>
            <a:custGeom>
              <a:avLst/>
              <a:gdLst/>
              <a:ahLst/>
              <a:cxnLst/>
              <a:rect l="l" t="t" r="r" b="b"/>
              <a:pathLst>
                <a:path w="102234" h="119379">
                  <a:moveTo>
                    <a:pt x="102117" y="0"/>
                  </a:moveTo>
                  <a:lnTo>
                    <a:pt x="0" y="0"/>
                  </a:lnTo>
                  <a:lnTo>
                    <a:pt x="51101" y="119046"/>
                  </a:lnTo>
                  <a:lnTo>
                    <a:pt x="10211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7547838" y="2875858"/>
              <a:ext cx="689610" cy="800100"/>
            </a:xfrm>
            <a:custGeom>
              <a:avLst/>
              <a:gdLst/>
              <a:ahLst/>
              <a:cxnLst/>
              <a:rect l="l" t="t" r="r" b="b"/>
              <a:pathLst>
                <a:path w="689609" h="800100">
                  <a:moveTo>
                    <a:pt x="0" y="0"/>
                  </a:moveTo>
                  <a:lnTo>
                    <a:pt x="0" y="331714"/>
                  </a:lnTo>
                </a:path>
                <a:path w="689609" h="800100">
                  <a:moveTo>
                    <a:pt x="689143" y="535878"/>
                  </a:moveTo>
                  <a:lnTo>
                    <a:pt x="689143" y="799481"/>
                  </a:lnTo>
                </a:path>
              </a:pathLst>
            </a:custGeom>
            <a:ln w="255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0" name="object 1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56608" y="5843897"/>
              <a:ext cx="93564" cy="93525"/>
            </a:xfrm>
            <a:prstGeom prst="rect">
              <a:avLst/>
            </a:prstGeom>
          </p:spPr>
        </p:pic>
        <p:pic>
          <p:nvPicPr>
            <p:cNvPr id="121" name="object 1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8118" y="4194111"/>
              <a:ext cx="93734" cy="102070"/>
            </a:xfrm>
            <a:prstGeom prst="rect">
              <a:avLst/>
            </a:prstGeom>
          </p:spPr>
        </p:pic>
        <p:sp>
          <p:nvSpPr>
            <p:cNvPr id="122" name="object 122"/>
            <p:cNvSpPr/>
            <p:nvPr/>
          </p:nvSpPr>
          <p:spPr>
            <a:xfrm>
              <a:off x="7854104" y="3411736"/>
              <a:ext cx="1225550" cy="459105"/>
            </a:xfrm>
            <a:custGeom>
              <a:avLst/>
              <a:gdLst/>
              <a:ahLst/>
              <a:cxnLst/>
              <a:rect l="l" t="t" r="r" b="b"/>
              <a:pathLst>
                <a:path w="1225550" h="459104">
                  <a:moveTo>
                    <a:pt x="382876" y="0"/>
                  </a:moveTo>
                  <a:lnTo>
                    <a:pt x="0" y="0"/>
                  </a:lnTo>
                </a:path>
                <a:path w="1225550" h="459104">
                  <a:moveTo>
                    <a:pt x="1225237" y="459093"/>
                  </a:moveTo>
                  <a:lnTo>
                    <a:pt x="1072019" y="459093"/>
                  </a:lnTo>
                </a:path>
              </a:pathLst>
            </a:custGeom>
            <a:ln w="255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5403289" y="3675339"/>
              <a:ext cx="102235" cy="85090"/>
            </a:xfrm>
            <a:custGeom>
              <a:avLst/>
              <a:gdLst/>
              <a:ahLst/>
              <a:cxnLst/>
              <a:rect l="l" t="t" r="r" b="b"/>
              <a:pathLst>
                <a:path w="102235" h="85089">
                  <a:moveTo>
                    <a:pt x="102117" y="0"/>
                  </a:moveTo>
                  <a:lnTo>
                    <a:pt x="0" y="42516"/>
                  </a:lnTo>
                  <a:lnTo>
                    <a:pt x="102117" y="85033"/>
                  </a:lnTo>
                  <a:lnTo>
                    <a:pt x="102117" y="0"/>
                  </a:lnTo>
                  <a:close/>
                </a:path>
              </a:pathLst>
            </a:custGeom>
            <a:solidFill>
              <a:srgbClr val="003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5437385" y="3717856"/>
              <a:ext cx="153670" cy="0"/>
            </a:xfrm>
            <a:custGeom>
              <a:avLst/>
              <a:gdLst/>
              <a:ahLst/>
              <a:cxnLst/>
              <a:rect l="l" t="t" r="r" b="b"/>
              <a:pathLst>
                <a:path w="153670">
                  <a:moveTo>
                    <a:pt x="153218" y="0"/>
                  </a:moveTo>
                  <a:lnTo>
                    <a:pt x="0" y="0"/>
                  </a:lnTo>
                </a:path>
              </a:pathLst>
            </a:custGeom>
            <a:ln w="16947">
              <a:solidFill>
                <a:srgbClr val="00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5" name="object 125"/>
          <p:cNvSpPr txBox="1"/>
          <p:nvPr/>
        </p:nvSpPr>
        <p:spPr>
          <a:xfrm>
            <a:off x="5718150" y="3652595"/>
            <a:ext cx="295910" cy="133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30"/>
              </a:lnSpc>
            </a:pPr>
            <a:r>
              <a:rPr sz="900" b="1" spc="-20" dirty="0">
                <a:solidFill>
                  <a:srgbClr val="0033FF"/>
                </a:solidFill>
                <a:latin typeface="Arial"/>
                <a:cs typeface="Arial"/>
              </a:rPr>
              <a:t>egDs</a:t>
            </a:r>
            <a:endParaRPr sz="900">
              <a:latin typeface="Arial"/>
              <a:cs typeface="Arial"/>
            </a:endParaRPr>
          </a:p>
        </p:txBody>
      </p:sp>
      <p:sp>
        <p:nvSpPr>
          <p:cNvPr id="126" name="object 126"/>
          <p:cNvSpPr txBox="1"/>
          <p:nvPr/>
        </p:nvSpPr>
        <p:spPr>
          <a:xfrm>
            <a:off x="5611999" y="3628617"/>
            <a:ext cx="455930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403225" algn="l"/>
              </a:tabLst>
            </a:pPr>
            <a:r>
              <a:rPr sz="900" b="1" spc="-50" dirty="0">
                <a:solidFill>
                  <a:srgbClr val="0033FF"/>
                </a:solidFill>
                <a:latin typeface="Arial"/>
                <a:cs typeface="Arial"/>
              </a:rPr>
              <a:t>R</a:t>
            </a:r>
            <a:r>
              <a:rPr sz="900" b="1" dirty="0">
                <a:solidFill>
                  <a:srgbClr val="0033FF"/>
                </a:solidFill>
                <a:latin typeface="Arial"/>
                <a:cs typeface="Arial"/>
              </a:rPr>
              <a:t>	</a:t>
            </a:r>
            <a:r>
              <a:rPr sz="900" b="1" spc="-50" dirty="0">
                <a:solidFill>
                  <a:srgbClr val="0033FF"/>
                </a:solidFill>
                <a:latin typeface="Arial"/>
                <a:cs typeface="Arial"/>
              </a:rPr>
              <a:t>t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127" name="object 127"/>
          <p:cNvGrpSpPr/>
          <p:nvPr/>
        </p:nvGrpSpPr>
        <p:grpSpPr>
          <a:xfrm>
            <a:off x="4739627" y="3403164"/>
            <a:ext cx="629920" cy="238125"/>
            <a:chOff x="4739627" y="3403164"/>
            <a:chExt cx="629920" cy="238125"/>
          </a:xfrm>
        </p:grpSpPr>
        <p:sp>
          <p:nvSpPr>
            <p:cNvPr id="128" name="object 128"/>
            <p:cNvSpPr/>
            <p:nvPr/>
          </p:nvSpPr>
          <p:spPr>
            <a:xfrm>
              <a:off x="5284251" y="3539201"/>
              <a:ext cx="85725" cy="102235"/>
            </a:xfrm>
            <a:custGeom>
              <a:avLst/>
              <a:gdLst/>
              <a:ahLst/>
              <a:cxnLst/>
              <a:rect l="l" t="t" r="r" b="b"/>
              <a:pathLst>
                <a:path w="85725" h="102235">
                  <a:moveTo>
                    <a:pt x="85196" y="0"/>
                  </a:moveTo>
                  <a:lnTo>
                    <a:pt x="0" y="0"/>
                  </a:lnTo>
                  <a:lnTo>
                    <a:pt x="42513" y="102039"/>
                  </a:lnTo>
                  <a:lnTo>
                    <a:pt x="8519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5326765" y="3411736"/>
              <a:ext cx="0" cy="195580"/>
            </a:xfrm>
            <a:custGeom>
              <a:avLst/>
              <a:gdLst/>
              <a:ahLst/>
              <a:cxnLst/>
              <a:rect l="l" t="t" r="r" b="b"/>
              <a:pathLst>
                <a:path h="195579">
                  <a:moveTo>
                    <a:pt x="0" y="0"/>
                  </a:moveTo>
                  <a:lnTo>
                    <a:pt x="0" y="195406"/>
                  </a:lnTo>
                </a:path>
              </a:pathLst>
            </a:custGeom>
            <a:ln w="169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0" name="object 13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39627" y="3437306"/>
              <a:ext cx="323469" cy="203935"/>
            </a:xfrm>
            <a:prstGeom prst="rect">
              <a:avLst/>
            </a:prstGeom>
          </p:spPr>
        </p:pic>
        <p:sp>
          <p:nvSpPr>
            <p:cNvPr id="131" name="object 131"/>
            <p:cNvSpPr/>
            <p:nvPr/>
          </p:nvSpPr>
          <p:spPr>
            <a:xfrm>
              <a:off x="5284251" y="3428658"/>
              <a:ext cx="76835" cy="76835"/>
            </a:xfrm>
            <a:custGeom>
              <a:avLst/>
              <a:gdLst/>
              <a:ahLst/>
              <a:cxnLst/>
              <a:rect l="l" t="t" r="r" b="b"/>
              <a:pathLst>
                <a:path w="76835" h="76835">
                  <a:moveTo>
                    <a:pt x="76609" y="0"/>
                  </a:moveTo>
                  <a:lnTo>
                    <a:pt x="0" y="76614"/>
                  </a:lnTo>
                </a:path>
              </a:pathLst>
            </a:custGeom>
            <a:ln w="85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2" name="object 132"/>
          <p:cNvSpPr txBox="1"/>
          <p:nvPr/>
        </p:nvSpPr>
        <p:spPr>
          <a:xfrm>
            <a:off x="5195027" y="3390465"/>
            <a:ext cx="8255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0" dirty="0">
                <a:latin typeface="Arial MT"/>
                <a:cs typeface="Arial MT"/>
              </a:rPr>
              <a:t>5</a:t>
            </a:r>
            <a:endParaRPr sz="800">
              <a:latin typeface="Arial MT"/>
              <a:cs typeface="Arial MT"/>
            </a:endParaRPr>
          </a:p>
        </p:txBody>
      </p:sp>
      <p:grpSp>
        <p:nvGrpSpPr>
          <p:cNvPr id="133" name="object 133"/>
          <p:cNvGrpSpPr/>
          <p:nvPr/>
        </p:nvGrpSpPr>
        <p:grpSpPr>
          <a:xfrm>
            <a:off x="1101685" y="2994790"/>
            <a:ext cx="2064385" cy="1420495"/>
            <a:chOff x="1101685" y="2994790"/>
            <a:chExt cx="2064385" cy="1420495"/>
          </a:xfrm>
        </p:grpSpPr>
        <p:sp>
          <p:nvSpPr>
            <p:cNvPr id="134" name="object 134"/>
            <p:cNvSpPr/>
            <p:nvPr/>
          </p:nvSpPr>
          <p:spPr>
            <a:xfrm>
              <a:off x="1233740" y="4313087"/>
              <a:ext cx="119380" cy="102235"/>
            </a:xfrm>
            <a:custGeom>
              <a:avLst/>
              <a:gdLst/>
              <a:ahLst/>
              <a:cxnLst/>
              <a:rect l="l" t="t" r="r" b="b"/>
              <a:pathLst>
                <a:path w="119380" h="102235">
                  <a:moveTo>
                    <a:pt x="0" y="0"/>
                  </a:moveTo>
                  <a:lnTo>
                    <a:pt x="0" y="102124"/>
                  </a:lnTo>
                  <a:lnTo>
                    <a:pt x="119292" y="511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1114702" y="4364192"/>
              <a:ext cx="179070" cy="0"/>
            </a:xfrm>
            <a:custGeom>
              <a:avLst/>
              <a:gdLst/>
              <a:ahLst/>
              <a:cxnLst/>
              <a:rect l="l" t="t" r="r" b="b"/>
              <a:pathLst>
                <a:path w="179069">
                  <a:moveTo>
                    <a:pt x="178726" y="0"/>
                  </a:moveTo>
                  <a:lnTo>
                    <a:pt x="0" y="0"/>
                  </a:lnTo>
                </a:path>
              </a:pathLst>
            </a:custGeom>
            <a:ln w="255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2825103" y="3020507"/>
              <a:ext cx="314960" cy="731520"/>
            </a:xfrm>
            <a:custGeom>
              <a:avLst/>
              <a:gdLst/>
              <a:ahLst/>
              <a:cxnLst/>
              <a:rect l="l" t="t" r="r" b="b"/>
              <a:pathLst>
                <a:path w="314960" h="731520">
                  <a:moveTo>
                    <a:pt x="314871" y="0"/>
                  </a:moveTo>
                  <a:lnTo>
                    <a:pt x="0" y="0"/>
                  </a:lnTo>
                  <a:lnTo>
                    <a:pt x="0" y="731276"/>
                  </a:lnTo>
                  <a:lnTo>
                    <a:pt x="314871" y="731276"/>
                  </a:lnTo>
                  <a:lnTo>
                    <a:pt x="31487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2825103" y="3020507"/>
              <a:ext cx="314960" cy="731520"/>
            </a:xfrm>
            <a:custGeom>
              <a:avLst/>
              <a:gdLst/>
              <a:ahLst/>
              <a:cxnLst/>
              <a:rect l="l" t="t" r="r" b="b"/>
              <a:pathLst>
                <a:path w="314960" h="731520">
                  <a:moveTo>
                    <a:pt x="0" y="731276"/>
                  </a:moveTo>
                  <a:lnTo>
                    <a:pt x="314871" y="731276"/>
                  </a:lnTo>
                  <a:lnTo>
                    <a:pt x="314871" y="0"/>
                  </a:lnTo>
                  <a:lnTo>
                    <a:pt x="0" y="0"/>
                  </a:lnTo>
                  <a:lnTo>
                    <a:pt x="0" y="731276"/>
                  </a:lnTo>
                  <a:close/>
                </a:path>
              </a:pathLst>
            </a:custGeom>
            <a:ln w="51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8" name="object 138"/>
          <p:cNvSpPr txBox="1"/>
          <p:nvPr/>
        </p:nvSpPr>
        <p:spPr>
          <a:xfrm>
            <a:off x="2923108" y="3109652"/>
            <a:ext cx="136525" cy="362585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 indent="33655">
              <a:lnSpc>
                <a:spcPts val="1210"/>
              </a:lnSpc>
              <a:spcBef>
                <a:spcPts val="335"/>
              </a:spcBef>
            </a:pPr>
            <a:r>
              <a:rPr sz="1200" b="1" spc="-50" dirty="0">
                <a:latin typeface="Arial"/>
                <a:cs typeface="Arial"/>
              </a:rPr>
              <a:t>I R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9" name="object 139"/>
          <p:cNvSpPr/>
          <p:nvPr/>
        </p:nvSpPr>
        <p:spPr>
          <a:xfrm>
            <a:off x="2825103" y="4168540"/>
            <a:ext cx="314960" cy="731520"/>
          </a:xfrm>
          <a:custGeom>
            <a:avLst/>
            <a:gdLst/>
            <a:ahLst/>
            <a:cxnLst/>
            <a:rect l="l" t="t" r="r" b="b"/>
            <a:pathLst>
              <a:path w="314960" h="731520">
                <a:moveTo>
                  <a:pt x="0" y="731276"/>
                </a:moveTo>
                <a:lnTo>
                  <a:pt x="314871" y="731276"/>
                </a:lnTo>
                <a:lnTo>
                  <a:pt x="314871" y="0"/>
                </a:lnTo>
                <a:lnTo>
                  <a:pt x="0" y="0"/>
                </a:lnTo>
                <a:lnTo>
                  <a:pt x="0" y="731276"/>
                </a:lnTo>
                <a:close/>
              </a:path>
            </a:pathLst>
          </a:custGeom>
          <a:ln w="51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 txBox="1"/>
          <p:nvPr/>
        </p:nvSpPr>
        <p:spPr>
          <a:xfrm>
            <a:off x="2914520" y="4257769"/>
            <a:ext cx="153035" cy="209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b="1" spc="-50" dirty="0">
                <a:latin typeface="Arial"/>
                <a:cs typeface="Arial"/>
              </a:rPr>
              <a:t>M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1" name="object 141"/>
          <p:cNvSpPr txBox="1"/>
          <p:nvPr/>
        </p:nvSpPr>
        <p:spPr>
          <a:xfrm>
            <a:off x="2923108" y="4410913"/>
            <a:ext cx="136525" cy="36258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 marR="5080">
              <a:lnSpc>
                <a:spcPts val="1200"/>
              </a:lnSpc>
              <a:spcBef>
                <a:spcPts val="345"/>
              </a:spcBef>
            </a:pPr>
            <a:r>
              <a:rPr sz="1200" b="1" spc="-50" dirty="0">
                <a:latin typeface="Arial"/>
                <a:cs typeface="Arial"/>
              </a:rPr>
              <a:t>D R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42" name="object 142"/>
          <p:cNvGrpSpPr/>
          <p:nvPr/>
        </p:nvGrpSpPr>
        <p:grpSpPr>
          <a:xfrm>
            <a:off x="2480226" y="3352113"/>
            <a:ext cx="4004310" cy="2100580"/>
            <a:chOff x="2480226" y="3352113"/>
            <a:chExt cx="4004310" cy="2100580"/>
          </a:xfrm>
        </p:grpSpPr>
        <p:sp>
          <p:nvSpPr>
            <p:cNvPr id="143" name="object 143"/>
            <p:cNvSpPr/>
            <p:nvPr/>
          </p:nvSpPr>
          <p:spPr>
            <a:xfrm>
              <a:off x="2493243" y="4712743"/>
              <a:ext cx="153670" cy="0"/>
            </a:xfrm>
            <a:custGeom>
              <a:avLst/>
              <a:gdLst/>
              <a:ahLst/>
              <a:cxnLst/>
              <a:rect l="l" t="t" r="r" b="b"/>
              <a:pathLst>
                <a:path w="153669">
                  <a:moveTo>
                    <a:pt x="153218" y="0"/>
                  </a:moveTo>
                  <a:lnTo>
                    <a:pt x="0" y="0"/>
                  </a:lnTo>
                </a:path>
              </a:pathLst>
            </a:custGeom>
            <a:ln w="255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2722986" y="3360717"/>
              <a:ext cx="119380" cy="102235"/>
            </a:xfrm>
            <a:custGeom>
              <a:avLst/>
              <a:gdLst/>
              <a:ahLst/>
              <a:cxnLst/>
              <a:rect l="l" t="t" r="r" b="b"/>
              <a:pathLst>
                <a:path w="119380" h="102235">
                  <a:moveTo>
                    <a:pt x="0" y="0"/>
                  </a:moveTo>
                  <a:lnTo>
                    <a:pt x="0" y="101869"/>
                  </a:lnTo>
                  <a:lnTo>
                    <a:pt x="119037" y="510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2646462" y="3411736"/>
              <a:ext cx="136525" cy="0"/>
            </a:xfrm>
            <a:custGeom>
              <a:avLst/>
              <a:gdLst/>
              <a:ahLst/>
              <a:cxnLst/>
              <a:rect l="l" t="t" r="r" b="b"/>
              <a:pathLst>
                <a:path w="136525">
                  <a:moveTo>
                    <a:pt x="136128" y="0"/>
                  </a:moveTo>
                  <a:lnTo>
                    <a:pt x="0" y="0"/>
                  </a:lnTo>
                </a:path>
              </a:pathLst>
            </a:custGeom>
            <a:ln w="255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2722986" y="4466062"/>
              <a:ext cx="119380" cy="102235"/>
            </a:xfrm>
            <a:custGeom>
              <a:avLst/>
              <a:gdLst/>
              <a:ahLst/>
              <a:cxnLst/>
              <a:rect l="l" t="t" r="r" b="b"/>
              <a:pathLst>
                <a:path w="119380" h="102235">
                  <a:moveTo>
                    <a:pt x="0" y="0"/>
                  </a:moveTo>
                  <a:lnTo>
                    <a:pt x="0" y="102124"/>
                  </a:lnTo>
                  <a:lnTo>
                    <a:pt x="119037" y="511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2646462" y="3411736"/>
              <a:ext cx="136525" cy="1301115"/>
            </a:xfrm>
            <a:custGeom>
              <a:avLst/>
              <a:gdLst/>
              <a:ahLst/>
              <a:cxnLst/>
              <a:rect l="l" t="t" r="r" b="b"/>
              <a:pathLst>
                <a:path w="136525" h="1301114">
                  <a:moveTo>
                    <a:pt x="136128" y="1105430"/>
                  </a:moveTo>
                  <a:lnTo>
                    <a:pt x="0" y="1105430"/>
                  </a:lnTo>
                </a:path>
                <a:path w="136525" h="1301114">
                  <a:moveTo>
                    <a:pt x="0" y="0"/>
                  </a:moveTo>
                  <a:lnTo>
                    <a:pt x="0" y="1301006"/>
                  </a:lnTo>
                </a:path>
              </a:pathLst>
            </a:custGeom>
            <a:ln w="255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8" name="object 14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586755" y="4466046"/>
              <a:ext cx="102152" cy="93738"/>
            </a:xfrm>
            <a:prstGeom prst="rect">
              <a:avLst/>
            </a:prstGeom>
          </p:spPr>
        </p:pic>
        <p:pic>
          <p:nvPicPr>
            <p:cNvPr id="149" name="object 14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199629" y="3352113"/>
              <a:ext cx="102067" cy="102071"/>
            </a:xfrm>
            <a:prstGeom prst="rect">
              <a:avLst/>
            </a:prstGeom>
          </p:spPr>
        </p:pic>
        <p:sp>
          <p:nvSpPr>
            <p:cNvPr id="150" name="object 150"/>
            <p:cNvSpPr/>
            <p:nvPr/>
          </p:nvSpPr>
          <p:spPr>
            <a:xfrm>
              <a:off x="3531422" y="4466062"/>
              <a:ext cx="119380" cy="102235"/>
            </a:xfrm>
            <a:custGeom>
              <a:avLst/>
              <a:gdLst/>
              <a:ahLst/>
              <a:cxnLst/>
              <a:rect l="l" t="t" r="r" b="b"/>
              <a:pathLst>
                <a:path w="119379" h="102235">
                  <a:moveTo>
                    <a:pt x="0" y="0"/>
                  </a:moveTo>
                  <a:lnTo>
                    <a:pt x="0" y="102124"/>
                  </a:lnTo>
                  <a:lnTo>
                    <a:pt x="119037" y="511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3139958" y="4517167"/>
              <a:ext cx="451484" cy="0"/>
            </a:xfrm>
            <a:custGeom>
              <a:avLst/>
              <a:gdLst/>
              <a:ahLst/>
              <a:cxnLst/>
              <a:rect l="l" t="t" r="r" b="b"/>
              <a:pathLst>
                <a:path w="451485">
                  <a:moveTo>
                    <a:pt x="450897" y="0"/>
                  </a:moveTo>
                  <a:lnTo>
                    <a:pt x="0" y="0"/>
                  </a:lnTo>
                </a:path>
              </a:pathLst>
            </a:custGeom>
            <a:ln w="255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3531422" y="4695821"/>
              <a:ext cx="119380" cy="102235"/>
            </a:xfrm>
            <a:custGeom>
              <a:avLst/>
              <a:gdLst/>
              <a:ahLst/>
              <a:cxnLst/>
              <a:rect l="l" t="t" r="r" b="b"/>
              <a:pathLst>
                <a:path w="119379" h="102235">
                  <a:moveTo>
                    <a:pt x="0" y="0"/>
                  </a:moveTo>
                  <a:lnTo>
                    <a:pt x="0" y="102124"/>
                  </a:lnTo>
                  <a:lnTo>
                    <a:pt x="119037" y="510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3369701" y="4746841"/>
              <a:ext cx="221615" cy="0"/>
            </a:xfrm>
            <a:custGeom>
              <a:avLst/>
              <a:gdLst/>
              <a:ahLst/>
              <a:cxnLst/>
              <a:rect l="l" t="t" r="r" b="b"/>
              <a:pathLst>
                <a:path w="221614">
                  <a:moveTo>
                    <a:pt x="221154" y="0"/>
                  </a:moveTo>
                  <a:lnTo>
                    <a:pt x="0" y="0"/>
                  </a:lnTo>
                </a:path>
              </a:pathLst>
            </a:custGeom>
            <a:ln w="255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6364858" y="5231445"/>
              <a:ext cx="119380" cy="102235"/>
            </a:xfrm>
            <a:custGeom>
              <a:avLst/>
              <a:gdLst/>
              <a:ahLst/>
              <a:cxnLst/>
              <a:rect l="l" t="t" r="r" b="b"/>
              <a:pathLst>
                <a:path w="119379" h="102235">
                  <a:moveTo>
                    <a:pt x="0" y="0"/>
                  </a:moveTo>
                  <a:lnTo>
                    <a:pt x="0" y="102124"/>
                  </a:lnTo>
                  <a:lnTo>
                    <a:pt x="119292" y="511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5207727" y="5282550"/>
              <a:ext cx="1217295" cy="0"/>
            </a:xfrm>
            <a:custGeom>
              <a:avLst/>
              <a:gdLst/>
              <a:ahLst/>
              <a:cxnLst/>
              <a:rect l="l" t="t" r="r" b="b"/>
              <a:pathLst>
                <a:path w="1217295">
                  <a:moveTo>
                    <a:pt x="1216819" y="0"/>
                  </a:moveTo>
                  <a:lnTo>
                    <a:pt x="0" y="0"/>
                  </a:lnTo>
                </a:path>
              </a:pathLst>
            </a:custGeom>
            <a:ln w="255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6364858" y="5350491"/>
              <a:ext cx="119380" cy="102235"/>
            </a:xfrm>
            <a:custGeom>
              <a:avLst/>
              <a:gdLst/>
              <a:ahLst/>
              <a:cxnLst/>
              <a:rect l="l" t="t" r="r" b="b"/>
              <a:pathLst>
                <a:path w="119379" h="102235">
                  <a:moveTo>
                    <a:pt x="0" y="0"/>
                  </a:moveTo>
                  <a:lnTo>
                    <a:pt x="0" y="102124"/>
                  </a:lnTo>
                  <a:lnTo>
                    <a:pt x="119292" y="511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6279916" y="5401596"/>
              <a:ext cx="144780" cy="0"/>
            </a:xfrm>
            <a:custGeom>
              <a:avLst/>
              <a:gdLst/>
              <a:ahLst/>
              <a:cxnLst/>
              <a:rect l="l" t="t" r="r" b="b"/>
              <a:pathLst>
                <a:path w="144779">
                  <a:moveTo>
                    <a:pt x="144630" y="0"/>
                  </a:moveTo>
                  <a:lnTo>
                    <a:pt x="0" y="0"/>
                  </a:lnTo>
                </a:path>
              </a:pathLst>
            </a:custGeom>
            <a:ln w="255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8" name="object 158"/>
          <p:cNvSpPr txBox="1"/>
          <p:nvPr/>
        </p:nvSpPr>
        <p:spPr>
          <a:xfrm>
            <a:off x="6581901" y="5210410"/>
            <a:ext cx="82550" cy="1276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50" b="1" spc="-50" dirty="0">
                <a:latin typeface="Arial"/>
                <a:cs typeface="Arial"/>
              </a:rPr>
              <a:t>X</a:t>
            </a:r>
            <a:endParaRPr sz="650">
              <a:latin typeface="Arial"/>
              <a:cs typeface="Arial"/>
            </a:endParaRPr>
          </a:p>
        </p:txBody>
      </p:sp>
      <p:sp>
        <p:nvSpPr>
          <p:cNvPr id="159" name="object 159"/>
          <p:cNvSpPr/>
          <p:nvPr/>
        </p:nvSpPr>
        <p:spPr>
          <a:xfrm>
            <a:off x="6475563" y="4823456"/>
            <a:ext cx="229870" cy="688975"/>
          </a:xfrm>
          <a:custGeom>
            <a:avLst/>
            <a:gdLst/>
            <a:ahLst/>
            <a:cxnLst/>
            <a:rect l="l" t="t" r="r" b="b"/>
            <a:pathLst>
              <a:path w="229870" h="688975">
                <a:moveTo>
                  <a:pt x="0" y="0"/>
                </a:moveTo>
                <a:lnTo>
                  <a:pt x="0" y="688768"/>
                </a:lnTo>
                <a:lnTo>
                  <a:pt x="229742" y="535623"/>
                </a:lnTo>
                <a:lnTo>
                  <a:pt x="229742" y="152974"/>
                </a:lnTo>
                <a:lnTo>
                  <a:pt x="0" y="0"/>
                </a:lnTo>
              </a:path>
            </a:pathLst>
          </a:custGeom>
          <a:ln w="51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 txBox="1"/>
          <p:nvPr/>
        </p:nvSpPr>
        <p:spPr>
          <a:xfrm>
            <a:off x="6454383" y="4853264"/>
            <a:ext cx="241300" cy="2876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ts val="1010"/>
              </a:lnSpc>
              <a:spcBef>
                <a:spcPts val="135"/>
              </a:spcBef>
            </a:pPr>
            <a:r>
              <a:rPr sz="900" b="1" spc="-50" dirty="0">
                <a:solidFill>
                  <a:srgbClr val="0033FF"/>
                </a:solidFill>
                <a:latin typeface="Courier New"/>
                <a:cs typeface="Courier New"/>
              </a:rPr>
              <a:t>0</a:t>
            </a:r>
            <a:endParaRPr sz="900">
              <a:latin typeface="Courier New"/>
              <a:cs typeface="Courier New"/>
            </a:endParaRPr>
          </a:p>
          <a:p>
            <a:pPr marL="38100">
              <a:lnSpc>
                <a:spcPts val="1010"/>
              </a:lnSpc>
            </a:pPr>
            <a:r>
              <a:rPr sz="1350" b="1" baseline="-9259" dirty="0">
                <a:solidFill>
                  <a:srgbClr val="0033FF"/>
                </a:solidFill>
                <a:latin typeface="Courier New"/>
                <a:cs typeface="Courier New"/>
              </a:rPr>
              <a:t>1</a:t>
            </a:r>
            <a:r>
              <a:rPr sz="1350" b="1" spc="-517" baseline="-9259" dirty="0">
                <a:solidFill>
                  <a:srgbClr val="0033FF"/>
                </a:solidFill>
                <a:latin typeface="Courier New"/>
                <a:cs typeface="Courier New"/>
              </a:rPr>
              <a:t> </a:t>
            </a:r>
            <a:r>
              <a:rPr sz="650" b="1" spc="-50" dirty="0">
                <a:latin typeface="Arial"/>
                <a:cs typeface="Arial"/>
              </a:rPr>
              <a:t>M</a:t>
            </a:r>
            <a:endParaRPr sz="650">
              <a:latin typeface="Arial"/>
              <a:cs typeface="Arial"/>
            </a:endParaRPr>
          </a:p>
        </p:txBody>
      </p:sp>
      <p:sp>
        <p:nvSpPr>
          <p:cNvPr id="161" name="object 161"/>
          <p:cNvSpPr txBox="1"/>
          <p:nvPr/>
        </p:nvSpPr>
        <p:spPr>
          <a:xfrm>
            <a:off x="6454383" y="5074350"/>
            <a:ext cx="231775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1350" b="1" baseline="-33950" dirty="0">
                <a:solidFill>
                  <a:srgbClr val="0033FF"/>
                </a:solidFill>
                <a:latin typeface="Courier New"/>
                <a:cs typeface="Courier New"/>
              </a:rPr>
              <a:t>2</a:t>
            </a:r>
            <a:r>
              <a:rPr sz="1350" b="1" spc="-517" baseline="-33950" dirty="0">
                <a:solidFill>
                  <a:srgbClr val="0033FF"/>
                </a:solidFill>
                <a:latin typeface="Courier New"/>
                <a:cs typeface="Courier New"/>
              </a:rPr>
              <a:t> </a:t>
            </a:r>
            <a:r>
              <a:rPr sz="650" b="1" spc="-50" dirty="0">
                <a:latin typeface="Arial"/>
                <a:cs typeface="Arial"/>
              </a:rPr>
              <a:t>U</a:t>
            </a:r>
            <a:endParaRPr sz="650">
              <a:latin typeface="Arial"/>
              <a:cs typeface="Arial"/>
            </a:endParaRPr>
          </a:p>
        </p:txBody>
      </p:sp>
      <p:sp>
        <p:nvSpPr>
          <p:cNvPr id="162" name="object 162"/>
          <p:cNvSpPr txBox="1"/>
          <p:nvPr/>
        </p:nvSpPr>
        <p:spPr>
          <a:xfrm>
            <a:off x="6479783" y="5278430"/>
            <a:ext cx="97155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b="1" spc="-50" dirty="0">
                <a:solidFill>
                  <a:srgbClr val="0033FF"/>
                </a:solidFill>
                <a:latin typeface="Courier New"/>
                <a:cs typeface="Courier New"/>
              </a:rPr>
              <a:t>3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63" name="object 163"/>
          <p:cNvSpPr txBox="1"/>
          <p:nvPr/>
        </p:nvSpPr>
        <p:spPr>
          <a:xfrm>
            <a:off x="3739877" y="4572451"/>
            <a:ext cx="86995" cy="1276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50" b="1" spc="-50" dirty="0">
                <a:latin typeface="Arial"/>
                <a:cs typeface="Arial"/>
              </a:rPr>
              <a:t>U</a:t>
            </a:r>
            <a:endParaRPr sz="650">
              <a:latin typeface="Arial"/>
              <a:cs typeface="Arial"/>
            </a:endParaRPr>
          </a:p>
        </p:txBody>
      </p:sp>
      <p:sp>
        <p:nvSpPr>
          <p:cNvPr id="164" name="object 164"/>
          <p:cNvSpPr/>
          <p:nvPr/>
        </p:nvSpPr>
        <p:spPr>
          <a:xfrm>
            <a:off x="3641872" y="4364192"/>
            <a:ext cx="230504" cy="535940"/>
          </a:xfrm>
          <a:custGeom>
            <a:avLst/>
            <a:gdLst/>
            <a:ahLst/>
            <a:cxnLst/>
            <a:rect l="l" t="t" r="r" b="b"/>
            <a:pathLst>
              <a:path w="230504" h="535939">
                <a:moveTo>
                  <a:pt x="0" y="0"/>
                </a:moveTo>
                <a:lnTo>
                  <a:pt x="0" y="535623"/>
                </a:lnTo>
                <a:lnTo>
                  <a:pt x="229912" y="425165"/>
                </a:lnTo>
                <a:lnTo>
                  <a:pt x="229912" y="119046"/>
                </a:lnTo>
                <a:lnTo>
                  <a:pt x="0" y="0"/>
                </a:lnTo>
              </a:path>
            </a:pathLst>
          </a:custGeom>
          <a:ln w="51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 txBox="1"/>
          <p:nvPr/>
        </p:nvSpPr>
        <p:spPr>
          <a:xfrm>
            <a:off x="3620947" y="4419510"/>
            <a:ext cx="240665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900" b="1" dirty="0">
                <a:solidFill>
                  <a:srgbClr val="0033FF"/>
                </a:solidFill>
                <a:latin typeface="Courier New"/>
                <a:cs typeface="Courier New"/>
              </a:rPr>
              <a:t>1</a:t>
            </a:r>
            <a:r>
              <a:rPr sz="900" b="1" spc="-350" dirty="0">
                <a:solidFill>
                  <a:srgbClr val="0033FF"/>
                </a:solidFill>
                <a:latin typeface="Courier New"/>
                <a:cs typeface="Courier New"/>
              </a:rPr>
              <a:t> </a:t>
            </a:r>
            <a:r>
              <a:rPr sz="975" b="1" spc="-75" baseline="-12820" dirty="0">
                <a:latin typeface="Arial"/>
                <a:cs typeface="Arial"/>
              </a:rPr>
              <a:t>M</a:t>
            </a:r>
            <a:endParaRPr sz="975" baseline="-12820">
              <a:latin typeface="Arial"/>
              <a:cs typeface="Arial"/>
            </a:endParaRPr>
          </a:p>
        </p:txBody>
      </p:sp>
      <p:sp>
        <p:nvSpPr>
          <p:cNvPr id="166" name="object 166"/>
          <p:cNvSpPr txBox="1"/>
          <p:nvPr/>
        </p:nvSpPr>
        <p:spPr>
          <a:xfrm>
            <a:off x="3646347" y="4640681"/>
            <a:ext cx="184785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50" b="1" baseline="3086" dirty="0">
                <a:solidFill>
                  <a:srgbClr val="0033FF"/>
                </a:solidFill>
                <a:latin typeface="Courier New"/>
                <a:cs typeface="Courier New"/>
              </a:rPr>
              <a:t>0</a:t>
            </a:r>
            <a:r>
              <a:rPr sz="1350" b="1" spc="-419" baseline="3086" dirty="0">
                <a:solidFill>
                  <a:srgbClr val="0033FF"/>
                </a:solidFill>
                <a:latin typeface="Courier New"/>
                <a:cs typeface="Courier New"/>
              </a:rPr>
              <a:t> </a:t>
            </a:r>
            <a:r>
              <a:rPr sz="650" b="1" spc="-50" dirty="0">
                <a:latin typeface="Arial"/>
                <a:cs typeface="Arial"/>
              </a:rPr>
              <a:t>X</a:t>
            </a:r>
            <a:endParaRPr sz="650">
              <a:latin typeface="Arial"/>
              <a:cs typeface="Arial"/>
            </a:endParaRPr>
          </a:p>
        </p:txBody>
      </p:sp>
      <p:grpSp>
        <p:nvGrpSpPr>
          <p:cNvPr id="167" name="object 167"/>
          <p:cNvGrpSpPr/>
          <p:nvPr/>
        </p:nvGrpSpPr>
        <p:grpSpPr>
          <a:xfrm>
            <a:off x="5883853" y="4236558"/>
            <a:ext cx="1017269" cy="332105"/>
            <a:chOff x="5883853" y="4236558"/>
            <a:chExt cx="1017269" cy="332105"/>
          </a:xfrm>
        </p:grpSpPr>
        <p:sp>
          <p:nvSpPr>
            <p:cNvPr id="168" name="object 168"/>
            <p:cNvSpPr/>
            <p:nvPr/>
          </p:nvSpPr>
          <p:spPr>
            <a:xfrm>
              <a:off x="6781830" y="4355604"/>
              <a:ext cx="119380" cy="102235"/>
            </a:xfrm>
            <a:custGeom>
              <a:avLst/>
              <a:gdLst/>
              <a:ahLst/>
              <a:cxnLst/>
              <a:rect l="l" t="t" r="r" b="b"/>
              <a:pathLst>
                <a:path w="119379" h="102235">
                  <a:moveTo>
                    <a:pt x="0" y="0"/>
                  </a:moveTo>
                  <a:lnTo>
                    <a:pt x="0" y="102124"/>
                  </a:lnTo>
                  <a:lnTo>
                    <a:pt x="119292" y="510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6705306" y="4406624"/>
              <a:ext cx="136525" cy="0"/>
            </a:xfrm>
            <a:custGeom>
              <a:avLst/>
              <a:gdLst/>
              <a:ahLst/>
              <a:cxnLst/>
              <a:rect l="l" t="t" r="r" b="b"/>
              <a:pathLst>
                <a:path w="136525">
                  <a:moveTo>
                    <a:pt x="136213" y="0"/>
                  </a:moveTo>
                  <a:lnTo>
                    <a:pt x="0" y="0"/>
                  </a:lnTo>
                </a:path>
              </a:pathLst>
            </a:custGeom>
            <a:ln w="255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0"/>
            <p:cNvSpPr/>
            <p:nvPr/>
          </p:nvSpPr>
          <p:spPr>
            <a:xfrm>
              <a:off x="6364858" y="4466062"/>
              <a:ext cx="119380" cy="102235"/>
            </a:xfrm>
            <a:custGeom>
              <a:avLst/>
              <a:gdLst/>
              <a:ahLst/>
              <a:cxnLst/>
              <a:rect l="l" t="t" r="r" b="b"/>
              <a:pathLst>
                <a:path w="119379" h="102235">
                  <a:moveTo>
                    <a:pt x="0" y="0"/>
                  </a:moveTo>
                  <a:lnTo>
                    <a:pt x="0" y="102124"/>
                  </a:lnTo>
                  <a:lnTo>
                    <a:pt x="119292" y="511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5896870" y="4517167"/>
              <a:ext cx="527685" cy="0"/>
            </a:xfrm>
            <a:custGeom>
              <a:avLst/>
              <a:gdLst/>
              <a:ahLst/>
              <a:cxnLst/>
              <a:rect l="l" t="t" r="r" b="b"/>
              <a:pathLst>
                <a:path w="527685">
                  <a:moveTo>
                    <a:pt x="527676" y="0"/>
                  </a:moveTo>
                  <a:lnTo>
                    <a:pt x="0" y="0"/>
                  </a:lnTo>
                </a:path>
              </a:pathLst>
            </a:custGeom>
            <a:ln w="255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6364858" y="4236558"/>
              <a:ext cx="119380" cy="102235"/>
            </a:xfrm>
            <a:custGeom>
              <a:avLst/>
              <a:gdLst/>
              <a:ahLst/>
              <a:cxnLst/>
              <a:rect l="l" t="t" r="r" b="b"/>
              <a:pathLst>
                <a:path w="119379" h="102235">
                  <a:moveTo>
                    <a:pt x="0" y="0"/>
                  </a:moveTo>
                  <a:lnTo>
                    <a:pt x="0" y="102124"/>
                  </a:lnTo>
                  <a:lnTo>
                    <a:pt x="119292" y="510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/>
            <p:cNvSpPr/>
            <p:nvPr/>
          </p:nvSpPr>
          <p:spPr>
            <a:xfrm>
              <a:off x="6169296" y="4287577"/>
              <a:ext cx="255270" cy="0"/>
            </a:xfrm>
            <a:custGeom>
              <a:avLst/>
              <a:gdLst/>
              <a:ahLst/>
              <a:cxnLst/>
              <a:rect l="l" t="t" r="r" b="b"/>
              <a:pathLst>
                <a:path w="255270">
                  <a:moveTo>
                    <a:pt x="255250" y="0"/>
                  </a:moveTo>
                  <a:lnTo>
                    <a:pt x="0" y="0"/>
                  </a:lnTo>
                </a:path>
              </a:pathLst>
            </a:custGeom>
            <a:ln w="255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4" name="object 174"/>
          <p:cNvSpPr txBox="1"/>
          <p:nvPr/>
        </p:nvSpPr>
        <p:spPr>
          <a:xfrm>
            <a:off x="6573568" y="4241032"/>
            <a:ext cx="96520" cy="1276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50" b="1" spc="-50" dirty="0">
                <a:latin typeface="Arial"/>
                <a:cs typeface="Arial"/>
              </a:rPr>
              <a:t>M</a:t>
            </a:r>
            <a:endParaRPr sz="650">
              <a:latin typeface="Arial"/>
              <a:cs typeface="Arial"/>
            </a:endParaRPr>
          </a:p>
        </p:txBody>
      </p:sp>
      <p:sp>
        <p:nvSpPr>
          <p:cNvPr id="175" name="object 175"/>
          <p:cNvSpPr txBox="1"/>
          <p:nvPr/>
        </p:nvSpPr>
        <p:spPr>
          <a:xfrm>
            <a:off x="6573568" y="4343072"/>
            <a:ext cx="86995" cy="1276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50" b="1" spc="-50" dirty="0">
                <a:latin typeface="Arial"/>
                <a:cs typeface="Arial"/>
              </a:rPr>
              <a:t>U</a:t>
            </a:r>
            <a:endParaRPr sz="650">
              <a:latin typeface="Arial"/>
              <a:cs typeface="Arial"/>
            </a:endParaRPr>
          </a:p>
        </p:txBody>
      </p:sp>
      <p:sp>
        <p:nvSpPr>
          <p:cNvPr id="176" name="object 176"/>
          <p:cNvSpPr/>
          <p:nvPr/>
        </p:nvSpPr>
        <p:spPr>
          <a:xfrm>
            <a:off x="6475563" y="4134433"/>
            <a:ext cx="229870" cy="535940"/>
          </a:xfrm>
          <a:custGeom>
            <a:avLst/>
            <a:gdLst/>
            <a:ahLst/>
            <a:cxnLst/>
            <a:rect l="l" t="t" r="r" b="b"/>
            <a:pathLst>
              <a:path w="229870" h="535939">
                <a:moveTo>
                  <a:pt x="0" y="0"/>
                </a:moveTo>
                <a:lnTo>
                  <a:pt x="0" y="535878"/>
                </a:lnTo>
                <a:lnTo>
                  <a:pt x="229742" y="425420"/>
                </a:lnTo>
                <a:lnTo>
                  <a:pt x="229742" y="119046"/>
                </a:lnTo>
                <a:lnTo>
                  <a:pt x="0" y="0"/>
                </a:lnTo>
              </a:path>
            </a:pathLst>
          </a:custGeom>
          <a:ln w="51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 txBox="1"/>
          <p:nvPr/>
        </p:nvSpPr>
        <p:spPr>
          <a:xfrm>
            <a:off x="6479783" y="4189921"/>
            <a:ext cx="97155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b="1" spc="-50" dirty="0">
                <a:solidFill>
                  <a:srgbClr val="0033FF"/>
                </a:solidFill>
                <a:latin typeface="Courier New"/>
                <a:cs typeface="Courier New"/>
              </a:rPr>
              <a:t>0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78" name="object 178"/>
          <p:cNvSpPr txBox="1"/>
          <p:nvPr/>
        </p:nvSpPr>
        <p:spPr>
          <a:xfrm>
            <a:off x="6479783" y="4410922"/>
            <a:ext cx="184785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50" b="1" baseline="3086" dirty="0">
                <a:solidFill>
                  <a:srgbClr val="0033FF"/>
                </a:solidFill>
                <a:latin typeface="Courier New"/>
                <a:cs typeface="Courier New"/>
              </a:rPr>
              <a:t>1</a:t>
            </a:r>
            <a:r>
              <a:rPr sz="1350" b="1" spc="-419" baseline="3086" dirty="0">
                <a:solidFill>
                  <a:srgbClr val="0033FF"/>
                </a:solidFill>
                <a:latin typeface="Courier New"/>
                <a:cs typeface="Courier New"/>
              </a:rPr>
              <a:t> </a:t>
            </a:r>
            <a:r>
              <a:rPr sz="650" b="1" spc="-50" dirty="0">
                <a:latin typeface="Arial"/>
                <a:cs typeface="Arial"/>
              </a:rPr>
              <a:t>X</a:t>
            </a:r>
            <a:endParaRPr sz="650">
              <a:latin typeface="Arial"/>
              <a:cs typeface="Arial"/>
            </a:endParaRPr>
          </a:p>
        </p:txBody>
      </p:sp>
      <p:sp>
        <p:nvSpPr>
          <p:cNvPr id="179" name="object 179"/>
          <p:cNvSpPr/>
          <p:nvPr/>
        </p:nvSpPr>
        <p:spPr>
          <a:xfrm>
            <a:off x="5658795" y="4321684"/>
            <a:ext cx="238125" cy="391160"/>
          </a:xfrm>
          <a:custGeom>
            <a:avLst/>
            <a:gdLst/>
            <a:ahLst/>
            <a:cxnLst/>
            <a:rect l="l" t="t" r="r" b="b"/>
            <a:pathLst>
              <a:path w="238125" h="391160">
                <a:moveTo>
                  <a:pt x="0" y="391058"/>
                </a:moveTo>
                <a:lnTo>
                  <a:pt x="238092" y="391058"/>
                </a:lnTo>
                <a:lnTo>
                  <a:pt x="238092" y="0"/>
                </a:lnTo>
                <a:lnTo>
                  <a:pt x="0" y="0"/>
                </a:lnTo>
                <a:lnTo>
                  <a:pt x="0" y="391058"/>
                </a:lnTo>
                <a:close/>
              </a:path>
            </a:pathLst>
          </a:custGeom>
          <a:ln w="51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 txBox="1"/>
          <p:nvPr/>
        </p:nvSpPr>
        <p:spPr>
          <a:xfrm>
            <a:off x="5714031" y="4411126"/>
            <a:ext cx="135890" cy="209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b="1" spc="-50" dirty="0">
                <a:latin typeface="Arial"/>
                <a:cs typeface="Arial"/>
              </a:rPr>
              <a:t>A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1" name="object 181"/>
          <p:cNvSpPr/>
          <p:nvPr/>
        </p:nvSpPr>
        <p:spPr>
          <a:xfrm>
            <a:off x="5658795" y="4780735"/>
            <a:ext cx="238125" cy="391795"/>
          </a:xfrm>
          <a:custGeom>
            <a:avLst/>
            <a:gdLst/>
            <a:ahLst/>
            <a:cxnLst/>
            <a:rect l="l" t="t" r="r" b="b"/>
            <a:pathLst>
              <a:path w="238125" h="391795">
                <a:moveTo>
                  <a:pt x="0" y="391271"/>
                </a:moveTo>
                <a:lnTo>
                  <a:pt x="238092" y="391271"/>
                </a:lnTo>
                <a:lnTo>
                  <a:pt x="238092" y="0"/>
                </a:lnTo>
                <a:lnTo>
                  <a:pt x="0" y="0"/>
                </a:lnTo>
                <a:lnTo>
                  <a:pt x="0" y="391271"/>
                </a:lnTo>
                <a:close/>
              </a:path>
            </a:pathLst>
          </a:custGeom>
          <a:ln w="51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 txBox="1"/>
          <p:nvPr/>
        </p:nvSpPr>
        <p:spPr>
          <a:xfrm>
            <a:off x="5714031" y="4827490"/>
            <a:ext cx="136525" cy="209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b="1" spc="-50" dirty="0">
                <a:latin typeface="Arial"/>
                <a:cs typeface="Arial"/>
              </a:rPr>
              <a:t>B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83" name="object 183"/>
          <p:cNvGrpSpPr/>
          <p:nvPr/>
        </p:nvGrpSpPr>
        <p:grpSpPr>
          <a:xfrm>
            <a:off x="5466881" y="4406433"/>
            <a:ext cx="2795905" cy="791845"/>
            <a:chOff x="5466881" y="4406433"/>
            <a:chExt cx="2795905" cy="791845"/>
          </a:xfrm>
        </p:grpSpPr>
        <p:sp>
          <p:nvSpPr>
            <p:cNvPr id="184" name="object 184"/>
            <p:cNvSpPr/>
            <p:nvPr/>
          </p:nvSpPr>
          <p:spPr>
            <a:xfrm>
              <a:off x="5556422" y="4891483"/>
              <a:ext cx="119380" cy="102235"/>
            </a:xfrm>
            <a:custGeom>
              <a:avLst/>
              <a:gdLst/>
              <a:ahLst/>
              <a:cxnLst/>
              <a:rect l="l" t="t" r="r" b="b"/>
              <a:pathLst>
                <a:path w="119379" h="102235">
                  <a:moveTo>
                    <a:pt x="0" y="0"/>
                  </a:moveTo>
                  <a:lnTo>
                    <a:pt x="0" y="101869"/>
                  </a:lnTo>
                  <a:lnTo>
                    <a:pt x="119292" y="510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185"/>
            <p:cNvSpPr/>
            <p:nvPr/>
          </p:nvSpPr>
          <p:spPr>
            <a:xfrm>
              <a:off x="5479898" y="4942502"/>
              <a:ext cx="136525" cy="0"/>
            </a:xfrm>
            <a:custGeom>
              <a:avLst/>
              <a:gdLst/>
              <a:ahLst/>
              <a:cxnLst/>
              <a:rect l="l" t="t" r="r" b="b"/>
              <a:pathLst>
                <a:path w="136525">
                  <a:moveTo>
                    <a:pt x="136213" y="0"/>
                  </a:moveTo>
                  <a:lnTo>
                    <a:pt x="0" y="0"/>
                  </a:lnTo>
                </a:path>
              </a:pathLst>
            </a:custGeom>
            <a:ln w="255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" name="object 186"/>
            <p:cNvSpPr/>
            <p:nvPr/>
          </p:nvSpPr>
          <p:spPr>
            <a:xfrm>
              <a:off x="5556422" y="4466062"/>
              <a:ext cx="119380" cy="102235"/>
            </a:xfrm>
            <a:custGeom>
              <a:avLst/>
              <a:gdLst/>
              <a:ahLst/>
              <a:cxnLst/>
              <a:rect l="l" t="t" r="r" b="b"/>
              <a:pathLst>
                <a:path w="119379" h="102235">
                  <a:moveTo>
                    <a:pt x="0" y="0"/>
                  </a:moveTo>
                  <a:lnTo>
                    <a:pt x="0" y="102124"/>
                  </a:lnTo>
                  <a:lnTo>
                    <a:pt x="119292" y="511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" name="object 187"/>
            <p:cNvSpPr/>
            <p:nvPr/>
          </p:nvSpPr>
          <p:spPr>
            <a:xfrm>
              <a:off x="5479898" y="4517167"/>
              <a:ext cx="136525" cy="0"/>
            </a:xfrm>
            <a:custGeom>
              <a:avLst/>
              <a:gdLst/>
              <a:ahLst/>
              <a:cxnLst/>
              <a:rect l="l" t="t" r="r" b="b"/>
              <a:pathLst>
                <a:path w="136525">
                  <a:moveTo>
                    <a:pt x="136213" y="0"/>
                  </a:moveTo>
                  <a:lnTo>
                    <a:pt x="0" y="0"/>
                  </a:lnTo>
                </a:path>
              </a:pathLst>
            </a:custGeom>
            <a:ln w="255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" name="object 188"/>
            <p:cNvSpPr/>
            <p:nvPr/>
          </p:nvSpPr>
          <p:spPr>
            <a:xfrm>
              <a:off x="7922126" y="4432151"/>
              <a:ext cx="314960" cy="740410"/>
            </a:xfrm>
            <a:custGeom>
              <a:avLst/>
              <a:gdLst/>
              <a:ahLst/>
              <a:cxnLst/>
              <a:rect l="l" t="t" r="r" b="b"/>
              <a:pathLst>
                <a:path w="314959" h="740410">
                  <a:moveTo>
                    <a:pt x="314871" y="0"/>
                  </a:moveTo>
                  <a:lnTo>
                    <a:pt x="0" y="0"/>
                  </a:lnTo>
                  <a:lnTo>
                    <a:pt x="0" y="739856"/>
                  </a:lnTo>
                  <a:lnTo>
                    <a:pt x="314871" y="739856"/>
                  </a:lnTo>
                  <a:lnTo>
                    <a:pt x="31487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189"/>
            <p:cNvSpPr/>
            <p:nvPr/>
          </p:nvSpPr>
          <p:spPr>
            <a:xfrm>
              <a:off x="7922126" y="4432151"/>
              <a:ext cx="314960" cy="740410"/>
            </a:xfrm>
            <a:custGeom>
              <a:avLst/>
              <a:gdLst/>
              <a:ahLst/>
              <a:cxnLst/>
              <a:rect l="l" t="t" r="r" b="b"/>
              <a:pathLst>
                <a:path w="314959" h="740410">
                  <a:moveTo>
                    <a:pt x="0" y="739856"/>
                  </a:moveTo>
                  <a:lnTo>
                    <a:pt x="314871" y="739856"/>
                  </a:lnTo>
                  <a:lnTo>
                    <a:pt x="314871" y="0"/>
                  </a:lnTo>
                  <a:lnTo>
                    <a:pt x="0" y="0"/>
                  </a:lnTo>
                  <a:lnTo>
                    <a:pt x="0" y="739856"/>
                  </a:lnTo>
                  <a:close/>
                </a:path>
              </a:pathLst>
            </a:custGeom>
            <a:ln w="51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0" name="object 190"/>
          <p:cNvSpPr txBox="1"/>
          <p:nvPr/>
        </p:nvSpPr>
        <p:spPr>
          <a:xfrm>
            <a:off x="7952109" y="4683138"/>
            <a:ext cx="249554" cy="25019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8255">
              <a:lnSpc>
                <a:spcPts val="800"/>
              </a:lnSpc>
              <a:spcBef>
                <a:spcPts val="260"/>
              </a:spcBef>
            </a:pPr>
            <a:r>
              <a:rPr sz="800" b="1" spc="-25" dirty="0">
                <a:latin typeface="Arial"/>
                <a:cs typeface="Arial"/>
              </a:rPr>
              <a:t>ALU</a:t>
            </a:r>
            <a:r>
              <a:rPr sz="800" b="1" spc="500" dirty="0">
                <a:latin typeface="Arial"/>
                <a:cs typeface="Arial"/>
              </a:rPr>
              <a:t> </a:t>
            </a:r>
            <a:r>
              <a:rPr sz="800" b="1" spc="-25" dirty="0">
                <a:latin typeface="Arial"/>
                <a:cs typeface="Arial"/>
              </a:rPr>
              <a:t>OUT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191" name="object 191"/>
          <p:cNvGrpSpPr/>
          <p:nvPr/>
        </p:nvGrpSpPr>
        <p:grpSpPr>
          <a:xfrm>
            <a:off x="5050064" y="3496477"/>
            <a:ext cx="3902075" cy="2446020"/>
            <a:chOff x="5050064" y="3496477"/>
            <a:chExt cx="3902075" cy="2446020"/>
          </a:xfrm>
        </p:grpSpPr>
        <p:sp>
          <p:nvSpPr>
            <p:cNvPr id="192" name="object 192"/>
            <p:cNvSpPr/>
            <p:nvPr/>
          </p:nvSpPr>
          <p:spPr>
            <a:xfrm>
              <a:off x="5054509" y="5860843"/>
              <a:ext cx="76835" cy="76835"/>
            </a:xfrm>
            <a:custGeom>
              <a:avLst/>
              <a:gdLst/>
              <a:ahLst/>
              <a:cxnLst/>
              <a:rect l="l" t="t" r="r" b="b"/>
              <a:pathLst>
                <a:path w="76835" h="76835">
                  <a:moveTo>
                    <a:pt x="76609" y="0"/>
                  </a:moveTo>
                  <a:lnTo>
                    <a:pt x="0" y="76580"/>
                  </a:lnTo>
                </a:path>
              </a:pathLst>
            </a:custGeom>
            <a:ln w="8578">
              <a:solidFill>
                <a:srgbClr val="44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" name="object 193"/>
            <p:cNvSpPr/>
            <p:nvPr/>
          </p:nvSpPr>
          <p:spPr>
            <a:xfrm>
              <a:off x="8696466" y="3522194"/>
              <a:ext cx="229870" cy="688975"/>
            </a:xfrm>
            <a:custGeom>
              <a:avLst/>
              <a:gdLst/>
              <a:ahLst/>
              <a:cxnLst/>
              <a:rect l="l" t="t" r="r" b="b"/>
              <a:pathLst>
                <a:path w="229870" h="688975">
                  <a:moveTo>
                    <a:pt x="0" y="0"/>
                  </a:moveTo>
                  <a:lnTo>
                    <a:pt x="0" y="688853"/>
                  </a:lnTo>
                  <a:lnTo>
                    <a:pt x="229657" y="535878"/>
                  </a:lnTo>
                  <a:lnTo>
                    <a:pt x="229657" y="153144"/>
                  </a:lnTo>
                  <a:lnTo>
                    <a:pt x="0" y="0"/>
                  </a:lnTo>
                </a:path>
              </a:pathLst>
            </a:custGeom>
            <a:ln w="51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4" name="object 194"/>
          <p:cNvSpPr txBox="1"/>
          <p:nvPr/>
        </p:nvSpPr>
        <p:spPr>
          <a:xfrm>
            <a:off x="8700856" y="3968750"/>
            <a:ext cx="97155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b="1" spc="-50" dirty="0">
                <a:solidFill>
                  <a:srgbClr val="0033FF"/>
                </a:solidFill>
                <a:latin typeface="Courier New"/>
                <a:cs typeface="Courier New"/>
              </a:rPr>
              <a:t>0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95" name="object 195"/>
          <p:cNvSpPr txBox="1"/>
          <p:nvPr/>
        </p:nvSpPr>
        <p:spPr>
          <a:xfrm>
            <a:off x="8700856" y="3577513"/>
            <a:ext cx="189865" cy="3644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ts val="1035"/>
              </a:lnSpc>
              <a:spcBef>
                <a:spcPts val="135"/>
              </a:spcBef>
            </a:pPr>
            <a:r>
              <a:rPr sz="900" b="1" spc="-50" dirty="0">
                <a:solidFill>
                  <a:srgbClr val="0033FF"/>
                </a:solidFill>
                <a:latin typeface="Courier New"/>
                <a:cs typeface="Courier New"/>
              </a:rPr>
              <a:t>2</a:t>
            </a:r>
            <a:endParaRPr sz="900">
              <a:latin typeface="Courier New"/>
              <a:cs typeface="Courier New"/>
            </a:endParaRPr>
          </a:p>
          <a:p>
            <a:pPr marL="106045">
              <a:lnSpc>
                <a:spcPts val="620"/>
              </a:lnSpc>
            </a:pPr>
            <a:r>
              <a:rPr sz="650" b="1" spc="-50" dirty="0">
                <a:latin typeface="Arial"/>
                <a:cs typeface="Arial"/>
              </a:rPr>
              <a:t>M</a:t>
            </a:r>
            <a:endParaRPr sz="650">
              <a:latin typeface="Arial"/>
              <a:cs typeface="Arial"/>
            </a:endParaRPr>
          </a:p>
          <a:p>
            <a:pPr marL="12700">
              <a:lnSpc>
                <a:spcPts val="965"/>
              </a:lnSpc>
            </a:pPr>
            <a:r>
              <a:rPr sz="1350" b="1" baseline="3086" dirty="0">
                <a:solidFill>
                  <a:srgbClr val="0033FF"/>
                </a:solidFill>
                <a:latin typeface="Courier New"/>
                <a:cs typeface="Courier New"/>
              </a:rPr>
              <a:t>1</a:t>
            </a:r>
            <a:r>
              <a:rPr sz="1350" b="1" spc="-525" baseline="3086" dirty="0">
                <a:solidFill>
                  <a:srgbClr val="0033FF"/>
                </a:solidFill>
                <a:latin typeface="Courier New"/>
                <a:cs typeface="Courier New"/>
              </a:rPr>
              <a:t> </a:t>
            </a:r>
            <a:r>
              <a:rPr sz="650" b="1" spc="-50" dirty="0">
                <a:latin typeface="Arial"/>
                <a:cs typeface="Arial"/>
              </a:rPr>
              <a:t>U</a:t>
            </a:r>
            <a:endParaRPr sz="650">
              <a:latin typeface="Arial"/>
              <a:cs typeface="Arial"/>
            </a:endParaRPr>
          </a:p>
        </p:txBody>
      </p:sp>
      <p:sp>
        <p:nvSpPr>
          <p:cNvPr id="196" name="object 196"/>
          <p:cNvSpPr txBox="1"/>
          <p:nvPr/>
        </p:nvSpPr>
        <p:spPr>
          <a:xfrm>
            <a:off x="8802973" y="3909193"/>
            <a:ext cx="82550" cy="1276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50" b="1" spc="-50" dirty="0">
                <a:latin typeface="Arial"/>
                <a:cs typeface="Arial"/>
              </a:rPr>
              <a:t>X</a:t>
            </a:r>
            <a:endParaRPr sz="650">
              <a:latin typeface="Arial"/>
              <a:cs typeface="Arial"/>
            </a:endParaRPr>
          </a:p>
        </p:txBody>
      </p:sp>
      <p:grpSp>
        <p:nvGrpSpPr>
          <p:cNvPr id="197" name="object 197"/>
          <p:cNvGrpSpPr/>
          <p:nvPr/>
        </p:nvGrpSpPr>
        <p:grpSpPr>
          <a:xfrm>
            <a:off x="6245611" y="3232874"/>
            <a:ext cx="2459355" cy="876300"/>
            <a:chOff x="6245611" y="3232874"/>
            <a:chExt cx="2459355" cy="876300"/>
          </a:xfrm>
        </p:grpSpPr>
        <p:sp>
          <p:nvSpPr>
            <p:cNvPr id="198" name="object 198"/>
            <p:cNvSpPr/>
            <p:nvPr/>
          </p:nvSpPr>
          <p:spPr>
            <a:xfrm>
              <a:off x="8585931" y="3624319"/>
              <a:ext cx="119380" cy="102235"/>
            </a:xfrm>
            <a:custGeom>
              <a:avLst/>
              <a:gdLst/>
              <a:ahLst/>
              <a:cxnLst/>
              <a:rect l="l" t="t" r="r" b="b"/>
              <a:pathLst>
                <a:path w="119379" h="102235">
                  <a:moveTo>
                    <a:pt x="0" y="0"/>
                  </a:moveTo>
                  <a:lnTo>
                    <a:pt x="0" y="101869"/>
                  </a:lnTo>
                  <a:lnTo>
                    <a:pt x="119037" y="510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" name="object 199"/>
            <p:cNvSpPr/>
            <p:nvPr/>
          </p:nvSpPr>
          <p:spPr>
            <a:xfrm>
              <a:off x="8236981" y="3675339"/>
              <a:ext cx="408940" cy="0"/>
            </a:xfrm>
            <a:custGeom>
              <a:avLst/>
              <a:gdLst/>
              <a:ahLst/>
              <a:cxnLst/>
              <a:rect l="l" t="t" r="r" b="b"/>
              <a:pathLst>
                <a:path w="408940">
                  <a:moveTo>
                    <a:pt x="408384" y="0"/>
                  </a:moveTo>
                  <a:lnTo>
                    <a:pt x="0" y="0"/>
                  </a:lnTo>
                </a:path>
              </a:pathLst>
            </a:custGeom>
            <a:ln w="255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" name="object 200"/>
            <p:cNvSpPr/>
            <p:nvPr/>
          </p:nvSpPr>
          <p:spPr>
            <a:xfrm>
              <a:off x="8585931" y="4007053"/>
              <a:ext cx="119380" cy="102235"/>
            </a:xfrm>
            <a:custGeom>
              <a:avLst/>
              <a:gdLst/>
              <a:ahLst/>
              <a:cxnLst/>
              <a:rect l="l" t="t" r="r" b="b"/>
              <a:pathLst>
                <a:path w="119379" h="102235">
                  <a:moveTo>
                    <a:pt x="0" y="0"/>
                  </a:moveTo>
                  <a:lnTo>
                    <a:pt x="0" y="101869"/>
                  </a:lnTo>
                  <a:lnTo>
                    <a:pt x="119037" y="510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" name="object 201"/>
            <p:cNvSpPr/>
            <p:nvPr/>
          </p:nvSpPr>
          <p:spPr>
            <a:xfrm>
              <a:off x="7700971" y="4058073"/>
              <a:ext cx="944880" cy="0"/>
            </a:xfrm>
            <a:custGeom>
              <a:avLst/>
              <a:gdLst/>
              <a:ahLst/>
              <a:cxnLst/>
              <a:rect l="l" t="t" r="r" b="b"/>
              <a:pathLst>
                <a:path w="944879">
                  <a:moveTo>
                    <a:pt x="944393" y="0"/>
                  </a:moveTo>
                  <a:lnTo>
                    <a:pt x="0" y="0"/>
                  </a:lnTo>
                </a:path>
              </a:pathLst>
            </a:custGeom>
            <a:ln w="255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" name="object 202"/>
            <p:cNvSpPr/>
            <p:nvPr/>
          </p:nvSpPr>
          <p:spPr>
            <a:xfrm>
              <a:off x="6271329" y="3258592"/>
              <a:ext cx="391795" cy="314960"/>
            </a:xfrm>
            <a:custGeom>
              <a:avLst/>
              <a:gdLst/>
              <a:ahLst/>
              <a:cxnLst/>
              <a:rect l="l" t="t" r="r" b="b"/>
              <a:pathLst>
                <a:path w="391795" h="314960">
                  <a:moveTo>
                    <a:pt x="0" y="161562"/>
                  </a:moveTo>
                  <a:lnTo>
                    <a:pt x="7755" y="210175"/>
                  </a:lnTo>
                  <a:lnTo>
                    <a:pt x="29396" y="252240"/>
                  </a:lnTo>
                  <a:lnTo>
                    <a:pt x="62480" y="285314"/>
                  </a:lnTo>
                  <a:lnTo>
                    <a:pt x="104568" y="306951"/>
                  </a:lnTo>
                  <a:lnTo>
                    <a:pt x="153218" y="314707"/>
                  </a:lnTo>
                  <a:lnTo>
                    <a:pt x="238330" y="314707"/>
                  </a:lnTo>
                  <a:lnTo>
                    <a:pt x="286873" y="306951"/>
                  </a:lnTo>
                  <a:lnTo>
                    <a:pt x="328928" y="285314"/>
                  </a:lnTo>
                  <a:lnTo>
                    <a:pt x="362024" y="252240"/>
                  </a:lnTo>
                  <a:lnTo>
                    <a:pt x="383692" y="210175"/>
                  </a:lnTo>
                  <a:lnTo>
                    <a:pt x="391463" y="161562"/>
                  </a:lnTo>
                  <a:lnTo>
                    <a:pt x="391463" y="153144"/>
                  </a:lnTo>
                  <a:lnTo>
                    <a:pt x="383692" y="104532"/>
                  </a:lnTo>
                  <a:lnTo>
                    <a:pt x="362024" y="62466"/>
                  </a:lnTo>
                  <a:lnTo>
                    <a:pt x="328928" y="29392"/>
                  </a:lnTo>
                  <a:lnTo>
                    <a:pt x="286873" y="7755"/>
                  </a:lnTo>
                  <a:lnTo>
                    <a:pt x="238330" y="0"/>
                  </a:lnTo>
                  <a:lnTo>
                    <a:pt x="153218" y="0"/>
                  </a:lnTo>
                  <a:lnTo>
                    <a:pt x="104568" y="7755"/>
                  </a:lnTo>
                  <a:lnTo>
                    <a:pt x="62480" y="29392"/>
                  </a:lnTo>
                  <a:lnTo>
                    <a:pt x="29396" y="62466"/>
                  </a:lnTo>
                  <a:lnTo>
                    <a:pt x="7755" y="104532"/>
                  </a:lnTo>
                  <a:lnTo>
                    <a:pt x="0" y="153144"/>
                  </a:lnTo>
                  <a:lnTo>
                    <a:pt x="0" y="161562"/>
                  </a:lnTo>
                </a:path>
              </a:pathLst>
            </a:custGeom>
            <a:ln w="5105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3" name="object 203"/>
          <p:cNvSpPr txBox="1"/>
          <p:nvPr/>
        </p:nvSpPr>
        <p:spPr>
          <a:xfrm>
            <a:off x="6318317" y="3296725"/>
            <a:ext cx="117475" cy="209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b="1" spc="-50" dirty="0">
                <a:latin typeface="Courier New"/>
                <a:cs typeface="Courier New"/>
              </a:rPr>
              <a:t>&lt;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204" name="object 204"/>
          <p:cNvSpPr txBox="1"/>
          <p:nvPr/>
        </p:nvSpPr>
        <p:spPr>
          <a:xfrm>
            <a:off x="6424439" y="3335076"/>
            <a:ext cx="177165" cy="173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45"/>
              </a:lnSpc>
            </a:pPr>
            <a:r>
              <a:rPr sz="1200" b="1" spc="-60" dirty="0">
                <a:latin typeface="Courier New"/>
                <a:cs typeface="Courier New"/>
              </a:rPr>
              <a:t>&lt;2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205" name="object 205"/>
          <p:cNvSpPr/>
          <p:nvPr/>
        </p:nvSpPr>
        <p:spPr>
          <a:xfrm>
            <a:off x="7190214" y="3258592"/>
            <a:ext cx="664210" cy="314960"/>
          </a:xfrm>
          <a:custGeom>
            <a:avLst/>
            <a:gdLst/>
            <a:ahLst/>
            <a:cxnLst/>
            <a:rect l="l" t="t" r="r" b="b"/>
            <a:pathLst>
              <a:path w="664209" h="314960">
                <a:moveTo>
                  <a:pt x="0" y="161562"/>
                </a:moveTo>
                <a:lnTo>
                  <a:pt x="7781" y="210175"/>
                </a:lnTo>
                <a:lnTo>
                  <a:pt x="29480" y="252240"/>
                </a:lnTo>
                <a:lnTo>
                  <a:pt x="62627" y="285314"/>
                </a:lnTo>
                <a:lnTo>
                  <a:pt x="104753" y="306951"/>
                </a:lnTo>
                <a:lnTo>
                  <a:pt x="153388" y="314707"/>
                </a:lnTo>
                <a:lnTo>
                  <a:pt x="510756" y="314707"/>
                </a:lnTo>
                <a:lnTo>
                  <a:pt x="559300" y="306951"/>
                </a:lnTo>
                <a:lnTo>
                  <a:pt x="601354" y="285314"/>
                </a:lnTo>
                <a:lnTo>
                  <a:pt x="634450" y="252240"/>
                </a:lnTo>
                <a:lnTo>
                  <a:pt x="656118" y="210175"/>
                </a:lnTo>
                <a:lnTo>
                  <a:pt x="663890" y="161562"/>
                </a:lnTo>
                <a:lnTo>
                  <a:pt x="663890" y="153144"/>
                </a:lnTo>
                <a:lnTo>
                  <a:pt x="656118" y="104532"/>
                </a:lnTo>
                <a:lnTo>
                  <a:pt x="634450" y="62466"/>
                </a:lnTo>
                <a:lnTo>
                  <a:pt x="601354" y="29392"/>
                </a:lnTo>
                <a:lnTo>
                  <a:pt x="559300" y="7755"/>
                </a:lnTo>
                <a:lnTo>
                  <a:pt x="510756" y="0"/>
                </a:lnTo>
                <a:lnTo>
                  <a:pt x="153388" y="0"/>
                </a:lnTo>
                <a:lnTo>
                  <a:pt x="104753" y="7755"/>
                </a:lnTo>
                <a:lnTo>
                  <a:pt x="62627" y="29392"/>
                </a:lnTo>
                <a:lnTo>
                  <a:pt x="29480" y="62466"/>
                </a:lnTo>
                <a:lnTo>
                  <a:pt x="7781" y="104532"/>
                </a:lnTo>
                <a:lnTo>
                  <a:pt x="0" y="153144"/>
                </a:lnTo>
                <a:lnTo>
                  <a:pt x="0" y="161562"/>
                </a:lnTo>
              </a:path>
            </a:pathLst>
          </a:custGeom>
          <a:ln w="510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 txBox="1"/>
          <p:nvPr/>
        </p:nvSpPr>
        <p:spPr>
          <a:xfrm>
            <a:off x="7300919" y="3338131"/>
            <a:ext cx="71755" cy="135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60"/>
              </a:lnSpc>
            </a:pPr>
            <a:r>
              <a:rPr sz="900" b="1" spc="-50" dirty="0">
                <a:latin typeface="Courier New"/>
                <a:cs typeface="Courier New"/>
              </a:rPr>
              <a:t>C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207" name="object 207"/>
          <p:cNvSpPr txBox="1"/>
          <p:nvPr/>
        </p:nvSpPr>
        <p:spPr>
          <a:xfrm>
            <a:off x="7364647" y="3305492"/>
            <a:ext cx="394335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b="1" spc="-10" dirty="0">
                <a:latin typeface="Courier New"/>
                <a:cs typeface="Courier New"/>
              </a:rPr>
              <a:t>ONCAT</a:t>
            </a:r>
            <a:endParaRPr sz="900">
              <a:latin typeface="Courier New"/>
              <a:cs typeface="Courier New"/>
            </a:endParaRPr>
          </a:p>
        </p:txBody>
      </p:sp>
      <p:grpSp>
        <p:nvGrpSpPr>
          <p:cNvPr id="208" name="object 208"/>
          <p:cNvGrpSpPr/>
          <p:nvPr/>
        </p:nvGrpSpPr>
        <p:grpSpPr>
          <a:xfrm>
            <a:off x="6768782" y="3373193"/>
            <a:ext cx="178435" cy="85725"/>
            <a:chOff x="6768782" y="3373193"/>
            <a:chExt cx="178435" cy="85725"/>
          </a:xfrm>
        </p:grpSpPr>
        <p:sp>
          <p:nvSpPr>
            <p:cNvPr id="209" name="object 209"/>
            <p:cNvSpPr/>
            <p:nvPr/>
          </p:nvSpPr>
          <p:spPr>
            <a:xfrm>
              <a:off x="6781799" y="3420155"/>
              <a:ext cx="152400" cy="0"/>
            </a:xfrm>
            <a:custGeom>
              <a:avLst/>
              <a:gdLst/>
              <a:ahLst/>
              <a:cxnLst/>
              <a:rect l="l" t="t" r="r" b="b"/>
              <a:pathLst>
                <a:path w="152400">
                  <a:moveTo>
                    <a:pt x="0" y="0"/>
                  </a:moveTo>
                  <a:lnTo>
                    <a:pt x="152400" y="0"/>
                  </a:lnTo>
                </a:path>
              </a:pathLst>
            </a:custGeom>
            <a:ln w="255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0" name="object 210"/>
            <p:cNvSpPr/>
            <p:nvPr/>
          </p:nvSpPr>
          <p:spPr>
            <a:xfrm>
              <a:off x="6781830" y="3377638"/>
              <a:ext cx="76835" cy="76835"/>
            </a:xfrm>
            <a:custGeom>
              <a:avLst/>
              <a:gdLst/>
              <a:ahLst/>
              <a:cxnLst/>
              <a:rect l="l" t="t" r="r" b="b"/>
              <a:pathLst>
                <a:path w="76834" h="76835">
                  <a:moveTo>
                    <a:pt x="76609" y="0"/>
                  </a:moveTo>
                  <a:lnTo>
                    <a:pt x="0" y="76614"/>
                  </a:lnTo>
                </a:path>
              </a:pathLst>
            </a:custGeom>
            <a:ln w="8578">
              <a:solidFill>
                <a:srgbClr val="44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1" name="object 211"/>
          <p:cNvSpPr txBox="1"/>
          <p:nvPr/>
        </p:nvSpPr>
        <p:spPr>
          <a:xfrm>
            <a:off x="6769130" y="3186215"/>
            <a:ext cx="14478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25" dirty="0">
                <a:latin typeface="Arial MT"/>
                <a:cs typeface="Arial MT"/>
              </a:rPr>
              <a:t>28</a:t>
            </a:r>
            <a:endParaRPr sz="800">
              <a:latin typeface="Arial MT"/>
              <a:cs typeface="Arial MT"/>
            </a:endParaRPr>
          </a:p>
        </p:txBody>
      </p:sp>
      <p:grpSp>
        <p:nvGrpSpPr>
          <p:cNvPr id="212" name="object 212"/>
          <p:cNvGrpSpPr/>
          <p:nvPr/>
        </p:nvGrpSpPr>
        <p:grpSpPr>
          <a:xfrm>
            <a:off x="676151" y="3373193"/>
            <a:ext cx="7446645" cy="1289050"/>
            <a:chOff x="676151" y="3373193"/>
            <a:chExt cx="7446645" cy="1289050"/>
          </a:xfrm>
        </p:grpSpPr>
        <p:sp>
          <p:nvSpPr>
            <p:cNvPr id="213" name="object 213"/>
            <p:cNvSpPr/>
            <p:nvPr/>
          </p:nvSpPr>
          <p:spPr>
            <a:xfrm>
              <a:off x="8041334" y="3377638"/>
              <a:ext cx="76835" cy="76835"/>
            </a:xfrm>
            <a:custGeom>
              <a:avLst/>
              <a:gdLst/>
              <a:ahLst/>
              <a:cxnLst/>
              <a:rect l="l" t="t" r="r" b="b"/>
              <a:pathLst>
                <a:path w="76834" h="76835">
                  <a:moveTo>
                    <a:pt x="76609" y="0"/>
                  </a:moveTo>
                  <a:lnTo>
                    <a:pt x="0" y="76614"/>
                  </a:lnTo>
                </a:path>
              </a:pathLst>
            </a:custGeom>
            <a:ln w="8578">
              <a:solidFill>
                <a:srgbClr val="44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4" name="object 214"/>
            <p:cNvSpPr/>
            <p:nvPr/>
          </p:nvSpPr>
          <p:spPr>
            <a:xfrm>
              <a:off x="774322" y="4432219"/>
              <a:ext cx="119380" cy="102235"/>
            </a:xfrm>
            <a:custGeom>
              <a:avLst/>
              <a:gdLst/>
              <a:ahLst/>
              <a:cxnLst/>
              <a:rect l="l" t="t" r="r" b="b"/>
              <a:pathLst>
                <a:path w="119380" h="102235">
                  <a:moveTo>
                    <a:pt x="0" y="0"/>
                  </a:moveTo>
                  <a:lnTo>
                    <a:pt x="0" y="102039"/>
                  </a:lnTo>
                  <a:lnTo>
                    <a:pt x="119224" y="510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5" name="object 215"/>
            <p:cNvSpPr/>
            <p:nvPr/>
          </p:nvSpPr>
          <p:spPr>
            <a:xfrm>
              <a:off x="689168" y="4483239"/>
              <a:ext cx="144780" cy="0"/>
            </a:xfrm>
            <a:custGeom>
              <a:avLst/>
              <a:gdLst/>
              <a:ahLst/>
              <a:cxnLst/>
              <a:rect l="l" t="t" r="r" b="b"/>
              <a:pathLst>
                <a:path w="144780">
                  <a:moveTo>
                    <a:pt x="144783" y="0"/>
                  </a:moveTo>
                  <a:lnTo>
                    <a:pt x="0" y="0"/>
                  </a:lnTo>
                </a:path>
              </a:pathLst>
            </a:custGeom>
            <a:ln w="255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6" name="object 216"/>
            <p:cNvSpPr/>
            <p:nvPr/>
          </p:nvSpPr>
          <p:spPr>
            <a:xfrm>
              <a:off x="884959" y="4100505"/>
              <a:ext cx="229870" cy="535940"/>
            </a:xfrm>
            <a:custGeom>
              <a:avLst/>
              <a:gdLst/>
              <a:ahLst/>
              <a:cxnLst/>
              <a:rect l="l" t="t" r="r" b="b"/>
              <a:pathLst>
                <a:path w="229869" h="535939">
                  <a:moveTo>
                    <a:pt x="0" y="0"/>
                  </a:moveTo>
                  <a:lnTo>
                    <a:pt x="0" y="535708"/>
                  </a:lnTo>
                  <a:lnTo>
                    <a:pt x="229742" y="425165"/>
                  </a:lnTo>
                  <a:lnTo>
                    <a:pt x="229742" y="119131"/>
                  </a:lnTo>
                  <a:lnTo>
                    <a:pt x="0" y="0"/>
                  </a:lnTo>
                </a:path>
              </a:pathLst>
            </a:custGeom>
            <a:ln w="51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7" name="object 217"/>
          <p:cNvSpPr txBox="1"/>
          <p:nvPr/>
        </p:nvSpPr>
        <p:spPr>
          <a:xfrm>
            <a:off x="8028633" y="3186215"/>
            <a:ext cx="14478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25" dirty="0">
                <a:latin typeface="Arial MT"/>
                <a:cs typeface="Arial MT"/>
              </a:rPr>
              <a:t>32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218" name="object 218"/>
          <p:cNvSpPr txBox="1"/>
          <p:nvPr/>
        </p:nvSpPr>
        <p:spPr>
          <a:xfrm>
            <a:off x="863865" y="4155823"/>
            <a:ext cx="241300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900" b="1" dirty="0">
                <a:solidFill>
                  <a:srgbClr val="0033FF"/>
                </a:solidFill>
                <a:latin typeface="Courier New"/>
                <a:cs typeface="Courier New"/>
              </a:rPr>
              <a:t>0</a:t>
            </a:r>
            <a:r>
              <a:rPr sz="900" b="1" spc="-345" dirty="0">
                <a:solidFill>
                  <a:srgbClr val="0033FF"/>
                </a:solidFill>
                <a:latin typeface="Courier New"/>
                <a:cs typeface="Courier New"/>
              </a:rPr>
              <a:t> </a:t>
            </a:r>
            <a:r>
              <a:rPr sz="975" b="1" spc="-75" baseline="-12820" dirty="0">
                <a:latin typeface="Arial"/>
                <a:cs typeface="Arial"/>
              </a:rPr>
              <a:t>M</a:t>
            </a:r>
            <a:endParaRPr sz="975" baseline="-12820">
              <a:latin typeface="Arial"/>
              <a:cs typeface="Arial"/>
            </a:endParaRPr>
          </a:p>
        </p:txBody>
      </p:sp>
      <p:sp>
        <p:nvSpPr>
          <p:cNvPr id="219" name="object 219"/>
          <p:cNvSpPr txBox="1"/>
          <p:nvPr/>
        </p:nvSpPr>
        <p:spPr>
          <a:xfrm>
            <a:off x="889265" y="4308763"/>
            <a:ext cx="184785" cy="23685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06045">
              <a:lnSpc>
                <a:spcPts val="665"/>
              </a:lnSpc>
              <a:spcBef>
                <a:spcPts val="120"/>
              </a:spcBef>
            </a:pPr>
            <a:r>
              <a:rPr sz="650" b="1" spc="-50" dirty="0">
                <a:latin typeface="Arial"/>
                <a:cs typeface="Arial"/>
              </a:rPr>
              <a:t>U</a:t>
            </a:r>
            <a:endParaRPr sz="650">
              <a:latin typeface="Arial"/>
              <a:cs typeface="Arial"/>
            </a:endParaRPr>
          </a:p>
          <a:p>
            <a:pPr marL="12700">
              <a:lnSpc>
                <a:spcPts val="965"/>
              </a:lnSpc>
            </a:pPr>
            <a:r>
              <a:rPr sz="1350" b="1" baseline="3086" dirty="0">
                <a:solidFill>
                  <a:srgbClr val="0033FF"/>
                </a:solidFill>
                <a:latin typeface="Courier New"/>
                <a:cs typeface="Courier New"/>
              </a:rPr>
              <a:t>1</a:t>
            </a:r>
            <a:r>
              <a:rPr sz="1350" b="1" spc="-419" baseline="3086" dirty="0">
                <a:solidFill>
                  <a:srgbClr val="0033FF"/>
                </a:solidFill>
                <a:latin typeface="Courier New"/>
                <a:cs typeface="Courier New"/>
              </a:rPr>
              <a:t> </a:t>
            </a:r>
            <a:r>
              <a:rPr sz="650" b="1" spc="-50" dirty="0">
                <a:latin typeface="Arial"/>
                <a:cs typeface="Arial"/>
              </a:rPr>
              <a:t>X</a:t>
            </a:r>
            <a:endParaRPr sz="650">
              <a:latin typeface="Arial"/>
              <a:cs typeface="Arial"/>
            </a:endParaRPr>
          </a:p>
        </p:txBody>
      </p:sp>
      <p:grpSp>
        <p:nvGrpSpPr>
          <p:cNvPr id="220" name="object 220"/>
          <p:cNvGrpSpPr/>
          <p:nvPr/>
        </p:nvGrpSpPr>
        <p:grpSpPr>
          <a:xfrm>
            <a:off x="6586268" y="3972886"/>
            <a:ext cx="85090" cy="238760"/>
            <a:chOff x="6586268" y="3972886"/>
            <a:chExt cx="85090" cy="238760"/>
          </a:xfrm>
        </p:grpSpPr>
        <p:sp>
          <p:nvSpPr>
            <p:cNvPr id="221" name="object 221"/>
            <p:cNvSpPr/>
            <p:nvPr/>
          </p:nvSpPr>
          <p:spPr>
            <a:xfrm>
              <a:off x="6586268" y="4108923"/>
              <a:ext cx="85090" cy="102235"/>
            </a:xfrm>
            <a:custGeom>
              <a:avLst/>
              <a:gdLst/>
              <a:ahLst/>
              <a:cxnLst/>
              <a:rect l="l" t="t" r="r" b="b"/>
              <a:pathLst>
                <a:path w="85090" h="102235">
                  <a:moveTo>
                    <a:pt x="84941" y="0"/>
                  </a:moveTo>
                  <a:lnTo>
                    <a:pt x="0" y="0"/>
                  </a:lnTo>
                  <a:lnTo>
                    <a:pt x="42428" y="102124"/>
                  </a:lnTo>
                  <a:lnTo>
                    <a:pt x="84941" y="0"/>
                  </a:lnTo>
                  <a:close/>
                </a:path>
              </a:pathLst>
            </a:custGeom>
            <a:solidFill>
              <a:srgbClr val="003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2" name="object 222"/>
            <p:cNvSpPr/>
            <p:nvPr/>
          </p:nvSpPr>
          <p:spPr>
            <a:xfrm>
              <a:off x="6628696" y="3981458"/>
              <a:ext cx="0" cy="196215"/>
            </a:xfrm>
            <a:custGeom>
              <a:avLst/>
              <a:gdLst/>
              <a:ahLst/>
              <a:cxnLst/>
              <a:rect l="l" t="t" r="r" b="b"/>
              <a:pathLst>
                <a:path h="196214">
                  <a:moveTo>
                    <a:pt x="0" y="0"/>
                  </a:moveTo>
                  <a:lnTo>
                    <a:pt x="0" y="195661"/>
                  </a:lnTo>
                </a:path>
              </a:pathLst>
            </a:custGeom>
            <a:ln w="16946">
              <a:solidFill>
                <a:srgbClr val="00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3" name="object 223"/>
          <p:cNvSpPr txBox="1"/>
          <p:nvPr/>
        </p:nvSpPr>
        <p:spPr>
          <a:xfrm>
            <a:off x="6309838" y="3723067"/>
            <a:ext cx="1042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900" b="1" dirty="0">
                <a:solidFill>
                  <a:srgbClr val="0033FF"/>
                </a:solidFill>
                <a:latin typeface="Arial"/>
                <a:cs typeface="Arial"/>
              </a:rPr>
              <a:t>ALUSrcA</a:t>
            </a:r>
            <a:r>
              <a:rPr sz="900" b="1" spc="375" dirty="0">
                <a:solidFill>
                  <a:srgbClr val="0033FF"/>
                </a:solidFill>
                <a:latin typeface="Arial"/>
                <a:cs typeface="Arial"/>
              </a:rPr>
              <a:t> </a:t>
            </a:r>
            <a:r>
              <a:rPr sz="2700" b="1" spc="-37" baseline="-10802" dirty="0">
                <a:solidFill>
                  <a:srgbClr val="FF0000"/>
                </a:solidFill>
                <a:latin typeface="Arial"/>
                <a:cs typeface="Arial"/>
              </a:rPr>
              <a:t>010</a:t>
            </a:r>
            <a:endParaRPr sz="2700" baseline="-10802">
              <a:latin typeface="Arial"/>
              <a:cs typeface="Arial"/>
            </a:endParaRPr>
          </a:p>
        </p:txBody>
      </p:sp>
      <p:sp>
        <p:nvSpPr>
          <p:cNvPr id="224" name="object 224"/>
          <p:cNvSpPr/>
          <p:nvPr/>
        </p:nvSpPr>
        <p:spPr>
          <a:xfrm>
            <a:off x="76574" y="2680282"/>
            <a:ext cx="9003030" cy="1190625"/>
          </a:xfrm>
          <a:custGeom>
            <a:avLst/>
            <a:gdLst/>
            <a:ahLst/>
            <a:cxnLst/>
            <a:rect l="l" t="t" r="r" b="b"/>
            <a:pathLst>
              <a:path w="9003030" h="1190625">
                <a:moveTo>
                  <a:pt x="9002768" y="0"/>
                </a:moveTo>
                <a:lnTo>
                  <a:pt x="0" y="0"/>
                </a:lnTo>
              </a:path>
              <a:path w="9003030" h="1190625">
                <a:moveTo>
                  <a:pt x="9002768" y="0"/>
                </a:moveTo>
                <a:lnTo>
                  <a:pt x="9002768" y="1190548"/>
                </a:lnTo>
              </a:path>
            </a:pathLst>
          </a:custGeom>
          <a:ln w="255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 txBox="1"/>
          <p:nvPr/>
        </p:nvSpPr>
        <p:spPr>
          <a:xfrm>
            <a:off x="5628919" y="3203452"/>
            <a:ext cx="547370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b="1" spc="-10" dirty="0">
                <a:solidFill>
                  <a:srgbClr val="DD0000"/>
                </a:solidFill>
                <a:latin typeface="Courier New"/>
                <a:cs typeface="Courier New"/>
              </a:rPr>
              <a:t>jmpaddr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226" name="object 226"/>
          <p:cNvSpPr txBox="1"/>
          <p:nvPr/>
        </p:nvSpPr>
        <p:spPr>
          <a:xfrm>
            <a:off x="5628919" y="3365168"/>
            <a:ext cx="45275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spc="-10" dirty="0">
                <a:solidFill>
                  <a:srgbClr val="DD0000"/>
                </a:solidFill>
                <a:latin typeface="Courier New"/>
                <a:cs typeface="Courier New"/>
              </a:rPr>
              <a:t>I[25:0]</a:t>
            </a:r>
            <a:endParaRPr sz="800">
              <a:latin typeface="Courier New"/>
              <a:cs typeface="Courier New"/>
            </a:endParaRPr>
          </a:p>
        </p:txBody>
      </p:sp>
      <p:grpSp>
        <p:nvGrpSpPr>
          <p:cNvPr id="227" name="object 227"/>
          <p:cNvGrpSpPr/>
          <p:nvPr/>
        </p:nvGrpSpPr>
        <p:grpSpPr>
          <a:xfrm>
            <a:off x="676151" y="4470221"/>
            <a:ext cx="5387340" cy="2050414"/>
            <a:chOff x="676151" y="4470221"/>
            <a:chExt cx="5387340" cy="2050414"/>
          </a:xfrm>
        </p:grpSpPr>
        <p:sp>
          <p:nvSpPr>
            <p:cNvPr id="228" name="object 228"/>
            <p:cNvSpPr/>
            <p:nvPr/>
          </p:nvSpPr>
          <p:spPr>
            <a:xfrm>
              <a:off x="689168" y="4483239"/>
              <a:ext cx="5361305" cy="2024380"/>
            </a:xfrm>
            <a:custGeom>
              <a:avLst/>
              <a:gdLst/>
              <a:ahLst/>
              <a:cxnLst/>
              <a:rect l="l" t="t" r="r" b="b"/>
              <a:pathLst>
                <a:path w="5361305" h="2024379">
                  <a:moveTo>
                    <a:pt x="2680532" y="263602"/>
                  </a:moveTo>
                  <a:lnTo>
                    <a:pt x="2680532" y="2023929"/>
                  </a:lnTo>
                </a:path>
                <a:path w="5361305" h="2024379">
                  <a:moveTo>
                    <a:pt x="5360835" y="1870770"/>
                  </a:moveTo>
                  <a:lnTo>
                    <a:pt x="459629" y="1870770"/>
                  </a:lnTo>
                </a:path>
                <a:path w="5361305" h="2024379">
                  <a:moveTo>
                    <a:pt x="5360835" y="459263"/>
                  </a:moveTo>
                  <a:lnTo>
                    <a:pt x="5360835" y="1870770"/>
                  </a:lnTo>
                </a:path>
                <a:path w="5361305" h="2024379">
                  <a:moveTo>
                    <a:pt x="0" y="0"/>
                  </a:moveTo>
                  <a:lnTo>
                    <a:pt x="0" y="2023929"/>
                  </a:lnTo>
                </a:path>
              </a:pathLst>
            </a:custGeom>
            <a:ln w="255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9" name="object 229"/>
            <p:cNvSpPr/>
            <p:nvPr/>
          </p:nvSpPr>
          <p:spPr>
            <a:xfrm>
              <a:off x="1233740" y="4891483"/>
              <a:ext cx="119380" cy="102235"/>
            </a:xfrm>
            <a:custGeom>
              <a:avLst/>
              <a:gdLst/>
              <a:ahLst/>
              <a:cxnLst/>
              <a:rect l="l" t="t" r="r" b="b"/>
              <a:pathLst>
                <a:path w="119380" h="102235">
                  <a:moveTo>
                    <a:pt x="0" y="0"/>
                  </a:moveTo>
                  <a:lnTo>
                    <a:pt x="0" y="101869"/>
                  </a:lnTo>
                  <a:lnTo>
                    <a:pt x="119292" y="510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0" name="object 230"/>
            <p:cNvSpPr/>
            <p:nvPr/>
          </p:nvSpPr>
          <p:spPr>
            <a:xfrm>
              <a:off x="1148798" y="4942503"/>
              <a:ext cx="144780" cy="1411605"/>
            </a:xfrm>
            <a:custGeom>
              <a:avLst/>
              <a:gdLst/>
              <a:ahLst/>
              <a:cxnLst/>
              <a:rect l="l" t="t" r="r" b="b"/>
              <a:pathLst>
                <a:path w="144780" h="1411604">
                  <a:moveTo>
                    <a:pt x="144630" y="0"/>
                  </a:moveTo>
                  <a:lnTo>
                    <a:pt x="0" y="0"/>
                  </a:lnTo>
                </a:path>
                <a:path w="144780" h="1411604">
                  <a:moveTo>
                    <a:pt x="0" y="0"/>
                  </a:moveTo>
                  <a:lnTo>
                    <a:pt x="0" y="1411507"/>
                  </a:lnTo>
                </a:path>
              </a:pathLst>
            </a:custGeom>
            <a:ln w="255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1" name="object 231"/>
          <p:cNvSpPr txBox="1"/>
          <p:nvPr/>
        </p:nvSpPr>
        <p:spPr>
          <a:xfrm>
            <a:off x="5373668" y="3441544"/>
            <a:ext cx="179070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b="1" spc="35" dirty="0">
                <a:solidFill>
                  <a:srgbClr val="DD0000"/>
                </a:solidFill>
                <a:latin typeface="Courier New"/>
                <a:cs typeface="Courier New"/>
              </a:rPr>
              <a:t>rd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232" name="object 232"/>
          <p:cNvSpPr/>
          <p:nvPr/>
        </p:nvSpPr>
        <p:spPr>
          <a:xfrm>
            <a:off x="4901375" y="3632737"/>
            <a:ext cx="536575" cy="229870"/>
          </a:xfrm>
          <a:custGeom>
            <a:avLst/>
            <a:gdLst/>
            <a:ahLst/>
            <a:cxnLst/>
            <a:rect l="l" t="t" r="r" b="b"/>
            <a:pathLst>
              <a:path w="536575" h="229870">
                <a:moveTo>
                  <a:pt x="536009" y="0"/>
                </a:moveTo>
                <a:lnTo>
                  <a:pt x="0" y="0"/>
                </a:lnTo>
                <a:lnTo>
                  <a:pt x="119037" y="229674"/>
                </a:lnTo>
                <a:lnTo>
                  <a:pt x="425389" y="229674"/>
                </a:lnTo>
                <a:lnTo>
                  <a:pt x="536009" y="0"/>
                </a:lnTo>
              </a:path>
            </a:pathLst>
          </a:custGeom>
          <a:ln w="510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 txBox="1"/>
          <p:nvPr/>
        </p:nvSpPr>
        <p:spPr>
          <a:xfrm>
            <a:off x="4982205" y="3603022"/>
            <a:ext cx="403225" cy="4121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ts val="1000"/>
              </a:lnSpc>
              <a:spcBef>
                <a:spcPts val="135"/>
              </a:spcBef>
              <a:tabLst>
                <a:tab pos="318770" algn="l"/>
              </a:tabLst>
            </a:pPr>
            <a:r>
              <a:rPr sz="900" b="1" spc="-50" dirty="0">
                <a:solidFill>
                  <a:srgbClr val="0033FF"/>
                </a:solidFill>
                <a:latin typeface="Courier New"/>
                <a:cs typeface="Courier New"/>
              </a:rPr>
              <a:t>0</a:t>
            </a:r>
            <a:r>
              <a:rPr sz="900" b="1" dirty="0">
                <a:solidFill>
                  <a:srgbClr val="0033FF"/>
                </a:solidFill>
                <a:latin typeface="Courier New"/>
                <a:cs typeface="Courier New"/>
              </a:rPr>
              <a:t>	</a:t>
            </a:r>
            <a:r>
              <a:rPr sz="900" b="1" spc="-50" dirty="0">
                <a:solidFill>
                  <a:srgbClr val="0033FF"/>
                </a:solidFill>
                <a:latin typeface="Courier New"/>
                <a:cs typeface="Courier New"/>
              </a:rPr>
              <a:t>1</a:t>
            </a:r>
            <a:endParaRPr sz="900">
              <a:latin typeface="Courier New"/>
              <a:cs typeface="Courier New"/>
            </a:endParaRPr>
          </a:p>
          <a:p>
            <a:pPr marL="80645">
              <a:lnSpc>
                <a:spcPts val="700"/>
              </a:lnSpc>
            </a:pPr>
            <a:r>
              <a:rPr sz="650" b="1" spc="-25" dirty="0">
                <a:latin typeface="Arial"/>
                <a:cs typeface="Arial"/>
              </a:rPr>
              <a:t>MUX</a:t>
            </a:r>
            <a:endParaRPr sz="650">
              <a:latin typeface="Arial"/>
              <a:cs typeface="Arial"/>
            </a:endParaRPr>
          </a:p>
          <a:p>
            <a:pPr marL="225425">
              <a:lnSpc>
                <a:spcPct val="100000"/>
              </a:lnSpc>
              <a:spcBef>
                <a:spcPts val="340"/>
              </a:spcBef>
            </a:pPr>
            <a:r>
              <a:rPr sz="800" spc="-50" dirty="0">
                <a:latin typeface="Arial MT"/>
                <a:cs typeface="Arial MT"/>
              </a:rPr>
              <a:t>5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234" name="object 234"/>
          <p:cNvSpPr txBox="1"/>
          <p:nvPr/>
        </p:nvSpPr>
        <p:spPr>
          <a:xfrm>
            <a:off x="4207865" y="3441544"/>
            <a:ext cx="561975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394970" algn="l"/>
              </a:tabLst>
            </a:pPr>
            <a:r>
              <a:rPr sz="900" b="1" spc="-25" dirty="0">
                <a:solidFill>
                  <a:srgbClr val="DD0000"/>
                </a:solidFill>
                <a:latin typeface="Courier New"/>
                <a:cs typeface="Courier New"/>
              </a:rPr>
              <a:t>rs</a:t>
            </a:r>
            <a:r>
              <a:rPr sz="900" b="1" dirty="0">
                <a:solidFill>
                  <a:srgbClr val="DD0000"/>
                </a:solidFill>
                <a:latin typeface="Courier New"/>
                <a:cs typeface="Courier New"/>
              </a:rPr>
              <a:t>	</a:t>
            </a:r>
            <a:r>
              <a:rPr sz="900" b="1" spc="35" dirty="0">
                <a:solidFill>
                  <a:srgbClr val="DD0000"/>
                </a:solidFill>
                <a:latin typeface="Courier New"/>
                <a:cs typeface="Courier New"/>
              </a:rPr>
              <a:t>rt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235" name="object 235"/>
          <p:cNvSpPr txBox="1"/>
          <p:nvPr/>
        </p:nvSpPr>
        <p:spPr>
          <a:xfrm>
            <a:off x="3552647" y="5703561"/>
            <a:ext cx="700405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b="1" spc="-10" dirty="0">
                <a:solidFill>
                  <a:srgbClr val="DD0000"/>
                </a:solidFill>
                <a:latin typeface="Courier New"/>
                <a:cs typeface="Courier New"/>
              </a:rPr>
              <a:t>immediate</a:t>
            </a:r>
            <a:endParaRPr sz="900">
              <a:latin typeface="Courier New"/>
              <a:cs typeface="Courier New"/>
            </a:endParaRPr>
          </a:p>
        </p:txBody>
      </p:sp>
      <p:grpSp>
        <p:nvGrpSpPr>
          <p:cNvPr id="236" name="object 236"/>
          <p:cNvGrpSpPr/>
          <p:nvPr/>
        </p:nvGrpSpPr>
        <p:grpSpPr>
          <a:xfrm>
            <a:off x="3318667" y="2816234"/>
            <a:ext cx="5191125" cy="3733800"/>
            <a:chOff x="3318667" y="2816234"/>
            <a:chExt cx="5191125" cy="3733800"/>
          </a:xfrm>
        </p:grpSpPr>
        <p:pic>
          <p:nvPicPr>
            <p:cNvPr id="237" name="object 23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348173" y="3352113"/>
              <a:ext cx="102152" cy="102071"/>
            </a:xfrm>
            <a:prstGeom prst="rect">
              <a:avLst/>
            </a:prstGeom>
          </p:spPr>
        </p:pic>
        <p:pic>
          <p:nvPicPr>
            <p:cNvPr id="238" name="object 23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731049" y="3352113"/>
              <a:ext cx="102152" cy="102071"/>
            </a:xfrm>
            <a:prstGeom prst="rect">
              <a:avLst/>
            </a:prstGeom>
          </p:spPr>
        </p:pic>
        <p:pic>
          <p:nvPicPr>
            <p:cNvPr id="239" name="object 23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267314" y="3352113"/>
              <a:ext cx="102067" cy="102071"/>
            </a:xfrm>
            <a:prstGeom prst="rect">
              <a:avLst/>
            </a:prstGeom>
          </p:spPr>
        </p:pic>
        <p:pic>
          <p:nvPicPr>
            <p:cNvPr id="240" name="object 24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109675" y="2816234"/>
              <a:ext cx="102067" cy="102156"/>
            </a:xfrm>
            <a:prstGeom prst="rect">
              <a:avLst/>
            </a:prstGeom>
          </p:spPr>
        </p:pic>
        <p:pic>
          <p:nvPicPr>
            <p:cNvPr id="241" name="object 24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998970" y="4882879"/>
              <a:ext cx="93734" cy="102070"/>
            </a:xfrm>
            <a:prstGeom prst="rect">
              <a:avLst/>
            </a:prstGeom>
          </p:spPr>
        </p:pic>
        <p:pic>
          <p:nvPicPr>
            <p:cNvPr id="242" name="object 24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07102" y="4772420"/>
              <a:ext cx="102067" cy="93483"/>
            </a:xfrm>
            <a:prstGeom prst="rect">
              <a:avLst/>
            </a:prstGeom>
          </p:spPr>
        </p:pic>
        <p:pic>
          <p:nvPicPr>
            <p:cNvPr id="243" name="object 24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318667" y="6456116"/>
              <a:ext cx="93479" cy="93525"/>
            </a:xfrm>
            <a:prstGeom prst="rect">
              <a:avLst/>
            </a:prstGeom>
          </p:spPr>
        </p:pic>
      </p:grpSp>
      <p:sp>
        <p:nvSpPr>
          <p:cNvPr id="244" name="object 244"/>
          <p:cNvSpPr txBox="1"/>
          <p:nvPr/>
        </p:nvSpPr>
        <p:spPr>
          <a:xfrm>
            <a:off x="8479531" y="4291876"/>
            <a:ext cx="105410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b="1" spc="-50" dirty="0">
                <a:solidFill>
                  <a:srgbClr val="0033FF"/>
                </a:solidFill>
                <a:latin typeface="Arial"/>
                <a:cs typeface="Arial"/>
              </a:rPr>
              <a:t>P</a:t>
            </a:r>
            <a:endParaRPr sz="900">
              <a:latin typeface="Arial"/>
              <a:cs typeface="Arial"/>
            </a:endParaRPr>
          </a:p>
        </p:txBody>
      </p:sp>
      <p:sp>
        <p:nvSpPr>
          <p:cNvPr id="245" name="object 245"/>
          <p:cNvSpPr txBox="1"/>
          <p:nvPr/>
        </p:nvSpPr>
        <p:spPr>
          <a:xfrm>
            <a:off x="8577230" y="4315853"/>
            <a:ext cx="369570" cy="133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30"/>
              </a:lnSpc>
            </a:pPr>
            <a:r>
              <a:rPr sz="900" b="1" spc="-10" dirty="0">
                <a:solidFill>
                  <a:srgbClr val="0033FF"/>
                </a:solidFill>
                <a:latin typeface="Arial"/>
                <a:cs typeface="Arial"/>
              </a:rPr>
              <a:t>CSour</a:t>
            </a:r>
            <a:endParaRPr sz="900">
              <a:latin typeface="Arial"/>
              <a:cs typeface="Arial"/>
            </a:endParaRPr>
          </a:p>
        </p:txBody>
      </p:sp>
      <p:sp>
        <p:nvSpPr>
          <p:cNvPr id="246" name="object 246"/>
          <p:cNvSpPr txBox="1"/>
          <p:nvPr/>
        </p:nvSpPr>
        <p:spPr>
          <a:xfrm>
            <a:off x="8930240" y="4291876"/>
            <a:ext cx="160020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b="1" spc="-25" dirty="0">
                <a:solidFill>
                  <a:srgbClr val="0033FF"/>
                </a:solidFill>
                <a:latin typeface="Arial"/>
                <a:cs typeface="Arial"/>
              </a:rPr>
              <a:t>ce</a:t>
            </a:r>
            <a:endParaRPr sz="900">
              <a:latin typeface="Arial"/>
              <a:cs typeface="Arial"/>
            </a:endParaRPr>
          </a:p>
        </p:txBody>
      </p:sp>
      <p:sp>
        <p:nvSpPr>
          <p:cNvPr id="247" name="object 247"/>
          <p:cNvSpPr txBox="1"/>
          <p:nvPr/>
        </p:nvSpPr>
        <p:spPr>
          <a:xfrm>
            <a:off x="3382509" y="5014742"/>
            <a:ext cx="193675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b="1" spc="-25" dirty="0">
                <a:solidFill>
                  <a:srgbClr val="0033FF"/>
                </a:solidFill>
                <a:latin typeface="Arial"/>
                <a:cs typeface="Arial"/>
              </a:rPr>
              <a:t>Me</a:t>
            </a:r>
            <a:endParaRPr sz="900">
              <a:latin typeface="Arial"/>
              <a:cs typeface="Arial"/>
            </a:endParaRPr>
          </a:p>
        </p:txBody>
      </p:sp>
      <p:sp>
        <p:nvSpPr>
          <p:cNvPr id="248" name="object 248"/>
          <p:cNvSpPr txBox="1"/>
          <p:nvPr/>
        </p:nvSpPr>
        <p:spPr>
          <a:xfrm>
            <a:off x="3556873" y="5038719"/>
            <a:ext cx="307340" cy="133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30"/>
              </a:lnSpc>
            </a:pPr>
            <a:r>
              <a:rPr sz="900" b="1" spc="-20" dirty="0">
                <a:solidFill>
                  <a:srgbClr val="0033FF"/>
                </a:solidFill>
                <a:latin typeface="Arial"/>
                <a:cs typeface="Arial"/>
              </a:rPr>
              <a:t>mtoR</a:t>
            </a:r>
            <a:endParaRPr sz="900">
              <a:latin typeface="Arial"/>
              <a:cs typeface="Arial"/>
            </a:endParaRPr>
          </a:p>
        </p:txBody>
      </p:sp>
      <p:sp>
        <p:nvSpPr>
          <p:cNvPr id="249" name="object 249"/>
          <p:cNvSpPr txBox="1"/>
          <p:nvPr/>
        </p:nvSpPr>
        <p:spPr>
          <a:xfrm>
            <a:off x="3858693" y="5014742"/>
            <a:ext cx="166370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b="1" spc="-25" dirty="0">
                <a:solidFill>
                  <a:srgbClr val="0033FF"/>
                </a:solidFill>
                <a:latin typeface="Arial"/>
                <a:cs typeface="Arial"/>
              </a:rPr>
              <a:t>eg</a:t>
            </a:r>
            <a:endParaRPr sz="900">
              <a:latin typeface="Arial"/>
              <a:cs typeface="Arial"/>
            </a:endParaRPr>
          </a:p>
        </p:txBody>
      </p:sp>
      <p:sp>
        <p:nvSpPr>
          <p:cNvPr id="250" name="object 250"/>
          <p:cNvSpPr txBox="1"/>
          <p:nvPr/>
        </p:nvSpPr>
        <p:spPr>
          <a:xfrm>
            <a:off x="872259" y="3756167"/>
            <a:ext cx="264795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b="1" spc="-20" dirty="0">
                <a:solidFill>
                  <a:srgbClr val="0033FF"/>
                </a:solidFill>
                <a:latin typeface="Arial"/>
                <a:cs typeface="Arial"/>
              </a:rPr>
              <a:t>IorD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251" name="object 251"/>
          <p:cNvGrpSpPr/>
          <p:nvPr/>
        </p:nvGrpSpPr>
        <p:grpSpPr>
          <a:xfrm>
            <a:off x="382876" y="3632668"/>
            <a:ext cx="85725" cy="238760"/>
            <a:chOff x="382876" y="3632668"/>
            <a:chExt cx="85725" cy="238760"/>
          </a:xfrm>
        </p:grpSpPr>
        <p:sp>
          <p:nvSpPr>
            <p:cNvPr id="252" name="object 252"/>
            <p:cNvSpPr/>
            <p:nvPr/>
          </p:nvSpPr>
          <p:spPr>
            <a:xfrm>
              <a:off x="382876" y="3768875"/>
              <a:ext cx="85725" cy="102235"/>
            </a:xfrm>
            <a:custGeom>
              <a:avLst/>
              <a:gdLst/>
              <a:ahLst/>
              <a:cxnLst/>
              <a:rect l="l" t="t" r="r" b="b"/>
              <a:pathLst>
                <a:path w="85725" h="102235">
                  <a:moveTo>
                    <a:pt x="85145" y="0"/>
                  </a:moveTo>
                  <a:lnTo>
                    <a:pt x="0" y="0"/>
                  </a:lnTo>
                  <a:lnTo>
                    <a:pt x="42675" y="101954"/>
                  </a:lnTo>
                  <a:lnTo>
                    <a:pt x="85145" y="0"/>
                  </a:lnTo>
                  <a:close/>
                </a:path>
              </a:pathLst>
            </a:custGeom>
            <a:solidFill>
              <a:srgbClr val="003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3" name="object 253"/>
            <p:cNvSpPr/>
            <p:nvPr/>
          </p:nvSpPr>
          <p:spPr>
            <a:xfrm>
              <a:off x="425551" y="3641241"/>
              <a:ext cx="0" cy="196215"/>
            </a:xfrm>
            <a:custGeom>
              <a:avLst/>
              <a:gdLst/>
              <a:ahLst/>
              <a:cxnLst/>
              <a:rect l="l" t="t" r="r" b="b"/>
              <a:pathLst>
                <a:path h="196214">
                  <a:moveTo>
                    <a:pt x="0" y="0"/>
                  </a:moveTo>
                  <a:lnTo>
                    <a:pt x="0" y="195661"/>
                  </a:lnTo>
                </a:path>
              </a:pathLst>
            </a:custGeom>
            <a:ln w="16946">
              <a:solidFill>
                <a:srgbClr val="00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4" name="object 254"/>
          <p:cNvSpPr txBox="1"/>
          <p:nvPr/>
        </p:nvSpPr>
        <p:spPr>
          <a:xfrm>
            <a:off x="200079" y="3185540"/>
            <a:ext cx="403860" cy="424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2245">
              <a:lnSpc>
                <a:spcPts val="2105"/>
              </a:lnSpc>
              <a:spcBef>
                <a:spcPts val="100"/>
              </a:spcBef>
            </a:pPr>
            <a:r>
              <a:rPr sz="1800" b="1" spc="-50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1025"/>
              </a:lnSpc>
            </a:pPr>
            <a:r>
              <a:rPr sz="900" b="1" spc="-10" dirty="0">
                <a:solidFill>
                  <a:srgbClr val="0033FF"/>
                </a:solidFill>
                <a:latin typeface="Arial"/>
                <a:cs typeface="Arial"/>
              </a:rPr>
              <a:t>PCWr*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255" name="object 255"/>
          <p:cNvGrpSpPr/>
          <p:nvPr/>
        </p:nvGrpSpPr>
        <p:grpSpPr>
          <a:xfrm>
            <a:off x="2944141" y="2595094"/>
            <a:ext cx="85725" cy="434340"/>
            <a:chOff x="2944141" y="2595094"/>
            <a:chExt cx="85725" cy="434340"/>
          </a:xfrm>
        </p:grpSpPr>
        <p:sp>
          <p:nvSpPr>
            <p:cNvPr id="256" name="object 256"/>
            <p:cNvSpPr/>
            <p:nvPr/>
          </p:nvSpPr>
          <p:spPr>
            <a:xfrm>
              <a:off x="2944141" y="2926963"/>
              <a:ext cx="85725" cy="102235"/>
            </a:xfrm>
            <a:custGeom>
              <a:avLst/>
              <a:gdLst/>
              <a:ahLst/>
              <a:cxnLst/>
              <a:rect l="l" t="t" r="r" b="b"/>
              <a:pathLst>
                <a:path w="85725" h="102235">
                  <a:moveTo>
                    <a:pt x="85111" y="0"/>
                  </a:moveTo>
                  <a:lnTo>
                    <a:pt x="0" y="0"/>
                  </a:lnTo>
                  <a:lnTo>
                    <a:pt x="42683" y="102124"/>
                  </a:lnTo>
                  <a:lnTo>
                    <a:pt x="85111" y="0"/>
                  </a:lnTo>
                  <a:close/>
                </a:path>
              </a:pathLst>
            </a:custGeom>
            <a:solidFill>
              <a:srgbClr val="003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7" name="object 257"/>
            <p:cNvSpPr/>
            <p:nvPr/>
          </p:nvSpPr>
          <p:spPr>
            <a:xfrm>
              <a:off x="2986824" y="2603667"/>
              <a:ext cx="0" cy="391795"/>
            </a:xfrm>
            <a:custGeom>
              <a:avLst/>
              <a:gdLst/>
              <a:ahLst/>
              <a:cxnLst/>
              <a:rect l="l" t="t" r="r" b="b"/>
              <a:pathLst>
                <a:path h="391794">
                  <a:moveTo>
                    <a:pt x="0" y="0"/>
                  </a:moveTo>
                  <a:lnTo>
                    <a:pt x="0" y="391322"/>
                  </a:lnTo>
                </a:path>
              </a:pathLst>
            </a:custGeom>
            <a:ln w="16946">
              <a:solidFill>
                <a:srgbClr val="00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8" name="object 258"/>
          <p:cNvSpPr txBox="1"/>
          <p:nvPr/>
        </p:nvSpPr>
        <p:spPr>
          <a:xfrm>
            <a:off x="1223517" y="1755089"/>
            <a:ext cx="2527300" cy="8686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5"/>
              </a:spcBef>
              <a:tabLst>
                <a:tab pos="1878964" algn="l"/>
              </a:tabLst>
            </a:pPr>
            <a:r>
              <a:rPr sz="2000" dirty="0">
                <a:latin typeface="Courier New"/>
                <a:cs typeface="Courier New"/>
              </a:rPr>
              <a:t>IR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=</a:t>
            </a:r>
            <a:r>
              <a:rPr sz="2000" spc="-5" dirty="0">
                <a:latin typeface="Courier New"/>
                <a:cs typeface="Courier New"/>
              </a:rPr>
              <a:t> </a:t>
            </a:r>
            <a:r>
              <a:rPr sz="2000" spc="-20" dirty="0">
                <a:latin typeface="Courier New"/>
                <a:cs typeface="Courier New"/>
              </a:rPr>
              <a:t>Memo</a:t>
            </a:r>
            <a:r>
              <a:rPr sz="2000" dirty="0">
                <a:latin typeface="Courier New"/>
                <a:cs typeface="Courier New"/>
              </a:rPr>
              <a:t>	</a:t>
            </a:r>
            <a:r>
              <a:rPr sz="2000" spc="-20" dirty="0">
                <a:latin typeface="Courier New"/>
                <a:cs typeface="Courier New"/>
              </a:rPr>
              <a:t>PC];</a:t>
            </a:r>
            <a:endParaRPr sz="2000">
              <a:latin typeface="Courier New"/>
              <a:cs typeface="Courier New"/>
            </a:endParaRPr>
          </a:p>
          <a:p>
            <a:pPr marL="50800">
              <a:lnSpc>
                <a:spcPct val="100000"/>
              </a:lnSpc>
              <a:spcBef>
                <a:spcPts val="65"/>
              </a:spcBef>
            </a:pPr>
            <a:r>
              <a:rPr sz="2000" dirty="0">
                <a:latin typeface="Courier New"/>
                <a:cs typeface="Courier New"/>
              </a:rPr>
              <a:t>PC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=</a:t>
            </a:r>
            <a:r>
              <a:rPr sz="2000" spc="-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PC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+</a:t>
            </a:r>
            <a:r>
              <a:rPr sz="2000" spc="-5" dirty="0">
                <a:latin typeface="Courier New"/>
                <a:cs typeface="Courier New"/>
              </a:rPr>
              <a:t> </a:t>
            </a:r>
            <a:r>
              <a:rPr sz="2000" spc="-145" dirty="0">
                <a:latin typeface="Courier New"/>
                <a:cs typeface="Courier New"/>
              </a:rPr>
              <a:t>4</a:t>
            </a:r>
            <a:r>
              <a:rPr sz="2700" b="1" spc="-1364" baseline="-20061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r>
              <a:rPr sz="2000" spc="-30" dirty="0">
                <a:latin typeface="Courier New"/>
                <a:cs typeface="Courier New"/>
              </a:rPr>
              <a:t>;</a:t>
            </a:r>
            <a:endParaRPr sz="2000">
              <a:latin typeface="Courier New"/>
              <a:cs typeface="Courier New"/>
            </a:endParaRPr>
          </a:p>
          <a:p>
            <a:pPr marL="1490345">
              <a:lnSpc>
                <a:spcPct val="100000"/>
              </a:lnSpc>
              <a:spcBef>
                <a:spcPts val="675"/>
              </a:spcBef>
            </a:pPr>
            <a:r>
              <a:rPr sz="900" b="1" spc="-10" dirty="0">
                <a:solidFill>
                  <a:srgbClr val="0033FF"/>
                </a:solidFill>
                <a:latin typeface="Arial"/>
                <a:cs typeface="Arial"/>
              </a:rPr>
              <a:t>IRWrite</a:t>
            </a:r>
            <a:endParaRPr sz="900">
              <a:latin typeface="Arial"/>
              <a:cs typeface="Arial"/>
            </a:endParaRPr>
          </a:p>
        </p:txBody>
      </p:sp>
      <p:sp>
        <p:nvSpPr>
          <p:cNvPr id="259" name="object 259"/>
          <p:cNvSpPr/>
          <p:nvPr/>
        </p:nvSpPr>
        <p:spPr>
          <a:xfrm>
            <a:off x="2819400" y="1818132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304800" y="0"/>
                </a:moveTo>
                <a:lnTo>
                  <a:pt x="0" y="0"/>
                </a:lnTo>
                <a:lnTo>
                  <a:pt x="0" y="304800"/>
                </a:lnTo>
                <a:lnTo>
                  <a:pt x="304800" y="304800"/>
                </a:lnTo>
                <a:lnTo>
                  <a:pt x="304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60" name="object 260"/>
          <p:cNvGrpSpPr/>
          <p:nvPr/>
        </p:nvGrpSpPr>
        <p:grpSpPr>
          <a:xfrm>
            <a:off x="1805939" y="3287267"/>
            <a:ext cx="7132320" cy="2504440"/>
            <a:chOff x="1805939" y="3287267"/>
            <a:chExt cx="7132320" cy="2504440"/>
          </a:xfrm>
        </p:grpSpPr>
        <p:sp>
          <p:nvSpPr>
            <p:cNvPr id="261" name="object 261"/>
            <p:cNvSpPr/>
            <p:nvPr/>
          </p:nvSpPr>
          <p:spPr>
            <a:xfrm>
              <a:off x="1914550" y="4032563"/>
              <a:ext cx="85725" cy="102235"/>
            </a:xfrm>
            <a:custGeom>
              <a:avLst/>
              <a:gdLst/>
              <a:ahLst/>
              <a:cxnLst/>
              <a:rect l="l" t="t" r="r" b="b"/>
              <a:pathLst>
                <a:path w="85725" h="102235">
                  <a:moveTo>
                    <a:pt x="85196" y="0"/>
                  </a:moveTo>
                  <a:lnTo>
                    <a:pt x="0" y="0"/>
                  </a:lnTo>
                  <a:lnTo>
                    <a:pt x="42513" y="101869"/>
                  </a:lnTo>
                  <a:lnTo>
                    <a:pt x="85196" y="0"/>
                  </a:lnTo>
                  <a:close/>
                </a:path>
              </a:pathLst>
            </a:custGeom>
            <a:solidFill>
              <a:srgbClr val="003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2" name="object 262"/>
            <p:cNvSpPr/>
            <p:nvPr/>
          </p:nvSpPr>
          <p:spPr>
            <a:xfrm>
              <a:off x="1957064" y="3904928"/>
              <a:ext cx="0" cy="195580"/>
            </a:xfrm>
            <a:custGeom>
              <a:avLst/>
              <a:gdLst/>
              <a:ahLst/>
              <a:cxnLst/>
              <a:rect l="l" t="t" r="r" b="b"/>
              <a:pathLst>
                <a:path h="195579">
                  <a:moveTo>
                    <a:pt x="0" y="0"/>
                  </a:moveTo>
                  <a:lnTo>
                    <a:pt x="0" y="195576"/>
                  </a:lnTo>
                </a:path>
              </a:pathLst>
            </a:custGeom>
            <a:ln w="16946">
              <a:solidFill>
                <a:srgbClr val="00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3" name="object 263"/>
            <p:cNvSpPr/>
            <p:nvPr/>
          </p:nvSpPr>
          <p:spPr>
            <a:xfrm>
              <a:off x="1805940" y="3287267"/>
              <a:ext cx="7132320" cy="2504440"/>
            </a:xfrm>
            <a:custGeom>
              <a:avLst/>
              <a:gdLst/>
              <a:ahLst/>
              <a:cxnLst/>
              <a:rect l="l" t="t" r="r" b="b"/>
              <a:pathLst>
                <a:path w="7132320" h="2504440">
                  <a:moveTo>
                    <a:pt x="304800" y="1818132"/>
                  </a:moveTo>
                  <a:lnTo>
                    <a:pt x="0" y="1818132"/>
                  </a:lnTo>
                  <a:lnTo>
                    <a:pt x="0" y="2122932"/>
                  </a:lnTo>
                  <a:lnTo>
                    <a:pt x="304800" y="2122932"/>
                  </a:lnTo>
                  <a:lnTo>
                    <a:pt x="304800" y="1818132"/>
                  </a:lnTo>
                  <a:close/>
                </a:path>
                <a:path w="7132320" h="2504440">
                  <a:moveTo>
                    <a:pt x="2080260" y="1578864"/>
                  </a:moveTo>
                  <a:lnTo>
                    <a:pt x="1775460" y="1578864"/>
                  </a:lnTo>
                  <a:lnTo>
                    <a:pt x="1775460" y="1883664"/>
                  </a:lnTo>
                  <a:lnTo>
                    <a:pt x="2080260" y="1883664"/>
                  </a:lnTo>
                  <a:lnTo>
                    <a:pt x="2080260" y="1578864"/>
                  </a:lnTo>
                  <a:close/>
                </a:path>
                <a:path w="7132320" h="2504440">
                  <a:moveTo>
                    <a:pt x="2907792" y="1872996"/>
                  </a:moveTo>
                  <a:lnTo>
                    <a:pt x="2602992" y="1872996"/>
                  </a:lnTo>
                  <a:lnTo>
                    <a:pt x="2602992" y="2177796"/>
                  </a:lnTo>
                  <a:lnTo>
                    <a:pt x="2907792" y="2177796"/>
                  </a:lnTo>
                  <a:lnTo>
                    <a:pt x="2907792" y="1872996"/>
                  </a:lnTo>
                  <a:close/>
                </a:path>
                <a:path w="7132320" h="2504440">
                  <a:moveTo>
                    <a:pt x="4213860" y="207264"/>
                  </a:moveTo>
                  <a:lnTo>
                    <a:pt x="3909060" y="207264"/>
                  </a:lnTo>
                  <a:lnTo>
                    <a:pt x="3909060" y="512064"/>
                  </a:lnTo>
                  <a:lnTo>
                    <a:pt x="4213860" y="512064"/>
                  </a:lnTo>
                  <a:lnTo>
                    <a:pt x="4213860" y="207264"/>
                  </a:lnTo>
                  <a:close/>
                </a:path>
                <a:path w="7132320" h="2504440">
                  <a:moveTo>
                    <a:pt x="4975860" y="2199132"/>
                  </a:moveTo>
                  <a:lnTo>
                    <a:pt x="4671060" y="2199132"/>
                  </a:lnTo>
                  <a:lnTo>
                    <a:pt x="4671060" y="2503932"/>
                  </a:lnTo>
                  <a:lnTo>
                    <a:pt x="4975860" y="2503932"/>
                  </a:lnTo>
                  <a:lnTo>
                    <a:pt x="4975860" y="2199132"/>
                  </a:lnTo>
                  <a:close/>
                </a:path>
                <a:path w="7132320" h="2504440">
                  <a:moveTo>
                    <a:pt x="4975860" y="0"/>
                  </a:moveTo>
                  <a:lnTo>
                    <a:pt x="4671060" y="0"/>
                  </a:lnTo>
                  <a:lnTo>
                    <a:pt x="4671060" y="216408"/>
                  </a:lnTo>
                  <a:lnTo>
                    <a:pt x="4975860" y="216408"/>
                  </a:lnTo>
                  <a:lnTo>
                    <a:pt x="4975860" y="0"/>
                  </a:lnTo>
                  <a:close/>
                </a:path>
                <a:path w="7132320" h="2504440">
                  <a:moveTo>
                    <a:pt x="5585460" y="64008"/>
                  </a:moveTo>
                  <a:lnTo>
                    <a:pt x="5128260" y="64008"/>
                  </a:lnTo>
                  <a:lnTo>
                    <a:pt x="5128260" y="368808"/>
                  </a:lnTo>
                  <a:lnTo>
                    <a:pt x="5585460" y="368808"/>
                  </a:lnTo>
                  <a:lnTo>
                    <a:pt x="5585460" y="64008"/>
                  </a:lnTo>
                  <a:close/>
                </a:path>
                <a:path w="7132320" h="2504440">
                  <a:moveTo>
                    <a:pt x="7132320" y="827532"/>
                  </a:moveTo>
                  <a:lnTo>
                    <a:pt x="6827520" y="827532"/>
                  </a:lnTo>
                  <a:lnTo>
                    <a:pt x="6827520" y="1132332"/>
                  </a:lnTo>
                  <a:lnTo>
                    <a:pt x="7132320" y="1132332"/>
                  </a:lnTo>
                  <a:lnTo>
                    <a:pt x="7132320" y="82753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38600" y="4218432"/>
            <a:ext cx="1524000" cy="1219200"/>
          </a:xfrm>
          <a:custGeom>
            <a:avLst/>
            <a:gdLst/>
            <a:ahLst/>
            <a:cxnLst/>
            <a:rect l="l" t="t" r="r" b="b"/>
            <a:pathLst>
              <a:path w="1524000" h="1219200">
                <a:moveTo>
                  <a:pt x="1524000" y="0"/>
                </a:moveTo>
                <a:lnTo>
                  <a:pt x="0" y="0"/>
                </a:lnTo>
                <a:lnTo>
                  <a:pt x="0" y="1219200"/>
                </a:lnTo>
                <a:lnTo>
                  <a:pt x="1524000" y="1219200"/>
                </a:lnTo>
                <a:lnTo>
                  <a:pt x="1524000" y="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029200" y="5995415"/>
            <a:ext cx="457200" cy="152400"/>
          </a:xfrm>
          <a:custGeom>
            <a:avLst/>
            <a:gdLst/>
            <a:ahLst/>
            <a:cxnLst/>
            <a:rect l="l" t="t" r="r" b="b"/>
            <a:pathLst>
              <a:path w="457200" h="152400">
                <a:moveTo>
                  <a:pt x="457200" y="0"/>
                </a:moveTo>
                <a:lnTo>
                  <a:pt x="0" y="0"/>
                </a:lnTo>
                <a:lnTo>
                  <a:pt x="0" y="152400"/>
                </a:lnTo>
                <a:lnTo>
                  <a:pt x="457200" y="152400"/>
                </a:lnTo>
                <a:lnTo>
                  <a:pt x="45720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791200" y="5995415"/>
            <a:ext cx="533400" cy="152400"/>
          </a:xfrm>
          <a:custGeom>
            <a:avLst/>
            <a:gdLst/>
            <a:ahLst/>
            <a:cxnLst/>
            <a:rect l="l" t="t" r="r" b="b"/>
            <a:pathLst>
              <a:path w="533400" h="152400">
                <a:moveTo>
                  <a:pt x="533400" y="0"/>
                </a:moveTo>
                <a:lnTo>
                  <a:pt x="0" y="0"/>
                </a:lnTo>
                <a:lnTo>
                  <a:pt x="0" y="152400"/>
                </a:lnTo>
                <a:lnTo>
                  <a:pt x="533400" y="152400"/>
                </a:lnTo>
                <a:lnTo>
                  <a:pt x="53340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6705600" y="4242815"/>
            <a:ext cx="774700" cy="1447800"/>
            <a:chOff x="6705600" y="4242815"/>
            <a:chExt cx="774700" cy="1447800"/>
          </a:xfrm>
        </p:grpSpPr>
        <p:sp>
          <p:nvSpPr>
            <p:cNvPr id="6" name="object 6"/>
            <p:cNvSpPr/>
            <p:nvPr/>
          </p:nvSpPr>
          <p:spPr>
            <a:xfrm>
              <a:off x="6793992" y="4242815"/>
              <a:ext cx="685800" cy="1447800"/>
            </a:xfrm>
            <a:custGeom>
              <a:avLst/>
              <a:gdLst/>
              <a:ahLst/>
              <a:cxnLst/>
              <a:rect l="l" t="t" r="r" b="b"/>
              <a:pathLst>
                <a:path w="685800" h="1447800">
                  <a:moveTo>
                    <a:pt x="0" y="0"/>
                  </a:moveTo>
                  <a:lnTo>
                    <a:pt x="0" y="1447799"/>
                  </a:lnTo>
                  <a:lnTo>
                    <a:pt x="685800" y="1068450"/>
                  </a:lnTo>
                  <a:lnTo>
                    <a:pt x="685800" y="3793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705600" y="5271515"/>
              <a:ext cx="228600" cy="178435"/>
            </a:xfrm>
            <a:custGeom>
              <a:avLst/>
              <a:gdLst/>
              <a:ahLst/>
              <a:cxnLst/>
              <a:rect l="l" t="t" r="r" b="b"/>
              <a:pathLst>
                <a:path w="228600" h="178435">
                  <a:moveTo>
                    <a:pt x="228600" y="0"/>
                  </a:moveTo>
                  <a:lnTo>
                    <a:pt x="0" y="0"/>
                  </a:lnTo>
                  <a:lnTo>
                    <a:pt x="0" y="178307"/>
                  </a:lnTo>
                  <a:lnTo>
                    <a:pt x="228600" y="178307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6210300" y="5513832"/>
            <a:ext cx="304800" cy="634365"/>
          </a:xfrm>
          <a:custGeom>
            <a:avLst/>
            <a:gdLst/>
            <a:ahLst/>
            <a:cxnLst/>
            <a:rect l="l" t="t" r="r" b="b"/>
            <a:pathLst>
              <a:path w="304800" h="634364">
                <a:moveTo>
                  <a:pt x="304800" y="0"/>
                </a:moveTo>
                <a:lnTo>
                  <a:pt x="0" y="0"/>
                </a:lnTo>
                <a:lnTo>
                  <a:pt x="0" y="24384"/>
                </a:lnTo>
                <a:lnTo>
                  <a:pt x="0" y="152400"/>
                </a:lnTo>
                <a:lnTo>
                  <a:pt x="0" y="633984"/>
                </a:lnTo>
                <a:lnTo>
                  <a:pt x="152400" y="633984"/>
                </a:lnTo>
                <a:lnTo>
                  <a:pt x="152400" y="152400"/>
                </a:lnTo>
                <a:lnTo>
                  <a:pt x="304800" y="152400"/>
                </a:lnTo>
                <a:lnTo>
                  <a:pt x="30480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769108" y="3125723"/>
            <a:ext cx="2108200" cy="3022600"/>
          </a:xfrm>
          <a:custGeom>
            <a:avLst/>
            <a:gdLst/>
            <a:ahLst/>
            <a:cxnLst/>
            <a:rect l="l" t="t" r="r" b="b"/>
            <a:pathLst>
              <a:path w="2108200" h="3022600">
                <a:moveTo>
                  <a:pt x="2107692" y="419100"/>
                </a:moveTo>
                <a:lnTo>
                  <a:pt x="2069592" y="419100"/>
                </a:lnTo>
                <a:lnTo>
                  <a:pt x="2069592" y="381000"/>
                </a:lnTo>
                <a:lnTo>
                  <a:pt x="457200" y="381000"/>
                </a:lnTo>
                <a:lnTo>
                  <a:pt x="457200" y="0"/>
                </a:lnTo>
                <a:lnTo>
                  <a:pt x="0" y="0"/>
                </a:lnTo>
                <a:lnTo>
                  <a:pt x="0" y="902208"/>
                </a:lnTo>
                <a:lnTo>
                  <a:pt x="431292" y="902208"/>
                </a:lnTo>
                <a:lnTo>
                  <a:pt x="431292" y="3022092"/>
                </a:lnTo>
                <a:lnTo>
                  <a:pt x="507492" y="3022092"/>
                </a:lnTo>
                <a:lnTo>
                  <a:pt x="583692" y="3022092"/>
                </a:lnTo>
                <a:lnTo>
                  <a:pt x="2031492" y="3022092"/>
                </a:lnTo>
                <a:lnTo>
                  <a:pt x="2031492" y="2869692"/>
                </a:lnTo>
                <a:lnTo>
                  <a:pt x="583692" y="2869692"/>
                </a:lnTo>
                <a:lnTo>
                  <a:pt x="583692" y="533400"/>
                </a:lnTo>
                <a:lnTo>
                  <a:pt x="1562100" y="533400"/>
                </a:lnTo>
                <a:lnTo>
                  <a:pt x="1562100" y="1193292"/>
                </a:lnTo>
                <a:lnTo>
                  <a:pt x="1714500" y="1193292"/>
                </a:lnTo>
                <a:lnTo>
                  <a:pt x="1714500" y="533400"/>
                </a:lnTo>
                <a:lnTo>
                  <a:pt x="1955292" y="533400"/>
                </a:lnTo>
                <a:lnTo>
                  <a:pt x="1955292" y="1181100"/>
                </a:lnTo>
                <a:lnTo>
                  <a:pt x="2107692" y="1181100"/>
                </a:lnTo>
                <a:lnTo>
                  <a:pt x="2107692" y="41910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486400" y="4408932"/>
            <a:ext cx="508000" cy="1028700"/>
          </a:xfrm>
          <a:custGeom>
            <a:avLst/>
            <a:gdLst/>
            <a:ahLst/>
            <a:cxnLst/>
            <a:rect l="l" t="t" r="r" b="b"/>
            <a:pathLst>
              <a:path w="508000" h="1028700">
                <a:moveTo>
                  <a:pt x="507492" y="0"/>
                </a:moveTo>
                <a:lnTo>
                  <a:pt x="88392" y="0"/>
                </a:lnTo>
                <a:lnTo>
                  <a:pt x="88392" y="214884"/>
                </a:lnTo>
                <a:lnTo>
                  <a:pt x="0" y="214884"/>
                </a:lnTo>
                <a:lnTo>
                  <a:pt x="0" y="367284"/>
                </a:lnTo>
                <a:lnTo>
                  <a:pt x="88392" y="367284"/>
                </a:lnTo>
                <a:lnTo>
                  <a:pt x="88392" y="633984"/>
                </a:lnTo>
                <a:lnTo>
                  <a:pt x="0" y="633984"/>
                </a:lnTo>
                <a:lnTo>
                  <a:pt x="0" y="786396"/>
                </a:lnTo>
                <a:lnTo>
                  <a:pt x="88392" y="786396"/>
                </a:lnTo>
                <a:lnTo>
                  <a:pt x="88392" y="1028700"/>
                </a:lnTo>
                <a:lnTo>
                  <a:pt x="507492" y="1028700"/>
                </a:lnTo>
                <a:lnTo>
                  <a:pt x="507492" y="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391400" y="4547615"/>
            <a:ext cx="927100" cy="914400"/>
          </a:xfrm>
          <a:custGeom>
            <a:avLst/>
            <a:gdLst/>
            <a:ahLst/>
            <a:cxnLst/>
            <a:rect l="l" t="t" r="r" b="b"/>
            <a:pathLst>
              <a:path w="927100" h="914400">
                <a:moveTo>
                  <a:pt x="926592" y="0"/>
                </a:moveTo>
                <a:lnTo>
                  <a:pt x="469392" y="0"/>
                </a:lnTo>
                <a:lnTo>
                  <a:pt x="469392" y="381000"/>
                </a:lnTo>
                <a:lnTo>
                  <a:pt x="0" y="381000"/>
                </a:lnTo>
                <a:lnTo>
                  <a:pt x="0" y="533400"/>
                </a:lnTo>
                <a:lnTo>
                  <a:pt x="469392" y="533400"/>
                </a:lnTo>
                <a:lnTo>
                  <a:pt x="469392" y="914400"/>
                </a:lnTo>
                <a:lnTo>
                  <a:pt x="926592" y="914400"/>
                </a:lnTo>
                <a:lnTo>
                  <a:pt x="926592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705600" y="4509515"/>
            <a:ext cx="228600" cy="152400"/>
          </a:xfrm>
          <a:custGeom>
            <a:avLst/>
            <a:gdLst/>
            <a:ahLst/>
            <a:cxnLst/>
            <a:rect l="l" t="t" r="r" b="b"/>
            <a:pathLst>
              <a:path w="228600" h="152400">
                <a:moveTo>
                  <a:pt x="228600" y="0"/>
                </a:moveTo>
                <a:lnTo>
                  <a:pt x="0" y="0"/>
                </a:lnTo>
                <a:lnTo>
                  <a:pt x="0" y="152399"/>
                </a:lnTo>
                <a:lnTo>
                  <a:pt x="228600" y="152399"/>
                </a:lnTo>
                <a:lnTo>
                  <a:pt x="228600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096000" y="3023628"/>
            <a:ext cx="381000" cy="1524000"/>
          </a:xfrm>
          <a:custGeom>
            <a:avLst/>
            <a:gdLst/>
            <a:ahLst/>
            <a:cxnLst/>
            <a:rect l="l" t="t" r="r" b="b"/>
            <a:pathLst>
              <a:path w="381000" h="1524000">
                <a:moveTo>
                  <a:pt x="381000" y="1371587"/>
                </a:moveTo>
                <a:lnTo>
                  <a:pt x="152400" y="1371587"/>
                </a:lnTo>
                <a:lnTo>
                  <a:pt x="152400" y="0"/>
                </a:lnTo>
                <a:lnTo>
                  <a:pt x="0" y="0"/>
                </a:lnTo>
                <a:lnTo>
                  <a:pt x="0" y="1371587"/>
                </a:lnTo>
                <a:lnTo>
                  <a:pt x="0" y="1523987"/>
                </a:lnTo>
                <a:lnTo>
                  <a:pt x="152400" y="1523987"/>
                </a:lnTo>
                <a:lnTo>
                  <a:pt x="381000" y="1523987"/>
                </a:lnTo>
                <a:lnTo>
                  <a:pt x="381000" y="1371587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02692" y="2973323"/>
            <a:ext cx="6045835" cy="1866900"/>
          </a:xfrm>
          <a:custGeom>
            <a:avLst/>
            <a:gdLst/>
            <a:ahLst/>
            <a:cxnLst/>
            <a:rect l="l" t="t" r="r" b="b"/>
            <a:pathLst>
              <a:path w="6045835" h="1866900">
                <a:moveTo>
                  <a:pt x="6045708" y="0"/>
                </a:moveTo>
                <a:lnTo>
                  <a:pt x="406908" y="0"/>
                </a:lnTo>
                <a:lnTo>
                  <a:pt x="406908" y="126504"/>
                </a:lnTo>
                <a:lnTo>
                  <a:pt x="406908" y="152400"/>
                </a:lnTo>
                <a:lnTo>
                  <a:pt x="406908" y="1028700"/>
                </a:lnTo>
                <a:lnTo>
                  <a:pt x="0" y="1028700"/>
                </a:lnTo>
                <a:lnTo>
                  <a:pt x="0" y="1866900"/>
                </a:lnTo>
                <a:lnTo>
                  <a:pt x="457200" y="1866900"/>
                </a:lnTo>
                <a:lnTo>
                  <a:pt x="457200" y="1562100"/>
                </a:lnTo>
                <a:lnTo>
                  <a:pt x="597408" y="1562100"/>
                </a:lnTo>
                <a:lnTo>
                  <a:pt x="597408" y="1371600"/>
                </a:lnTo>
                <a:lnTo>
                  <a:pt x="559308" y="1371600"/>
                </a:lnTo>
                <a:lnTo>
                  <a:pt x="559308" y="152400"/>
                </a:lnTo>
                <a:lnTo>
                  <a:pt x="6045708" y="152400"/>
                </a:lnTo>
                <a:lnTo>
                  <a:pt x="6045708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78739" y="358266"/>
            <a:ext cx="8943975" cy="1367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333399"/>
                </a:solidFill>
                <a:latin typeface="Tahoma"/>
                <a:cs typeface="Tahoma"/>
              </a:rPr>
              <a:t>Multicycle</a:t>
            </a:r>
            <a:r>
              <a:rPr spc="-60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dirty="0">
                <a:solidFill>
                  <a:srgbClr val="333399"/>
                </a:solidFill>
                <a:latin typeface="Tahoma"/>
                <a:cs typeface="Tahoma"/>
              </a:rPr>
              <a:t>Control</a:t>
            </a:r>
            <a:r>
              <a:rPr spc="-35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dirty="0">
                <a:solidFill>
                  <a:srgbClr val="333399"/>
                </a:solidFill>
                <a:latin typeface="Tahoma"/>
                <a:cs typeface="Tahoma"/>
              </a:rPr>
              <a:t>Step</a:t>
            </a:r>
            <a:r>
              <a:rPr spc="-5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pc="-20" dirty="0">
                <a:solidFill>
                  <a:srgbClr val="333399"/>
                </a:solidFill>
                <a:latin typeface="Tahoma"/>
                <a:cs typeface="Tahoma"/>
              </a:rPr>
              <a:t>(2): </a:t>
            </a:r>
            <a:r>
              <a:rPr dirty="0">
                <a:solidFill>
                  <a:srgbClr val="333399"/>
                </a:solidFill>
                <a:latin typeface="Tahoma"/>
                <a:cs typeface="Tahoma"/>
              </a:rPr>
              <a:t>Instruction</a:t>
            </a:r>
            <a:r>
              <a:rPr spc="-80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dirty="0">
                <a:solidFill>
                  <a:srgbClr val="333399"/>
                </a:solidFill>
                <a:latin typeface="Tahoma"/>
                <a:cs typeface="Tahoma"/>
              </a:rPr>
              <a:t>Decode</a:t>
            </a:r>
            <a:r>
              <a:rPr spc="-25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dirty="0">
                <a:solidFill>
                  <a:srgbClr val="333399"/>
                </a:solidFill>
                <a:latin typeface="Tahoma"/>
                <a:cs typeface="Tahoma"/>
              </a:rPr>
              <a:t>&amp;</a:t>
            </a:r>
            <a:r>
              <a:rPr spc="-15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dirty="0">
                <a:solidFill>
                  <a:srgbClr val="333399"/>
                </a:solidFill>
                <a:latin typeface="Tahoma"/>
                <a:cs typeface="Tahoma"/>
              </a:rPr>
              <a:t>Register</a:t>
            </a:r>
            <a:r>
              <a:rPr spc="-40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pc="-10" dirty="0">
                <a:solidFill>
                  <a:srgbClr val="333399"/>
                </a:solidFill>
                <a:latin typeface="Tahoma"/>
                <a:cs typeface="Tahoma"/>
              </a:rPr>
              <a:t>Fetch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1298194" y="1758441"/>
            <a:ext cx="262191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A =</a:t>
            </a:r>
            <a:r>
              <a:rPr sz="1800" spc="-10" dirty="0">
                <a:latin typeface="Courier New"/>
                <a:cs typeface="Courier New"/>
              </a:rPr>
              <a:t> Reg[IR[25-21]];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B</a:t>
            </a:r>
            <a:r>
              <a:rPr sz="1800" spc="4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30" dirty="0">
                <a:latin typeface="Courier New"/>
                <a:cs typeface="Courier New"/>
              </a:rPr>
              <a:t> </a:t>
            </a:r>
            <a:r>
              <a:rPr sz="1800" spc="-20" dirty="0">
                <a:latin typeface="Courier New"/>
                <a:cs typeface="Courier New"/>
              </a:rPr>
              <a:t>Reg[IR[20-</a:t>
            </a:r>
            <a:r>
              <a:rPr sz="1800" spc="-10" dirty="0">
                <a:latin typeface="Courier New"/>
                <a:cs typeface="Courier New"/>
              </a:rPr>
              <a:t>15]];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956175" y="1758441"/>
            <a:ext cx="18046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(A</a:t>
            </a:r>
            <a:r>
              <a:rPr sz="1800" spc="-1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Reg[rs])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(B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0" dirty="0">
                <a:latin typeface="Courier New"/>
                <a:cs typeface="Courier New"/>
              </a:rPr>
              <a:t> Reg[rt])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905254" y="5597056"/>
            <a:ext cx="127635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b="1" spc="-50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82524" y="3437573"/>
            <a:ext cx="127635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b="1" spc="-50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30554" y="3742373"/>
            <a:ext cx="153035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b="1" spc="-50" dirty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903729" y="3894773"/>
            <a:ext cx="127635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b="1" spc="-50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548885" y="5660454"/>
            <a:ext cx="127635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b="1" spc="-50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686809" y="5342827"/>
            <a:ext cx="153035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b="1" spc="-50" dirty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endParaRPr sz="18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565392" y="5952176"/>
            <a:ext cx="127635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b="1" spc="-50" dirty="0">
                <a:solidFill>
                  <a:srgbClr val="FF0000"/>
                </a:solidFill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568440" y="3818573"/>
            <a:ext cx="127635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b="1" spc="-50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793613" y="3970973"/>
            <a:ext cx="153035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b="1" spc="-50" dirty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endParaRPr sz="18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766047" y="4657027"/>
            <a:ext cx="153035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b="1" spc="-50" dirty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endParaRPr sz="18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946392" y="3970973"/>
            <a:ext cx="379730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b="1" spc="-30" dirty="0">
                <a:solidFill>
                  <a:srgbClr val="FF0000"/>
                </a:solidFill>
                <a:latin typeface="Arial"/>
                <a:cs typeface="Arial"/>
              </a:rPr>
              <a:t>010</a:t>
            </a:r>
            <a:endParaRPr sz="18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592958" y="2598992"/>
            <a:ext cx="127635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b="1" spc="-50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3858767" y="3631763"/>
            <a:ext cx="1647189" cy="1795145"/>
            <a:chOff x="3858767" y="3631763"/>
            <a:chExt cx="1647189" cy="1795145"/>
          </a:xfrm>
        </p:grpSpPr>
        <p:sp>
          <p:nvSpPr>
            <p:cNvPr id="31" name="object 31"/>
            <p:cNvSpPr/>
            <p:nvPr/>
          </p:nvSpPr>
          <p:spPr>
            <a:xfrm>
              <a:off x="4092940" y="4320515"/>
              <a:ext cx="1387475" cy="1080135"/>
            </a:xfrm>
            <a:custGeom>
              <a:avLst/>
              <a:gdLst/>
              <a:ahLst/>
              <a:cxnLst/>
              <a:rect l="l" t="t" r="r" b="b"/>
              <a:pathLst>
                <a:path w="1387475" h="1080135">
                  <a:moveTo>
                    <a:pt x="1386958" y="0"/>
                  </a:moveTo>
                  <a:lnTo>
                    <a:pt x="0" y="0"/>
                  </a:lnTo>
                  <a:lnTo>
                    <a:pt x="0" y="1080090"/>
                  </a:lnTo>
                  <a:lnTo>
                    <a:pt x="1386958" y="1080090"/>
                  </a:lnTo>
                  <a:lnTo>
                    <a:pt x="138695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092940" y="4320515"/>
              <a:ext cx="1387475" cy="1080135"/>
            </a:xfrm>
            <a:custGeom>
              <a:avLst/>
              <a:gdLst/>
              <a:ahLst/>
              <a:cxnLst/>
              <a:rect l="l" t="t" r="r" b="b"/>
              <a:pathLst>
                <a:path w="1387475" h="1080135">
                  <a:moveTo>
                    <a:pt x="0" y="1080090"/>
                  </a:moveTo>
                  <a:lnTo>
                    <a:pt x="1386958" y="1080090"/>
                  </a:lnTo>
                  <a:lnTo>
                    <a:pt x="1386958" y="0"/>
                  </a:lnTo>
                  <a:lnTo>
                    <a:pt x="0" y="0"/>
                  </a:lnTo>
                  <a:lnTo>
                    <a:pt x="0" y="1080090"/>
                  </a:lnTo>
                  <a:close/>
                </a:path>
              </a:pathLst>
            </a:custGeom>
            <a:ln w="5105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990907" y="4813962"/>
              <a:ext cx="119380" cy="102235"/>
            </a:xfrm>
            <a:custGeom>
              <a:avLst/>
              <a:gdLst/>
              <a:ahLst/>
              <a:cxnLst/>
              <a:rect l="l" t="t" r="r" b="b"/>
              <a:pathLst>
                <a:path w="119379" h="102235">
                  <a:moveTo>
                    <a:pt x="0" y="0"/>
                  </a:moveTo>
                  <a:lnTo>
                    <a:pt x="0" y="101869"/>
                  </a:lnTo>
                  <a:lnTo>
                    <a:pt x="119037" y="508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871785" y="4864812"/>
              <a:ext cx="179070" cy="0"/>
            </a:xfrm>
            <a:custGeom>
              <a:avLst/>
              <a:gdLst/>
              <a:ahLst/>
              <a:cxnLst/>
              <a:rect l="l" t="t" r="r" b="b"/>
              <a:pathLst>
                <a:path w="179070">
                  <a:moveTo>
                    <a:pt x="178726" y="0"/>
                  </a:moveTo>
                  <a:lnTo>
                    <a:pt x="0" y="0"/>
                  </a:lnTo>
                </a:path>
              </a:pathLst>
            </a:custGeom>
            <a:ln w="255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365196" y="4227064"/>
              <a:ext cx="85725" cy="102235"/>
            </a:xfrm>
            <a:custGeom>
              <a:avLst/>
              <a:gdLst/>
              <a:ahLst/>
              <a:cxnLst/>
              <a:rect l="l" t="t" r="r" b="b"/>
              <a:pathLst>
                <a:path w="85725" h="102235">
                  <a:moveTo>
                    <a:pt x="85111" y="0"/>
                  </a:moveTo>
                  <a:lnTo>
                    <a:pt x="0" y="0"/>
                  </a:lnTo>
                  <a:lnTo>
                    <a:pt x="42683" y="102039"/>
                  </a:lnTo>
                  <a:lnTo>
                    <a:pt x="851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407879" y="3640335"/>
              <a:ext cx="0" cy="654685"/>
            </a:xfrm>
            <a:custGeom>
              <a:avLst/>
              <a:gdLst/>
              <a:ahLst/>
              <a:cxnLst/>
              <a:rect l="l" t="t" r="r" b="b"/>
              <a:pathLst>
                <a:path h="654685">
                  <a:moveTo>
                    <a:pt x="0" y="0"/>
                  </a:moveTo>
                  <a:lnTo>
                    <a:pt x="0" y="654669"/>
                  </a:lnTo>
                </a:path>
              </a:pathLst>
            </a:custGeom>
            <a:ln w="169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748242" y="4227064"/>
              <a:ext cx="85090" cy="102235"/>
            </a:xfrm>
            <a:custGeom>
              <a:avLst/>
              <a:gdLst/>
              <a:ahLst/>
              <a:cxnLst/>
              <a:rect l="l" t="t" r="r" b="b"/>
              <a:pathLst>
                <a:path w="85089" h="102235">
                  <a:moveTo>
                    <a:pt x="84941" y="0"/>
                  </a:moveTo>
                  <a:lnTo>
                    <a:pt x="0" y="0"/>
                  </a:lnTo>
                  <a:lnTo>
                    <a:pt x="42513" y="102039"/>
                  </a:lnTo>
                  <a:lnTo>
                    <a:pt x="849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790755" y="3640335"/>
              <a:ext cx="0" cy="654685"/>
            </a:xfrm>
            <a:custGeom>
              <a:avLst/>
              <a:gdLst/>
              <a:ahLst/>
              <a:cxnLst/>
              <a:rect l="l" t="t" r="r" b="b"/>
              <a:pathLst>
                <a:path h="654685">
                  <a:moveTo>
                    <a:pt x="0" y="0"/>
                  </a:moveTo>
                  <a:lnTo>
                    <a:pt x="0" y="654669"/>
                  </a:lnTo>
                </a:path>
              </a:pathLst>
            </a:custGeom>
            <a:ln w="169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365196" y="3980383"/>
              <a:ext cx="76835" cy="76835"/>
            </a:xfrm>
            <a:custGeom>
              <a:avLst/>
              <a:gdLst/>
              <a:ahLst/>
              <a:cxnLst/>
              <a:rect l="l" t="t" r="r" b="b"/>
              <a:pathLst>
                <a:path w="76835" h="76835">
                  <a:moveTo>
                    <a:pt x="76779" y="0"/>
                  </a:moveTo>
                  <a:lnTo>
                    <a:pt x="0" y="76529"/>
                  </a:lnTo>
                </a:path>
              </a:pathLst>
            </a:custGeom>
            <a:ln w="85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4429275" y="3942105"/>
            <a:ext cx="8255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0" dirty="0">
                <a:latin typeface="Arial MT"/>
                <a:cs typeface="Arial MT"/>
              </a:rPr>
              <a:t>5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4748242" y="3980383"/>
            <a:ext cx="76835" cy="76835"/>
          </a:xfrm>
          <a:custGeom>
            <a:avLst/>
            <a:gdLst/>
            <a:ahLst/>
            <a:cxnLst/>
            <a:rect l="l" t="t" r="r" b="b"/>
            <a:pathLst>
              <a:path w="76835" h="76835">
                <a:moveTo>
                  <a:pt x="76609" y="0"/>
                </a:moveTo>
                <a:lnTo>
                  <a:pt x="0" y="76529"/>
                </a:lnTo>
              </a:path>
            </a:pathLst>
          </a:custGeom>
          <a:ln w="8578">
            <a:solidFill>
              <a:srgbClr val="44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4812151" y="3942105"/>
            <a:ext cx="8255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0" dirty="0">
                <a:latin typeface="Arial MT"/>
                <a:cs typeface="Arial MT"/>
              </a:rPr>
              <a:t>5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182134" y="4656697"/>
            <a:ext cx="257810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900" b="1" spc="-25" dirty="0">
                <a:latin typeface="Arial"/>
                <a:cs typeface="Arial"/>
              </a:rPr>
              <a:t>RD1</a:t>
            </a:r>
            <a:endParaRPr sz="9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5182134" y="5081863"/>
            <a:ext cx="257810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900" b="1" spc="-25" dirty="0">
                <a:latin typeface="Arial"/>
                <a:cs typeface="Arial"/>
              </a:rPr>
              <a:t>RD2</a:t>
            </a:r>
            <a:endParaRPr sz="9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297174" y="4316480"/>
            <a:ext cx="973455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  <a:tabLst>
                <a:tab pos="382270" algn="l"/>
                <a:tab pos="765810" algn="l"/>
              </a:tabLst>
            </a:pPr>
            <a:r>
              <a:rPr sz="900" b="1" spc="-25" dirty="0">
                <a:latin typeface="Arial"/>
                <a:cs typeface="Arial"/>
              </a:rPr>
              <a:t>RN1</a:t>
            </a:r>
            <a:r>
              <a:rPr sz="900" b="1" dirty="0">
                <a:latin typeface="Arial"/>
                <a:cs typeface="Arial"/>
              </a:rPr>
              <a:t>	</a:t>
            </a:r>
            <a:r>
              <a:rPr sz="900" b="1" spc="-25" dirty="0">
                <a:latin typeface="Arial"/>
                <a:cs typeface="Arial"/>
              </a:rPr>
              <a:t>RN2</a:t>
            </a:r>
            <a:r>
              <a:rPr sz="900" b="1" dirty="0">
                <a:latin typeface="Arial"/>
                <a:cs typeface="Arial"/>
              </a:rPr>
              <a:t>	</a:t>
            </a:r>
            <a:r>
              <a:rPr sz="900" b="1" spc="-25" dirty="0">
                <a:latin typeface="Arial"/>
                <a:cs typeface="Arial"/>
              </a:rPr>
              <a:t>WN</a:t>
            </a:r>
            <a:endParaRPr sz="9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4144040" y="4775744"/>
            <a:ext cx="207645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900" b="1" spc="-25" dirty="0">
                <a:latin typeface="Arial"/>
                <a:cs typeface="Arial"/>
              </a:rPr>
              <a:t>WD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4552425" y="5400606"/>
            <a:ext cx="85725" cy="196215"/>
            <a:chOff x="4552425" y="5400606"/>
            <a:chExt cx="85725" cy="196215"/>
          </a:xfrm>
        </p:grpSpPr>
        <p:sp>
          <p:nvSpPr>
            <p:cNvPr id="48" name="object 48"/>
            <p:cNvSpPr/>
            <p:nvPr/>
          </p:nvSpPr>
          <p:spPr>
            <a:xfrm>
              <a:off x="4552425" y="5400606"/>
              <a:ext cx="85725" cy="102235"/>
            </a:xfrm>
            <a:custGeom>
              <a:avLst/>
              <a:gdLst/>
              <a:ahLst/>
              <a:cxnLst/>
              <a:rect l="l" t="t" r="r" b="b"/>
              <a:pathLst>
                <a:path w="85725" h="102235">
                  <a:moveTo>
                    <a:pt x="42683" y="0"/>
                  </a:moveTo>
                  <a:lnTo>
                    <a:pt x="0" y="102124"/>
                  </a:lnTo>
                  <a:lnTo>
                    <a:pt x="85111" y="102124"/>
                  </a:lnTo>
                  <a:lnTo>
                    <a:pt x="42683" y="0"/>
                  </a:lnTo>
                  <a:close/>
                </a:path>
              </a:pathLst>
            </a:custGeom>
            <a:solidFill>
              <a:srgbClr val="003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4595108" y="5434704"/>
              <a:ext cx="0" cy="153035"/>
            </a:xfrm>
            <a:custGeom>
              <a:avLst/>
              <a:gdLst/>
              <a:ahLst/>
              <a:cxnLst/>
              <a:rect l="l" t="t" r="r" b="b"/>
              <a:pathLst>
                <a:path h="153035">
                  <a:moveTo>
                    <a:pt x="0" y="0"/>
                  </a:moveTo>
                  <a:lnTo>
                    <a:pt x="0" y="152974"/>
                  </a:lnTo>
                </a:path>
              </a:pathLst>
            </a:custGeom>
            <a:ln w="16946">
              <a:solidFill>
                <a:srgbClr val="00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4293061" y="5566381"/>
            <a:ext cx="550545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b="1" spc="-10" dirty="0">
                <a:solidFill>
                  <a:srgbClr val="0033FF"/>
                </a:solidFill>
                <a:latin typeface="Arial"/>
                <a:cs typeface="Arial"/>
              </a:rPr>
              <a:t>RegWrite</a:t>
            </a:r>
            <a:endParaRPr sz="9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4399291" y="4562897"/>
            <a:ext cx="693420" cy="209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200" b="1" spc="-10" dirty="0">
                <a:latin typeface="Arial"/>
                <a:cs typeface="Arial"/>
              </a:rPr>
              <a:t>Registers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6858230" y="4320531"/>
            <a:ext cx="1081405" cy="1250950"/>
            <a:chOff x="6858230" y="4320531"/>
            <a:chExt cx="1081405" cy="1250950"/>
          </a:xfrm>
        </p:grpSpPr>
        <p:sp>
          <p:nvSpPr>
            <p:cNvPr id="53" name="object 53"/>
            <p:cNvSpPr/>
            <p:nvPr/>
          </p:nvSpPr>
          <p:spPr>
            <a:xfrm>
              <a:off x="6883947" y="4473745"/>
              <a:ext cx="459740" cy="1071880"/>
            </a:xfrm>
            <a:custGeom>
              <a:avLst/>
              <a:gdLst/>
              <a:ahLst/>
              <a:cxnLst/>
              <a:rect l="l" t="t" r="r" b="b"/>
              <a:pathLst>
                <a:path w="459740" h="1071879">
                  <a:moveTo>
                    <a:pt x="0" y="0"/>
                  </a:moveTo>
                  <a:lnTo>
                    <a:pt x="0" y="459263"/>
                  </a:lnTo>
                  <a:lnTo>
                    <a:pt x="76609" y="535623"/>
                  </a:lnTo>
                  <a:lnTo>
                    <a:pt x="0" y="612238"/>
                  </a:lnTo>
                  <a:lnTo>
                    <a:pt x="0" y="1071502"/>
                  </a:lnTo>
                  <a:lnTo>
                    <a:pt x="459655" y="841912"/>
                  </a:lnTo>
                  <a:lnTo>
                    <a:pt x="459655" y="2295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6883947" y="4473745"/>
              <a:ext cx="459740" cy="1071880"/>
            </a:xfrm>
            <a:custGeom>
              <a:avLst/>
              <a:gdLst/>
              <a:ahLst/>
              <a:cxnLst/>
              <a:rect l="l" t="t" r="r" b="b"/>
              <a:pathLst>
                <a:path w="459740" h="1071879">
                  <a:moveTo>
                    <a:pt x="0" y="0"/>
                  </a:moveTo>
                  <a:lnTo>
                    <a:pt x="0" y="459263"/>
                  </a:lnTo>
                  <a:lnTo>
                    <a:pt x="76609" y="535623"/>
                  </a:lnTo>
                  <a:lnTo>
                    <a:pt x="0" y="612238"/>
                  </a:lnTo>
                  <a:lnTo>
                    <a:pt x="0" y="1071502"/>
                  </a:lnTo>
                  <a:lnTo>
                    <a:pt x="459655" y="841912"/>
                  </a:lnTo>
                  <a:lnTo>
                    <a:pt x="459655" y="229504"/>
                  </a:lnTo>
                  <a:lnTo>
                    <a:pt x="0" y="0"/>
                  </a:lnTo>
                </a:path>
              </a:pathLst>
            </a:custGeom>
            <a:ln w="51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7820008" y="5001035"/>
              <a:ext cx="119380" cy="102235"/>
            </a:xfrm>
            <a:custGeom>
              <a:avLst/>
              <a:gdLst/>
              <a:ahLst/>
              <a:cxnLst/>
              <a:rect l="l" t="t" r="r" b="b"/>
              <a:pathLst>
                <a:path w="119379" h="102235">
                  <a:moveTo>
                    <a:pt x="0" y="0"/>
                  </a:moveTo>
                  <a:lnTo>
                    <a:pt x="0" y="101869"/>
                  </a:lnTo>
                  <a:lnTo>
                    <a:pt x="119292" y="510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7352020" y="5052055"/>
              <a:ext cx="527685" cy="0"/>
            </a:xfrm>
            <a:custGeom>
              <a:avLst/>
              <a:gdLst/>
              <a:ahLst/>
              <a:cxnLst/>
              <a:rect l="l" t="t" r="r" b="b"/>
              <a:pathLst>
                <a:path w="527684">
                  <a:moveTo>
                    <a:pt x="527591" y="0"/>
                  </a:moveTo>
                  <a:lnTo>
                    <a:pt x="0" y="0"/>
                  </a:lnTo>
                </a:path>
              </a:pathLst>
            </a:custGeom>
            <a:ln w="255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7079764" y="4490666"/>
              <a:ext cx="85090" cy="102235"/>
            </a:xfrm>
            <a:custGeom>
              <a:avLst/>
              <a:gdLst/>
              <a:ahLst/>
              <a:cxnLst/>
              <a:rect l="l" t="t" r="r" b="b"/>
              <a:pathLst>
                <a:path w="85090" h="102235">
                  <a:moveTo>
                    <a:pt x="84941" y="0"/>
                  </a:moveTo>
                  <a:lnTo>
                    <a:pt x="0" y="0"/>
                  </a:lnTo>
                  <a:lnTo>
                    <a:pt x="42513" y="102124"/>
                  </a:lnTo>
                  <a:lnTo>
                    <a:pt x="84941" y="0"/>
                  </a:lnTo>
                  <a:close/>
                </a:path>
              </a:pathLst>
            </a:custGeom>
            <a:solidFill>
              <a:srgbClr val="003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7122278" y="4329103"/>
              <a:ext cx="0" cy="229870"/>
            </a:xfrm>
            <a:custGeom>
              <a:avLst/>
              <a:gdLst/>
              <a:ahLst/>
              <a:cxnLst/>
              <a:rect l="l" t="t" r="r" b="b"/>
              <a:pathLst>
                <a:path h="229870">
                  <a:moveTo>
                    <a:pt x="0" y="0"/>
                  </a:moveTo>
                  <a:lnTo>
                    <a:pt x="0" y="229589"/>
                  </a:lnTo>
                </a:path>
              </a:pathLst>
            </a:custGeom>
            <a:ln w="16946">
              <a:solidFill>
                <a:srgbClr val="00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7479646" y="4779864"/>
              <a:ext cx="102235" cy="85090"/>
            </a:xfrm>
            <a:custGeom>
              <a:avLst/>
              <a:gdLst/>
              <a:ahLst/>
              <a:cxnLst/>
              <a:rect l="l" t="t" r="r" b="b"/>
              <a:pathLst>
                <a:path w="102234" h="85089">
                  <a:moveTo>
                    <a:pt x="0" y="0"/>
                  </a:moveTo>
                  <a:lnTo>
                    <a:pt x="0" y="84948"/>
                  </a:lnTo>
                  <a:lnTo>
                    <a:pt x="102032" y="424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3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7352020" y="4822295"/>
              <a:ext cx="196215" cy="0"/>
            </a:xfrm>
            <a:custGeom>
              <a:avLst/>
              <a:gdLst/>
              <a:ahLst/>
              <a:cxnLst/>
              <a:rect l="l" t="t" r="r" b="b"/>
              <a:pathLst>
                <a:path w="196215">
                  <a:moveTo>
                    <a:pt x="195816" y="0"/>
                  </a:moveTo>
                  <a:lnTo>
                    <a:pt x="0" y="0"/>
                  </a:lnTo>
                </a:path>
              </a:pathLst>
            </a:custGeom>
            <a:ln w="16947">
              <a:solidFill>
                <a:srgbClr val="0033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61"/>
          <p:cNvSpPr txBox="1"/>
          <p:nvPr/>
        </p:nvSpPr>
        <p:spPr>
          <a:xfrm>
            <a:off x="6803225" y="4188845"/>
            <a:ext cx="591185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b="1" spc="-10" dirty="0">
                <a:solidFill>
                  <a:srgbClr val="0033FF"/>
                </a:solidFill>
                <a:latin typeface="Arial"/>
                <a:cs typeface="Arial"/>
              </a:rPr>
              <a:t>Operation</a:t>
            </a:r>
            <a:endParaRPr sz="900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6956444" y="4749970"/>
            <a:ext cx="314960" cy="209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b="1" spc="-50" dirty="0">
                <a:latin typeface="Arial"/>
                <a:cs typeface="Arial"/>
              </a:rPr>
              <a:t>ALU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676151" y="3627318"/>
            <a:ext cx="7804150" cy="3121660"/>
            <a:chOff x="676151" y="3627318"/>
            <a:chExt cx="7804150" cy="3121660"/>
          </a:xfrm>
        </p:grpSpPr>
        <p:sp>
          <p:nvSpPr>
            <p:cNvPr id="64" name="object 64"/>
            <p:cNvSpPr/>
            <p:nvPr/>
          </p:nvSpPr>
          <p:spPr>
            <a:xfrm>
              <a:off x="689168" y="3640335"/>
              <a:ext cx="7778115" cy="3095625"/>
            </a:xfrm>
            <a:custGeom>
              <a:avLst/>
              <a:gdLst/>
              <a:ahLst/>
              <a:cxnLst/>
              <a:rect l="l" t="t" r="r" b="b"/>
              <a:pathLst>
                <a:path w="7778115" h="3095625">
                  <a:moveTo>
                    <a:pt x="7777555" y="3095431"/>
                  </a:moveTo>
                  <a:lnTo>
                    <a:pt x="0" y="3095431"/>
                  </a:lnTo>
                </a:path>
                <a:path w="7778115" h="3095625">
                  <a:moveTo>
                    <a:pt x="7777555" y="459093"/>
                  </a:moveTo>
                  <a:lnTo>
                    <a:pt x="7777555" y="3095431"/>
                  </a:lnTo>
                </a:path>
                <a:path w="7778115" h="3095625">
                  <a:moveTo>
                    <a:pt x="2569827" y="0"/>
                  </a:moveTo>
                  <a:lnTo>
                    <a:pt x="2569827" y="2483213"/>
                  </a:lnTo>
                </a:path>
                <a:path w="7778115" h="3095625">
                  <a:moveTo>
                    <a:pt x="5590748" y="0"/>
                  </a:moveTo>
                  <a:lnTo>
                    <a:pt x="2450789" y="0"/>
                  </a:lnTo>
                </a:path>
              </a:pathLst>
            </a:custGeom>
            <a:ln w="255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7088182" y="4405718"/>
              <a:ext cx="76835" cy="76835"/>
            </a:xfrm>
            <a:custGeom>
              <a:avLst/>
              <a:gdLst/>
              <a:ahLst/>
              <a:cxnLst/>
              <a:rect l="l" t="t" r="r" b="b"/>
              <a:pathLst>
                <a:path w="76834" h="76835">
                  <a:moveTo>
                    <a:pt x="76524" y="0"/>
                  </a:moveTo>
                  <a:lnTo>
                    <a:pt x="0" y="76359"/>
                  </a:lnTo>
                </a:path>
              </a:pathLst>
            </a:custGeom>
            <a:ln w="8578">
              <a:solidFill>
                <a:srgbClr val="00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6" name="object 66"/>
          <p:cNvSpPr txBox="1"/>
          <p:nvPr/>
        </p:nvSpPr>
        <p:spPr>
          <a:xfrm>
            <a:off x="7152006" y="4367483"/>
            <a:ext cx="8255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0" dirty="0">
                <a:latin typeface="Arial MT"/>
                <a:cs typeface="Arial MT"/>
              </a:rPr>
              <a:t>3</a:t>
            </a:r>
            <a:endParaRPr sz="800">
              <a:latin typeface="Arial MT"/>
              <a:cs typeface="Arial MT"/>
            </a:endParaRPr>
          </a:p>
        </p:txBody>
      </p:sp>
      <p:grpSp>
        <p:nvGrpSpPr>
          <p:cNvPr id="67" name="object 67"/>
          <p:cNvGrpSpPr/>
          <p:nvPr/>
        </p:nvGrpSpPr>
        <p:grpSpPr>
          <a:xfrm>
            <a:off x="4713937" y="5120081"/>
            <a:ext cx="1770380" cy="1377950"/>
            <a:chOff x="4713937" y="5120081"/>
            <a:chExt cx="1770380" cy="1377950"/>
          </a:xfrm>
        </p:grpSpPr>
        <p:sp>
          <p:nvSpPr>
            <p:cNvPr id="68" name="object 68"/>
            <p:cNvSpPr/>
            <p:nvPr/>
          </p:nvSpPr>
          <p:spPr>
            <a:xfrm>
              <a:off x="6364858" y="5120081"/>
              <a:ext cx="119380" cy="102235"/>
            </a:xfrm>
            <a:custGeom>
              <a:avLst/>
              <a:gdLst/>
              <a:ahLst/>
              <a:cxnLst/>
              <a:rect l="l" t="t" r="r" b="b"/>
              <a:pathLst>
                <a:path w="119379" h="102235">
                  <a:moveTo>
                    <a:pt x="0" y="0"/>
                  </a:moveTo>
                  <a:lnTo>
                    <a:pt x="0" y="101869"/>
                  </a:lnTo>
                  <a:lnTo>
                    <a:pt x="119292" y="510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5896870" y="5171101"/>
              <a:ext cx="527685" cy="0"/>
            </a:xfrm>
            <a:custGeom>
              <a:avLst/>
              <a:gdLst/>
              <a:ahLst/>
              <a:cxnLst/>
              <a:rect l="l" t="t" r="r" b="b"/>
              <a:pathLst>
                <a:path w="527685">
                  <a:moveTo>
                    <a:pt x="527676" y="0"/>
                  </a:moveTo>
                  <a:lnTo>
                    <a:pt x="0" y="0"/>
                  </a:lnTo>
                </a:path>
              </a:pathLst>
            </a:custGeom>
            <a:ln w="255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6364858" y="5272971"/>
              <a:ext cx="119380" cy="102235"/>
            </a:xfrm>
            <a:custGeom>
              <a:avLst/>
              <a:gdLst/>
              <a:ahLst/>
              <a:cxnLst/>
              <a:rect l="l" t="t" r="r" b="b"/>
              <a:pathLst>
                <a:path w="119379" h="102235">
                  <a:moveTo>
                    <a:pt x="0" y="0"/>
                  </a:moveTo>
                  <a:lnTo>
                    <a:pt x="0" y="102124"/>
                  </a:lnTo>
                  <a:lnTo>
                    <a:pt x="119292" y="511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5207727" y="5324076"/>
              <a:ext cx="1217295" cy="800100"/>
            </a:xfrm>
            <a:custGeom>
              <a:avLst/>
              <a:gdLst/>
              <a:ahLst/>
              <a:cxnLst/>
              <a:rect l="l" t="t" r="r" b="b"/>
              <a:pathLst>
                <a:path w="1217295" h="800100">
                  <a:moveTo>
                    <a:pt x="1216819" y="0"/>
                  </a:moveTo>
                  <a:lnTo>
                    <a:pt x="1038093" y="0"/>
                  </a:lnTo>
                </a:path>
                <a:path w="1217295" h="800100">
                  <a:moveTo>
                    <a:pt x="0" y="187072"/>
                  </a:moveTo>
                  <a:lnTo>
                    <a:pt x="0" y="799472"/>
                  </a:lnTo>
                </a:path>
              </a:pathLst>
            </a:custGeom>
            <a:ln w="255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4739654" y="5774751"/>
              <a:ext cx="273050" cy="697865"/>
            </a:xfrm>
            <a:custGeom>
              <a:avLst/>
              <a:gdLst/>
              <a:ahLst/>
              <a:cxnLst/>
              <a:rect l="l" t="t" r="r" b="b"/>
              <a:pathLst>
                <a:path w="273050" h="697864">
                  <a:moveTo>
                    <a:pt x="0" y="544424"/>
                  </a:moveTo>
                  <a:lnTo>
                    <a:pt x="0" y="604165"/>
                  </a:lnTo>
                  <a:lnTo>
                    <a:pt x="0" y="652761"/>
                  </a:lnTo>
                  <a:lnTo>
                    <a:pt x="0" y="685429"/>
                  </a:lnTo>
                  <a:lnTo>
                    <a:pt x="0" y="697382"/>
                  </a:lnTo>
                  <a:lnTo>
                    <a:pt x="272426" y="697382"/>
                  </a:lnTo>
                  <a:lnTo>
                    <a:pt x="272426" y="0"/>
                  </a:lnTo>
                  <a:lnTo>
                    <a:pt x="0" y="0"/>
                  </a:lnTo>
                  <a:lnTo>
                    <a:pt x="0" y="11959"/>
                  </a:lnTo>
                  <a:lnTo>
                    <a:pt x="0" y="44653"/>
                  </a:lnTo>
                  <a:lnTo>
                    <a:pt x="0" y="93306"/>
                  </a:lnTo>
                  <a:lnTo>
                    <a:pt x="0" y="153144"/>
                  </a:lnTo>
                  <a:lnTo>
                    <a:pt x="0" y="544424"/>
                  </a:lnTo>
                  <a:close/>
                </a:path>
              </a:pathLst>
            </a:custGeom>
            <a:ln w="51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3" name="object 73"/>
          <p:cNvSpPr txBox="1"/>
          <p:nvPr/>
        </p:nvSpPr>
        <p:spPr>
          <a:xfrm>
            <a:off x="4829071" y="5787552"/>
            <a:ext cx="105410" cy="28765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12700" marR="5080">
              <a:lnSpc>
                <a:spcPts val="940"/>
              </a:lnSpc>
              <a:spcBef>
                <a:spcPts val="285"/>
              </a:spcBef>
            </a:pPr>
            <a:r>
              <a:rPr sz="900" b="1" spc="-50" dirty="0">
                <a:latin typeface="Arial"/>
                <a:cs typeface="Arial"/>
              </a:rPr>
              <a:t>E</a:t>
            </a:r>
            <a:r>
              <a:rPr sz="900" b="1" spc="500" dirty="0">
                <a:latin typeface="Arial"/>
                <a:cs typeface="Arial"/>
              </a:rPr>
              <a:t> </a:t>
            </a:r>
            <a:r>
              <a:rPr sz="900" b="1" spc="-50" dirty="0">
                <a:latin typeface="Arial"/>
                <a:cs typeface="Arial"/>
              </a:rPr>
              <a:t>X</a:t>
            </a:r>
            <a:endParaRPr sz="900">
              <a:latin typeface="Arial"/>
              <a:cs typeface="Arial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4837659" y="6025688"/>
            <a:ext cx="98425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b="1" spc="-50" dirty="0">
                <a:latin typeface="Arial"/>
                <a:cs typeface="Arial"/>
              </a:rPr>
              <a:t>T</a:t>
            </a:r>
            <a:endParaRPr sz="900">
              <a:latin typeface="Arial"/>
              <a:cs typeface="Arial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4829071" y="6144743"/>
            <a:ext cx="111760" cy="28765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12700" marR="5080">
              <a:lnSpc>
                <a:spcPts val="940"/>
              </a:lnSpc>
              <a:spcBef>
                <a:spcPts val="285"/>
              </a:spcBef>
            </a:pPr>
            <a:r>
              <a:rPr sz="900" b="1" spc="-50" dirty="0">
                <a:latin typeface="Arial"/>
                <a:cs typeface="Arial"/>
              </a:rPr>
              <a:t>N</a:t>
            </a:r>
            <a:r>
              <a:rPr sz="900" b="1" spc="500" dirty="0">
                <a:latin typeface="Arial"/>
                <a:cs typeface="Arial"/>
              </a:rPr>
              <a:t> </a:t>
            </a:r>
            <a:r>
              <a:rPr sz="900" b="1" spc="-50" dirty="0">
                <a:latin typeface="Arial"/>
                <a:cs typeface="Arial"/>
              </a:rPr>
              <a:t>D</a:t>
            </a:r>
            <a:endParaRPr sz="900">
              <a:latin typeface="Arial"/>
              <a:cs typeface="Arial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4484403" y="6089442"/>
            <a:ext cx="76835" cy="76835"/>
          </a:xfrm>
          <a:custGeom>
            <a:avLst/>
            <a:gdLst/>
            <a:ahLst/>
            <a:cxnLst/>
            <a:rect l="l" t="t" r="r" b="b"/>
            <a:pathLst>
              <a:path w="76835" h="76835">
                <a:moveTo>
                  <a:pt x="76609" y="0"/>
                </a:moveTo>
                <a:lnTo>
                  <a:pt x="0" y="76580"/>
                </a:lnTo>
              </a:path>
            </a:pathLst>
          </a:custGeom>
          <a:ln w="8578">
            <a:solidFill>
              <a:srgbClr val="44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 txBox="1"/>
          <p:nvPr/>
        </p:nvSpPr>
        <p:spPr>
          <a:xfrm>
            <a:off x="4471703" y="5932160"/>
            <a:ext cx="14478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25" dirty="0">
                <a:latin typeface="Arial MT"/>
                <a:cs typeface="Arial MT"/>
              </a:rPr>
              <a:t>16</a:t>
            </a:r>
            <a:endParaRPr sz="800">
              <a:latin typeface="Arial MT"/>
              <a:cs typeface="Arial MT"/>
            </a:endParaRPr>
          </a:p>
        </p:txBody>
      </p:sp>
      <p:grpSp>
        <p:nvGrpSpPr>
          <p:cNvPr id="78" name="object 78"/>
          <p:cNvGrpSpPr/>
          <p:nvPr/>
        </p:nvGrpSpPr>
        <p:grpSpPr>
          <a:xfrm>
            <a:off x="3245978" y="6042523"/>
            <a:ext cx="2698115" cy="132080"/>
            <a:chOff x="3245978" y="6042523"/>
            <a:chExt cx="2698115" cy="132080"/>
          </a:xfrm>
        </p:grpSpPr>
        <p:sp>
          <p:nvSpPr>
            <p:cNvPr id="79" name="object 79"/>
            <p:cNvSpPr/>
            <p:nvPr/>
          </p:nvSpPr>
          <p:spPr>
            <a:xfrm>
              <a:off x="4637537" y="6072494"/>
              <a:ext cx="119380" cy="102235"/>
            </a:xfrm>
            <a:custGeom>
              <a:avLst/>
              <a:gdLst/>
              <a:ahLst/>
              <a:cxnLst/>
              <a:rect l="l" t="t" r="r" b="b"/>
              <a:pathLst>
                <a:path w="119379" h="102235">
                  <a:moveTo>
                    <a:pt x="0" y="0"/>
                  </a:moveTo>
                  <a:lnTo>
                    <a:pt x="0" y="102099"/>
                  </a:lnTo>
                  <a:lnTo>
                    <a:pt x="119037" y="510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3258996" y="6123548"/>
              <a:ext cx="1438275" cy="0"/>
            </a:xfrm>
            <a:custGeom>
              <a:avLst/>
              <a:gdLst/>
              <a:ahLst/>
              <a:cxnLst/>
              <a:rect l="l" t="t" r="r" b="b"/>
              <a:pathLst>
                <a:path w="1438275">
                  <a:moveTo>
                    <a:pt x="1438230" y="0"/>
                  </a:moveTo>
                  <a:lnTo>
                    <a:pt x="0" y="0"/>
                  </a:lnTo>
                </a:path>
              </a:pathLst>
            </a:custGeom>
            <a:ln w="255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5862944" y="6046968"/>
              <a:ext cx="76835" cy="76835"/>
            </a:xfrm>
            <a:custGeom>
              <a:avLst/>
              <a:gdLst/>
              <a:ahLst/>
              <a:cxnLst/>
              <a:rect l="l" t="t" r="r" b="b"/>
              <a:pathLst>
                <a:path w="76835" h="76835">
                  <a:moveTo>
                    <a:pt x="76609" y="0"/>
                  </a:moveTo>
                  <a:lnTo>
                    <a:pt x="0" y="76580"/>
                  </a:lnTo>
                </a:path>
              </a:pathLst>
            </a:custGeom>
            <a:ln w="85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2" name="object 82"/>
          <p:cNvSpPr txBox="1"/>
          <p:nvPr/>
        </p:nvSpPr>
        <p:spPr>
          <a:xfrm>
            <a:off x="5041808" y="5932160"/>
            <a:ext cx="14478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25" dirty="0">
                <a:latin typeface="Arial MT"/>
                <a:cs typeface="Arial MT"/>
              </a:rPr>
              <a:t>32</a:t>
            </a:r>
            <a:endParaRPr sz="800">
              <a:latin typeface="Arial MT"/>
              <a:cs typeface="Arial MT"/>
            </a:endParaRPr>
          </a:p>
        </p:txBody>
      </p:sp>
      <p:grpSp>
        <p:nvGrpSpPr>
          <p:cNvPr id="83" name="object 83"/>
          <p:cNvGrpSpPr/>
          <p:nvPr/>
        </p:nvGrpSpPr>
        <p:grpSpPr>
          <a:xfrm>
            <a:off x="1310140" y="4328896"/>
            <a:ext cx="7169784" cy="1845945"/>
            <a:chOff x="1310140" y="4328896"/>
            <a:chExt cx="7169784" cy="1845945"/>
          </a:xfrm>
        </p:grpSpPr>
        <p:sp>
          <p:nvSpPr>
            <p:cNvPr id="84" name="object 84"/>
            <p:cNvSpPr/>
            <p:nvPr/>
          </p:nvSpPr>
          <p:spPr>
            <a:xfrm>
              <a:off x="5326765" y="6072495"/>
              <a:ext cx="119380" cy="102235"/>
            </a:xfrm>
            <a:custGeom>
              <a:avLst/>
              <a:gdLst/>
              <a:ahLst/>
              <a:cxnLst/>
              <a:rect l="l" t="t" r="r" b="b"/>
              <a:pathLst>
                <a:path w="119379" h="102235">
                  <a:moveTo>
                    <a:pt x="0" y="0"/>
                  </a:moveTo>
                  <a:lnTo>
                    <a:pt x="0" y="102099"/>
                  </a:lnTo>
                  <a:lnTo>
                    <a:pt x="119207" y="510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5020413" y="6123548"/>
              <a:ext cx="366395" cy="0"/>
            </a:xfrm>
            <a:custGeom>
              <a:avLst/>
              <a:gdLst/>
              <a:ahLst/>
              <a:cxnLst/>
              <a:rect l="l" t="t" r="r" b="b"/>
              <a:pathLst>
                <a:path w="366395">
                  <a:moveTo>
                    <a:pt x="365955" y="0"/>
                  </a:moveTo>
                  <a:lnTo>
                    <a:pt x="0" y="0"/>
                  </a:lnTo>
                </a:path>
              </a:pathLst>
            </a:custGeom>
            <a:ln w="255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1335857" y="4354613"/>
              <a:ext cx="1157605" cy="1080135"/>
            </a:xfrm>
            <a:custGeom>
              <a:avLst/>
              <a:gdLst/>
              <a:ahLst/>
              <a:cxnLst/>
              <a:rect l="l" t="t" r="r" b="b"/>
              <a:pathLst>
                <a:path w="1157605" h="1080135">
                  <a:moveTo>
                    <a:pt x="0" y="1080090"/>
                  </a:moveTo>
                  <a:lnTo>
                    <a:pt x="1157386" y="1080090"/>
                  </a:lnTo>
                  <a:lnTo>
                    <a:pt x="1157386" y="0"/>
                  </a:lnTo>
                  <a:lnTo>
                    <a:pt x="0" y="0"/>
                  </a:lnTo>
                  <a:lnTo>
                    <a:pt x="0" y="1080090"/>
                  </a:lnTo>
                  <a:close/>
                </a:path>
              </a:pathLst>
            </a:custGeom>
            <a:ln w="5105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8236980" y="5052055"/>
              <a:ext cx="229870" cy="0"/>
            </a:xfrm>
            <a:custGeom>
              <a:avLst/>
              <a:gdLst/>
              <a:ahLst/>
              <a:cxnLst/>
              <a:rect l="l" t="t" r="r" b="b"/>
              <a:pathLst>
                <a:path w="229870">
                  <a:moveTo>
                    <a:pt x="229742" y="0"/>
                  </a:moveTo>
                  <a:lnTo>
                    <a:pt x="0" y="0"/>
                  </a:lnTo>
                </a:path>
              </a:pathLst>
            </a:custGeom>
            <a:ln w="255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8" name="object 88"/>
          <p:cNvSpPr txBox="1"/>
          <p:nvPr/>
        </p:nvSpPr>
        <p:spPr>
          <a:xfrm>
            <a:off x="7364828" y="4614011"/>
            <a:ext cx="277495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b="1" spc="-20" dirty="0">
                <a:solidFill>
                  <a:srgbClr val="003399"/>
                </a:solidFill>
                <a:latin typeface="Arial"/>
                <a:cs typeface="Arial"/>
              </a:rPr>
              <a:t>Zero</a:t>
            </a:r>
            <a:endParaRPr sz="900">
              <a:latin typeface="Arial"/>
              <a:cs typeface="Arial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2259218" y="4809587"/>
            <a:ext cx="213360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b="1" spc="60" dirty="0">
                <a:latin typeface="Arial"/>
                <a:cs typeface="Arial"/>
              </a:rPr>
              <a:t>RD</a:t>
            </a:r>
            <a:endParaRPr sz="900">
              <a:latin typeface="Arial"/>
              <a:cs typeface="Arial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1374258" y="5081863"/>
            <a:ext cx="220345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b="1" spc="-25" dirty="0">
                <a:latin typeface="Arial"/>
                <a:cs typeface="Arial"/>
              </a:rPr>
              <a:t>WD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91" name="object 91"/>
          <p:cNvGrpSpPr/>
          <p:nvPr/>
        </p:nvGrpSpPr>
        <p:grpSpPr>
          <a:xfrm>
            <a:off x="1914550" y="5434704"/>
            <a:ext cx="85725" cy="200660"/>
            <a:chOff x="1914550" y="5434704"/>
            <a:chExt cx="85725" cy="200660"/>
          </a:xfrm>
        </p:grpSpPr>
        <p:sp>
          <p:nvSpPr>
            <p:cNvPr id="92" name="object 92"/>
            <p:cNvSpPr/>
            <p:nvPr/>
          </p:nvSpPr>
          <p:spPr>
            <a:xfrm>
              <a:off x="1914550" y="5434704"/>
              <a:ext cx="85725" cy="102235"/>
            </a:xfrm>
            <a:custGeom>
              <a:avLst/>
              <a:gdLst/>
              <a:ahLst/>
              <a:cxnLst/>
              <a:rect l="l" t="t" r="r" b="b"/>
              <a:pathLst>
                <a:path w="85725" h="102235">
                  <a:moveTo>
                    <a:pt x="42513" y="0"/>
                  </a:moveTo>
                  <a:lnTo>
                    <a:pt x="0" y="101954"/>
                  </a:lnTo>
                  <a:lnTo>
                    <a:pt x="85196" y="101954"/>
                  </a:lnTo>
                  <a:lnTo>
                    <a:pt x="42513" y="0"/>
                  </a:lnTo>
                  <a:close/>
                </a:path>
              </a:pathLst>
            </a:custGeom>
            <a:solidFill>
              <a:srgbClr val="003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1957064" y="5468632"/>
              <a:ext cx="0" cy="158115"/>
            </a:xfrm>
            <a:custGeom>
              <a:avLst/>
              <a:gdLst/>
              <a:ahLst/>
              <a:cxnLst/>
              <a:rect l="l" t="t" r="r" b="b"/>
              <a:pathLst>
                <a:path h="158114">
                  <a:moveTo>
                    <a:pt x="0" y="0"/>
                  </a:moveTo>
                  <a:lnTo>
                    <a:pt x="0" y="157975"/>
                  </a:lnTo>
                </a:path>
              </a:pathLst>
            </a:custGeom>
            <a:ln w="16946">
              <a:solidFill>
                <a:srgbClr val="00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4" name="object 94"/>
          <p:cNvSpPr txBox="1"/>
          <p:nvPr/>
        </p:nvSpPr>
        <p:spPr>
          <a:xfrm>
            <a:off x="1621091" y="5243341"/>
            <a:ext cx="591820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b="1" spc="-10" dirty="0">
                <a:solidFill>
                  <a:srgbClr val="0033FF"/>
                </a:solidFill>
                <a:latin typeface="Arial"/>
                <a:cs typeface="Arial"/>
              </a:rPr>
              <a:t>MemRead</a:t>
            </a:r>
            <a:endParaRPr sz="900">
              <a:latin typeface="Arial"/>
              <a:cs typeface="Arial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1578663" y="4673440"/>
            <a:ext cx="604520" cy="209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b="1" spc="-10" dirty="0">
                <a:latin typeface="Arial"/>
                <a:cs typeface="Arial"/>
              </a:rPr>
              <a:t>Memory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96" name="object 96"/>
          <p:cNvGrpSpPr/>
          <p:nvPr/>
        </p:nvGrpSpPr>
        <p:grpSpPr>
          <a:xfrm>
            <a:off x="952981" y="4124955"/>
            <a:ext cx="85725" cy="238125"/>
            <a:chOff x="952981" y="4124955"/>
            <a:chExt cx="85725" cy="238125"/>
          </a:xfrm>
        </p:grpSpPr>
        <p:sp>
          <p:nvSpPr>
            <p:cNvPr id="97" name="object 97"/>
            <p:cNvSpPr/>
            <p:nvPr/>
          </p:nvSpPr>
          <p:spPr>
            <a:xfrm>
              <a:off x="952981" y="4261162"/>
              <a:ext cx="85725" cy="102235"/>
            </a:xfrm>
            <a:custGeom>
              <a:avLst/>
              <a:gdLst/>
              <a:ahLst/>
              <a:cxnLst/>
              <a:rect l="l" t="t" r="r" b="b"/>
              <a:pathLst>
                <a:path w="85725" h="102235">
                  <a:moveTo>
                    <a:pt x="85196" y="0"/>
                  </a:moveTo>
                  <a:lnTo>
                    <a:pt x="0" y="0"/>
                  </a:lnTo>
                  <a:lnTo>
                    <a:pt x="42683" y="101869"/>
                  </a:lnTo>
                  <a:lnTo>
                    <a:pt x="85196" y="0"/>
                  </a:lnTo>
                  <a:close/>
                </a:path>
              </a:pathLst>
            </a:custGeom>
            <a:solidFill>
              <a:srgbClr val="003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995664" y="4133527"/>
              <a:ext cx="0" cy="195580"/>
            </a:xfrm>
            <a:custGeom>
              <a:avLst/>
              <a:gdLst/>
              <a:ahLst/>
              <a:cxnLst/>
              <a:rect l="l" t="t" r="r" b="b"/>
              <a:pathLst>
                <a:path h="195579">
                  <a:moveTo>
                    <a:pt x="0" y="0"/>
                  </a:moveTo>
                  <a:lnTo>
                    <a:pt x="0" y="195576"/>
                  </a:lnTo>
                </a:path>
              </a:pathLst>
            </a:custGeom>
            <a:ln w="16946">
              <a:solidFill>
                <a:srgbClr val="00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9" name="object 99"/>
          <p:cNvSpPr txBox="1"/>
          <p:nvPr/>
        </p:nvSpPr>
        <p:spPr>
          <a:xfrm>
            <a:off x="1374258" y="4367500"/>
            <a:ext cx="832485" cy="30480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 indent="246379">
              <a:lnSpc>
                <a:spcPct val="100000"/>
              </a:lnSpc>
              <a:spcBef>
                <a:spcPts val="135"/>
              </a:spcBef>
            </a:pPr>
            <a:r>
              <a:rPr sz="900" b="1" spc="-10" dirty="0">
                <a:solidFill>
                  <a:srgbClr val="0033FF"/>
                </a:solidFill>
                <a:latin typeface="Arial"/>
                <a:cs typeface="Arial"/>
              </a:rPr>
              <a:t>MemWrite </a:t>
            </a:r>
            <a:r>
              <a:rPr sz="900" b="1" spc="-20" dirty="0">
                <a:latin typeface="Arial"/>
                <a:cs typeface="Arial"/>
              </a:rPr>
              <a:t>ADDR</a:t>
            </a:r>
            <a:endParaRPr sz="900">
              <a:latin typeface="Arial"/>
              <a:cs typeface="Arial"/>
            </a:endParaRPr>
          </a:p>
        </p:txBody>
      </p:sp>
      <p:sp>
        <p:nvSpPr>
          <p:cNvPr id="100" name="object 100"/>
          <p:cNvSpPr/>
          <p:nvPr/>
        </p:nvSpPr>
        <p:spPr>
          <a:xfrm>
            <a:off x="5131118" y="4133527"/>
            <a:ext cx="76835" cy="76835"/>
          </a:xfrm>
          <a:custGeom>
            <a:avLst/>
            <a:gdLst/>
            <a:ahLst/>
            <a:cxnLst/>
            <a:rect l="l" t="t" r="r" b="b"/>
            <a:pathLst>
              <a:path w="76835" h="76835">
                <a:moveTo>
                  <a:pt x="76609" y="0"/>
                </a:moveTo>
                <a:lnTo>
                  <a:pt x="0" y="76529"/>
                </a:lnTo>
              </a:path>
            </a:pathLst>
          </a:custGeom>
          <a:ln w="85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 txBox="1"/>
          <p:nvPr/>
        </p:nvSpPr>
        <p:spPr>
          <a:xfrm>
            <a:off x="5195027" y="4095249"/>
            <a:ext cx="8255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0" dirty="0">
                <a:latin typeface="Arial MT"/>
                <a:cs typeface="Arial MT"/>
              </a:rPr>
              <a:t>5</a:t>
            </a:r>
            <a:endParaRPr sz="800">
              <a:latin typeface="Arial MT"/>
              <a:cs typeface="Arial MT"/>
            </a:endParaRPr>
          </a:p>
        </p:txBody>
      </p:sp>
      <p:grpSp>
        <p:nvGrpSpPr>
          <p:cNvPr id="102" name="object 102"/>
          <p:cNvGrpSpPr/>
          <p:nvPr/>
        </p:nvGrpSpPr>
        <p:grpSpPr>
          <a:xfrm>
            <a:off x="5131118" y="4090856"/>
            <a:ext cx="1770380" cy="1361440"/>
            <a:chOff x="5131118" y="4090856"/>
            <a:chExt cx="1770380" cy="1361440"/>
          </a:xfrm>
        </p:grpSpPr>
        <p:sp>
          <p:nvSpPr>
            <p:cNvPr id="103" name="object 103"/>
            <p:cNvSpPr/>
            <p:nvPr/>
          </p:nvSpPr>
          <p:spPr>
            <a:xfrm>
              <a:off x="5131118" y="4227064"/>
              <a:ext cx="85725" cy="102235"/>
            </a:xfrm>
            <a:custGeom>
              <a:avLst/>
              <a:gdLst/>
              <a:ahLst/>
              <a:cxnLst/>
              <a:rect l="l" t="t" r="r" b="b"/>
              <a:pathLst>
                <a:path w="85725" h="102235">
                  <a:moveTo>
                    <a:pt x="85111" y="0"/>
                  </a:moveTo>
                  <a:lnTo>
                    <a:pt x="0" y="0"/>
                  </a:lnTo>
                  <a:lnTo>
                    <a:pt x="42428" y="102039"/>
                  </a:lnTo>
                  <a:lnTo>
                    <a:pt x="851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5173546" y="4099429"/>
              <a:ext cx="0" cy="195580"/>
            </a:xfrm>
            <a:custGeom>
              <a:avLst/>
              <a:gdLst/>
              <a:ahLst/>
              <a:cxnLst/>
              <a:rect l="l" t="t" r="r" b="b"/>
              <a:pathLst>
                <a:path h="195579">
                  <a:moveTo>
                    <a:pt x="0" y="0"/>
                  </a:moveTo>
                  <a:lnTo>
                    <a:pt x="0" y="195576"/>
                  </a:lnTo>
                </a:path>
              </a:pathLst>
            </a:custGeom>
            <a:ln w="169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6781830" y="5349586"/>
              <a:ext cx="119380" cy="102235"/>
            </a:xfrm>
            <a:custGeom>
              <a:avLst/>
              <a:gdLst/>
              <a:ahLst/>
              <a:cxnLst/>
              <a:rect l="l" t="t" r="r" b="b"/>
              <a:pathLst>
                <a:path w="119379" h="102235">
                  <a:moveTo>
                    <a:pt x="0" y="0"/>
                  </a:moveTo>
                  <a:lnTo>
                    <a:pt x="0" y="102124"/>
                  </a:lnTo>
                  <a:lnTo>
                    <a:pt x="119292" y="510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6705306" y="5400606"/>
              <a:ext cx="136525" cy="0"/>
            </a:xfrm>
            <a:custGeom>
              <a:avLst/>
              <a:gdLst/>
              <a:ahLst/>
              <a:cxnLst/>
              <a:rect l="l" t="t" r="r" b="b"/>
              <a:pathLst>
                <a:path w="136525">
                  <a:moveTo>
                    <a:pt x="136213" y="0"/>
                  </a:moveTo>
                  <a:lnTo>
                    <a:pt x="0" y="0"/>
                  </a:lnTo>
                </a:path>
              </a:pathLst>
            </a:custGeom>
            <a:ln w="255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7" name="object 107"/>
          <p:cNvSpPr txBox="1"/>
          <p:nvPr/>
        </p:nvSpPr>
        <p:spPr>
          <a:xfrm>
            <a:off x="3288979" y="3440384"/>
            <a:ext cx="770890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b="1" dirty="0">
                <a:latin typeface="Arial"/>
                <a:cs typeface="Arial"/>
              </a:rPr>
              <a:t>Instruction</a:t>
            </a:r>
            <a:r>
              <a:rPr sz="900" b="1" spc="155" dirty="0">
                <a:latin typeface="Arial"/>
                <a:cs typeface="Arial"/>
              </a:rPr>
              <a:t>  </a:t>
            </a:r>
            <a:r>
              <a:rPr sz="900" b="1" spc="-50" dirty="0">
                <a:latin typeface="Constantia"/>
                <a:cs typeface="Constantia"/>
              </a:rPr>
              <a:t>I</a:t>
            </a:r>
            <a:endParaRPr sz="900">
              <a:latin typeface="Constantia"/>
              <a:cs typeface="Constantia"/>
            </a:endParaRPr>
          </a:p>
        </p:txBody>
      </p:sp>
      <p:sp>
        <p:nvSpPr>
          <p:cNvPr id="108" name="object 108"/>
          <p:cNvSpPr/>
          <p:nvPr/>
        </p:nvSpPr>
        <p:spPr>
          <a:xfrm>
            <a:off x="3216567" y="3946454"/>
            <a:ext cx="76835" cy="76835"/>
          </a:xfrm>
          <a:custGeom>
            <a:avLst/>
            <a:gdLst/>
            <a:ahLst/>
            <a:cxnLst/>
            <a:rect l="l" t="t" r="r" b="b"/>
            <a:pathLst>
              <a:path w="76835" h="76835">
                <a:moveTo>
                  <a:pt x="76524" y="0"/>
                </a:moveTo>
                <a:lnTo>
                  <a:pt x="0" y="76614"/>
                </a:lnTo>
              </a:path>
            </a:pathLst>
          </a:custGeom>
          <a:ln w="8578">
            <a:solidFill>
              <a:srgbClr val="44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 txBox="1"/>
          <p:nvPr/>
        </p:nvSpPr>
        <p:spPr>
          <a:xfrm>
            <a:off x="3280391" y="3908261"/>
            <a:ext cx="14478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25" dirty="0">
                <a:latin typeface="Arial MT"/>
                <a:cs typeface="Arial MT"/>
              </a:rPr>
              <a:t>32</a:t>
            </a:r>
            <a:endParaRPr sz="800">
              <a:latin typeface="Arial MT"/>
              <a:cs typeface="Arial MT"/>
            </a:endParaRPr>
          </a:p>
        </p:txBody>
      </p:sp>
      <p:grpSp>
        <p:nvGrpSpPr>
          <p:cNvPr id="110" name="object 110"/>
          <p:cNvGrpSpPr/>
          <p:nvPr/>
        </p:nvGrpSpPr>
        <p:grpSpPr>
          <a:xfrm>
            <a:off x="6266899" y="4048579"/>
            <a:ext cx="2438400" cy="2054225"/>
            <a:chOff x="6266899" y="4048579"/>
            <a:chExt cx="2438400" cy="2054225"/>
          </a:xfrm>
        </p:grpSpPr>
        <p:sp>
          <p:nvSpPr>
            <p:cNvPr id="111" name="object 111"/>
            <p:cNvSpPr/>
            <p:nvPr/>
          </p:nvSpPr>
          <p:spPr>
            <a:xfrm>
              <a:off x="8585931" y="4048579"/>
              <a:ext cx="119380" cy="102235"/>
            </a:xfrm>
            <a:custGeom>
              <a:avLst/>
              <a:gdLst/>
              <a:ahLst/>
              <a:cxnLst/>
              <a:rect l="l" t="t" r="r" b="b"/>
              <a:pathLst>
                <a:path w="119379" h="102235">
                  <a:moveTo>
                    <a:pt x="0" y="0"/>
                  </a:moveTo>
                  <a:lnTo>
                    <a:pt x="0" y="101869"/>
                  </a:lnTo>
                  <a:lnTo>
                    <a:pt x="119037" y="508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6279916" y="4099429"/>
              <a:ext cx="2366010" cy="1990089"/>
            </a:xfrm>
            <a:custGeom>
              <a:avLst/>
              <a:gdLst/>
              <a:ahLst/>
              <a:cxnLst/>
              <a:rect l="l" t="t" r="r" b="b"/>
              <a:pathLst>
                <a:path w="2366009" h="1990089">
                  <a:moveTo>
                    <a:pt x="2365448" y="0"/>
                  </a:moveTo>
                  <a:lnTo>
                    <a:pt x="2186806" y="0"/>
                  </a:lnTo>
                </a:path>
                <a:path w="2366009" h="1990089">
                  <a:moveTo>
                    <a:pt x="0" y="1530766"/>
                  </a:moveTo>
                  <a:lnTo>
                    <a:pt x="0" y="1990012"/>
                  </a:lnTo>
                </a:path>
              </a:pathLst>
            </a:custGeom>
            <a:ln w="255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3" name="object 1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41349" y="5001019"/>
              <a:ext cx="102067" cy="93483"/>
            </a:xfrm>
            <a:prstGeom prst="rect">
              <a:avLst/>
            </a:prstGeom>
          </p:spPr>
        </p:pic>
        <p:sp>
          <p:nvSpPr>
            <p:cNvPr id="114" name="object 114"/>
            <p:cNvSpPr/>
            <p:nvPr/>
          </p:nvSpPr>
          <p:spPr>
            <a:xfrm>
              <a:off x="6543585" y="5664293"/>
              <a:ext cx="85725" cy="102235"/>
            </a:xfrm>
            <a:custGeom>
              <a:avLst/>
              <a:gdLst/>
              <a:ahLst/>
              <a:cxnLst/>
              <a:rect l="l" t="t" r="r" b="b"/>
              <a:pathLst>
                <a:path w="85725" h="102235">
                  <a:moveTo>
                    <a:pt x="42683" y="0"/>
                  </a:moveTo>
                  <a:lnTo>
                    <a:pt x="0" y="102124"/>
                  </a:lnTo>
                  <a:lnTo>
                    <a:pt x="85111" y="102124"/>
                  </a:lnTo>
                  <a:lnTo>
                    <a:pt x="42683" y="0"/>
                  </a:lnTo>
                  <a:close/>
                </a:path>
              </a:pathLst>
            </a:custGeom>
            <a:solidFill>
              <a:srgbClr val="003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6586268" y="5698136"/>
              <a:ext cx="0" cy="161925"/>
            </a:xfrm>
            <a:custGeom>
              <a:avLst/>
              <a:gdLst/>
              <a:ahLst/>
              <a:cxnLst/>
              <a:rect l="l" t="t" r="r" b="b"/>
              <a:pathLst>
                <a:path h="161925">
                  <a:moveTo>
                    <a:pt x="0" y="0"/>
                  </a:moveTo>
                  <a:lnTo>
                    <a:pt x="0" y="161732"/>
                  </a:lnTo>
                </a:path>
              </a:pathLst>
            </a:custGeom>
            <a:ln w="16946">
              <a:solidFill>
                <a:srgbClr val="00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6" name="object 116"/>
          <p:cNvSpPr txBox="1"/>
          <p:nvPr/>
        </p:nvSpPr>
        <p:spPr>
          <a:xfrm>
            <a:off x="6335238" y="5855579"/>
            <a:ext cx="553720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b="1" spc="-10" dirty="0">
                <a:solidFill>
                  <a:srgbClr val="0033FF"/>
                </a:solidFill>
                <a:latin typeface="Arial"/>
                <a:cs typeface="Arial"/>
              </a:rPr>
              <a:t>ALUSrcB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117" name="object 117"/>
          <p:cNvGrpSpPr/>
          <p:nvPr/>
        </p:nvGrpSpPr>
        <p:grpSpPr>
          <a:xfrm>
            <a:off x="5403079" y="4273654"/>
            <a:ext cx="2311400" cy="2028825"/>
            <a:chOff x="5403079" y="4273654"/>
            <a:chExt cx="2311400" cy="2028825"/>
          </a:xfrm>
        </p:grpSpPr>
        <p:sp>
          <p:nvSpPr>
            <p:cNvPr id="118" name="object 118"/>
            <p:cNvSpPr/>
            <p:nvPr/>
          </p:nvSpPr>
          <p:spPr>
            <a:xfrm>
              <a:off x="5820261" y="4286672"/>
              <a:ext cx="1880870" cy="1802764"/>
            </a:xfrm>
            <a:custGeom>
              <a:avLst/>
              <a:gdLst/>
              <a:ahLst/>
              <a:cxnLst/>
              <a:rect l="l" t="t" r="r" b="b"/>
              <a:pathLst>
                <a:path w="1880870" h="1802764">
                  <a:moveTo>
                    <a:pt x="1880710" y="0"/>
                  </a:moveTo>
                  <a:lnTo>
                    <a:pt x="1880710" y="765383"/>
                  </a:lnTo>
                </a:path>
                <a:path w="1880870" h="1802764">
                  <a:moveTo>
                    <a:pt x="459655" y="1802769"/>
                  </a:moveTo>
                  <a:lnTo>
                    <a:pt x="0" y="1802769"/>
                  </a:lnTo>
                </a:path>
              </a:pathLst>
            </a:custGeom>
            <a:ln w="255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5428797" y="5961807"/>
              <a:ext cx="391795" cy="314960"/>
            </a:xfrm>
            <a:custGeom>
              <a:avLst/>
              <a:gdLst/>
              <a:ahLst/>
              <a:cxnLst/>
              <a:rect l="l" t="t" r="r" b="b"/>
              <a:pathLst>
                <a:path w="391795" h="314960">
                  <a:moveTo>
                    <a:pt x="0" y="161741"/>
                  </a:moveTo>
                  <a:lnTo>
                    <a:pt x="7781" y="210268"/>
                  </a:lnTo>
                  <a:lnTo>
                    <a:pt x="29480" y="252277"/>
                  </a:lnTo>
                  <a:lnTo>
                    <a:pt x="62627" y="285317"/>
                  </a:lnTo>
                  <a:lnTo>
                    <a:pt x="104753" y="306938"/>
                  </a:lnTo>
                  <a:lnTo>
                    <a:pt x="153388" y="314690"/>
                  </a:lnTo>
                  <a:lnTo>
                    <a:pt x="238330" y="314690"/>
                  </a:lnTo>
                  <a:lnTo>
                    <a:pt x="286971" y="306938"/>
                  </a:lnTo>
                  <a:lnTo>
                    <a:pt x="329038" y="285317"/>
                  </a:lnTo>
                  <a:lnTo>
                    <a:pt x="362097" y="252277"/>
                  </a:lnTo>
                  <a:lnTo>
                    <a:pt x="383716" y="210268"/>
                  </a:lnTo>
                  <a:lnTo>
                    <a:pt x="391463" y="161741"/>
                  </a:lnTo>
                  <a:lnTo>
                    <a:pt x="391463" y="153161"/>
                  </a:lnTo>
                  <a:lnTo>
                    <a:pt x="383716" y="104612"/>
                  </a:lnTo>
                  <a:lnTo>
                    <a:pt x="362097" y="62551"/>
                  </a:lnTo>
                  <a:lnTo>
                    <a:pt x="329038" y="29447"/>
                  </a:lnTo>
                  <a:lnTo>
                    <a:pt x="286971" y="7773"/>
                  </a:lnTo>
                  <a:lnTo>
                    <a:pt x="238330" y="0"/>
                  </a:lnTo>
                  <a:lnTo>
                    <a:pt x="153388" y="0"/>
                  </a:lnTo>
                  <a:lnTo>
                    <a:pt x="104753" y="7773"/>
                  </a:lnTo>
                  <a:lnTo>
                    <a:pt x="62627" y="29447"/>
                  </a:lnTo>
                  <a:lnTo>
                    <a:pt x="29480" y="62551"/>
                  </a:lnTo>
                  <a:lnTo>
                    <a:pt x="7781" y="104612"/>
                  </a:lnTo>
                  <a:lnTo>
                    <a:pt x="0" y="153161"/>
                  </a:lnTo>
                  <a:lnTo>
                    <a:pt x="0" y="161741"/>
                  </a:lnTo>
                </a:path>
              </a:pathLst>
            </a:custGeom>
            <a:ln w="5105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0" name="object 120"/>
          <p:cNvSpPr txBox="1"/>
          <p:nvPr/>
        </p:nvSpPr>
        <p:spPr>
          <a:xfrm>
            <a:off x="5458780" y="6000161"/>
            <a:ext cx="295910" cy="209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b="1" spc="-25" dirty="0">
                <a:latin typeface="Courier New"/>
                <a:cs typeface="Courier New"/>
              </a:rPr>
              <a:t>&lt;&lt;2</a:t>
            </a:r>
            <a:endParaRPr sz="1200">
              <a:latin typeface="Courier New"/>
              <a:cs typeface="Courier New"/>
            </a:endParaRPr>
          </a:p>
        </p:txBody>
      </p:sp>
      <p:grpSp>
        <p:nvGrpSpPr>
          <p:cNvPr id="121" name="object 121"/>
          <p:cNvGrpSpPr/>
          <p:nvPr/>
        </p:nvGrpSpPr>
        <p:grpSpPr>
          <a:xfrm>
            <a:off x="63556" y="3091439"/>
            <a:ext cx="7497445" cy="1757045"/>
            <a:chOff x="63556" y="3091439"/>
            <a:chExt cx="7497445" cy="1757045"/>
          </a:xfrm>
        </p:grpSpPr>
        <p:sp>
          <p:nvSpPr>
            <p:cNvPr id="122" name="object 122"/>
            <p:cNvSpPr/>
            <p:nvPr/>
          </p:nvSpPr>
          <p:spPr>
            <a:xfrm>
              <a:off x="689168" y="3104456"/>
              <a:ext cx="6859270" cy="0"/>
            </a:xfrm>
            <a:custGeom>
              <a:avLst/>
              <a:gdLst/>
              <a:ahLst/>
              <a:cxnLst/>
              <a:rect l="l" t="t" r="r" b="b"/>
              <a:pathLst>
                <a:path w="6859270">
                  <a:moveTo>
                    <a:pt x="6858669" y="0"/>
                  </a:moveTo>
                  <a:lnTo>
                    <a:pt x="0" y="0"/>
                  </a:lnTo>
                </a:path>
              </a:pathLst>
            </a:custGeom>
            <a:ln w="255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263829" y="4091019"/>
              <a:ext cx="314960" cy="731520"/>
            </a:xfrm>
            <a:custGeom>
              <a:avLst/>
              <a:gdLst/>
              <a:ahLst/>
              <a:cxnLst/>
              <a:rect l="l" t="t" r="r" b="b"/>
              <a:pathLst>
                <a:path w="314959" h="731520">
                  <a:moveTo>
                    <a:pt x="314871" y="0"/>
                  </a:moveTo>
                  <a:lnTo>
                    <a:pt x="0" y="0"/>
                  </a:lnTo>
                  <a:lnTo>
                    <a:pt x="0" y="731276"/>
                  </a:lnTo>
                  <a:lnTo>
                    <a:pt x="314871" y="731276"/>
                  </a:lnTo>
                  <a:lnTo>
                    <a:pt x="31487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263829" y="4091019"/>
              <a:ext cx="314960" cy="731520"/>
            </a:xfrm>
            <a:custGeom>
              <a:avLst/>
              <a:gdLst/>
              <a:ahLst/>
              <a:cxnLst/>
              <a:rect l="l" t="t" r="r" b="b"/>
              <a:pathLst>
                <a:path w="314959" h="731520">
                  <a:moveTo>
                    <a:pt x="0" y="731276"/>
                  </a:moveTo>
                  <a:lnTo>
                    <a:pt x="314871" y="731276"/>
                  </a:lnTo>
                  <a:lnTo>
                    <a:pt x="314871" y="0"/>
                  </a:lnTo>
                  <a:lnTo>
                    <a:pt x="0" y="0"/>
                  </a:lnTo>
                  <a:lnTo>
                    <a:pt x="0" y="731276"/>
                  </a:lnTo>
                  <a:close/>
                </a:path>
              </a:pathLst>
            </a:custGeom>
            <a:ln w="51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161729" y="4431228"/>
              <a:ext cx="119380" cy="102235"/>
            </a:xfrm>
            <a:custGeom>
              <a:avLst/>
              <a:gdLst/>
              <a:ahLst/>
              <a:cxnLst/>
              <a:rect l="l" t="t" r="r" b="b"/>
              <a:pathLst>
                <a:path w="119379" h="102235">
                  <a:moveTo>
                    <a:pt x="0" y="0"/>
                  </a:moveTo>
                  <a:lnTo>
                    <a:pt x="0" y="101954"/>
                  </a:lnTo>
                  <a:lnTo>
                    <a:pt x="119046" y="508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76574" y="4482078"/>
              <a:ext cx="144780" cy="0"/>
            </a:xfrm>
            <a:custGeom>
              <a:avLst/>
              <a:gdLst/>
              <a:ahLst/>
              <a:cxnLst/>
              <a:rect l="l" t="t" r="r" b="b"/>
              <a:pathLst>
                <a:path w="144779">
                  <a:moveTo>
                    <a:pt x="144572" y="0"/>
                  </a:moveTo>
                  <a:lnTo>
                    <a:pt x="0" y="0"/>
                  </a:lnTo>
                </a:path>
              </a:pathLst>
            </a:custGeom>
            <a:ln w="255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774322" y="4431228"/>
              <a:ext cx="119380" cy="102235"/>
            </a:xfrm>
            <a:custGeom>
              <a:avLst/>
              <a:gdLst/>
              <a:ahLst/>
              <a:cxnLst/>
              <a:rect l="l" t="t" r="r" b="b"/>
              <a:pathLst>
                <a:path w="119380" h="102235">
                  <a:moveTo>
                    <a:pt x="0" y="0"/>
                  </a:moveTo>
                  <a:lnTo>
                    <a:pt x="0" y="101954"/>
                  </a:lnTo>
                  <a:lnTo>
                    <a:pt x="119224" y="508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578701" y="4482078"/>
              <a:ext cx="255270" cy="0"/>
            </a:xfrm>
            <a:custGeom>
              <a:avLst/>
              <a:gdLst/>
              <a:ahLst/>
              <a:cxnLst/>
              <a:rect l="l" t="t" r="r" b="b"/>
              <a:pathLst>
                <a:path w="255269">
                  <a:moveTo>
                    <a:pt x="255250" y="0"/>
                  </a:moveTo>
                  <a:lnTo>
                    <a:pt x="0" y="0"/>
                  </a:lnTo>
                </a:path>
              </a:pathLst>
            </a:custGeom>
            <a:ln w="255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9" name="object 129"/>
          <p:cNvSpPr txBox="1"/>
          <p:nvPr/>
        </p:nvSpPr>
        <p:spPr>
          <a:xfrm>
            <a:off x="302171" y="4180248"/>
            <a:ext cx="238125" cy="209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b="1" spc="-25" dirty="0">
                <a:latin typeface="Arial"/>
                <a:cs typeface="Arial"/>
              </a:rPr>
              <a:t>PC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0" name="object 130"/>
          <p:cNvSpPr txBox="1"/>
          <p:nvPr/>
        </p:nvSpPr>
        <p:spPr>
          <a:xfrm>
            <a:off x="6131003" y="5217831"/>
            <a:ext cx="92075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b="1" spc="-50" dirty="0">
                <a:latin typeface="Arial"/>
                <a:cs typeface="Arial"/>
              </a:rPr>
              <a:t>4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131" name="object 131"/>
          <p:cNvGrpSpPr/>
          <p:nvPr/>
        </p:nvGrpSpPr>
        <p:grpSpPr>
          <a:xfrm>
            <a:off x="63556" y="2895863"/>
            <a:ext cx="9029065" cy="3270250"/>
            <a:chOff x="63556" y="2895863"/>
            <a:chExt cx="9029065" cy="3270250"/>
          </a:xfrm>
        </p:grpSpPr>
        <p:sp>
          <p:nvSpPr>
            <p:cNvPr id="132" name="object 132"/>
            <p:cNvSpPr/>
            <p:nvPr/>
          </p:nvSpPr>
          <p:spPr>
            <a:xfrm>
              <a:off x="76574" y="2908880"/>
              <a:ext cx="6092825" cy="1607820"/>
            </a:xfrm>
            <a:custGeom>
              <a:avLst/>
              <a:gdLst/>
              <a:ahLst/>
              <a:cxnLst/>
              <a:rect l="l" t="t" r="r" b="b"/>
              <a:pathLst>
                <a:path w="6092825" h="1607820">
                  <a:moveTo>
                    <a:pt x="612594" y="195576"/>
                  </a:moveTo>
                  <a:lnTo>
                    <a:pt x="612594" y="1573197"/>
                  </a:lnTo>
                </a:path>
                <a:path w="6092825" h="1607820">
                  <a:moveTo>
                    <a:pt x="0" y="0"/>
                  </a:moveTo>
                  <a:lnTo>
                    <a:pt x="0" y="1573197"/>
                  </a:lnTo>
                </a:path>
                <a:path w="6092825" h="1607820">
                  <a:moveTo>
                    <a:pt x="6092722" y="195576"/>
                  </a:moveTo>
                  <a:lnTo>
                    <a:pt x="6092722" y="1607295"/>
                  </a:lnTo>
                </a:path>
              </a:pathLst>
            </a:custGeom>
            <a:ln w="255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7496736" y="3376733"/>
              <a:ext cx="102235" cy="119380"/>
            </a:xfrm>
            <a:custGeom>
              <a:avLst/>
              <a:gdLst/>
              <a:ahLst/>
              <a:cxnLst/>
              <a:rect l="l" t="t" r="r" b="b"/>
              <a:pathLst>
                <a:path w="102234" h="119379">
                  <a:moveTo>
                    <a:pt x="102117" y="0"/>
                  </a:moveTo>
                  <a:lnTo>
                    <a:pt x="0" y="0"/>
                  </a:lnTo>
                  <a:lnTo>
                    <a:pt x="51101" y="119046"/>
                  </a:lnTo>
                  <a:lnTo>
                    <a:pt x="10211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7547838" y="3104456"/>
              <a:ext cx="689610" cy="800100"/>
            </a:xfrm>
            <a:custGeom>
              <a:avLst/>
              <a:gdLst/>
              <a:ahLst/>
              <a:cxnLst/>
              <a:rect l="l" t="t" r="r" b="b"/>
              <a:pathLst>
                <a:path w="689609" h="800100">
                  <a:moveTo>
                    <a:pt x="0" y="0"/>
                  </a:moveTo>
                  <a:lnTo>
                    <a:pt x="0" y="331714"/>
                  </a:lnTo>
                </a:path>
                <a:path w="689609" h="800100">
                  <a:moveTo>
                    <a:pt x="689143" y="535878"/>
                  </a:moveTo>
                  <a:lnTo>
                    <a:pt x="689143" y="799481"/>
                  </a:lnTo>
                </a:path>
              </a:pathLst>
            </a:custGeom>
            <a:ln w="255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5" name="object 13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56608" y="6072496"/>
              <a:ext cx="93564" cy="93525"/>
            </a:xfrm>
            <a:prstGeom prst="rect">
              <a:avLst/>
            </a:prstGeom>
          </p:spPr>
        </p:pic>
        <p:pic>
          <p:nvPicPr>
            <p:cNvPr id="136" name="object 13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8118" y="4422709"/>
              <a:ext cx="93734" cy="102070"/>
            </a:xfrm>
            <a:prstGeom prst="rect">
              <a:avLst/>
            </a:prstGeom>
          </p:spPr>
        </p:pic>
        <p:sp>
          <p:nvSpPr>
            <p:cNvPr id="137" name="object 137"/>
            <p:cNvSpPr/>
            <p:nvPr/>
          </p:nvSpPr>
          <p:spPr>
            <a:xfrm>
              <a:off x="7854104" y="3640335"/>
              <a:ext cx="1225550" cy="459105"/>
            </a:xfrm>
            <a:custGeom>
              <a:avLst/>
              <a:gdLst/>
              <a:ahLst/>
              <a:cxnLst/>
              <a:rect l="l" t="t" r="r" b="b"/>
              <a:pathLst>
                <a:path w="1225550" h="459104">
                  <a:moveTo>
                    <a:pt x="382876" y="0"/>
                  </a:moveTo>
                  <a:lnTo>
                    <a:pt x="0" y="0"/>
                  </a:lnTo>
                </a:path>
                <a:path w="1225550" h="459104">
                  <a:moveTo>
                    <a:pt x="1225237" y="459093"/>
                  </a:moveTo>
                  <a:lnTo>
                    <a:pt x="1072019" y="459093"/>
                  </a:lnTo>
                </a:path>
              </a:pathLst>
            </a:custGeom>
            <a:ln w="255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5403289" y="3903938"/>
              <a:ext cx="102235" cy="85090"/>
            </a:xfrm>
            <a:custGeom>
              <a:avLst/>
              <a:gdLst/>
              <a:ahLst/>
              <a:cxnLst/>
              <a:rect l="l" t="t" r="r" b="b"/>
              <a:pathLst>
                <a:path w="102235" h="85089">
                  <a:moveTo>
                    <a:pt x="102117" y="0"/>
                  </a:moveTo>
                  <a:lnTo>
                    <a:pt x="0" y="42516"/>
                  </a:lnTo>
                  <a:lnTo>
                    <a:pt x="102117" y="85033"/>
                  </a:lnTo>
                  <a:lnTo>
                    <a:pt x="102117" y="0"/>
                  </a:lnTo>
                  <a:close/>
                </a:path>
              </a:pathLst>
            </a:custGeom>
            <a:solidFill>
              <a:srgbClr val="003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5437385" y="3946454"/>
              <a:ext cx="153670" cy="0"/>
            </a:xfrm>
            <a:custGeom>
              <a:avLst/>
              <a:gdLst/>
              <a:ahLst/>
              <a:cxnLst/>
              <a:rect l="l" t="t" r="r" b="b"/>
              <a:pathLst>
                <a:path w="153670">
                  <a:moveTo>
                    <a:pt x="153218" y="0"/>
                  </a:moveTo>
                  <a:lnTo>
                    <a:pt x="0" y="0"/>
                  </a:lnTo>
                </a:path>
              </a:pathLst>
            </a:custGeom>
            <a:ln w="16947">
              <a:solidFill>
                <a:srgbClr val="00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0" name="object 140"/>
          <p:cNvSpPr txBox="1"/>
          <p:nvPr/>
        </p:nvSpPr>
        <p:spPr>
          <a:xfrm>
            <a:off x="5611999" y="3857216"/>
            <a:ext cx="455930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b="1" spc="-10" dirty="0">
                <a:solidFill>
                  <a:srgbClr val="0033FF"/>
                </a:solidFill>
                <a:latin typeface="Arial"/>
                <a:cs typeface="Arial"/>
              </a:rPr>
              <a:t>RegDst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141" name="object 141"/>
          <p:cNvGrpSpPr/>
          <p:nvPr/>
        </p:nvGrpSpPr>
        <p:grpSpPr>
          <a:xfrm>
            <a:off x="4739627" y="3631763"/>
            <a:ext cx="629920" cy="238125"/>
            <a:chOff x="4739627" y="3631763"/>
            <a:chExt cx="629920" cy="238125"/>
          </a:xfrm>
        </p:grpSpPr>
        <p:sp>
          <p:nvSpPr>
            <p:cNvPr id="142" name="object 142"/>
            <p:cNvSpPr/>
            <p:nvPr/>
          </p:nvSpPr>
          <p:spPr>
            <a:xfrm>
              <a:off x="5284251" y="3767800"/>
              <a:ext cx="85725" cy="102235"/>
            </a:xfrm>
            <a:custGeom>
              <a:avLst/>
              <a:gdLst/>
              <a:ahLst/>
              <a:cxnLst/>
              <a:rect l="l" t="t" r="r" b="b"/>
              <a:pathLst>
                <a:path w="85725" h="102235">
                  <a:moveTo>
                    <a:pt x="85196" y="0"/>
                  </a:moveTo>
                  <a:lnTo>
                    <a:pt x="0" y="0"/>
                  </a:lnTo>
                  <a:lnTo>
                    <a:pt x="42513" y="102039"/>
                  </a:lnTo>
                  <a:lnTo>
                    <a:pt x="8519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5326765" y="3640335"/>
              <a:ext cx="0" cy="195580"/>
            </a:xfrm>
            <a:custGeom>
              <a:avLst/>
              <a:gdLst/>
              <a:ahLst/>
              <a:cxnLst/>
              <a:rect l="l" t="t" r="r" b="b"/>
              <a:pathLst>
                <a:path h="195579">
                  <a:moveTo>
                    <a:pt x="0" y="0"/>
                  </a:moveTo>
                  <a:lnTo>
                    <a:pt x="0" y="195406"/>
                  </a:lnTo>
                </a:path>
              </a:pathLst>
            </a:custGeom>
            <a:ln w="169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4" name="object 14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39627" y="3665905"/>
              <a:ext cx="323469" cy="203935"/>
            </a:xfrm>
            <a:prstGeom prst="rect">
              <a:avLst/>
            </a:prstGeom>
          </p:spPr>
        </p:pic>
        <p:sp>
          <p:nvSpPr>
            <p:cNvPr id="145" name="object 145"/>
            <p:cNvSpPr/>
            <p:nvPr/>
          </p:nvSpPr>
          <p:spPr>
            <a:xfrm>
              <a:off x="5284251" y="3657257"/>
              <a:ext cx="76835" cy="76835"/>
            </a:xfrm>
            <a:custGeom>
              <a:avLst/>
              <a:gdLst/>
              <a:ahLst/>
              <a:cxnLst/>
              <a:rect l="l" t="t" r="r" b="b"/>
              <a:pathLst>
                <a:path w="76835" h="76835">
                  <a:moveTo>
                    <a:pt x="76609" y="0"/>
                  </a:moveTo>
                  <a:lnTo>
                    <a:pt x="0" y="76614"/>
                  </a:lnTo>
                </a:path>
              </a:pathLst>
            </a:custGeom>
            <a:ln w="85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6" name="object 146"/>
          <p:cNvSpPr txBox="1"/>
          <p:nvPr/>
        </p:nvSpPr>
        <p:spPr>
          <a:xfrm>
            <a:off x="5195027" y="3619064"/>
            <a:ext cx="8255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0" dirty="0">
                <a:latin typeface="Arial MT"/>
                <a:cs typeface="Arial MT"/>
              </a:rPr>
              <a:t>5</a:t>
            </a:r>
            <a:endParaRPr sz="800">
              <a:latin typeface="Arial MT"/>
              <a:cs typeface="Arial MT"/>
            </a:endParaRPr>
          </a:p>
        </p:txBody>
      </p:sp>
      <p:grpSp>
        <p:nvGrpSpPr>
          <p:cNvPr id="147" name="object 147"/>
          <p:cNvGrpSpPr/>
          <p:nvPr/>
        </p:nvGrpSpPr>
        <p:grpSpPr>
          <a:xfrm>
            <a:off x="1101685" y="3223389"/>
            <a:ext cx="2064385" cy="1420495"/>
            <a:chOff x="1101685" y="3223389"/>
            <a:chExt cx="2064385" cy="1420495"/>
          </a:xfrm>
        </p:grpSpPr>
        <p:sp>
          <p:nvSpPr>
            <p:cNvPr id="148" name="object 148"/>
            <p:cNvSpPr/>
            <p:nvPr/>
          </p:nvSpPr>
          <p:spPr>
            <a:xfrm>
              <a:off x="1233740" y="4541686"/>
              <a:ext cx="119380" cy="102235"/>
            </a:xfrm>
            <a:custGeom>
              <a:avLst/>
              <a:gdLst/>
              <a:ahLst/>
              <a:cxnLst/>
              <a:rect l="l" t="t" r="r" b="b"/>
              <a:pathLst>
                <a:path w="119380" h="102235">
                  <a:moveTo>
                    <a:pt x="0" y="0"/>
                  </a:moveTo>
                  <a:lnTo>
                    <a:pt x="0" y="102124"/>
                  </a:lnTo>
                  <a:lnTo>
                    <a:pt x="119292" y="511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1114702" y="4592791"/>
              <a:ext cx="179070" cy="0"/>
            </a:xfrm>
            <a:custGeom>
              <a:avLst/>
              <a:gdLst/>
              <a:ahLst/>
              <a:cxnLst/>
              <a:rect l="l" t="t" r="r" b="b"/>
              <a:pathLst>
                <a:path w="179069">
                  <a:moveTo>
                    <a:pt x="178726" y="0"/>
                  </a:moveTo>
                  <a:lnTo>
                    <a:pt x="0" y="0"/>
                  </a:lnTo>
                </a:path>
              </a:pathLst>
            </a:custGeom>
            <a:ln w="255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2825103" y="3249106"/>
              <a:ext cx="314960" cy="731520"/>
            </a:xfrm>
            <a:custGeom>
              <a:avLst/>
              <a:gdLst/>
              <a:ahLst/>
              <a:cxnLst/>
              <a:rect l="l" t="t" r="r" b="b"/>
              <a:pathLst>
                <a:path w="314960" h="731520">
                  <a:moveTo>
                    <a:pt x="314871" y="0"/>
                  </a:moveTo>
                  <a:lnTo>
                    <a:pt x="0" y="0"/>
                  </a:lnTo>
                  <a:lnTo>
                    <a:pt x="0" y="731276"/>
                  </a:lnTo>
                  <a:lnTo>
                    <a:pt x="314871" y="731276"/>
                  </a:lnTo>
                  <a:lnTo>
                    <a:pt x="31487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2825103" y="3249106"/>
              <a:ext cx="314960" cy="731520"/>
            </a:xfrm>
            <a:custGeom>
              <a:avLst/>
              <a:gdLst/>
              <a:ahLst/>
              <a:cxnLst/>
              <a:rect l="l" t="t" r="r" b="b"/>
              <a:pathLst>
                <a:path w="314960" h="731520">
                  <a:moveTo>
                    <a:pt x="0" y="731276"/>
                  </a:moveTo>
                  <a:lnTo>
                    <a:pt x="314871" y="731276"/>
                  </a:lnTo>
                  <a:lnTo>
                    <a:pt x="314871" y="0"/>
                  </a:lnTo>
                  <a:lnTo>
                    <a:pt x="0" y="0"/>
                  </a:lnTo>
                  <a:lnTo>
                    <a:pt x="0" y="731276"/>
                  </a:lnTo>
                  <a:close/>
                </a:path>
              </a:pathLst>
            </a:custGeom>
            <a:ln w="51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2" name="object 152"/>
          <p:cNvSpPr txBox="1"/>
          <p:nvPr/>
        </p:nvSpPr>
        <p:spPr>
          <a:xfrm>
            <a:off x="2923108" y="3338250"/>
            <a:ext cx="136525" cy="362585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 indent="33655">
              <a:lnSpc>
                <a:spcPts val="1210"/>
              </a:lnSpc>
              <a:spcBef>
                <a:spcPts val="335"/>
              </a:spcBef>
            </a:pPr>
            <a:r>
              <a:rPr sz="1200" b="1" spc="-50" dirty="0">
                <a:latin typeface="Arial"/>
                <a:cs typeface="Arial"/>
              </a:rPr>
              <a:t>I R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3" name="object 153"/>
          <p:cNvSpPr/>
          <p:nvPr/>
        </p:nvSpPr>
        <p:spPr>
          <a:xfrm>
            <a:off x="2825103" y="4397138"/>
            <a:ext cx="314960" cy="731520"/>
          </a:xfrm>
          <a:custGeom>
            <a:avLst/>
            <a:gdLst/>
            <a:ahLst/>
            <a:cxnLst/>
            <a:rect l="l" t="t" r="r" b="b"/>
            <a:pathLst>
              <a:path w="314960" h="731520">
                <a:moveTo>
                  <a:pt x="0" y="731276"/>
                </a:moveTo>
                <a:lnTo>
                  <a:pt x="314871" y="731276"/>
                </a:lnTo>
                <a:lnTo>
                  <a:pt x="314871" y="0"/>
                </a:lnTo>
                <a:lnTo>
                  <a:pt x="0" y="0"/>
                </a:lnTo>
                <a:lnTo>
                  <a:pt x="0" y="731276"/>
                </a:lnTo>
                <a:close/>
              </a:path>
            </a:pathLst>
          </a:custGeom>
          <a:ln w="51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 txBox="1"/>
          <p:nvPr/>
        </p:nvSpPr>
        <p:spPr>
          <a:xfrm>
            <a:off x="2914520" y="4486368"/>
            <a:ext cx="153035" cy="51562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20955" marR="5080" indent="-8890" algn="just">
              <a:lnSpc>
                <a:spcPts val="1210"/>
              </a:lnSpc>
              <a:spcBef>
                <a:spcPts val="335"/>
              </a:spcBef>
            </a:pPr>
            <a:r>
              <a:rPr sz="1200" b="1" spc="-50" dirty="0">
                <a:latin typeface="Arial"/>
                <a:cs typeface="Arial"/>
              </a:rPr>
              <a:t>M D R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55" name="object 155"/>
          <p:cNvGrpSpPr/>
          <p:nvPr/>
        </p:nvGrpSpPr>
        <p:grpSpPr>
          <a:xfrm>
            <a:off x="2480226" y="3580711"/>
            <a:ext cx="4004310" cy="2100580"/>
            <a:chOff x="2480226" y="3580711"/>
            <a:chExt cx="4004310" cy="2100580"/>
          </a:xfrm>
        </p:grpSpPr>
        <p:sp>
          <p:nvSpPr>
            <p:cNvPr id="156" name="object 156"/>
            <p:cNvSpPr/>
            <p:nvPr/>
          </p:nvSpPr>
          <p:spPr>
            <a:xfrm>
              <a:off x="2493243" y="4941341"/>
              <a:ext cx="153670" cy="0"/>
            </a:xfrm>
            <a:custGeom>
              <a:avLst/>
              <a:gdLst/>
              <a:ahLst/>
              <a:cxnLst/>
              <a:rect l="l" t="t" r="r" b="b"/>
              <a:pathLst>
                <a:path w="153669">
                  <a:moveTo>
                    <a:pt x="153218" y="0"/>
                  </a:moveTo>
                  <a:lnTo>
                    <a:pt x="0" y="0"/>
                  </a:lnTo>
                </a:path>
              </a:pathLst>
            </a:custGeom>
            <a:ln w="255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2722986" y="3589315"/>
              <a:ext cx="119380" cy="102235"/>
            </a:xfrm>
            <a:custGeom>
              <a:avLst/>
              <a:gdLst/>
              <a:ahLst/>
              <a:cxnLst/>
              <a:rect l="l" t="t" r="r" b="b"/>
              <a:pathLst>
                <a:path w="119380" h="102235">
                  <a:moveTo>
                    <a:pt x="0" y="0"/>
                  </a:moveTo>
                  <a:lnTo>
                    <a:pt x="0" y="101869"/>
                  </a:lnTo>
                  <a:lnTo>
                    <a:pt x="119037" y="510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2646462" y="3640335"/>
              <a:ext cx="136525" cy="0"/>
            </a:xfrm>
            <a:custGeom>
              <a:avLst/>
              <a:gdLst/>
              <a:ahLst/>
              <a:cxnLst/>
              <a:rect l="l" t="t" r="r" b="b"/>
              <a:pathLst>
                <a:path w="136525">
                  <a:moveTo>
                    <a:pt x="136128" y="0"/>
                  </a:moveTo>
                  <a:lnTo>
                    <a:pt x="0" y="0"/>
                  </a:lnTo>
                </a:path>
              </a:pathLst>
            </a:custGeom>
            <a:ln w="255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2722986" y="4694660"/>
              <a:ext cx="119380" cy="102235"/>
            </a:xfrm>
            <a:custGeom>
              <a:avLst/>
              <a:gdLst/>
              <a:ahLst/>
              <a:cxnLst/>
              <a:rect l="l" t="t" r="r" b="b"/>
              <a:pathLst>
                <a:path w="119380" h="102235">
                  <a:moveTo>
                    <a:pt x="0" y="0"/>
                  </a:moveTo>
                  <a:lnTo>
                    <a:pt x="0" y="102124"/>
                  </a:lnTo>
                  <a:lnTo>
                    <a:pt x="119037" y="511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2646462" y="3640335"/>
              <a:ext cx="136525" cy="1301115"/>
            </a:xfrm>
            <a:custGeom>
              <a:avLst/>
              <a:gdLst/>
              <a:ahLst/>
              <a:cxnLst/>
              <a:rect l="l" t="t" r="r" b="b"/>
              <a:pathLst>
                <a:path w="136525" h="1301114">
                  <a:moveTo>
                    <a:pt x="136128" y="1105430"/>
                  </a:moveTo>
                  <a:lnTo>
                    <a:pt x="0" y="1105430"/>
                  </a:lnTo>
                </a:path>
                <a:path w="136525" h="1301114">
                  <a:moveTo>
                    <a:pt x="0" y="0"/>
                  </a:moveTo>
                  <a:lnTo>
                    <a:pt x="0" y="1301006"/>
                  </a:lnTo>
                </a:path>
              </a:pathLst>
            </a:custGeom>
            <a:ln w="255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1" name="object 16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586755" y="4694645"/>
              <a:ext cx="102152" cy="93738"/>
            </a:xfrm>
            <a:prstGeom prst="rect">
              <a:avLst/>
            </a:prstGeom>
          </p:spPr>
        </p:pic>
        <p:pic>
          <p:nvPicPr>
            <p:cNvPr id="162" name="object 16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199629" y="3580711"/>
              <a:ext cx="102067" cy="102071"/>
            </a:xfrm>
            <a:prstGeom prst="rect">
              <a:avLst/>
            </a:prstGeom>
          </p:spPr>
        </p:pic>
        <p:sp>
          <p:nvSpPr>
            <p:cNvPr id="163" name="object 163"/>
            <p:cNvSpPr/>
            <p:nvPr/>
          </p:nvSpPr>
          <p:spPr>
            <a:xfrm>
              <a:off x="3531422" y="4694660"/>
              <a:ext cx="119380" cy="102235"/>
            </a:xfrm>
            <a:custGeom>
              <a:avLst/>
              <a:gdLst/>
              <a:ahLst/>
              <a:cxnLst/>
              <a:rect l="l" t="t" r="r" b="b"/>
              <a:pathLst>
                <a:path w="119379" h="102235">
                  <a:moveTo>
                    <a:pt x="0" y="0"/>
                  </a:moveTo>
                  <a:lnTo>
                    <a:pt x="0" y="102124"/>
                  </a:lnTo>
                  <a:lnTo>
                    <a:pt x="119037" y="511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3139958" y="4745765"/>
              <a:ext cx="451484" cy="0"/>
            </a:xfrm>
            <a:custGeom>
              <a:avLst/>
              <a:gdLst/>
              <a:ahLst/>
              <a:cxnLst/>
              <a:rect l="l" t="t" r="r" b="b"/>
              <a:pathLst>
                <a:path w="451485">
                  <a:moveTo>
                    <a:pt x="450897" y="0"/>
                  </a:moveTo>
                  <a:lnTo>
                    <a:pt x="0" y="0"/>
                  </a:lnTo>
                </a:path>
              </a:pathLst>
            </a:custGeom>
            <a:ln w="255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3531422" y="4924420"/>
              <a:ext cx="119380" cy="102235"/>
            </a:xfrm>
            <a:custGeom>
              <a:avLst/>
              <a:gdLst/>
              <a:ahLst/>
              <a:cxnLst/>
              <a:rect l="l" t="t" r="r" b="b"/>
              <a:pathLst>
                <a:path w="119379" h="102235">
                  <a:moveTo>
                    <a:pt x="0" y="0"/>
                  </a:moveTo>
                  <a:lnTo>
                    <a:pt x="0" y="102124"/>
                  </a:lnTo>
                  <a:lnTo>
                    <a:pt x="119037" y="510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3369701" y="4975440"/>
              <a:ext cx="221615" cy="0"/>
            </a:xfrm>
            <a:custGeom>
              <a:avLst/>
              <a:gdLst/>
              <a:ahLst/>
              <a:cxnLst/>
              <a:rect l="l" t="t" r="r" b="b"/>
              <a:pathLst>
                <a:path w="221614">
                  <a:moveTo>
                    <a:pt x="221154" y="0"/>
                  </a:moveTo>
                  <a:lnTo>
                    <a:pt x="0" y="0"/>
                  </a:lnTo>
                </a:path>
              </a:pathLst>
            </a:custGeom>
            <a:ln w="255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6364858" y="5460043"/>
              <a:ext cx="119380" cy="102235"/>
            </a:xfrm>
            <a:custGeom>
              <a:avLst/>
              <a:gdLst/>
              <a:ahLst/>
              <a:cxnLst/>
              <a:rect l="l" t="t" r="r" b="b"/>
              <a:pathLst>
                <a:path w="119379" h="102235">
                  <a:moveTo>
                    <a:pt x="0" y="0"/>
                  </a:moveTo>
                  <a:lnTo>
                    <a:pt x="0" y="102124"/>
                  </a:lnTo>
                  <a:lnTo>
                    <a:pt x="119292" y="511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5207727" y="5511148"/>
              <a:ext cx="1217295" cy="0"/>
            </a:xfrm>
            <a:custGeom>
              <a:avLst/>
              <a:gdLst/>
              <a:ahLst/>
              <a:cxnLst/>
              <a:rect l="l" t="t" r="r" b="b"/>
              <a:pathLst>
                <a:path w="1217295">
                  <a:moveTo>
                    <a:pt x="1216819" y="0"/>
                  </a:moveTo>
                  <a:lnTo>
                    <a:pt x="0" y="0"/>
                  </a:lnTo>
                </a:path>
              </a:pathLst>
            </a:custGeom>
            <a:ln w="255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6364858" y="5579090"/>
              <a:ext cx="119380" cy="102235"/>
            </a:xfrm>
            <a:custGeom>
              <a:avLst/>
              <a:gdLst/>
              <a:ahLst/>
              <a:cxnLst/>
              <a:rect l="l" t="t" r="r" b="b"/>
              <a:pathLst>
                <a:path w="119379" h="102235">
                  <a:moveTo>
                    <a:pt x="0" y="0"/>
                  </a:moveTo>
                  <a:lnTo>
                    <a:pt x="0" y="102124"/>
                  </a:lnTo>
                  <a:lnTo>
                    <a:pt x="119292" y="511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0"/>
            <p:cNvSpPr/>
            <p:nvPr/>
          </p:nvSpPr>
          <p:spPr>
            <a:xfrm>
              <a:off x="6279916" y="5630195"/>
              <a:ext cx="144780" cy="0"/>
            </a:xfrm>
            <a:custGeom>
              <a:avLst/>
              <a:gdLst/>
              <a:ahLst/>
              <a:cxnLst/>
              <a:rect l="l" t="t" r="r" b="b"/>
              <a:pathLst>
                <a:path w="144779">
                  <a:moveTo>
                    <a:pt x="144630" y="0"/>
                  </a:moveTo>
                  <a:lnTo>
                    <a:pt x="0" y="0"/>
                  </a:lnTo>
                </a:path>
              </a:pathLst>
            </a:custGeom>
            <a:ln w="255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1" name="object 171"/>
          <p:cNvSpPr txBox="1"/>
          <p:nvPr/>
        </p:nvSpPr>
        <p:spPr>
          <a:xfrm>
            <a:off x="6581901" y="5439009"/>
            <a:ext cx="82550" cy="1276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50" b="1" spc="-50" dirty="0">
                <a:latin typeface="Arial"/>
                <a:cs typeface="Arial"/>
              </a:rPr>
              <a:t>X</a:t>
            </a:r>
            <a:endParaRPr sz="650">
              <a:latin typeface="Arial"/>
              <a:cs typeface="Arial"/>
            </a:endParaRPr>
          </a:p>
        </p:txBody>
      </p:sp>
      <p:sp>
        <p:nvSpPr>
          <p:cNvPr id="172" name="object 172"/>
          <p:cNvSpPr/>
          <p:nvPr/>
        </p:nvSpPr>
        <p:spPr>
          <a:xfrm>
            <a:off x="6475563" y="5052055"/>
            <a:ext cx="229870" cy="688975"/>
          </a:xfrm>
          <a:custGeom>
            <a:avLst/>
            <a:gdLst/>
            <a:ahLst/>
            <a:cxnLst/>
            <a:rect l="l" t="t" r="r" b="b"/>
            <a:pathLst>
              <a:path w="229870" h="688975">
                <a:moveTo>
                  <a:pt x="0" y="0"/>
                </a:moveTo>
                <a:lnTo>
                  <a:pt x="0" y="688768"/>
                </a:lnTo>
                <a:lnTo>
                  <a:pt x="229742" y="535623"/>
                </a:lnTo>
                <a:lnTo>
                  <a:pt x="229742" y="152974"/>
                </a:lnTo>
                <a:lnTo>
                  <a:pt x="0" y="0"/>
                </a:lnTo>
              </a:path>
            </a:pathLst>
          </a:custGeom>
          <a:ln w="51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 txBox="1"/>
          <p:nvPr/>
        </p:nvSpPr>
        <p:spPr>
          <a:xfrm>
            <a:off x="6454383" y="5081863"/>
            <a:ext cx="241300" cy="2876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ts val="1010"/>
              </a:lnSpc>
              <a:spcBef>
                <a:spcPts val="135"/>
              </a:spcBef>
            </a:pPr>
            <a:r>
              <a:rPr sz="900" b="1" spc="-50" dirty="0">
                <a:solidFill>
                  <a:srgbClr val="0033FF"/>
                </a:solidFill>
                <a:latin typeface="Courier New"/>
                <a:cs typeface="Courier New"/>
              </a:rPr>
              <a:t>0</a:t>
            </a:r>
            <a:endParaRPr sz="900">
              <a:latin typeface="Courier New"/>
              <a:cs typeface="Courier New"/>
            </a:endParaRPr>
          </a:p>
          <a:p>
            <a:pPr marL="38100">
              <a:lnSpc>
                <a:spcPts val="1010"/>
              </a:lnSpc>
            </a:pPr>
            <a:r>
              <a:rPr sz="1350" b="1" baseline="-9259" dirty="0">
                <a:solidFill>
                  <a:srgbClr val="0033FF"/>
                </a:solidFill>
                <a:latin typeface="Courier New"/>
                <a:cs typeface="Courier New"/>
              </a:rPr>
              <a:t>1</a:t>
            </a:r>
            <a:r>
              <a:rPr sz="1350" b="1" spc="-517" baseline="-9259" dirty="0">
                <a:solidFill>
                  <a:srgbClr val="0033FF"/>
                </a:solidFill>
                <a:latin typeface="Courier New"/>
                <a:cs typeface="Courier New"/>
              </a:rPr>
              <a:t> </a:t>
            </a:r>
            <a:r>
              <a:rPr sz="650" b="1" spc="-50" dirty="0">
                <a:latin typeface="Arial"/>
                <a:cs typeface="Arial"/>
              </a:rPr>
              <a:t>M</a:t>
            </a:r>
            <a:endParaRPr sz="650">
              <a:latin typeface="Arial"/>
              <a:cs typeface="Arial"/>
            </a:endParaRPr>
          </a:p>
        </p:txBody>
      </p:sp>
      <p:sp>
        <p:nvSpPr>
          <p:cNvPr id="174" name="object 174"/>
          <p:cNvSpPr txBox="1"/>
          <p:nvPr/>
        </p:nvSpPr>
        <p:spPr>
          <a:xfrm>
            <a:off x="6454383" y="5302949"/>
            <a:ext cx="231775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1350" b="1" baseline="-33950" dirty="0">
                <a:solidFill>
                  <a:srgbClr val="0033FF"/>
                </a:solidFill>
                <a:latin typeface="Courier New"/>
                <a:cs typeface="Courier New"/>
              </a:rPr>
              <a:t>2</a:t>
            </a:r>
            <a:r>
              <a:rPr sz="1350" b="1" spc="-517" baseline="-33950" dirty="0">
                <a:solidFill>
                  <a:srgbClr val="0033FF"/>
                </a:solidFill>
                <a:latin typeface="Courier New"/>
                <a:cs typeface="Courier New"/>
              </a:rPr>
              <a:t> </a:t>
            </a:r>
            <a:r>
              <a:rPr sz="650" b="1" spc="-50" dirty="0">
                <a:latin typeface="Arial"/>
                <a:cs typeface="Arial"/>
              </a:rPr>
              <a:t>U</a:t>
            </a:r>
            <a:endParaRPr sz="650">
              <a:latin typeface="Arial"/>
              <a:cs typeface="Arial"/>
            </a:endParaRPr>
          </a:p>
        </p:txBody>
      </p:sp>
      <p:sp>
        <p:nvSpPr>
          <p:cNvPr id="175" name="object 175"/>
          <p:cNvSpPr txBox="1"/>
          <p:nvPr/>
        </p:nvSpPr>
        <p:spPr>
          <a:xfrm>
            <a:off x="6479783" y="5507028"/>
            <a:ext cx="97155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b="1" spc="-50" dirty="0">
                <a:solidFill>
                  <a:srgbClr val="0033FF"/>
                </a:solidFill>
                <a:latin typeface="Courier New"/>
                <a:cs typeface="Courier New"/>
              </a:rPr>
              <a:t>3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76" name="object 176"/>
          <p:cNvSpPr/>
          <p:nvPr/>
        </p:nvSpPr>
        <p:spPr>
          <a:xfrm>
            <a:off x="3641872" y="4592791"/>
            <a:ext cx="230504" cy="535940"/>
          </a:xfrm>
          <a:custGeom>
            <a:avLst/>
            <a:gdLst/>
            <a:ahLst/>
            <a:cxnLst/>
            <a:rect l="l" t="t" r="r" b="b"/>
            <a:pathLst>
              <a:path w="230504" h="535939">
                <a:moveTo>
                  <a:pt x="0" y="0"/>
                </a:moveTo>
                <a:lnTo>
                  <a:pt x="0" y="535623"/>
                </a:lnTo>
                <a:lnTo>
                  <a:pt x="229912" y="425165"/>
                </a:lnTo>
                <a:lnTo>
                  <a:pt x="229912" y="119046"/>
                </a:lnTo>
                <a:lnTo>
                  <a:pt x="0" y="0"/>
                </a:lnTo>
              </a:path>
            </a:pathLst>
          </a:custGeom>
          <a:ln w="51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 txBox="1"/>
          <p:nvPr/>
        </p:nvSpPr>
        <p:spPr>
          <a:xfrm>
            <a:off x="3620947" y="4634024"/>
            <a:ext cx="240665" cy="29464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31445" marR="30480" indent="-93980">
              <a:lnSpc>
                <a:spcPct val="109900"/>
              </a:lnSpc>
              <a:spcBef>
                <a:spcPts val="140"/>
              </a:spcBef>
            </a:pPr>
            <a:r>
              <a:rPr sz="900" b="1" dirty="0">
                <a:solidFill>
                  <a:srgbClr val="0033FF"/>
                </a:solidFill>
                <a:latin typeface="Courier New"/>
                <a:cs typeface="Courier New"/>
              </a:rPr>
              <a:t>1</a:t>
            </a:r>
            <a:r>
              <a:rPr sz="900" b="1" spc="-350" dirty="0">
                <a:solidFill>
                  <a:srgbClr val="0033FF"/>
                </a:solidFill>
                <a:latin typeface="Courier New"/>
                <a:cs typeface="Courier New"/>
              </a:rPr>
              <a:t> </a:t>
            </a:r>
            <a:r>
              <a:rPr sz="975" b="1" spc="-75" baseline="-12820" dirty="0">
                <a:latin typeface="Arial"/>
                <a:cs typeface="Arial"/>
              </a:rPr>
              <a:t>M</a:t>
            </a:r>
            <a:r>
              <a:rPr sz="975" b="1" spc="750" baseline="-12820" dirty="0">
                <a:latin typeface="Arial"/>
                <a:cs typeface="Arial"/>
              </a:rPr>
              <a:t> </a:t>
            </a:r>
            <a:r>
              <a:rPr sz="650" b="1" spc="-50" dirty="0">
                <a:latin typeface="Arial"/>
                <a:cs typeface="Arial"/>
              </a:rPr>
              <a:t>U</a:t>
            </a:r>
            <a:endParaRPr sz="650">
              <a:latin typeface="Arial"/>
              <a:cs typeface="Arial"/>
            </a:endParaRPr>
          </a:p>
        </p:txBody>
      </p:sp>
      <p:sp>
        <p:nvSpPr>
          <p:cNvPr id="178" name="object 178"/>
          <p:cNvSpPr txBox="1"/>
          <p:nvPr/>
        </p:nvSpPr>
        <p:spPr>
          <a:xfrm>
            <a:off x="3646347" y="4869280"/>
            <a:ext cx="184785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50" b="1" baseline="3086" dirty="0">
                <a:solidFill>
                  <a:srgbClr val="0033FF"/>
                </a:solidFill>
                <a:latin typeface="Courier New"/>
                <a:cs typeface="Courier New"/>
              </a:rPr>
              <a:t>0</a:t>
            </a:r>
            <a:r>
              <a:rPr sz="1350" b="1" spc="-419" baseline="3086" dirty="0">
                <a:solidFill>
                  <a:srgbClr val="0033FF"/>
                </a:solidFill>
                <a:latin typeface="Courier New"/>
                <a:cs typeface="Courier New"/>
              </a:rPr>
              <a:t> </a:t>
            </a:r>
            <a:r>
              <a:rPr sz="650" b="1" spc="-50" dirty="0">
                <a:latin typeface="Arial"/>
                <a:cs typeface="Arial"/>
              </a:rPr>
              <a:t>X</a:t>
            </a:r>
            <a:endParaRPr sz="650">
              <a:latin typeface="Arial"/>
              <a:cs typeface="Arial"/>
            </a:endParaRPr>
          </a:p>
        </p:txBody>
      </p:sp>
      <p:grpSp>
        <p:nvGrpSpPr>
          <p:cNvPr id="179" name="object 179"/>
          <p:cNvGrpSpPr/>
          <p:nvPr/>
        </p:nvGrpSpPr>
        <p:grpSpPr>
          <a:xfrm>
            <a:off x="5883853" y="4465156"/>
            <a:ext cx="1017269" cy="332105"/>
            <a:chOff x="5883853" y="4465156"/>
            <a:chExt cx="1017269" cy="332105"/>
          </a:xfrm>
        </p:grpSpPr>
        <p:sp>
          <p:nvSpPr>
            <p:cNvPr id="180" name="object 180"/>
            <p:cNvSpPr/>
            <p:nvPr/>
          </p:nvSpPr>
          <p:spPr>
            <a:xfrm>
              <a:off x="6781830" y="4584203"/>
              <a:ext cx="119380" cy="102235"/>
            </a:xfrm>
            <a:custGeom>
              <a:avLst/>
              <a:gdLst/>
              <a:ahLst/>
              <a:cxnLst/>
              <a:rect l="l" t="t" r="r" b="b"/>
              <a:pathLst>
                <a:path w="119379" h="102235">
                  <a:moveTo>
                    <a:pt x="0" y="0"/>
                  </a:moveTo>
                  <a:lnTo>
                    <a:pt x="0" y="102124"/>
                  </a:lnTo>
                  <a:lnTo>
                    <a:pt x="119292" y="510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181"/>
            <p:cNvSpPr/>
            <p:nvPr/>
          </p:nvSpPr>
          <p:spPr>
            <a:xfrm>
              <a:off x="6705306" y="4635223"/>
              <a:ext cx="136525" cy="0"/>
            </a:xfrm>
            <a:custGeom>
              <a:avLst/>
              <a:gdLst/>
              <a:ahLst/>
              <a:cxnLst/>
              <a:rect l="l" t="t" r="r" b="b"/>
              <a:pathLst>
                <a:path w="136525">
                  <a:moveTo>
                    <a:pt x="136213" y="0"/>
                  </a:moveTo>
                  <a:lnTo>
                    <a:pt x="0" y="0"/>
                  </a:lnTo>
                </a:path>
              </a:pathLst>
            </a:custGeom>
            <a:ln w="255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182"/>
            <p:cNvSpPr/>
            <p:nvPr/>
          </p:nvSpPr>
          <p:spPr>
            <a:xfrm>
              <a:off x="6364858" y="4694661"/>
              <a:ext cx="119380" cy="102235"/>
            </a:xfrm>
            <a:custGeom>
              <a:avLst/>
              <a:gdLst/>
              <a:ahLst/>
              <a:cxnLst/>
              <a:rect l="l" t="t" r="r" b="b"/>
              <a:pathLst>
                <a:path w="119379" h="102235">
                  <a:moveTo>
                    <a:pt x="0" y="0"/>
                  </a:moveTo>
                  <a:lnTo>
                    <a:pt x="0" y="102124"/>
                  </a:lnTo>
                  <a:lnTo>
                    <a:pt x="119292" y="511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83"/>
            <p:cNvSpPr/>
            <p:nvPr/>
          </p:nvSpPr>
          <p:spPr>
            <a:xfrm>
              <a:off x="5896870" y="4745766"/>
              <a:ext cx="527685" cy="0"/>
            </a:xfrm>
            <a:custGeom>
              <a:avLst/>
              <a:gdLst/>
              <a:ahLst/>
              <a:cxnLst/>
              <a:rect l="l" t="t" r="r" b="b"/>
              <a:pathLst>
                <a:path w="527685">
                  <a:moveTo>
                    <a:pt x="527676" y="0"/>
                  </a:moveTo>
                  <a:lnTo>
                    <a:pt x="0" y="0"/>
                  </a:lnTo>
                </a:path>
              </a:pathLst>
            </a:custGeom>
            <a:ln w="255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184"/>
            <p:cNvSpPr/>
            <p:nvPr/>
          </p:nvSpPr>
          <p:spPr>
            <a:xfrm>
              <a:off x="6364858" y="4465156"/>
              <a:ext cx="119380" cy="102235"/>
            </a:xfrm>
            <a:custGeom>
              <a:avLst/>
              <a:gdLst/>
              <a:ahLst/>
              <a:cxnLst/>
              <a:rect l="l" t="t" r="r" b="b"/>
              <a:pathLst>
                <a:path w="119379" h="102235">
                  <a:moveTo>
                    <a:pt x="0" y="0"/>
                  </a:moveTo>
                  <a:lnTo>
                    <a:pt x="0" y="102124"/>
                  </a:lnTo>
                  <a:lnTo>
                    <a:pt x="119292" y="510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185"/>
            <p:cNvSpPr/>
            <p:nvPr/>
          </p:nvSpPr>
          <p:spPr>
            <a:xfrm>
              <a:off x="6169296" y="4516176"/>
              <a:ext cx="255270" cy="0"/>
            </a:xfrm>
            <a:custGeom>
              <a:avLst/>
              <a:gdLst/>
              <a:ahLst/>
              <a:cxnLst/>
              <a:rect l="l" t="t" r="r" b="b"/>
              <a:pathLst>
                <a:path w="255270">
                  <a:moveTo>
                    <a:pt x="255250" y="0"/>
                  </a:moveTo>
                  <a:lnTo>
                    <a:pt x="0" y="0"/>
                  </a:lnTo>
                </a:path>
              </a:pathLst>
            </a:custGeom>
            <a:ln w="255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6" name="object 186"/>
          <p:cNvSpPr txBox="1"/>
          <p:nvPr/>
        </p:nvSpPr>
        <p:spPr>
          <a:xfrm>
            <a:off x="6573568" y="4469631"/>
            <a:ext cx="96520" cy="1276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50" b="1" spc="-50" dirty="0">
                <a:latin typeface="Arial"/>
                <a:cs typeface="Arial"/>
              </a:rPr>
              <a:t>M</a:t>
            </a:r>
            <a:endParaRPr sz="650">
              <a:latin typeface="Arial"/>
              <a:cs typeface="Arial"/>
            </a:endParaRPr>
          </a:p>
        </p:txBody>
      </p:sp>
      <p:sp>
        <p:nvSpPr>
          <p:cNvPr id="187" name="object 187"/>
          <p:cNvSpPr txBox="1"/>
          <p:nvPr/>
        </p:nvSpPr>
        <p:spPr>
          <a:xfrm>
            <a:off x="6573568" y="4571671"/>
            <a:ext cx="86995" cy="1276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50" b="1" spc="-50" dirty="0">
                <a:latin typeface="Arial"/>
                <a:cs typeface="Arial"/>
              </a:rPr>
              <a:t>U</a:t>
            </a:r>
            <a:endParaRPr sz="650">
              <a:latin typeface="Arial"/>
              <a:cs typeface="Arial"/>
            </a:endParaRPr>
          </a:p>
        </p:txBody>
      </p:sp>
      <p:sp>
        <p:nvSpPr>
          <p:cNvPr id="188" name="object 188"/>
          <p:cNvSpPr/>
          <p:nvPr/>
        </p:nvSpPr>
        <p:spPr>
          <a:xfrm>
            <a:off x="6475563" y="4363032"/>
            <a:ext cx="229870" cy="535940"/>
          </a:xfrm>
          <a:custGeom>
            <a:avLst/>
            <a:gdLst/>
            <a:ahLst/>
            <a:cxnLst/>
            <a:rect l="l" t="t" r="r" b="b"/>
            <a:pathLst>
              <a:path w="229870" h="535939">
                <a:moveTo>
                  <a:pt x="0" y="0"/>
                </a:moveTo>
                <a:lnTo>
                  <a:pt x="0" y="535878"/>
                </a:lnTo>
                <a:lnTo>
                  <a:pt x="229742" y="425420"/>
                </a:lnTo>
                <a:lnTo>
                  <a:pt x="229742" y="119046"/>
                </a:lnTo>
                <a:lnTo>
                  <a:pt x="0" y="0"/>
                </a:lnTo>
              </a:path>
            </a:pathLst>
          </a:custGeom>
          <a:ln w="51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 txBox="1"/>
          <p:nvPr/>
        </p:nvSpPr>
        <p:spPr>
          <a:xfrm>
            <a:off x="6479783" y="4418520"/>
            <a:ext cx="97155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b="1" spc="-50" dirty="0">
                <a:solidFill>
                  <a:srgbClr val="0033FF"/>
                </a:solidFill>
                <a:latin typeface="Courier New"/>
                <a:cs typeface="Courier New"/>
              </a:rPr>
              <a:t>0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90" name="object 190"/>
          <p:cNvSpPr txBox="1"/>
          <p:nvPr/>
        </p:nvSpPr>
        <p:spPr>
          <a:xfrm>
            <a:off x="6479783" y="4639521"/>
            <a:ext cx="184785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50" b="1" baseline="3086" dirty="0">
                <a:solidFill>
                  <a:srgbClr val="0033FF"/>
                </a:solidFill>
                <a:latin typeface="Courier New"/>
                <a:cs typeface="Courier New"/>
              </a:rPr>
              <a:t>1</a:t>
            </a:r>
            <a:r>
              <a:rPr sz="1350" b="1" spc="-419" baseline="3086" dirty="0">
                <a:solidFill>
                  <a:srgbClr val="0033FF"/>
                </a:solidFill>
                <a:latin typeface="Courier New"/>
                <a:cs typeface="Courier New"/>
              </a:rPr>
              <a:t> </a:t>
            </a:r>
            <a:r>
              <a:rPr sz="650" b="1" spc="-50" dirty="0">
                <a:latin typeface="Arial"/>
                <a:cs typeface="Arial"/>
              </a:rPr>
              <a:t>X</a:t>
            </a:r>
            <a:endParaRPr sz="650">
              <a:latin typeface="Arial"/>
              <a:cs typeface="Arial"/>
            </a:endParaRPr>
          </a:p>
        </p:txBody>
      </p:sp>
      <p:grpSp>
        <p:nvGrpSpPr>
          <p:cNvPr id="191" name="object 191"/>
          <p:cNvGrpSpPr/>
          <p:nvPr/>
        </p:nvGrpSpPr>
        <p:grpSpPr>
          <a:xfrm>
            <a:off x="5633077" y="4524566"/>
            <a:ext cx="289560" cy="442595"/>
            <a:chOff x="5633077" y="4524566"/>
            <a:chExt cx="289560" cy="442595"/>
          </a:xfrm>
        </p:grpSpPr>
        <p:sp>
          <p:nvSpPr>
            <p:cNvPr id="192" name="object 192"/>
            <p:cNvSpPr/>
            <p:nvPr/>
          </p:nvSpPr>
          <p:spPr>
            <a:xfrm>
              <a:off x="5658795" y="4550283"/>
              <a:ext cx="238125" cy="391160"/>
            </a:xfrm>
            <a:custGeom>
              <a:avLst/>
              <a:gdLst/>
              <a:ahLst/>
              <a:cxnLst/>
              <a:rect l="l" t="t" r="r" b="b"/>
              <a:pathLst>
                <a:path w="238125" h="391160">
                  <a:moveTo>
                    <a:pt x="238092" y="0"/>
                  </a:moveTo>
                  <a:lnTo>
                    <a:pt x="0" y="0"/>
                  </a:lnTo>
                  <a:lnTo>
                    <a:pt x="0" y="391058"/>
                  </a:lnTo>
                  <a:lnTo>
                    <a:pt x="238092" y="391058"/>
                  </a:lnTo>
                  <a:lnTo>
                    <a:pt x="23809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" name="object 193"/>
            <p:cNvSpPr/>
            <p:nvPr/>
          </p:nvSpPr>
          <p:spPr>
            <a:xfrm>
              <a:off x="5658795" y="4550283"/>
              <a:ext cx="238125" cy="391160"/>
            </a:xfrm>
            <a:custGeom>
              <a:avLst/>
              <a:gdLst/>
              <a:ahLst/>
              <a:cxnLst/>
              <a:rect l="l" t="t" r="r" b="b"/>
              <a:pathLst>
                <a:path w="238125" h="391160">
                  <a:moveTo>
                    <a:pt x="0" y="391058"/>
                  </a:moveTo>
                  <a:lnTo>
                    <a:pt x="238092" y="391058"/>
                  </a:lnTo>
                  <a:lnTo>
                    <a:pt x="238092" y="0"/>
                  </a:lnTo>
                  <a:lnTo>
                    <a:pt x="0" y="0"/>
                  </a:lnTo>
                  <a:lnTo>
                    <a:pt x="0" y="391058"/>
                  </a:lnTo>
                  <a:close/>
                </a:path>
              </a:pathLst>
            </a:custGeom>
            <a:ln w="51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4" name="object 194"/>
          <p:cNvSpPr txBox="1"/>
          <p:nvPr/>
        </p:nvSpPr>
        <p:spPr>
          <a:xfrm>
            <a:off x="5726731" y="4639725"/>
            <a:ext cx="123189" cy="209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200" b="1" spc="-50" dirty="0">
                <a:latin typeface="Arial"/>
                <a:cs typeface="Arial"/>
              </a:rPr>
              <a:t>A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95" name="object 195"/>
          <p:cNvGrpSpPr/>
          <p:nvPr/>
        </p:nvGrpSpPr>
        <p:grpSpPr>
          <a:xfrm>
            <a:off x="5633077" y="4983617"/>
            <a:ext cx="289560" cy="443230"/>
            <a:chOff x="5633077" y="4983617"/>
            <a:chExt cx="289560" cy="443230"/>
          </a:xfrm>
        </p:grpSpPr>
        <p:sp>
          <p:nvSpPr>
            <p:cNvPr id="196" name="object 196"/>
            <p:cNvSpPr/>
            <p:nvPr/>
          </p:nvSpPr>
          <p:spPr>
            <a:xfrm>
              <a:off x="5658795" y="5009334"/>
              <a:ext cx="238125" cy="391795"/>
            </a:xfrm>
            <a:custGeom>
              <a:avLst/>
              <a:gdLst/>
              <a:ahLst/>
              <a:cxnLst/>
              <a:rect l="l" t="t" r="r" b="b"/>
              <a:pathLst>
                <a:path w="238125" h="391795">
                  <a:moveTo>
                    <a:pt x="238092" y="0"/>
                  </a:moveTo>
                  <a:lnTo>
                    <a:pt x="0" y="0"/>
                  </a:lnTo>
                  <a:lnTo>
                    <a:pt x="0" y="391271"/>
                  </a:lnTo>
                  <a:lnTo>
                    <a:pt x="238092" y="391271"/>
                  </a:lnTo>
                  <a:lnTo>
                    <a:pt x="23809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" name="object 197"/>
            <p:cNvSpPr/>
            <p:nvPr/>
          </p:nvSpPr>
          <p:spPr>
            <a:xfrm>
              <a:off x="5658795" y="5009334"/>
              <a:ext cx="238125" cy="391795"/>
            </a:xfrm>
            <a:custGeom>
              <a:avLst/>
              <a:gdLst/>
              <a:ahLst/>
              <a:cxnLst/>
              <a:rect l="l" t="t" r="r" b="b"/>
              <a:pathLst>
                <a:path w="238125" h="391795">
                  <a:moveTo>
                    <a:pt x="0" y="391271"/>
                  </a:moveTo>
                  <a:lnTo>
                    <a:pt x="238092" y="391271"/>
                  </a:lnTo>
                  <a:lnTo>
                    <a:pt x="238092" y="0"/>
                  </a:lnTo>
                  <a:lnTo>
                    <a:pt x="0" y="0"/>
                  </a:lnTo>
                  <a:lnTo>
                    <a:pt x="0" y="391271"/>
                  </a:lnTo>
                  <a:close/>
                </a:path>
              </a:pathLst>
            </a:custGeom>
            <a:ln w="51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8" name="object 198"/>
          <p:cNvSpPr txBox="1"/>
          <p:nvPr/>
        </p:nvSpPr>
        <p:spPr>
          <a:xfrm>
            <a:off x="5726731" y="5056089"/>
            <a:ext cx="123825" cy="209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200" b="1" spc="-50" dirty="0">
                <a:latin typeface="Arial"/>
                <a:cs typeface="Arial"/>
              </a:rPr>
              <a:t>B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99" name="object 199"/>
          <p:cNvGrpSpPr/>
          <p:nvPr/>
        </p:nvGrpSpPr>
        <p:grpSpPr>
          <a:xfrm>
            <a:off x="5466881" y="4635032"/>
            <a:ext cx="2795905" cy="791845"/>
            <a:chOff x="5466881" y="4635032"/>
            <a:chExt cx="2795905" cy="791845"/>
          </a:xfrm>
        </p:grpSpPr>
        <p:sp>
          <p:nvSpPr>
            <p:cNvPr id="200" name="object 200"/>
            <p:cNvSpPr/>
            <p:nvPr/>
          </p:nvSpPr>
          <p:spPr>
            <a:xfrm>
              <a:off x="5556422" y="5120081"/>
              <a:ext cx="119380" cy="102235"/>
            </a:xfrm>
            <a:custGeom>
              <a:avLst/>
              <a:gdLst/>
              <a:ahLst/>
              <a:cxnLst/>
              <a:rect l="l" t="t" r="r" b="b"/>
              <a:pathLst>
                <a:path w="119379" h="102235">
                  <a:moveTo>
                    <a:pt x="0" y="0"/>
                  </a:moveTo>
                  <a:lnTo>
                    <a:pt x="0" y="101869"/>
                  </a:lnTo>
                  <a:lnTo>
                    <a:pt x="119292" y="510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" name="object 201"/>
            <p:cNvSpPr/>
            <p:nvPr/>
          </p:nvSpPr>
          <p:spPr>
            <a:xfrm>
              <a:off x="5479898" y="5171101"/>
              <a:ext cx="136525" cy="0"/>
            </a:xfrm>
            <a:custGeom>
              <a:avLst/>
              <a:gdLst/>
              <a:ahLst/>
              <a:cxnLst/>
              <a:rect l="l" t="t" r="r" b="b"/>
              <a:pathLst>
                <a:path w="136525">
                  <a:moveTo>
                    <a:pt x="136213" y="0"/>
                  </a:moveTo>
                  <a:lnTo>
                    <a:pt x="0" y="0"/>
                  </a:lnTo>
                </a:path>
              </a:pathLst>
            </a:custGeom>
            <a:ln w="255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" name="object 202"/>
            <p:cNvSpPr/>
            <p:nvPr/>
          </p:nvSpPr>
          <p:spPr>
            <a:xfrm>
              <a:off x="5556422" y="4694661"/>
              <a:ext cx="119380" cy="102235"/>
            </a:xfrm>
            <a:custGeom>
              <a:avLst/>
              <a:gdLst/>
              <a:ahLst/>
              <a:cxnLst/>
              <a:rect l="l" t="t" r="r" b="b"/>
              <a:pathLst>
                <a:path w="119379" h="102235">
                  <a:moveTo>
                    <a:pt x="0" y="0"/>
                  </a:moveTo>
                  <a:lnTo>
                    <a:pt x="0" y="102124"/>
                  </a:lnTo>
                  <a:lnTo>
                    <a:pt x="119292" y="511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" name="object 203"/>
            <p:cNvSpPr/>
            <p:nvPr/>
          </p:nvSpPr>
          <p:spPr>
            <a:xfrm>
              <a:off x="5479898" y="4745766"/>
              <a:ext cx="136525" cy="0"/>
            </a:xfrm>
            <a:custGeom>
              <a:avLst/>
              <a:gdLst/>
              <a:ahLst/>
              <a:cxnLst/>
              <a:rect l="l" t="t" r="r" b="b"/>
              <a:pathLst>
                <a:path w="136525">
                  <a:moveTo>
                    <a:pt x="136213" y="0"/>
                  </a:moveTo>
                  <a:lnTo>
                    <a:pt x="0" y="0"/>
                  </a:lnTo>
                </a:path>
              </a:pathLst>
            </a:custGeom>
            <a:ln w="255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" name="object 204"/>
            <p:cNvSpPr/>
            <p:nvPr/>
          </p:nvSpPr>
          <p:spPr>
            <a:xfrm>
              <a:off x="7922126" y="4660750"/>
              <a:ext cx="314960" cy="740410"/>
            </a:xfrm>
            <a:custGeom>
              <a:avLst/>
              <a:gdLst/>
              <a:ahLst/>
              <a:cxnLst/>
              <a:rect l="l" t="t" r="r" b="b"/>
              <a:pathLst>
                <a:path w="314959" h="740410">
                  <a:moveTo>
                    <a:pt x="314871" y="0"/>
                  </a:moveTo>
                  <a:lnTo>
                    <a:pt x="0" y="0"/>
                  </a:lnTo>
                  <a:lnTo>
                    <a:pt x="0" y="739856"/>
                  </a:lnTo>
                  <a:lnTo>
                    <a:pt x="314871" y="739856"/>
                  </a:lnTo>
                  <a:lnTo>
                    <a:pt x="31487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5" name="object 205"/>
            <p:cNvSpPr/>
            <p:nvPr/>
          </p:nvSpPr>
          <p:spPr>
            <a:xfrm>
              <a:off x="7922126" y="4660750"/>
              <a:ext cx="314960" cy="740410"/>
            </a:xfrm>
            <a:custGeom>
              <a:avLst/>
              <a:gdLst/>
              <a:ahLst/>
              <a:cxnLst/>
              <a:rect l="l" t="t" r="r" b="b"/>
              <a:pathLst>
                <a:path w="314959" h="740410">
                  <a:moveTo>
                    <a:pt x="0" y="739856"/>
                  </a:moveTo>
                  <a:lnTo>
                    <a:pt x="314871" y="739856"/>
                  </a:lnTo>
                  <a:lnTo>
                    <a:pt x="314871" y="0"/>
                  </a:lnTo>
                  <a:lnTo>
                    <a:pt x="0" y="0"/>
                  </a:lnTo>
                  <a:lnTo>
                    <a:pt x="0" y="739856"/>
                  </a:lnTo>
                  <a:close/>
                </a:path>
              </a:pathLst>
            </a:custGeom>
            <a:ln w="51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6" name="object 206"/>
          <p:cNvSpPr txBox="1"/>
          <p:nvPr/>
        </p:nvSpPr>
        <p:spPr>
          <a:xfrm>
            <a:off x="7952109" y="4911737"/>
            <a:ext cx="249554" cy="25019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8255">
              <a:lnSpc>
                <a:spcPts val="800"/>
              </a:lnSpc>
              <a:spcBef>
                <a:spcPts val="260"/>
              </a:spcBef>
            </a:pPr>
            <a:r>
              <a:rPr sz="800" b="1" spc="-25" dirty="0">
                <a:latin typeface="Arial"/>
                <a:cs typeface="Arial"/>
              </a:rPr>
              <a:t>ALU</a:t>
            </a:r>
            <a:r>
              <a:rPr sz="800" b="1" spc="500" dirty="0">
                <a:latin typeface="Arial"/>
                <a:cs typeface="Arial"/>
              </a:rPr>
              <a:t> </a:t>
            </a:r>
            <a:r>
              <a:rPr sz="800" b="1" spc="-25" dirty="0">
                <a:latin typeface="Arial"/>
                <a:cs typeface="Arial"/>
              </a:rPr>
              <a:t>OUT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207" name="object 207"/>
          <p:cNvGrpSpPr/>
          <p:nvPr/>
        </p:nvGrpSpPr>
        <p:grpSpPr>
          <a:xfrm>
            <a:off x="5050064" y="3725076"/>
            <a:ext cx="3902075" cy="2446020"/>
            <a:chOff x="5050064" y="3725076"/>
            <a:chExt cx="3902075" cy="2446020"/>
          </a:xfrm>
        </p:grpSpPr>
        <p:sp>
          <p:nvSpPr>
            <p:cNvPr id="208" name="object 208"/>
            <p:cNvSpPr/>
            <p:nvPr/>
          </p:nvSpPr>
          <p:spPr>
            <a:xfrm>
              <a:off x="5054509" y="6089442"/>
              <a:ext cx="76835" cy="76835"/>
            </a:xfrm>
            <a:custGeom>
              <a:avLst/>
              <a:gdLst/>
              <a:ahLst/>
              <a:cxnLst/>
              <a:rect l="l" t="t" r="r" b="b"/>
              <a:pathLst>
                <a:path w="76835" h="76835">
                  <a:moveTo>
                    <a:pt x="76609" y="0"/>
                  </a:moveTo>
                  <a:lnTo>
                    <a:pt x="0" y="76580"/>
                  </a:lnTo>
                </a:path>
              </a:pathLst>
            </a:custGeom>
            <a:ln w="8578">
              <a:solidFill>
                <a:srgbClr val="44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9" name="object 209"/>
            <p:cNvSpPr/>
            <p:nvPr/>
          </p:nvSpPr>
          <p:spPr>
            <a:xfrm>
              <a:off x="8696466" y="3750793"/>
              <a:ext cx="229870" cy="688975"/>
            </a:xfrm>
            <a:custGeom>
              <a:avLst/>
              <a:gdLst/>
              <a:ahLst/>
              <a:cxnLst/>
              <a:rect l="l" t="t" r="r" b="b"/>
              <a:pathLst>
                <a:path w="229870" h="688975">
                  <a:moveTo>
                    <a:pt x="0" y="0"/>
                  </a:moveTo>
                  <a:lnTo>
                    <a:pt x="0" y="688853"/>
                  </a:lnTo>
                  <a:lnTo>
                    <a:pt x="229657" y="535878"/>
                  </a:lnTo>
                  <a:lnTo>
                    <a:pt x="229657" y="153144"/>
                  </a:lnTo>
                  <a:lnTo>
                    <a:pt x="0" y="0"/>
                  </a:lnTo>
                </a:path>
              </a:pathLst>
            </a:custGeom>
            <a:ln w="51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0" name="object 210"/>
          <p:cNvSpPr txBox="1"/>
          <p:nvPr/>
        </p:nvSpPr>
        <p:spPr>
          <a:xfrm>
            <a:off x="8700856" y="4197348"/>
            <a:ext cx="97155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b="1" spc="-50" dirty="0">
                <a:solidFill>
                  <a:srgbClr val="0033FF"/>
                </a:solidFill>
                <a:latin typeface="Courier New"/>
                <a:cs typeface="Courier New"/>
              </a:rPr>
              <a:t>0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211" name="object 211"/>
          <p:cNvSpPr txBox="1"/>
          <p:nvPr/>
        </p:nvSpPr>
        <p:spPr>
          <a:xfrm>
            <a:off x="8700856" y="3806111"/>
            <a:ext cx="189865" cy="3644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ts val="1035"/>
              </a:lnSpc>
              <a:spcBef>
                <a:spcPts val="135"/>
              </a:spcBef>
            </a:pPr>
            <a:r>
              <a:rPr sz="900" b="1" spc="-50" dirty="0">
                <a:solidFill>
                  <a:srgbClr val="0033FF"/>
                </a:solidFill>
                <a:latin typeface="Courier New"/>
                <a:cs typeface="Courier New"/>
              </a:rPr>
              <a:t>2</a:t>
            </a:r>
            <a:endParaRPr sz="900">
              <a:latin typeface="Courier New"/>
              <a:cs typeface="Courier New"/>
            </a:endParaRPr>
          </a:p>
          <a:p>
            <a:pPr marL="106045">
              <a:lnSpc>
                <a:spcPts val="620"/>
              </a:lnSpc>
            </a:pPr>
            <a:r>
              <a:rPr sz="650" b="1" spc="-50" dirty="0">
                <a:latin typeface="Arial"/>
                <a:cs typeface="Arial"/>
              </a:rPr>
              <a:t>M</a:t>
            </a:r>
            <a:endParaRPr sz="650">
              <a:latin typeface="Arial"/>
              <a:cs typeface="Arial"/>
            </a:endParaRPr>
          </a:p>
          <a:p>
            <a:pPr marL="12700">
              <a:lnSpc>
                <a:spcPts val="965"/>
              </a:lnSpc>
            </a:pPr>
            <a:r>
              <a:rPr sz="1350" b="1" baseline="3086" dirty="0">
                <a:solidFill>
                  <a:srgbClr val="0033FF"/>
                </a:solidFill>
                <a:latin typeface="Courier New"/>
                <a:cs typeface="Courier New"/>
              </a:rPr>
              <a:t>1</a:t>
            </a:r>
            <a:r>
              <a:rPr sz="1350" b="1" spc="-525" baseline="3086" dirty="0">
                <a:solidFill>
                  <a:srgbClr val="0033FF"/>
                </a:solidFill>
                <a:latin typeface="Courier New"/>
                <a:cs typeface="Courier New"/>
              </a:rPr>
              <a:t> </a:t>
            </a:r>
            <a:r>
              <a:rPr sz="650" b="1" spc="-50" dirty="0">
                <a:latin typeface="Arial"/>
                <a:cs typeface="Arial"/>
              </a:rPr>
              <a:t>U</a:t>
            </a:r>
            <a:endParaRPr sz="650">
              <a:latin typeface="Arial"/>
              <a:cs typeface="Arial"/>
            </a:endParaRPr>
          </a:p>
        </p:txBody>
      </p:sp>
      <p:sp>
        <p:nvSpPr>
          <p:cNvPr id="212" name="object 212"/>
          <p:cNvSpPr txBox="1"/>
          <p:nvPr/>
        </p:nvSpPr>
        <p:spPr>
          <a:xfrm>
            <a:off x="8802973" y="4137792"/>
            <a:ext cx="82550" cy="1276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50" b="1" spc="-50" dirty="0">
                <a:latin typeface="Arial"/>
                <a:cs typeface="Arial"/>
              </a:rPr>
              <a:t>X</a:t>
            </a:r>
            <a:endParaRPr sz="650">
              <a:latin typeface="Arial"/>
              <a:cs typeface="Arial"/>
            </a:endParaRPr>
          </a:p>
        </p:txBody>
      </p:sp>
      <p:grpSp>
        <p:nvGrpSpPr>
          <p:cNvPr id="213" name="object 213"/>
          <p:cNvGrpSpPr/>
          <p:nvPr/>
        </p:nvGrpSpPr>
        <p:grpSpPr>
          <a:xfrm>
            <a:off x="6245611" y="3461473"/>
            <a:ext cx="2459355" cy="876300"/>
            <a:chOff x="6245611" y="3461473"/>
            <a:chExt cx="2459355" cy="876300"/>
          </a:xfrm>
        </p:grpSpPr>
        <p:sp>
          <p:nvSpPr>
            <p:cNvPr id="214" name="object 214"/>
            <p:cNvSpPr/>
            <p:nvPr/>
          </p:nvSpPr>
          <p:spPr>
            <a:xfrm>
              <a:off x="8585931" y="3852918"/>
              <a:ext cx="119380" cy="102235"/>
            </a:xfrm>
            <a:custGeom>
              <a:avLst/>
              <a:gdLst/>
              <a:ahLst/>
              <a:cxnLst/>
              <a:rect l="l" t="t" r="r" b="b"/>
              <a:pathLst>
                <a:path w="119379" h="102235">
                  <a:moveTo>
                    <a:pt x="0" y="0"/>
                  </a:moveTo>
                  <a:lnTo>
                    <a:pt x="0" y="101869"/>
                  </a:lnTo>
                  <a:lnTo>
                    <a:pt x="119037" y="510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5" name="object 215"/>
            <p:cNvSpPr/>
            <p:nvPr/>
          </p:nvSpPr>
          <p:spPr>
            <a:xfrm>
              <a:off x="8236981" y="3903938"/>
              <a:ext cx="408940" cy="0"/>
            </a:xfrm>
            <a:custGeom>
              <a:avLst/>
              <a:gdLst/>
              <a:ahLst/>
              <a:cxnLst/>
              <a:rect l="l" t="t" r="r" b="b"/>
              <a:pathLst>
                <a:path w="408940">
                  <a:moveTo>
                    <a:pt x="408384" y="0"/>
                  </a:moveTo>
                  <a:lnTo>
                    <a:pt x="0" y="0"/>
                  </a:lnTo>
                </a:path>
              </a:pathLst>
            </a:custGeom>
            <a:ln w="255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6" name="object 216"/>
            <p:cNvSpPr/>
            <p:nvPr/>
          </p:nvSpPr>
          <p:spPr>
            <a:xfrm>
              <a:off x="8585931" y="4235652"/>
              <a:ext cx="119380" cy="102235"/>
            </a:xfrm>
            <a:custGeom>
              <a:avLst/>
              <a:gdLst/>
              <a:ahLst/>
              <a:cxnLst/>
              <a:rect l="l" t="t" r="r" b="b"/>
              <a:pathLst>
                <a:path w="119379" h="102235">
                  <a:moveTo>
                    <a:pt x="0" y="0"/>
                  </a:moveTo>
                  <a:lnTo>
                    <a:pt x="0" y="101869"/>
                  </a:lnTo>
                  <a:lnTo>
                    <a:pt x="119037" y="510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7" name="object 217"/>
            <p:cNvSpPr/>
            <p:nvPr/>
          </p:nvSpPr>
          <p:spPr>
            <a:xfrm>
              <a:off x="7700971" y="4286672"/>
              <a:ext cx="944880" cy="0"/>
            </a:xfrm>
            <a:custGeom>
              <a:avLst/>
              <a:gdLst/>
              <a:ahLst/>
              <a:cxnLst/>
              <a:rect l="l" t="t" r="r" b="b"/>
              <a:pathLst>
                <a:path w="944879">
                  <a:moveTo>
                    <a:pt x="944393" y="0"/>
                  </a:moveTo>
                  <a:lnTo>
                    <a:pt x="0" y="0"/>
                  </a:lnTo>
                </a:path>
              </a:pathLst>
            </a:custGeom>
            <a:ln w="255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8" name="object 218"/>
            <p:cNvSpPr/>
            <p:nvPr/>
          </p:nvSpPr>
          <p:spPr>
            <a:xfrm>
              <a:off x="6271329" y="3487191"/>
              <a:ext cx="391795" cy="314960"/>
            </a:xfrm>
            <a:custGeom>
              <a:avLst/>
              <a:gdLst/>
              <a:ahLst/>
              <a:cxnLst/>
              <a:rect l="l" t="t" r="r" b="b"/>
              <a:pathLst>
                <a:path w="391795" h="314960">
                  <a:moveTo>
                    <a:pt x="0" y="161562"/>
                  </a:moveTo>
                  <a:lnTo>
                    <a:pt x="7755" y="210175"/>
                  </a:lnTo>
                  <a:lnTo>
                    <a:pt x="29396" y="252240"/>
                  </a:lnTo>
                  <a:lnTo>
                    <a:pt x="62480" y="285314"/>
                  </a:lnTo>
                  <a:lnTo>
                    <a:pt x="104568" y="306951"/>
                  </a:lnTo>
                  <a:lnTo>
                    <a:pt x="153218" y="314707"/>
                  </a:lnTo>
                  <a:lnTo>
                    <a:pt x="238330" y="314707"/>
                  </a:lnTo>
                  <a:lnTo>
                    <a:pt x="286873" y="306951"/>
                  </a:lnTo>
                  <a:lnTo>
                    <a:pt x="328928" y="285314"/>
                  </a:lnTo>
                  <a:lnTo>
                    <a:pt x="362024" y="252240"/>
                  </a:lnTo>
                  <a:lnTo>
                    <a:pt x="383692" y="210175"/>
                  </a:lnTo>
                  <a:lnTo>
                    <a:pt x="391463" y="161562"/>
                  </a:lnTo>
                  <a:lnTo>
                    <a:pt x="391463" y="153144"/>
                  </a:lnTo>
                  <a:lnTo>
                    <a:pt x="383692" y="104532"/>
                  </a:lnTo>
                  <a:lnTo>
                    <a:pt x="362024" y="62466"/>
                  </a:lnTo>
                  <a:lnTo>
                    <a:pt x="328928" y="29392"/>
                  </a:lnTo>
                  <a:lnTo>
                    <a:pt x="286873" y="7755"/>
                  </a:lnTo>
                  <a:lnTo>
                    <a:pt x="238330" y="0"/>
                  </a:lnTo>
                  <a:lnTo>
                    <a:pt x="153218" y="0"/>
                  </a:lnTo>
                  <a:lnTo>
                    <a:pt x="104568" y="7755"/>
                  </a:lnTo>
                  <a:lnTo>
                    <a:pt x="62480" y="29392"/>
                  </a:lnTo>
                  <a:lnTo>
                    <a:pt x="29396" y="62466"/>
                  </a:lnTo>
                  <a:lnTo>
                    <a:pt x="7755" y="104532"/>
                  </a:lnTo>
                  <a:lnTo>
                    <a:pt x="0" y="153144"/>
                  </a:lnTo>
                  <a:lnTo>
                    <a:pt x="0" y="161562"/>
                  </a:lnTo>
                </a:path>
              </a:pathLst>
            </a:custGeom>
            <a:ln w="5105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9" name="object 219"/>
          <p:cNvSpPr txBox="1"/>
          <p:nvPr/>
        </p:nvSpPr>
        <p:spPr>
          <a:xfrm>
            <a:off x="6318317" y="3525323"/>
            <a:ext cx="295910" cy="209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b="1" spc="-25" dirty="0">
                <a:latin typeface="Courier New"/>
                <a:cs typeface="Courier New"/>
              </a:rPr>
              <a:t>&lt;&lt;2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220" name="object 220"/>
          <p:cNvSpPr/>
          <p:nvPr/>
        </p:nvSpPr>
        <p:spPr>
          <a:xfrm>
            <a:off x="7190214" y="3487191"/>
            <a:ext cx="664210" cy="314960"/>
          </a:xfrm>
          <a:custGeom>
            <a:avLst/>
            <a:gdLst/>
            <a:ahLst/>
            <a:cxnLst/>
            <a:rect l="l" t="t" r="r" b="b"/>
            <a:pathLst>
              <a:path w="664209" h="314960">
                <a:moveTo>
                  <a:pt x="0" y="161562"/>
                </a:moveTo>
                <a:lnTo>
                  <a:pt x="7781" y="210175"/>
                </a:lnTo>
                <a:lnTo>
                  <a:pt x="29480" y="252240"/>
                </a:lnTo>
                <a:lnTo>
                  <a:pt x="62627" y="285314"/>
                </a:lnTo>
                <a:lnTo>
                  <a:pt x="104753" y="306951"/>
                </a:lnTo>
                <a:lnTo>
                  <a:pt x="153388" y="314707"/>
                </a:lnTo>
                <a:lnTo>
                  <a:pt x="510756" y="314707"/>
                </a:lnTo>
                <a:lnTo>
                  <a:pt x="559300" y="306951"/>
                </a:lnTo>
                <a:lnTo>
                  <a:pt x="601354" y="285314"/>
                </a:lnTo>
                <a:lnTo>
                  <a:pt x="634450" y="252240"/>
                </a:lnTo>
                <a:lnTo>
                  <a:pt x="656118" y="210175"/>
                </a:lnTo>
                <a:lnTo>
                  <a:pt x="663890" y="161562"/>
                </a:lnTo>
                <a:lnTo>
                  <a:pt x="663890" y="153144"/>
                </a:lnTo>
                <a:lnTo>
                  <a:pt x="656118" y="104532"/>
                </a:lnTo>
                <a:lnTo>
                  <a:pt x="634450" y="62466"/>
                </a:lnTo>
                <a:lnTo>
                  <a:pt x="601354" y="29392"/>
                </a:lnTo>
                <a:lnTo>
                  <a:pt x="559300" y="7755"/>
                </a:lnTo>
                <a:lnTo>
                  <a:pt x="510756" y="0"/>
                </a:lnTo>
                <a:lnTo>
                  <a:pt x="153388" y="0"/>
                </a:lnTo>
                <a:lnTo>
                  <a:pt x="104753" y="7755"/>
                </a:lnTo>
                <a:lnTo>
                  <a:pt x="62627" y="29392"/>
                </a:lnTo>
                <a:lnTo>
                  <a:pt x="29480" y="62466"/>
                </a:lnTo>
                <a:lnTo>
                  <a:pt x="7781" y="104532"/>
                </a:lnTo>
                <a:lnTo>
                  <a:pt x="0" y="153144"/>
                </a:lnTo>
                <a:lnTo>
                  <a:pt x="0" y="161562"/>
                </a:lnTo>
              </a:path>
            </a:pathLst>
          </a:custGeom>
          <a:ln w="510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 txBox="1"/>
          <p:nvPr/>
        </p:nvSpPr>
        <p:spPr>
          <a:xfrm>
            <a:off x="7288219" y="3534090"/>
            <a:ext cx="470534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b="1" spc="-10" dirty="0">
                <a:latin typeface="Courier New"/>
                <a:cs typeface="Courier New"/>
              </a:rPr>
              <a:t>CONCAT</a:t>
            </a:r>
            <a:endParaRPr sz="900">
              <a:latin typeface="Courier New"/>
              <a:cs typeface="Courier New"/>
            </a:endParaRPr>
          </a:p>
        </p:txBody>
      </p:sp>
      <p:grpSp>
        <p:nvGrpSpPr>
          <p:cNvPr id="222" name="object 222"/>
          <p:cNvGrpSpPr/>
          <p:nvPr/>
        </p:nvGrpSpPr>
        <p:grpSpPr>
          <a:xfrm>
            <a:off x="676151" y="3597649"/>
            <a:ext cx="7446645" cy="1293495"/>
            <a:chOff x="676151" y="3597649"/>
            <a:chExt cx="7446645" cy="1293495"/>
          </a:xfrm>
        </p:grpSpPr>
        <p:sp>
          <p:nvSpPr>
            <p:cNvPr id="223" name="object 223"/>
            <p:cNvSpPr/>
            <p:nvPr/>
          </p:nvSpPr>
          <p:spPr>
            <a:xfrm>
              <a:off x="7088182" y="3597649"/>
              <a:ext cx="119380" cy="102235"/>
            </a:xfrm>
            <a:custGeom>
              <a:avLst/>
              <a:gdLst/>
              <a:ahLst/>
              <a:cxnLst/>
              <a:rect l="l" t="t" r="r" b="b"/>
              <a:pathLst>
                <a:path w="119379" h="102235">
                  <a:moveTo>
                    <a:pt x="0" y="0"/>
                  </a:moveTo>
                  <a:lnTo>
                    <a:pt x="0" y="102124"/>
                  </a:lnTo>
                  <a:lnTo>
                    <a:pt x="119207" y="511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4" name="object 224"/>
            <p:cNvSpPr/>
            <p:nvPr/>
          </p:nvSpPr>
          <p:spPr>
            <a:xfrm>
              <a:off x="6662792" y="3648753"/>
              <a:ext cx="485140" cy="0"/>
            </a:xfrm>
            <a:custGeom>
              <a:avLst/>
              <a:gdLst/>
              <a:ahLst/>
              <a:cxnLst/>
              <a:rect l="l" t="t" r="r" b="b"/>
              <a:pathLst>
                <a:path w="485140">
                  <a:moveTo>
                    <a:pt x="484993" y="0"/>
                  </a:moveTo>
                  <a:lnTo>
                    <a:pt x="0" y="0"/>
                  </a:lnTo>
                </a:path>
              </a:pathLst>
            </a:custGeom>
            <a:ln w="255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5" name="object 225"/>
            <p:cNvSpPr/>
            <p:nvPr/>
          </p:nvSpPr>
          <p:spPr>
            <a:xfrm>
              <a:off x="6781830" y="3606237"/>
              <a:ext cx="1336675" cy="76835"/>
            </a:xfrm>
            <a:custGeom>
              <a:avLst/>
              <a:gdLst/>
              <a:ahLst/>
              <a:cxnLst/>
              <a:rect l="l" t="t" r="r" b="b"/>
              <a:pathLst>
                <a:path w="1336675" h="76835">
                  <a:moveTo>
                    <a:pt x="76609" y="0"/>
                  </a:moveTo>
                  <a:lnTo>
                    <a:pt x="0" y="76614"/>
                  </a:lnTo>
                </a:path>
                <a:path w="1336675" h="76835">
                  <a:moveTo>
                    <a:pt x="1336112" y="0"/>
                  </a:moveTo>
                  <a:lnTo>
                    <a:pt x="1259503" y="76614"/>
                  </a:lnTo>
                </a:path>
              </a:pathLst>
            </a:custGeom>
            <a:ln w="8578">
              <a:solidFill>
                <a:srgbClr val="44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6" name="object 226"/>
            <p:cNvSpPr/>
            <p:nvPr/>
          </p:nvSpPr>
          <p:spPr>
            <a:xfrm>
              <a:off x="774322" y="4660817"/>
              <a:ext cx="119380" cy="102235"/>
            </a:xfrm>
            <a:custGeom>
              <a:avLst/>
              <a:gdLst/>
              <a:ahLst/>
              <a:cxnLst/>
              <a:rect l="l" t="t" r="r" b="b"/>
              <a:pathLst>
                <a:path w="119380" h="102235">
                  <a:moveTo>
                    <a:pt x="0" y="0"/>
                  </a:moveTo>
                  <a:lnTo>
                    <a:pt x="0" y="102039"/>
                  </a:lnTo>
                  <a:lnTo>
                    <a:pt x="119224" y="510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7" name="object 227"/>
            <p:cNvSpPr/>
            <p:nvPr/>
          </p:nvSpPr>
          <p:spPr>
            <a:xfrm>
              <a:off x="689168" y="4711837"/>
              <a:ext cx="144780" cy="0"/>
            </a:xfrm>
            <a:custGeom>
              <a:avLst/>
              <a:gdLst/>
              <a:ahLst/>
              <a:cxnLst/>
              <a:rect l="l" t="t" r="r" b="b"/>
              <a:pathLst>
                <a:path w="144780">
                  <a:moveTo>
                    <a:pt x="144783" y="0"/>
                  </a:moveTo>
                  <a:lnTo>
                    <a:pt x="0" y="0"/>
                  </a:lnTo>
                </a:path>
              </a:pathLst>
            </a:custGeom>
            <a:ln w="255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8" name="object 228"/>
            <p:cNvSpPr/>
            <p:nvPr/>
          </p:nvSpPr>
          <p:spPr>
            <a:xfrm>
              <a:off x="884959" y="4329103"/>
              <a:ext cx="229870" cy="535940"/>
            </a:xfrm>
            <a:custGeom>
              <a:avLst/>
              <a:gdLst/>
              <a:ahLst/>
              <a:cxnLst/>
              <a:rect l="l" t="t" r="r" b="b"/>
              <a:pathLst>
                <a:path w="229869" h="535939">
                  <a:moveTo>
                    <a:pt x="0" y="0"/>
                  </a:moveTo>
                  <a:lnTo>
                    <a:pt x="0" y="535708"/>
                  </a:lnTo>
                  <a:lnTo>
                    <a:pt x="229742" y="425165"/>
                  </a:lnTo>
                  <a:lnTo>
                    <a:pt x="229742" y="119131"/>
                  </a:lnTo>
                  <a:lnTo>
                    <a:pt x="0" y="0"/>
                  </a:lnTo>
                </a:path>
              </a:pathLst>
            </a:custGeom>
            <a:ln w="51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9" name="object 229"/>
          <p:cNvSpPr txBox="1"/>
          <p:nvPr/>
        </p:nvSpPr>
        <p:spPr>
          <a:xfrm>
            <a:off x="6769130" y="3414814"/>
            <a:ext cx="14478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25" dirty="0">
                <a:latin typeface="Arial MT"/>
                <a:cs typeface="Arial MT"/>
              </a:rPr>
              <a:t>28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230" name="object 230"/>
          <p:cNvSpPr txBox="1"/>
          <p:nvPr/>
        </p:nvSpPr>
        <p:spPr>
          <a:xfrm>
            <a:off x="8028633" y="3414814"/>
            <a:ext cx="14478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25" dirty="0">
                <a:latin typeface="Arial MT"/>
                <a:cs typeface="Arial MT"/>
              </a:rPr>
              <a:t>32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231" name="object 231"/>
          <p:cNvSpPr txBox="1"/>
          <p:nvPr/>
        </p:nvSpPr>
        <p:spPr>
          <a:xfrm>
            <a:off x="863865" y="4384421"/>
            <a:ext cx="241300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900" b="1" dirty="0">
                <a:solidFill>
                  <a:srgbClr val="0033FF"/>
                </a:solidFill>
                <a:latin typeface="Courier New"/>
                <a:cs typeface="Courier New"/>
              </a:rPr>
              <a:t>0</a:t>
            </a:r>
            <a:r>
              <a:rPr sz="900" b="1" spc="-345" dirty="0">
                <a:solidFill>
                  <a:srgbClr val="0033FF"/>
                </a:solidFill>
                <a:latin typeface="Courier New"/>
                <a:cs typeface="Courier New"/>
              </a:rPr>
              <a:t> </a:t>
            </a:r>
            <a:r>
              <a:rPr sz="975" b="1" spc="-75" baseline="-12820" dirty="0">
                <a:latin typeface="Arial"/>
                <a:cs typeface="Arial"/>
              </a:rPr>
              <a:t>M</a:t>
            </a:r>
            <a:endParaRPr sz="975" baseline="-12820">
              <a:latin typeface="Arial"/>
              <a:cs typeface="Arial"/>
            </a:endParaRPr>
          </a:p>
        </p:txBody>
      </p:sp>
      <p:sp>
        <p:nvSpPr>
          <p:cNvPr id="232" name="object 232"/>
          <p:cNvSpPr txBox="1"/>
          <p:nvPr/>
        </p:nvSpPr>
        <p:spPr>
          <a:xfrm>
            <a:off x="889265" y="4537362"/>
            <a:ext cx="184785" cy="23685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06045">
              <a:lnSpc>
                <a:spcPts val="665"/>
              </a:lnSpc>
              <a:spcBef>
                <a:spcPts val="120"/>
              </a:spcBef>
            </a:pPr>
            <a:r>
              <a:rPr sz="650" b="1" spc="-50" dirty="0">
                <a:latin typeface="Arial"/>
                <a:cs typeface="Arial"/>
              </a:rPr>
              <a:t>U</a:t>
            </a:r>
            <a:endParaRPr sz="650">
              <a:latin typeface="Arial"/>
              <a:cs typeface="Arial"/>
            </a:endParaRPr>
          </a:p>
          <a:p>
            <a:pPr marL="12700">
              <a:lnSpc>
                <a:spcPts val="965"/>
              </a:lnSpc>
            </a:pPr>
            <a:r>
              <a:rPr sz="1350" b="1" baseline="3086" dirty="0">
                <a:solidFill>
                  <a:srgbClr val="0033FF"/>
                </a:solidFill>
                <a:latin typeface="Courier New"/>
                <a:cs typeface="Courier New"/>
              </a:rPr>
              <a:t>1</a:t>
            </a:r>
            <a:r>
              <a:rPr sz="1350" b="1" spc="-419" baseline="3086" dirty="0">
                <a:solidFill>
                  <a:srgbClr val="0033FF"/>
                </a:solidFill>
                <a:latin typeface="Courier New"/>
                <a:cs typeface="Courier New"/>
              </a:rPr>
              <a:t> </a:t>
            </a:r>
            <a:r>
              <a:rPr sz="650" b="1" spc="-50" dirty="0">
                <a:latin typeface="Arial"/>
                <a:cs typeface="Arial"/>
              </a:rPr>
              <a:t>X</a:t>
            </a:r>
            <a:endParaRPr sz="650">
              <a:latin typeface="Arial"/>
              <a:cs typeface="Arial"/>
            </a:endParaRPr>
          </a:p>
        </p:txBody>
      </p:sp>
      <p:grpSp>
        <p:nvGrpSpPr>
          <p:cNvPr id="233" name="object 233"/>
          <p:cNvGrpSpPr/>
          <p:nvPr/>
        </p:nvGrpSpPr>
        <p:grpSpPr>
          <a:xfrm>
            <a:off x="6586268" y="4201485"/>
            <a:ext cx="85090" cy="238760"/>
            <a:chOff x="6586268" y="4201485"/>
            <a:chExt cx="85090" cy="238760"/>
          </a:xfrm>
        </p:grpSpPr>
        <p:sp>
          <p:nvSpPr>
            <p:cNvPr id="234" name="object 234"/>
            <p:cNvSpPr/>
            <p:nvPr/>
          </p:nvSpPr>
          <p:spPr>
            <a:xfrm>
              <a:off x="6586268" y="4337522"/>
              <a:ext cx="85090" cy="102235"/>
            </a:xfrm>
            <a:custGeom>
              <a:avLst/>
              <a:gdLst/>
              <a:ahLst/>
              <a:cxnLst/>
              <a:rect l="l" t="t" r="r" b="b"/>
              <a:pathLst>
                <a:path w="85090" h="102235">
                  <a:moveTo>
                    <a:pt x="84941" y="0"/>
                  </a:moveTo>
                  <a:lnTo>
                    <a:pt x="0" y="0"/>
                  </a:lnTo>
                  <a:lnTo>
                    <a:pt x="42428" y="102124"/>
                  </a:lnTo>
                  <a:lnTo>
                    <a:pt x="84941" y="0"/>
                  </a:lnTo>
                  <a:close/>
                </a:path>
              </a:pathLst>
            </a:custGeom>
            <a:solidFill>
              <a:srgbClr val="003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5" name="object 235"/>
            <p:cNvSpPr/>
            <p:nvPr/>
          </p:nvSpPr>
          <p:spPr>
            <a:xfrm>
              <a:off x="6628696" y="4210057"/>
              <a:ext cx="0" cy="196215"/>
            </a:xfrm>
            <a:custGeom>
              <a:avLst/>
              <a:gdLst/>
              <a:ahLst/>
              <a:cxnLst/>
              <a:rect l="l" t="t" r="r" b="b"/>
              <a:pathLst>
                <a:path h="196214">
                  <a:moveTo>
                    <a:pt x="0" y="0"/>
                  </a:moveTo>
                  <a:lnTo>
                    <a:pt x="0" y="195661"/>
                  </a:lnTo>
                </a:path>
              </a:pathLst>
            </a:custGeom>
            <a:ln w="16946">
              <a:solidFill>
                <a:srgbClr val="00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6" name="object 236"/>
          <p:cNvSpPr txBox="1"/>
          <p:nvPr/>
        </p:nvSpPr>
        <p:spPr>
          <a:xfrm>
            <a:off x="6335238" y="4061211"/>
            <a:ext cx="553720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b="1" spc="-10" dirty="0">
                <a:solidFill>
                  <a:srgbClr val="0033FF"/>
                </a:solidFill>
                <a:latin typeface="Arial"/>
                <a:cs typeface="Arial"/>
              </a:rPr>
              <a:t>ALUSrcA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237" name="object 237"/>
          <p:cNvGrpSpPr/>
          <p:nvPr/>
        </p:nvGrpSpPr>
        <p:grpSpPr>
          <a:xfrm>
            <a:off x="63556" y="2895863"/>
            <a:ext cx="9029065" cy="3853179"/>
            <a:chOff x="63556" y="2895863"/>
            <a:chExt cx="9029065" cy="3853179"/>
          </a:xfrm>
        </p:grpSpPr>
        <p:sp>
          <p:nvSpPr>
            <p:cNvPr id="238" name="object 238"/>
            <p:cNvSpPr/>
            <p:nvPr/>
          </p:nvSpPr>
          <p:spPr>
            <a:xfrm>
              <a:off x="76574" y="2908880"/>
              <a:ext cx="9003030" cy="3827145"/>
            </a:xfrm>
            <a:custGeom>
              <a:avLst/>
              <a:gdLst/>
              <a:ahLst/>
              <a:cxnLst/>
              <a:rect l="l" t="t" r="r" b="b"/>
              <a:pathLst>
                <a:path w="9003030" h="3827145">
                  <a:moveTo>
                    <a:pt x="9002768" y="0"/>
                  </a:moveTo>
                  <a:lnTo>
                    <a:pt x="0" y="0"/>
                  </a:lnTo>
                </a:path>
                <a:path w="9003030" h="3827145">
                  <a:moveTo>
                    <a:pt x="9002768" y="0"/>
                  </a:moveTo>
                  <a:lnTo>
                    <a:pt x="9002768" y="1190548"/>
                  </a:lnTo>
                </a:path>
                <a:path w="9003030" h="3827145">
                  <a:moveTo>
                    <a:pt x="3293126" y="2066559"/>
                  </a:moveTo>
                  <a:lnTo>
                    <a:pt x="3293126" y="3826886"/>
                  </a:lnTo>
                </a:path>
                <a:path w="9003030" h="3827145">
                  <a:moveTo>
                    <a:pt x="5973429" y="3673727"/>
                  </a:moveTo>
                  <a:lnTo>
                    <a:pt x="1072224" y="3673727"/>
                  </a:lnTo>
                </a:path>
                <a:path w="9003030" h="3827145">
                  <a:moveTo>
                    <a:pt x="5973429" y="2262220"/>
                  </a:moveTo>
                  <a:lnTo>
                    <a:pt x="5973429" y="3673727"/>
                  </a:lnTo>
                </a:path>
                <a:path w="9003030" h="3827145">
                  <a:moveTo>
                    <a:pt x="612594" y="1802956"/>
                  </a:moveTo>
                  <a:lnTo>
                    <a:pt x="612594" y="3826886"/>
                  </a:lnTo>
                </a:path>
              </a:pathLst>
            </a:custGeom>
            <a:ln w="255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9" name="object 239"/>
            <p:cNvSpPr/>
            <p:nvPr/>
          </p:nvSpPr>
          <p:spPr>
            <a:xfrm>
              <a:off x="1233740" y="5120081"/>
              <a:ext cx="119380" cy="102235"/>
            </a:xfrm>
            <a:custGeom>
              <a:avLst/>
              <a:gdLst/>
              <a:ahLst/>
              <a:cxnLst/>
              <a:rect l="l" t="t" r="r" b="b"/>
              <a:pathLst>
                <a:path w="119380" h="102235">
                  <a:moveTo>
                    <a:pt x="0" y="0"/>
                  </a:moveTo>
                  <a:lnTo>
                    <a:pt x="0" y="101869"/>
                  </a:lnTo>
                  <a:lnTo>
                    <a:pt x="119292" y="510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0" name="object 240"/>
            <p:cNvSpPr/>
            <p:nvPr/>
          </p:nvSpPr>
          <p:spPr>
            <a:xfrm>
              <a:off x="1148798" y="5171101"/>
              <a:ext cx="144780" cy="1411605"/>
            </a:xfrm>
            <a:custGeom>
              <a:avLst/>
              <a:gdLst/>
              <a:ahLst/>
              <a:cxnLst/>
              <a:rect l="l" t="t" r="r" b="b"/>
              <a:pathLst>
                <a:path w="144780" h="1411604">
                  <a:moveTo>
                    <a:pt x="144630" y="0"/>
                  </a:moveTo>
                  <a:lnTo>
                    <a:pt x="0" y="0"/>
                  </a:lnTo>
                </a:path>
                <a:path w="144780" h="1411604">
                  <a:moveTo>
                    <a:pt x="0" y="0"/>
                  </a:moveTo>
                  <a:lnTo>
                    <a:pt x="0" y="1411507"/>
                  </a:lnTo>
                </a:path>
              </a:pathLst>
            </a:custGeom>
            <a:ln w="255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1" name="object 241"/>
          <p:cNvSpPr txBox="1"/>
          <p:nvPr/>
        </p:nvSpPr>
        <p:spPr>
          <a:xfrm>
            <a:off x="5628919" y="3432050"/>
            <a:ext cx="547370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b="1" spc="-10" dirty="0">
                <a:solidFill>
                  <a:srgbClr val="DD0000"/>
                </a:solidFill>
                <a:latin typeface="Courier New"/>
                <a:cs typeface="Courier New"/>
              </a:rPr>
              <a:t>jmpaddr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242" name="object 242"/>
          <p:cNvSpPr txBox="1"/>
          <p:nvPr/>
        </p:nvSpPr>
        <p:spPr>
          <a:xfrm>
            <a:off x="5628919" y="3593767"/>
            <a:ext cx="45275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spc="-10" dirty="0">
                <a:solidFill>
                  <a:srgbClr val="DD0000"/>
                </a:solidFill>
                <a:latin typeface="Courier New"/>
                <a:cs typeface="Courier New"/>
              </a:rPr>
              <a:t>I[25:0]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243" name="object 243"/>
          <p:cNvSpPr txBox="1"/>
          <p:nvPr/>
        </p:nvSpPr>
        <p:spPr>
          <a:xfrm>
            <a:off x="5373668" y="3670143"/>
            <a:ext cx="179070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b="1" spc="35" dirty="0">
                <a:solidFill>
                  <a:srgbClr val="DD0000"/>
                </a:solidFill>
                <a:latin typeface="Courier New"/>
                <a:cs typeface="Courier New"/>
              </a:rPr>
              <a:t>rd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244" name="object 244"/>
          <p:cNvSpPr/>
          <p:nvPr/>
        </p:nvSpPr>
        <p:spPr>
          <a:xfrm>
            <a:off x="4901375" y="3861336"/>
            <a:ext cx="536575" cy="229870"/>
          </a:xfrm>
          <a:custGeom>
            <a:avLst/>
            <a:gdLst/>
            <a:ahLst/>
            <a:cxnLst/>
            <a:rect l="l" t="t" r="r" b="b"/>
            <a:pathLst>
              <a:path w="536575" h="229870">
                <a:moveTo>
                  <a:pt x="536009" y="0"/>
                </a:moveTo>
                <a:lnTo>
                  <a:pt x="0" y="0"/>
                </a:lnTo>
                <a:lnTo>
                  <a:pt x="119037" y="229674"/>
                </a:lnTo>
                <a:lnTo>
                  <a:pt x="425389" y="229674"/>
                </a:lnTo>
                <a:lnTo>
                  <a:pt x="536009" y="0"/>
                </a:lnTo>
              </a:path>
            </a:pathLst>
          </a:custGeom>
          <a:ln w="510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 txBox="1"/>
          <p:nvPr/>
        </p:nvSpPr>
        <p:spPr>
          <a:xfrm>
            <a:off x="4982205" y="3831621"/>
            <a:ext cx="403225" cy="2470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ts val="1000"/>
              </a:lnSpc>
              <a:spcBef>
                <a:spcPts val="135"/>
              </a:spcBef>
              <a:tabLst>
                <a:tab pos="318770" algn="l"/>
              </a:tabLst>
            </a:pPr>
            <a:r>
              <a:rPr sz="900" b="1" spc="-50" dirty="0">
                <a:solidFill>
                  <a:srgbClr val="0033FF"/>
                </a:solidFill>
                <a:latin typeface="Courier New"/>
                <a:cs typeface="Courier New"/>
              </a:rPr>
              <a:t>0</a:t>
            </a:r>
            <a:r>
              <a:rPr sz="900" b="1" dirty="0">
                <a:solidFill>
                  <a:srgbClr val="0033FF"/>
                </a:solidFill>
                <a:latin typeface="Courier New"/>
                <a:cs typeface="Courier New"/>
              </a:rPr>
              <a:t>	</a:t>
            </a:r>
            <a:r>
              <a:rPr sz="900" b="1" spc="-50" dirty="0">
                <a:solidFill>
                  <a:srgbClr val="0033FF"/>
                </a:solidFill>
                <a:latin typeface="Courier New"/>
                <a:cs typeface="Courier New"/>
              </a:rPr>
              <a:t>1</a:t>
            </a:r>
            <a:endParaRPr sz="900">
              <a:latin typeface="Courier New"/>
              <a:cs typeface="Courier New"/>
            </a:endParaRPr>
          </a:p>
          <a:p>
            <a:pPr marL="80645">
              <a:lnSpc>
                <a:spcPts val="700"/>
              </a:lnSpc>
            </a:pPr>
            <a:r>
              <a:rPr sz="650" b="1" spc="-25" dirty="0">
                <a:latin typeface="Arial"/>
                <a:cs typeface="Arial"/>
              </a:rPr>
              <a:t>MUX</a:t>
            </a:r>
            <a:endParaRPr sz="650">
              <a:latin typeface="Arial"/>
              <a:cs typeface="Arial"/>
            </a:endParaRPr>
          </a:p>
        </p:txBody>
      </p:sp>
      <p:sp>
        <p:nvSpPr>
          <p:cNvPr id="246" name="object 246"/>
          <p:cNvSpPr txBox="1"/>
          <p:nvPr/>
        </p:nvSpPr>
        <p:spPr>
          <a:xfrm>
            <a:off x="4207865" y="3670143"/>
            <a:ext cx="561975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394970" algn="l"/>
              </a:tabLst>
            </a:pPr>
            <a:r>
              <a:rPr sz="900" b="1" spc="-25" dirty="0">
                <a:solidFill>
                  <a:srgbClr val="DD0000"/>
                </a:solidFill>
                <a:latin typeface="Courier New"/>
                <a:cs typeface="Courier New"/>
              </a:rPr>
              <a:t>rs</a:t>
            </a:r>
            <a:r>
              <a:rPr sz="900" b="1" dirty="0">
                <a:solidFill>
                  <a:srgbClr val="DD0000"/>
                </a:solidFill>
                <a:latin typeface="Courier New"/>
                <a:cs typeface="Courier New"/>
              </a:rPr>
              <a:t>	</a:t>
            </a:r>
            <a:r>
              <a:rPr sz="900" b="1" spc="35" dirty="0">
                <a:solidFill>
                  <a:srgbClr val="DD0000"/>
                </a:solidFill>
                <a:latin typeface="Courier New"/>
                <a:cs typeface="Courier New"/>
              </a:rPr>
              <a:t>rt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247" name="object 247"/>
          <p:cNvSpPr txBox="1"/>
          <p:nvPr/>
        </p:nvSpPr>
        <p:spPr>
          <a:xfrm>
            <a:off x="3552647" y="5932160"/>
            <a:ext cx="700405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b="1" spc="-10" dirty="0">
                <a:solidFill>
                  <a:srgbClr val="DD0000"/>
                </a:solidFill>
                <a:latin typeface="Courier New"/>
                <a:cs typeface="Courier New"/>
              </a:rPr>
              <a:t>immediate</a:t>
            </a:r>
            <a:endParaRPr sz="900">
              <a:latin typeface="Courier New"/>
              <a:cs typeface="Courier New"/>
            </a:endParaRPr>
          </a:p>
        </p:txBody>
      </p:sp>
      <p:grpSp>
        <p:nvGrpSpPr>
          <p:cNvPr id="248" name="object 248"/>
          <p:cNvGrpSpPr/>
          <p:nvPr/>
        </p:nvGrpSpPr>
        <p:grpSpPr>
          <a:xfrm>
            <a:off x="3318667" y="3044833"/>
            <a:ext cx="5531485" cy="3733800"/>
            <a:chOff x="3318667" y="3044833"/>
            <a:chExt cx="5531485" cy="3733800"/>
          </a:xfrm>
        </p:grpSpPr>
        <p:pic>
          <p:nvPicPr>
            <p:cNvPr id="249" name="object 24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348173" y="3580711"/>
              <a:ext cx="102152" cy="102071"/>
            </a:xfrm>
            <a:prstGeom prst="rect">
              <a:avLst/>
            </a:prstGeom>
          </p:spPr>
        </p:pic>
        <p:pic>
          <p:nvPicPr>
            <p:cNvPr id="250" name="object 25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731049" y="3580711"/>
              <a:ext cx="102152" cy="102071"/>
            </a:xfrm>
            <a:prstGeom prst="rect">
              <a:avLst/>
            </a:prstGeom>
          </p:spPr>
        </p:pic>
        <p:pic>
          <p:nvPicPr>
            <p:cNvPr id="251" name="object 25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267314" y="3580711"/>
              <a:ext cx="102067" cy="102071"/>
            </a:xfrm>
            <a:prstGeom prst="rect">
              <a:avLst/>
            </a:prstGeom>
          </p:spPr>
        </p:pic>
        <p:pic>
          <p:nvPicPr>
            <p:cNvPr id="252" name="object 25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109675" y="3044833"/>
              <a:ext cx="102067" cy="102156"/>
            </a:xfrm>
            <a:prstGeom prst="rect">
              <a:avLst/>
            </a:prstGeom>
          </p:spPr>
        </p:pic>
        <p:pic>
          <p:nvPicPr>
            <p:cNvPr id="253" name="object 25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998970" y="5111477"/>
              <a:ext cx="93734" cy="102070"/>
            </a:xfrm>
            <a:prstGeom prst="rect">
              <a:avLst/>
            </a:prstGeom>
          </p:spPr>
        </p:pic>
        <p:pic>
          <p:nvPicPr>
            <p:cNvPr id="254" name="object 25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07102" y="5001019"/>
              <a:ext cx="102067" cy="93483"/>
            </a:xfrm>
            <a:prstGeom prst="rect">
              <a:avLst/>
            </a:prstGeom>
          </p:spPr>
        </p:pic>
        <p:pic>
          <p:nvPicPr>
            <p:cNvPr id="255" name="object 25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318667" y="6684715"/>
              <a:ext cx="93479" cy="93525"/>
            </a:xfrm>
            <a:prstGeom prst="rect">
              <a:avLst/>
            </a:prstGeom>
          </p:spPr>
        </p:pic>
        <p:sp>
          <p:nvSpPr>
            <p:cNvPr id="256" name="object 256"/>
            <p:cNvSpPr/>
            <p:nvPr/>
          </p:nvSpPr>
          <p:spPr>
            <a:xfrm>
              <a:off x="8764658" y="4363031"/>
              <a:ext cx="85090" cy="102235"/>
            </a:xfrm>
            <a:custGeom>
              <a:avLst/>
              <a:gdLst/>
              <a:ahLst/>
              <a:cxnLst/>
              <a:rect l="l" t="t" r="r" b="b"/>
              <a:pathLst>
                <a:path w="85090" h="102235">
                  <a:moveTo>
                    <a:pt x="42428" y="0"/>
                  </a:moveTo>
                  <a:lnTo>
                    <a:pt x="0" y="102124"/>
                  </a:lnTo>
                  <a:lnTo>
                    <a:pt x="84941" y="102124"/>
                  </a:lnTo>
                  <a:lnTo>
                    <a:pt x="42428" y="0"/>
                  </a:lnTo>
                  <a:close/>
                </a:path>
              </a:pathLst>
            </a:custGeom>
            <a:solidFill>
              <a:srgbClr val="003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7" name="object 257"/>
            <p:cNvSpPr/>
            <p:nvPr/>
          </p:nvSpPr>
          <p:spPr>
            <a:xfrm>
              <a:off x="8807086" y="4397130"/>
              <a:ext cx="0" cy="161925"/>
            </a:xfrm>
            <a:custGeom>
              <a:avLst/>
              <a:gdLst/>
              <a:ahLst/>
              <a:cxnLst/>
              <a:rect l="l" t="t" r="r" b="b"/>
              <a:pathLst>
                <a:path h="161925">
                  <a:moveTo>
                    <a:pt x="0" y="0"/>
                  </a:moveTo>
                  <a:lnTo>
                    <a:pt x="0" y="161562"/>
                  </a:lnTo>
                </a:path>
              </a:pathLst>
            </a:custGeom>
            <a:ln w="16946">
              <a:solidFill>
                <a:srgbClr val="00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8" name="object 258"/>
          <p:cNvSpPr txBox="1"/>
          <p:nvPr/>
        </p:nvSpPr>
        <p:spPr>
          <a:xfrm>
            <a:off x="8479531" y="4520474"/>
            <a:ext cx="610870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b="1" spc="-10" dirty="0">
                <a:solidFill>
                  <a:srgbClr val="0033FF"/>
                </a:solidFill>
                <a:latin typeface="Arial"/>
                <a:cs typeface="Arial"/>
              </a:rPr>
              <a:t>PCSource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259" name="object 259"/>
          <p:cNvGrpSpPr/>
          <p:nvPr/>
        </p:nvGrpSpPr>
        <p:grpSpPr>
          <a:xfrm>
            <a:off x="3710063" y="5094486"/>
            <a:ext cx="85725" cy="196215"/>
            <a:chOff x="3710063" y="5094486"/>
            <a:chExt cx="85725" cy="196215"/>
          </a:xfrm>
        </p:grpSpPr>
        <p:sp>
          <p:nvSpPr>
            <p:cNvPr id="260" name="object 260"/>
            <p:cNvSpPr/>
            <p:nvPr/>
          </p:nvSpPr>
          <p:spPr>
            <a:xfrm>
              <a:off x="3710063" y="5094486"/>
              <a:ext cx="85725" cy="102235"/>
            </a:xfrm>
            <a:custGeom>
              <a:avLst/>
              <a:gdLst/>
              <a:ahLst/>
              <a:cxnLst/>
              <a:rect l="l" t="t" r="r" b="b"/>
              <a:pathLst>
                <a:path w="85725" h="102235">
                  <a:moveTo>
                    <a:pt x="42513" y="0"/>
                  </a:moveTo>
                  <a:lnTo>
                    <a:pt x="0" y="101954"/>
                  </a:lnTo>
                  <a:lnTo>
                    <a:pt x="85196" y="101954"/>
                  </a:lnTo>
                  <a:lnTo>
                    <a:pt x="42513" y="0"/>
                  </a:lnTo>
                  <a:close/>
                </a:path>
              </a:pathLst>
            </a:custGeom>
            <a:solidFill>
              <a:srgbClr val="003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1" name="object 261"/>
            <p:cNvSpPr/>
            <p:nvPr/>
          </p:nvSpPr>
          <p:spPr>
            <a:xfrm>
              <a:off x="3752577" y="5128414"/>
              <a:ext cx="0" cy="153670"/>
            </a:xfrm>
            <a:custGeom>
              <a:avLst/>
              <a:gdLst/>
              <a:ahLst/>
              <a:cxnLst/>
              <a:rect l="l" t="t" r="r" b="b"/>
              <a:pathLst>
                <a:path h="153670">
                  <a:moveTo>
                    <a:pt x="0" y="0"/>
                  </a:moveTo>
                  <a:lnTo>
                    <a:pt x="0" y="153144"/>
                  </a:lnTo>
                </a:path>
              </a:pathLst>
            </a:custGeom>
            <a:ln w="16946">
              <a:solidFill>
                <a:srgbClr val="00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2" name="object 262"/>
          <p:cNvSpPr txBox="1"/>
          <p:nvPr/>
        </p:nvSpPr>
        <p:spPr>
          <a:xfrm>
            <a:off x="3382509" y="5243341"/>
            <a:ext cx="642620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b="1" spc="-10" dirty="0">
                <a:solidFill>
                  <a:srgbClr val="0033FF"/>
                </a:solidFill>
                <a:latin typeface="Arial"/>
                <a:cs typeface="Arial"/>
              </a:rPr>
              <a:t>MemtoReg</a:t>
            </a:r>
            <a:endParaRPr sz="900">
              <a:latin typeface="Arial"/>
              <a:cs typeface="Arial"/>
            </a:endParaRPr>
          </a:p>
        </p:txBody>
      </p:sp>
      <p:sp>
        <p:nvSpPr>
          <p:cNvPr id="263" name="object 263"/>
          <p:cNvSpPr txBox="1"/>
          <p:nvPr/>
        </p:nvSpPr>
        <p:spPr>
          <a:xfrm>
            <a:off x="872259" y="3984766"/>
            <a:ext cx="264795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b="1" spc="-20" dirty="0">
                <a:solidFill>
                  <a:srgbClr val="0033FF"/>
                </a:solidFill>
                <a:latin typeface="Arial"/>
                <a:cs typeface="Arial"/>
              </a:rPr>
              <a:t>IorD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264" name="object 264"/>
          <p:cNvGrpSpPr/>
          <p:nvPr/>
        </p:nvGrpSpPr>
        <p:grpSpPr>
          <a:xfrm>
            <a:off x="382876" y="3861267"/>
            <a:ext cx="85725" cy="238760"/>
            <a:chOff x="382876" y="3861267"/>
            <a:chExt cx="85725" cy="238760"/>
          </a:xfrm>
        </p:grpSpPr>
        <p:sp>
          <p:nvSpPr>
            <p:cNvPr id="265" name="object 265"/>
            <p:cNvSpPr/>
            <p:nvPr/>
          </p:nvSpPr>
          <p:spPr>
            <a:xfrm>
              <a:off x="382876" y="3997474"/>
              <a:ext cx="85725" cy="102235"/>
            </a:xfrm>
            <a:custGeom>
              <a:avLst/>
              <a:gdLst/>
              <a:ahLst/>
              <a:cxnLst/>
              <a:rect l="l" t="t" r="r" b="b"/>
              <a:pathLst>
                <a:path w="85725" h="102235">
                  <a:moveTo>
                    <a:pt x="85145" y="0"/>
                  </a:moveTo>
                  <a:lnTo>
                    <a:pt x="0" y="0"/>
                  </a:lnTo>
                  <a:lnTo>
                    <a:pt x="42675" y="101954"/>
                  </a:lnTo>
                  <a:lnTo>
                    <a:pt x="85145" y="0"/>
                  </a:lnTo>
                  <a:close/>
                </a:path>
              </a:pathLst>
            </a:custGeom>
            <a:solidFill>
              <a:srgbClr val="003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6" name="object 266"/>
            <p:cNvSpPr/>
            <p:nvPr/>
          </p:nvSpPr>
          <p:spPr>
            <a:xfrm>
              <a:off x="425551" y="3869839"/>
              <a:ext cx="0" cy="196215"/>
            </a:xfrm>
            <a:custGeom>
              <a:avLst/>
              <a:gdLst/>
              <a:ahLst/>
              <a:cxnLst/>
              <a:rect l="l" t="t" r="r" b="b"/>
              <a:pathLst>
                <a:path h="196214">
                  <a:moveTo>
                    <a:pt x="0" y="0"/>
                  </a:moveTo>
                  <a:lnTo>
                    <a:pt x="0" y="195661"/>
                  </a:lnTo>
                </a:path>
              </a:pathLst>
            </a:custGeom>
            <a:ln w="16946">
              <a:solidFill>
                <a:srgbClr val="00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7" name="object 267"/>
          <p:cNvSpPr txBox="1"/>
          <p:nvPr/>
        </p:nvSpPr>
        <p:spPr>
          <a:xfrm>
            <a:off x="200079" y="3670143"/>
            <a:ext cx="403860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b="1" spc="-10" dirty="0">
                <a:solidFill>
                  <a:srgbClr val="0033FF"/>
                </a:solidFill>
                <a:latin typeface="Arial"/>
                <a:cs typeface="Arial"/>
              </a:rPr>
              <a:t>PCWr*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268" name="object 268"/>
          <p:cNvGrpSpPr/>
          <p:nvPr/>
        </p:nvGrpSpPr>
        <p:grpSpPr>
          <a:xfrm>
            <a:off x="2944141" y="2823693"/>
            <a:ext cx="85725" cy="434340"/>
            <a:chOff x="2944141" y="2823693"/>
            <a:chExt cx="85725" cy="434340"/>
          </a:xfrm>
        </p:grpSpPr>
        <p:sp>
          <p:nvSpPr>
            <p:cNvPr id="269" name="object 269"/>
            <p:cNvSpPr/>
            <p:nvPr/>
          </p:nvSpPr>
          <p:spPr>
            <a:xfrm>
              <a:off x="2944141" y="3155561"/>
              <a:ext cx="85725" cy="102235"/>
            </a:xfrm>
            <a:custGeom>
              <a:avLst/>
              <a:gdLst/>
              <a:ahLst/>
              <a:cxnLst/>
              <a:rect l="l" t="t" r="r" b="b"/>
              <a:pathLst>
                <a:path w="85725" h="102235">
                  <a:moveTo>
                    <a:pt x="85111" y="0"/>
                  </a:moveTo>
                  <a:lnTo>
                    <a:pt x="0" y="0"/>
                  </a:lnTo>
                  <a:lnTo>
                    <a:pt x="42683" y="102124"/>
                  </a:lnTo>
                  <a:lnTo>
                    <a:pt x="85111" y="0"/>
                  </a:lnTo>
                  <a:close/>
                </a:path>
              </a:pathLst>
            </a:custGeom>
            <a:solidFill>
              <a:srgbClr val="003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0" name="object 270"/>
            <p:cNvSpPr/>
            <p:nvPr/>
          </p:nvSpPr>
          <p:spPr>
            <a:xfrm>
              <a:off x="2986824" y="2832266"/>
              <a:ext cx="0" cy="391795"/>
            </a:xfrm>
            <a:custGeom>
              <a:avLst/>
              <a:gdLst/>
              <a:ahLst/>
              <a:cxnLst/>
              <a:rect l="l" t="t" r="r" b="b"/>
              <a:pathLst>
                <a:path h="391794">
                  <a:moveTo>
                    <a:pt x="0" y="0"/>
                  </a:moveTo>
                  <a:lnTo>
                    <a:pt x="0" y="391322"/>
                  </a:lnTo>
                </a:path>
              </a:pathLst>
            </a:custGeom>
            <a:ln w="16946">
              <a:solidFill>
                <a:srgbClr val="00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1" name="object 271"/>
          <p:cNvSpPr txBox="1"/>
          <p:nvPr/>
        </p:nvSpPr>
        <p:spPr>
          <a:xfrm>
            <a:off x="1298194" y="2313559"/>
            <a:ext cx="5896610" cy="538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ALUOut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(PC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+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sign-extend(IR[15-</a:t>
            </a:r>
            <a:r>
              <a:rPr sz="1800" dirty="0">
                <a:latin typeface="Courier New"/>
                <a:cs typeface="Courier New"/>
              </a:rPr>
              <a:t>0])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&lt;&lt;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2);</a:t>
            </a:r>
            <a:endParaRPr sz="1800">
              <a:latin typeface="Courier New"/>
              <a:cs typeface="Courier New"/>
            </a:endParaRPr>
          </a:p>
          <a:p>
            <a:pPr marL="1416050">
              <a:lnSpc>
                <a:spcPct val="100000"/>
              </a:lnSpc>
              <a:spcBef>
                <a:spcPts val="790"/>
              </a:spcBef>
            </a:pPr>
            <a:r>
              <a:rPr sz="900" b="1" spc="-10" dirty="0">
                <a:solidFill>
                  <a:srgbClr val="0033FF"/>
                </a:solidFill>
                <a:latin typeface="Arial"/>
                <a:cs typeface="Arial"/>
              </a:rPr>
              <a:t>IRWrite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272" name="object 272"/>
          <p:cNvGrpSpPr/>
          <p:nvPr/>
        </p:nvGrpSpPr>
        <p:grpSpPr>
          <a:xfrm>
            <a:off x="228600" y="2566416"/>
            <a:ext cx="8709660" cy="3712845"/>
            <a:chOff x="228600" y="2566416"/>
            <a:chExt cx="8709660" cy="3712845"/>
          </a:xfrm>
        </p:grpSpPr>
        <p:sp>
          <p:nvSpPr>
            <p:cNvPr id="273" name="object 273"/>
            <p:cNvSpPr/>
            <p:nvPr/>
          </p:nvSpPr>
          <p:spPr>
            <a:xfrm>
              <a:off x="1914550" y="4261162"/>
              <a:ext cx="85725" cy="102235"/>
            </a:xfrm>
            <a:custGeom>
              <a:avLst/>
              <a:gdLst/>
              <a:ahLst/>
              <a:cxnLst/>
              <a:rect l="l" t="t" r="r" b="b"/>
              <a:pathLst>
                <a:path w="85725" h="102235">
                  <a:moveTo>
                    <a:pt x="85196" y="0"/>
                  </a:moveTo>
                  <a:lnTo>
                    <a:pt x="0" y="0"/>
                  </a:lnTo>
                  <a:lnTo>
                    <a:pt x="42513" y="101869"/>
                  </a:lnTo>
                  <a:lnTo>
                    <a:pt x="85196" y="0"/>
                  </a:lnTo>
                  <a:close/>
                </a:path>
              </a:pathLst>
            </a:custGeom>
            <a:solidFill>
              <a:srgbClr val="003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4" name="object 274"/>
            <p:cNvSpPr/>
            <p:nvPr/>
          </p:nvSpPr>
          <p:spPr>
            <a:xfrm>
              <a:off x="1957064" y="4133527"/>
              <a:ext cx="0" cy="195580"/>
            </a:xfrm>
            <a:custGeom>
              <a:avLst/>
              <a:gdLst/>
              <a:ahLst/>
              <a:cxnLst/>
              <a:rect l="l" t="t" r="r" b="b"/>
              <a:pathLst>
                <a:path h="195579">
                  <a:moveTo>
                    <a:pt x="0" y="0"/>
                  </a:moveTo>
                  <a:lnTo>
                    <a:pt x="0" y="195576"/>
                  </a:lnTo>
                </a:path>
              </a:pathLst>
            </a:custGeom>
            <a:ln w="16946">
              <a:solidFill>
                <a:srgbClr val="00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5" name="object 275"/>
            <p:cNvSpPr/>
            <p:nvPr/>
          </p:nvSpPr>
          <p:spPr>
            <a:xfrm>
              <a:off x="228600" y="2566415"/>
              <a:ext cx="8709660" cy="3712845"/>
            </a:xfrm>
            <a:custGeom>
              <a:avLst/>
              <a:gdLst/>
              <a:ahLst/>
              <a:cxnLst/>
              <a:rect l="l" t="t" r="r" b="b"/>
              <a:pathLst>
                <a:path w="8709660" h="3712845">
                  <a:moveTo>
                    <a:pt x="304800" y="774192"/>
                  </a:moveTo>
                  <a:lnTo>
                    <a:pt x="0" y="774192"/>
                  </a:lnTo>
                  <a:lnTo>
                    <a:pt x="0" y="1078992"/>
                  </a:lnTo>
                  <a:lnTo>
                    <a:pt x="304800" y="1078992"/>
                  </a:lnTo>
                  <a:lnTo>
                    <a:pt x="304800" y="774192"/>
                  </a:lnTo>
                  <a:close/>
                </a:path>
                <a:path w="8709660" h="3712845">
                  <a:moveTo>
                    <a:pt x="914400" y="1078992"/>
                  </a:moveTo>
                  <a:lnTo>
                    <a:pt x="609600" y="1078992"/>
                  </a:lnTo>
                  <a:lnTo>
                    <a:pt x="609600" y="1383792"/>
                  </a:lnTo>
                  <a:lnTo>
                    <a:pt x="914400" y="1383792"/>
                  </a:lnTo>
                  <a:lnTo>
                    <a:pt x="914400" y="1078992"/>
                  </a:lnTo>
                  <a:close/>
                </a:path>
                <a:path w="8709660" h="3712845">
                  <a:moveTo>
                    <a:pt x="1862328" y="1219200"/>
                  </a:moveTo>
                  <a:lnTo>
                    <a:pt x="1557528" y="1219200"/>
                  </a:lnTo>
                  <a:lnTo>
                    <a:pt x="1557528" y="1524000"/>
                  </a:lnTo>
                  <a:lnTo>
                    <a:pt x="1862328" y="1524000"/>
                  </a:lnTo>
                  <a:lnTo>
                    <a:pt x="1862328" y="1219200"/>
                  </a:lnTo>
                  <a:close/>
                </a:path>
                <a:path w="8709660" h="3712845">
                  <a:moveTo>
                    <a:pt x="1882140" y="3060192"/>
                  </a:moveTo>
                  <a:lnTo>
                    <a:pt x="1577340" y="3060192"/>
                  </a:lnTo>
                  <a:lnTo>
                    <a:pt x="1577340" y="3364992"/>
                  </a:lnTo>
                  <a:lnTo>
                    <a:pt x="1882140" y="3364992"/>
                  </a:lnTo>
                  <a:lnTo>
                    <a:pt x="1882140" y="3060192"/>
                  </a:lnTo>
                  <a:close/>
                </a:path>
                <a:path w="8709660" h="3712845">
                  <a:moveTo>
                    <a:pt x="2491740" y="0"/>
                  </a:moveTo>
                  <a:lnTo>
                    <a:pt x="2186940" y="0"/>
                  </a:lnTo>
                  <a:lnTo>
                    <a:pt x="2186940" y="228600"/>
                  </a:lnTo>
                  <a:lnTo>
                    <a:pt x="2491740" y="228600"/>
                  </a:lnTo>
                  <a:lnTo>
                    <a:pt x="2491740" y="0"/>
                  </a:lnTo>
                  <a:close/>
                </a:path>
                <a:path w="8709660" h="3712845">
                  <a:moveTo>
                    <a:pt x="3657600" y="2808732"/>
                  </a:moveTo>
                  <a:lnTo>
                    <a:pt x="3352800" y="2808732"/>
                  </a:lnTo>
                  <a:lnTo>
                    <a:pt x="3352800" y="3113532"/>
                  </a:lnTo>
                  <a:lnTo>
                    <a:pt x="3657600" y="3113532"/>
                  </a:lnTo>
                  <a:lnTo>
                    <a:pt x="3657600" y="2808732"/>
                  </a:lnTo>
                  <a:close/>
                </a:path>
                <a:path w="8709660" h="3712845">
                  <a:moveTo>
                    <a:pt x="4495800" y="3124200"/>
                  </a:moveTo>
                  <a:lnTo>
                    <a:pt x="4191000" y="3124200"/>
                  </a:lnTo>
                  <a:lnTo>
                    <a:pt x="4191000" y="3429000"/>
                  </a:lnTo>
                  <a:lnTo>
                    <a:pt x="4495800" y="3429000"/>
                  </a:lnTo>
                  <a:lnTo>
                    <a:pt x="4495800" y="3124200"/>
                  </a:lnTo>
                  <a:close/>
                </a:path>
                <a:path w="8709660" h="3712845">
                  <a:moveTo>
                    <a:pt x="5791200" y="1426464"/>
                  </a:moveTo>
                  <a:lnTo>
                    <a:pt x="5486400" y="1426464"/>
                  </a:lnTo>
                  <a:lnTo>
                    <a:pt x="5486400" y="1731264"/>
                  </a:lnTo>
                  <a:lnTo>
                    <a:pt x="5791200" y="1731264"/>
                  </a:lnTo>
                  <a:lnTo>
                    <a:pt x="5791200" y="1426464"/>
                  </a:lnTo>
                  <a:close/>
                </a:path>
                <a:path w="8709660" h="3712845">
                  <a:moveTo>
                    <a:pt x="6542532" y="3407664"/>
                  </a:moveTo>
                  <a:lnTo>
                    <a:pt x="6237732" y="3407664"/>
                  </a:lnTo>
                  <a:lnTo>
                    <a:pt x="6237732" y="3712464"/>
                  </a:lnTo>
                  <a:lnTo>
                    <a:pt x="6542532" y="3712464"/>
                  </a:lnTo>
                  <a:lnTo>
                    <a:pt x="6542532" y="3407664"/>
                  </a:lnTo>
                  <a:close/>
                </a:path>
                <a:path w="8709660" h="3712845">
                  <a:moveTo>
                    <a:pt x="6553200" y="1242060"/>
                  </a:moveTo>
                  <a:lnTo>
                    <a:pt x="6248400" y="1242060"/>
                  </a:lnTo>
                  <a:lnTo>
                    <a:pt x="6248400" y="1458468"/>
                  </a:lnTo>
                  <a:lnTo>
                    <a:pt x="6553200" y="1458468"/>
                  </a:lnTo>
                  <a:lnTo>
                    <a:pt x="6553200" y="1242060"/>
                  </a:lnTo>
                  <a:close/>
                </a:path>
                <a:path w="8709660" h="3712845">
                  <a:moveTo>
                    <a:pt x="7162800" y="1306068"/>
                  </a:moveTo>
                  <a:lnTo>
                    <a:pt x="6705600" y="1306068"/>
                  </a:lnTo>
                  <a:lnTo>
                    <a:pt x="6705600" y="1610868"/>
                  </a:lnTo>
                  <a:lnTo>
                    <a:pt x="7162800" y="1610868"/>
                  </a:lnTo>
                  <a:lnTo>
                    <a:pt x="7162800" y="1306068"/>
                  </a:lnTo>
                  <a:close/>
                </a:path>
                <a:path w="8709660" h="3712845">
                  <a:moveTo>
                    <a:pt x="8709660" y="2069592"/>
                  </a:moveTo>
                  <a:lnTo>
                    <a:pt x="8404860" y="2069592"/>
                  </a:lnTo>
                  <a:lnTo>
                    <a:pt x="8404860" y="2374392"/>
                  </a:lnTo>
                  <a:lnTo>
                    <a:pt x="8709660" y="2374392"/>
                  </a:lnTo>
                  <a:lnTo>
                    <a:pt x="8709660" y="206959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99383" y="4922203"/>
            <a:ext cx="153035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b="1" spc="-50" dirty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4540" y="350265"/>
            <a:ext cx="7731125" cy="1367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333399"/>
                </a:solidFill>
                <a:latin typeface="Tahoma"/>
                <a:cs typeface="Tahoma"/>
              </a:rPr>
              <a:t>Multicycle</a:t>
            </a:r>
            <a:r>
              <a:rPr spc="-70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dirty="0">
                <a:solidFill>
                  <a:srgbClr val="333399"/>
                </a:solidFill>
                <a:latin typeface="Tahoma"/>
                <a:cs typeface="Tahoma"/>
              </a:rPr>
              <a:t>Control</a:t>
            </a:r>
            <a:r>
              <a:rPr spc="-30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dirty="0">
                <a:solidFill>
                  <a:srgbClr val="333399"/>
                </a:solidFill>
                <a:latin typeface="Tahoma"/>
                <a:cs typeface="Tahoma"/>
              </a:rPr>
              <a:t>Step</a:t>
            </a:r>
            <a:r>
              <a:rPr spc="-15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pc="-20" dirty="0">
                <a:solidFill>
                  <a:srgbClr val="333399"/>
                </a:solidFill>
                <a:latin typeface="Tahoma"/>
                <a:cs typeface="Tahoma"/>
              </a:rPr>
              <a:t>(3): </a:t>
            </a:r>
            <a:r>
              <a:rPr dirty="0">
                <a:solidFill>
                  <a:srgbClr val="333399"/>
                </a:solidFill>
                <a:latin typeface="Tahoma"/>
                <a:cs typeface="Tahoma"/>
              </a:rPr>
              <a:t>Memory</a:t>
            </a:r>
            <a:r>
              <a:rPr spc="-50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dirty="0">
                <a:solidFill>
                  <a:srgbClr val="333399"/>
                </a:solidFill>
                <a:latin typeface="Tahoma"/>
                <a:cs typeface="Tahoma"/>
              </a:rPr>
              <a:t>Reference</a:t>
            </a:r>
            <a:r>
              <a:rPr spc="-50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pc="-10" dirty="0">
                <a:solidFill>
                  <a:srgbClr val="333399"/>
                </a:solidFill>
                <a:latin typeface="Tahoma"/>
                <a:cs typeface="Tahoma"/>
              </a:rPr>
              <a:t>Instructions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202692" y="2692907"/>
            <a:ext cx="8141334" cy="3034665"/>
            <a:chOff x="202692" y="2692907"/>
            <a:chExt cx="8141334" cy="3034665"/>
          </a:xfrm>
        </p:grpSpPr>
        <p:sp>
          <p:nvSpPr>
            <p:cNvPr id="5" name="object 5"/>
            <p:cNvSpPr/>
            <p:nvPr/>
          </p:nvSpPr>
          <p:spPr>
            <a:xfrm>
              <a:off x="202692" y="3569207"/>
              <a:ext cx="457200" cy="838200"/>
            </a:xfrm>
            <a:custGeom>
              <a:avLst/>
              <a:gdLst/>
              <a:ahLst/>
              <a:cxnLst/>
              <a:rect l="l" t="t" r="r" b="b"/>
              <a:pathLst>
                <a:path w="457200" h="838200">
                  <a:moveTo>
                    <a:pt x="457200" y="0"/>
                  </a:moveTo>
                  <a:lnTo>
                    <a:pt x="0" y="0"/>
                  </a:lnTo>
                  <a:lnTo>
                    <a:pt x="0" y="838200"/>
                  </a:lnTo>
                  <a:lnTo>
                    <a:pt x="457200" y="838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588508" y="3822191"/>
              <a:ext cx="1905000" cy="1447800"/>
            </a:xfrm>
            <a:custGeom>
              <a:avLst/>
              <a:gdLst/>
              <a:ahLst/>
              <a:cxnLst/>
              <a:rect l="l" t="t" r="r" b="b"/>
              <a:pathLst>
                <a:path w="1905000" h="1447800">
                  <a:moveTo>
                    <a:pt x="888492" y="381000"/>
                  </a:moveTo>
                  <a:lnTo>
                    <a:pt x="419100" y="381000"/>
                  </a:lnTo>
                  <a:lnTo>
                    <a:pt x="419100" y="178308"/>
                  </a:lnTo>
                  <a:lnTo>
                    <a:pt x="0" y="178308"/>
                  </a:lnTo>
                  <a:lnTo>
                    <a:pt x="0" y="1130808"/>
                  </a:lnTo>
                  <a:lnTo>
                    <a:pt x="419100" y="1130808"/>
                  </a:lnTo>
                  <a:lnTo>
                    <a:pt x="419100" y="533400"/>
                  </a:lnTo>
                  <a:lnTo>
                    <a:pt x="888492" y="533400"/>
                  </a:lnTo>
                  <a:lnTo>
                    <a:pt x="888492" y="381000"/>
                  </a:lnTo>
                  <a:close/>
                </a:path>
                <a:path w="1905000" h="1447800">
                  <a:moveTo>
                    <a:pt x="1905000" y="379349"/>
                  </a:moveTo>
                  <a:lnTo>
                    <a:pt x="1219200" y="0"/>
                  </a:lnTo>
                  <a:lnTo>
                    <a:pt x="1219200" y="280416"/>
                  </a:lnTo>
                  <a:lnTo>
                    <a:pt x="1117092" y="280416"/>
                  </a:lnTo>
                  <a:lnTo>
                    <a:pt x="1117092" y="432816"/>
                  </a:lnTo>
                  <a:lnTo>
                    <a:pt x="1219200" y="432816"/>
                  </a:lnTo>
                  <a:lnTo>
                    <a:pt x="1219200" y="1447800"/>
                  </a:lnTo>
                  <a:lnTo>
                    <a:pt x="1905000" y="1068451"/>
                  </a:lnTo>
                  <a:lnTo>
                    <a:pt x="1905000" y="379349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781300" y="2692907"/>
              <a:ext cx="4165600" cy="3034665"/>
            </a:xfrm>
            <a:custGeom>
              <a:avLst/>
              <a:gdLst/>
              <a:ahLst/>
              <a:cxnLst/>
              <a:rect l="l" t="t" r="r" b="b"/>
              <a:pathLst>
                <a:path w="4165600" h="3034665">
                  <a:moveTo>
                    <a:pt x="1955292" y="2881896"/>
                  </a:moveTo>
                  <a:lnTo>
                    <a:pt x="583692" y="2881896"/>
                  </a:lnTo>
                  <a:lnTo>
                    <a:pt x="583692" y="443484"/>
                  </a:lnTo>
                  <a:lnTo>
                    <a:pt x="457200" y="443484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914400"/>
                  </a:lnTo>
                  <a:lnTo>
                    <a:pt x="431292" y="914400"/>
                  </a:lnTo>
                  <a:lnTo>
                    <a:pt x="431292" y="3034284"/>
                  </a:lnTo>
                  <a:lnTo>
                    <a:pt x="583692" y="3034284"/>
                  </a:lnTo>
                  <a:lnTo>
                    <a:pt x="583692" y="3022092"/>
                  </a:lnTo>
                  <a:lnTo>
                    <a:pt x="1955292" y="3022092"/>
                  </a:lnTo>
                  <a:lnTo>
                    <a:pt x="1955292" y="2881896"/>
                  </a:lnTo>
                  <a:close/>
                </a:path>
                <a:path w="4165600" h="3034665">
                  <a:moveTo>
                    <a:pt x="3695700" y="2260092"/>
                  </a:moveTo>
                  <a:lnTo>
                    <a:pt x="2400300" y="2260092"/>
                  </a:lnTo>
                  <a:lnTo>
                    <a:pt x="2400300" y="2336292"/>
                  </a:lnTo>
                  <a:lnTo>
                    <a:pt x="2362200" y="2336292"/>
                  </a:lnTo>
                  <a:lnTo>
                    <a:pt x="2362200" y="2881896"/>
                  </a:lnTo>
                  <a:lnTo>
                    <a:pt x="2273808" y="2881896"/>
                  </a:lnTo>
                  <a:lnTo>
                    <a:pt x="2273808" y="3022092"/>
                  </a:lnTo>
                  <a:lnTo>
                    <a:pt x="2476500" y="3022092"/>
                  </a:lnTo>
                  <a:lnTo>
                    <a:pt x="2476500" y="2971800"/>
                  </a:lnTo>
                  <a:lnTo>
                    <a:pt x="2476500" y="2881896"/>
                  </a:lnTo>
                  <a:lnTo>
                    <a:pt x="2476500" y="2412492"/>
                  </a:lnTo>
                  <a:lnTo>
                    <a:pt x="3695700" y="2412492"/>
                  </a:lnTo>
                  <a:lnTo>
                    <a:pt x="3695700" y="2260092"/>
                  </a:lnTo>
                  <a:close/>
                </a:path>
                <a:path w="4165600" h="3034665">
                  <a:moveTo>
                    <a:pt x="4165092" y="2157984"/>
                  </a:moveTo>
                  <a:lnTo>
                    <a:pt x="3936492" y="2157984"/>
                  </a:lnTo>
                  <a:lnTo>
                    <a:pt x="3936492" y="2336292"/>
                  </a:lnTo>
                  <a:lnTo>
                    <a:pt x="4165092" y="2336292"/>
                  </a:lnTo>
                  <a:lnTo>
                    <a:pt x="4165092" y="2157984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315200" y="4140707"/>
              <a:ext cx="1028700" cy="876300"/>
            </a:xfrm>
            <a:custGeom>
              <a:avLst/>
              <a:gdLst/>
              <a:ahLst/>
              <a:cxnLst/>
              <a:rect l="l" t="t" r="r" b="b"/>
              <a:pathLst>
                <a:path w="1028700" h="876300">
                  <a:moveTo>
                    <a:pt x="1028700" y="0"/>
                  </a:moveTo>
                  <a:lnTo>
                    <a:pt x="521208" y="0"/>
                  </a:lnTo>
                  <a:lnTo>
                    <a:pt x="521208" y="367284"/>
                  </a:lnTo>
                  <a:lnTo>
                    <a:pt x="0" y="367284"/>
                  </a:lnTo>
                  <a:lnTo>
                    <a:pt x="0" y="519684"/>
                  </a:lnTo>
                  <a:lnTo>
                    <a:pt x="521208" y="519684"/>
                  </a:lnTo>
                  <a:lnTo>
                    <a:pt x="521208" y="876300"/>
                  </a:lnTo>
                  <a:lnTo>
                    <a:pt x="1028700" y="876300"/>
                  </a:lnTo>
                  <a:lnTo>
                    <a:pt x="1028700" y="0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793613" y="3537522"/>
            <a:ext cx="153035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b="1" spc="-50" dirty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539738" y="5531829"/>
            <a:ext cx="127635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b="1" spc="-50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905254" y="5163100"/>
            <a:ext cx="127635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b="1" spc="-50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82524" y="3004122"/>
            <a:ext cx="127635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b="1" spc="-50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30554" y="3308922"/>
            <a:ext cx="153035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b="1" spc="-50" dirty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903729" y="3461322"/>
            <a:ext cx="127635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b="1" spc="-50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568440" y="3385122"/>
            <a:ext cx="127635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b="1" spc="-50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766047" y="4223046"/>
            <a:ext cx="153035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b="1" spc="-50" dirty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946392" y="3537522"/>
            <a:ext cx="379730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b="1" spc="-30" dirty="0">
                <a:solidFill>
                  <a:srgbClr val="FF0000"/>
                </a:solidFill>
                <a:latin typeface="Arial"/>
                <a:cs typeface="Arial"/>
              </a:rPr>
              <a:t>010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935858" y="1818085"/>
            <a:ext cx="168275" cy="450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604">
              <a:lnSpc>
                <a:spcPts val="1720"/>
              </a:lnSpc>
            </a:pPr>
            <a:r>
              <a:rPr sz="2000" spc="-50" dirty="0">
                <a:latin typeface="Courier New"/>
                <a:cs typeface="Courier New"/>
              </a:rPr>
              <a:t>+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ts val="1810"/>
              </a:lnSpc>
            </a:pPr>
            <a:r>
              <a:rPr sz="1800" b="1" spc="-50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3858767" y="3142239"/>
            <a:ext cx="1647189" cy="1794510"/>
            <a:chOff x="3858767" y="3142239"/>
            <a:chExt cx="1647189" cy="1794510"/>
          </a:xfrm>
        </p:grpSpPr>
        <p:sp>
          <p:nvSpPr>
            <p:cNvPr id="20" name="object 20"/>
            <p:cNvSpPr/>
            <p:nvPr/>
          </p:nvSpPr>
          <p:spPr>
            <a:xfrm>
              <a:off x="4092940" y="3830731"/>
              <a:ext cx="1387475" cy="1080135"/>
            </a:xfrm>
            <a:custGeom>
              <a:avLst/>
              <a:gdLst/>
              <a:ahLst/>
              <a:cxnLst/>
              <a:rect l="l" t="t" r="r" b="b"/>
              <a:pathLst>
                <a:path w="1387475" h="1080135">
                  <a:moveTo>
                    <a:pt x="0" y="1079676"/>
                  </a:moveTo>
                  <a:lnTo>
                    <a:pt x="1386958" y="1079676"/>
                  </a:lnTo>
                  <a:lnTo>
                    <a:pt x="1386958" y="0"/>
                  </a:lnTo>
                  <a:lnTo>
                    <a:pt x="0" y="0"/>
                  </a:lnTo>
                  <a:lnTo>
                    <a:pt x="0" y="1079676"/>
                  </a:lnTo>
                  <a:close/>
                </a:path>
              </a:pathLst>
            </a:custGeom>
            <a:ln w="510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990907" y="4323989"/>
              <a:ext cx="119380" cy="102235"/>
            </a:xfrm>
            <a:custGeom>
              <a:avLst/>
              <a:gdLst/>
              <a:ahLst/>
              <a:cxnLst/>
              <a:rect l="l" t="t" r="r" b="b"/>
              <a:pathLst>
                <a:path w="119379" h="102235">
                  <a:moveTo>
                    <a:pt x="0" y="0"/>
                  </a:moveTo>
                  <a:lnTo>
                    <a:pt x="0" y="101830"/>
                  </a:lnTo>
                  <a:lnTo>
                    <a:pt x="119037" y="508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871785" y="4374819"/>
              <a:ext cx="179070" cy="0"/>
            </a:xfrm>
            <a:custGeom>
              <a:avLst/>
              <a:gdLst/>
              <a:ahLst/>
              <a:cxnLst/>
              <a:rect l="l" t="t" r="r" b="b"/>
              <a:pathLst>
                <a:path w="179070">
                  <a:moveTo>
                    <a:pt x="178726" y="0"/>
                  </a:moveTo>
                  <a:lnTo>
                    <a:pt x="0" y="0"/>
                  </a:lnTo>
                </a:path>
              </a:pathLst>
            </a:custGeom>
            <a:ln w="255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365196" y="3737315"/>
              <a:ext cx="85725" cy="102235"/>
            </a:xfrm>
            <a:custGeom>
              <a:avLst/>
              <a:gdLst/>
              <a:ahLst/>
              <a:cxnLst/>
              <a:rect l="l" t="t" r="r" b="b"/>
              <a:pathLst>
                <a:path w="85725" h="102235">
                  <a:moveTo>
                    <a:pt x="85111" y="0"/>
                  </a:moveTo>
                  <a:lnTo>
                    <a:pt x="0" y="0"/>
                  </a:lnTo>
                  <a:lnTo>
                    <a:pt x="42683" y="102000"/>
                  </a:lnTo>
                  <a:lnTo>
                    <a:pt x="851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407879" y="3150811"/>
              <a:ext cx="0" cy="654685"/>
            </a:xfrm>
            <a:custGeom>
              <a:avLst/>
              <a:gdLst/>
              <a:ahLst/>
              <a:cxnLst/>
              <a:rect l="l" t="t" r="r" b="b"/>
              <a:pathLst>
                <a:path h="654685">
                  <a:moveTo>
                    <a:pt x="0" y="0"/>
                  </a:moveTo>
                  <a:lnTo>
                    <a:pt x="0" y="654419"/>
                  </a:lnTo>
                </a:path>
              </a:pathLst>
            </a:custGeom>
            <a:ln w="169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748242" y="3737315"/>
              <a:ext cx="85090" cy="102235"/>
            </a:xfrm>
            <a:custGeom>
              <a:avLst/>
              <a:gdLst/>
              <a:ahLst/>
              <a:cxnLst/>
              <a:rect l="l" t="t" r="r" b="b"/>
              <a:pathLst>
                <a:path w="85089" h="102235">
                  <a:moveTo>
                    <a:pt x="84941" y="0"/>
                  </a:moveTo>
                  <a:lnTo>
                    <a:pt x="0" y="0"/>
                  </a:lnTo>
                  <a:lnTo>
                    <a:pt x="42513" y="102000"/>
                  </a:lnTo>
                  <a:lnTo>
                    <a:pt x="849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790755" y="3150811"/>
              <a:ext cx="0" cy="654685"/>
            </a:xfrm>
            <a:custGeom>
              <a:avLst/>
              <a:gdLst/>
              <a:ahLst/>
              <a:cxnLst/>
              <a:rect l="l" t="t" r="r" b="b"/>
              <a:pathLst>
                <a:path h="654685">
                  <a:moveTo>
                    <a:pt x="0" y="0"/>
                  </a:moveTo>
                  <a:lnTo>
                    <a:pt x="0" y="654419"/>
                  </a:lnTo>
                </a:path>
              </a:pathLst>
            </a:custGeom>
            <a:ln w="169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365196" y="3490728"/>
              <a:ext cx="76835" cy="76835"/>
            </a:xfrm>
            <a:custGeom>
              <a:avLst/>
              <a:gdLst/>
              <a:ahLst/>
              <a:cxnLst/>
              <a:rect l="l" t="t" r="r" b="b"/>
              <a:pathLst>
                <a:path w="76835" h="76835">
                  <a:moveTo>
                    <a:pt x="76779" y="0"/>
                  </a:moveTo>
                  <a:lnTo>
                    <a:pt x="0" y="76500"/>
                  </a:lnTo>
                </a:path>
              </a:pathLst>
            </a:custGeom>
            <a:ln w="857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4429275" y="3452460"/>
            <a:ext cx="8255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0" dirty="0">
                <a:latin typeface="Arial MT"/>
                <a:cs typeface="Arial MT"/>
              </a:rPr>
              <a:t>5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748242" y="3490728"/>
            <a:ext cx="76835" cy="76835"/>
          </a:xfrm>
          <a:custGeom>
            <a:avLst/>
            <a:gdLst/>
            <a:ahLst/>
            <a:cxnLst/>
            <a:rect l="l" t="t" r="r" b="b"/>
            <a:pathLst>
              <a:path w="76835" h="76835">
                <a:moveTo>
                  <a:pt x="76609" y="0"/>
                </a:moveTo>
                <a:lnTo>
                  <a:pt x="0" y="76500"/>
                </a:lnTo>
              </a:path>
            </a:pathLst>
          </a:custGeom>
          <a:ln w="8577">
            <a:solidFill>
              <a:srgbClr val="44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5169434" y="4166779"/>
            <a:ext cx="270510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b="1" spc="-25" dirty="0">
                <a:latin typeface="Arial"/>
                <a:cs typeface="Arial"/>
              </a:rPr>
              <a:t>RD1</a:t>
            </a:r>
            <a:endParaRPr sz="9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169434" y="4591782"/>
            <a:ext cx="270510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b="1" spc="-25" dirty="0">
                <a:latin typeface="Arial"/>
                <a:cs typeface="Arial"/>
              </a:rPr>
              <a:t>RD2</a:t>
            </a:r>
            <a:endParaRPr sz="9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284474" y="3826692"/>
            <a:ext cx="986155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394970" algn="l"/>
                <a:tab pos="778510" algn="l"/>
              </a:tabLst>
            </a:pPr>
            <a:r>
              <a:rPr sz="900" b="1" spc="-25" dirty="0">
                <a:latin typeface="Arial"/>
                <a:cs typeface="Arial"/>
              </a:rPr>
              <a:t>RN1</a:t>
            </a:r>
            <a:r>
              <a:rPr sz="900" b="1" dirty="0">
                <a:latin typeface="Arial"/>
                <a:cs typeface="Arial"/>
              </a:rPr>
              <a:t>	</a:t>
            </a:r>
            <a:r>
              <a:rPr sz="900" b="1" spc="-25" dirty="0">
                <a:latin typeface="Arial"/>
                <a:cs typeface="Arial"/>
              </a:rPr>
              <a:t>RN2</a:t>
            </a:r>
            <a:r>
              <a:rPr sz="900" b="1" dirty="0">
                <a:latin typeface="Arial"/>
                <a:cs typeface="Arial"/>
              </a:rPr>
              <a:t>	</a:t>
            </a:r>
            <a:r>
              <a:rPr sz="900" b="1" spc="-25" dirty="0">
                <a:latin typeface="Arial"/>
                <a:cs typeface="Arial"/>
              </a:rPr>
              <a:t>WN</a:t>
            </a:r>
            <a:endParaRPr sz="9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131340" y="4285780"/>
            <a:ext cx="220345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b="1" spc="-25" dirty="0">
                <a:latin typeface="Arial"/>
                <a:cs typeface="Arial"/>
              </a:rPr>
              <a:t>WD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4552425" y="4910408"/>
            <a:ext cx="85725" cy="195580"/>
            <a:chOff x="4552425" y="4910408"/>
            <a:chExt cx="85725" cy="195580"/>
          </a:xfrm>
        </p:grpSpPr>
        <p:sp>
          <p:nvSpPr>
            <p:cNvPr id="35" name="object 35"/>
            <p:cNvSpPr/>
            <p:nvPr/>
          </p:nvSpPr>
          <p:spPr>
            <a:xfrm>
              <a:off x="4552425" y="4910408"/>
              <a:ext cx="85725" cy="102235"/>
            </a:xfrm>
            <a:custGeom>
              <a:avLst/>
              <a:gdLst/>
              <a:ahLst/>
              <a:cxnLst/>
              <a:rect l="l" t="t" r="r" b="b"/>
              <a:pathLst>
                <a:path w="85725" h="102235">
                  <a:moveTo>
                    <a:pt x="42683" y="0"/>
                  </a:moveTo>
                  <a:lnTo>
                    <a:pt x="0" y="102085"/>
                  </a:lnTo>
                  <a:lnTo>
                    <a:pt x="85111" y="102085"/>
                  </a:lnTo>
                  <a:lnTo>
                    <a:pt x="42683" y="0"/>
                  </a:lnTo>
                  <a:close/>
                </a:path>
              </a:pathLst>
            </a:custGeom>
            <a:solidFill>
              <a:srgbClr val="003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595108" y="4944493"/>
              <a:ext cx="0" cy="153035"/>
            </a:xfrm>
            <a:custGeom>
              <a:avLst/>
              <a:gdLst/>
              <a:ahLst/>
              <a:cxnLst/>
              <a:rect l="l" t="t" r="r" b="b"/>
              <a:pathLst>
                <a:path h="153035">
                  <a:moveTo>
                    <a:pt x="0" y="0"/>
                  </a:moveTo>
                  <a:lnTo>
                    <a:pt x="0" y="152915"/>
                  </a:lnTo>
                </a:path>
              </a:pathLst>
            </a:custGeom>
            <a:ln w="16946">
              <a:solidFill>
                <a:srgbClr val="00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4293061" y="5076115"/>
            <a:ext cx="550545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b="1" spc="-10" dirty="0">
                <a:solidFill>
                  <a:srgbClr val="0033FF"/>
                </a:solidFill>
                <a:latin typeface="Arial"/>
                <a:cs typeface="Arial"/>
              </a:rPr>
              <a:t>RegWrite</a:t>
            </a:r>
            <a:endParaRPr sz="9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386591" y="4073015"/>
            <a:ext cx="706120" cy="209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b="1" spc="-10" dirty="0">
                <a:latin typeface="Arial"/>
                <a:cs typeface="Arial"/>
              </a:rPr>
              <a:t>Registers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6858230" y="3830743"/>
            <a:ext cx="1081405" cy="1250315"/>
            <a:chOff x="6858230" y="3830743"/>
            <a:chExt cx="1081405" cy="1250315"/>
          </a:xfrm>
        </p:grpSpPr>
        <p:sp>
          <p:nvSpPr>
            <p:cNvPr id="40" name="object 40"/>
            <p:cNvSpPr/>
            <p:nvPr/>
          </p:nvSpPr>
          <p:spPr>
            <a:xfrm>
              <a:off x="6883947" y="3983902"/>
              <a:ext cx="459740" cy="1071245"/>
            </a:xfrm>
            <a:custGeom>
              <a:avLst/>
              <a:gdLst/>
              <a:ahLst/>
              <a:cxnLst/>
              <a:rect l="l" t="t" r="r" b="b"/>
              <a:pathLst>
                <a:path w="459740" h="1071245">
                  <a:moveTo>
                    <a:pt x="0" y="0"/>
                  </a:moveTo>
                  <a:lnTo>
                    <a:pt x="0" y="459087"/>
                  </a:lnTo>
                  <a:lnTo>
                    <a:pt x="76609" y="535418"/>
                  </a:lnTo>
                  <a:lnTo>
                    <a:pt x="0" y="612003"/>
                  </a:lnTo>
                  <a:lnTo>
                    <a:pt x="0" y="1071091"/>
                  </a:lnTo>
                  <a:lnTo>
                    <a:pt x="459655" y="841590"/>
                  </a:lnTo>
                  <a:lnTo>
                    <a:pt x="459655" y="2294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883947" y="3983902"/>
              <a:ext cx="459740" cy="1071245"/>
            </a:xfrm>
            <a:custGeom>
              <a:avLst/>
              <a:gdLst/>
              <a:ahLst/>
              <a:cxnLst/>
              <a:rect l="l" t="t" r="r" b="b"/>
              <a:pathLst>
                <a:path w="459740" h="1071245">
                  <a:moveTo>
                    <a:pt x="0" y="0"/>
                  </a:moveTo>
                  <a:lnTo>
                    <a:pt x="0" y="459087"/>
                  </a:lnTo>
                  <a:lnTo>
                    <a:pt x="76609" y="535418"/>
                  </a:lnTo>
                  <a:lnTo>
                    <a:pt x="0" y="612003"/>
                  </a:lnTo>
                  <a:lnTo>
                    <a:pt x="0" y="1071091"/>
                  </a:lnTo>
                  <a:lnTo>
                    <a:pt x="459655" y="841590"/>
                  </a:lnTo>
                  <a:lnTo>
                    <a:pt x="459655" y="229416"/>
                  </a:lnTo>
                  <a:lnTo>
                    <a:pt x="0" y="0"/>
                  </a:lnTo>
                </a:path>
              </a:pathLst>
            </a:custGeom>
            <a:ln w="510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7820008" y="4510990"/>
              <a:ext cx="119380" cy="102235"/>
            </a:xfrm>
            <a:custGeom>
              <a:avLst/>
              <a:gdLst/>
              <a:ahLst/>
              <a:cxnLst/>
              <a:rect l="l" t="t" r="r" b="b"/>
              <a:pathLst>
                <a:path w="119379" h="102235">
                  <a:moveTo>
                    <a:pt x="0" y="0"/>
                  </a:moveTo>
                  <a:lnTo>
                    <a:pt x="0" y="101830"/>
                  </a:lnTo>
                  <a:lnTo>
                    <a:pt x="119292" y="51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352020" y="4561990"/>
              <a:ext cx="527685" cy="0"/>
            </a:xfrm>
            <a:custGeom>
              <a:avLst/>
              <a:gdLst/>
              <a:ahLst/>
              <a:cxnLst/>
              <a:rect l="l" t="t" r="r" b="b"/>
              <a:pathLst>
                <a:path w="527684">
                  <a:moveTo>
                    <a:pt x="527591" y="0"/>
                  </a:moveTo>
                  <a:lnTo>
                    <a:pt x="0" y="0"/>
                  </a:lnTo>
                </a:path>
              </a:pathLst>
            </a:custGeom>
            <a:ln w="255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079764" y="4000817"/>
              <a:ext cx="85090" cy="102235"/>
            </a:xfrm>
            <a:custGeom>
              <a:avLst/>
              <a:gdLst/>
              <a:ahLst/>
              <a:cxnLst/>
              <a:rect l="l" t="t" r="r" b="b"/>
              <a:pathLst>
                <a:path w="85090" h="102235">
                  <a:moveTo>
                    <a:pt x="84941" y="0"/>
                  </a:moveTo>
                  <a:lnTo>
                    <a:pt x="0" y="0"/>
                  </a:lnTo>
                  <a:lnTo>
                    <a:pt x="42513" y="102085"/>
                  </a:lnTo>
                  <a:lnTo>
                    <a:pt x="84941" y="0"/>
                  </a:lnTo>
                  <a:close/>
                </a:path>
              </a:pathLst>
            </a:custGeom>
            <a:solidFill>
              <a:srgbClr val="003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122278" y="3839316"/>
              <a:ext cx="0" cy="229870"/>
            </a:xfrm>
            <a:custGeom>
              <a:avLst/>
              <a:gdLst/>
              <a:ahLst/>
              <a:cxnLst/>
              <a:rect l="l" t="t" r="r" b="b"/>
              <a:pathLst>
                <a:path h="229870">
                  <a:moveTo>
                    <a:pt x="0" y="0"/>
                  </a:moveTo>
                  <a:lnTo>
                    <a:pt x="0" y="229501"/>
                  </a:lnTo>
                </a:path>
              </a:pathLst>
            </a:custGeom>
            <a:ln w="16946">
              <a:solidFill>
                <a:srgbClr val="00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479646" y="4289904"/>
              <a:ext cx="102235" cy="85090"/>
            </a:xfrm>
            <a:custGeom>
              <a:avLst/>
              <a:gdLst/>
              <a:ahLst/>
              <a:cxnLst/>
              <a:rect l="l" t="t" r="r" b="b"/>
              <a:pathLst>
                <a:path w="102234" h="85089">
                  <a:moveTo>
                    <a:pt x="0" y="0"/>
                  </a:moveTo>
                  <a:lnTo>
                    <a:pt x="0" y="84915"/>
                  </a:lnTo>
                  <a:lnTo>
                    <a:pt x="102032" y="424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3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7352020" y="4332319"/>
              <a:ext cx="196215" cy="0"/>
            </a:xfrm>
            <a:custGeom>
              <a:avLst/>
              <a:gdLst/>
              <a:ahLst/>
              <a:cxnLst/>
              <a:rect l="l" t="t" r="r" b="b"/>
              <a:pathLst>
                <a:path w="196215">
                  <a:moveTo>
                    <a:pt x="195816" y="0"/>
                  </a:moveTo>
                  <a:lnTo>
                    <a:pt x="0" y="0"/>
                  </a:lnTo>
                </a:path>
              </a:pathLst>
            </a:custGeom>
            <a:ln w="16941">
              <a:solidFill>
                <a:srgbClr val="0033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6803225" y="3699106"/>
            <a:ext cx="591185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b="1" spc="-10" dirty="0">
                <a:solidFill>
                  <a:srgbClr val="0033FF"/>
                </a:solidFill>
                <a:latin typeface="Arial"/>
                <a:cs typeface="Arial"/>
              </a:rPr>
              <a:t>Operation</a:t>
            </a:r>
            <a:endParaRPr sz="9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6956444" y="4260017"/>
            <a:ext cx="314960" cy="209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b="1" spc="-50" dirty="0">
                <a:latin typeface="Arial"/>
                <a:cs typeface="Arial"/>
              </a:rPr>
              <a:t>ALU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676151" y="3137794"/>
            <a:ext cx="7804150" cy="3120390"/>
            <a:chOff x="676151" y="3137794"/>
            <a:chExt cx="7804150" cy="3120390"/>
          </a:xfrm>
        </p:grpSpPr>
        <p:sp>
          <p:nvSpPr>
            <p:cNvPr id="51" name="object 51"/>
            <p:cNvSpPr/>
            <p:nvPr/>
          </p:nvSpPr>
          <p:spPr>
            <a:xfrm>
              <a:off x="689168" y="3150811"/>
              <a:ext cx="7778115" cy="3094355"/>
            </a:xfrm>
            <a:custGeom>
              <a:avLst/>
              <a:gdLst/>
              <a:ahLst/>
              <a:cxnLst/>
              <a:rect l="l" t="t" r="r" b="b"/>
              <a:pathLst>
                <a:path w="7778115" h="3094354">
                  <a:moveTo>
                    <a:pt x="7777555" y="3094246"/>
                  </a:moveTo>
                  <a:lnTo>
                    <a:pt x="0" y="3094246"/>
                  </a:lnTo>
                </a:path>
                <a:path w="7778115" h="3094354">
                  <a:moveTo>
                    <a:pt x="7777555" y="458917"/>
                  </a:moveTo>
                  <a:lnTo>
                    <a:pt x="7777555" y="3094246"/>
                  </a:lnTo>
                </a:path>
                <a:path w="7778115" h="3094354">
                  <a:moveTo>
                    <a:pt x="2569827" y="0"/>
                  </a:moveTo>
                  <a:lnTo>
                    <a:pt x="2569827" y="2482262"/>
                  </a:lnTo>
                </a:path>
                <a:path w="7778115" h="3094354">
                  <a:moveTo>
                    <a:pt x="5590748" y="0"/>
                  </a:moveTo>
                  <a:lnTo>
                    <a:pt x="2450789" y="0"/>
                  </a:lnTo>
                </a:path>
              </a:pathLst>
            </a:custGeom>
            <a:ln w="255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7088182" y="3915901"/>
              <a:ext cx="76835" cy="76835"/>
            </a:xfrm>
            <a:custGeom>
              <a:avLst/>
              <a:gdLst/>
              <a:ahLst/>
              <a:cxnLst/>
              <a:rect l="l" t="t" r="r" b="b"/>
              <a:pathLst>
                <a:path w="76834" h="76835">
                  <a:moveTo>
                    <a:pt x="76524" y="0"/>
                  </a:moveTo>
                  <a:lnTo>
                    <a:pt x="0" y="76330"/>
                  </a:lnTo>
                </a:path>
              </a:pathLst>
            </a:custGeom>
            <a:ln w="8577">
              <a:solidFill>
                <a:srgbClr val="00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7152006" y="3877676"/>
            <a:ext cx="8255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0" dirty="0">
                <a:latin typeface="Arial MT"/>
                <a:cs typeface="Arial MT"/>
              </a:rPr>
              <a:t>3</a:t>
            </a:r>
            <a:endParaRPr sz="800">
              <a:latin typeface="Arial MT"/>
              <a:cs typeface="Arial MT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4713937" y="4629991"/>
            <a:ext cx="1770380" cy="1377315"/>
            <a:chOff x="4713937" y="4629991"/>
            <a:chExt cx="1770380" cy="1377315"/>
          </a:xfrm>
        </p:grpSpPr>
        <p:sp>
          <p:nvSpPr>
            <p:cNvPr id="55" name="object 55"/>
            <p:cNvSpPr/>
            <p:nvPr/>
          </p:nvSpPr>
          <p:spPr>
            <a:xfrm>
              <a:off x="6364858" y="4629991"/>
              <a:ext cx="119380" cy="102235"/>
            </a:xfrm>
            <a:custGeom>
              <a:avLst/>
              <a:gdLst/>
              <a:ahLst/>
              <a:cxnLst/>
              <a:rect l="l" t="t" r="r" b="b"/>
              <a:pathLst>
                <a:path w="119379" h="102235">
                  <a:moveTo>
                    <a:pt x="0" y="0"/>
                  </a:moveTo>
                  <a:lnTo>
                    <a:pt x="0" y="101830"/>
                  </a:lnTo>
                  <a:lnTo>
                    <a:pt x="119292" y="51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5896870" y="4680991"/>
              <a:ext cx="527685" cy="0"/>
            </a:xfrm>
            <a:custGeom>
              <a:avLst/>
              <a:gdLst/>
              <a:ahLst/>
              <a:cxnLst/>
              <a:rect l="l" t="t" r="r" b="b"/>
              <a:pathLst>
                <a:path w="527685">
                  <a:moveTo>
                    <a:pt x="527676" y="0"/>
                  </a:moveTo>
                  <a:lnTo>
                    <a:pt x="0" y="0"/>
                  </a:lnTo>
                </a:path>
              </a:pathLst>
            </a:custGeom>
            <a:ln w="255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6364858" y="4782822"/>
              <a:ext cx="119380" cy="102235"/>
            </a:xfrm>
            <a:custGeom>
              <a:avLst/>
              <a:gdLst/>
              <a:ahLst/>
              <a:cxnLst/>
              <a:rect l="l" t="t" r="r" b="b"/>
              <a:pathLst>
                <a:path w="119379" h="102235">
                  <a:moveTo>
                    <a:pt x="0" y="0"/>
                  </a:moveTo>
                  <a:lnTo>
                    <a:pt x="0" y="102085"/>
                  </a:lnTo>
                  <a:lnTo>
                    <a:pt x="119292" y="510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5207727" y="4833907"/>
              <a:ext cx="1217295" cy="799465"/>
            </a:xfrm>
            <a:custGeom>
              <a:avLst/>
              <a:gdLst/>
              <a:ahLst/>
              <a:cxnLst/>
              <a:rect l="l" t="t" r="r" b="b"/>
              <a:pathLst>
                <a:path w="1217295" h="799464">
                  <a:moveTo>
                    <a:pt x="1216819" y="0"/>
                  </a:moveTo>
                  <a:lnTo>
                    <a:pt x="1038093" y="0"/>
                  </a:lnTo>
                </a:path>
                <a:path w="1217295" h="799464">
                  <a:moveTo>
                    <a:pt x="0" y="187001"/>
                  </a:moveTo>
                  <a:lnTo>
                    <a:pt x="0" y="799166"/>
                  </a:lnTo>
                </a:path>
              </a:pathLst>
            </a:custGeom>
            <a:ln w="255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4739654" y="5284410"/>
              <a:ext cx="273050" cy="697230"/>
            </a:xfrm>
            <a:custGeom>
              <a:avLst/>
              <a:gdLst/>
              <a:ahLst/>
              <a:cxnLst/>
              <a:rect l="l" t="t" r="r" b="b"/>
              <a:pathLst>
                <a:path w="273050" h="697229">
                  <a:moveTo>
                    <a:pt x="0" y="544216"/>
                  </a:moveTo>
                  <a:lnTo>
                    <a:pt x="0" y="603933"/>
                  </a:lnTo>
                  <a:lnTo>
                    <a:pt x="0" y="652512"/>
                  </a:lnTo>
                  <a:lnTo>
                    <a:pt x="0" y="685166"/>
                  </a:lnTo>
                  <a:lnTo>
                    <a:pt x="0" y="697115"/>
                  </a:lnTo>
                  <a:lnTo>
                    <a:pt x="272426" y="697115"/>
                  </a:lnTo>
                  <a:lnTo>
                    <a:pt x="272426" y="0"/>
                  </a:lnTo>
                  <a:lnTo>
                    <a:pt x="0" y="0"/>
                  </a:lnTo>
                  <a:lnTo>
                    <a:pt x="0" y="11954"/>
                  </a:lnTo>
                  <a:lnTo>
                    <a:pt x="0" y="44635"/>
                  </a:lnTo>
                  <a:lnTo>
                    <a:pt x="0" y="93270"/>
                  </a:lnTo>
                  <a:lnTo>
                    <a:pt x="0" y="153085"/>
                  </a:lnTo>
                  <a:lnTo>
                    <a:pt x="0" y="544216"/>
                  </a:lnTo>
                  <a:close/>
                </a:path>
              </a:pathLst>
            </a:custGeom>
            <a:ln w="5104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object 60"/>
          <p:cNvSpPr txBox="1"/>
          <p:nvPr/>
        </p:nvSpPr>
        <p:spPr>
          <a:xfrm>
            <a:off x="4829071" y="5297202"/>
            <a:ext cx="111760" cy="64452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12700" marR="5080" algn="just">
              <a:lnSpc>
                <a:spcPts val="940"/>
              </a:lnSpc>
              <a:spcBef>
                <a:spcPts val="285"/>
              </a:spcBef>
            </a:pPr>
            <a:r>
              <a:rPr sz="900" b="1" spc="-50" dirty="0">
                <a:latin typeface="Arial"/>
                <a:cs typeface="Arial"/>
              </a:rPr>
              <a:t>E</a:t>
            </a:r>
            <a:r>
              <a:rPr sz="900" b="1" spc="500" dirty="0">
                <a:latin typeface="Arial"/>
                <a:cs typeface="Arial"/>
              </a:rPr>
              <a:t> </a:t>
            </a:r>
            <a:r>
              <a:rPr sz="900" b="1" spc="-50" dirty="0">
                <a:latin typeface="Arial"/>
                <a:cs typeface="Arial"/>
              </a:rPr>
              <a:t>X</a:t>
            </a:r>
            <a:r>
              <a:rPr sz="900" b="1" spc="500" dirty="0">
                <a:latin typeface="Arial"/>
                <a:cs typeface="Arial"/>
              </a:rPr>
              <a:t> </a:t>
            </a:r>
            <a:r>
              <a:rPr sz="900" b="1" spc="-50" dirty="0">
                <a:latin typeface="Arial"/>
                <a:cs typeface="Arial"/>
              </a:rPr>
              <a:t>T</a:t>
            </a:r>
            <a:r>
              <a:rPr sz="900" b="1" spc="500" dirty="0">
                <a:latin typeface="Arial"/>
                <a:cs typeface="Arial"/>
              </a:rPr>
              <a:t> </a:t>
            </a:r>
            <a:r>
              <a:rPr sz="900" b="1" spc="-50" dirty="0">
                <a:latin typeface="Arial"/>
                <a:cs typeface="Arial"/>
              </a:rPr>
              <a:t>N</a:t>
            </a:r>
            <a:r>
              <a:rPr sz="900" b="1" spc="500" dirty="0">
                <a:latin typeface="Arial"/>
                <a:cs typeface="Arial"/>
              </a:rPr>
              <a:t> </a:t>
            </a:r>
            <a:r>
              <a:rPr sz="900" b="1" spc="-50" dirty="0">
                <a:latin typeface="Arial"/>
                <a:cs typeface="Arial"/>
              </a:rPr>
              <a:t>D</a:t>
            </a:r>
            <a:endParaRPr sz="900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4484403" y="5239300"/>
            <a:ext cx="205104" cy="339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6835">
              <a:lnSpc>
                <a:spcPts val="1845"/>
              </a:lnSpc>
            </a:pPr>
            <a:r>
              <a:rPr sz="1800" b="1" spc="-50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  <a:p>
            <a:pPr>
              <a:lnSpc>
                <a:spcPts val="815"/>
              </a:lnSpc>
            </a:pPr>
            <a:r>
              <a:rPr sz="800" spc="-25" dirty="0">
                <a:latin typeface="Arial MT"/>
                <a:cs typeface="Arial MT"/>
              </a:rPr>
              <a:t>16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4484403" y="5598980"/>
            <a:ext cx="76835" cy="76835"/>
          </a:xfrm>
          <a:custGeom>
            <a:avLst/>
            <a:gdLst/>
            <a:ahLst/>
            <a:cxnLst/>
            <a:rect l="l" t="t" r="r" b="b"/>
            <a:pathLst>
              <a:path w="76835" h="76835">
                <a:moveTo>
                  <a:pt x="76609" y="0"/>
                </a:moveTo>
                <a:lnTo>
                  <a:pt x="0" y="76551"/>
                </a:lnTo>
              </a:path>
            </a:pathLst>
          </a:custGeom>
          <a:ln w="8577">
            <a:solidFill>
              <a:srgbClr val="44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3" name="object 63"/>
          <p:cNvGrpSpPr/>
          <p:nvPr/>
        </p:nvGrpSpPr>
        <p:grpSpPr>
          <a:xfrm>
            <a:off x="3245978" y="5552077"/>
            <a:ext cx="2698115" cy="132080"/>
            <a:chOff x="3245978" y="5552077"/>
            <a:chExt cx="2698115" cy="132080"/>
          </a:xfrm>
        </p:grpSpPr>
        <p:sp>
          <p:nvSpPr>
            <p:cNvPr id="64" name="object 64"/>
            <p:cNvSpPr/>
            <p:nvPr/>
          </p:nvSpPr>
          <p:spPr>
            <a:xfrm>
              <a:off x="4637537" y="5582039"/>
              <a:ext cx="119380" cy="102235"/>
            </a:xfrm>
            <a:custGeom>
              <a:avLst/>
              <a:gdLst/>
              <a:ahLst/>
              <a:cxnLst/>
              <a:rect l="l" t="t" r="r" b="b"/>
              <a:pathLst>
                <a:path w="119379" h="102235">
                  <a:moveTo>
                    <a:pt x="0" y="0"/>
                  </a:moveTo>
                  <a:lnTo>
                    <a:pt x="0" y="102060"/>
                  </a:lnTo>
                  <a:lnTo>
                    <a:pt x="119037" y="510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3258996" y="5633074"/>
              <a:ext cx="1438275" cy="0"/>
            </a:xfrm>
            <a:custGeom>
              <a:avLst/>
              <a:gdLst/>
              <a:ahLst/>
              <a:cxnLst/>
              <a:rect l="l" t="t" r="r" b="b"/>
              <a:pathLst>
                <a:path w="1438275">
                  <a:moveTo>
                    <a:pt x="1438230" y="0"/>
                  </a:moveTo>
                  <a:lnTo>
                    <a:pt x="0" y="0"/>
                  </a:lnTo>
                </a:path>
              </a:pathLst>
            </a:custGeom>
            <a:ln w="255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5862944" y="5556522"/>
              <a:ext cx="76835" cy="76835"/>
            </a:xfrm>
            <a:custGeom>
              <a:avLst/>
              <a:gdLst/>
              <a:ahLst/>
              <a:cxnLst/>
              <a:rect l="l" t="t" r="r" b="b"/>
              <a:pathLst>
                <a:path w="76835" h="76835">
                  <a:moveTo>
                    <a:pt x="76609" y="0"/>
                  </a:moveTo>
                  <a:lnTo>
                    <a:pt x="0" y="76551"/>
                  </a:lnTo>
                </a:path>
              </a:pathLst>
            </a:custGeom>
            <a:ln w="857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7" name="object 67"/>
          <p:cNvSpPr txBox="1"/>
          <p:nvPr/>
        </p:nvSpPr>
        <p:spPr>
          <a:xfrm>
            <a:off x="5041808" y="5441754"/>
            <a:ext cx="14478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25" dirty="0">
                <a:latin typeface="Arial MT"/>
                <a:cs typeface="Arial MT"/>
              </a:rPr>
              <a:t>32</a:t>
            </a:r>
            <a:endParaRPr sz="800">
              <a:latin typeface="Arial MT"/>
              <a:cs typeface="Arial MT"/>
            </a:endParaRPr>
          </a:p>
        </p:txBody>
      </p:sp>
      <p:grpSp>
        <p:nvGrpSpPr>
          <p:cNvPr id="68" name="object 68"/>
          <p:cNvGrpSpPr/>
          <p:nvPr/>
        </p:nvGrpSpPr>
        <p:grpSpPr>
          <a:xfrm>
            <a:off x="1310140" y="3839098"/>
            <a:ext cx="7169784" cy="1845310"/>
            <a:chOff x="1310140" y="3839098"/>
            <a:chExt cx="7169784" cy="1845310"/>
          </a:xfrm>
        </p:grpSpPr>
        <p:sp>
          <p:nvSpPr>
            <p:cNvPr id="69" name="object 69"/>
            <p:cNvSpPr/>
            <p:nvPr/>
          </p:nvSpPr>
          <p:spPr>
            <a:xfrm>
              <a:off x="5326765" y="5582039"/>
              <a:ext cx="119380" cy="102235"/>
            </a:xfrm>
            <a:custGeom>
              <a:avLst/>
              <a:gdLst/>
              <a:ahLst/>
              <a:cxnLst/>
              <a:rect l="l" t="t" r="r" b="b"/>
              <a:pathLst>
                <a:path w="119379" h="102235">
                  <a:moveTo>
                    <a:pt x="0" y="0"/>
                  </a:moveTo>
                  <a:lnTo>
                    <a:pt x="0" y="102060"/>
                  </a:lnTo>
                  <a:lnTo>
                    <a:pt x="119207" y="510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5020413" y="5633073"/>
              <a:ext cx="366395" cy="0"/>
            </a:xfrm>
            <a:custGeom>
              <a:avLst/>
              <a:gdLst/>
              <a:ahLst/>
              <a:cxnLst/>
              <a:rect l="l" t="t" r="r" b="b"/>
              <a:pathLst>
                <a:path w="366395">
                  <a:moveTo>
                    <a:pt x="365955" y="0"/>
                  </a:moveTo>
                  <a:lnTo>
                    <a:pt x="0" y="0"/>
                  </a:lnTo>
                </a:path>
              </a:pathLst>
            </a:custGeom>
            <a:ln w="255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1335857" y="3864816"/>
              <a:ext cx="1157605" cy="1080135"/>
            </a:xfrm>
            <a:custGeom>
              <a:avLst/>
              <a:gdLst/>
              <a:ahLst/>
              <a:cxnLst/>
              <a:rect l="l" t="t" r="r" b="b"/>
              <a:pathLst>
                <a:path w="1157605" h="1080135">
                  <a:moveTo>
                    <a:pt x="0" y="1079676"/>
                  </a:moveTo>
                  <a:lnTo>
                    <a:pt x="1157386" y="1079676"/>
                  </a:lnTo>
                  <a:lnTo>
                    <a:pt x="1157386" y="0"/>
                  </a:lnTo>
                  <a:lnTo>
                    <a:pt x="0" y="0"/>
                  </a:lnTo>
                  <a:lnTo>
                    <a:pt x="0" y="1079676"/>
                  </a:lnTo>
                  <a:close/>
                </a:path>
              </a:pathLst>
            </a:custGeom>
            <a:ln w="510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8236980" y="4561990"/>
              <a:ext cx="229870" cy="0"/>
            </a:xfrm>
            <a:custGeom>
              <a:avLst/>
              <a:gdLst/>
              <a:ahLst/>
              <a:cxnLst/>
              <a:rect l="l" t="t" r="r" b="b"/>
              <a:pathLst>
                <a:path w="229870">
                  <a:moveTo>
                    <a:pt x="229742" y="0"/>
                  </a:moveTo>
                  <a:lnTo>
                    <a:pt x="0" y="0"/>
                  </a:lnTo>
                </a:path>
              </a:pathLst>
            </a:custGeom>
            <a:ln w="255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3" name="object 73"/>
          <p:cNvSpPr txBox="1"/>
          <p:nvPr/>
        </p:nvSpPr>
        <p:spPr>
          <a:xfrm>
            <a:off x="7364828" y="4124109"/>
            <a:ext cx="277495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b="1" spc="-20" dirty="0">
                <a:solidFill>
                  <a:srgbClr val="003399"/>
                </a:solidFill>
                <a:latin typeface="Arial"/>
                <a:cs typeface="Arial"/>
              </a:rPr>
              <a:t>Zero</a:t>
            </a:r>
            <a:endParaRPr sz="900">
              <a:latin typeface="Arial"/>
              <a:cs typeface="Arial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2259218" y="4319610"/>
            <a:ext cx="213360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b="1" spc="60" dirty="0">
                <a:latin typeface="Arial"/>
                <a:cs typeface="Arial"/>
              </a:rPr>
              <a:t>RD</a:t>
            </a:r>
            <a:endParaRPr sz="900">
              <a:latin typeface="Arial"/>
              <a:cs typeface="Arial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1374258" y="4591782"/>
            <a:ext cx="220345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b="1" spc="-25" dirty="0">
                <a:latin typeface="Arial"/>
                <a:cs typeface="Arial"/>
              </a:rPr>
              <a:t>WD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76" name="object 76"/>
          <p:cNvGrpSpPr/>
          <p:nvPr/>
        </p:nvGrpSpPr>
        <p:grpSpPr>
          <a:xfrm>
            <a:off x="1914550" y="4944493"/>
            <a:ext cx="85725" cy="204470"/>
            <a:chOff x="1914550" y="4944493"/>
            <a:chExt cx="85725" cy="204470"/>
          </a:xfrm>
        </p:grpSpPr>
        <p:sp>
          <p:nvSpPr>
            <p:cNvPr id="77" name="object 77"/>
            <p:cNvSpPr/>
            <p:nvPr/>
          </p:nvSpPr>
          <p:spPr>
            <a:xfrm>
              <a:off x="1914550" y="4944493"/>
              <a:ext cx="85725" cy="102235"/>
            </a:xfrm>
            <a:custGeom>
              <a:avLst/>
              <a:gdLst/>
              <a:ahLst/>
              <a:cxnLst/>
              <a:rect l="l" t="t" r="r" b="b"/>
              <a:pathLst>
                <a:path w="85725" h="102235">
                  <a:moveTo>
                    <a:pt x="42513" y="0"/>
                  </a:moveTo>
                  <a:lnTo>
                    <a:pt x="0" y="101915"/>
                  </a:lnTo>
                  <a:lnTo>
                    <a:pt x="85196" y="101915"/>
                  </a:lnTo>
                  <a:lnTo>
                    <a:pt x="42513" y="0"/>
                  </a:lnTo>
                  <a:close/>
                </a:path>
              </a:pathLst>
            </a:custGeom>
            <a:solidFill>
              <a:srgbClr val="003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1957064" y="4978408"/>
              <a:ext cx="0" cy="161925"/>
            </a:xfrm>
            <a:custGeom>
              <a:avLst/>
              <a:gdLst/>
              <a:ahLst/>
              <a:cxnLst/>
              <a:rect l="l" t="t" r="r" b="b"/>
              <a:pathLst>
                <a:path h="161925">
                  <a:moveTo>
                    <a:pt x="0" y="0"/>
                  </a:moveTo>
                  <a:lnTo>
                    <a:pt x="0" y="161501"/>
                  </a:lnTo>
                </a:path>
              </a:pathLst>
            </a:custGeom>
            <a:ln w="16946">
              <a:solidFill>
                <a:srgbClr val="00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9" name="object 79"/>
          <p:cNvSpPr txBox="1"/>
          <p:nvPr/>
        </p:nvSpPr>
        <p:spPr>
          <a:xfrm>
            <a:off x="1621091" y="4753198"/>
            <a:ext cx="591820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b="1" spc="-10" dirty="0">
                <a:solidFill>
                  <a:srgbClr val="0033FF"/>
                </a:solidFill>
                <a:latin typeface="Arial"/>
                <a:cs typeface="Arial"/>
              </a:rPr>
              <a:t>MemRead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80" name="object 80"/>
          <p:cNvGrpSpPr/>
          <p:nvPr/>
        </p:nvGrpSpPr>
        <p:grpSpPr>
          <a:xfrm>
            <a:off x="952981" y="3635242"/>
            <a:ext cx="85725" cy="238125"/>
            <a:chOff x="952981" y="3635242"/>
            <a:chExt cx="85725" cy="238125"/>
          </a:xfrm>
        </p:grpSpPr>
        <p:sp>
          <p:nvSpPr>
            <p:cNvPr id="81" name="object 81"/>
            <p:cNvSpPr/>
            <p:nvPr/>
          </p:nvSpPr>
          <p:spPr>
            <a:xfrm>
              <a:off x="952981" y="3771400"/>
              <a:ext cx="85725" cy="102235"/>
            </a:xfrm>
            <a:custGeom>
              <a:avLst/>
              <a:gdLst/>
              <a:ahLst/>
              <a:cxnLst/>
              <a:rect l="l" t="t" r="r" b="b"/>
              <a:pathLst>
                <a:path w="85725" h="102235">
                  <a:moveTo>
                    <a:pt x="85196" y="0"/>
                  </a:moveTo>
                  <a:lnTo>
                    <a:pt x="0" y="0"/>
                  </a:lnTo>
                  <a:lnTo>
                    <a:pt x="42683" y="101830"/>
                  </a:lnTo>
                  <a:lnTo>
                    <a:pt x="85196" y="0"/>
                  </a:lnTo>
                  <a:close/>
                </a:path>
              </a:pathLst>
            </a:custGeom>
            <a:solidFill>
              <a:srgbClr val="003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995664" y="3643814"/>
              <a:ext cx="0" cy="195580"/>
            </a:xfrm>
            <a:custGeom>
              <a:avLst/>
              <a:gdLst/>
              <a:ahLst/>
              <a:cxnLst/>
              <a:rect l="l" t="t" r="r" b="b"/>
              <a:pathLst>
                <a:path h="195579">
                  <a:moveTo>
                    <a:pt x="0" y="0"/>
                  </a:moveTo>
                  <a:lnTo>
                    <a:pt x="0" y="195501"/>
                  </a:lnTo>
                </a:path>
              </a:pathLst>
            </a:custGeom>
            <a:ln w="16946">
              <a:solidFill>
                <a:srgbClr val="00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3" name="object 83"/>
          <p:cNvSpPr txBox="1"/>
          <p:nvPr/>
        </p:nvSpPr>
        <p:spPr>
          <a:xfrm>
            <a:off x="1374258" y="3877692"/>
            <a:ext cx="832485" cy="51498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 indent="246379">
              <a:lnSpc>
                <a:spcPct val="100000"/>
              </a:lnSpc>
              <a:spcBef>
                <a:spcPts val="135"/>
              </a:spcBef>
            </a:pPr>
            <a:r>
              <a:rPr sz="900" b="1" spc="-10" dirty="0">
                <a:solidFill>
                  <a:srgbClr val="0033FF"/>
                </a:solidFill>
                <a:latin typeface="Arial"/>
                <a:cs typeface="Arial"/>
              </a:rPr>
              <a:t>MemWrite </a:t>
            </a:r>
            <a:r>
              <a:rPr sz="900" b="1" spc="-20" dirty="0">
                <a:latin typeface="Arial"/>
                <a:cs typeface="Arial"/>
              </a:rPr>
              <a:t>ADDR</a:t>
            </a:r>
            <a:endParaRPr sz="900">
              <a:latin typeface="Arial"/>
              <a:cs typeface="Arial"/>
            </a:endParaRPr>
          </a:p>
          <a:p>
            <a:pPr marL="216535">
              <a:lnSpc>
                <a:spcPct val="100000"/>
              </a:lnSpc>
              <a:spcBef>
                <a:spcPts val="215"/>
              </a:spcBef>
            </a:pPr>
            <a:r>
              <a:rPr sz="1200" b="1" spc="-10" dirty="0">
                <a:latin typeface="Arial"/>
                <a:cs typeface="Arial"/>
              </a:rPr>
              <a:t>Memory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84" name="object 84"/>
          <p:cNvGrpSpPr/>
          <p:nvPr/>
        </p:nvGrpSpPr>
        <p:grpSpPr>
          <a:xfrm>
            <a:off x="5126673" y="3601157"/>
            <a:ext cx="1774825" cy="1360805"/>
            <a:chOff x="5126673" y="3601157"/>
            <a:chExt cx="1774825" cy="1360805"/>
          </a:xfrm>
        </p:grpSpPr>
        <p:sp>
          <p:nvSpPr>
            <p:cNvPr id="85" name="object 85"/>
            <p:cNvSpPr/>
            <p:nvPr/>
          </p:nvSpPr>
          <p:spPr>
            <a:xfrm>
              <a:off x="5131118" y="3643815"/>
              <a:ext cx="76835" cy="76835"/>
            </a:xfrm>
            <a:custGeom>
              <a:avLst/>
              <a:gdLst/>
              <a:ahLst/>
              <a:cxnLst/>
              <a:rect l="l" t="t" r="r" b="b"/>
              <a:pathLst>
                <a:path w="76835" h="76835">
                  <a:moveTo>
                    <a:pt x="76609" y="0"/>
                  </a:moveTo>
                  <a:lnTo>
                    <a:pt x="0" y="76500"/>
                  </a:lnTo>
                </a:path>
              </a:pathLst>
            </a:custGeom>
            <a:ln w="857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5131118" y="3737315"/>
              <a:ext cx="85725" cy="102235"/>
            </a:xfrm>
            <a:custGeom>
              <a:avLst/>
              <a:gdLst/>
              <a:ahLst/>
              <a:cxnLst/>
              <a:rect l="l" t="t" r="r" b="b"/>
              <a:pathLst>
                <a:path w="85725" h="102235">
                  <a:moveTo>
                    <a:pt x="85111" y="0"/>
                  </a:moveTo>
                  <a:lnTo>
                    <a:pt x="0" y="0"/>
                  </a:lnTo>
                  <a:lnTo>
                    <a:pt x="42428" y="102000"/>
                  </a:lnTo>
                  <a:lnTo>
                    <a:pt x="851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5173546" y="3609729"/>
              <a:ext cx="0" cy="195580"/>
            </a:xfrm>
            <a:custGeom>
              <a:avLst/>
              <a:gdLst/>
              <a:ahLst/>
              <a:cxnLst/>
              <a:rect l="l" t="t" r="r" b="b"/>
              <a:pathLst>
                <a:path h="195579">
                  <a:moveTo>
                    <a:pt x="0" y="0"/>
                  </a:moveTo>
                  <a:lnTo>
                    <a:pt x="0" y="195501"/>
                  </a:lnTo>
                </a:path>
              </a:pathLst>
            </a:custGeom>
            <a:ln w="169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6781830" y="4859407"/>
              <a:ext cx="119380" cy="102235"/>
            </a:xfrm>
            <a:custGeom>
              <a:avLst/>
              <a:gdLst/>
              <a:ahLst/>
              <a:cxnLst/>
              <a:rect l="l" t="t" r="r" b="b"/>
              <a:pathLst>
                <a:path w="119379" h="102235">
                  <a:moveTo>
                    <a:pt x="0" y="0"/>
                  </a:moveTo>
                  <a:lnTo>
                    <a:pt x="0" y="102085"/>
                  </a:lnTo>
                  <a:lnTo>
                    <a:pt x="119292" y="51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6705306" y="4910408"/>
              <a:ext cx="136525" cy="0"/>
            </a:xfrm>
            <a:custGeom>
              <a:avLst/>
              <a:gdLst/>
              <a:ahLst/>
              <a:cxnLst/>
              <a:rect l="l" t="t" r="r" b="b"/>
              <a:pathLst>
                <a:path w="136525">
                  <a:moveTo>
                    <a:pt x="136213" y="0"/>
                  </a:moveTo>
                  <a:lnTo>
                    <a:pt x="0" y="0"/>
                  </a:lnTo>
                </a:path>
              </a:pathLst>
            </a:custGeom>
            <a:ln w="255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0" name="object 90"/>
          <p:cNvSpPr txBox="1"/>
          <p:nvPr/>
        </p:nvSpPr>
        <p:spPr>
          <a:xfrm>
            <a:off x="3288979" y="2950932"/>
            <a:ext cx="770890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b="1" dirty="0">
                <a:latin typeface="Arial"/>
                <a:cs typeface="Arial"/>
              </a:rPr>
              <a:t>Instruction</a:t>
            </a:r>
            <a:r>
              <a:rPr sz="900" b="1" spc="155" dirty="0">
                <a:latin typeface="Arial"/>
                <a:cs typeface="Arial"/>
              </a:rPr>
              <a:t>  </a:t>
            </a:r>
            <a:r>
              <a:rPr sz="900" b="1" spc="-50" dirty="0">
                <a:latin typeface="Constantia"/>
                <a:cs typeface="Constantia"/>
              </a:rPr>
              <a:t>I</a:t>
            </a:r>
            <a:endParaRPr sz="900">
              <a:latin typeface="Constantia"/>
              <a:cs typeface="Constantia"/>
            </a:endParaRPr>
          </a:p>
        </p:txBody>
      </p:sp>
      <p:sp>
        <p:nvSpPr>
          <p:cNvPr id="91" name="object 91"/>
          <p:cNvSpPr/>
          <p:nvPr/>
        </p:nvSpPr>
        <p:spPr>
          <a:xfrm>
            <a:off x="3216567" y="3456813"/>
            <a:ext cx="76835" cy="76835"/>
          </a:xfrm>
          <a:custGeom>
            <a:avLst/>
            <a:gdLst/>
            <a:ahLst/>
            <a:cxnLst/>
            <a:rect l="l" t="t" r="r" b="b"/>
            <a:pathLst>
              <a:path w="76835" h="76835">
                <a:moveTo>
                  <a:pt x="76524" y="0"/>
                </a:moveTo>
                <a:lnTo>
                  <a:pt x="0" y="76585"/>
                </a:lnTo>
              </a:path>
            </a:pathLst>
          </a:custGeom>
          <a:ln w="8577">
            <a:solidFill>
              <a:srgbClr val="44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 txBox="1"/>
          <p:nvPr/>
        </p:nvSpPr>
        <p:spPr>
          <a:xfrm>
            <a:off x="3280391" y="3418630"/>
            <a:ext cx="14478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25" dirty="0">
                <a:latin typeface="Arial MT"/>
                <a:cs typeface="Arial MT"/>
              </a:rPr>
              <a:t>32</a:t>
            </a:r>
            <a:endParaRPr sz="800">
              <a:latin typeface="Arial MT"/>
              <a:cs typeface="Arial MT"/>
            </a:endParaRPr>
          </a:p>
        </p:txBody>
      </p:sp>
      <p:grpSp>
        <p:nvGrpSpPr>
          <p:cNvPr id="93" name="object 93"/>
          <p:cNvGrpSpPr/>
          <p:nvPr/>
        </p:nvGrpSpPr>
        <p:grpSpPr>
          <a:xfrm>
            <a:off x="6266899" y="3558899"/>
            <a:ext cx="2438400" cy="2053589"/>
            <a:chOff x="6266899" y="3558899"/>
            <a:chExt cx="2438400" cy="2053589"/>
          </a:xfrm>
        </p:grpSpPr>
        <p:sp>
          <p:nvSpPr>
            <p:cNvPr id="94" name="object 94"/>
            <p:cNvSpPr/>
            <p:nvPr/>
          </p:nvSpPr>
          <p:spPr>
            <a:xfrm>
              <a:off x="8585931" y="3558899"/>
              <a:ext cx="119380" cy="102235"/>
            </a:xfrm>
            <a:custGeom>
              <a:avLst/>
              <a:gdLst/>
              <a:ahLst/>
              <a:cxnLst/>
              <a:rect l="l" t="t" r="r" b="b"/>
              <a:pathLst>
                <a:path w="119379" h="102235">
                  <a:moveTo>
                    <a:pt x="0" y="0"/>
                  </a:moveTo>
                  <a:lnTo>
                    <a:pt x="0" y="101830"/>
                  </a:lnTo>
                  <a:lnTo>
                    <a:pt x="119037" y="508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6279916" y="3609729"/>
              <a:ext cx="2366010" cy="1989455"/>
            </a:xfrm>
            <a:custGeom>
              <a:avLst/>
              <a:gdLst/>
              <a:ahLst/>
              <a:cxnLst/>
              <a:rect l="l" t="t" r="r" b="b"/>
              <a:pathLst>
                <a:path w="2366009" h="1989454">
                  <a:moveTo>
                    <a:pt x="2365448" y="0"/>
                  </a:moveTo>
                  <a:lnTo>
                    <a:pt x="2186806" y="0"/>
                  </a:lnTo>
                </a:path>
                <a:path w="2366009" h="1989454">
                  <a:moveTo>
                    <a:pt x="0" y="1530179"/>
                  </a:moveTo>
                  <a:lnTo>
                    <a:pt x="0" y="1989250"/>
                  </a:lnTo>
                </a:path>
              </a:pathLst>
            </a:custGeom>
            <a:ln w="255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6" name="object 9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41355" y="4510970"/>
              <a:ext cx="102056" cy="93455"/>
            </a:xfrm>
            <a:prstGeom prst="rect">
              <a:avLst/>
            </a:prstGeom>
          </p:spPr>
        </p:pic>
        <p:sp>
          <p:nvSpPr>
            <p:cNvPr id="97" name="object 97"/>
            <p:cNvSpPr/>
            <p:nvPr/>
          </p:nvSpPr>
          <p:spPr>
            <a:xfrm>
              <a:off x="6543585" y="5173994"/>
              <a:ext cx="85725" cy="102235"/>
            </a:xfrm>
            <a:custGeom>
              <a:avLst/>
              <a:gdLst/>
              <a:ahLst/>
              <a:cxnLst/>
              <a:rect l="l" t="t" r="r" b="b"/>
              <a:pathLst>
                <a:path w="85725" h="102235">
                  <a:moveTo>
                    <a:pt x="42683" y="0"/>
                  </a:moveTo>
                  <a:lnTo>
                    <a:pt x="0" y="102085"/>
                  </a:lnTo>
                  <a:lnTo>
                    <a:pt x="85111" y="102085"/>
                  </a:lnTo>
                  <a:lnTo>
                    <a:pt x="42683" y="0"/>
                  </a:lnTo>
                  <a:close/>
                </a:path>
              </a:pathLst>
            </a:custGeom>
            <a:solidFill>
              <a:srgbClr val="003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6586268" y="5207825"/>
              <a:ext cx="0" cy="161925"/>
            </a:xfrm>
            <a:custGeom>
              <a:avLst/>
              <a:gdLst/>
              <a:ahLst/>
              <a:cxnLst/>
              <a:rect l="l" t="t" r="r" b="b"/>
              <a:pathLst>
                <a:path h="161925">
                  <a:moveTo>
                    <a:pt x="0" y="0"/>
                  </a:moveTo>
                  <a:lnTo>
                    <a:pt x="0" y="161671"/>
                  </a:lnTo>
                </a:path>
              </a:pathLst>
            </a:custGeom>
            <a:ln w="16946">
              <a:solidFill>
                <a:srgbClr val="00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9" name="object 99"/>
          <p:cNvSpPr txBox="1"/>
          <p:nvPr/>
        </p:nvSpPr>
        <p:spPr>
          <a:xfrm>
            <a:off x="6335238" y="5365202"/>
            <a:ext cx="553720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b="1" spc="-10" dirty="0">
                <a:solidFill>
                  <a:srgbClr val="0033FF"/>
                </a:solidFill>
                <a:latin typeface="Arial"/>
                <a:cs typeface="Arial"/>
              </a:rPr>
              <a:t>ALUSrcB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100" name="object 100"/>
          <p:cNvGrpSpPr/>
          <p:nvPr/>
        </p:nvGrpSpPr>
        <p:grpSpPr>
          <a:xfrm>
            <a:off x="5403079" y="3783883"/>
            <a:ext cx="2311400" cy="2028189"/>
            <a:chOff x="5403079" y="3783883"/>
            <a:chExt cx="2311400" cy="2028189"/>
          </a:xfrm>
        </p:grpSpPr>
        <p:sp>
          <p:nvSpPr>
            <p:cNvPr id="101" name="object 101"/>
            <p:cNvSpPr/>
            <p:nvPr/>
          </p:nvSpPr>
          <p:spPr>
            <a:xfrm>
              <a:off x="5820261" y="3796900"/>
              <a:ext cx="1880870" cy="1802130"/>
            </a:xfrm>
            <a:custGeom>
              <a:avLst/>
              <a:gdLst/>
              <a:ahLst/>
              <a:cxnLst/>
              <a:rect l="l" t="t" r="r" b="b"/>
              <a:pathLst>
                <a:path w="1880870" h="1802129">
                  <a:moveTo>
                    <a:pt x="1880710" y="0"/>
                  </a:moveTo>
                  <a:lnTo>
                    <a:pt x="1880710" y="765089"/>
                  </a:lnTo>
                </a:path>
                <a:path w="1880870" h="1802129">
                  <a:moveTo>
                    <a:pt x="459655" y="1802079"/>
                  </a:moveTo>
                  <a:lnTo>
                    <a:pt x="0" y="1802079"/>
                  </a:lnTo>
                </a:path>
              </a:pathLst>
            </a:custGeom>
            <a:ln w="255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5428797" y="5471394"/>
              <a:ext cx="391795" cy="314960"/>
            </a:xfrm>
            <a:custGeom>
              <a:avLst/>
              <a:gdLst/>
              <a:ahLst/>
              <a:cxnLst/>
              <a:rect l="l" t="t" r="r" b="b"/>
              <a:pathLst>
                <a:path w="391795" h="314960">
                  <a:moveTo>
                    <a:pt x="0" y="161679"/>
                  </a:moveTo>
                  <a:lnTo>
                    <a:pt x="7781" y="210187"/>
                  </a:lnTo>
                  <a:lnTo>
                    <a:pt x="29480" y="252180"/>
                  </a:lnTo>
                  <a:lnTo>
                    <a:pt x="62627" y="285208"/>
                  </a:lnTo>
                  <a:lnTo>
                    <a:pt x="104753" y="306821"/>
                  </a:lnTo>
                  <a:lnTo>
                    <a:pt x="153388" y="314570"/>
                  </a:lnTo>
                  <a:lnTo>
                    <a:pt x="238330" y="314570"/>
                  </a:lnTo>
                  <a:lnTo>
                    <a:pt x="286971" y="306821"/>
                  </a:lnTo>
                  <a:lnTo>
                    <a:pt x="329038" y="285208"/>
                  </a:lnTo>
                  <a:lnTo>
                    <a:pt x="362097" y="252180"/>
                  </a:lnTo>
                  <a:lnTo>
                    <a:pt x="383716" y="210187"/>
                  </a:lnTo>
                  <a:lnTo>
                    <a:pt x="391463" y="161679"/>
                  </a:lnTo>
                  <a:lnTo>
                    <a:pt x="391463" y="153102"/>
                  </a:lnTo>
                  <a:lnTo>
                    <a:pt x="383716" y="104572"/>
                  </a:lnTo>
                  <a:lnTo>
                    <a:pt x="362097" y="62527"/>
                  </a:lnTo>
                  <a:lnTo>
                    <a:pt x="329038" y="29436"/>
                  </a:lnTo>
                  <a:lnTo>
                    <a:pt x="286971" y="7770"/>
                  </a:lnTo>
                  <a:lnTo>
                    <a:pt x="238330" y="0"/>
                  </a:lnTo>
                  <a:lnTo>
                    <a:pt x="153388" y="0"/>
                  </a:lnTo>
                  <a:lnTo>
                    <a:pt x="104753" y="7770"/>
                  </a:lnTo>
                  <a:lnTo>
                    <a:pt x="62627" y="29436"/>
                  </a:lnTo>
                  <a:lnTo>
                    <a:pt x="29480" y="62527"/>
                  </a:lnTo>
                  <a:lnTo>
                    <a:pt x="7781" y="104572"/>
                  </a:lnTo>
                  <a:lnTo>
                    <a:pt x="0" y="153102"/>
                  </a:lnTo>
                  <a:lnTo>
                    <a:pt x="0" y="161679"/>
                  </a:lnTo>
                </a:path>
              </a:pathLst>
            </a:custGeom>
            <a:ln w="510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3" name="object 103"/>
          <p:cNvSpPr txBox="1"/>
          <p:nvPr/>
        </p:nvSpPr>
        <p:spPr>
          <a:xfrm>
            <a:off x="5458780" y="5509729"/>
            <a:ext cx="295910" cy="209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b="1" spc="-25" dirty="0">
                <a:latin typeface="Courier New"/>
                <a:cs typeface="Courier New"/>
              </a:rPr>
              <a:t>&lt;&lt;2</a:t>
            </a:r>
            <a:endParaRPr sz="1200">
              <a:latin typeface="Courier New"/>
              <a:cs typeface="Courier New"/>
            </a:endParaRPr>
          </a:p>
        </p:txBody>
      </p:sp>
      <p:grpSp>
        <p:nvGrpSpPr>
          <p:cNvPr id="104" name="object 104"/>
          <p:cNvGrpSpPr/>
          <p:nvPr/>
        </p:nvGrpSpPr>
        <p:grpSpPr>
          <a:xfrm>
            <a:off x="63556" y="2602120"/>
            <a:ext cx="7497445" cy="1756410"/>
            <a:chOff x="63556" y="2602120"/>
            <a:chExt cx="7497445" cy="1756410"/>
          </a:xfrm>
        </p:grpSpPr>
        <p:sp>
          <p:nvSpPr>
            <p:cNvPr id="105" name="object 105"/>
            <p:cNvSpPr/>
            <p:nvPr/>
          </p:nvSpPr>
          <p:spPr>
            <a:xfrm>
              <a:off x="689168" y="2615138"/>
              <a:ext cx="6859270" cy="0"/>
            </a:xfrm>
            <a:custGeom>
              <a:avLst/>
              <a:gdLst/>
              <a:ahLst/>
              <a:cxnLst/>
              <a:rect l="l" t="t" r="r" b="b"/>
              <a:pathLst>
                <a:path w="6859270">
                  <a:moveTo>
                    <a:pt x="6858669" y="0"/>
                  </a:moveTo>
                  <a:lnTo>
                    <a:pt x="0" y="0"/>
                  </a:lnTo>
                </a:path>
              </a:pathLst>
            </a:custGeom>
            <a:ln w="255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263829" y="3601323"/>
              <a:ext cx="314960" cy="731520"/>
            </a:xfrm>
            <a:custGeom>
              <a:avLst/>
              <a:gdLst/>
              <a:ahLst/>
              <a:cxnLst/>
              <a:rect l="l" t="t" r="r" b="b"/>
              <a:pathLst>
                <a:path w="314959" h="731520">
                  <a:moveTo>
                    <a:pt x="314871" y="0"/>
                  </a:moveTo>
                  <a:lnTo>
                    <a:pt x="0" y="0"/>
                  </a:lnTo>
                  <a:lnTo>
                    <a:pt x="0" y="730996"/>
                  </a:lnTo>
                  <a:lnTo>
                    <a:pt x="314871" y="730996"/>
                  </a:lnTo>
                  <a:lnTo>
                    <a:pt x="31487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263829" y="3601323"/>
              <a:ext cx="314960" cy="731520"/>
            </a:xfrm>
            <a:custGeom>
              <a:avLst/>
              <a:gdLst/>
              <a:ahLst/>
              <a:cxnLst/>
              <a:rect l="l" t="t" r="r" b="b"/>
              <a:pathLst>
                <a:path w="314959" h="731520">
                  <a:moveTo>
                    <a:pt x="0" y="730996"/>
                  </a:moveTo>
                  <a:lnTo>
                    <a:pt x="314871" y="730996"/>
                  </a:lnTo>
                  <a:lnTo>
                    <a:pt x="314871" y="0"/>
                  </a:lnTo>
                  <a:lnTo>
                    <a:pt x="0" y="0"/>
                  </a:lnTo>
                  <a:lnTo>
                    <a:pt x="0" y="730996"/>
                  </a:lnTo>
                  <a:close/>
                </a:path>
              </a:pathLst>
            </a:custGeom>
            <a:ln w="510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161729" y="3941401"/>
              <a:ext cx="119380" cy="102235"/>
            </a:xfrm>
            <a:custGeom>
              <a:avLst/>
              <a:gdLst/>
              <a:ahLst/>
              <a:cxnLst/>
              <a:rect l="l" t="t" r="r" b="b"/>
              <a:pathLst>
                <a:path w="119379" h="102235">
                  <a:moveTo>
                    <a:pt x="0" y="0"/>
                  </a:moveTo>
                  <a:lnTo>
                    <a:pt x="0" y="101915"/>
                  </a:lnTo>
                  <a:lnTo>
                    <a:pt x="119046" y="508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76574" y="3992231"/>
              <a:ext cx="144780" cy="0"/>
            </a:xfrm>
            <a:custGeom>
              <a:avLst/>
              <a:gdLst/>
              <a:ahLst/>
              <a:cxnLst/>
              <a:rect l="l" t="t" r="r" b="b"/>
              <a:pathLst>
                <a:path w="144779">
                  <a:moveTo>
                    <a:pt x="144572" y="0"/>
                  </a:moveTo>
                  <a:lnTo>
                    <a:pt x="0" y="0"/>
                  </a:lnTo>
                </a:path>
              </a:pathLst>
            </a:custGeom>
            <a:ln w="255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774322" y="3941401"/>
              <a:ext cx="119380" cy="102235"/>
            </a:xfrm>
            <a:custGeom>
              <a:avLst/>
              <a:gdLst/>
              <a:ahLst/>
              <a:cxnLst/>
              <a:rect l="l" t="t" r="r" b="b"/>
              <a:pathLst>
                <a:path w="119380" h="102235">
                  <a:moveTo>
                    <a:pt x="0" y="0"/>
                  </a:moveTo>
                  <a:lnTo>
                    <a:pt x="0" y="101915"/>
                  </a:lnTo>
                  <a:lnTo>
                    <a:pt x="119224" y="508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578701" y="3992231"/>
              <a:ext cx="255270" cy="0"/>
            </a:xfrm>
            <a:custGeom>
              <a:avLst/>
              <a:gdLst/>
              <a:ahLst/>
              <a:cxnLst/>
              <a:rect l="l" t="t" r="r" b="b"/>
              <a:pathLst>
                <a:path w="255269">
                  <a:moveTo>
                    <a:pt x="255250" y="0"/>
                  </a:moveTo>
                  <a:lnTo>
                    <a:pt x="0" y="0"/>
                  </a:lnTo>
                </a:path>
              </a:pathLst>
            </a:custGeom>
            <a:ln w="255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2" name="object 112"/>
          <p:cNvSpPr txBox="1"/>
          <p:nvPr/>
        </p:nvSpPr>
        <p:spPr>
          <a:xfrm>
            <a:off x="302171" y="3690513"/>
            <a:ext cx="238125" cy="209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b="1" spc="-25" dirty="0">
                <a:latin typeface="Arial"/>
                <a:cs typeface="Arial"/>
              </a:rPr>
              <a:t>PC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3" name="object 113"/>
          <p:cNvSpPr txBox="1"/>
          <p:nvPr/>
        </p:nvSpPr>
        <p:spPr>
          <a:xfrm>
            <a:off x="6131003" y="4727698"/>
            <a:ext cx="92075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b="1" spc="-50" dirty="0">
                <a:latin typeface="Arial"/>
                <a:cs typeface="Arial"/>
              </a:rPr>
              <a:t>4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114" name="object 114"/>
          <p:cNvGrpSpPr/>
          <p:nvPr/>
        </p:nvGrpSpPr>
        <p:grpSpPr>
          <a:xfrm>
            <a:off x="63556" y="2406619"/>
            <a:ext cx="9029065" cy="3268979"/>
            <a:chOff x="63556" y="2406619"/>
            <a:chExt cx="9029065" cy="3268979"/>
          </a:xfrm>
        </p:grpSpPr>
        <p:sp>
          <p:nvSpPr>
            <p:cNvPr id="115" name="object 115"/>
            <p:cNvSpPr/>
            <p:nvPr/>
          </p:nvSpPr>
          <p:spPr>
            <a:xfrm>
              <a:off x="76574" y="2419636"/>
              <a:ext cx="6092825" cy="1607185"/>
            </a:xfrm>
            <a:custGeom>
              <a:avLst/>
              <a:gdLst/>
              <a:ahLst/>
              <a:cxnLst/>
              <a:rect l="l" t="t" r="r" b="b"/>
              <a:pathLst>
                <a:path w="6092825" h="1607185">
                  <a:moveTo>
                    <a:pt x="612594" y="195501"/>
                  </a:moveTo>
                  <a:lnTo>
                    <a:pt x="612594" y="1572595"/>
                  </a:lnTo>
                </a:path>
                <a:path w="6092825" h="1607185">
                  <a:moveTo>
                    <a:pt x="0" y="0"/>
                  </a:moveTo>
                  <a:lnTo>
                    <a:pt x="0" y="1572595"/>
                  </a:lnTo>
                </a:path>
                <a:path w="6092825" h="1607185">
                  <a:moveTo>
                    <a:pt x="6092722" y="195501"/>
                  </a:moveTo>
                  <a:lnTo>
                    <a:pt x="6092722" y="1606680"/>
                  </a:lnTo>
                </a:path>
              </a:pathLst>
            </a:custGeom>
            <a:ln w="255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7496736" y="2887309"/>
              <a:ext cx="102235" cy="119380"/>
            </a:xfrm>
            <a:custGeom>
              <a:avLst/>
              <a:gdLst/>
              <a:ahLst/>
              <a:cxnLst/>
              <a:rect l="l" t="t" r="r" b="b"/>
              <a:pathLst>
                <a:path w="102234" h="119380">
                  <a:moveTo>
                    <a:pt x="102117" y="0"/>
                  </a:moveTo>
                  <a:lnTo>
                    <a:pt x="0" y="0"/>
                  </a:lnTo>
                  <a:lnTo>
                    <a:pt x="51101" y="119000"/>
                  </a:lnTo>
                  <a:lnTo>
                    <a:pt x="10211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7547838" y="2615138"/>
              <a:ext cx="689610" cy="799465"/>
            </a:xfrm>
            <a:custGeom>
              <a:avLst/>
              <a:gdLst/>
              <a:ahLst/>
              <a:cxnLst/>
              <a:rect l="l" t="t" r="r" b="b"/>
              <a:pathLst>
                <a:path w="689609" h="799464">
                  <a:moveTo>
                    <a:pt x="0" y="0"/>
                  </a:moveTo>
                  <a:lnTo>
                    <a:pt x="0" y="331587"/>
                  </a:lnTo>
                </a:path>
                <a:path w="689609" h="799464">
                  <a:moveTo>
                    <a:pt x="689143" y="535673"/>
                  </a:moveTo>
                  <a:lnTo>
                    <a:pt x="689143" y="799175"/>
                  </a:lnTo>
                </a:path>
              </a:pathLst>
            </a:custGeom>
            <a:ln w="255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8" name="object 1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56613" y="5582036"/>
              <a:ext cx="93554" cy="93499"/>
            </a:xfrm>
            <a:prstGeom prst="rect">
              <a:avLst/>
            </a:prstGeom>
          </p:spPr>
        </p:pic>
        <p:pic>
          <p:nvPicPr>
            <p:cNvPr id="119" name="object 1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8122" y="3932880"/>
              <a:ext cx="93726" cy="102043"/>
            </a:xfrm>
            <a:prstGeom prst="rect">
              <a:avLst/>
            </a:prstGeom>
          </p:spPr>
        </p:pic>
        <p:sp>
          <p:nvSpPr>
            <p:cNvPr id="120" name="object 120"/>
            <p:cNvSpPr/>
            <p:nvPr/>
          </p:nvSpPr>
          <p:spPr>
            <a:xfrm>
              <a:off x="7854104" y="3150811"/>
              <a:ext cx="1225550" cy="459105"/>
            </a:xfrm>
            <a:custGeom>
              <a:avLst/>
              <a:gdLst/>
              <a:ahLst/>
              <a:cxnLst/>
              <a:rect l="l" t="t" r="r" b="b"/>
              <a:pathLst>
                <a:path w="1225550" h="459104">
                  <a:moveTo>
                    <a:pt x="382876" y="0"/>
                  </a:moveTo>
                  <a:lnTo>
                    <a:pt x="0" y="0"/>
                  </a:lnTo>
                </a:path>
                <a:path w="1225550" h="459104">
                  <a:moveTo>
                    <a:pt x="1225237" y="458917"/>
                  </a:moveTo>
                  <a:lnTo>
                    <a:pt x="1072019" y="458917"/>
                  </a:lnTo>
                </a:path>
              </a:pathLst>
            </a:custGeom>
            <a:ln w="255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5403289" y="3414313"/>
              <a:ext cx="102235" cy="85090"/>
            </a:xfrm>
            <a:custGeom>
              <a:avLst/>
              <a:gdLst/>
              <a:ahLst/>
              <a:cxnLst/>
              <a:rect l="l" t="t" r="r" b="b"/>
              <a:pathLst>
                <a:path w="102235" h="85089">
                  <a:moveTo>
                    <a:pt x="102117" y="0"/>
                  </a:moveTo>
                  <a:lnTo>
                    <a:pt x="0" y="42500"/>
                  </a:lnTo>
                  <a:lnTo>
                    <a:pt x="102117" y="85000"/>
                  </a:lnTo>
                  <a:lnTo>
                    <a:pt x="102117" y="0"/>
                  </a:lnTo>
                  <a:close/>
                </a:path>
              </a:pathLst>
            </a:custGeom>
            <a:solidFill>
              <a:srgbClr val="003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5437385" y="3456813"/>
              <a:ext cx="153670" cy="0"/>
            </a:xfrm>
            <a:custGeom>
              <a:avLst/>
              <a:gdLst/>
              <a:ahLst/>
              <a:cxnLst/>
              <a:rect l="l" t="t" r="r" b="b"/>
              <a:pathLst>
                <a:path w="153670">
                  <a:moveTo>
                    <a:pt x="153218" y="0"/>
                  </a:moveTo>
                  <a:lnTo>
                    <a:pt x="0" y="0"/>
                  </a:lnTo>
                </a:path>
              </a:pathLst>
            </a:custGeom>
            <a:ln w="16941">
              <a:solidFill>
                <a:srgbClr val="00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3" name="object 123"/>
          <p:cNvSpPr txBox="1"/>
          <p:nvPr/>
        </p:nvSpPr>
        <p:spPr>
          <a:xfrm>
            <a:off x="5611999" y="3367604"/>
            <a:ext cx="455930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b="1" spc="-10" dirty="0">
                <a:solidFill>
                  <a:srgbClr val="0033FF"/>
                </a:solidFill>
                <a:latin typeface="Arial"/>
                <a:cs typeface="Arial"/>
              </a:rPr>
              <a:t>RegDst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124" name="object 124"/>
          <p:cNvGrpSpPr/>
          <p:nvPr/>
        </p:nvGrpSpPr>
        <p:grpSpPr>
          <a:xfrm>
            <a:off x="4739630" y="3142239"/>
            <a:ext cx="629920" cy="238125"/>
            <a:chOff x="4739630" y="3142239"/>
            <a:chExt cx="629920" cy="238125"/>
          </a:xfrm>
        </p:grpSpPr>
        <p:sp>
          <p:nvSpPr>
            <p:cNvPr id="125" name="object 125"/>
            <p:cNvSpPr/>
            <p:nvPr/>
          </p:nvSpPr>
          <p:spPr>
            <a:xfrm>
              <a:off x="5284251" y="3278227"/>
              <a:ext cx="85725" cy="102235"/>
            </a:xfrm>
            <a:custGeom>
              <a:avLst/>
              <a:gdLst/>
              <a:ahLst/>
              <a:cxnLst/>
              <a:rect l="l" t="t" r="r" b="b"/>
              <a:pathLst>
                <a:path w="85725" h="102235">
                  <a:moveTo>
                    <a:pt x="85196" y="0"/>
                  </a:moveTo>
                  <a:lnTo>
                    <a:pt x="0" y="0"/>
                  </a:lnTo>
                  <a:lnTo>
                    <a:pt x="42513" y="102000"/>
                  </a:lnTo>
                  <a:lnTo>
                    <a:pt x="8519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5326765" y="3150811"/>
              <a:ext cx="0" cy="195580"/>
            </a:xfrm>
            <a:custGeom>
              <a:avLst/>
              <a:gdLst/>
              <a:ahLst/>
              <a:cxnLst/>
              <a:rect l="l" t="t" r="r" b="b"/>
              <a:pathLst>
                <a:path h="195579">
                  <a:moveTo>
                    <a:pt x="0" y="0"/>
                  </a:moveTo>
                  <a:lnTo>
                    <a:pt x="0" y="195331"/>
                  </a:lnTo>
                </a:path>
              </a:pathLst>
            </a:custGeom>
            <a:ln w="169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7" name="object 12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39630" y="3176367"/>
              <a:ext cx="323466" cy="203860"/>
            </a:xfrm>
            <a:prstGeom prst="rect">
              <a:avLst/>
            </a:prstGeom>
          </p:spPr>
        </p:pic>
        <p:sp>
          <p:nvSpPr>
            <p:cNvPr id="128" name="object 128"/>
            <p:cNvSpPr/>
            <p:nvPr/>
          </p:nvSpPr>
          <p:spPr>
            <a:xfrm>
              <a:off x="5284251" y="3167726"/>
              <a:ext cx="76835" cy="76835"/>
            </a:xfrm>
            <a:custGeom>
              <a:avLst/>
              <a:gdLst/>
              <a:ahLst/>
              <a:cxnLst/>
              <a:rect l="l" t="t" r="r" b="b"/>
              <a:pathLst>
                <a:path w="76835" h="76835">
                  <a:moveTo>
                    <a:pt x="76609" y="0"/>
                  </a:moveTo>
                  <a:lnTo>
                    <a:pt x="0" y="76585"/>
                  </a:lnTo>
                </a:path>
              </a:pathLst>
            </a:custGeom>
            <a:ln w="857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9" name="object 129"/>
          <p:cNvSpPr txBox="1"/>
          <p:nvPr/>
        </p:nvSpPr>
        <p:spPr>
          <a:xfrm>
            <a:off x="5195027" y="3129543"/>
            <a:ext cx="8255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0" dirty="0">
                <a:latin typeface="Arial MT"/>
                <a:cs typeface="Arial MT"/>
              </a:rPr>
              <a:t>5</a:t>
            </a:r>
            <a:endParaRPr sz="800">
              <a:latin typeface="Arial MT"/>
              <a:cs typeface="Arial MT"/>
            </a:endParaRPr>
          </a:p>
        </p:txBody>
      </p:sp>
      <p:grpSp>
        <p:nvGrpSpPr>
          <p:cNvPr id="130" name="object 130"/>
          <p:cNvGrpSpPr/>
          <p:nvPr/>
        </p:nvGrpSpPr>
        <p:grpSpPr>
          <a:xfrm>
            <a:off x="1101685" y="2734015"/>
            <a:ext cx="2064385" cy="1420495"/>
            <a:chOff x="1101685" y="2734015"/>
            <a:chExt cx="2064385" cy="1420495"/>
          </a:xfrm>
        </p:grpSpPr>
        <p:sp>
          <p:nvSpPr>
            <p:cNvPr id="131" name="object 131"/>
            <p:cNvSpPr/>
            <p:nvPr/>
          </p:nvSpPr>
          <p:spPr>
            <a:xfrm>
              <a:off x="1233740" y="4051817"/>
              <a:ext cx="119380" cy="102235"/>
            </a:xfrm>
            <a:custGeom>
              <a:avLst/>
              <a:gdLst/>
              <a:ahLst/>
              <a:cxnLst/>
              <a:rect l="l" t="t" r="r" b="b"/>
              <a:pathLst>
                <a:path w="119380" h="102235">
                  <a:moveTo>
                    <a:pt x="0" y="0"/>
                  </a:moveTo>
                  <a:lnTo>
                    <a:pt x="0" y="102085"/>
                  </a:lnTo>
                  <a:lnTo>
                    <a:pt x="119292" y="510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1114702" y="4102902"/>
              <a:ext cx="179070" cy="0"/>
            </a:xfrm>
            <a:custGeom>
              <a:avLst/>
              <a:gdLst/>
              <a:ahLst/>
              <a:cxnLst/>
              <a:rect l="l" t="t" r="r" b="b"/>
              <a:pathLst>
                <a:path w="179069">
                  <a:moveTo>
                    <a:pt x="178726" y="0"/>
                  </a:moveTo>
                  <a:lnTo>
                    <a:pt x="0" y="0"/>
                  </a:lnTo>
                </a:path>
              </a:pathLst>
            </a:custGeom>
            <a:ln w="255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2825103" y="2759732"/>
              <a:ext cx="314960" cy="731520"/>
            </a:xfrm>
            <a:custGeom>
              <a:avLst/>
              <a:gdLst/>
              <a:ahLst/>
              <a:cxnLst/>
              <a:rect l="l" t="t" r="r" b="b"/>
              <a:pathLst>
                <a:path w="314960" h="731520">
                  <a:moveTo>
                    <a:pt x="314871" y="0"/>
                  </a:moveTo>
                  <a:lnTo>
                    <a:pt x="0" y="0"/>
                  </a:lnTo>
                  <a:lnTo>
                    <a:pt x="0" y="730996"/>
                  </a:lnTo>
                  <a:lnTo>
                    <a:pt x="314871" y="730996"/>
                  </a:lnTo>
                  <a:lnTo>
                    <a:pt x="31487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2825103" y="2759732"/>
              <a:ext cx="314960" cy="731520"/>
            </a:xfrm>
            <a:custGeom>
              <a:avLst/>
              <a:gdLst/>
              <a:ahLst/>
              <a:cxnLst/>
              <a:rect l="l" t="t" r="r" b="b"/>
              <a:pathLst>
                <a:path w="314960" h="731520">
                  <a:moveTo>
                    <a:pt x="0" y="730996"/>
                  </a:moveTo>
                  <a:lnTo>
                    <a:pt x="314871" y="730996"/>
                  </a:lnTo>
                  <a:lnTo>
                    <a:pt x="314871" y="0"/>
                  </a:lnTo>
                  <a:lnTo>
                    <a:pt x="0" y="0"/>
                  </a:lnTo>
                  <a:lnTo>
                    <a:pt x="0" y="730996"/>
                  </a:lnTo>
                  <a:close/>
                </a:path>
              </a:pathLst>
            </a:custGeom>
            <a:ln w="510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5" name="object 135"/>
          <p:cNvSpPr txBox="1"/>
          <p:nvPr/>
        </p:nvSpPr>
        <p:spPr>
          <a:xfrm>
            <a:off x="2923108" y="2848837"/>
            <a:ext cx="136525" cy="362585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 indent="33655">
              <a:lnSpc>
                <a:spcPts val="1210"/>
              </a:lnSpc>
              <a:spcBef>
                <a:spcPts val="335"/>
              </a:spcBef>
            </a:pPr>
            <a:r>
              <a:rPr sz="1200" b="1" spc="-50" dirty="0">
                <a:latin typeface="Arial"/>
                <a:cs typeface="Arial"/>
              </a:rPr>
              <a:t>I R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6" name="object 136"/>
          <p:cNvSpPr/>
          <p:nvPr/>
        </p:nvSpPr>
        <p:spPr>
          <a:xfrm>
            <a:off x="2825103" y="3907325"/>
            <a:ext cx="314960" cy="731520"/>
          </a:xfrm>
          <a:custGeom>
            <a:avLst/>
            <a:gdLst/>
            <a:ahLst/>
            <a:cxnLst/>
            <a:rect l="l" t="t" r="r" b="b"/>
            <a:pathLst>
              <a:path w="314960" h="731520">
                <a:moveTo>
                  <a:pt x="0" y="730996"/>
                </a:moveTo>
                <a:lnTo>
                  <a:pt x="314871" y="730996"/>
                </a:lnTo>
                <a:lnTo>
                  <a:pt x="314871" y="0"/>
                </a:lnTo>
                <a:lnTo>
                  <a:pt x="0" y="0"/>
                </a:lnTo>
                <a:lnTo>
                  <a:pt x="0" y="730996"/>
                </a:lnTo>
                <a:close/>
              </a:path>
            </a:pathLst>
          </a:custGeom>
          <a:ln w="510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 txBox="1"/>
          <p:nvPr/>
        </p:nvSpPr>
        <p:spPr>
          <a:xfrm>
            <a:off x="2914520" y="3996515"/>
            <a:ext cx="153035" cy="51562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20955" marR="5080" indent="-8890" algn="just">
              <a:lnSpc>
                <a:spcPts val="1200"/>
              </a:lnSpc>
              <a:spcBef>
                <a:spcPts val="345"/>
              </a:spcBef>
            </a:pPr>
            <a:r>
              <a:rPr sz="1200" b="1" spc="-50" dirty="0">
                <a:latin typeface="Arial"/>
                <a:cs typeface="Arial"/>
              </a:rPr>
              <a:t>M D R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38" name="object 138"/>
          <p:cNvGrpSpPr/>
          <p:nvPr/>
        </p:nvGrpSpPr>
        <p:grpSpPr>
          <a:xfrm>
            <a:off x="2480226" y="3091205"/>
            <a:ext cx="4004310" cy="2099945"/>
            <a:chOff x="2480226" y="3091205"/>
            <a:chExt cx="4004310" cy="2099945"/>
          </a:xfrm>
        </p:grpSpPr>
        <p:sp>
          <p:nvSpPr>
            <p:cNvPr id="139" name="object 139"/>
            <p:cNvSpPr/>
            <p:nvPr/>
          </p:nvSpPr>
          <p:spPr>
            <a:xfrm>
              <a:off x="2493243" y="4451320"/>
              <a:ext cx="153670" cy="0"/>
            </a:xfrm>
            <a:custGeom>
              <a:avLst/>
              <a:gdLst/>
              <a:ahLst/>
              <a:cxnLst/>
              <a:rect l="l" t="t" r="r" b="b"/>
              <a:pathLst>
                <a:path w="153669">
                  <a:moveTo>
                    <a:pt x="153218" y="0"/>
                  </a:moveTo>
                  <a:lnTo>
                    <a:pt x="0" y="0"/>
                  </a:lnTo>
                </a:path>
              </a:pathLst>
            </a:custGeom>
            <a:ln w="255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2722986" y="3099811"/>
              <a:ext cx="119380" cy="102235"/>
            </a:xfrm>
            <a:custGeom>
              <a:avLst/>
              <a:gdLst/>
              <a:ahLst/>
              <a:cxnLst/>
              <a:rect l="l" t="t" r="r" b="b"/>
              <a:pathLst>
                <a:path w="119380" h="102235">
                  <a:moveTo>
                    <a:pt x="0" y="0"/>
                  </a:moveTo>
                  <a:lnTo>
                    <a:pt x="0" y="101830"/>
                  </a:lnTo>
                  <a:lnTo>
                    <a:pt x="119037" y="51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2646462" y="3150811"/>
              <a:ext cx="136525" cy="0"/>
            </a:xfrm>
            <a:custGeom>
              <a:avLst/>
              <a:gdLst/>
              <a:ahLst/>
              <a:cxnLst/>
              <a:rect l="l" t="t" r="r" b="b"/>
              <a:pathLst>
                <a:path w="136525">
                  <a:moveTo>
                    <a:pt x="136128" y="0"/>
                  </a:moveTo>
                  <a:lnTo>
                    <a:pt x="0" y="0"/>
                  </a:lnTo>
                </a:path>
              </a:pathLst>
            </a:custGeom>
            <a:ln w="255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2722986" y="4204733"/>
              <a:ext cx="119380" cy="102235"/>
            </a:xfrm>
            <a:custGeom>
              <a:avLst/>
              <a:gdLst/>
              <a:ahLst/>
              <a:cxnLst/>
              <a:rect l="l" t="t" r="r" b="b"/>
              <a:pathLst>
                <a:path w="119380" h="102235">
                  <a:moveTo>
                    <a:pt x="0" y="0"/>
                  </a:moveTo>
                  <a:lnTo>
                    <a:pt x="0" y="102085"/>
                  </a:lnTo>
                  <a:lnTo>
                    <a:pt x="119037" y="510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2646462" y="3150811"/>
              <a:ext cx="136525" cy="1301115"/>
            </a:xfrm>
            <a:custGeom>
              <a:avLst/>
              <a:gdLst/>
              <a:ahLst/>
              <a:cxnLst/>
              <a:rect l="l" t="t" r="r" b="b"/>
              <a:pathLst>
                <a:path w="136525" h="1301114">
                  <a:moveTo>
                    <a:pt x="136128" y="1105007"/>
                  </a:moveTo>
                  <a:lnTo>
                    <a:pt x="0" y="1105007"/>
                  </a:lnTo>
                </a:path>
                <a:path w="136525" h="1301114">
                  <a:moveTo>
                    <a:pt x="0" y="0"/>
                  </a:moveTo>
                  <a:lnTo>
                    <a:pt x="0" y="1300508"/>
                  </a:lnTo>
                </a:path>
              </a:pathLst>
            </a:custGeom>
            <a:ln w="255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4" name="object 14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86761" y="4204713"/>
              <a:ext cx="102141" cy="93710"/>
            </a:xfrm>
            <a:prstGeom prst="rect">
              <a:avLst/>
            </a:prstGeom>
          </p:spPr>
        </p:pic>
        <p:pic>
          <p:nvPicPr>
            <p:cNvPr id="145" name="object 14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199634" y="3091205"/>
              <a:ext cx="102057" cy="102041"/>
            </a:xfrm>
            <a:prstGeom prst="rect">
              <a:avLst/>
            </a:prstGeom>
          </p:spPr>
        </p:pic>
        <p:sp>
          <p:nvSpPr>
            <p:cNvPr id="146" name="object 146"/>
            <p:cNvSpPr/>
            <p:nvPr/>
          </p:nvSpPr>
          <p:spPr>
            <a:xfrm>
              <a:off x="3531422" y="4204733"/>
              <a:ext cx="119380" cy="102235"/>
            </a:xfrm>
            <a:custGeom>
              <a:avLst/>
              <a:gdLst/>
              <a:ahLst/>
              <a:cxnLst/>
              <a:rect l="l" t="t" r="r" b="b"/>
              <a:pathLst>
                <a:path w="119379" h="102235">
                  <a:moveTo>
                    <a:pt x="0" y="0"/>
                  </a:moveTo>
                  <a:lnTo>
                    <a:pt x="0" y="102085"/>
                  </a:lnTo>
                  <a:lnTo>
                    <a:pt x="119037" y="510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3139958" y="4255818"/>
              <a:ext cx="451484" cy="0"/>
            </a:xfrm>
            <a:custGeom>
              <a:avLst/>
              <a:gdLst/>
              <a:ahLst/>
              <a:cxnLst/>
              <a:rect l="l" t="t" r="r" b="b"/>
              <a:pathLst>
                <a:path w="451485">
                  <a:moveTo>
                    <a:pt x="450897" y="0"/>
                  </a:moveTo>
                  <a:lnTo>
                    <a:pt x="0" y="0"/>
                  </a:lnTo>
                </a:path>
              </a:pathLst>
            </a:custGeom>
            <a:ln w="255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3531422" y="4434405"/>
              <a:ext cx="119380" cy="102235"/>
            </a:xfrm>
            <a:custGeom>
              <a:avLst/>
              <a:gdLst/>
              <a:ahLst/>
              <a:cxnLst/>
              <a:rect l="l" t="t" r="r" b="b"/>
              <a:pathLst>
                <a:path w="119379" h="102235">
                  <a:moveTo>
                    <a:pt x="0" y="0"/>
                  </a:moveTo>
                  <a:lnTo>
                    <a:pt x="0" y="102085"/>
                  </a:lnTo>
                  <a:lnTo>
                    <a:pt x="119037" y="51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3369701" y="4485405"/>
              <a:ext cx="221615" cy="0"/>
            </a:xfrm>
            <a:custGeom>
              <a:avLst/>
              <a:gdLst/>
              <a:ahLst/>
              <a:cxnLst/>
              <a:rect l="l" t="t" r="r" b="b"/>
              <a:pathLst>
                <a:path w="221614">
                  <a:moveTo>
                    <a:pt x="221154" y="0"/>
                  </a:moveTo>
                  <a:lnTo>
                    <a:pt x="0" y="0"/>
                  </a:lnTo>
                </a:path>
              </a:pathLst>
            </a:custGeom>
            <a:ln w="255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6364858" y="4969823"/>
              <a:ext cx="119380" cy="102235"/>
            </a:xfrm>
            <a:custGeom>
              <a:avLst/>
              <a:gdLst/>
              <a:ahLst/>
              <a:cxnLst/>
              <a:rect l="l" t="t" r="r" b="b"/>
              <a:pathLst>
                <a:path w="119379" h="102235">
                  <a:moveTo>
                    <a:pt x="0" y="0"/>
                  </a:moveTo>
                  <a:lnTo>
                    <a:pt x="0" y="102085"/>
                  </a:lnTo>
                  <a:lnTo>
                    <a:pt x="119292" y="510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5207727" y="5020908"/>
              <a:ext cx="1217295" cy="0"/>
            </a:xfrm>
            <a:custGeom>
              <a:avLst/>
              <a:gdLst/>
              <a:ahLst/>
              <a:cxnLst/>
              <a:rect l="l" t="t" r="r" b="b"/>
              <a:pathLst>
                <a:path w="1217295">
                  <a:moveTo>
                    <a:pt x="1216819" y="0"/>
                  </a:moveTo>
                  <a:lnTo>
                    <a:pt x="0" y="0"/>
                  </a:lnTo>
                </a:path>
              </a:pathLst>
            </a:custGeom>
            <a:ln w="255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6364858" y="5088824"/>
              <a:ext cx="119380" cy="102235"/>
            </a:xfrm>
            <a:custGeom>
              <a:avLst/>
              <a:gdLst/>
              <a:ahLst/>
              <a:cxnLst/>
              <a:rect l="l" t="t" r="r" b="b"/>
              <a:pathLst>
                <a:path w="119379" h="102235">
                  <a:moveTo>
                    <a:pt x="0" y="0"/>
                  </a:moveTo>
                  <a:lnTo>
                    <a:pt x="0" y="102085"/>
                  </a:lnTo>
                  <a:lnTo>
                    <a:pt x="119292" y="510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6279916" y="5139909"/>
              <a:ext cx="144780" cy="0"/>
            </a:xfrm>
            <a:custGeom>
              <a:avLst/>
              <a:gdLst/>
              <a:ahLst/>
              <a:cxnLst/>
              <a:rect l="l" t="t" r="r" b="b"/>
              <a:pathLst>
                <a:path w="144779">
                  <a:moveTo>
                    <a:pt x="144630" y="0"/>
                  </a:moveTo>
                  <a:lnTo>
                    <a:pt x="0" y="0"/>
                  </a:lnTo>
                </a:path>
              </a:pathLst>
            </a:custGeom>
            <a:ln w="255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4" name="object 154"/>
          <p:cNvSpPr txBox="1"/>
          <p:nvPr/>
        </p:nvSpPr>
        <p:spPr>
          <a:xfrm>
            <a:off x="6581901" y="4948791"/>
            <a:ext cx="82550" cy="1276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50" b="1" spc="-50" dirty="0">
                <a:latin typeface="Arial"/>
                <a:cs typeface="Arial"/>
              </a:rPr>
              <a:t>X</a:t>
            </a:r>
            <a:endParaRPr sz="650">
              <a:latin typeface="Arial"/>
              <a:cs typeface="Arial"/>
            </a:endParaRPr>
          </a:p>
        </p:txBody>
      </p:sp>
      <p:sp>
        <p:nvSpPr>
          <p:cNvPr id="155" name="object 155"/>
          <p:cNvSpPr/>
          <p:nvPr/>
        </p:nvSpPr>
        <p:spPr>
          <a:xfrm>
            <a:off x="6475563" y="4561990"/>
            <a:ext cx="229870" cy="688975"/>
          </a:xfrm>
          <a:custGeom>
            <a:avLst/>
            <a:gdLst/>
            <a:ahLst/>
            <a:cxnLst/>
            <a:rect l="l" t="t" r="r" b="b"/>
            <a:pathLst>
              <a:path w="229870" h="688975">
                <a:moveTo>
                  <a:pt x="0" y="0"/>
                </a:moveTo>
                <a:lnTo>
                  <a:pt x="0" y="688504"/>
                </a:lnTo>
                <a:lnTo>
                  <a:pt x="229742" y="535418"/>
                </a:lnTo>
                <a:lnTo>
                  <a:pt x="229742" y="152915"/>
                </a:lnTo>
                <a:lnTo>
                  <a:pt x="0" y="0"/>
                </a:lnTo>
              </a:path>
            </a:pathLst>
          </a:custGeom>
          <a:ln w="510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 txBox="1"/>
          <p:nvPr/>
        </p:nvSpPr>
        <p:spPr>
          <a:xfrm>
            <a:off x="6454383" y="4591782"/>
            <a:ext cx="241300" cy="2876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ts val="1010"/>
              </a:lnSpc>
              <a:spcBef>
                <a:spcPts val="135"/>
              </a:spcBef>
            </a:pPr>
            <a:r>
              <a:rPr sz="900" b="1" spc="-50" dirty="0">
                <a:solidFill>
                  <a:srgbClr val="0033FF"/>
                </a:solidFill>
                <a:latin typeface="Courier New"/>
                <a:cs typeface="Courier New"/>
              </a:rPr>
              <a:t>0</a:t>
            </a:r>
            <a:endParaRPr sz="900">
              <a:latin typeface="Courier New"/>
              <a:cs typeface="Courier New"/>
            </a:endParaRPr>
          </a:p>
          <a:p>
            <a:pPr marL="38100">
              <a:lnSpc>
                <a:spcPts val="1010"/>
              </a:lnSpc>
            </a:pPr>
            <a:r>
              <a:rPr sz="1350" b="1" baseline="-9259" dirty="0">
                <a:solidFill>
                  <a:srgbClr val="0033FF"/>
                </a:solidFill>
                <a:latin typeface="Courier New"/>
                <a:cs typeface="Courier New"/>
              </a:rPr>
              <a:t>1</a:t>
            </a:r>
            <a:r>
              <a:rPr sz="1350" b="1" spc="-517" baseline="-9259" dirty="0">
                <a:solidFill>
                  <a:srgbClr val="0033FF"/>
                </a:solidFill>
                <a:latin typeface="Courier New"/>
                <a:cs typeface="Courier New"/>
              </a:rPr>
              <a:t> </a:t>
            </a:r>
            <a:r>
              <a:rPr sz="650" b="1" spc="-50" dirty="0">
                <a:latin typeface="Arial"/>
                <a:cs typeface="Arial"/>
              </a:rPr>
              <a:t>M</a:t>
            </a:r>
            <a:endParaRPr sz="650">
              <a:latin typeface="Arial"/>
              <a:cs typeface="Arial"/>
            </a:endParaRPr>
          </a:p>
        </p:txBody>
      </p:sp>
      <p:sp>
        <p:nvSpPr>
          <p:cNvPr id="157" name="object 157"/>
          <p:cNvSpPr txBox="1"/>
          <p:nvPr/>
        </p:nvSpPr>
        <p:spPr>
          <a:xfrm>
            <a:off x="6454383" y="4812784"/>
            <a:ext cx="231775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1350" b="1" baseline="-33950" dirty="0">
                <a:solidFill>
                  <a:srgbClr val="0033FF"/>
                </a:solidFill>
                <a:latin typeface="Courier New"/>
                <a:cs typeface="Courier New"/>
              </a:rPr>
              <a:t>2</a:t>
            </a:r>
            <a:r>
              <a:rPr sz="1350" b="1" spc="-517" baseline="-33950" dirty="0">
                <a:solidFill>
                  <a:srgbClr val="0033FF"/>
                </a:solidFill>
                <a:latin typeface="Courier New"/>
                <a:cs typeface="Courier New"/>
              </a:rPr>
              <a:t> </a:t>
            </a:r>
            <a:r>
              <a:rPr sz="650" b="1" spc="-50" dirty="0">
                <a:latin typeface="Arial"/>
                <a:cs typeface="Arial"/>
              </a:rPr>
              <a:t>U</a:t>
            </a:r>
            <a:endParaRPr sz="650">
              <a:latin typeface="Arial"/>
              <a:cs typeface="Arial"/>
            </a:endParaRPr>
          </a:p>
        </p:txBody>
      </p:sp>
      <p:sp>
        <p:nvSpPr>
          <p:cNvPr id="158" name="object 158"/>
          <p:cNvSpPr txBox="1"/>
          <p:nvPr/>
        </p:nvSpPr>
        <p:spPr>
          <a:xfrm>
            <a:off x="6479783" y="5016785"/>
            <a:ext cx="97155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b="1" spc="-50" dirty="0">
                <a:solidFill>
                  <a:srgbClr val="0033FF"/>
                </a:solidFill>
                <a:latin typeface="Courier New"/>
                <a:cs typeface="Courier New"/>
              </a:rPr>
              <a:t>3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59" name="object 159"/>
          <p:cNvSpPr/>
          <p:nvPr/>
        </p:nvSpPr>
        <p:spPr>
          <a:xfrm>
            <a:off x="3641872" y="4102902"/>
            <a:ext cx="230504" cy="535940"/>
          </a:xfrm>
          <a:custGeom>
            <a:avLst/>
            <a:gdLst/>
            <a:ahLst/>
            <a:cxnLst/>
            <a:rect l="l" t="t" r="r" b="b"/>
            <a:pathLst>
              <a:path w="230504" h="535939">
                <a:moveTo>
                  <a:pt x="0" y="0"/>
                </a:moveTo>
                <a:lnTo>
                  <a:pt x="0" y="535418"/>
                </a:lnTo>
                <a:lnTo>
                  <a:pt x="229912" y="425002"/>
                </a:lnTo>
                <a:lnTo>
                  <a:pt x="229912" y="119000"/>
                </a:lnTo>
                <a:lnTo>
                  <a:pt x="0" y="0"/>
                </a:lnTo>
              </a:path>
            </a:pathLst>
          </a:custGeom>
          <a:ln w="510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 txBox="1"/>
          <p:nvPr/>
        </p:nvSpPr>
        <p:spPr>
          <a:xfrm>
            <a:off x="3620947" y="4144115"/>
            <a:ext cx="240665" cy="40386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31445" marR="30480" indent="-93980">
              <a:lnSpc>
                <a:spcPct val="109900"/>
              </a:lnSpc>
              <a:spcBef>
                <a:spcPts val="140"/>
              </a:spcBef>
            </a:pPr>
            <a:r>
              <a:rPr sz="900" b="1" dirty="0">
                <a:solidFill>
                  <a:srgbClr val="0033FF"/>
                </a:solidFill>
                <a:latin typeface="Courier New"/>
                <a:cs typeface="Courier New"/>
              </a:rPr>
              <a:t>1</a:t>
            </a:r>
            <a:r>
              <a:rPr sz="900" b="1" spc="-350" dirty="0">
                <a:solidFill>
                  <a:srgbClr val="0033FF"/>
                </a:solidFill>
                <a:latin typeface="Courier New"/>
                <a:cs typeface="Courier New"/>
              </a:rPr>
              <a:t> </a:t>
            </a:r>
            <a:r>
              <a:rPr sz="975" b="1" spc="-75" baseline="-12820" dirty="0">
                <a:latin typeface="Arial"/>
                <a:cs typeface="Arial"/>
              </a:rPr>
              <a:t>M</a:t>
            </a:r>
            <a:r>
              <a:rPr sz="975" b="1" spc="750" baseline="-12820" dirty="0">
                <a:latin typeface="Arial"/>
                <a:cs typeface="Arial"/>
              </a:rPr>
              <a:t> </a:t>
            </a:r>
            <a:r>
              <a:rPr sz="650" b="1" spc="-50" dirty="0">
                <a:latin typeface="Arial"/>
                <a:cs typeface="Arial"/>
              </a:rPr>
              <a:t>U</a:t>
            </a:r>
            <a:endParaRPr sz="650">
              <a:latin typeface="Arial"/>
              <a:cs typeface="Arial"/>
            </a:endParaRPr>
          </a:p>
          <a:p>
            <a:pPr marL="38100">
              <a:lnSpc>
                <a:spcPts val="855"/>
              </a:lnSpc>
            </a:pPr>
            <a:r>
              <a:rPr sz="1350" b="1" baseline="3086" dirty="0">
                <a:solidFill>
                  <a:srgbClr val="0033FF"/>
                </a:solidFill>
                <a:latin typeface="Courier New"/>
                <a:cs typeface="Courier New"/>
              </a:rPr>
              <a:t>0</a:t>
            </a:r>
            <a:r>
              <a:rPr sz="1350" b="1" spc="-419" baseline="3086" dirty="0">
                <a:solidFill>
                  <a:srgbClr val="0033FF"/>
                </a:solidFill>
                <a:latin typeface="Courier New"/>
                <a:cs typeface="Courier New"/>
              </a:rPr>
              <a:t> </a:t>
            </a:r>
            <a:r>
              <a:rPr sz="650" b="1" spc="-50" dirty="0">
                <a:latin typeface="Arial"/>
                <a:cs typeface="Arial"/>
              </a:rPr>
              <a:t>X</a:t>
            </a:r>
            <a:endParaRPr sz="650">
              <a:latin typeface="Arial"/>
              <a:cs typeface="Arial"/>
            </a:endParaRPr>
          </a:p>
        </p:txBody>
      </p:sp>
      <p:grpSp>
        <p:nvGrpSpPr>
          <p:cNvPr id="161" name="object 161"/>
          <p:cNvGrpSpPr/>
          <p:nvPr/>
        </p:nvGrpSpPr>
        <p:grpSpPr>
          <a:xfrm>
            <a:off x="5883853" y="3975317"/>
            <a:ext cx="1017269" cy="332105"/>
            <a:chOff x="5883853" y="3975317"/>
            <a:chExt cx="1017269" cy="332105"/>
          </a:xfrm>
        </p:grpSpPr>
        <p:sp>
          <p:nvSpPr>
            <p:cNvPr id="162" name="object 162"/>
            <p:cNvSpPr/>
            <p:nvPr/>
          </p:nvSpPr>
          <p:spPr>
            <a:xfrm>
              <a:off x="6781830" y="4094317"/>
              <a:ext cx="119380" cy="102235"/>
            </a:xfrm>
            <a:custGeom>
              <a:avLst/>
              <a:gdLst/>
              <a:ahLst/>
              <a:cxnLst/>
              <a:rect l="l" t="t" r="r" b="b"/>
              <a:pathLst>
                <a:path w="119379" h="102235">
                  <a:moveTo>
                    <a:pt x="0" y="0"/>
                  </a:moveTo>
                  <a:lnTo>
                    <a:pt x="0" y="102085"/>
                  </a:lnTo>
                  <a:lnTo>
                    <a:pt x="119292" y="51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6705306" y="4145318"/>
              <a:ext cx="136525" cy="0"/>
            </a:xfrm>
            <a:custGeom>
              <a:avLst/>
              <a:gdLst/>
              <a:ahLst/>
              <a:cxnLst/>
              <a:rect l="l" t="t" r="r" b="b"/>
              <a:pathLst>
                <a:path w="136525">
                  <a:moveTo>
                    <a:pt x="136213" y="0"/>
                  </a:moveTo>
                  <a:lnTo>
                    <a:pt x="0" y="0"/>
                  </a:lnTo>
                </a:path>
              </a:pathLst>
            </a:custGeom>
            <a:ln w="255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6364858" y="4204733"/>
              <a:ext cx="119380" cy="102235"/>
            </a:xfrm>
            <a:custGeom>
              <a:avLst/>
              <a:gdLst/>
              <a:ahLst/>
              <a:cxnLst/>
              <a:rect l="l" t="t" r="r" b="b"/>
              <a:pathLst>
                <a:path w="119379" h="102235">
                  <a:moveTo>
                    <a:pt x="0" y="0"/>
                  </a:moveTo>
                  <a:lnTo>
                    <a:pt x="0" y="102085"/>
                  </a:lnTo>
                  <a:lnTo>
                    <a:pt x="119292" y="510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5896870" y="4255818"/>
              <a:ext cx="527685" cy="0"/>
            </a:xfrm>
            <a:custGeom>
              <a:avLst/>
              <a:gdLst/>
              <a:ahLst/>
              <a:cxnLst/>
              <a:rect l="l" t="t" r="r" b="b"/>
              <a:pathLst>
                <a:path w="527685">
                  <a:moveTo>
                    <a:pt x="527676" y="0"/>
                  </a:moveTo>
                  <a:lnTo>
                    <a:pt x="0" y="0"/>
                  </a:lnTo>
                </a:path>
              </a:pathLst>
            </a:custGeom>
            <a:ln w="255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6364858" y="3975317"/>
              <a:ext cx="119380" cy="102235"/>
            </a:xfrm>
            <a:custGeom>
              <a:avLst/>
              <a:gdLst/>
              <a:ahLst/>
              <a:cxnLst/>
              <a:rect l="l" t="t" r="r" b="b"/>
              <a:pathLst>
                <a:path w="119379" h="102235">
                  <a:moveTo>
                    <a:pt x="0" y="0"/>
                  </a:moveTo>
                  <a:lnTo>
                    <a:pt x="0" y="102085"/>
                  </a:lnTo>
                  <a:lnTo>
                    <a:pt x="119292" y="51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6169296" y="4026317"/>
              <a:ext cx="255270" cy="0"/>
            </a:xfrm>
            <a:custGeom>
              <a:avLst/>
              <a:gdLst/>
              <a:ahLst/>
              <a:cxnLst/>
              <a:rect l="l" t="t" r="r" b="b"/>
              <a:pathLst>
                <a:path w="255270">
                  <a:moveTo>
                    <a:pt x="255250" y="0"/>
                  </a:moveTo>
                  <a:lnTo>
                    <a:pt x="0" y="0"/>
                  </a:lnTo>
                </a:path>
              </a:pathLst>
            </a:custGeom>
            <a:ln w="255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8" name="object 168"/>
          <p:cNvSpPr txBox="1"/>
          <p:nvPr/>
        </p:nvSpPr>
        <p:spPr>
          <a:xfrm>
            <a:off x="6573568" y="3979785"/>
            <a:ext cx="96520" cy="1276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50" b="1" spc="-50" dirty="0">
                <a:latin typeface="Arial"/>
                <a:cs typeface="Arial"/>
              </a:rPr>
              <a:t>M</a:t>
            </a:r>
            <a:endParaRPr sz="650">
              <a:latin typeface="Arial"/>
              <a:cs typeface="Arial"/>
            </a:endParaRPr>
          </a:p>
        </p:txBody>
      </p:sp>
      <p:sp>
        <p:nvSpPr>
          <p:cNvPr id="169" name="object 169"/>
          <p:cNvSpPr txBox="1"/>
          <p:nvPr/>
        </p:nvSpPr>
        <p:spPr>
          <a:xfrm>
            <a:off x="6573568" y="4081786"/>
            <a:ext cx="86995" cy="1276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50" b="1" spc="-50" dirty="0">
                <a:latin typeface="Arial"/>
                <a:cs typeface="Arial"/>
              </a:rPr>
              <a:t>U</a:t>
            </a:r>
            <a:endParaRPr sz="650">
              <a:latin typeface="Arial"/>
              <a:cs typeface="Arial"/>
            </a:endParaRPr>
          </a:p>
        </p:txBody>
      </p:sp>
      <p:sp>
        <p:nvSpPr>
          <p:cNvPr id="170" name="object 170"/>
          <p:cNvSpPr/>
          <p:nvPr/>
        </p:nvSpPr>
        <p:spPr>
          <a:xfrm>
            <a:off x="6475563" y="3873231"/>
            <a:ext cx="229870" cy="535940"/>
          </a:xfrm>
          <a:custGeom>
            <a:avLst/>
            <a:gdLst/>
            <a:ahLst/>
            <a:cxnLst/>
            <a:rect l="l" t="t" r="r" b="b"/>
            <a:pathLst>
              <a:path w="229870" h="535939">
                <a:moveTo>
                  <a:pt x="0" y="0"/>
                </a:moveTo>
                <a:lnTo>
                  <a:pt x="0" y="535673"/>
                </a:lnTo>
                <a:lnTo>
                  <a:pt x="229742" y="425257"/>
                </a:lnTo>
                <a:lnTo>
                  <a:pt x="229742" y="119000"/>
                </a:lnTo>
                <a:lnTo>
                  <a:pt x="0" y="0"/>
                </a:lnTo>
              </a:path>
            </a:pathLst>
          </a:custGeom>
          <a:ln w="510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 txBox="1"/>
          <p:nvPr/>
        </p:nvSpPr>
        <p:spPr>
          <a:xfrm>
            <a:off x="6479783" y="3928693"/>
            <a:ext cx="97155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b="1" spc="-50" dirty="0">
                <a:solidFill>
                  <a:srgbClr val="0033FF"/>
                </a:solidFill>
                <a:latin typeface="Courier New"/>
                <a:cs typeface="Courier New"/>
              </a:rPr>
              <a:t>0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72" name="object 172"/>
          <p:cNvSpPr txBox="1"/>
          <p:nvPr/>
        </p:nvSpPr>
        <p:spPr>
          <a:xfrm>
            <a:off x="6479783" y="4149609"/>
            <a:ext cx="184785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50" b="1" baseline="3086" dirty="0">
                <a:solidFill>
                  <a:srgbClr val="0033FF"/>
                </a:solidFill>
                <a:latin typeface="Courier New"/>
                <a:cs typeface="Courier New"/>
              </a:rPr>
              <a:t>1</a:t>
            </a:r>
            <a:r>
              <a:rPr sz="1350" b="1" spc="-419" baseline="3086" dirty="0">
                <a:solidFill>
                  <a:srgbClr val="0033FF"/>
                </a:solidFill>
                <a:latin typeface="Courier New"/>
                <a:cs typeface="Courier New"/>
              </a:rPr>
              <a:t> </a:t>
            </a:r>
            <a:r>
              <a:rPr sz="650" b="1" spc="-50" dirty="0">
                <a:latin typeface="Arial"/>
                <a:cs typeface="Arial"/>
              </a:rPr>
              <a:t>X</a:t>
            </a:r>
            <a:endParaRPr sz="650">
              <a:latin typeface="Arial"/>
              <a:cs typeface="Arial"/>
            </a:endParaRPr>
          </a:p>
        </p:txBody>
      </p:sp>
      <p:grpSp>
        <p:nvGrpSpPr>
          <p:cNvPr id="173" name="object 173"/>
          <p:cNvGrpSpPr/>
          <p:nvPr/>
        </p:nvGrpSpPr>
        <p:grpSpPr>
          <a:xfrm>
            <a:off x="5633077" y="4034693"/>
            <a:ext cx="289560" cy="442595"/>
            <a:chOff x="5633077" y="4034693"/>
            <a:chExt cx="289560" cy="442595"/>
          </a:xfrm>
        </p:grpSpPr>
        <p:sp>
          <p:nvSpPr>
            <p:cNvPr id="174" name="object 174"/>
            <p:cNvSpPr/>
            <p:nvPr/>
          </p:nvSpPr>
          <p:spPr>
            <a:xfrm>
              <a:off x="5658795" y="4060411"/>
              <a:ext cx="238125" cy="391160"/>
            </a:xfrm>
            <a:custGeom>
              <a:avLst/>
              <a:gdLst/>
              <a:ahLst/>
              <a:cxnLst/>
              <a:rect l="l" t="t" r="r" b="b"/>
              <a:pathLst>
                <a:path w="238125" h="391160">
                  <a:moveTo>
                    <a:pt x="238092" y="0"/>
                  </a:moveTo>
                  <a:lnTo>
                    <a:pt x="0" y="0"/>
                  </a:lnTo>
                  <a:lnTo>
                    <a:pt x="0" y="390909"/>
                  </a:lnTo>
                  <a:lnTo>
                    <a:pt x="238092" y="390909"/>
                  </a:lnTo>
                  <a:lnTo>
                    <a:pt x="23809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5"/>
            <p:cNvSpPr/>
            <p:nvPr/>
          </p:nvSpPr>
          <p:spPr>
            <a:xfrm>
              <a:off x="5658795" y="4060411"/>
              <a:ext cx="238125" cy="391160"/>
            </a:xfrm>
            <a:custGeom>
              <a:avLst/>
              <a:gdLst/>
              <a:ahLst/>
              <a:cxnLst/>
              <a:rect l="l" t="t" r="r" b="b"/>
              <a:pathLst>
                <a:path w="238125" h="391160">
                  <a:moveTo>
                    <a:pt x="0" y="390909"/>
                  </a:moveTo>
                  <a:lnTo>
                    <a:pt x="238092" y="390909"/>
                  </a:lnTo>
                  <a:lnTo>
                    <a:pt x="238092" y="0"/>
                  </a:lnTo>
                  <a:lnTo>
                    <a:pt x="0" y="0"/>
                  </a:lnTo>
                  <a:lnTo>
                    <a:pt x="0" y="390909"/>
                  </a:lnTo>
                  <a:close/>
                </a:path>
              </a:pathLst>
            </a:custGeom>
            <a:ln w="510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6" name="object 176"/>
          <p:cNvSpPr txBox="1"/>
          <p:nvPr/>
        </p:nvSpPr>
        <p:spPr>
          <a:xfrm>
            <a:off x="5714031" y="4149813"/>
            <a:ext cx="13589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0" dirty="0">
                <a:latin typeface="Arial"/>
                <a:cs typeface="Arial"/>
              </a:rPr>
              <a:t>A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77" name="object 177"/>
          <p:cNvGrpSpPr/>
          <p:nvPr/>
        </p:nvGrpSpPr>
        <p:grpSpPr>
          <a:xfrm>
            <a:off x="5633077" y="4493569"/>
            <a:ext cx="289560" cy="442595"/>
            <a:chOff x="5633077" y="4493569"/>
            <a:chExt cx="289560" cy="442595"/>
          </a:xfrm>
        </p:grpSpPr>
        <p:sp>
          <p:nvSpPr>
            <p:cNvPr id="178" name="object 178"/>
            <p:cNvSpPr/>
            <p:nvPr/>
          </p:nvSpPr>
          <p:spPr>
            <a:xfrm>
              <a:off x="5658795" y="4519286"/>
              <a:ext cx="238125" cy="391160"/>
            </a:xfrm>
            <a:custGeom>
              <a:avLst/>
              <a:gdLst/>
              <a:ahLst/>
              <a:cxnLst/>
              <a:rect l="l" t="t" r="r" b="b"/>
              <a:pathLst>
                <a:path w="238125" h="391160">
                  <a:moveTo>
                    <a:pt x="238092" y="0"/>
                  </a:moveTo>
                  <a:lnTo>
                    <a:pt x="0" y="0"/>
                  </a:lnTo>
                  <a:lnTo>
                    <a:pt x="0" y="391121"/>
                  </a:lnTo>
                  <a:lnTo>
                    <a:pt x="238092" y="391121"/>
                  </a:lnTo>
                  <a:lnTo>
                    <a:pt x="23809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79"/>
            <p:cNvSpPr/>
            <p:nvPr/>
          </p:nvSpPr>
          <p:spPr>
            <a:xfrm>
              <a:off x="5658795" y="4519286"/>
              <a:ext cx="238125" cy="391160"/>
            </a:xfrm>
            <a:custGeom>
              <a:avLst/>
              <a:gdLst/>
              <a:ahLst/>
              <a:cxnLst/>
              <a:rect l="l" t="t" r="r" b="b"/>
              <a:pathLst>
                <a:path w="238125" h="391160">
                  <a:moveTo>
                    <a:pt x="0" y="391121"/>
                  </a:moveTo>
                  <a:lnTo>
                    <a:pt x="238092" y="391121"/>
                  </a:lnTo>
                  <a:lnTo>
                    <a:pt x="238092" y="0"/>
                  </a:lnTo>
                  <a:lnTo>
                    <a:pt x="0" y="0"/>
                  </a:lnTo>
                  <a:lnTo>
                    <a:pt x="0" y="391121"/>
                  </a:lnTo>
                  <a:close/>
                </a:path>
              </a:pathLst>
            </a:custGeom>
            <a:ln w="510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0" name="object 180"/>
          <p:cNvSpPr txBox="1"/>
          <p:nvPr/>
        </p:nvSpPr>
        <p:spPr>
          <a:xfrm>
            <a:off x="5714031" y="4566018"/>
            <a:ext cx="136525" cy="209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b="1" spc="-50" dirty="0">
                <a:latin typeface="Arial"/>
                <a:cs typeface="Arial"/>
              </a:rPr>
              <a:t>B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81" name="object 181"/>
          <p:cNvGrpSpPr/>
          <p:nvPr/>
        </p:nvGrpSpPr>
        <p:grpSpPr>
          <a:xfrm>
            <a:off x="5466881" y="4145117"/>
            <a:ext cx="2795905" cy="791210"/>
            <a:chOff x="5466881" y="4145117"/>
            <a:chExt cx="2795905" cy="791210"/>
          </a:xfrm>
        </p:grpSpPr>
        <p:sp>
          <p:nvSpPr>
            <p:cNvPr id="182" name="object 182"/>
            <p:cNvSpPr/>
            <p:nvPr/>
          </p:nvSpPr>
          <p:spPr>
            <a:xfrm>
              <a:off x="5556422" y="4629991"/>
              <a:ext cx="119380" cy="102235"/>
            </a:xfrm>
            <a:custGeom>
              <a:avLst/>
              <a:gdLst/>
              <a:ahLst/>
              <a:cxnLst/>
              <a:rect l="l" t="t" r="r" b="b"/>
              <a:pathLst>
                <a:path w="119379" h="102235">
                  <a:moveTo>
                    <a:pt x="0" y="0"/>
                  </a:moveTo>
                  <a:lnTo>
                    <a:pt x="0" y="101830"/>
                  </a:lnTo>
                  <a:lnTo>
                    <a:pt x="119292" y="51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83"/>
            <p:cNvSpPr/>
            <p:nvPr/>
          </p:nvSpPr>
          <p:spPr>
            <a:xfrm>
              <a:off x="5479898" y="4680991"/>
              <a:ext cx="136525" cy="0"/>
            </a:xfrm>
            <a:custGeom>
              <a:avLst/>
              <a:gdLst/>
              <a:ahLst/>
              <a:cxnLst/>
              <a:rect l="l" t="t" r="r" b="b"/>
              <a:pathLst>
                <a:path w="136525">
                  <a:moveTo>
                    <a:pt x="136213" y="0"/>
                  </a:moveTo>
                  <a:lnTo>
                    <a:pt x="0" y="0"/>
                  </a:lnTo>
                </a:path>
              </a:pathLst>
            </a:custGeom>
            <a:ln w="255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184"/>
            <p:cNvSpPr/>
            <p:nvPr/>
          </p:nvSpPr>
          <p:spPr>
            <a:xfrm>
              <a:off x="5556422" y="4204733"/>
              <a:ext cx="119380" cy="102235"/>
            </a:xfrm>
            <a:custGeom>
              <a:avLst/>
              <a:gdLst/>
              <a:ahLst/>
              <a:cxnLst/>
              <a:rect l="l" t="t" r="r" b="b"/>
              <a:pathLst>
                <a:path w="119379" h="102235">
                  <a:moveTo>
                    <a:pt x="0" y="0"/>
                  </a:moveTo>
                  <a:lnTo>
                    <a:pt x="0" y="102085"/>
                  </a:lnTo>
                  <a:lnTo>
                    <a:pt x="119292" y="510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185"/>
            <p:cNvSpPr/>
            <p:nvPr/>
          </p:nvSpPr>
          <p:spPr>
            <a:xfrm>
              <a:off x="5479898" y="4255818"/>
              <a:ext cx="136525" cy="0"/>
            </a:xfrm>
            <a:custGeom>
              <a:avLst/>
              <a:gdLst/>
              <a:ahLst/>
              <a:cxnLst/>
              <a:rect l="l" t="t" r="r" b="b"/>
              <a:pathLst>
                <a:path w="136525">
                  <a:moveTo>
                    <a:pt x="136213" y="0"/>
                  </a:moveTo>
                  <a:lnTo>
                    <a:pt x="0" y="0"/>
                  </a:lnTo>
                </a:path>
              </a:pathLst>
            </a:custGeom>
            <a:ln w="255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" name="object 186"/>
            <p:cNvSpPr/>
            <p:nvPr/>
          </p:nvSpPr>
          <p:spPr>
            <a:xfrm>
              <a:off x="7922126" y="4170835"/>
              <a:ext cx="314960" cy="739775"/>
            </a:xfrm>
            <a:custGeom>
              <a:avLst/>
              <a:gdLst/>
              <a:ahLst/>
              <a:cxnLst/>
              <a:rect l="l" t="t" r="r" b="b"/>
              <a:pathLst>
                <a:path w="314959" h="739775">
                  <a:moveTo>
                    <a:pt x="314871" y="0"/>
                  </a:moveTo>
                  <a:lnTo>
                    <a:pt x="0" y="0"/>
                  </a:lnTo>
                  <a:lnTo>
                    <a:pt x="0" y="739572"/>
                  </a:lnTo>
                  <a:lnTo>
                    <a:pt x="314871" y="739572"/>
                  </a:lnTo>
                  <a:lnTo>
                    <a:pt x="31487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" name="object 187"/>
            <p:cNvSpPr/>
            <p:nvPr/>
          </p:nvSpPr>
          <p:spPr>
            <a:xfrm>
              <a:off x="7922126" y="4170835"/>
              <a:ext cx="314960" cy="739775"/>
            </a:xfrm>
            <a:custGeom>
              <a:avLst/>
              <a:gdLst/>
              <a:ahLst/>
              <a:cxnLst/>
              <a:rect l="l" t="t" r="r" b="b"/>
              <a:pathLst>
                <a:path w="314959" h="739775">
                  <a:moveTo>
                    <a:pt x="0" y="739572"/>
                  </a:moveTo>
                  <a:lnTo>
                    <a:pt x="314871" y="739572"/>
                  </a:lnTo>
                  <a:lnTo>
                    <a:pt x="314871" y="0"/>
                  </a:lnTo>
                  <a:lnTo>
                    <a:pt x="0" y="0"/>
                  </a:lnTo>
                  <a:lnTo>
                    <a:pt x="0" y="739572"/>
                  </a:lnTo>
                  <a:close/>
                </a:path>
              </a:pathLst>
            </a:custGeom>
            <a:ln w="510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8" name="object 188"/>
          <p:cNvSpPr txBox="1"/>
          <p:nvPr/>
        </p:nvSpPr>
        <p:spPr>
          <a:xfrm>
            <a:off x="7960442" y="4421721"/>
            <a:ext cx="22669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spc="-25" dirty="0">
                <a:latin typeface="Arial"/>
                <a:cs typeface="Arial"/>
              </a:rPr>
              <a:t>ALU</a:t>
            </a:r>
            <a:endParaRPr sz="800">
              <a:latin typeface="Arial"/>
              <a:cs typeface="Arial"/>
            </a:endParaRPr>
          </a:p>
        </p:txBody>
      </p:sp>
      <p:sp>
        <p:nvSpPr>
          <p:cNvPr id="189" name="object 189"/>
          <p:cNvSpPr txBox="1"/>
          <p:nvPr/>
        </p:nvSpPr>
        <p:spPr>
          <a:xfrm>
            <a:off x="7952109" y="4523552"/>
            <a:ext cx="249554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spc="-25" dirty="0">
                <a:latin typeface="Arial"/>
                <a:cs typeface="Arial"/>
              </a:rPr>
              <a:t>OUT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190" name="object 190"/>
          <p:cNvGrpSpPr/>
          <p:nvPr/>
        </p:nvGrpSpPr>
        <p:grpSpPr>
          <a:xfrm>
            <a:off x="5050064" y="3235509"/>
            <a:ext cx="3902075" cy="2444750"/>
            <a:chOff x="5050064" y="3235509"/>
            <a:chExt cx="3902075" cy="2444750"/>
          </a:xfrm>
        </p:grpSpPr>
        <p:sp>
          <p:nvSpPr>
            <p:cNvPr id="191" name="object 191"/>
            <p:cNvSpPr/>
            <p:nvPr/>
          </p:nvSpPr>
          <p:spPr>
            <a:xfrm>
              <a:off x="5054509" y="5598980"/>
              <a:ext cx="76835" cy="76835"/>
            </a:xfrm>
            <a:custGeom>
              <a:avLst/>
              <a:gdLst/>
              <a:ahLst/>
              <a:cxnLst/>
              <a:rect l="l" t="t" r="r" b="b"/>
              <a:pathLst>
                <a:path w="76835" h="76835">
                  <a:moveTo>
                    <a:pt x="76609" y="0"/>
                  </a:moveTo>
                  <a:lnTo>
                    <a:pt x="0" y="76551"/>
                  </a:lnTo>
                </a:path>
              </a:pathLst>
            </a:custGeom>
            <a:ln w="8577">
              <a:solidFill>
                <a:srgbClr val="44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" name="object 192"/>
            <p:cNvSpPr/>
            <p:nvPr/>
          </p:nvSpPr>
          <p:spPr>
            <a:xfrm>
              <a:off x="8696466" y="3261227"/>
              <a:ext cx="229870" cy="688975"/>
            </a:xfrm>
            <a:custGeom>
              <a:avLst/>
              <a:gdLst/>
              <a:ahLst/>
              <a:cxnLst/>
              <a:rect l="l" t="t" r="r" b="b"/>
              <a:pathLst>
                <a:path w="229870" h="688975">
                  <a:moveTo>
                    <a:pt x="0" y="0"/>
                  </a:moveTo>
                  <a:lnTo>
                    <a:pt x="0" y="688589"/>
                  </a:lnTo>
                  <a:lnTo>
                    <a:pt x="229657" y="535673"/>
                  </a:lnTo>
                  <a:lnTo>
                    <a:pt x="229657" y="153085"/>
                  </a:lnTo>
                  <a:lnTo>
                    <a:pt x="0" y="0"/>
                  </a:lnTo>
                </a:path>
              </a:pathLst>
            </a:custGeom>
            <a:ln w="5104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3" name="object 193"/>
          <p:cNvSpPr txBox="1"/>
          <p:nvPr/>
        </p:nvSpPr>
        <p:spPr>
          <a:xfrm>
            <a:off x="8700856" y="3707607"/>
            <a:ext cx="97155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b="1" spc="-50" dirty="0">
                <a:solidFill>
                  <a:srgbClr val="0033FF"/>
                </a:solidFill>
                <a:latin typeface="Courier New"/>
                <a:cs typeface="Courier New"/>
              </a:rPr>
              <a:t>0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94" name="object 194"/>
          <p:cNvSpPr txBox="1"/>
          <p:nvPr/>
        </p:nvSpPr>
        <p:spPr>
          <a:xfrm>
            <a:off x="8700856" y="3316519"/>
            <a:ext cx="189865" cy="3638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ts val="1035"/>
              </a:lnSpc>
              <a:spcBef>
                <a:spcPts val="135"/>
              </a:spcBef>
            </a:pPr>
            <a:r>
              <a:rPr sz="900" b="1" spc="-50" dirty="0">
                <a:solidFill>
                  <a:srgbClr val="0033FF"/>
                </a:solidFill>
                <a:latin typeface="Courier New"/>
                <a:cs typeface="Courier New"/>
              </a:rPr>
              <a:t>2</a:t>
            </a:r>
            <a:endParaRPr sz="900">
              <a:latin typeface="Courier New"/>
              <a:cs typeface="Courier New"/>
            </a:endParaRPr>
          </a:p>
          <a:p>
            <a:pPr marL="106045">
              <a:lnSpc>
                <a:spcPts val="620"/>
              </a:lnSpc>
            </a:pPr>
            <a:r>
              <a:rPr sz="650" b="1" spc="-50" dirty="0">
                <a:latin typeface="Arial"/>
                <a:cs typeface="Arial"/>
              </a:rPr>
              <a:t>M</a:t>
            </a:r>
            <a:endParaRPr sz="650">
              <a:latin typeface="Arial"/>
              <a:cs typeface="Arial"/>
            </a:endParaRPr>
          </a:p>
          <a:p>
            <a:pPr marL="12700">
              <a:lnSpc>
                <a:spcPts val="965"/>
              </a:lnSpc>
            </a:pPr>
            <a:r>
              <a:rPr sz="1350" b="1" baseline="3086" dirty="0">
                <a:solidFill>
                  <a:srgbClr val="0033FF"/>
                </a:solidFill>
                <a:latin typeface="Courier New"/>
                <a:cs typeface="Courier New"/>
              </a:rPr>
              <a:t>1</a:t>
            </a:r>
            <a:r>
              <a:rPr sz="1350" b="1" spc="-525" baseline="3086" dirty="0">
                <a:solidFill>
                  <a:srgbClr val="0033FF"/>
                </a:solidFill>
                <a:latin typeface="Courier New"/>
                <a:cs typeface="Courier New"/>
              </a:rPr>
              <a:t> </a:t>
            </a:r>
            <a:r>
              <a:rPr sz="650" b="1" spc="-50" dirty="0">
                <a:latin typeface="Arial"/>
                <a:cs typeface="Arial"/>
              </a:rPr>
              <a:t>U</a:t>
            </a:r>
            <a:endParaRPr sz="650">
              <a:latin typeface="Arial"/>
              <a:cs typeface="Arial"/>
            </a:endParaRPr>
          </a:p>
        </p:txBody>
      </p:sp>
      <p:sp>
        <p:nvSpPr>
          <p:cNvPr id="195" name="object 195"/>
          <p:cNvSpPr txBox="1"/>
          <p:nvPr/>
        </p:nvSpPr>
        <p:spPr>
          <a:xfrm>
            <a:off x="8802973" y="3648072"/>
            <a:ext cx="82550" cy="1276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50" b="1" spc="-50" dirty="0">
                <a:latin typeface="Arial"/>
                <a:cs typeface="Arial"/>
              </a:rPr>
              <a:t>X</a:t>
            </a:r>
            <a:endParaRPr sz="650">
              <a:latin typeface="Arial"/>
              <a:cs typeface="Arial"/>
            </a:endParaRPr>
          </a:p>
        </p:txBody>
      </p:sp>
      <p:grpSp>
        <p:nvGrpSpPr>
          <p:cNvPr id="196" name="object 196"/>
          <p:cNvGrpSpPr/>
          <p:nvPr/>
        </p:nvGrpSpPr>
        <p:grpSpPr>
          <a:xfrm>
            <a:off x="6245611" y="2972008"/>
            <a:ext cx="2459355" cy="876300"/>
            <a:chOff x="6245611" y="2972008"/>
            <a:chExt cx="2459355" cy="876300"/>
          </a:xfrm>
        </p:grpSpPr>
        <p:sp>
          <p:nvSpPr>
            <p:cNvPr id="197" name="object 197"/>
            <p:cNvSpPr/>
            <p:nvPr/>
          </p:nvSpPr>
          <p:spPr>
            <a:xfrm>
              <a:off x="8585931" y="3363312"/>
              <a:ext cx="119380" cy="102235"/>
            </a:xfrm>
            <a:custGeom>
              <a:avLst/>
              <a:gdLst/>
              <a:ahLst/>
              <a:cxnLst/>
              <a:rect l="l" t="t" r="r" b="b"/>
              <a:pathLst>
                <a:path w="119379" h="102235">
                  <a:moveTo>
                    <a:pt x="0" y="0"/>
                  </a:moveTo>
                  <a:lnTo>
                    <a:pt x="0" y="101830"/>
                  </a:lnTo>
                  <a:lnTo>
                    <a:pt x="119037" y="51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" name="object 198"/>
            <p:cNvSpPr/>
            <p:nvPr/>
          </p:nvSpPr>
          <p:spPr>
            <a:xfrm>
              <a:off x="8236981" y="3414313"/>
              <a:ext cx="408940" cy="0"/>
            </a:xfrm>
            <a:custGeom>
              <a:avLst/>
              <a:gdLst/>
              <a:ahLst/>
              <a:cxnLst/>
              <a:rect l="l" t="t" r="r" b="b"/>
              <a:pathLst>
                <a:path w="408940">
                  <a:moveTo>
                    <a:pt x="408384" y="0"/>
                  </a:moveTo>
                  <a:lnTo>
                    <a:pt x="0" y="0"/>
                  </a:lnTo>
                </a:path>
              </a:pathLst>
            </a:custGeom>
            <a:ln w="255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" name="object 199"/>
            <p:cNvSpPr/>
            <p:nvPr/>
          </p:nvSpPr>
          <p:spPr>
            <a:xfrm>
              <a:off x="8585931" y="3745900"/>
              <a:ext cx="119380" cy="102235"/>
            </a:xfrm>
            <a:custGeom>
              <a:avLst/>
              <a:gdLst/>
              <a:ahLst/>
              <a:cxnLst/>
              <a:rect l="l" t="t" r="r" b="b"/>
              <a:pathLst>
                <a:path w="119379" h="102235">
                  <a:moveTo>
                    <a:pt x="0" y="0"/>
                  </a:moveTo>
                  <a:lnTo>
                    <a:pt x="0" y="101830"/>
                  </a:lnTo>
                  <a:lnTo>
                    <a:pt x="119037" y="51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" name="object 200"/>
            <p:cNvSpPr/>
            <p:nvPr/>
          </p:nvSpPr>
          <p:spPr>
            <a:xfrm>
              <a:off x="7700971" y="3796900"/>
              <a:ext cx="944880" cy="0"/>
            </a:xfrm>
            <a:custGeom>
              <a:avLst/>
              <a:gdLst/>
              <a:ahLst/>
              <a:cxnLst/>
              <a:rect l="l" t="t" r="r" b="b"/>
              <a:pathLst>
                <a:path w="944879">
                  <a:moveTo>
                    <a:pt x="944393" y="0"/>
                  </a:moveTo>
                  <a:lnTo>
                    <a:pt x="0" y="0"/>
                  </a:lnTo>
                </a:path>
              </a:pathLst>
            </a:custGeom>
            <a:ln w="255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" name="object 201"/>
            <p:cNvSpPr/>
            <p:nvPr/>
          </p:nvSpPr>
          <p:spPr>
            <a:xfrm>
              <a:off x="6271329" y="2997725"/>
              <a:ext cx="391795" cy="314960"/>
            </a:xfrm>
            <a:custGeom>
              <a:avLst/>
              <a:gdLst/>
              <a:ahLst/>
              <a:cxnLst/>
              <a:rect l="l" t="t" r="r" b="b"/>
              <a:pathLst>
                <a:path w="391795" h="314960">
                  <a:moveTo>
                    <a:pt x="0" y="161501"/>
                  </a:moveTo>
                  <a:lnTo>
                    <a:pt x="7755" y="210094"/>
                  </a:lnTo>
                  <a:lnTo>
                    <a:pt x="29396" y="252144"/>
                  </a:lnTo>
                  <a:lnTo>
                    <a:pt x="62480" y="285205"/>
                  </a:lnTo>
                  <a:lnTo>
                    <a:pt x="104568" y="306834"/>
                  </a:lnTo>
                  <a:lnTo>
                    <a:pt x="153218" y="314587"/>
                  </a:lnTo>
                  <a:lnTo>
                    <a:pt x="238330" y="314587"/>
                  </a:lnTo>
                  <a:lnTo>
                    <a:pt x="286873" y="306834"/>
                  </a:lnTo>
                  <a:lnTo>
                    <a:pt x="328928" y="285205"/>
                  </a:lnTo>
                  <a:lnTo>
                    <a:pt x="362024" y="252144"/>
                  </a:lnTo>
                  <a:lnTo>
                    <a:pt x="383692" y="210094"/>
                  </a:lnTo>
                  <a:lnTo>
                    <a:pt x="391463" y="161501"/>
                  </a:lnTo>
                  <a:lnTo>
                    <a:pt x="391463" y="153085"/>
                  </a:lnTo>
                  <a:lnTo>
                    <a:pt x="383692" y="104492"/>
                  </a:lnTo>
                  <a:lnTo>
                    <a:pt x="362024" y="62442"/>
                  </a:lnTo>
                  <a:lnTo>
                    <a:pt x="328928" y="29381"/>
                  </a:lnTo>
                  <a:lnTo>
                    <a:pt x="286873" y="7752"/>
                  </a:lnTo>
                  <a:lnTo>
                    <a:pt x="238330" y="0"/>
                  </a:lnTo>
                  <a:lnTo>
                    <a:pt x="153218" y="0"/>
                  </a:lnTo>
                  <a:lnTo>
                    <a:pt x="104568" y="7752"/>
                  </a:lnTo>
                  <a:lnTo>
                    <a:pt x="62480" y="29381"/>
                  </a:lnTo>
                  <a:lnTo>
                    <a:pt x="29396" y="62442"/>
                  </a:lnTo>
                  <a:lnTo>
                    <a:pt x="7755" y="104492"/>
                  </a:lnTo>
                  <a:lnTo>
                    <a:pt x="0" y="153085"/>
                  </a:lnTo>
                  <a:lnTo>
                    <a:pt x="0" y="161501"/>
                  </a:lnTo>
                </a:path>
              </a:pathLst>
            </a:custGeom>
            <a:ln w="510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2" name="object 202"/>
          <p:cNvSpPr txBox="1"/>
          <p:nvPr/>
        </p:nvSpPr>
        <p:spPr>
          <a:xfrm>
            <a:off x="6318317" y="3035839"/>
            <a:ext cx="295910" cy="209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b="1" spc="-25" dirty="0">
                <a:latin typeface="Courier New"/>
                <a:cs typeface="Courier New"/>
              </a:rPr>
              <a:t>&lt;&lt;2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203" name="object 203"/>
          <p:cNvSpPr/>
          <p:nvPr/>
        </p:nvSpPr>
        <p:spPr>
          <a:xfrm>
            <a:off x="7190214" y="2997725"/>
            <a:ext cx="664210" cy="314960"/>
          </a:xfrm>
          <a:custGeom>
            <a:avLst/>
            <a:gdLst/>
            <a:ahLst/>
            <a:cxnLst/>
            <a:rect l="l" t="t" r="r" b="b"/>
            <a:pathLst>
              <a:path w="664209" h="314960">
                <a:moveTo>
                  <a:pt x="0" y="161501"/>
                </a:moveTo>
                <a:lnTo>
                  <a:pt x="7781" y="210094"/>
                </a:lnTo>
                <a:lnTo>
                  <a:pt x="29480" y="252144"/>
                </a:lnTo>
                <a:lnTo>
                  <a:pt x="62627" y="285205"/>
                </a:lnTo>
                <a:lnTo>
                  <a:pt x="104753" y="306834"/>
                </a:lnTo>
                <a:lnTo>
                  <a:pt x="153388" y="314587"/>
                </a:lnTo>
                <a:lnTo>
                  <a:pt x="510756" y="314587"/>
                </a:lnTo>
                <a:lnTo>
                  <a:pt x="559300" y="306834"/>
                </a:lnTo>
                <a:lnTo>
                  <a:pt x="601354" y="285205"/>
                </a:lnTo>
                <a:lnTo>
                  <a:pt x="634450" y="252144"/>
                </a:lnTo>
                <a:lnTo>
                  <a:pt x="656118" y="210094"/>
                </a:lnTo>
                <a:lnTo>
                  <a:pt x="663890" y="161501"/>
                </a:lnTo>
                <a:lnTo>
                  <a:pt x="663890" y="153085"/>
                </a:lnTo>
                <a:lnTo>
                  <a:pt x="656118" y="104492"/>
                </a:lnTo>
                <a:lnTo>
                  <a:pt x="634450" y="62442"/>
                </a:lnTo>
                <a:lnTo>
                  <a:pt x="601354" y="29381"/>
                </a:lnTo>
                <a:lnTo>
                  <a:pt x="559300" y="7752"/>
                </a:lnTo>
                <a:lnTo>
                  <a:pt x="510756" y="0"/>
                </a:lnTo>
                <a:lnTo>
                  <a:pt x="153388" y="0"/>
                </a:lnTo>
                <a:lnTo>
                  <a:pt x="104753" y="7752"/>
                </a:lnTo>
                <a:lnTo>
                  <a:pt x="62627" y="29381"/>
                </a:lnTo>
                <a:lnTo>
                  <a:pt x="29480" y="62442"/>
                </a:lnTo>
                <a:lnTo>
                  <a:pt x="7781" y="104492"/>
                </a:lnTo>
                <a:lnTo>
                  <a:pt x="0" y="153085"/>
                </a:lnTo>
                <a:lnTo>
                  <a:pt x="0" y="161501"/>
                </a:lnTo>
              </a:path>
            </a:pathLst>
          </a:custGeom>
          <a:ln w="510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 txBox="1"/>
          <p:nvPr/>
        </p:nvSpPr>
        <p:spPr>
          <a:xfrm>
            <a:off x="7288219" y="3044602"/>
            <a:ext cx="470534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b="1" spc="-10" dirty="0">
                <a:latin typeface="Courier New"/>
                <a:cs typeface="Courier New"/>
              </a:rPr>
              <a:t>CONCAT</a:t>
            </a:r>
            <a:endParaRPr sz="900">
              <a:latin typeface="Courier New"/>
              <a:cs typeface="Courier New"/>
            </a:endParaRPr>
          </a:p>
        </p:txBody>
      </p:sp>
      <p:grpSp>
        <p:nvGrpSpPr>
          <p:cNvPr id="205" name="object 205"/>
          <p:cNvGrpSpPr/>
          <p:nvPr/>
        </p:nvGrpSpPr>
        <p:grpSpPr>
          <a:xfrm>
            <a:off x="676151" y="3108141"/>
            <a:ext cx="7446645" cy="1292860"/>
            <a:chOff x="676151" y="3108141"/>
            <a:chExt cx="7446645" cy="1292860"/>
          </a:xfrm>
        </p:grpSpPr>
        <p:sp>
          <p:nvSpPr>
            <p:cNvPr id="206" name="object 206"/>
            <p:cNvSpPr/>
            <p:nvPr/>
          </p:nvSpPr>
          <p:spPr>
            <a:xfrm>
              <a:off x="7088182" y="3108141"/>
              <a:ext cx="119380" cy="102235"/>
            </a:xfrm>
            <a:custGeom>
              <a:avLst/>
              <a:gdLst/>
              <a:ahLst/>
              <a:cxnLst/>
              <a:rect l="l" t="t" r="r" b="b"/>
              <a:pathLst>
                <a:path w="119379" h="102235">
                  <a:moveTo>
                    <a:pt x="0" y="0"/>
                  </a:moveTo>
                  <a:lnTo>
                    <a:pt x="0" y="102085"/>
                  </a:lnTo>
                  <a:lnTo>
                    <a:pt x="119207" y="510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7" name="object 207"/>
            <p:cNvSpPr/>
            <p:nvPr/>
          </p:nvSpPr>
          <p:spPr>
            <a:xfrm>
              <a:off x="6662792" y="3159226"/>
              <a:ext cx="485140" cy="0"/>
            </a:xfrm>
            <a:custGeom>
              <a:avLst/>
              <a:gdLst/>
              <a:ahLst/>
              <a:cxnLst/>
              <a:rect l="l" t="t" r="r" b="b"/>
              <a:pathLst>
                <a:path w="485140">
                  <a:moveTo>
                    <a:pt x="484993" y="0"/>
                  </a:moveTo>
                  <a:lnTo>
                    <a:pt x="0" y="0"/>
                  </a:lnTo>
                </a:path>
              </a:pathLst>
            </a:custGeom>
            <a:ln w="255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8" name="object 208"/>
            <p:cNvSpPr/>
            <p:nvPr/>
          </p:nvSpPr>
          <p:spPr>
            <a:xfrm>
              <a:off x="6781830" y="3116726"/>
              <a:ext cx="1336675" cy="76835"/>
            </a:xfrm>
            <a:custGeom>
              <a:avLst/>
              <a:gdLst/>
              <a:ahLst/>
              <a:cxnLst/>
              <a:rect l="l" t="t" r="r" b="b"/>
              <a:pathLst>
                <a:path w="1336675" h="76835">
                  <a:moveTo>
                    <a:pt x="76609" y="0"/>
                  </a:moveTo>
                  <a:lnTo>
                    <a:pt x="0" y="76585"/>
                  </a:lnTo>
                </a:path>
                <a:path w="1336675" h="76835">
                  <a:moveTo>
                    <a:pt x="1336112" y="0"/>
                  </a:moveTo>
                  <a:lnTo>
                    <a:pt x="1259503" y="76585"/>
                  </a:lnTo>
                </a:path>
              </a:pathLst>
            </a:custGeom>
            <a:ln w="8577">
              <a:solidFill>
                <a:srgbClr val="44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9" name="object 209"/>
            <p:cNvSpPr/>
            <p:nvPr/>
          </p:nvSpPr>
          <p:spPr>
            <a:xfrm>
              <a:off x="774322" y="4170903"/>
              <a:ext cx="119380" cy="102235"/>
            </a:xfrm>
            <a:custGeom>
              <a:avLst/>
              <a:gdLst/>
              <a:ahLst/>
              <a:cxnLst/>
              <a:rect l="l" t="t" r="r" b="b"/>
              <a:pathLst>
                <a:path w="119380" h="102235">
                  <a:moveTo>
                    <a:pt x="0" y="0"/>
                  </a:moveTo>
                  <a:lnTo>
                    <a:pt x="0" y="102000"/>
                  </a:lnTo>
                  <a:lnTo>
                    <a:pt x="119224" y="51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0" name="object 210"/>
            <p:cNvSpPr/>
            <p:nvPr/>
          </p:nvSpPr>
          <p:spPr>
            <a:xfrm>
              <a:off x="689168" y="4221903"/>
              <a:ext cx="144780" cy="0"/>
            </a:xfrm>
            <a:custGeom>
              <a:avLst/>
              <a:gdLst/>
              <a:ahLst/>
              <a:cxnLst/>
              <a:rect l="l" t="t" r="r" b="b"/>
              <a:pathLst>
                <a:path w="144780">
                  <a:moveTo>
                    <a:pt x="144783" y="0"/>
                  </a:moveTo>
                  <a:lnTo>
                    <a:pt x="0" y="0"/>
                  </a:lnTo>
                </a:path>
              </a:pathLst>
            </a:custGeom>
            <a:ln w="255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1" name="object 211"/>
            <p:cNvSpPr/>
            <p:nvPr/>
          </p:nvSpPr>
          <p:spPr>
            <a:xfrm>
              <a:off x="884959" y="3839316"/>
              <a:ext cx="229870" cy="535940"/>
            </a:xfrm>
            <a:custGeom>
              <a:avLst/>
              <a:gdLst/>
              <a:ahLst/>
              <a:cxnLst/>
              <a:rect l="l" t="t" r="r" b="b"/>
              <a:pathLst>
                <a:path w="229869" h="535939">
                  <a:moveTo>
                    <a:pt x="0" y="0"/>
                  </a:moveTo>
                  <a:lnTo>
                    <a:pt x="0" y="535503"/>
                  </a:lnTo>
                  <a:lnTo>
                    <a:pt x="229742" y="425002"/>
                  </a:lnTo>
                  <a:lnTo>
                    <a:pt x="229742" y="119085"/>
                  </a:lnTo>
                  <a:lnTo>
                    <a:pt x="0" y="0"/>
                  </a:lnTo>
                </a:path>
              </a:pathLst>
            </a:custGeom>
            <a:ln w="510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2" name="object 212"/>
          <p:cNvSpPr txBox="1"/>
          <p:nvPr/>
        </p:nvSpPr>
        <p:spPr>
          <a:xfrm>
            <a:off x="6769130" y="2925372"/>
            <a:ext cx="14478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25" dirty="0">
                <a:latin typeface="Arial MT"/>
                <a:cs typeface="Arial MT"/>
              </a:rPr>
              <a:t>28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213" name="object 213"/>
          <p:cNvSpPr txBox="1"/>
          <p:nvPr/>
        </p:nvSpPr>
        <p:spPr>
          <a:xfrm>
            <a:off x="8028633" y="2925372"/>
            <a:ext cx="14478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25" dirty="0">
                <a:latin typeface="Arial MT"/>
                <a:cs typeface="Arial MT"/>
              </a:rPr>
              <a:t>32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214" name="object 214"/>
          <p:cNvSpPr txBox="1"/>
          <p:nvPr/>
        </p:nvSpPr>
        <p:spPr>
          <a:xfrm>
            <a:off x="863865" y="3880529"/>
            <a:ext cx="241300" cy="40386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31445" marR="30480" indent="-93980">
              <a:lnSpc>
                <a:spcPct val="109900"/>
              </a:lnSpc>
              <a:spcBef>
                <a:spcPts val="140"/>
              </a:spcBef>
              <a:buClr>
                <a:srgbClr val="0033FF"/>
              </a:buClr>
              <a:buSzPct val="138461"/>
              <a:buFont typeface="Courier New"/>
              <a:buAutoNum type="arabicPlain"/>
              <a:tabLst>
                <a:tab pos="131445" algn="l"/>
              </a:tabLst>
            </a:pPr>
            <a:r>
              <a:rPr sz="975" b="1" spc="-75" baseline="-12820" dirty="0">
                <a:latin typeface="Arial"/>
                <a:cs typeface="Arial"/>
              </a:rPr>
              <a:t>M</a:t>
            </a:r>
            <a:r>
              <a:rPr sz="975" b="1" spc="750" baseline="-12820" dirty="0">
                <a:latin typeface="Arial"/>
                <a:cs typeface="Arial"/>
              </a:rPr>
              <a:t> </a:t>
            </a:r>
            <a:r>
              <a:rPr sz="650" b="1" spc="-50" dirty="0">
                <a:latin typeface="Arial"/>
                <a:cs typeface="Arial"/>
              </a:rPr>
              <a:t>U</a:t>
            </a:r>
            <a:endParaRPr sz="650">
              <a:latin typeface="Arial"/>
              <a:cs typeface="Arial"/>
            </a:endParaRPr>
          </a:p>
          <a:p>
            <a:pPr marL="139700" indent="-101600">
              <a:lnSpc>
                <a:spcPts val="855"/>
              </a:lnSpc>
              <a:buClr>
                <a:srgbClr val="0033FF"/>
              </a:buClr>
              <a:buSzPct val="138461"/>
              <a:buFont typeface="Courier New"/>
              <a:buAutoNum type="arabicPlain"/>
              <a:tabLst>
                <a:tab pos="139700" algn="l"/>
              </a:tabLst>
            </a:pPr>
            <a:r>
              <a:rPr sz="650" b="1" spc="-50" dirty="0">
                <a:latin typeface="Arial"/>
                <a:cs typeface="Arial"/>
              </a:rPr>
              <a:t>X</a:t>
            </a:r>
            <a:endParaRPr sz="650">
              <a:latin typeface="Arial"/>
              <a:cs typeface="Arial"/>
            </a:endParaRPr>
          </a:p>
        </p:txBody>
      </p:sp>
      <p:grpSp>
        <p:nvGrpSpPr>
          <p:cNvPr id="215" name="object 215"/>
          <p:cNvGrpSpPr/>
          <p:nvPr/>
        </p:nvGrpSpPr>
        <p:grpSpPr>
          <a:xfrm>
            <a:off x="6586268" y="3711742"/>
            <a:ext cx="85090" cy="238125"/>
            <a:chOff x="6586268" y="3711742"/>
            <a:chExt cx="85090" cy="238125"/>
          </a:xfrm>
        </p:grpSpPr>
        <p:sp>
          <p:nvSpPr>
            <p:cNvPr id="216" name="object 216"/>
            <p:cNvSpPr/>
            <p:nvPr/>
          </p:nvSpPr>
          <p:spPr>
            <a:xfrm>
              <a:off x="6586268" y="3847731"/>
              <a:ext cx="85090" cy="102235"/>
            </a:xfrm>
            <a:custGeom>
              <a:avLst/>
              <a:gdLst/>
              <a:ahLst/>
              <a:cxnLst/>
              <a:rect l="l" t="t" r="r" b="b"/>
              <a:pathLst>
                <a:path w="85090" h="102235">
                  <a:moveTo>
                    <a:pt x="84941" y="0"/>
                  </a:moveTo>
                  <a:lnTo>
                    <a:pt x="0" y="0"/>
                  </a:lnTo>
                  <a:lnTo>
                    <a:pt x="42428" y="102085"/>
                  </a:lnTo>
                  <a:lnTo>
                    <a:pt x="84941" y="0"/>
                  </a:lnTo>
                  <a:close/>
                </a:path>
              </a:pathLst>
            </a:custGeom>
            <a:solidFill>
              <a:srgbClr val="003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7" name="object 217"/>
            <p:cNvSpPr/>
            <p:nvPr/>
          </p:nvSpPr>
          <p:spPr>
            <a:xfrm>
              <a:off x="6628696" y="3720315"/>
              <a:ext cx="0" cy="195580"/>
            </a:xfrm>
            <a:custGeom>
              <a:avLst/>
              <a:gdLst/>
              <a:ahLst/>
              <a:cxnLst/>
              <a:rect l="l" t="t" r="r" b="b"/>
              <a:pathLst>
                <a:path h="195579">
                  <a:moveTo>
                    <a:pt x="0" y="0"/>
                  </a:moveTo>
                  <a:lnTo>
                    <a:pt x="0" y="195586"/>
                  </a:lnTo>
                </a:path>
              </a:pathLst>
            </a:custGeom>
            <a:ln w="16946">
              <a:solidFill>
                <a:srgbClr val="00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8" name="object 218"/>
          <p:cNvSpPr txBox="1"/>
          <p:nvPr/>
        </p:nvSpPr>
        <p:spPr>
          <a:xfrm>
            <a:off x="6335238" y="3571521"/>
            <a:ext cx="553720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b="1" spc="-10" dirty="0">
                <a:solidFill>
                  <a:srgbClr val="0033FF"/>
                </a:solidFill>
                <a:latin typeface="Arial"/>
                <a:cs typeface="Arial"/>
              </a:rPr>
              <a:t>ALUSrcA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219" name="object 219"/>
          <p:cNvGrpSpPr/>
          <p:nvPr/>
        </p:nvGrpSpPr>
        <p:grpSpPr>
          <a:xfrm>
            <a:off x="63556" y="2406619"/>
            <a:ext cx="9029065" cy="3851910"/>
            <a:chOff x="63556" y="2406619"/>
            <a:chExt cx="9029065" cy="3851910"/>
          </a:xfrm>
        </p:grpSpPr>
        <p:sp>
          <p:nvSpPr>
            <p:cNvPr id="220" name="object 220"/>
            <p:cNvSpPr/>
            <p:nvPr/>
          </p:nvSpPr>
          <p:spPr>
            <a:xfrm>
              <a:off x="76574" y="2419636"/>
              <a:ext cx="9003030" cy="3825875"/>
            </a:xfrm>
            <a:custGeom>
              <a:avLst/>
              <a:gdLst/>
              <a:ahLst/>
              <a:cxnLst/>
              <a:rect l="l" t="t" r="r" b="b"/>
              <a:pathLst>
                <a:path w="9003030" h="3825875">
                  <a:moveTo>
                    <a:pt x="9002768" y="0"/>
                  </a:moveTo>
                  <a:lnTo>
                    <a:pt x="0" y="0"/>
                  </a:lnTo>
                </a:path>
                <a:path w="9003030" h="3825875">
                  <a:moveTo>
                    <a:pt x="9002768" y="0"/>
                  </a:moveTo>
                  <a:lnTo>
                    <a:pt x="9002768" y="1190092"/>
                  </a:lnTo>
                </a:path>
                <a:path w="9003030" h="3825875">
                  <a:moveTo>
                    <a:pt x="3293126" y="2065768"/>
                  </a:moveTo>
                  <a:lnTo>
                    <a:pt x="3293126" y="3825420"/>
                  </a:lnTo>
                </a:path>
                <a:path w="9003030" h="3825875">
                  <a:moveTo>
                    <a:pt x="5973429" y="3672321"/>
                  </a:moveTo>
                  <a:lnTo>
                    <a:pt x="1072224" y="3672321"/>
                  </a:lnTo>
                </a:path>
                <a:path w="9003030" h="3825875">
                  <a:moveTo>
                    <a:pt x="5973429" y="2261354"/>
                  </a:moveTo>
                  <a:lnTo>
                    <a:pt x="5973429" y="3672321"/>
                  </a:lnTo>
                </a:path>
                <a:path w="9003030" h="3825875">
                  <a:moveTo>
                    <a:pt x="612594" y="1802266"/>
                  </a:moveTo>
                  <a:lnTo>
                    <a:pt x="612594" y="3825420"/>
                  </a:lnTo>
                </a:path>
              </a:pathLst>
            </a:custGeom>
            <a:ln w="255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1" name="object 221"/>
            <p:cNvSpPr/>
            <p:nvPr/>
          </p:nvSpPr>
          <p:spPr>
            <a:xfrm>
              <a:off x="1233740" y="4629991"/>
              <a:ext cx="119380" cy="102235"/>
            </a:xfrm>
            <a:custGeom>
              <a:avLst/>
              <a:gdLst/>
              <a:ahLst/>
              <a:cxnLst/>
              <a:rect l="l" t="t" r="r" b="b"/>
              <a:pathLst>
                <a:path w="119380" h="102235">
                  <a:moveTo>
                    <a:pt x="0" y="0"/>
                  </a:moveTo>
                  <a:lnTo>
                    <a:pt x="0" y="101830"/>
                  </a:lnTo>
                  <a:lnTo>
                    <a:pt x="119292" y="51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2" name="object 222"/>
            <p:cNvSpPr/>
            <p:nvPr/>
          </p:nvSpPr>
          <p:spPr>
            <a:xfrm>
              <a:off x="1148798" y="4680991"/>
              <a:ext cx="144780" cy="1410970"/>
            </a:xfrm>
            <a:custGeom>
              <a:avLst/>
              <a:gdLst/>
              <a:ahLst/>
              <a:cxnLst/>
              <a:rect l="l" t="t" r="r" b="b"/>
              <a:pathLst>
                <a:path w="144780" h="1410970">
                  <a:moveTo>
                    <a:pt x="144630" y="0"/>
                  </a:moveTo>
                  <a:lnTo>
                    <a:pt x="0" y="0"/>
                  </a:lnTo>
                </a:path>
                <a:path w="144780" h="1410970">
                  <a:moveTo>
                    <a:pt x="0" y="0"/>
                  </a:moveTo>
                  <a:lnTo>
                    <a:pt x="0" y="1410966"/>
                  </a:lnTo>
                </a:path>
              </a:pathLst>
            </a:custGeom>
            <a:ln w="255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3" name="object 223"/>
          <p:cNvSpPr txBox="1"/>
          <p:nvPr/>
        </p:nvSpPr>
        <p:spPr>
          <a:xfrm>
            <a:off x="5628919" y="2942601"/>
            <a:ext cx="547370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b="1" spc="-10" dirty="0">
                <a:solidFill>
                  <a:srgbClr val="DD0000"/>
                </a:solidFill>
                <a:latin typeface="Courier New"/>
                <a:cs typeface="Courier New"/>
              </a:rPr>
              <a:t>jmpaddr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224" name="object 224"/>
          <p:cNvSpPr txBox="1"/>
          <p:nvPr/>
        </p:nvSpPr>
        <p:spPr>
          <a:xfrm>
            <a:off x="5628919" y="3104255"/>
            <a:ext cx="45275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spc="-10" dirty="0">
                <a:solidFill>
                  <a:srgbClr val="DD0000"/>
                </a:solidFill>
                <a:latin typeface="Courier New"/>
                <a:cs typeface="Courier New"/>
              </a:rPr>
              <a:t>I[25:0]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225" name="object 225"/>
          <p:cNvSpPr txBox="1"/>
          <p:nvPr/>
        </p:nvSpPr>
        <p:spPr>
          <a:xfrm>
            <a:off x="5373668" y="3180603"/>
            <a:ext cx="179070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b="1" spc="35" dirty="0">
                <a:solidFill>
                  <a:srgbClr val="DD0000"/>
                </a:solidFill>
                <a:latin typeface="Courier New"/>
                <a:cs typeface="Courier New"/>
              </a:rPr>
              <a:t>rd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226" name="object 226"/>
          <p:cNvSpPr/>
          <p:nvPr/>
        </p:nvSpPr>
        <p:spPr>
          <a:xfrm>
            <a:off x="4901375" y="3371728"/>
            <a:ext cx="536575" cy="229870"/>
          </a:xfrm>
          <a:custGeom>
            <a:avLst/>
            <a:gdLst/>
            <a:ahLst/>
            <a:cxnLst/>
            <a:rect l="l" t="t" r="r" b="b"/>
            <a:pathLst>
              <a:path w="536575" h="229870">
                <a:moveTo>
                  <a:pt x="536009" y="0"/>
                </a:moveTo>
                <a:lnTo>
                  <a:pt x="0" y="0"/>
                </a:lnTo>
                <a:lnTo>
                  <a:pt x="119037" y="229586"/>
                </a:lnTo>
                <a:lnTo>
                  <a:pt x="425389" y="229586"/>
                </a:lnTo>
                <a:lnTo>
                  <a:pt x="536009" y="0"/>
                </a:lnTo>
              </a:path>
            </a:pathLst>
          </a:custGeom>
          <a:ln w="510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 txBox="1"/>
          <p:nvPr/>
        </p:nvSpPr>
        <p:spPr>
          <a:xfrm>
            <a:off x="4812151" y="3342019"/>
            <a:ext cx="573405" cy="41148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82245">
              <a:lnSpc>
                <a:spcPts val="960"/>
              </a:lnSpc>
              <a:spcBef>
                <a:spcPts val="135"/>
              </a:spcBef>
              <a:tabLst>
                <a:tab pos="488950" algn="l"/>
              </a:tabLst>
            </a:pPr>
            <a:r>
              <a:rPr sz="900" b="1" spc="-50" dirty="0">
                <a:solidFill>
                  <a:srgbClr val="0033FF"/>
                </a:solidFill>
                <a:latin typeface="Courier New"/>
                <a:cs typeface="Courier New"/>
              </a:rPr>
              <a:t>0</a:t>
            </a:r>
            <a:r>
              <a:rPr sz="900" b="1" dirty="0">
                <a:solidFill>
                  <a:srgbClr val="0033FF"/>
                </a:solidFill>
                <a:latin typeface="Courier New"/>
                <a:cs typeface="Courier New"/>
              </a:rPr>
              <a:t>	</a:t>
            </a:r>
            <a:r>
              <a:rPr sz="900" b="1" spc="-50" dirty="0">
                <a:solidFill>
                  <a:srgbClr val="0033FF"/>
                </a:solidFill>
                <a:latin typeface="Courier New"/>
                <a:cs typeface="Courier New"/>
              </a:rPr>
              <a:t>1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ts val="840"/>
              </a:lnSpc>
              <a:tabLst>
                <a:tab pos="250825" algn="l"/>
              </a:tabLst>
            </a:pPr>
            <a:r>
              <a:rPr sz="800" spc="-50" dirty="0">
                <a:latin typeface="Arial MT"/>
                <a:cs typeface="Arial MT"/>
              </a:rPr>
              <a:t>5</a:t>
            </a:r>
            <a:r>
              <a:rPr sz="800" dirty="0">
                <a:latin typeface="Arial MT"/>
                <a:cs typeface="Arial MT"/>
              </a:rPr>
              <a:t>	</a:t>
            </a:r>
            <a:r>
              <a:rPr sz="975" b="1" spc="-37" baseline="4273" dirty="0">
                <a:latin typeface="Arial"/>
                <a:cs typeface="Arial"/>
              </a:rPr>
              <a:t>MUX</a:t>
            </a:r>
            <a:endParaRPr sz="975" baseline="4273">
              <a:latin typeface="Arial"/>
              <a:cs typeface="Arial"/>
            </a:endParaRPr>
          </a:p>
          <a:p>
            <a:pPr marR="113030" algn="r">
              <a:lnSpc>
                <a:spcPct val="100000"/>
              </a:lnSpc>
              <a:spcBef>
                <a:spcPts val="245"/>
              </a:spcBef>
            </a:pPr>
            <a:r>
              <a:rPr sz="800" spc="-50" dirty="0">
                <a:latin typeface="Arial MT"/>
                <a:cs typeface="Arial MT"/>
              </a:rPr>
              <a:t>5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228" name="object 228"/>
          <p:cNvSpPr txBox="1"/>
          <p:nvPr/>
        </p:nvSpPr>
        <p:spPr>
          <a:xfrm>
            <a:off x="4207865" y="3180603"/>
            <a:ext cx="561975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394970" algn="l"/>
              </a:tabLst>
            </a:pPr>
            <a:r>
              <a:rPr sz="900" b="1" spc="-25" dirty="0">
                <a:solidFill>
                  <a:srgbClr val="DD0000"/>
                </a:solidFill>
                <a:latin typeface="Courier New"/>
                <a:cs typeface="Courier New"/>
              </a:rPr>
              <a:t>rs</a:t>
            </a:r>
            <a:r>
              <a:rPr sz="900" b="1" dirty="0">
                <a:solidFill>
                  <a:srgbClr val="DD0000"/>
                </a:solidFill>
                <a:latin typeface="Courier New"/>
                <a:cs typeface="Courier New"/>
              </a:rPr>
              <a:t>	</a:t>
            </a:r>
            <a:r>
              <a:rPr sz="900" b="1" spc="35" dirty="0">
                <a:solidFill>
                  <a:srgbClr val="DD0000"/>
                </a:solidFill>
                <a:latin typeface="Courier New"/>
                <a:cs typeface="Courier New"/>
              </a:rPr>
              <a:t>rt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229" name="object 229"/>
          <p:cNvSpPr txBox="1"/>
          <p:nvPr/>
        </p:nvSpPr>
        <p:spPr>
          <a:xfrm>
            <a:off x="3552647" y="5441754"/>
            <a:ext cx="700405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b="1" spc="-10" dirty="0">
                <a:solidFill>
                  <a:srgbClr val="DD0000"/>
                </a:solidFill>
                <a:latin typeface="Courier New"/>
                <a:cs typeface="Courier New"/>
              </a:rPr>
              <a:t>immediate</a:t>
            </a:r>
            <a:endParaRPr sz="900">
              <a:latin typeface="Courier New"/>
              <a:cs typeface="Courier New"/>
            </a:endParaRPr>
          </a:p>
        </p:txBody>
      </p:sp>
      <p:grpSp>
        <p:nvGrpSpPr>
          <p:cNvPr id="230" name="object 230"/>
          <p:cNvGrpSpPr/>
          <p:nvPr/>
        </p:nvGrpSpPr>
        <p:grpSpPr>
          <a:xfrm>
            <a:off x="3318672" y="2555532"/>
            <a:ext cx="5531485" cy="3732529"/>
            <a:chOff x="3318672" y="2555532"/>
            <a:chExt cx="5531485" cy="3732529"/>
          </a:xfrm>
        </p:grpSpPr>
        <p:pic>
          <p:nvPicPr>
            <p:cNvPr id="231" name="object 23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348178" y="3091205"/>
              <a:ext cx="102142" cy="102041"/>
            </a:xfrm>
            <a:prstGeom prst="rect">
              <a:avLst/>
            </a:prstGeom>
          </p:spPr>
        </p:pic>
        <p:pic>
          <p:nvPicPr>
            <p:cNvPr id="232" name="object 23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731054" y="3091205"/>
              <a:ext cx="102142" cy="102041"/>
            </a:xfrm>
            <a:prstGeom prst="rect">
              <a:avLst/>
            </a:prstGeom>
          </p:spPr>
        </p:pic>
        <p:pic>
          <p:nvPicPr>
            <p:cNvPr id="233" name="object 23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267318" y="3091205"/>
              <a:ext cx="102057" cy="102041"/>
            </a:xfrm>
            <a:prstGeom prst="rect">
              <a:avLst/>
            </a:prstGeom>
          </p:spPr>
        </p:pic>
        <p:pic>
          <p:nvPicPr>
            <p:cNvPr id="234" name="object 23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109680" y="2555532"/>
              <a:ext cx="102057" cy="102126"/>
            </a:xfrm>
            <a:prstGeom prst="rect">
              <a:avLst/>
            </a:prstGeom>
          </p:spPr>
        </p:pic>
        <p:pic>
          <p:nvPicPr>
            <p:cNvPr id="235" name="object 23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998974" y="4621384"/>
              <a:ext cx="93726" cy="102043"/>
            </a:xfrm>
            <a:prstGeom prst="rect">
              <a:avLst/>
            </a:prstGeom>
          </p:spPr>
        </p:pic>
        <p:pic>
          <p:nvPicPr>
            <p:cNvPr id="236" name="object 23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07107" y="4510970"/>
              <a:ext cx="102056" cy="93455"/>
            </a:xfrm>
            <a:prstGeom prst="rect">
              <a:avLst/>
            </a:prstGeom>
          </p:spPr>
        </p:pic>
        <p:pic>
          <p:nvPicPr>
            <p:cNvPr id="237" name="object 23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318672" y="6194020"/>
              <a:ext cx="93469" cy="93499"/>
            </a:xfrm>
            <a:prstGeom prst="rect">
              <a:avLst/>
            </a:prstGeom>
          </p:spPr>
        </p:pic>
        <p:sp>
          <p:nvSpPr>
            <p:cNvPr id="238" name="object 238"/>
            <p:cNvSpPr/>
            <p:nvPr/>
          </p:nvSpPr>
          <p:spPr>
            <a:xfrm>
              <a:off x="8764657" y="3873231"/>
              <a:ext cx="85090" cy="102235"/>
            </a:xfrm>
            <a:custGeom>
              <a:avLst/>
              <a:gdLst/>
              <a:ahLst/>
              <a:cxnLst/>
              <a:rect l="l" t="t" r="r" b="b"/>
              <a:pathLst>
                <a:path w="85090" h="102235">
                  <a:moveTo>
                    <a:pt x="42428" y="0"/>
                  </a:moveTo>
                  <a:lnTo>
                    <a:pt x="0" y="102085"/>
                  </a:lnTo>
                  <a:lnTo>
                    <a:pt x="84941" y="102085"/>
                  </a:lnTo>
                  <a:lnTo>
                    <a:pt x="42428" y="0"/>
                  </a:lnTo>
                  <a:close/>
                </a:path>
              </a:pathLst>
            </a:custGeom>
            <a:solidFill>
              <a:srgbClr val="003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9" name="object 239"/>
            <p:cNvSpPr/>
            <p:nvPr/>
          </p:nvSpPr>
          <p:spPr>
            <a:xfrm>
              <a:off x="8807086" y="3907316"/>
              <a:ext cx="0" cy="161925"/>
            </a:xfrm>
            <a:custGeom>
              <a:avLst/>
              <a:gdLst/>
              <a:ahLst/>
              <a:cxnLst/>
              <a:rect l="l" t="t" r="r" b="b"/>
              <a:pathLst>
                <a:path h="161925">
                  <a:moveTo>
                    <a:pt x="0" y="0"/>
                  </a:moveTo>
                  <a:lnTo>
                    <a:pt x="0" y="161501"/>
                  </a:lnTo>
                </a:path>
              </a:pathLst>
            </a:custGeom>
            <a:ln w="16946">
              <a:solidFill>
                <a:srgbClr val="00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0" name="object 240"/>
          <p:cNvSpPr txBox="1"/>
          <p:nvPr/>
        </p:nvSpPr>
        <p:spPr>
          <a:xfrm>
            <a:off x="8479531" y="4030609"/>
            <a:ext cx="610870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b="1" spc="-10" dirty="0">
                <a:solidFill>
                  <a:srgbClr val="0033FF"/>
                </a:solidFill>
                <a:latin typeface="Arial"/>
                <a:cs typeface="Arial"/>
              </a:rPr>
              <a:t>PCSource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241" name="object 241"/>
          <p:cNvGrpSpPr/>
          <p:nvPr/>
        </p:nvGrpSpPr>
        <p:grpSpPr>
          <a:xfrm>
            <a:off x="3710063" y="4604406"/>
            <a:ext cx="85725" cy="195580"/>
            <a:chOff x="3710063" y="4604406"/>
            <a:chExt cx="85725" cy="195580"/>
          </a:xfrm>
        </p:grpSpPr>
        <p:sp>
          <p:nvSpPr>
            <p:cNvPr id="242" name="object 242"/>
            <p:cNvSpPr/>
            <p:nvPr/>
          </p:nvSpPr>
          <p:spPr>
            <a:xfrm>
              <a:off x="3710063" y="4604406"/>
              <a:ext cx="85725" cy="102235"/>
            </a:xfrm>
            <a:custGeom>
              <a:avLst/>
              <a:gdLst/>
              <a:ahLst/>
              <a:cxnLst/>
              <a:rect l="l" t="t" r="r" b="b"/>
              <a:pathLst>
                <a:path w="85725" h="102235">
                  <a:moveTo>
                    <a:pt x="42513" y="0"/>
                  </a:moveTo>
                  <a:lnTo>
                    <a:pt x="0" y="101915"/>
                  </a:lnTo>
                  <a:lnTo>
                    <a:pt x="85196" y="101915"/>
                  </a:lnTo>
                  <a:lnTo>
                    <a:pt x="42513" y="0"/>
                  </a:lnTo>
                  <a:close/>
                </a:path>
              </a:pathLst>
            </a:custGeom>
            <a:solidFill>
              <a:srgbClr val="003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3" name="object 243"/>
            <p:cNvSpPr/>
            <p:nvPr/>
          </p:nvSpPr>
          <p:spPr>
            <a:xfrm>
              <a:off x="3752577" y="4638321"/>
              <a:ext cx="0" cy="153670"/>
            </a:xfrm>
            <a:custGeom>
              <a:avLst/>
              <a:gdLst/>
              <a:ahLst/>
              <a:cxnLst/>
              <a:rect l="l" t="t" r="r" b="b"/>
              <a:pathLst>
                <a:path h="153670">
                  <a:moveTo>
                    <a:pt x="0" y="0"/>
                  </a:moveTo>
                  <a:lnTo>
                    <a:pt x="0" y="153085"/>
                  </a:lnTo>
                </a:path>
              </a:pathLst>
            </a:custGeom>
            <a:ln w="16946">
              <a:solidFill>
                <a:srgbClr val="00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4" name="object 244"/>
          <p:cNvSpPr txBox="1"/>
          <p:nvPr/>
        </p:nvSpPr>
        <p:spPr>
          <a:xfrm>
            <a:off x="3382509" y="4753198"/>
            <a:ext cx="642620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b="1" spc="-10" dirty="0">
                <a:solidFill>
                  <a:srgbClr val="0033FF"/>
                </a:solidFill>
                <a:latin typeface="Arial"/>
                <a:cs typeface="Arial"/>
              </a:rPr>
              <a:t>MemtoReg</a:t>
            </a:r>
            <a:endParaRPr sz="900">
              <a:latin typeface="Arial"/>
              <a:cs typeface="Arial"/>
            </a:endParaRPr>
          </a:p>
        </p:txBody>
      </p:sp>
      <p:sp>
        <p:nvSpPr>
          <p:cNvPr id="245" name="object 245"/>
          <p:cNvSpPr txBox="1"/>
          <p:nvPr/>
        </p:nvSpPr>
        <p:spPr>
          <a:xfrm>
            <a:off x="872259" y="3495105"/>
            <a:ext cx="264795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b="1" spc="-20" dirty="0">
                <a:solidFill>
                  <a:srgbClr val="0033FF"/>
                </a:solidFill>
                <a:latin typeface="Arial"/>
                <a:cs typeface="Arial"/>
              </a:rPr>
              <a:t>IorD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246" name="object 246"/>
          <p:cNvGrpSpPr/>
          <p:nvPr/>
        </p:nvGrpSpPr>
        <p:grpSpPr>
          <a:xfrm>
            <a:off x="382876" y="3371655"/>
            <a:ext cx="85725" cy="238125"/>
            <a:chOff x="382876" y="3371655"/>
            <a:chExt cx="85725" cy="238125"/>
          </a:xfrm>
        </p:grpSpPr>
        <p:sp>
          <p:nvSpPr>
            <p:cNvPr id="247" name="object 247"/>
            <p:cNvSpPr/>
            <p:nvPr/>
          </p:nvSpPr>
          <p:spPr>
            <a:xfrm>
              <a:off x="382876" y="3507814"/>
              <a:ext cx="85725" cy="102235"/>
            </a:xfrm>
            <a:custGeom>
              <a:avLst/>
              <a:gdLst/>
              <a:ahLst/>
              <a:cxnLst/>
              <a:rect l="l" t="t" r="r" b="b"/>
              <a:pathLst>
                <a:path w="85725" h="102235">
                  <a:moveTo>
                    <a:pt x="85145" y="0"/>
                  </a:moveTo>
                  <a:lnTo>
                    <a:pt x="0" y="0"/>
                  </a:lnTo>
                  <a:lnTo>
                    <a:pt x="42675" y="101915"/>
                  </a:lnTo>
                  <a:lnTo>
                    <a:pt x="85145" y="0"/>
                  </a:lnTo>
                  <a:close/>
                </a:path>
              </a:pathLst>
            </a:custGeom>
            <a:solidFill>
              <a:srgbClr val="003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8" name="object 248"/>
            <p:cNvSpPr/>
            <p:nvPr/>
          </p:nvSpPr>
          <p:spPr>
            <a:xfrm>
              <a:off x="425551" y="3380228"/>
              <a:ext cx="0" cy="195580"/>
            </a:xfrm>
            <a:custGeom>
              <a:avLst/>
              <a:gdLst/>
              <a:ahLst/>
              <a:cxnLst/>
              <a:rect l="l" t="t" r="r" b="b"/>
              <a:pathLst>
                <a:path h="195579">
                  <a:moveTo>
                    <a:pt x="0" y="0"/>
                  </a:moveTo>
                  <a:lnTo>
                    <a:pt x="0" y="195586"/>
                  </a:lnTo>
                </a:path>
              </a:pathLst>
            </a:custGeom>
            <a:ln w="16946">
              <a:solidFill>
                <a:srgbClr val="00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9" name="object 249"/>
          <p:cNvSpPr txBox="1"/>
          <p:nvPr/>
        </p:nvSpPr>
        <p:spPr>
          <a:xfrm>
            <a:off x="200079" y="3180603"/>
            <a:ext cx="403860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b="1" spc="-10" dirty="0">
                <a:solidFill>
                  <a:srgbClr val="0033FF"/>
                </a:solidFill>
                <a:latin typeface="Arial"/>
                <a:cs typeface="Arial"/>
              </a:rPr>
              <a:t>PCWr*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250" name="object 250"/>
          <p:cNvGrpSpPr/>
          <p:nvPr/>
        </p:nvGrpSpPr>
        <p:grpSpPr>
          <a:xfrm>
            <a:off x="2944141" y="2334479"/>
            <a:ext cx="85725" cy="434340"/>
            <a:chOff x="2944141" y="2334479"/>
            <a:chExt cx="85725" cy="434340"/>
          </a:xfrm>
        </p:grpSpPr>
        <p:sp>
          <p:nvSpPr>
            <p:cNvPr id="251" name="object 251"/>
            <p:cNvSpPr/>
            <p:nvPr/>
          </p:nvSpPr>
          <p:spPr>
            <a:xfrm>
              <a:off x="2944141" y="2666223"/>
              <a:ext cx="85725" cy="102235"/>
            </a:xfrm>
            <a:custGeom>
              <a:avLst/>
              <a:gdLst/>
              <a:ahLst/>
              <a:cxnLst/>
              <a:rect l="l" t="t" r="r" b="b"/>
              <a:pathLst>
                <a:path w="85725" h="102235">
                  <a:moveTo>
                    <a:pt x="85111" y="0"/>
                  </a:moveTo>
                  <a:lnTo>
                    <a:pt x="0" y="0"/>
                  </a:lnTo>
                  <a:lnTo>
                    <a:pt x="42683" y="102085"/>
                  </a:lnTo>
                  <a:lnTo>
                    <a:pt x="85111" y="0"/>
                  </a:lnTo>
                  <a:close/>
                </a:path>
              </a:pathLst>
            </a:custGeom>
            <a:solidFill>
              <a:srgbClr val="003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2" name="object 252"/>
            <p:cNvSpPr/>
            <p:nvPr/>
          </p:nvSpPr>
          <p:spPr>
            <a:xfrm>
              <a:off x="2986824" y="2343051"/>
              <a:ext cx="0" cy="391795"/>
            </a:xfrm>
            <a:custGeom>
              <a:avLst/>
              <a:gdLst/>
              <a:ahLst/>
              <a:cxnLst/>
              <a:rect l="l" t="t" r="r" b="b"/>
              <a:pathLst>
                <a:path h="391794">
                  <a:moveTo>
                    <a:pt x="0" y="0"/>
                  </a:moveTo>
                  <a:lnTo>
                    <a:pt x="0" y="391172"/>
                  </a:lnTo>
                </a:path>
              </a:pathLst>
            </a:custGeom>
            <a:ln w="16946">
              <a:solidFill>
                <a:srgbClr val="00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3" name="object 253"/>
          <p:cNvSpPr txBox="1"/>
          <p:nvPr/>
        </p:nvSpPr>
        <p:spPr>
          <a:xfrm>
            <a:off x="1261617" y="1762709"/>
            <a:ext cx="5360035" cy="6000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993264" algn="l"/>
              </a:tabLst>
            </a:pPr>
            <a:r>
              <a:rPr sz="2000" dirty="0">
                <a:latin typeface="Courier New"/>
                <a:cs typeface="Courier New"/>
              </a:rPr>
              <a:t>ALUOut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=</a:t>
            </a:r>
            <a:r>
              <a:rPr sz="2000" spc="-15" dirty="0">
                <a:latin typeface="Courier New"/>
                <a:cs typeface="Courier New"/>
              </a:rPr>
              <a:t> </a:t>
            </a:r>
            <a:r>
              <a:rPr sz="2000" spc="-50" dirty="0">
                <a:latin typeface="Courier New"/>
                <a:cs typeface="Courier New"/>
              </a:rPr>
              <a:t>A</a:t>
            </a:r>
            <a:r>
              <a:rPr sz="2000" dirty="0">
                <a:latin typeface="Courier New"/>
                <a:cs typeface="Courier New"/>
              </a:rPr>
              <a:t>	</a:t>
            </a:r>
            <a:r>
              <a:rPr sz="2000" spc="-10" dirty="0">
                <a:latin typeface="Courier New"/>
                <a:cs typeface="Courier New"/>
              </a:rPr>
              <a:t>sign-extend(IR[15-</a:t>
            </a:r>
            <a:r>
              <a:rPr sz="2000" spc="-20" dirty="0">
                <a:latin typeface="Courier New"/>
                <a:cs typeface="Courier New"/>
              </a:rPr>
              <a:t>0]);</a:t>
            </a:r>
            <a:endParaRPr sz="2000">
              <a:latin typeface="Courier New"/>
              <a:cs typeface="Courier New"/>
            </a:endParaRPr>
          </a:p>
          <a:p>
            <a:pPr marL="1452245">
              <a:lnSpc>
                <a:spcPct val="100000"/>
              </a:lnSpc>
              <a:spcBef>
                <a:spcPts val="1030"/>
              </a:spcBef>
            </a:pPr>
            <a:r>
              <a:rPr sz="900" b="1" spc="-10" dirty="0">
                <a:solidFill>
                  <a:srgbClr val="0033FF"/>
                </a:solidFill>
                <a:latin typeface="Arial"/>
                <a:cs typeface="Arial"/>
              </a:rPr>
              <a:t>IRWrite</a:t>
            </a:r>
            <a:endParaRPr sz="900">
              <a:latin typeface="Arial"/>
              <a:cs typeface="Arial"/>
            </a:endParaRPr>
          </a:p>
        </p:txBody>
      </p:sp>
      <p:sp>
        <p:nvSpPr>
          <p:cNvPr id="254" name="object 254"/>
          <p:cNvSpPr/>
          <p:nvPr/>
        </p:nvSpPr>
        <p:spPr>
          <a:xfrm>
            <a:off x="2819400" y="19050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304800" y="0"/>
                </a:moveTo>
                <a:lnTo>
                  <a:pt x="0" y="0"/>
                </a:lnTo>
                <a:lnTo>
                  <a:pt x="0" y="304800"/>
                </a:lnTo>
                <a:lnTo>
                  <a:pt x="304800" y="304800"/>
                </a:lnTo>
                <a:lnTo>
                  <a:pt x="304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55" name="object 255"/>
          <p:cNvGrpSpPr/>
          <p:nvPr/>
        </p:nvGrpSpPr>
        <p:grpSpPr>
          <a:xfrm>
            <a:off x="228600" y="2895600"/>
            <a:ext cx="8709660" cy="2948940"/>
            <a:chOff x="228600" y="2895600"/>
            <a:chExt cx="8709660" cy="2948940"/>
          </a:xfrm>
        </p:grpSpPr>
        <p:sp>
          <p:nvSpPr>
            <p:cNvPr id="256" name="object 256"/>
            <p:cNvSpPr/>
            <p:nvPr/>
          </p:nvSpPr>
          <p:spPr>
            <a:xfrm>
              <a:off x="1914550" y="3771400"/>
              <a:ext cx="85725" cy="102235"/>
            </a:xfrm>
            <a:custGeom>
              <a:avLst/>
              <a:gdLst/>
              <a:ahLst/>
              <a:cxnLst/>
              <a:rect l="l" t="t" r="r" b="b"/>
              <a:pathLst>
                <a:path w="85725" h="102235">
                  <a:moveTo>
                    <a:pt x="85196" y="0"/>
                  </a:moveTo>
                  <a:lnTo>
                    <a:pt x="0" y="0"/>
                  </a:lnTo>
                  <a:lnTo>
                    <a:pt x="42513" y="101830"/>
                  </a:lnTo>
                  <a:lnTo>
                    <a:pt x="85196" y="0"/>
                  </a:lnTo>
                  <a:close/>
                </a:path>
              </a:pathLst>
            </a:custGeom>
            <a:solidFill>
              <a:srgbClr val="003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7" name="object 257"/>
            <p:cNvSpPr/>
            <p:nvPr/>
          </p:nvSpPr>
          <p:spPr>
            <a:xfrm>
              <a:off x="1957064" y="3657600"/>
              <a:ext cx="0" cy="182245"/>
            </a:xfrm>
            <a:custGeom>
              <a:avLst/>
              <a:gdLst/>
              <a:ahLst/>
              <a:cxnLst/>
              <a:rect l="l" t="t" r="r" b="b"/>
              <a:pathLst>
                <a:path h="182245">
                  <a:moveTo>
                    <a:pt x="0" y="0"/>
                  </a:moveTo>
                  <a:lnTo>
                    <a:pt x="0" y="181716"/>
                  </a:lnTo>
                </a:path>
              </a:pathLst>
            </a:custGeom>
            <a:ln w="16946">
              <a:solidFill>
                <a:srgbClr val="00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8" name="object 258"/>
            <p:cNvSpPr/>
            <p:nvPr/>
          </p:nvSpPr>
          <p:spPr>
            <a:xfrm>
              <a:off x="228600" y="2895599"/>
              <a:ext cx="8709660" cy="2948940"/>
            </a:xfrm>
            <a:custGeom>
              <a:avLst/>
              <a:gdLst/>
              <a:ahLst/>
              <a:cxnLst/>
              <a:rect l="l" t="t" r="r" b="b"/>
              <a:pathLst>
                <a:path w="8709660" h="2948940">
                  <a:moveTo>
                    <a:pt x="3048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304800" y="304800"/>
                  </a:lnTo>
                  <a:lnTo>
                    <a:pt x="304800" y="0"/>
                  </a:lnTo>
                  <a:close/>
                </a:path>
                <a:path w="8709660" h="2948940">
                  <a:moveTo>
                    <a:pt x="914400" y="304800"/>
                  </a:moveTo>
                  <a:lnTo>
                    <a:pt x="609600" y="304800"/>
                  </a:lnTo>
                  <a:lnTo>
                    <a:pt x="609600" y="609600"/>
                  </a:lnTo>
                  <a:lnTo>
                    <a:pt x="914400" y="609600"/>
                  </a:lnTo>
                  <a:lnTo>
                    <a:pt x="914400" y="304800"/>
                  </a:lnTo>
                  <a:close/>
                </a:path>
                <a:path w="8709660" h="2948940">
                  <a:moveTo>
                    <a:pt x="1862328" y="457200"/>
                  </a:moveTo>
                  <a:lnTo>
                    <a:pt x="1557528" y="457200"/>
                  </a:lnTo>
                  <a:lnTo>
                    <a:pt x="1557528" y="762000"/>
                  </a:lnTo>
                  <a:lnTo>
                    <a:pt x="1862328" y="762000"/>
                  </a:lnTo>
                  <a:lnTo>
                    <a:pt x="1862328" y="457200"/>
                  </a:lnTo>
                  <a:close/>
                </a:path>
                <a:path w="8709660" h="2948940">
                  <a:moveTo>
                    <a:pt x="1882140" y="2286000"/>
                  </a:moveTo>
                  <a:lnTo>
                    <a:pt x="1577340" y="2286000"/>
                  </a:lnTo>
                  <a:lnTo>
                    <a:pt x="1577340" y="2590800"/>
                  </a:lnTo>
                  <a:lnTo>
                    <a:pt x="1882140" y="2590800"/>
                  </a:lnTo>
                  <a:lnTo>
                    <a:pt x="1882140" y="2286000"/>
                  </a:lnTo>
                  <a:close/>
                </a:path>
                <a:path w="8709660" h="2948940">
                  <a:moveTo>
                    <a:pt x="3657600" y="2046732"/>
                  </a:moveTo>
                  <a:lnTo>
                    <a:pt x="3352800" y="2046732"/>
                  </a:lnTo>
                  <a:lnTo>
                    <a:pt x="3352800" y="2351532"/>
                  </a:lnTo>
                  <a:lnTo>
                    <a:pt x="3657600" y="2351532"/>
                  </a:lnTo>
                  <a:lnTo>
                    <a:pt x="3657600" y="2046732"/>
                  </a:lnTo>
                  <a:close/>
                </a:path>
                <a:path w="8709660" h="2948940">
                  <a:moveTo>
                    <a:pt x="4485132" y="2340864"/>
                  </a:moveTo>
                  <a:lnTo>
                    <a:pt x="4180332" y="2340864"/>
                  </a:lnTo>
                  <a:lnTo>
                    <a:pt x="4180332" y="2645664"/>
                  </a:lnTo>
                  <a:lnTo>
                    <a:pt x="4485132" y="2645664"/>
                  </a:lnTo>
                  <a:lnTo>
                    <a:pt x="4485132" y="2340864"/>
                  </a:lnTo>
                  <a:close/>
                </a:path>
                <a:path w="8709660" h="2948940">
                  <a:moveTo>
                    <a:pt x="5791200" y="662940"/>
                  </a:moveTo>
                  <a:lnTo>
                    <a:pt x="5486400" y="662940"/>
                  </a:lnTo>
                  <a:lnTo>
                    <a:pt x="5486400" y="967740"/>
                  </a:lnTo>
                  <a:lnTo>
                    <a:pt x="5791200" y="967740"/>
                  </a:lnTo>
                  <a:lnTo>
                    <a:pt x="5791200" y="662940"/>
                  </a:lnTo>
                  <a:close/>
                </a:path>
                <a:path w="8709660" h="2948940">
                  <a:moveTo>
                    <a:pt x="6542532" y="2644140"/>
                  </a:moveTo>
                  <a:lnTo>
                    <a:pt x="6237732" y="2644140"/>
                  </a:lnTo>
                  <a:lnTo>
                    <a:pt x="6237732" y="2948940"/>
                  </a:lnTo>
                  <a:lnTo>
                    <a:pt x="6542532" y="2948940"/>
                  </a:lnTo>
                  <a:lnTo>
                    <a:pt x="6542532" y="2644140"/>
                  </a:lnTo>
                  <a:close/>
                </a:path>
                <a:path w="8709660" h="2948940">
                  <a:moveTo>
                    <a:pt x="6553200" y="467868"/>
                  </a:moveTo>
                  <a:lnTo>
                    <a:pt x="6248400" y="467868"/>
                  </a:lnTo>
                  <a:lnTo>
                    <a:pt x="6248400" y="684276"/>
                  </a:lnTo>
                  <a:lnTo>
                    <a:pt x="6553200" y="684276"/>
                  </a:lnTo>
                  <a:lnTo>
                    <a:pt x="6553200" y="467868"/>
                  </a:lnTo>
                  <a:close/>
                </a:path>
                <a:path w="8709660" h="2948940">
                  <a:moveTo>
                    <a:pt x="7162800" y="531876"/>
                  </a:moveTo>
                  <a:lnTo>
                    <a:pt x="6705600" y="531876"/>
                  </a:lnTo>
                  <a:lnTo>
                    <a:pt x="6705600" y="836676"/>
                  </a:lnTo>
                  <a:lnTo>
                    <a:pt x="7162800" y="836676"/>
                  </a:lnTo>
                  <a:lnTo>
                    <a:pt x="7162800" y="531876"/>
                  </a:lnTo>
                  <a:close/>
                </a:path>
                <a:path w="8709660" h="2948940">
                  <a:moveTo>
                    <a:pt x="8709660" y="1295400"/>
                  </a:moveTo>
                  <a:lnTo>
                    <a:pt x="8404860" y="1295400"/>
                  </a:lnTo>
                  <a:lnTo>
                    <a:pt x="8404860" y="1600200"/>
                  </a:lnTo>
                  <a:lnTo>
                    <a:pt x="8709660" y="1600200"/>
                  </a:lnTo>
                  <a:lnTo>
                    <a:pt x="8709660" y="12954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705600" y="3810000"/>
            <a:ext cx="1600200" cy="1447800"/>
          </a:xfrm>
          <a:custGeom>
            <a:avLst/>
            <a:gdLst/>
            <a:ahLst/>
            <a:cxnLst/>
            <a:rect l="l" t="t" r="r" b="b"/>
            <a:pathLst>
              <a:path w="1600200" h="1447800">
                <a:moveTo>
                  <a:pt x="1600200" y="304800"/>
                </a:moveTo>
                <a:lnTo>
                  <a:pt x="1143000" y="304800"/>
                </a:lnTo>
                <a:lnTo>
                  <a:pt x="1143000" y="685800"/>
                </a:lnTo>
                <a:lnTo>
                  <a:pt x="787908" y="685800"/>
                </a:lnTo>
                <a:lnTo>
                  <a:pt x="787908" y="379349"/>
                </a:lnTo>
                <a:lnTo>
                  <a:pt x="102108" y="0"/>
                </a:lnTo>
                <a:lnTo>
                  <a:pt x="102108" y="254508"/>
                </a:lnTo>
                <a:lnTo>
                  <a:pt x="0" y="254508"/>
                </a:lnTo>
                <a:lnTo>
                  <a:pt x="0" y="457200"/>
                </a:lnTo>
                <a:lnTo>
                  <a:pt x="102108" y="457200"/>
                </a:lnTo>
                <a:lnTo>
                  <a:pt x="102108" y="1028700"/>
                </a:lnTo>
                <a:lnTo>
                  <a:pt x="0" y="1028700"/>
                </a:lnTo>
                <a:lnTo>
                  <a:pt x="0" y="1207008"/>
                </a:lnTo>
                <a:lnTo>
                  <a:pt x="102108" y="1207008"/>
                </a:lnTo>
                <a:lnTo>
                  <a:pt x="102108" y="1447800"/>
                </a:lnTo>
                <a:lnTo>
                  <a:pt x="787908" y="1068451"/>
                </a:lnTo>
                <a:lnTo>
                  <a:pt x="787908" y="838200"/>
                </a:lnTo>
                <a:lnTo>
                  <a:pt x="1143000" y="838200"/>
                </a:lnTo>
                <a:lnTo>
                  <a:pt x="1143000" y="1219200"/>
                </a:lnTo>
                <a:lnTo>
                  <a:pt x="1600200" y="1219200"/>
                </a:lnTo>
                <a:lnTo>
                  <a:pt x="1600200" y="30480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931408" y="4610100"/>
            <a:ext cx="533400" cy="152400"/>
          </a:xfrm>
          <a:custGeom>
            <a:avLst/>
            <a:gdLst/>
            <a:ahLst/>
            <a:cxnLst/>
            <a:rect l="l" t="t" r="r" b="b"/>
            <a:pathLst>
              <a:path w="533400" h="152400">
                <a:moveTo>
                  <a:pt x="533400" y="0"/>
                </a:moveTo>
                <a:lnTo>
                  <a:pt x="0" y="0"/>
                </a:lnTo>
                <a:lnTo>
                  <a:pt x="0" y="152400"/>
                </a:lnTo>
                <a:lnTo>
                  <a:pt x="533400" y="152400"/>
                </a:lnTo>
                <a:lnTo>
                  <a:pt x="533400" y="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574792" y="4012691"/>
            <a:ext cx="902335" cy="990600"/>
          </a:xfrm>
          <a:custGeom>
            <a:avLst/>
            <a:gdLst/>
            <a:ahLst/>
            <a:cxnLst/>
            <a:rect l="l" t="t" r="r" b="b"/>
            <a:pathLst>
              <a:path w="902335" h="990600">
                <a:moveTo>
                  <a:pt x="902208" y="190500"/>
                </a:moveTo>
                <a:lnTo>
                  <a:pt x="457200" y="190500"/>
                </a:lnTo>
                <a:lnTo>
                  <a:pt x="457200" y="0"/>
                </a:lnTo>
                <a:lnTo>
                  <a:pt x="0" y="0"/>
                </a:lnTo>
                <a:lnTo>
                  <a:pt x="0" y="990600"/>
                </a:lnTo>
                <a:lnTo>
                  <a:pt x="457200" y="990600"/>
                </a:lnTo>
                <a:lnTo>
                  <a:pt x="457200" y="342900"/>
                </a:lnTo>
                <a:lnTo>
                  <a:pt x="902208" y="342900"/>
                </a:lnTo>
                <a:lnTo>
                  <a:pt x="902208" y="19050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02692" y="3569208"/>
            <a:ext cx="457200" cy="838200"/>
          </a:xfrm>
          <a:custGeom>
            <a:avLst/>
            <a:gdLst/>
            <a:ahLst/>
            <a:cxnLst/>
            <a:rect l="l" t="t" r="r" b="b"/>
            <a:pathLst>
              <a:path w="457200" h="838200">
                <a:moveTo>
                  <a:pt x="457200" y="0"/>
                </a:moveTo>
                <a:lnTo>
                  <a:pt x="0" y="0"/>
                </a:lnTo>
                <a:lnTo>
                  <a:pt x="0" y="838200"/>
                </a:lnTo>
                <a:lnTo>
                  <a:pt x="457200" y="838200"/>
                </a:lnTo>
                <a:lnTo>
                  <a:pt x="457200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769107" y="2679192"/>
            <a:ext cx="457200" cy="914400"/>
          </a:xfrm>
          <a:custGeom>
            <a:avLst/>
            <a:gdLst/>
            <a:ahLst/>
            <a:cxnLst/>
            <a:rect l="l" t="t" r="r" b="b"/>
            <a:pathLst>
              <a:path w="457200" h="914400">
                <a:moveTo>
                  <a:pt x="457200" y="0"/>
                </a:moveTo>
                <a:lnTo>
                  <a:pt x="0" y="0"/>
                </a:lnTo>
                <a:lnTo>
                  <a:pt x="0" y="914400"/>
                </a:lnTo>
                <a:lnTo>
                  <a:pt x="457200" y="914400"/>
                </a:lnTo>
                <a:lnTo>
                  <a:pt x="45720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229969" y="358266"/>
            <a:ext cx="6748780" cy="1367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333399"/>
                </a:solidFill>
                <a:latin typeface="Tahoma"/>
                <a:cs typeface="Tahoma"/>
              </a:rPr>
              <a:t>Multicycle</a:t>
            </a:r>
            <a:r>
              <a:rPr spc="-60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dirty="0">
                <a:solidFill>
                  <a:srgbClr val="333399"/>
                </a:solidFill>
                <a:latin typeface="Tahoma"/>
                <a:cs typeface="Tahoma"/>
              </a:rPr>
              <a:t>Control</a:t>
            </a:r>
            <a:r>
              <a:rPr spc="-35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dirty="0">
                <a:solidFill>
                  <a:srgbClr val="333399"/>
                </a:solidFill>
                <a:latin typeface="Tahoma"/>
                <a:cs typeface="Tahoma"/>
              </a:rPr>
              <a:t>Step</a:t>
            </a:r>
            <a:r>
              <a:rPr spc="-5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pc="-20" dirty="0">
                <a:solidFill>
                  <a:srgbClr val="333399"/>
                </a:solidFill>
                <a:latin typeface="Tahoma"/>
                <a:cs typeface="Tahoma"/>
              </a:rPr>
              <a:t>(3): </a:t>
            </a:r>
            <a:r>
              <a:rPr dirty="0">
                <a:solidFill>
                  <a:srgbClr val="333399"/>
                </a:solidFill>
                <a:latin typeface="Tahoma"/>
                <a:cs typeface="Tahoma"/>
              </a:rPr>
              <a:t>ALU</a:t>
            </a:r>
            <a:r>
              <a:rPr spc="-5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dirty="0">
                <a:solidFill>
                  <a:srgbClr val="333399"/>
                </a:solidFill>
                <a:latin typeface="Tahoma"/>
                <a:cs typeface="Tahoma"/>
              </a:rPr>
              <a:t>Instruction</a:t>
            </a:r>
            <a:r>
              <a:rPr spc="-25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pc="-20" dirty="0">
                <a:solidFill>
                  <a:srgbClr val="333399"/>
                </a:solidFill>
                <a:latin typeface="Tahoma"/>
                <a:cs typeface="Tahoma"/>
              </a:rPr>
              <a:t>(R-</a:t>
            </a:r>
            <a:r>
              <a:rPr spc="-10" dirty="0">
                <a:solidFill>
                  <a:srgbClr val="333399"/>
                </a:solidFill>
                <a:latin typeface="Tahoma"/>
                <a:cs typeface="Tahoma"/>
              </a:rPr>
              <a:t>Type)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561585" y="5239300"/>
            <a:ext cx="127635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b="1" spc="-50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699383" y="4922203"/>
            <a:ext cx="153035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b="1" spc="-50" dirty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793613" y="3537522"/>
            <a:ext cx="153035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b="1" spc="-50" dirty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539738" y="5531829"/>
            <a:ext cx="127635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b="1" spc="-50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905254" y="5163100"/>
            <a:ext cx="127635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b="1" spc="-50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82524" y="3004122"/>
            <a:ext cx="127635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b="1" spc="-50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30554" y="3308922"/>
            <a:ext cx="153035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b="1" spc="-50" dirty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903729" y="3461322"/>
            <a:ext cx="127635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b="1" spc="-50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568440" y="3385122"/>
            <a:ext cx="127635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b="1" spc="-50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766047" y="4223046"/>
            <a:ext cx="153035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b="1" spc="-50" dirty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927215" y="3537522"/>
            <a:ext cx="421005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b="1" spc="-25" dirty="0">
                <a:solidFill>
                  <a:srgbClr val="FF0000"/>
                </a:solidFill>
                <a:latin typeface="Arial"/>
                <a:cs typeface="Arial"/>
              </a:rPr>
              <a:t>???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932429" y="1818085"/>
            <a:ext cx="170815" cy="450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">
              <a:lnSpc>
                <a:spcPts val="1720"/>
              </a:lnSpc>
            </a:pPr>
            <a:r>
              <a:rPr sz="2000" spc="-50" dirty="0">
                <a:latin typeface="Courier New"/>
                <a:cs typeface="Courier New"/>
              </a:rPr>
              <a:t>o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ts val="1810"/>
              </a:lnSpc>
            </a:pPr>
            <a:r>
              <a:rPr sz="1800" b="1" spc="-50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3858767" y="3174564"/>
            <a:ext cx="1647189" cy="1795145"/>
            <a:chOff x="3858767" y="3174564"/>
            <a:chExt cx="1647189" cy="1795145"/>
          </a:xfrm>
        </p:grpSpPr>
        <p:sp>
          <p:nvSpPr>
            <p:cNvPr id="21" name="object 21"/>
            <p:cNvSpPr/>
            <p:nvPr/>
          </p:nvSpPr>
          <p:spPr>
            <a:xfrm>
              <a:off x="4092940" y="3863316"/>
              <a:ext cx="1387475" cy="1080135"/>
            </a:xfrm>
            <a:custGeom>
              <a:avLst/>
              <a:gdLst/>
              <a:ahLst/>
              <a:cxnLst/>
              <a:rect l="l" t="t" r="r" b="b"/>
              <a:pathLst>
                <a:path w="1387475" h="1080135">
                  <a:moveTo>
                    <a:pt x="0" y="1080090"/>
                  </a:moveTo>
                  <a:lnTo>
                    <a:pt x="1386958" y="1080090"/>
                  </a:lnTo>
                  <a:lnTo>
                    <a:pt x="1386958" y="0"/>
                  </a:lnTo>
                  <a:lnTo>
                    <a:pt x="0" y="0"/>
                  </a:lnTo>
                  <a:lnTo>
                    <a:pt x="0" y="1080090"/>
                  </a:lnTo>
                  <a:close/>
                </a:path>
              </a:pathLst>
            </a:custGeom>
            <a:ln w="5105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990907" y="4356763"/>
              <a:ext cx="119380" cy="102235"/>
            </a:xfrm>
            <a:custGeom>
              <a:avLst/>
              <a:gdLst/>
              <a:ahLst/>
              <a:cxnLst/>
              <a:rect l="l" t="t" r="r" b="b"/>
              <a:pathLst>
                <a:path w="119379" h="102235">
                  <a:moveTo>
                    <a:pt x="0" y="0"/>
                  </a:moveTo>
                  <a:lnTo>
                    <a:pt x="0" y="101869"/>
                  </a:lnTo>
                  <a:lnTo>
                    <a:pt x="119037" y="508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871785" y="4407613"/>
              <a:ext cx="179070" cy="0"/>
            </a:xfrm>
            <a:custGeom>
              <a:avLst/>
              <a:gdLst/>
              <a:ahLst/>
              <a:cxnLst/>
              <a:rect l="l" t="t" r="r" b="b"/>
              <a:pathLst>
                <a:path w="179070">
                  <a:moveTo>
                    <a:pt x="178726" y="0"/>
                  </a:moveTo>
                  <a:lnTo>
                    <a:pt x="0" y="0"/>
                  </a:lnTo>
                </a:path>
              </a:pathLst>
            </a:custGeom>
            <a:ln w="255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365196" y="3769865"/>
              <a:ext cx="85725" cy="102235"/>
            </a:xfrm>
            <a:custGeom>
              <a:avLst/>
              <a:gdLst/>
              <a:ahLst/>
              <a:cxnLst/>
              <a:rect l="l" t="t" r="r" b="b"/>
              <a:pathLst>
                <a:path w="85725" h="102235">
                  <a:moveTo>
                    <a:pt x="85111" y="0"/>
                  </a:moveTo>
                  <a:lnTo>
                    <a:pt x="0" y="0"/>
                  </a:lnTo>
                  <a:lnTo>
                    <a:pt x="42683" y="102039"/>
                  </a:lnTo>
                  <a:lnTo>
                    <a:pt x="851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407879" y="3183136"/>
              <a:ext cx="0" cy="654685"/>
            </a:xfrm>
            <a:custGeom>
              <a:avLst/>
              <a:gdLst/>
              <a:ahLst/>
              <a:cxnLst/>
              <a:rect l="l" t="t" r="r" b="b"/>
              <a:pathLst>
                <a:path h="654685">
                  <a:moveTo>
                    <a:pt x="0" y="0"/>
                  </a:moveTo>
                  <a:lnTo>
                    <a:pt x="0" y="654669"/>
                  </a:lnTo>
                </a:path>
              </a:pathLst>
            </a:custGeom>
            <a:ln w="169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748242" y="3769865"/>
              <a:ext cx="85090" cy="102235"/>
            </a:xfrm>
            <a:custGeom>
              <a:avLst/>
              <a:gdLst/>
              <a:ahLst/>
              <a:cxnLst/>
              <a:rect l="l" t="t" r="r" b="b"/>
              <a:pathLst>
                <a:path w="85089" h="102235">
                  <a:moveTo>
                    <a:pt x="84941" y="0"/>
                  </a:moveTo>
                  <a:lnTo>
                    <a:pt x="0" y="0"/>
                  </a:lnTo>
                  <a:lnTo>
                    <a:pt x="42513" y="102039"/>
                  </a:lnTo>
                  <a:lnTo>
                    <a:pt x="849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790755" y="3183136"/>
              <a:ext cx="0" cy="654685"/>
            </a:xfrm>
            <a:custGeom>
              <a:avLst/>
              <a:gdLst/>
              <a:ahLst/>
              <a:cxnLst/>
              <a:rect l="l" t="t" r="r" b="b"/>
              <a:pathLst>
                <a:path h="654685">
                  <a:moveTo>
                    <a:pt x="0" y="0"/>
                  </a:moveTo>
                  <a:lnTo>
                    <a:pt x="0" y="654669"/>
                  </a:lnTo>
                </a:path>
              </a:pathLst>
            </a:custGeom>
            <a:ln w="169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365196" y="3523184"/>
              <a:ext cx="76835" cy="76835"/>
            </a:xfrm>
            <a:custGeom>
              <a:avLst/>
              <a:gdLst/>
              <a:ahLst/>
              <a:cxnLst/>
              <a:rect l="l" t="t" r="r" b="b"/>
              <a:pathLst>
                <a:path w="76835" h="76835">
                  <a:moveTo>
                    <a:pt x="76779" y="0"/>
                  </a:moveTo>
                  <a:lnTo>
                    <a:pt x="0" y="76529"/>
                  </a:lnTo>
                </a:path>
              </a:pathLst>
            </a:custGeom>
            <a:ln w="85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4429275" y="3484906"/>
            <a:ext cx="8255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0" dirty="0">
                <a:latin typeface="Arial MT"/>
                <a:cs typeface="Arial MT"/>
              </a:rPr>
              <a:t>5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4748242" y="3523184"/>
            <a:ext cx="76835" cy="76835"/>
          </a:xfrm>
          <a:custGeom>
            <a:avLst/>
            <a:gdLst/>
            <a:ahLst/>
            <a:cxnLst/>
            <a:rect l="l" t="t" r="r" b="b"/>
            <a:pathLst>
              <a:path w="76835" h="76835">
                <a:moveTo>
                  <a:pt x="76609" y="0"/>
                </a:moveTo>
                <a:lnTo>
                  <a:pt x="0" y="76529"/>
                </a:lnTo>
              </a:path>
            </a:pathLst>
          </a:custGeom>
          <a:ln w="8578">
            <a:solidFill>
              <a:srgbClr val="44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4812151" y="3484906"/>
            <a:ext cx="8255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0" dirty="0">
                <a:latin typeface="Arial MT"/>
                <a:cs typeface="Arial MT"/>
              </a:rPr>
              <a:t>5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169434" y="4199499"/>
            <a:ext cx="270510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b="1" spc="-25" dirty="0">
                <a:latin typeface="Arial"/>
                <a:cs typeface="Arial"/>
              </a:rPr>
              <a:t>RD1</a:t>
            </a:r>
            <a:endParaRPr sz="9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169434" y="4624664"/>
            <a:ext cx="270510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b="1" spc="-25" dirty="0">
                <a:latin typeface="Arial"/>
                <a:cs typeface="Arial"/>
              </a:rPr>
              <a:t>RD2</a:t>
            </a:r>
            <a:endParaRPr sz="9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284474" y="3859281"/>
            <a:ext cx="986155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394970" algn="l"/>
                <a:tab pos="778510" algn="l"/>
              </a:tabLst>
            </a:pPr>
            <a:r>
              <a:rPr sz="900" b="1" spc="-25" dirty="0">
                <a:latin typeface="Arial"/>
                <a:cs typeface="Arial"/>
              </a:rPr>
              <a:t>RN1</a:t>
            </a:r>
            <a:r>
              <a:rPr sz="900" b="1" dirty="0">
                <a:latin typeface="Arial"/>
                <a:cs typeface="Arial"/>
              </a:rPr>
              <a:t>	</a:t>
            </a:r>
            <a:r>
              <a:rPr sz="900" b="1" spc="-25" dirty="0">
                <a:latin typeface="Arial"/>
                <a:cs typeface="Arial"/>
              </a:rPr>
              <a:t>RN2</a:t>
            </a:r>
            <a:r>
              <a:rPr sz="900" b="1" dirty="0">
                <a:latin typeface="Arial"/>
                <a:cs typeface="Arial"/>
              </a:rPr>
              <a:t>	</a:t>
            </a:r>
            <a:r>
              <a:rPr sz="900" b="1" spc="-25" dirty="0">
                <a:latin typeface="Arial"/>
                <a:cs typeface="Arial"/>
              </a:rPr>
              <a:t>WN</a:t>
            </a:r>
            <a:endParaRPr sz="9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131340" y="4318545"/>
            <a:ext cx="220345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b="1" spc="-25" dirty="0">
                <a:latin typeface="Arial"/>
                <a:cs typeface="Arial"/>
              </a:rPr>
              <a:t>WD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4552425" y="4943407"/>
            <a:ext cx="85725" cy="196215"/>
            <a:chOff x="4552425" y="4943407"/>
            <a:chExt cx="85725" cy="196215"/>
          </a:xfrm>
        </p:grpSpPr>
        <p:sp>
          <p:nvSpPr>
            <p:cNvPr id="37" name="object 37"/>
            <p:cNvSpPr/>
            <p:nvPr/>
          </p:nvSpPr>
          <p:spPr>
            <a:xfrm>
              <a:off x="4552425" y="4943407"/>
              <a:ext cx="85725" cy="102235"/>
            </a:xfrm>
            <a:custGeom>
              <a:avLst/>
              <a:gdLst/>
              <a:ahLst/>
              <a:cxnLst/>
              <a:rect l="l" t="t" r="r" b="b"/>
              <a:pathLst>
                <a:path w="85725" h="102235">
                  <a:moveTo>
                    <a:pt x="42683" y="0"/>
                  </a:moveTo>
                  <a:lnTo>
                    <a:pt x="0" y="102124"/>
                  </a:lnTo>
                  <a:lnTo>
                    <a:pt x="85111" y="102124"/>
                  </a:lnTo>
                  <a:lnTo>
                    <a:pt x="42683" y="0"/>
                  </a:lnTo>
                  <a:close/>
                </a:path>
              </a:pathLst>
            </a:custGeom>
            <a:solidFill>
              <a:srgbClr val="003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595108" y="4977505"/>
              <a:ext cx="0" cy="153035"/>
            </a:xfrm>
            <a:custGeom>
              <a:avLst/>
              <a:gdLst/>
              <a:ahLst/>
              <a:cxnLst/>
              <a:rect l="l" t="t" r="r" b="b"/>
              <a:pathLst>
                <a:path h="153035">
                  <a:moveTo>
                    <a:pt x="0" y="0"/>
                  </a:moveTo>
                  <a:lnTo>
                    <a:pt x="0" y="152974"/>
                  </a:lnTo>
                </a:path>
              </a:pathLst>
            </a:custGeom>
            <a:ln w="16946">
              <a:solidFill>
                <a:srgbClr val="00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4293061" y="5109183"/>
            <a:ext cx="550545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b="1" spc="-10" dirty="0">
                <a:solidFill>
                  <a:srgbClr val="0033FF"/>
                </a:solidFill>
                <a:latin typeface="Arial"/>
                <a:cs typeface="Arial"/>
              </a:rPr>
              <a:t>RegWrite</a:t>
            </a:r>
            <a:endParaRPr sz="9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386591" y="4105699"/>
            <a:ext cx="706120" cy="209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b="1" spc="-10" dirty="0">
                <a:latin typeface="Arial"/>
                <a:cs typeface="Arial"/>
              </a:rPr>
              <a:t>Registers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6858230" y="3863332"/>
            <a:ext cx="1081405" cy="1250950"/>
            <a:chOff x="6858230" y="3863332"/>
            <a:chExt cx="1081405" cy="1250950"/>
          </a:xfrm>
        </p:grpSpPr>
        <p:sp>
          <p:nvSpPr>
            <p:cNvPr id="42" name="object 42"/>
            <p:cNvSpPr/>
            <p:nvPr/>
          </p:nvSpPr>
          <p:spPr>
            <a:xfrm>
              <a:off x="6883947" y="4016546"/>
              <a:ext cx="459740" cy="1071880"/>
            </a:xfrm>
            <a:custGeom>
              <a:avLst/>
              <a:gdLst/>
              <a:ahLst/>
              <a:cxnLst/>
              <a:rect l="l" t="t" r="r" b="b"/>
              <a:pathLst>
                <a:path w="459740" h="1071879">
                  <a:moveTo>
                    <a:pt x="0" y="0"/>
                  </a:moveTo>
                  <a:lnTo>
                    <a:pt x="0" y="459263"/>
                  </a:lnTo>
                  <a:lnTo>
                    <a:pt x="76609" y="535623"/>
                  </a:lnTo>
                  <a:lnTo>
                    <a:pt x="0" y="612238"/>
                  </a:lnTo>
                  <a:lnTo>
                    <a:pt x="0" y="1071502"/>
                  </a:lnTo>
                  <a:lnTo>
                    <a:pt x="459655" y="841912"/>
                  </a:lnTo>
                  <a:lnTo>
                    <a:pt x="459655" y="2295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883947" y="4016546"/>
              <a:ext cx="459740" cy="1071880"/>
            </a:xfrm>
            <a:custGeom>
              <a:avLst/>
              <a:gdLst/>
              <a:ahLst/>
              <a:cxnLst/>
              <a:rect l="l" t="t" r="r" b="b"/>
              <a:pathLst>
                <a:path w="459740" h="1071879">
                  <a:moveTo>
                    <a:pt x="0" y="0"/>
                  </a:moveTo>
                  <a:lnTo>
                    <a:pt x="0" y="459263"/>
                  </a:lnTo>
                  <a:lnTo>
                    <a:pt x="76609" y="535623"/>
                  </a:lnTo>
                  <a:lnTo>
                    <a:pt x="0" y="612238"/>
                  </a:lnTo>
                  <a:lnTo>
                    <a:pt x="0" y="1071502"/>
                  </a:lnTo>
                  <a:lnTo>
                    <a:pt x="459655" y="841912"/>
                  </a:lnTo>
                  <a:lnTo>
                    <a:pt x="459655" y="229504"/>
                  </a:lnTo>
                  <a:lnTo>
                    <a:pt x="0" y="0"/>
                  </a:lnTo>
                </a:path>
              </a:pathLst>
            </a:custGeom>
            <a:ln w="51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820008" y="4543836"/>
              <a:ext cx="119380" cy="102235"/>
            </a:xfrm>
            <a:custGeom>
              <a:avLst/>
              <a:gdLst/>
              <a:ahLst/>
              <a:cxnLst/>
              <a:rect l="l" t="t" r="r" b="b"/>
              <a:pathLst>
                <a:path w="119379" h="102235">
                  <a:moveTo>
                    <a:pt x="0" y="0"/>
                  </a:moveTo>
                  <a:lnTo>
                    <a:pt x="0" y="101869"/>
                  </a:lnTo>
                  <a:lnTo>
                    <a:pt x="119292" y="510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352020" y="4594856"/>
              <a:ext cx="527685" cy="0"/>
            </a:xfrm>
            <a:custGeom>
              <a:avLst/>
              <a:gdLst/>
              <a:ahLst/>
              <a:cxnLst/>
              <a:rect l="l" t="t" r="r" b="b"/>
              <a:pathLst>
                <a:path w="527684">
                  <a:moveTo>
                    <a:pt x="527591" y="0"/>
                  </a:moveTo>
                  <a:lnTo>
                    <a:pt x="0" y="0"/>
                  </a:lnTo>
                </a:path>
              </a:pathLst>
            </a:custGeom>
            <a:ln w="255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079764" y="4033467"/>
              <a:ext cx="85090" cy="102235"/>
            </a:xfrm>
            <a:custGeom>
              <a:avLst/>
              <a:gdLst/>
              <a:ahLst/>
              <a:cxnLst/>
              <a:rect l="l" t="t" r="r" b="b"/>
              <a:pathLst>
                <a:path w="85090" h="102235">
                  <a:moveTo>
                    <a:pt x="84941" y="0"/>
                  </a:moveTo>
                  <a:lnTo>
                    <a:pt x="0" y="0"/>
                  </a:lnTo>
                  <a:lnTo>
                    <a:pt x="42513" y="102124"/>
                  </a:lnTo>
                  <a:lnTo>
                    <a:pt x="84941" y="0"/>
                  </a:lnTo>
                  <a:close/>
                </a:path>
              </a:pathLst>
            </a:custGeom>
            <a:solidFill>
              <a:srgbClr val="003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7122278" y="3871904"/>
              <a:ext cx="0" cy="229870"/>
            </a:xfrm>
            <a:custGeom>
              <a:avLst/>
              <a:gdLst/>
              <a:ahLst/>
              <a:cxnLst/>
              <a:rect l="l" t="t" r="r" b="b"/>
              <a:pathLst>
                <a:path h="229870">
                  <a:moveTo>
                    <a:pt x="0" y="0"/>
                  </a:moveTo>
                  <a:lnTo>
                    <a:pt x="0" y="229589"/>
                  </a:lnTo>
                </a:path>
              </a:pathLst>
            </a:custGeom>
            <a:ln w="16946">
              <a:solidFill>
                <a:srgbClr val="00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7479646" y="4322665"/>
              <a:ext cx="102235" cy="85090"/>
            </a:xfrm>
            <a:custGeom>
              <a:avLst/>
              <a:gdLst/>
              <a:ahLst/>
              <a:cxnLst/>
              <a:rect l="l" t="t" r="r" b="b"/>
              <a:pathLst>
                <a:path w="102234" h="85089">
                  <a:moveTo>
                    <a:pt x="0" y="0"/>
                  </a:moveTo>
                  <a:lnTo>
                    <a:pt x="0" y="84948"/>
                  </a:lnTo>
                  <a:lnTo>
                    <a:pt x="102032" y="424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3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7352020" y="4365096"/>
              <a:ext cx="196215" cy="0"/>
            </a:xfrm>
            <a:custGeom>
              <a:avLst/>
              <a:gdLst/>
              <a:ahLst/>
              <a:cxnLst/>
              <a:rect l="l" t="t" r="r" b="b"/>
              <a:pathLst>
                <a:path w="196215">
                  <a:moveTo>
                    <a:pt x="195816" y="0"/>
                  </a:moveTo>
                  <a:lnTo>
                    <a:pt x="0" y="0"/>
                  </a:lnTo>
                </a:path>
              </a:pathLst>
            </a:custGeom>
            <a:ln w="16947">
              <a:solidFill>
                <a:srgbClr val="0033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6803225" y="3731647"/>
            <a:ext cx="591185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b="1" spc="-10" dirty="0">
                <a:solidFill>
                  <a:srgbClr val="0033FF"/>
                </a:solidFill>
                <a:latin typeface="Arial"/>
                <a:cs typeface="Arial"/>
              </a:rPr>
              <a:t>Operation</a:t>
            </a:r>
            <a:endParaRPr sz="9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6956444" y="4292771"/>
            <a:ext cx="314960" cy="209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b="1" spc="-50" dirty="0">
                <a:latin typeface="Arial"/>
                <a:cs typeface="Arial"/>
              </a:rPr>
              <a:t>ALU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676151" y="3170119"/>
            <a:ext cx="7804150" cy="3121660"/>
            <a:chOff x="676151" y="3170119"/>
            <a:chExt cx="7804150" cy="3121660"/>
          </a:xfrm>
        </p:grpSpPr>
        <p:sp>
          <p:nvSpPr>
            <p:cNvPr id="53" name="object 53"/>
            <p:cNvSpPr/>
            <p:nvPr/>
          </p:nvSpPr>
          <p:spPr>
            <a:xfrm>
              <a:off x="689168" y="3183136"/>
              <a:ext cx="7778115" cy="3095625"/>
            </a:xfrm>
            <a:custGeom>
              <a:avLst/>
              <a:gdLst/>
              <a:ahLst/>
              <a:cxnLst/>
              <a:rect l="l" t="t" r="r" b="b"/>
              <a:pathLst>
                <a:path w="7778115" h="3095625">
                  <a:moveTo>
                    <a:pt x="7777555" y="3095431"/>
                  </a:moveTo>
                  <a:lnTo>
                    <a:pt x="0" y="3095431"/>
                  </a:lnTo>
                </a:path>
                <a:path w="7778115" h="3095625">
                  <a:moveTo>
                    <a:pt x="7777555" y="459093"/>
                  </a:moveTo>
                  <a:lnTo>
                    <a:pt x="7777555" y="3095431"/>
                  </a:lnTo>
                </a:path>
                <a:path w="7778115" h="3095625">
                  <a:moveTo>
                    <a:pt x="2569827" y="0"/>
                  </a:moveTo>
                  <a:lnTo>
                    <a:pt x="2569827" y="2483213"/>
                  </a:lnTo>
                </a:path>
                <a:path w="7778115" h="3095625">
                  <a:moveTo>
                    <a:pt x="5590748" y="0"/>
                  </a:moveTo>
                  <a:lnTo>
                    <a:pt x="2450789" y="0"/>
                  </a:lnTo>
                </a:path>
              </a:pathLst>
            </a:custGeom>
            <a:ln w="255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7088182" y="3948519"/>
              <a:ext cx="76835" cy="76835"/>
            </a:xfrm>
            <a:custGeom>
              <a:avLst/>
              <a:gdLst/>
              <a:ahLst/>
              <a:cxnLst/>
              <a:rect l="l" t="t" r="r" b="b"/>
              <a:pathLst>
                <a:path w="76834" h="76835">
                  <a:moveTo>
                    <a:pt x="76524" y="0"/>
                  </a:moveTo>
                  <a:lnTo>
                    <a:pt x="0" y="76359"/>
                  </a:lnTo>
                </a:path>
              </a:pathLst>
            </a:custGeom>
            <a:ln w="8578">
              <a:solidFill>
                <a:srgbClr val="00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7152006" y="3910284"/>
            <a:ext cx="8255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0" dirty="0">
                <a:latin typeface="Arial MT"/>
                <a:cs typeface="Arial MT"/>
              </a:rPr>
              <a:t>3</a:t>
            </a:r>
            <a:endParaRPr sz="800">
              <a:latin typeface="Arial MT"/>
              <a:cs typeface="Arial MT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4713937" y="4662882"/>
            <a:ext cx="1770380" cy="1377950"/>
            <a:chOff x="4713937" y="4662882"/>
            <a:chExt cx="1770380" cy="1377950"/>
          </a:xfrm>
        </p:grpSpPr>
        <p:sp>
          <p:nvSpPr>
            <p:cNvPr id="57" name="object 57"/>
            <p:cNvSpPr/>
            <p:nvPr/>
          </p:nvSpPr>
          <p:spPr>
            <a:xfrm>
              <a:off x="6364858" y="4662882"/>
              <a:ext cx="119380" cy="102235"/>
            </a:xfrm>
            <a:custGeom>
              <a:avLst/>
              <a:gdLst/>
              <a:ahLst/>
              <a:cxnLst/>
              <a:rect l="l" t="t" r="r" b="b"/>
              <a:pathLst>
                <a:path w="119379" h="102235">
                  <a:moveTo>
                    <a:pt x="0" y="0"/>
                  </a:moveTo>
                  <a:lnTo>
                    <a:pt x="0" y="101869"/>
                  </a:lnTo>
                  <a:lnTo>
                    <a:pt x="119292" y="510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5896870" y="4713902"/>
              <a:ext cx="527685" cy="0"/>
            </a:xfrm>
            <a:custGeom>
              <a:avLst/>
              <a:gdLst/>
              <a:ahLst/>
              <a:cxnLst/>
              <a:rect l="l" t="t" r="r" b="b"/>
              <a:pathLst>
                <a:path w="527685">
                  <a:moveTo>
                    <a:pt x="527676" y="0"/>
                  </a:moveTo>
                  <a:lnTo>
                    <a:pt x="0" y="0"/>
                  </a:lnTo>
                </a:path>
              </a:pathLst>
            </a:custGeom>
            <a:ln w="255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6364858" y="4815772"/>
              <a:ext cx="119380" cy="102235"/>
            </a:xfrm>
            <a:custGeom>
              <a:avLst/>
              <a:gdLst/>
              <a:ahLst/>
              <a:cxnLst/>
              <a:rect l="l" t="t" r="r" b="b"/>
              <a:pathLst>
                <a:path w="119379" h="102235">
                  <a:moveTo>
                    <a:pt x="0" y="0"/>
                  </a:moveTo>
                  <a:lnTo>
                    <a:pt x="0" y="102124"/>
                  </a:lnTo>
                  <a:lnTo>
                    <a:pt x="119292" y="511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5207727" y="4866877"/>
              <a:ext cx="1217295" cy="800100"/>
            </a:xfrm>
            <a:custGeom>
              <a:avLst/>
              <a:gdLst/>
              <a:ahLst/>
              <a:cxnLst/>
              <a:rect l="l" t="t" r="r" b="b"/>
              <a:pathLst>
                <a:path w="1217295" h="800100">
                  <a:moveTo>
                    <a:pt x="1216819" y="0"/>
                  </a:moveTo>
                  <a:lnTo>
                    <a:pt x="1038093" y="0"/>
                  </a:lnTo>
                </a:path>
                <a:path w="1217295" h="800100">
                  <a:moveTo>
                    <a:pt x="0" y="187072"/>
                  </a:moveTo>
                  <a:lnTo>
                    <a:pt x="0" y="799472"/>
                  </a:lnTo>
                </a:path>
              </a:pathLst>
            </a:custGeom>
            <a:ln w="255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4739654" y="5317552"/>
              <a:ext cx="273050" cy="697865"/>
            </a:xfrm>
            <a:custGeom>
              <a:avLst/>
              <a:gdLst/>
              <a:ahLst/>
              <a:cxnLst/>
              <a:rect l="l" t="t" r="r" b="b"/>
              <a:pathLst>
                <a:path w="273050" h="697864">
                  <a:moveTo>
                    <a:pt x="0" y="544424"/>
                  </a:moveTo>
                  <a:lnTo>
                    <a:pt x="0" y="604165"/>
                  </a:lnTo>
                  <a:lnTo>
                    <a:pt x="0" y="652761"/>
                  </a:lnTo>
                  <a:lnTo>
                    <a:pt x="0" y="685429"/>
                  </a:lnTo>
                  <a:lnTo>
                    <a:pt x="0" y="697382"/>
                  </a:lnTo>
                  <a:lnTo>
                    <a:pt x="272426" y="697382"/>
                  </a:lnTo>
                  <a:lnTo>
                    <a:pt x="272426" y="0"/>
                  </a:lnTo>
                  <a:lnTo>
                    <a:pt x="0" y="0"/>
                  </a:lnTo>
                  <a:lnTo>
                    <a:pt x="0" y="11959"/>
                  </a:lnTo>
                  <a:lnTo>
                    <a:pt x="0" y="44653"/>
                  </a:lnTo>
                  <a:lnTo>
                    <a:pt x="0" y="93306"/>
                  </a:lnTo>
                  <a:lnTo>
                    <a:pt x="0" y="153144"/>
                  </a:lnTo>
                  <a:lnTo>
                    <a:pt x="0" y="544424"/>
                  </a:lnTo>
                  <a:close/>
                </a:path>
              </a:pathLst>
            </a:custGeom>
            <a:ln w="51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2" name="object 62"/>
          <p:cNvSpPr txBox="1"/>
          <p:nvPr/>
        </p:nvSpPr>
        <p:spPr>
          <a:xfrm>
            <a:off x="4829071" y="5330354"/>
            <a:ext cx="111760" cy="64452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12700" marR="5080" algn="just">
              <a:lnSpc>
                <a:spcPts val="940"/>
              </a:lnSpc>
              <a:spcBef>
                <a:spcPts val="285"/>
              </a:spcBef>
            </a:pPr>
            <a:r>
              <a:rPr sz="900" b="1" spc="-50" dirty="0">
                <a:latin typeface="Arial"/>
                <a:cs typeface="Arial"/>
              </a:rPr>
              <a:t>E</a:t>
            </a:r>
            <a:r>
              <a:rPr sz="900" b="1" spc="500" dirty="0">
                <a:latin typeface="Arial"/>
                <a:cs typeface="Arial"/>
              </a:rPr>
              <a:t> </a:t>
            </a:r>
            <a:r>
              <a:rPr sz="900" b="1" spc="-50" dirty="0">
                <a:latin typeface="Arial"/>
                <a:cs typeface="Arial"/>
              </a:rPr>
              <a:t>X</a:t>
            </a:r>
            <a:r>
              <a:rPr sz="900" b="1" spc="500" dirty="0">
                <a:latin typeface="Arial"/>
                <a:cs typeface="Arial"/>
              </a:rPr>
              <a:t> </a:t>
            </a:r>
            <a:r>
              <a:rPr sz="900" b="1" spc="-50" dirty="0">
                <a:latin typeface="Arial"/>
                <a:cs typeface="Arial"/>
              </a:rPr>
              <a:t>T</a:t>
            </a:r>
            <a:r>
              <a:rPr sz="900" b="1" spc="500" dirty="0">
                <a:latin typeface="Arial"/>
                <a:cs typeface="Arial"/>
              </a:rPr>
              <a:t> </a:t>
            </a:r>
            <a:r>
              <a:rPr sz="900" b="1" spc="-50" dirty="0">
                <a:latin typeface="Arial"/>
                <a:cs typeface="Arial"/>
              </a:rPr>
              <a:t>N</a:t>
            </a:r>
            <a:r>
              <a:rPr sz="900" b="1" spc="500" dirty="0">
                <a:latin typeface="Arial"/>
                <a:cs typeface="Arial"/>
              </a:rPr>
              <a:t> </a:t>
            </a:r>
            <a:r>
              <a:rPr sz="900" b="1" spc="-50" dirty="0">
                <a:latin typeface="Arial"/>
                <a:cs typeface="Arial"/>
              </a:rPr>
              <a:t>D</a:t>
            </a:r>
            <a:endParaRPr sz="900">
              <a:latin typeface="Arial"/>
              <a:cs typeface="Arial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4484403" y="5632243"/>
            <a:ext cx="76835" cy="76835"/>
          </a:xfrm>
          <a:custGeom>
            <a:avLst/>
            <a:gdLst/>
            <a:ahLst/>
            <a:cxnLst/>
            <a:rect l="l" t="t" r="r" b="b"/>
            <a:pathLst>
              <a:path w="76835" h="76835">
                <a:moveTo>
                  <a:pt x="76609" y="0"/>
                </a:moveTo>
                <a:lnTo>
                  <a:pt x="0" y="76580"/>
                </a:lnTo>
              </a:path>
            </a:pathLst>
          </a:custGeom>
          <a:ln w="8578">
            <a:solidFill>
              <a:srgbClr val="44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4471703" y="5474961"/>
            <a:ext cx="14478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25" dirty="0">
                <a:latin typeface="Arial MT"/>
                <a:cs typeface="Arial MT"/>
              </a:rPr>
              <a:t>16</a:t>
            </a:r>
            <a:endParaRPr sz="800">
              <a:latin typeface="Arial MT"/>
              <a:cs typeface="Arial MT"/>
            </a:endParaRPr>
          </a:p>
        </p:txBody>
      </p:sp>
      <p:grpSp>
        <p:nvGrpSpPr>
          <p:cNvPr id="65" name="object 65"/>
          <p:cNvGrpSpPr/>
          <p:nvPr/>
        </p:nvGrpSpPr>
        <p:grpSpPr>
          <a:xfrm>
            <a:off x="3245978" y="5585324"/>
            <a:ext cx="2698115" cy="132080"/>
            <a:chOff x="3245978" y="5585324"/>
            <a:chExt cx="2698115" cy="132080"/>
          </a:xfrm>
        </p:grpSpPr>
        <p:sp>
          <p:nvSpPr>
            <p:cNvPr id="66" name="object 66"/>
            <p:cNvSpPr/>
            <p:nvPr/>
          </p:nvSpPr>
          <p:spPr>
            <a:xfrm>
              <a:off x="4637537" y="5615296"/>
              <a:ext cx="119380" cy="102235"/>
            </a:xfrm>
            <a:custGeom>
              <a:avLst/>
              <a:gdLst/>
              <a:ahLst/>
              <a:cxnLst/>
              <a:rect l="l" t="t" r="r" b="b"/>
              <a:pathLst>
                <a:path w="119379" h="102235">
                  <a:moveTo>
                    <a:pt x="0" y="0"/>
                  </a:moveTo>
                  <a:lnTo>
                    <a:pt x="0" y="102099"/>
                  </a:lnTo>
                  <a:lnTo>
                    <a:pt x="119037" y="510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3258996" y="5666350"/>
              <a:ext cx="1438275" cy="0"/>
            </a:xfrm>
            <a:custGeom>
              <a:avLst/>
              <a:gdLst/>
              <a:ahLst/>
              <a:cxnLst/>
              <a:rect l="l" t="t" r="r" b="b"/>
              <a:pathLst>
                <a:path w="1438275">
                  <a:moveTo>
                    <a:pt x="1438230" y="0"/>
                  </a:moveTo>
                  <a:lnTo>
                    <a:pt x="0" y="0"/>
                  </a:lnTo>
                </a:path>
              </a:pathLst>
            </a:custGeom>
            <a:ln w="255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5862944" y="5589769"/>
              <a:ext cx="76835" cy="76835"/>
            </a:xfrm>
            <a:custGeom>
              <a:avLst/>
              <a:gdLst/>
              <a:ahLst/>
              <a:cxnLst/>
              <a:rect l="l" t="t" r="r" b="b"/>
              <a:pathLst>
                <a:path w="76835" h="76835">
                  <a:moveTo>
                    <a:pt x="76609" y="0"/>
                  </a:moveTo>
                  <a:lnTo>
                    <a:pt x="0" y="76580"/>
                  </a:lnTo>
                </a:path>
              </a:pathLst>
            </a:custGeom>
            <a:ln w="85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9" name="object 69"/>
          <p:cNvSpPr txBox="1"/>
          <p:nvPr/>
        </p:nvSpPr>
        <p:spPr>
          <a:xfrm>
            <a:off x="5041808" y="5474961"/>
            <a:ext cx="14478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25" dirty="0">
                <a:latin typeface="Arial MT"/>
                <a:cs typeface="Arial MT"/>
              </a:rPr>
              <a:t>32</a:t>
            </a:r>
            <a:endParaRPr sz="800">
              <a:latin typeface="Arial MT"/>
              <a:cs typeface="Arial MT"/>
            </a:endParaRPr>
          </a:p>
        </p:txBody>
      </p:sp>
      <p:grpSp>
        <p:nvGrpSpPr>
          <p:cNvPr id="70" name="object 70"/>
          <p:cNvGrpSpPr/>
          <p:nvPr/>
        </p:nvGrpSpPr>
        <p:grpSpPr>
          <a:xfrm>
            <a:off x="1310140" y="3871697"/>
            <a:ext cx="7169784" cy="1845945"/>
            <a:chOff x="1310140" y="3871697"/>
            <a:chExt cx="7169784" cy="1845945"/>
          </a:xfrm>
        </p:grpSpPr>
        <p:sp>
          <p:nvSpPr>
            <p:cNvPr id="71" name="object 71"/>
            <p:cNvSpPr/>
            <p:nvPr/>
          </p:nvSpPr>
          <p:spPr>
            <a:xfrm>
              <a:off x="5326765" y="5615296"/>
              <a:ext cx="119380" cy="102235"/>
            </a:xfrm>
            <a:custGeom>
              <a:avLst/>
              <a:gdLst/>
              <a:ahLst/>
              <a:cxnLst/>
              <a:rect l="l" t="t" r="r" b="b"/>
              <a:pathLst>
                <a:path w="119379" h="102235">
                  <a:moveTo>
                    <a:pt x="0" y="0"/>
                  </a:moveTo>
                  <a:lnTo>
                    <a:pt x="0" y="102099"/>
                  </a:lnTo>
                  <a:lnTo>
                    <a:pt x="119207" y="510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5020413" y="5666350"/>
              <a:ext cx="366395" cy="0"/>
            </a:xfrm>
            <a:custGeom>
              <a:avLst/>
              <a:gdLst/>
              <a:ahLst/>
              <a:cxnLst/>
              <a:rect l="l" t="t" r="r" b="b"/>
              <a:pathLst>
                <a:path w="366395">
                  <a:moveTo>
                    <a:pt x="365955" y="0"/>
                  </a:moveTo>
                  <a:lnTo>
                    <a:pt x="0" y="0"/>
                  </a:lnTo>
                </a:path>
              </a:pathLst>
            </a:custGeom>
            <a:ln w="255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1335857" y="3897414"/>
              <a:ext cx="1157605" cy="1080135"/>
            </a:xfrm>
            <a:custGeom>
              <a:avLst/>
              <a:gdLst/>
              <a:ahLst/>
              <a:cxnLst/>
              <a:rect l="l" t="t" r="r" b="b"/>
              <a:pathLst>
                <a:path w="1157605" h="1080135">
                  <a:moveTo>
                    <a:pt x="0" y="1080090"/>
                  </a:moveTo>
                  <a:lnTo>
                    <a:pt x="1157386" y="1080090"/>
                  </a:lnTo>
                  <a:lnTo>
                    <a:pt x="1157386" y="0"/>
                  </a:lnTo>
                  <a:lnTo>
                    <a:pt x="0" y="0"/>
                  </a:lnTo>
                  <a:lnTo>
                    <a:pt x="0" y="1080090"/>
                  </a:lnTo>
                  <a:close/>
                </a:path>
              </a:pathLst>
            </a:custGeom>
            <a:ln w="5105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8236980" y="4594856"/>
              <a:ext cx="229870" cy="0"/>
            </a:xfrm>
            <a:custGeom>
              <a:avLst/>
              <a:gdLst/>
              <a:ahLst/>
              <a:cxnLst/>
              <a:rect l="l" t="t" r="r" b="b"/>
              <a:pathLst>
                <a:path w="229870">
                  <a:moveTo>
                    <a:pt x="229742" y="0"/>
                  </a:moveTo>
                  <a:lnTo>
                    <a:pt x="0" y="0"/>
                  </a:lnTo>
                </a:path>
              </a:pathLst>
            </a:custGeom>
            <a:ln w="255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5" name="object 75"/>
          <p:cNvSpPr txBox="1"/>
          <p:nvPr/>
        </p:nvSpPr>
        <p:spPr>
          <a:xfrm>
            <a:off x="7364828" y="4156812"/>
            <a:ext cx="277495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b="1" spc="-20" dirty="0">
                <a:solidFill>
                  <a:srgbClr val="003399"/>
                </a:solidFill>
                <a:latin typeface="Arial"/>
                <a:cs typeface="Arial"/>
              </a:rPr>
              <a:t>Zero</a:t>
            </a:r>
            <a:endParaRPr sz="900">
              <a:latin typeface="Arial"/>
              <a:cs typeface="Arial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2259218" y="4352388"/>
            <a:ext cx="213360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b="1" spc="60" dirty="0">
                <a:latin typeface="Arial"/>
                <a:cs typeface="Arial"/>
              </a:rPr>
              <a:t>RD</a:t>
            </a:r>
            <a:endParaRPr sz="900">
              <a:latin typeface="Arial"/>
              <a:cs typeface="Arial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1374258" y="4624664"/>
            <a:ext cx="220345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b="1" spc="-25" dirty="0">
                <a:latin typeface="Arial"/>
                <a:cs typeface="Arial"/>
              </a:rPr>
              <a:t>WD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78" name="object 78"/>
          <p:cNvGrpSpPr/>
          <p:nvPr/>
        </p:nvGrpSpPr>
        <p:grpSpPr>
          <a:xfrm>
            <a:off x="1914550" y="4977505"/>
            <a:ext cx="85725" cy="204470"/>
            <a:chOff x="1914550" y="4977505"/>
            <a:chExt cx="85725" cy="204470"/>
          </a:xfrm>
        </p:grpSpPr>
        <p:sp>
          <p:nvSpPr>
            <p:cNvPr id="79" name="object 79"/>
            <p:cNvSpPr/>
            <p:nvPr/>
          </p:nvSpPr>
          <p:spPr>
            <a:xfrm>
              <a:off x="1914550" y="4977505"/>
              <a:ext cx="85725" cy="102235"/>
            </a:xfrm>
            <a:custGeom>
              <a:avLst/>
              <a:gdLst/>
              <a:ahLst/>
              <a:cxnLst/>
              <a:rect l="l" t="t" r="r" b="b"/>
              <a:pathLst>
                <a:path w="85725" h="102235">
                  <a:moveTo>
                    <a:pt x="42513" y="0"/>
                  </a:moveTo>
                  <a:lnTo>
                    <a:pt x="0" y="101954"/>
                  </a:lnTo>
                  <a:lnTo>
                    <a:pt x="85196" y="101954"/>
                  </a:lnTo>
                  <a:lnTo>
                    <a:pt x="42513" y="0"/>
                  </a:lnTo>
                  <a:close/>
                </a:path>
              </a:pathLst>
            </a:custGeom>
            <a:solidFill>
              <a:srgbClr val="003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1957064" y="5011433"/>
              <a:ext cx="0" cy="161925"/>
            </a:xfrm>
            <a:custGeom>
              <a:avLst/>
              <a:gdLst/>
              <a:ahLst/>
              <a:cxnLst/>
              <a:rect l="l" t="t" r="r" b="b"/>
              <a:pathLst>
                <a:path h="161925">
                  <a:moveTo>
                    <a:pt x="0" y="0"/>
                  </a:moveTo>
                  <a:lnTo>
                    <a:pt x="0" y="161562"/>
                  </a:lnTo>
                </a:path>
              </a:pathLst>
            </a:custGeom>
            <a:ln w="16946">
              <a:solidFill>
                <a:srgbClr val="00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1" name="object 81"/>
          <p:cNvSpPr txBox="1"/>
          <p:nvPr/>
        </p:nvSpPr>
        <p:spPr>
          <a:xfrm>
            <a:off x="1621091" y="4786142"/>
            <a:ext cx="591820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b="1" spc="-10" dirty="0">
                <a:solidFill>
                  <a:srgbClr val="0033FF"/>
                </a:solidFill>
                <a:latin typeface="Arial"/>
                <a:cs typeface="Arial"/>
              </a:rPr>
              <a:t>MemRead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82" name="object 82"/>
          <p:cNvGrpSpPr/>
          <p:nvPr/>
        </p:nvGrpSpPr>
        <p:grpSpPr>
          <a:xfrm>
            <a:off x="952981" y="3667756"/>
            <a:ext cx="85725" cy="238125"/>
            <a:chOff x="952981" y="3667756"/>
            <a:chExt cx="85725" cy="238125"/>
          </a:xfrm>
        </p:grpSpPr>
        <p:sp>
          <p:nvSpPr>
            <p:cNvPr id="83" name="object 83"/>
            <p:cNvSpPr/>
            <p:nvPr/>
          </p:nvSpPr>
          <p:spPr>
            <a:xfrm>
              <a:off x="952981" y="3803963"/>
              <a:ext cx="85725" cy="102235"/>
            </a:xfrm>
            <a:custGeom>
              <a:avLst/>
              <a:gdLst/>
              <a:ahLst/>
              <a:cxnLst/>
              <a:rect l="l" t="t" r="r" b="b"/>
              <a:pathLst>
                <a:path w="85725" h="102235">
                  <a:moveTo>
                    <a:pt x="85196" y="0"/>
                  </a:moveTo>
                  <a:lnTo>
                    <a:pt x="0" y="0"/>
                  </a:lnTo>
                  <a:lnTo>
                    <a:pt x="42683" y="101869"/>
                  </a:lnTo>
                  <a:lnTo>
                    <a:pt x="85196" y="0"/>
                  </a:lnTo>
                  <a:close/>
                </a:path>
              </a:pathLst>
            </a:custGeom>
            <a:solidFill>
              <a:srgbClr val="003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995664" y="3676328"/>
              <a:ext cx="0" cy="195580"/>
            </a:xfrm>
            <a:custGeom>
              <a:avLst/>
              <a:gdLst/>
              <a:ahLst/>
              <a:cxnLst/>
              <a:rect l="l" t="t" r="r" b="b"/>
              <a:pathLst>
                <a:path h="195579">
                  <a:moveTo>
                    <a:pt x="0" y="0"/>
                  </a:moveTo>
                  <a:lnTo>
                    <a:pt x="0" y="195576"/>
                  </a:lnTo>
                </a:path>
              </a:pathLst>
            </a:custGeom>
            <a:ln w="16946">
              <a:solidFill>
                <a:srgbClr val="00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5" name="object 85"/>
          <p:cNvSpPr txBox="1"/>
          <p:nvPr/>
        </p:nvSpPr>
        <p:spPr>
          <a:xfrm>
            <a:off x="1374258" y="3910301"/>
            <a:ext cx="832485" cy="51562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 indent="246379">
              <a:lnSpc>
                <a:spcPct val="100000"/>
              </a:lnSpc>
              <a:spcBef>
                <a:spcPts val="135"/>
              </a:spcBef>
            </a:pPr>
            <a:r>
              <a:rPr sz="900" b="1" spc="-10" dirty="0">
                <a:solidFill>
                  <a:srgbClr val="0033FF"/>
                </a:solidFill>
                <a:latin typeface="Arial"/>
                <a:cs typeface="Arial"/>
              </a:rPr>
              <a:t>MemWrite </a:t>
            </a:r>
            <a:r>
              <a:rPr sz="900" b="1" spc="-20" dirty="0">
                <a:latin typeface="Arial"/>
                <a:cs typeface="Arial"/>
              </a:rPr>
              <a:t>ADDR</a:t>
            </a:r>
            <a:endParaRPr sz="900">
              <a:latin typeface="Arial"/>
              <a:cs typeface="Arial"/>
            </a:endParaRPr>
          </a:p>
          <a:p>
            <a:pPr marL="216535">
              <a:lnSpc>
                <a:spcPct val="100000"/>
              </a:lnSpc>
              <a:spcBef>
                <a:spcPts val="219"/>
              </a:spcBef>
            </a:pPr>
            <a:r>
              <a:rPr sz="1200" b="1" spc="-10" dirty="0">
                <a:latin typeface="Arial"/>
                <a:cs typeface="Arial"/>
              </a:rPr>
              <a:t>Memory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86" name="object 86"/>
          <p:cNvGrpSpPr/>
          <p:nvPr/>
        </p:nvGrpSpPr>
        <p:grpSpPr>
          <a:xfrm>
            <a:off x="5126673" y="3633658"/>
            <a:ext cx="1774825" cy="1361440"/>
            <a:chOff x="5126673" y="3633658"/>
            <a:chExt cx="1774825" cy="1361440"/>
          </a:xfrm>
        </p:grpSpPr>
        <p:sp>
          <p:nvSpPr>
            <p:cNvPr id="87" name="object 87"/>
            <p:cNvSpPr/>
            <p:nvPr/>
          </p:nvSpPr>
          <p:spPr>
            <a:xfrm>
              <a:off x="5131118" y="3676328"/>
              <a:ext cx="76835" cy="76835"/>
            </a:xfrm>
            <a:custGeom>
              <a:avLst/>
              <a:gdLst/>
              <a:ahLst/>
              <a:cxnLst/>
              <a:rect l="l" t="t" r="r" b="b"/>
              <a:pathLst>
                <a:path w="76835" h="76835">
                  <a:moveTo>
                    <a:pt x="76609" y="0"/>
                  </a:moveTo>
                  <a:lnTo>
                    <a:pt x="0" y="76529"/>
                  </a:lnTo>
                </a:path>
              </a:pathLst>
            </a:custGeom>
            <a:ln w="85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5131118" y="3769865"/>
              <a:ext cx="85725" cy="102235"/>
            </a:xfrm>
            <a:custGeom>
              <a:avLst/>
              <a:gdLst/>
              <a:ahLst/>
              <a:cxnLst/>
              <a:rect l="l" t="t" r="r" b="b"/>
              <a:pathLst>
                <a:path w="85725" h="102235">
                  <a:moveTo>
                    <a:pt x="85111" y="0"/>
                  </a:moveTo>
                  <a:lnTo>
                    <a:pt x="0" y="0"/>
                  </a:lnTo>
                  <a:lnTo>
                    <a:pt x="42428" y="102039"/>
                  </a:lnTo>
                  <a:lnTo>
                    <a:pt x="851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5173546" y="3642230"/>
              <a:ext cx="0" cy="195580"/>
            </a:xfrm>
            <a:custGeom>
              <a:avLst/>
              <a:gdLst/>
              <a:ahLst/>
              <a:cxnLst/>
              <a:rect l="l" t="t" r="r" b="b"/>
              <a:pathLst>
                <a:path h="195579">
                  <a:moveTo>
                    <a:pt x="0" y="0"/>
                  </a:moveTo>
                  <a:lnTo>
                    <a:pt x="0" y="195576"/>
                  </a:lnTo>
                </a:path>
              </a:pathLst>
            </a:custGeom>
            <a:ln w="169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6781830" y="4892387"/>
              <a:ext cx="119380" cy="102235"/>
            </a:xfrm>
            <a:custGeom>
              <a:avLst/>
              <a:gdLst/>
              <a:ahLst/>
              <a:cxnLst/>
              <a:rect l="l" t="t" r="r" b="b"/>
              <a:pathLst>
                <a:path w="119379" h="102235">
                  <a:moveTo>
                    <a:pt x="0" y="0"/>
                  </a:moveTo>
                  <a:lnTo>
                    <a:pt x="0" y="102124"/>
                  </a:lnTo>
                  <a:lnTo>
                    <a:pt x="119292" y="510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6705306" y="4943407"/>
              <a:ext cx="136525" cy="0"/>
            </a:xfrm>
            <a:custGeom>
              <a:avLst/>
              <a:gdLst/>
              <a:ahLst/>
              <a:cxnLst/>
              <a:rect l="l" t="t" r="r" b="b"/>
              <a:pathLst>
                <a:path w="136525">
                  <a:moveTo>
                    <a:pt x="136213" y="0"/>
                  </a:moveTo>
                  <a:lnTo>
                    <a:pt x="0" y="0"/>
                  </a:lnTo>
                </a:path>
              </a:pathLst>
            </a:custGeom>
            <a:ln w="255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2" name="object 92"/>
          <p:cNvSpPr txBox="1"/>
          <p:nvPr/>
        </p:nvSpPr>
        <p:spPr>
          <a:xfrm>
            <a:off x="3288979" y="2983185"/>
            <a:ext cx="770890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b="1" dirty="0">
                <a:latin typeface="Arial"/>
                <a:cs typeface="Arial"/>
              </a:rPr>
              <a:t>Instruction</a:t>
            </a:r>
            <a:r>
              <a:rPr sz="900" b="1" spc="155" dirty="0">
                <a:latin typeface="Arial"/>
                <a:cs typeface="Arial"/>
              </a:rPr>
              <a:t>  </a:t>
            </a:r>
            <a:r>
              <a:rPr sz="900" b="1" spc="-50" dirty="0">
                <a:latin typeface="Constantia"/>
                <a:cs typeface="Constantia"/>
              </a:rPr>
              <a:t>I</a:t>
            </a:r>
            <a:endParaRPr sz="900">
              <a:latin typeface="Constantia"/>
              <a:cs typeface="Constantia"/>
            </a:endParaRPr>
          </a:p>
        </p:txBody>
      </p:sp>
      <p:sp>
        <p:nvSpPr>
          <p:cNvPr id="93" name="object 93"/>
          <p:cNvSpPr/>
          <p:nvPr/>
        </p:nvSpPr>
        <p:spPr>
          <a:xfrm>
            <a:off x="3216567" y="3489256"/>
            <a:ext cx="76835" cy="76835"/>
          </a:xfrm>
          <a:custGeom>
            <a:avLst/>
            <a:gdLst/>
            <a:ahLst/>
            <a:cxnLst/>
            <a:rect l="l" t="t" r="r" b="b"/>
            <a:pathLst>
              <a:path w="76835" h="76835">
                <a:moveTo>
                  <a:pt x="76524" y="0"/>
                </a:moveTo>
                <a:lnTo>
                  <a:pt x="0" y="76614"/>
                </a:lnTo>
              </a:path>
            </a:pathLst>
          </a:custGeom>
          <a:ln w="8578">
            <a:solidFill>
              <a:srgbClr val="44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 txBox="1"/>
          <p:nvPr/>
        </p:nvSpPr>
        <p:spPr>
          <a:xfrm>
            <a:off x="3280391" y="3451063"/>
            <a:ext cx="14478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25" dirty="0">
                <a:latin typeface="Arial MT"/>
                <a:cs typeface="Arial MT"/>
              </a:rPr>
              <a:t>32</a:t>
            </a:r>
            <a:endParaRPr sz="800">
              <a:latin typeface="Arial MT"/>
              <a:cs typeface="Arial MT"/>
            </a:endParaRPr>
          </a:p>
        </p:txBody>
      </p:sp>
      <p:grpSp>
        <p:nvGrpSpPr>
          <p:cNvPr id="95" name="object 95"/>
          <p:cNvGrpSpPr/>
          <p:nvPr/>
        </p:nvGrpSpPr>
        <p:grpSpPr>
          <a:xfrm>
            <a:off x="6266899" y="3591380"/>
            <a:ext cx="2438400" cy="2054225"/>
            <a:chOff x="6266899" y="3591380"/>
            <a:chExt cx="2438400" cy="2054225"/>
          </a:xfrm>
        </p:grpSpPr>
        <p:sp>
          <p:nvSpPr>
            <p:cNvPr id="96" name="object 96"/>
            <p:cNvSpPr/>
            <p:nvPr/>
          </p:nvSpPr>
          <p:spPr>
            <a:xfrm>
              <a:off x="8585931" y="3591380"/>
              <a:ext cx="119380" cy="102235"/>
            </a:xfrm>
            <a:custGeom>
              <a:avLst/>
              <a:gdLst/>
              <a:ahLst/>
              <a:cxnLst/>
              <a:rect l="l" t="t" r="r" b="b"/>
              <a:pathLst>
                <a:path w="119379" h="102235">
                  <a:moveTo>
                    <a:pt x="0" y="0"/>
                  </a:moveTo>
                  <a:lnTo>
                    <a:pt x="0" y="101869"/>
                  </a:lnTo>
                  <a:lnTo>
                    <a:pt x="119037" y="508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6279916" y="3642230"/>
              <a:ext cx="2366010" cy="1990089"/>
            </a:xfrm>
            <a:custGeom>
              <a:avLst/>
              <a:gdLst/>
              <a:ahLst/>
              <a:cxnLst/>
              <a:rect l="l" t="t" r="r" b="b"/>
              <a:pathLst>
                <a:path w="2366009" h="1990089">
                  <a:moveTo>
                    <a:pt x="2365448" y="0"/>
                  </a:moveTo>
                  <a:lnTo>
                    <a:pt x="2186806" y="0"/>
                  </a:lnTo>
                </a:path>
                <a:path w="2366009" h="1990089">
                  <a:moveTo>
                    <a:pt x="0" y="1530766"/>
                  </a:moveTo>
                  <a:lnTo>
                    <a:pt x="0" y="1990012"/>
                  </a:lnTo>
                </a:path>
              </a:pathLst>
            </a:custGeom>
            <a:ln w="255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8" name="object 9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41349" y="4543820"/>
              <a:ext cx="102067" cy="93483"/>
            </a:xfrm>
            <a:prstGeom prst="rect">
              <a:avLst/>
            </a:prstGeom>
          </p:spPr>
        </p:pic>
        <p:sp>
          <p:nvSpPr>
            <p:cNvPr id="99" name="object 99"/>
            <p:cNvSpPr/>
            <p:nvPr/>
          </p:nvSpPr>
          <p:spPr>
            <a:xfrm>
              <a:off x="6543585" y="5207094"/>
              <a:ext cx="85725" cy="102235"/>
            </a:xfrm>
            <a:custGeom>
              <a:avLst/>
              <a:gdLst/>
              <a:ahLst/>
              <a:cxnLst/>
              <a:rect l="l" t="t" r="r" b="b"/>
              <a:pathLst>
                <a:path w="85725" h="102235">
                  <a:moveTo>
                    <a:pt x="42683" y="0"/>
                  </a:moveTo>
                  <a:lnTo>
                    <a:pt x="0" y="102124"/>
                  </a:lnTo>
                  <a:lnTo>
                    <a:pt x="85111" y="102124"/>
                  </a:lnTo>
                  <a:lnTo>
                    <a:pt x="42683" y="0"/>
                  </a:lnTo>
                  <a:close/>
                </a:path>
              </a:pathLst>
            </a:custGeom>
            <a:solidFill>
              <a:srgbClr val="003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6586268" y="5240938"/>
              <a:ext cx="0" cy="161925"/>
            </a:xfrm>
            <a:custGeom>
              <a:avLst/>
              <a:gdLst/>
              <a:ahLst/>
              <a:cxnLst/>
              <a:rect l="l" t="t" r="r" b="b"/>
              <a:pathLst>
                <a:path h="161925">
                  <a:moveTo>
                    <a:pt x="0" y="0"/>
                  </a:moveTo>
                  <a:lnTo>
                    <a:pt x="0" y="161732"/>
                  </a:lnTo>
                </a:path>
              </a:pathLst>
            </a:custGeom>
            <a:ln w="16946">
              <a:solidFill>
                <a:srgbClr val="00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1" name="object 101"/>
          <p:cNvSpPr txBox="1"/>
          <p:nvPr/>
        </p:nvSpPr>
        <p:spPr>
          <a:xfrm>
            <a:off x="6335238" y="5398380"/>
            <a:ext cx="553720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b="1" spc="-10" dirty="0">
                <a:solidFill>
                  <a:srgbClr val="0033FF"/>
                </a:solidFill>
                <a:latin typeface="Arial"/>
                <a:cs typeface="Arial"/>
              </a:rPr>
              <a:t>ALUSrcB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102" name="object 102"/>
          <p:cNvGrpSpPr/>
          <p:nvPr/>
        </p:nvGrpSpPr>
        <p:grpSpPr>
          <a:xfrm>
            <a:off x="5403079" y="3816456"/>
            <a:ext cx="2311400" cy="2028825"/>
            <a:chOff x="5403079" y="3816456"/>
            <a:chExt cx="2311400" cy="2028825"/>
          </a:xfrm>
        </p:grpSpPr>
        <p:sp>
          <p:nvSpPr>
            <p:cNvPr id="103" name="object 103"/>
            <p:cNvSpPr/>
            <p:nvPr/>
          </p:nvSpPr>
          <p:spPr>
            <a:xfrm>
              <a:off x="5820261" y="3829473"/>
              <a:ext cx="1880870" cy="1802764"/>
            </a:xfrm>
            <a:custGeom>
              <a:avLst/>
              <a:gdLst/>
              <a:ahLst/>
              <a:cxnLst/>
              <a:rect l="l" t="t" r="r" b="b"/>
              <a:pathLst>
                <a:path w="1880870" h="1802764">
                  <a:moveTo>
                    <a:pt x="1880710" y="0"/>
                  </a:moveTo>
                  <a:lnTo>
                    <a:pt x="1880710" y="765383"/>
                  </a:lnTo>
                </a:path>
                <a:path w="1880870" h="1802764">
                  <a:moveTo>
                    <a:pt x="459655" y="1802769"/>
                  </a:moveTo>
                  <a:lnTo>
                    <a:pt x="0" y="1802769"/>
                  </a:lnTo>
                </a:path>
              </a:pathLst>
            </a:custGeom>
            <a:ln w="255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5428797" y="5504608"/>
              <a:ext cx="391795" cy="314960"/>
            </a:xfrm>
            <a:custGeom>
              <a:avLst/>
              <a:gdLst/>
              <a:ahLst/>
              <a:cxnLst/>
              <a:rect l="l" t="t" r="r" b="b"/>
              <a:pathLst>
                <a:path w="391795" h="314960">
                  <a:moveTo>
                    <a:pt x="0" y="161741"/>
                  </a:moveTo>
                  <a:lnTo>
                    <a:pt x="7781" y="210268"/>
                  </a:lnTo>
                  <a:lnTo>
                    <a:pt x="29480" y="252277"/>
                  </a:lnTo>
                  <a:lnTo>
                    <a:pt x="62627" y="285317"/>
                  </a:lnTo>
                  <a:lnTo>
                    <a:pt x="104753" y="306938"/>
                  </a:lnTo>
                  <a:lnTo>
                    <a:pt x="153388" y="314690"/>
                  </a:lnTo>
                  <a:lnTo>
                    <a:pt x="238330" y="314690"/>
                  </a:lnTo>
                  <a:lnTo>
                    <a:pt x="286971" y="306938"/>
                  </a:lnTo>
                  <a:lnTo>
                    <a:pt x="329038" y="285317"/>
                  </a:lnTo>
                  <a:lnTo>
                    <a:pt x="362097" y="252277"/>
                  </a:lnTo>
                  <a:lnTo>
                    <a:pt x="383716" y="210268"/>
                  </a:lnTo>
                  <a:lnTo>
                    <a:pt x="391463" y="161741"/>
                  </a:lnTo>
                  <a:lnTo>
                    <a:pt x="391463" y="153161"/>
                  </a:lnTo>
                  <a:lnTo>
                    <a:pt x="383716" y="104612"/>
                  </a:lnTo>
                  <a:lnTo>
                    <a:pt x="362097" y="62551"/>
                  </a:lnTo>
                  <a:lnTo>
                    <a:pt x="329038" y="29447"/>
                  </a:lnTo>
                  <a:lnTo>
                    <a:pt x="286971" y="7773"/>
                  </a:lnTo>
                  <a:lnTo>
                    <a:pt x="238330" y="0"/>
                  </a:lnTo>
                  <a:lnTo>
                    <a:pt x="153388" y="0"/>
                  </a:lnTo>
                  <a:lnTo>
                    <a:pt x="104753" y="7773"/>
                  </a:lnTo>
                  <a:lnTo>
                    <a:pt x="62627" y="29447"/>
                  </a:lnTo>
                  <a:lnTo>
                    <a:pt x="29480" y="62551"/>
                  </a:lnTo>
                  <a:lnTo>
                    <a:pt x="7781" y="104612"/>
                  </a:lnTo>
                  <a:lnTo>
                    <a:pt x="0" y="153161"/>
                  </a:lnTo>
                  <a:lnTo>
                    <a:pt x="0" y="161741"/>
                  </a:lnTo>
                </a:path>
              </a:pathLst>
            </a:custGeom>
            <a:ln w="5105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5" name="object 105"/>
          <p:cNvSpPr txBox="1"/>
          <p:nvPr/>
        </p:nvSpPr>
        <p:spPr>
          <a:xfrm>
            <a:off x="5458780" y="5542962"/>
            <a:ext cx="295910" cy="209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b="1" spc="-25" dirty="0">
                <a:latin typeface="Courier New"/>
                <a:cs typeface="Courier New"/>
              </a:rPr>
              <a:t>&lt;&lt;2</a:t>
            </a:r>
            <a:endParaRPr sz="1200">
              <a:latin typeface="Courier New"/>
              <a:cs typeface="Courier New"/>
            </a:endParaRPr>
          </a:p>
        </p:txBody>
      </p:sp>
      <p:grpSp>
        <p:nvGrpSpPr>
          <p:cNvPr id="106" name="object 106"/>
          <p:cNvGrpSpPr/>
          <p:nvPr/>
        </p:nvGrpSpPr>
        <p:grpSpPr>
          <a:xfrm>
            <a:off x="63556" y="2634240"/>
            <a:ext cx="7497445" cy="1757045"/>
            <a:chOff x="63556" y="2634240"/>
            <a:chExt cx="7497445" cy="1757045"/>
          </a:xfrm>
        </p:grpSpPr>
        <p:sp>
          <p:nvSpPr>
            <p:cNvPr id="107" name="object 107"/>
            <p:cNvSpPr/>
            <p:nvPr/>
          </p:nvSpPr>
          <p:spPr>
            <a:xfrm>
              <a:off x="689168" y="2647258"/>
              <a:ext cx="6859270" cy="0"/>
            </a:xfrm>
            <a:custGeom>
              <a:avLst/>
              <a:gdLst/>
              <a:ahLst/>
              <a:cxnLst/>
              <a:rect l="l" t="t" r="r" b="b"/>
              <a:pathLst>
                <a:path w="6859270">
                  <a:moveTo>
                    <a:pt x="6858669" y="0"/>
                  </a:moveTo>
                  <a:lnTo>
                    <a:pt x="0" y="0"/>
                  </a:lnTo>
                </a:path>
              </a:pathLst>
            </a:custGeom>
            <a:ln w="255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263829" y="3633820"/>
              <a:ext cx="314960" cy="731520"/>
            </a:xfrm>
            <a:custGeom>
              <a:avLst/>
              <a:gdLst/>
              <a:ahLst/>
              <a:cxnLst/>
              <a:rect l="l" t="t" r="r" b="b"/>
              <a:pathLst>
                <a:path w="314959" h="731520">
                  <a:moveTo>
                    <a:pt x="314871" y="0"/>
                  </a:moveTo>
                  <a:lnTo>
                    <a:pt x="0" y="0"/>
                  </a:lnTo>
                  <a:lnTo>
                    <a:pt x="0" y="731276"/>
                  </a:lnTo>
                  <a:lnTo>
                    <a:pt x="314871" y="731276"/>
                  </a:lnTo>
                  <a:lnTo>
                    <a:pt x="31487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263829" y="3633820"/>
              <a:ext cx="314960" cy="731520"/>
            </a:xfrm>
            <a:custGeom>
              <a:avLst/>
              <a:gdLst/>
              <a:ahLst/>
              <a:cxnLst/>
              <a:rect l="l" t="t" r="r" b="b"/>
              <a:pathLst>
                <a:path w="314959" h="731520">
                  <a:moveTo>
                    <a:pt x="0" y="731276"/>
                  </a:moveTo>
                  <a:lnTo>
                    <a:pt x="314871" y="731276"/>
                  </a:lnTo>
                  <a:lnTo>
                    <a:pt x="314871" y="0"/>
                  </a:lnTo>
                  <a:lnTo>
                    <a:pt x="0" y="0"/>
                  </a:lnTo>
                  <a:lnTo>
                    <a:pt x="0" y="731276"/>
                  </a:lnTo>
                  <a:close/>
                </a:path>
              </a:pathLst>
            </a:custGeom>
            <a:ln w="51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161729" y="3974029"/>
              <a:ext cx="119380" cy="102235"/>
            </a:xfrm>
            <a:custGeom>
              <a:avLst/>
              <a:gdLst/>
              <a:ahLst/>
              <a:cxnLst/>
              <a:rect l="l" t="t" r="r" b="b"/>
              <a:pathLst>
                <a:path w="119379" h="102235">
                  <a:moveTo>
                    <a:pt x="0" y="0"/>
                  </a:moveTo>
                  <a:lnTo>
                    <a:pt x="0" y="101954"/>
                  </a:lnTo>
                  <a:lnTo>
                    <a:pt x="119046" y="508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76574" y="4024879"/>
              <a:ext cx="144780" cy="0"/>
            </a:xfrm>
            <a:custGeom>
              <a:avLst/>
              <a:gdLst/>
              <a:ahLst/>
              <a:cxnLst/>
              <a:rect l="l" t="t" r="r" b="b"/>
              <a:pathLst>
                <a:path w="144779">
                  <a:moveTo>
                    <a:pt x="144572" y="0"/>
                  </a:moveTo>
                  <a:lnTo>
                    <a:pt x="0" y="0"/>
                  </a:lnTo>
                </a:path>
              </a:pathLst>
            </a:custGeom>
            <a:ln w="255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774322" y="3974029"/>
              <a:ext cx="119380" cy="102235"/>
            </a:xfrm>
            <a:custGeom>
              <a:avLst/>
              <a:gdLst/>
              <a:ahLst/>
              <a:cxnLst/>
              <a:rect l="l" t="t" r="r" b="b"/>
              <a:pathLst>
                <a:path w="119380" h="102235">
                  <a:moveTo>
                    <a:pt x="0" y="0"/>
                  </a:moveTo>
                  <a:lnTo>
                    <a:pt x="0" y="101954"/>
                  </a:lnTo>
                  <a:lnTo>
                    <a:pt x="119224" y="508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578701" y="4024879"/>
              <a:ext cx="255270" cy="0"/>
            </a:xfrm>
            <a:custGeom>
              <a:avLst/>
              <a:gdLst/>
              <a:ahLst/>
              <a:cxnLst/>
              <a:rect l="l" t="t" r="r" b="b"/>
              <a:pathLst>
                <a:path w="255269">
                  <a:moveTo>
                    <a:pt x="255250" y="0"/>
                  </a:moveTo>
                  <a:lnTo>
                    <a:pt x="0" y="0"/>
                  </a:lnTo>
                </a:path>
              </a:pathLst>
            </a:custGeom>
            <a:ln w="255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4" name="object 114"/>
          <p:cNvSpPr txBox="1"/>
          <p:nvPr/>
        </p:nvSpPr>
        <p:spPr>
          <a:xfrm>
            <a:off x="302171" y="3723049"/>
            <a:ext cx="238125" cy="209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b="1" spc="-25" dirty="0">
                <a:latin typeface="Arial"/>
                <a:cs typeface="Arial"/>
              </a:rPr>
              <a:t>PC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5" name="object 115"/>
          <p:cNvSpPr txBox="1"/>
          <p:nvPr/>
        </p:nvSpPr>
        <p:spPr>
          <a:xfrm>
            <a:off x="6131003" y="4760632"/>
            <a:ext cx="92075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b="1" spc="-50" dirty="0">
                <a:latin typeface="Arial"/>
                <a:cs typeface="Arial"/>
              </a:rPr>
              <a:t>4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116" name="object 116"/>
          <p:cNvGrpSpPr/>
          <p:nvPr/>
        </p:nvGrpSpPr>
        <p:grpSpPr>
          <a:xfrm>
            <a:off x="63556" y="2438664"/>
            <a:ext cx="9029065" cy="3270250"/>
            <a:chOff x="63556" y="2438664"/>
            <a:chExt cx="9029065" cy="3270250"/>
          </a:xfrm>
        </p:grpSpPr>
        <p:sp>
          <p:nvSpPr>
            <p:cNvPr id="117" name="object 117"/>
            <p:cNvSpPr/>
            <p:nvPr/>
          </p:nvSpPr>
          <p:spPr>
            <a:xfrm>
              <a:off x="76574" y="2451682"/>
              <a:ext cx="6092825" cy="1607820"/>
            </a:xfrm>
            <a:custGeom>
              <a:avLst/>
              <a:gdLst/>
              <a:ahLst/>
              <a:cxnLst/>
              <a:rect l="l" t="t" r="r" b="b"/>
              <a:pathLst>
                <a:path w="6092825" h="1607820">
                  <a:moveTo>
                    <a:pt x="612594" y="195576"/>
                  </a:moveTo>
                  <a:lnTo>
                    <a:pt x="612594" y="1573197"/>
                  </a:lnTo>
                </a:path>
                <a:path w="6092825" h="1607820">
                  <a:moveTo>
                    <a:pt x="0" y="0"/>
                  </a:moveTo>
                  <a:lnTo>
                    <a:pt x="0" y="1573197"/>
                  </a:lnTo>
                </a:path>
                <a:path w="6092825" h="1607820">
                  <a:moveTo>
                    <a:pt x="6092722" y="195576"/>
                  </a:moveTo>
                  <a:lnTo>
                    <a:pt x="6092722" y="1607295"/>
                  </a:lnTo>
                </a:path>
              </a:pathLst>
            </a:custGeom>
            <a:ln w="255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7496736" y="2919534"/>
              <a:ext cx="102235" cy="119380"/>
            </a:xfrm>
            <a:custGeom>
              <a:avLst/>
              <a:gdLst/>
              <a:ahLst/>
              <a:cxnLst/>
              <a:rect l="l" t="t" r="r" b="b"/>
              <a:pathLst>
                <a:path w="102234" h="119380">
                  <a:moveTo>
                    <a:pt x="102117" y="0"/>
                  </a:moveTo>
                  <a:lnTo>
                    <a:pt x="0" y="0"/>
                  </a:lnTo>
                  <a:lnTo>
                    <a:pt x="51101" y="119046"/>
                  </a:lnTo>
                  <a:lnTo>
                    <a:pt x="10211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7547838" y="2647258"/>
              <a:ext cx="689610" cy="800100"/>
            </a:xfrm>
            <a:custGeom>
              <a:avLst/>
              <a:gdLst/>
              <a:ahLst/>
              <a:cxnLst/>
              <a:rect l="l" t="t" r="r" b="b"/>
              <a:pathLst>
                <a:path w="689609" h="800100">
                  <a:moveTo>
                    <a:pt x="0" y="0"/>
                  </a:moveTo>
                  <a:lnTo>
                    <a:pt x="0" y="331714"/>
                  </a:lnTo>
                </a:path>
                <a:path w="689609" h="800100">
                  <a:moveTo>
                    <a:pt x="689143" y="535878"/>
                  </a:moveTo>
                  <a:lnTo>
                    <a:pt x="689143" y="799481"/>
                  </a:lnTo>
                </a:path>
              </a:pathLst>
            </a:custGeom>
            <a:ln w="255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0" name="object 1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56608" y="5615297"/>
              <a:ext cx="93564" cy="93525"/>
            </a:xfrm>
            <a:prstGeom prst="rect">
              <a:avLst/>
            </a:prstGeom>
          </p:spPr>
        </p:pic>
        <p:pic>
          <p:nvPicPr>
            <p:cNvPr id="121" name="object 1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8118" y="3965511"/>
              <a:ext cx="93734" cy="102070"/>
            </a:xfrm>
            <a:prstGeom prst="rect">
              <a:avLst/>
            </a:prstGeom>
          </p:spPr>
        </p:pic>
        <p:sp>
          <p:nvSpPr>
            <p:cNvPr id="122" name="object 122"/>
            <p:cNvSpPr/>
            <p:nvPr/>
          </p:nvSpPr>
          <p:spPr>
            <a:xfrm>
              <a:off x="7854104" y="3183136"/>
              <a:ext cx="1225550" cy="459105"/>
            </a:xfrm>
            <a:custGeom>
              <a:avLst/>
              <a:gdLst/>
              <a:ahLst/>
              <a:cxnLst/>
              <a:rect l="l" t="t" r="r" b="b"/>
              <a:pathLst>
                <a:path w="1225550" h="459104">
                  <a:moveTo>
                    <a:pt x="382876" y="0"/>
                  </a:moveTo>
                  <a:lnTo>
                    <a:pt x="0" y="0"/>
                  </a:lnTo>
                </a:path>
                <a:path w="1225550" h="459104">
                  <a:moveTo>
                    <a:pt x="1225237" y="459093"/>
                  </a:moveTo>
                  <a:lnTo>
                    <a:pt x="1072019" y="459093"/>
                  </a:lnTo>
                </a:path>
              </a:pathLst>
            </a:custGeom>
            <a:ln w="255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5403289" y="3446739"/>
              <a:ext cx="102235" cy="85090"/>
            </a:xfrm>
            <a:custGeom>
              <a:avLst/>
              <a:gdLst/>
              <a:ahLst/>
              <a:cxnLst/>
              <a:rect l="l" t="t" r="r" b="b"/>
              <a:pathLst>
                <a:path w="102235" h="85089">
                  <a:moveTo>
                    <a:pt x="102117" y="0"/>
                  </a:moveTo>
                  <a:lnTo>
                    <a:pt x="0" y="42516"/>
                  </a:lnTo>
                  <a:lnTo>
                    <a:pt x="102117" y="85033"/>
                  </a:lnTo>
                  <a:lnTo>
                    <a:pt x="102117" y="0"/>
                  </a:lnTo>
                  <a:close/>
                </a:path>
              </a:pathLst>
            </a:custGeom>
            <a:solidFill>
              <a:srgbClr val="003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5437385" y="3489256"/>
              <a:ext cx="153670" cy="0"/>
            </a:xfrm>
            <a:custGeom>
              <a:avLst/>
              <a:gdLst/>
              <a:ahLst/>
              <a:cxnLst/>
              <a:rect l="l" t="t" r="r" b="b"/>
              <a:pathLst>
                <a:path w="153670">
                  <a:moveTo>
                    <a:pt x="153218" y="0"/>
                  </a:moveTo>
                  <a:lnTo>
                    <a:pt x="0" y="0"/>
                  </a:lnTo>
                </a:path>
              </a:pathLst>
            </a:custGeom>
            <a:ln w="16947">
              <a:solidFill>
                <a:srgbClr val="00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5" name="object 125"/>
          <p:cNvSpPr txBox="1"/>
          <p:nvPr/>
        </p:nvSpPr>
        <p:spPr>
          <a:xfrm>
            <a:off x="5611999" y="3400018"/>
            <a:ext cx="455930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b="1" spc="-10" dirty="0">
                <a:solidFill>
                  <a:srgbClr val="0033FF"/>
                </a:solidFill>
                <a:latin typeface="Arial"/>
                <a:cs typeface="Arial"/>
              </a:rPr>
              <a:t>RegDst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126" name="object 126"/>
          <p:cNvGrpSpPr/>
          <p:nvPr/>
        </p:nvGrpSpPr>
        <p:grpSpPr>
          <a:xfrm>
            <a:off x="4739627" y="3174564"/>
            <a:ext cx="629920" cy="238125"/>
            <a:chOff x="4739627" y="3174564"/>
            <a:chExt cx="629920" cy="238125"/>
          </a:xfrm>
        </p:grpSpPr>
        <p:sp>
          <p:nvSpPr>
            <p:cNvPr id="127" name="object 127"/>
            <p:cNvSpPr/>
            <p:nvPr/>
          </p:nvSpPr>
          <p:spPr>
            <a:xfrm>
              <a:off x="5284251" y="3310601"/>
              <a:ext cx="85725" cy="102235"/>
            </a:xfrm>
            <a:custGeom>
              <a:avLst/>
              <a:gdLst/>
              <a:ahLst/>
              <a:cxnLst/>
              <a:rect l="l" t="t" r="r" b="b"/>
              <a:pathLst>
                <a:path w="85725" h="102235">
                  <a:moveTo>
                    <a:pt x="85196" y="0"/>
                  </a:moveTo>
                  <a:lnTo>
                    <a:pt x="0" y="0"/>
                  </a:lnTo>
                  <a:lnTo>
                    <a:pt x="42513" y="102039"/>
                  </a:lnTo>
                  <a:lnTo>
                    <a:pt x="8519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5326765" y="3183136"/>
              <a:ext cx="0" cy="195580"/>
            </a:xfrm>
            <a:custGeom>
              <a:avLst/>
              <a:gdLst/>
              <a:ahLst/>
              <a:cxnLst/>
              <a:rect l="l" t="t" r="r" b="b"/>
              <a:pathLst>
                <a:path h="195579">
                  <a:moveTo>
                    <a:pt x="0" y="0"/>
                  </a:moveTo>
                  <a:lnTo>
                    <a:pt x="0" y="195406"/>
                  </a:lnTo>
                </a:path>
              </a:pathLst>
            </a:custGeom>
            <a:ln w="169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9" name="object 12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39627" y="3208706"/>
              <a:ext cx="323469" cy="203935"/>
            </a:xfrm>
            <a:prstGeom prst="rect">
              <a:avLst/>
            </a:prstGeom>
          </p:spPr>
        </p:pic>
        <p:sp>
          <p:nvSpPr>
            <p:cNvPr id="130" name="object 130"/>
            <p:cNvSpPr/>
            <p:nvPr/>
          </p:nvSpPr>
          <p:spPr>
            <a:xfrm>
              <a:off x="5284251" y="3200058"/>
              <a:ext cx="76835" cy="76835"/>
            </a:xfrm>
            <a:custGeom>
              <a:avLst/>
              <a:gdLst/>
              <a:ahLst/>
              <a:cxnLst/>
              <a:rect l="l" t="t" r="r" b="b"/>
              <a:pathLst>
                <a:path w="76835" h="76835">
                  <a:moveTo>
                    <a:pt x="76609" y="0"/>
                  </a:moveTo>
                  <a:lnTo>
                    <a:pt x="0" y="76614"/>
                  </a:lnTo>
                </a:path>
              </a:pathLst>
            </a:custGeom>
            <a:ln w="85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1" name="object 131"/>
          <p:cNvSpPr txBox="1"/>
          <p:nvPr/>
        </p:nvSpPr>
        <p:spPr>
          <a:xfrm>
            <a:off x="5195027" y="3161865"/>
            <a:ext cx="8255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0" dirty="0">
                <a:latin typeface="Arial MT"/>
                <a:cs typeface="Arial MT"/>
              </a:rPr>
              <a:t>5</a:t>
            </a:r>
            <a:endParaRPr sz="800">
              <a:latin typeface="Arial MT"/>
              <a:cs typeface="Arial MT"/>
            </a:endParaRPr>
          </a:p>
        </p:txBody>
      </p:sp>
      <p:grpSp>
        <p:nvGrpSpPr>
          <p:cNvPr id="132" name="object 132"/>
          <p:cNvGrpSpPr/>
          <p:nvPr/>
        </p:nvGrpSpPr>
        <p:grpSpPr>
          <a:xfrm>
            <a:off x="1101685" y="2766190"/>
            <a:ext cx="2064385" cy="1420495"/>
            <a:chOff x="1101685" y="2766190"/>
            <a:chExt cx="2064385" cy="1420495"/>
          </a:xfrm>
        </p:grpSpPr>
        <p:sp>
          <p:nvSpPr>
            <p:cNvPr id="133" name="object 133"/>
            <p:cNvSpPr/>
            <p:nvPr/>
          </p:nvSpPr>
          <p:spPr>
            <a:xfrm>
              <a:off x="1233740" y="4084487"/>
              <a:ext cx="119380" cy="102235"/>
            </a:xfrm>
            <a:custGeom>
              <a:avLst/>
              <a:gdLst/>
              <a:ahLst/>
              <a:cxnLst/>
              <a:rect l="l" t="t" r="r" b="b"/>
              <a:pathLst>
                <a:path w="119380" h="102235">
                  <a:moveTo>
                    <a:pt x="0" y="0"/>
                  </a:moveTo>
                  <a:lnTo>
                    <a:pt x="0" y="102124"/>
                  </a:lnTo>
                  <a:lnTo>
                    <a:pt x="119292" y="511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1114702" y="4135592"/>
              <a:ext cx="179070" cy="0"/>
            </a:xfrm>
            <a:custGeom>
              <a:avLst/>
              <a:gdLst/>
              <a:ahLst/>
              <a:cxnLst/>
              <a:rect l="l" t="t" r="r" b="b"/>
              <a:pathLst>
                <a:path w="179069">
                  <a:moveTo>
                    <a:pt x="178726" y="0"/>
                  </a:moveTo>
                  <a:lnTo>
                    <a:pt x="0" y="0"/>
                  </a:lnTo>
                </a:path>
              </a:pathLst>
            </a:custGeom>
            <a:ln w="255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2825103" y="2791907"/>
              <a:ext cx="314960" cy="731520"/>
            </a:xfrm>
            <a:custGeom>
              <a:avLst/>
              <a:gdLst/>
              <a:ahLst/>
              <a:cxnLst/>
              <a:rect l="l" t="t" r="r" b="b"/>
              <a:pathLst>
                <a:path w="314960" h="731520">
                  <a:moveTo>
                    <a:pt x="314871" y="0"/>
                  </a:moveTo>
                  <a:lnTo>
                    <a:pt x="0" y="0"/>
                  </a:lnTo>
                  <a:lnTo>
                    <a:pt x="0" y="731276"/>
                  </a:lnTo>
                  <a:lnTo>
                    <a:pt x="314871" y="731276"/>
                  </a:lnTo>
                  <a:lnTo>
                    <a:pt x="31487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2825103" y="2791907"/>
              <a:ext cx="314960" cy="731520"/>
            </a:xfrm>
            <a:custGeom>
              <a:avLst/>
              <a:gdLst/>
              <a:ahLst/>
              <a:cxnLst/>
              <a:rect l="l" t="t" r="r" b="b"/>
              <a:pathLst>
                <a:path w="314960" h="731520">
                  <a:moveTo>
                    <a:pt x="0" y="731276"/>
                  </a:moveTo>
                  <a:lnTo>
                    <a:pt x="314871" y="731276"/>
                  </a:lnTo>
                  <a:lnTo>
                    <a:pt x="314871" y="0"/>
                  </a:lnTo>
                  <a:lnTo>
                    <a:pt x="0" y="0"/>
                  </a:lnTo>
                  <a:lnTo>
                    <a:pt x="0" y="731276"/>
                  </a:lnTo>
                  <a:close/>
                </a:path>
              </a:pathLst>
            </a:custGeom>
            <a:ln w="51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7" name="object 137"/>
          <p:cNvSpPr txBox="1"/>
          <p:nvPr/>
        </p:nvSpPr>
        <p:spPr>
          <a:xfrm>
            <a:off x="2923108" y="2881052"/>
            <a:ext cx="136525" cy="362585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 indent="33655">
              <a:lnSpc>
                <a:spcPts val="1210"/>
              </a:lnSpc>
              <a:spcBef>
                <a:spcPts val="335"/>
              </a:spcBef>
            </a:pPr>
            <a:r>
              <a:rPr sz="1200" b="1" spc="-50" dirty="0">
                <a:latin typeface="Arial"/>
                <a:cs typeface="Arial"/>
              </a:rPr>
              <a:t>I R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8" name="object 138"/>
          <p:cNvSpPr/>
          <p:nvPr/>
        </p:nvSpPr>
        <p:spPr>
          <a:xfrm>
            <a:off x="2825103" y="3939940"/>
            <a:ext cx="314960" cy="731520"/>
          </a:xfrm>
          <a:custGeom>
            <a:avLst/>
            <a:gdLst/>
            <a:ahLst/>
            <a:cxnLst/>
            <a:rect l="l" t="t" r="r" b="b"/>
            <a:pathLst>
              <a:path w="314960" h="731520">
                <a:moveTo>
                  <a:pt x="0" y="731276"/>
                </a:moveTo>
                <a:lnTo>
                  <a:pt x="314871" y="731276"/>
                </a:lnTo>
                <a:lnTo>
                  <a:pt x="314871" y="0"/>
                </a:lnTo>
                <a:lnTo>
                  <a:pt x="0" y="0"/>
                </a:lnTo>
                <a:lnTo>
                  <a:pt x="0" y="731276"/>
                </a:lnTo>
                <a:close/>
              </a:path>
            </a:pathLst>
          </a:custGeom>
          <a:ln w="51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 txBox="1"/>
          <p:nvPr/>
        </p:nvSpPr>
        <p:spPr>
          <a:xfrm>
            <a:off x="2914520" y="4029169"/>
            <a:ext cx="153035" cy="51562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20955" marR="5080" indent="-8890" algn="just">
              <a:lnSpc>
                <a:spcPts val="1210"/>
              </a:lnSpc>
              <a:spcBef>
                <a:spcPts val="335"/>
              </a:spcBef>
            </a:pPr>
            <a:r>
              <a:rPr sz="1200" b="1" spc="-50" dirty="0">
                <a:latin typeface="Arial"/>
                <a:cs typeface="Arial"/>
              </a:rPr>
              <a:t>M D R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40" name="object 140"/>
          <p:cNvGrpSpPr/>
          <p:nvPr/>
        </p:nvGrpSpPr>
        <p:grpSpPr>
          <a:xfrm>
            <a:off x="2480226" y="3123513"/>
            <a:ext cx="4004310" cy="2100580"/>
            <a:chOff x="2480226" y="3123513"/>
            <a:chExt cx="4004310" cy="2100580"/>
          </a:xfrm>
        </p:grpSpPr>
        <p:sp>
          <p:nvSpPr>
            <p:cNvPr id="141" name="object 141"/>
            <p:cNvSpPr/>
            <p:nvPr/>
          </p:nvSpPr>
          <p:spPr>
            <a:xfrm>
              <a:off x="2493243" y="4484143"/>
              <a:ext cx="153670" cy="0"/>
            </a:xfrm>
            <a:custGeom>
              <a:avLst/>
              <a:gdLst/>
              <a:ahLst/>
              <a:cxnLst/>
              <a:rect l="l" t="t" r="r" b="b"/>
              <a:pathLst>
                <a:path w="153669">
                  <a:moveTo>
                    <a:pt x="153218" y="0"/>
                  </a:moveTo>
                  <a:lnTo>
                    <a:pt x="0" y="0"/>
                  </a:lnTo>
                </a:path>
              </a:pathLst>
            </a:custGeom>
            <a:ln w="255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2722986" y="3132116"/>
              <a:ext cx="119380" cy="102235"/>
            </a:xfrm>
            <a:custGeom>
              <a:avLst/>
              <a:gdLst/>
              <a:ahLst/>
              <a:cxnLst/>
              <a:rect l="l" t="t" r="r" b="b"/>
              <a:pathLst>
                <a:path w="119380" h="102235">
                  <a:moveTo>
                    <a:pt x="0" y="0"/>
                  </a:moveTo>
                  <a:lnTo>
                    <a:pt x="0" y="101869"/>
                  </a:lnTo>
                  <a:lnTo>
                    <a:pt x="119037" y="510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2646462" y="3183136"/>
              <a:ext cx="136525" cy="0"/>
            </a:xfrm>
            <a:custGeom>
              <a:avLst/>
              <a:gdLst/>
              <a:ahLst/>
              <a:cxnLst/>
              <a:rect l="l" t="t" r="r" b="b"/>
              <a:pathLst>
                <a:path w="136525">
                  <a:moveTo>
                    <a:pt x="136128" y="0"/>
                  </a:moveTo>
                  <a:lnTo>
                    <a:pt x="0" y="0"/>
                  </a:lnTo>
                </a:path>
              </a:pathLst>
            </a:custGeom>
            <a:ln w="255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2722986" y="4237462"/>
              <a:ext cx="119380" cy="102235"/>
            </a:xfrm>
            <a:custGeom>
              <a:avLst/>
              <a:gdLst/>
              <a:ahLst/>
              <a:cxnLst/>
              <a:rect l="l" t="t" r="r" b="b"/>
              <a:pathLst>
                <a:path w="119380" h="102235">
                  <a:moveTo>
                    <a:pt x="0" y="0"/>
                  </a:moveTo>
                  <a:lnTo>
                    <a:pt x="0" y="102124"/>
                  </a:lnTo>
                  <a:lnTo>
                    <a:pt x="119037" y="511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2646462" y="3183136"/>
              <a:ext cx="136525" cy="1301115"/>
            </a:xfrm>
            <a:custGeom>
              <a:avLst/>
              <a:gdLst/>
              <a:ahLst/>
              <a:cxnLst/>
              <a:rect l="l" t="t" r="r" b="b"/>
              <a:pathLst>
                <a:path w="136525" h="1301114">
                  <a:moveTo>
                    <a:pt x="136128" y="1105430"/>
                  </a:moveTo>
                  <a:lnTo>
                    <a:pt x="0" y="1105430"/>
                  </a:lnTo>
                </a:path>
                <a:path w="136525" h="1301114">
                  <a:moveTo>
                    <a:pt x="0" y="0"/>
                  </a:moveTo>
                  <a:lnTo>
                    <a:pt x="0" y="1301006"/>
                  </a:lnTo>
                </a:path>
              </a:pathLst>
            </a:custGeom>
            <a:ln w="255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6" name="object 14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586755" y="4237446"/>
              <a:ext cx="102152" cy="93738"/>
            </a:xfrm>
            <a:prstGeom prst="rect">
              <a:avLst/>
            </a:prstGeom>
          </p:spPr>
        </p:pic>
        <p:pic>
          <p:nvPicPr>
            <p:cNvPr id="147" name="object 14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199629" y="3123513"/>
              <a:ext cx="102067" cy="102071"/>
            </a:xfrm>
            <a:prstGeom prst="rect">
              <a:avLst/>
            </a:prstGeom>
          </p:spPr>
        </p:pic>
        <p:sp>
          <p:nvSpPr>
            <p:cNvPr id="148" name="object 148"/>
            <p:cNvSpPr/>
            <p:nvPr/>
          </p:nvSpPr>
          <p:spPr>
            <a:xfrm>
              <a:off x="3531422" y="4237462"/>
              <a:ext cx="119380" cy="102235"/>
            </a:xfrm>
            <a:custGeom>
              <a:avLst/>
              <a:gdLst/>
              <a:ahLst/>
              <a:cxnLst/>
              <a:rect l="l" t="t" r="r" b="b"/>
              <a:pathLst>
                <a:path w="119379" h="102235">
                  <a:moveTo>
                    <a:pt x="0" y="0"/>
                  </a:moveTo>
                  <a:lnTo>
                    <a:pt x="0" y="102124"/>
                  </a:lnTo>
                  <a:lnTo>
                    <a:pt x="119037" y="511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3139958" y="4288567"/>
              <a:ext cx="451484" cy="0"/>
            </a:xfrm>
            <a:custGeom>
              <a:avLst/>
              <a:gdLst/>
              <a:ahLst/>
              <a:cxnLst/>
              <a:rect l="l" t="t" r="r" b="b"/>
              <a:pathLst>
                <a:path w="451485">
                  <a:moveTo>
                    <a:pt x="450897" y="0"/>
                  </a:moveTo>
                  <a:lnTo>
                    <a:pt x="0" y="0"/>
                  </a:lnTo>
                </a:path>
              </a:pathLst>
            </a:custGeom>
            <a:ln w="255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3531422" y="4467221"/>
              <a:ext cx="119380" cy="102235"/>
            </a:xfrm>
            <a:custGeom>
              <a:avLst/>
              <a:gdLst/>
              <a:ahLst/>
              <a:cxnLst/>
              <a:rect l="l" t="t" r="r" b="b"/>
              <a:pathLst>
                <a:path w="119379" h="102235">
                  <a:moveTo>
                    <a:pt x="0" y="0"/>
                  </a:moveTo>
                  <a:lnTo>
                    <a:pt x="0" y="102124"/>
                  </a:lnTo>
                  <a:lnTo>
                    <a:pt x="119037" y="510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3369701" y="4518241"/>
              <a:ext cx="221615" cy="0"/>
            </a:xfrm>
            <a:custGeom>
              <a:avLst/>
              <a:gdLst/>
              <a:ahLst/>
              <a:cxnLst/>
              <a:rect l="l" t="t" r="r" b="b"/>
              <a:pathLst>
                <a:path w="221614">
                  <a:moveTo>
                    <a:pt x="221154" y="0"/>
                  </a:moveTo>
                  <a:lnTo>
                    <a:pt x="0" y="0"/>
                  </a:lnTo>
                </a:path>
              </a:pathLst>
            </a:custGeom>
            <a:ln w="255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6364858" y="5002845"/>
              <a:ext cx="119380" cy="102235"/>
            </a:xfrm>
            <a:custGeom>
              <a:avLst/>
              <a:gdLst/>
              <a:ahLst/>
              <a:cxnLst/>
              <a:rect l="l" t="t" r="r" b="b"/>
              <a:pathLst>
                <a:path w="119379" h="102235">
                  <a:moveTo>
                    <a:pt x="0" y="0"/>
                  </a:moveTo>
                  <a:lnTo>
                    <a:pt x="0" y="102124"/>
                  </a:lnTo>
                  <a:lnTo>
                    <a:pt x="119292" y="511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5207727" y="5053950"/>
              <a:ext cx="1217295" cy="0"/>
            </a:xfrm>
            <a:custGeom>
              <a:avLst/>
              <a:gdLst/>
              <a:ahLst/>
              <a:cxnLst/>
              <a:rect l="l" t="t" r="r" b="b"/>
              <a:pathLst>
                <a:path w="1217295">
                  <a:moveTo>
                    <a:pt x="1216819" y="0"/>
                  </a:moveTo>
                  <a:lnTo>
                    <a:pt x="0" y="0"/>
                  </a:lnTo>
                </a:path>
              </a:pathLst>
            </a:custGeom>
            <a:ln w="255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6364858" y="5121891"/>
              <a:ext cx="119380" cy="102235"/>
            </a:xfrm>
            <a:custGeom>
              <a:avLst/>
              <a:gdLst/>
              <a:ahLst/>
              <a:cxnLst/>
              <a:rect l="l" t="t" r="r" b="b"/>
              <a:pathLst>
                <a:path w="119379" h="102235">
                  <a:moveTo>
                    <a:pt x="0" y="0"/>
                  </a:moveTo>
                  <a:lnTo>
                    <a:pt x="0" y="102124"/>
                  </a:lnTo>
                  <a:lnTo>
                    <a:pt x="119292" y="511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6279916" y="5172996"/>
              <a:ext cx="144780" cy="0"/>
            </a:xfrm>
            <a:custGeom>
              <a:avLst/>
              <a:gdLst/>
              <a:ahLst/>
              <a:cxnLst/>
              <a:rect l="l" t="t" r="r" b="b"/>
              <a:pathLst>
                <a:path w="144779">
                  <a:moveTo>
                    <a:pt x="144630" y="0"/>
                  </a:moveTo>
                  <a:lnTo>
                    <a:pt x="0" y="0"/>
                  </a:lnTo>
                </a:path>
              </a:pathLst>
            </a:custGeom>
            <a:ln w="255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6" name="object 156"/>
          <p:cNvSpPr txBox="1"/>
          <p:nvPr/>
        </p:nvSpPr>
        <p:spPr>
          <a:xfrm>
            <a:off x="6581901" y="4981810"/>
            <a:ext cx="82550" cy="1276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50" b="1" spc="-50" dirty="0">
                <a:latin typeface="Arial"/>
                <a:cs typeface="Arial"/>
              </a:rPr>
              <a:t>X</a:t>
            </a:r>
            <a:endParaRPr sz="650">
              <a:latin typeface="Arial"/>
              <a:cs typeface="Arial"/>
            </a:endParaRPr>
          </a:p>
        </p:txBody>
      </p:sp>
      <p:sp>
        <p:nvSpPr>
          <p:cNvPr id="157" name="object 157"/>
          <p:cNvSpPr/>
          <p:nvPr/>
        </p:nvSpPr>
        <p:spPr>
          <a:xfrm>
            <a:off x="6475563" y="4594856"/>
            <a:ext cx="229870" cy="688975"/>
          </a:xfrm>
          <a:custGeom>
            <a:avLst/>
            <a:gdLst/>
            <a:ahLst/>
            <a:cxnLst/>
            <a:rect l="l" t="t" r="r" b="b"/>
            <a:pathLst>
              <a:path w="229870" h="688975">
                <a:moveTo>
                  <a:pt x="0" y="0"/>
                </a:moveTo>
                <a:lnTo>
                  <a:pt x="0" y="688768"/>
                </a:lnTo>
                <a:lnTo>
                  <a:pt x="229742" y="535623"/>
                </a:lnTo>
                <a:lnTo>
                  <a:pt x="229742" y="152974"/>
                </a:lnTo>
                <a:lnTo>
                  <a:pt x="0" y="0"/>
                </a:lnTo>
              </a:path>
            </a:pathLst>
          </a:custGeom>
          <a:ln w="51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 txBox="1"/>
          <p:nvPr/>
        </p:nvSpPr>
        <p:spPr>
          <a:xfrm>
            <a:off x="6454383" y="4624664"/>
            <a:ext cx="241300" cy="2876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ts val="1010"/>
              </a:lnSpc>
              <a:spcBef>
                <a:spcPts val="135"/>
              </a:spcBef>
            </a:pPr>
            <a:r>
              <a:rPr sz="900" b="1" spc="-50" dirty="0">
                <a:solidFill>
                  <a:srgbClr val="0033FF"/>
                </a:solidFill>
                <a:latin typeface="Courier New"/>
                <a:cs typeface="Courier New"/>
              </a:rPr>
              <a:t>0</a:t>
            </a:r>
            <a:endParaRPr sz="900">
              <a:latin typeface="Courier New"/>
              <a:cs typeface="Courier New"/>
            </a:endParaRPr>
          </a:p>
          <a:p>
            <a:pPr marL="38100">
              <a:lnSpc>
                <a:spcPts val="1010"/>
              </a:lnSpc>
            </a:pPr>
            <a:r>
              <a:rPr sz="1350" b="1" baseline="-9259" dirty="0">
                <a:solidFill>
                  <a:srgbClr val="0033FF"/>
                </a:solidFill>
                <a:latin typeface="Courier New"/>
                <a:cs typeface="Courier New"/>
              </a:rPr>
              <a:t>1</a:t>
            </a:r>
            <a:r>
              <a:rPr sz="1350" b="1" spc="-517" baseline="-9259" dirty="0">
                <a:solidFill>
                  <a:srgbClr val="0033FF"/>
                </a:solidFill>
                <a:latin typeface="Courier New"/>
                <a:cs typeface="Courier New"/>
              </a:rPr>
              <a:t> </a:t>
            </a:r>
            <a:r>
              <a:rPr sz="650" b="1" spc="-50" dirty="0">
                <a:latin typeface="Arial"/>
                <a:cs typeface="Arial"/>
              </a:rPr>
              <a:t>M</a:t>
            </a:r>
            <a:endParaRPr sz="650">
              <a:latin typeface="Arial"/>
              <a:cs typeface="Arial"/>
            </a:endParaRPr>
          </a:p>
        </p:txBody>
      </p:sp>
      <p:sp>
        <p:nvSpPr>
          <p:cNvPr id="159" name="object 159"/>
          <p:cNvSpPr txBox="1"/>
          <p:nvPr/>
        </p:nvSpPr>
        <p:spPr>
          <a:xfrm>
            <a:off x="6454383" y="4845750"/>
            <a:ext cx="231775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1350" b="1" baseline="-33950" dirty="0">
                <a:solidFill>
                  <a:srgbClr val="0033FF"/>
                </a:solidFill>
                <a:latin typeface="Courier New"/>
                <a:cs typeface="Courier New"/>
              </a:rPr>
              <a:t>2</a:t>
            </a:r>
            <a:r>
              <a:rPr sz="1350" b="1" spc="-517" baseline="-33950" dirty="0">
                <a:solidFill>
                  <a:srgbClr val="0033FF"/>
                </a:solidFill>
                <a:latin typeface="Courier New"/>
                <a:cs typeface="Courier New"/>
              </a:rPr>
              <a:t> </a:t>
            </a:r>
            <a:r>
              <a:rPr sz="650" b="1" spc="-50" dirty="0">
                <a:latin typeface="Arial"/>
                <a:cs typeface="Arial"/>
              </a:rPr>
              <a:t>U</a:t>
            </a:r>
            <a:endParaRPr sz="650">
              <a:latin typeface="Arial"/>
              <a:cs typeface="Arial"/>
            </a:endParaRPr>
          </a:p>
        </p:txBody>
      </p:sp>
      <p:sp>
        <p:nvSpPr>
          <p:cNvPr id="160" name="object 160"/>
          <p:cNvSpPr txBox="1"/>
          <p:nvPr/>
        </p:nvSpPr>
        <p:spPr>
          <a:xfrm>
            <a:off x="6479783" y="5049830"/>
            <a:ext cx="97155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b="1" spc="-50" dirty="0">
                <a:solidFill>
                  <a:srgbClr val="0033FF"/>
                </a:solidFill>
                <a:latin typeface="Courier New"/>
                <a:cs typeface="Courier New"/>
              </a:rPr>
              <a:t>3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61" name="object 161"/>
          <p:cNvSpPr/>
          <p:nvPr/>
        </p:nvSpPr>
        <p:spPr>
          <a:xfrm>
            <a:off x="3641872" y="4135592"/>
            <a:ext cx="230504" cy="535940"/>
          </a:xfrm>
          <a:custGeom>
            <a:avLst/>
            <a:gdLst/>
            <a:ahLst/>
            <a:cxnLst/>
            <a:rect l="l" t="t" r="r" b="b"/>
            <a:pathLst>
              <a:path w="230504" h="535939">
                <a:moveTo>
                  <a:pt x="0" y="0"/>
                </a:moveTo>
                <a:lnTo>
                  <a:pt x="0" y="535623"/>
                </a:lnTo>
                <a:lnTo>
                  <a:pt x="229912" y="425165"/>
                </a:lnTo>
                <a:lnTo>
                  <a:pt x="229912" y="119046"/>
                </a:lnTo>
                <a:lnTo>
                  <a:pt x="0" y="0"/>
                </a:lnTo>
              </a:path>
            </a:pathLst>
          </a:custGeom>
          <a:ln w="51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 txBox="1"/>
          <p:nvPr/>
        </p:nvSpPr>
        <p:spPr>
          <a:xfrm>
            <a:off x="3620947" y="4176826"/>
            <a:ext cx="240665" cy="29464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31445" marR="30480" indent="-93980">
              <a:lnSpc>
                <a:spcPct val="109900"/>
              </a:lnSpc>
              <a:spcBef>
                <a:spcPts val="140"/>
              </a:spcBef>
            </a:pPr>
            <a:r>
              <a:rPr sz="900" b="1" dirty="0">
                <a:solidFill>
                  <a:srgbClr val="0033FF"/>
                </a:solidFill>
                <a:latin typeface="Courier New"/>
                <a:cs typeface="Courier New"/>
              </a:rPr>
              <a:t>1</a:t>
            </a:r>
            <a:r>
              <a:rPr sz="900" b="1" spc="-350" dirty="0">
                <a:solidFill>
                  <a:srgbClr val="0033FF"/>
                </a:solidFill>
                <a:latin typeface="Courier New"/>
                <a:cs typeface="Courier New"/>
              </a:rPr>
              <a:t> </a:t>
            </a:r>
            <a:r>
              <a:rPr sz="975" b="1" spc="-75" baseline="-12820" dirty="0">
                <a:latin typeface="Arial"/>
                <a:cs typeface="Arial"/>
              </a:rPr>
              <a:t>M</a:t>
            </a:r>
            <a:r>
              <a:rPr sz="975" b="1" spc="750" baseline="-12820" dirty="0">
                <a:latin typeface="Arial"/>
                <a:cs typeface="Arial"/>
              </a:rPr>
              <a:t> </a:t>
            </a:r>
            <a:r>
              <a:rPr sz="650" b="1" spc="-50" dirty="0">
                <a:latin typeface="Arial"/>
                <a:cs typeface="Arial"/>
              </a:rPr>
              <a:t>U</a:t>
            </a:r>
            <a:endParaRPr sz="650">
              <a:latin typeface="Arial"/>
              <a:cs typeface="Arial"/>
            </a:endParaRPr>
          </a:p>
        </p:txBody>
      </p:sp>
      <p:sp>
        <p:nvSpPr>
          <p:cNvPr id="163" name="object 163"/>
          <p:cNvSpPr txBox="1"/>
          <p:nvPr/>
        </p:nvSpPr>
        <p:spPr>
          <a:xfrm>
            <a:off x="3646347" y="4412081"/>
            <a:ext cx="184785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50" b="1" baseline="3086" dirty="0">
                <a:solidFill>
                  <a:srgbClr val="0033FF"/>
                </a:solidFill>
                <a:latin typeface="Courier New"/>
                <a:cs typeface="Courier New"/>
              </a:rPr>
              <a:t>0</a:t>
            </a:r>
            <a:r>
              <a:rPr sz="1350" b="1" spc="-419" baseline="3086" dirty="0">
                <a:solidFill>
                  <a:srgbClr val="0033FF"/>
                </a:solidFill>
                <a:latin typeface="Courier New"/>
                <a:cs typeface="Courier New"/>
              </a:rPr>
              <a:t> </a:t>
            </a:r>
            <a:r>
              <a:rPr sz="650" b="1" spc="-50" dirty="0">
                <a:latin typeface="Arial"/>
                <a:cs typeface="Arial"/>
              </a:rPr>
              <a:t>X</a:t>
            </a:r>
            <a:endParaRPr sz="650">
              <a:latin typeface="Arial"/>
              <a:cs typeface="Arial"/>
            </a:endParaRPr>
          </a:p>
        </p:txBody>
      </p:sp>
      <p:grpSp>
        <p:nvGrpSpPr>
          <p:cNvPr id="164" name="object 164"/>
          <p:cNvGrpSpPr/>
          <p:nvPr/>
        </p:nvGrpSpPr>
        <p:grpSpPr>
          <a:xfrm>
            <a:off x="5883853" y="4007958"/>
            <a:ext cx="1017269" cy="332105"/>
            <a:chOff x="5883853" y="4007958"/>
            <a:chExt cx="1017269" cy="332105"/>
          </a:xfrm>
        </p:grpSpPr>
        <p:sp>
          <p:nvSpPr>
            <p:cNvPr id="165" name="object 165"/>
            <p:cNvSpPr/>
            <p:nvPr/>
          </p:nvSpPr>
          <p:spPr>
            <a:xfrm>
              <a:off x="6781830" y="4127004"/>
              <a:ext cx="119380" cy="102235"/>
            </a:xfrm>
            <a:custGeom>
              <a:avLst/>
              <a:gdLst/>
              <a:ahLst/>
              <a:cxnLst/>
              <a:rect l="l" t="t" r="r" b="b"/>
              <a:pathLst>
                <a:path w="119379" h="102235">
                  <a:moveTo>
                    <a:pt x="0" y="0"/>
                  </a:moveTo>
                  <a:lnTo>
                    <a:pt x="0" y="102124"/>
                  </a:lnTo>
                  <a:lnTo>
                    <a:pt x="119292" y="510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6705306" y="4178024"/>
              <a:ext cx="136525" cy="0"/>
            </a:xfrm>
            <a:custGeom>
              <a:avLst/>
              <a:gdLst/>
              <a:ahLst/>
              <a:cxnLst/>
              <a:rect l="l" t="t" r="r" b="b"/>
              <a:pathLst>
                <a:path w="136525">
                  <a:moveTo>
                    <a:pt x="136213" y="0"/>
                  </a:moveTo>
                  <a:lnTo>
                    <a:pt x="0" y="0"/>
                  </a:lnTo>
                </a:path>
              </a:pathLst>
            </a:custGeom>
            <a:ln w="255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6364858" y="4237462"/>
              <a:ext cx="119380" cy="102235"/>
            </a:xfrm>
            <a:custGeom>
              <a:avLst/>
              <a:gdLst/>
              <a:ahLst/>
              <a:cxnLst/>
              <a:rect l="l" t="t" r="r" b="b"/>
              <a:pathLst>
                <a:path w="119379" h="102235">
                  <a:moveTo>
                    <a:pt x="0" y="0"/>
                  </a:moveTo>
                  <a:lnTo>
                    <a:pt x="0" y="102124"/>
                  </a:lnTo>
                  <a:lnTo>
                    <a:pt x="119292" y="511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5896870" y="4288567"/>
              <a:ext cx="527685" cy="0"/>
            </a:xfrm>
            <a:custGeom>
              <a:avLst/>
              <a:gdLst/>
              <a:ahLst/>
              <a:cxnLst/>
              <a:rect l="l" t="t" r="r" b="b"/>
              <a:pathLst>
                <a:path w="527685">
                  <a:moveTo>
                    <a:pt x="527676" y="0"/>
                  </a:moveTo>
                  <a:lnTo>
                    <a:pt x="0" y="0"/>
                  </a:lnTo>
                </a:path>
              </a:pathLst>
            </a:custGeom>
            <a:ln w="255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6364858" y="4007958"/>
              <a:ext cx="119380" cy="102235"/>
            </a:xfrm>
            <a:custGeom>
              <a:avLst/>
              <a:gdLst/>
              <a:ahLst/>
              <a:cxnLst/>
              <a:rect l="l" t="t" r="r" b="b"/>
              <a:pathLst>
                <a:path w="119379" h="102235">
                  <a:moveTo>
                    <a:pt x="0" y="0"/>
                  </a:moveTo>
                  <a:lnTo>
                    <a:pt x="0" y="102124"/>
                  </a:lnTo>
                  <a:lnTo>
                    <a:pt x="119292" y="510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0"/>
            <p:cNvSpPr/>
            <p:nvPr/>
          </p:nvSpPr>
          <p:spPr>
            <a:xfrm>
              <a:off x="6169296" y="4058977"/>
              <a:ext cx="255270" cy="0"/>
            </a:xfrm>
            <a:custGeom>
              <a:avLst/>
              <a:gdLst/>
              <a:ahLst/>
              <a:cxnLst/>
              <a:rect l="l" t="t" r="r" b="b"/>
              <a:pathLst>
                <a:path w="255270">
                  <a:moveTo>
                    <a:pt x="255250" y="0"/>
                  </a:moveTo>
                  <a:lnTo>
                    <a:pt x="0" y="0"/>
                  </a:lnTo>
                </a:path>
              </a:pathLst>
            </a:custGeom>
            <a:ln w="255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1" name="object 171"/>
          <p:cNvSpPr txBox="1"/>
          <p:nvPr/>
        </p:nvSpPr>
        <p:spPr>
          <a:xfrm>
            <a:off x="6573568" y="4012432"/>
            <a:ext cx="96520" cy="1276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50" b="1" spc="-50" dirty="0">
                <a:latin typeface="Arial"/>
                <a:cs typeface="Arial"/>
              </a:rPr>
              <a:t>M</a:t>
            </a:r>
            <a:endParaRPr sz="650">
              <a:latin typeface="Arial"/>
              <a:cs typeface="Arial"/>
            </a:endParaRPr>
          </a:p>
        </p:txBody>
      </p:sp>
      <p:sp>
        <p:nvSpPr>
          <p:cNvPr id="172" name="object 172"/>
          <p:cNvSpPr txBox="1"/>
          <p:nvPr/>
        </p:nvSpPr>
        <p:spPr>
          <a:xfrm>
            <a:off x="6573568" y="4114472"/>
            <a:ext cx="86995" cy="1276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50" b="1" spc="-50" dirty="0">
                <a:latin typeface="Arial"/>
                <a:cs typeface="Arial"/>
              </a:rPr>
              <a:t>U</a:t>
            </a:r>
            <a:endParaRPr sz="650">
              <a:latin typeface="Arial"/>
              <a:cs typeface="Arial"/>
            </a:endParaRPr>
          </a:p>
        </p:txBody>
      </p:sp>
      <p:sp>
        <p:nvSpPr>
          <p:cNvPr id="173" name="object 173"/>
          <p:cNvSpPr/>
          <p:nvPr/>
        </p:nvSpPr>
        <p:spPr>
          <a:xfrm>
            <a:off x="6475563" y="3905833"/>
            <a:ext cx="229870" cy="535940"/>
          </a:xfrm>
          <a:custGeom>
            <a:avLst/>
            <a:gdLst/>
            <a:ahLst/>
            <a:cxnLst/>
            <a:rect l="l" t="t" r="r" b="b"/>
            <a:pathLst>
              <a:path w="229870" h="535939">
                <a:moveTo>
                  <a:pt x="0" y="0"/>
                </a:moveTo>
                <a:lnTo>
                  <a:pt x="0" y="535878"/>
                </a:lnTo>
                <a:lnTo>
                  <a:pt x="229742" y="425420"/>
                </a:lnTo>
                <a:lnTo>
                  <a:pt x="229742" y="119046"/>
                </a:lnTo>
                <a:lnTo>
                  <a:pt x="0" y="0"/>
                </a:lnTo>
              </a:path>
            </a:pathLst>
          </a:custGeom>
          <a:ln w="51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 txBox="1"/>
          <p:nvPr/>
        </p:nvSpPr>
        <p:spPr>
          <a:xfrm>
            <a:off x="6479783" y="3961321"/>
            <a:ext cx="97155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b="1" spc="-50" dirty="0">
                <a:solidFill>
                  <a:srgbClr val="0033FF"/>
                </a:solidFill>
                <a:latin typeface="Courier New"/>
                <a:cs typeface="Courier New"/>
              </a:rPr>
              <a:t>0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75" name="object 175"/>
          <p:cNvSpPr txBox="1"/>
          <p:nvPr/>
        </p:nvSpPr>
        <p:spPr>
          <a:xfrm>
            <a:off x="6479783" y="4182322"/>
            <a:ext cx="184785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50" b="1" baseline="3086" dirty="0">
                <a:solidFill>
                  <a:srgbClr val="0033FF"/>
                </a:solidFill>
                <a:latin typeface="Courier New"/>
                <a:cs typeface="Courier New"/>
              </a:rPr>
              <a:t>1</a:t>
            </a:r>
            <a:r>
              <a:rPr sz="1350" b="1" spc="-419" baseline="3086" dirty="0">
                <a:solidFill>
                  <a:srgbClr val="0033FF"/>
                </a:solidFill>
                <a:latin typeface="Courier New"/>
                <a:cs typeface="Courier New"/>
              </a:rPr>
              <a:t> </a:t>
            </a:r>
            <a:r>
              <a:rPr sz="650" b="1" spc="-50" dirty="0">
                <a:latin typeface="Arial"/>
                <a:cs typeface="Arial"/>
              </a:rPr>
              <a:t>X</a:t>
            </a:r>
            <a:endParaRPr sz="650">
              <a:latin typeface="Arial"/>
              <a:cs typeface="Arial"/>
            </a:endParaRPr>
          </a:p>
        </p:txBody>
      </p:sp>
      <p:grpSp>
        <p:nvGrpSpPr>
          <p:cNvPr id="176" name="object 176"/>
          <p:cNvGrpSpPr/>
          <p:nvPr/>
        </p:nvGrpSpPr>
        <p:grpSpPr>
          <a:xfrm>
            <a:off x="5633077" y="4067367"/>
            <a:ext cx="289560" cy="442595"/>
            <a:chOff x="5633077" y="4067367"/>
            <a:chExt cx="289560" cy="442595"/>
          </a:xfrm>
        </p:grpSpPr>
        <p:sp>
          <p:nvSpPr>
            <p:cNvPr id="177" name="object 177"/>
            <p:cNvSpPr/>
            <p:nvPr/>
          </p:nvSpPr>
          <p:spPr>
            <a:xfrm>
              <a:off x="5658795" y="4093084"/>
              <a:ext cx="238125" cy="391160"/>
            </a:xfrm>
            <a:custGeom>
              <a:avLst/>
              <a:gdLst/>
              <a:ahLst/>
              <a:cxnLst/>
              <a:rect l="l" t="t" r="r" b="b"/>
              <a:pathLst>
                <a:path w="238125" h="391160">
                  <a:moveTo>
                    <a:pt x="238092" y="0"/>
                  </a:moveTo>
                  <a:lnTo>
                    <a:pt x="0" y="0"/>
                  </a:lnTo>
                  <a:lnTo>
                    <a:pt x="0" y="391058"/>
                  </a:lnTo>
                  <a:lnTo>
                    <a:pt x="238092" y="391058"/>
                  </a:lnTo>
                  <a:lnTo>
                    <a:pt x="23809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8"/>
            <p:cNvSpPr/>
            <p:nvPr/>
          </p:nvSpPr>
          <p:spPr>
            <a:xfrm>
              <a:off x="5658795" y="4093084"/>
              <a:ext cx="238125" cy="391160"/>
            </a:xfrm>
            <a:custGeom>
              <a:avLst/>
              <a:gdLst/>
              <a:ahLst/>
              <a:cxnLst/>
              <a:rect l="l" t="t" r="r" b="b"/>
              <a:pathLst>
                <a:path w="238125" h="391160">
                  <a:moveTo>
                    <a:pt x="0" y="391058"/>
                  </a:moveTo>
                  <a:lnTo>
                    <a:pt x="238092" y="391058"/>
                  </a:lnTo>
                  <a:lnTo>
                    <a:pt x="238092" y="0"/>
                  </a:lnTo>
                  <a:lnTo>
                    <a:pt x="0" y="0"/>
                  </a:lnTo>
                  <a:lnTo>
                    <a:pt x="0" y="391058"/>
                  </a:lnTo>
                  <a:close/>
                </a:path>
              </a:pathLst>
            </a:custGeom>
            <a:ln w="51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9" name="object 179"/>
          <p:cNvSpPr txBox="1"/>
          <p:nvPr/>
        </p:nvSpPr>
        <p:spPr>
          <a:xfrm>
            <a:off x="5714031" y="4182526"/>
            <a:ext cx="135890" cy="209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b="1" spc="-50" dirty="0">
                <a:latin typeface="Arial"/>
                <a:cs typeface="Arial"/>
              </a:rPr>
              <a:t>A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80" name="object 180"/>
          <p:cNvGrpSpPr/>
          <p:nvPr/>
        </p:nvGrpSpPr>
        <p:grpSpPr>
          <a:xfrm>
            <a:off x="5633077" y="4526418"/>
            <a:ext cx="289560" cy="443230"/>
            <a:chOff x="5633077" y="4526418"/>
            <a:chExt cx="289560" cy="443230"/>
          </a:xfrm>
        </p:grpSpPr>
        <p:sp>
          <p:nvSpPr>
            <p:cNvPr id="181" name="object 181"/>
            <p:cNvSpPr/>
            <p:nvPr/>
          </p:nvSpPr>
          <p:spPr>
            <a:xfrm>
              <a:off x="5658795" y="4552135"/>
              <a:ext cx="238125" cy="391795"/>
            </a:xfrm>
            <a:custGeom>
              <a:avLst/>
              <a:gdLst/>
              <a:ahLst/>
              <a:cxnLst/>
              <a:rect l="l" t="t" r="r" b="b"/>
              <a:pathLst>
                <a:path w="238125" h="391795">
                  <a:moveTo>
                    <a:pt x="238092" y="0"/>
                  </a:moveTo>
                  <a:lnTo>
                    <a:pt x="0" y="0"/>
                  </a:lnTo>
                  <a:lnTo>
                    <a:pt x="0" y="391271"/>
                  </a:lnTo>
                  <a:lnTo>
                    <a:pt x="238092" y="391271"/>
                  </a:lnTo>
                  <a:lnTo>
                    <a:pt x="23809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182"/>
            <p:cNvSpPr/>
            <p:nvPr/>
          </p:nvSpPr>
          <p:spPr>
            <a:xfrm>
              <a:off x="5658795" y="4552135"/>
              <a:ext cx="238125" cy="391795"/>
            </a:xfrm>
            <a:custGeom>
              <a:avLst/>
              <a:gdLst/>
              <a:ahLst/>
              <a:cxnLst/>
              <a:rect l="l" t="t" r="r" b="b"/>
              <a:pathLst>
                <a:path w="238125" h="391795">
                  <a:moveTo>
                    <a:pt x="0" y="391271"/>
                  </a:moveTo>
                  <a:lnTo>
                    <a:pt x="238092" y="391271"/>
                  </a:lnTo>
                  <a:lnTo>
                    <a:pt x="238092" y="0"/>
                  </a:lnTo>
                  <a:lnTo>
                    <a:pt x="0" y="0"/>
                  </a:lnTo>
                  <a:lnTo>
                    <a:pt x="0" y="391271"/>
                  </a:lnTo>
                  <a:close/>
                </a:path>
              </a:pathLst>
            </a:custGeom>
            <a:ln w="51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3" name="object 183"/>
          <p:cNvSpPr txBox="1"/>
          <p:nvPr/>
        </p:nvSpPr>
        <p:spPr>
          <a:xfrm>
            <a:off x="5714031" y="4598890"/>
            <a:ext cx="136525" cy="209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b="1" spc="-50" dirty="0">
                <a:latin typeface="Arial"/>
                <a:cs typeface="Arial"/>
              </a:rPr>
              <a:t>B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84" name="object 184"/>
          <p:cNvGrpSpPr/>
          <p:nvPr/>
        </p:nvGrpSpPr>
        <p:grpSpPr>
          <a:xfrm>
            <a:off x="5466881" y="4177833"/>
            <a:ext cx="2795905" cy="791845"/>
            <a:chOff x="5466881" y="4177833"/>
            <a:chExt cx="2795905" cy="791845"/>
          </a:xfrm>
        </p:grpSpPr>
        <p:sp>
          <p:nvSpPr>
            <p:cNvPr id="185" name="object 185"/>
            <p:cNvSpPr/>
            <p:nvPr/>
          </p:nvSpPr>
          <p:spPr>
            <a:xfrm>
              <a:off x="5556422" y="4662883"/>
              <a:ext cx="119380" cy="102235"/>
            </a:xfrm>
            <a:custGeom>
              <a:avLst/>
              <a:gdLst/>
              <a:ahLst/>
              <a:cxnLst/>
              <a:rect l="l" t="t" r="r" b="b"/>
              <a:pathLst>
                <a:path w="119379" h="102235">
                  <a:moveTo>
                    <a:pt x="0" y="0"/>
                  </a:moveTo>
                  <a:lnTo>
                    <a:pt x="0" y="101869"/>
                  </a:lnTo>
                  <a:lnTo>
                    <a:pt x="119292" y="510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" name="object 186"/>
            <p:cNvSpPr/>
            <p:nvPr/>
          </p:nvSpPr>
          <p:spPr>
            <a:xfrm>
              <a:off x="5479898" y="4713902"/>
              <a:ext cx="136525" cy="0"/>
            </a:xfrm>
            <a:custGeom>
              <a:avLst/>
              <a:gdLst/>
              <a:ahLst/>
              <a:cxnLst/>
              <a:rect l="l" t="t" r="r" b="b"/>
              <a:pathLst>
                <a:path w="136525">
                  <a:moveTo>
                    <a:pt x="136213" y="0"/>
                  </a:moveTo>
                  <a:lnTo>
                    <a:pt x="0" y="0"/>
                  </a:lnTo>
                </a:path>
              </a:pathLst>
            </a:custGeom>
            <a:ln w="255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" name="object 187"/>
            <p:cNvSpPr/>
            <p:nvPr/>
          </p:nvSpPr>
          <p:spPr>
            <a:xfrm>
              <a:off x="5556422" y="4237462"/>
              <a:ext cx="119380" cy="102235"/>
            </a:xfrm>
            <a:custGeom>
              <a:avLst/>
              <a:gdLst/>
              <a:ahLst/>
              <a:cxnLst/>
              <a:rect l="l" t="t" r="r" b="b"/>
              <a:pathLst>
                <a:path w="119379" h="102235">
                  <a:moveTo>
                    <a:pt x="0" y="0"/>
                  </a:moveTo>
                  <a:lnTo>
                    <a:pt x="0" y="102124"/>
                  </a:lnTo>
                  <a:lnTo>
                    <a:pt x="119292" y="511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" name="object 188"/>
            <p:cNvSpPr/>
            <p:nvPr/>
          </p:nvSpPr>
          <p:spPr>
            <a:xfrm>
              <a:off x="5479898" y="4288567"/>
              <a:ext cx="136525" cy="0"/>
            </a:xfrm>
            <a:custGeom>
              <a:avLst/>
              <a:gdLst/>
              <a:ahLst/>
              <a:cxnLst/>
              <a:rect l="l" t="t" r="r" b="b"/>
              <a:pathLst>
                <a:path w="136525">
                  <a:moveTo>
                    <a:pt x="136213" y="0"/>
                  </a:moveTo>
                  <a:lnTo>
                    <a:pt x="0" y="0"/>
                  </a:lnTo>
                </a:path>
              </a:pathLst>
            </a:custGeom>
            <a:ln w="255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189"/>
            <p:cNvSpPr/>
            <p:nvPr/>
          </p:nvSpPr>
          <p:spPr>
            <a:xfrm>
              <a:off x="7922126" y="4203551"/>
              <a:ext cx="314960" cy="740410"/>
            </a:xfrm>
            <a:custGeom>
              <a:avLst/>
              <a:gdLst/>
              <a:ahLst/>
              <a:cxnLst/>
              <a:rect l="l" t="t" r="r" b="b"/>
              <a:pathLst>
                <a:path w="314959" h="740410">
                  <a:moveTo>
                    <a:pt x="314871" y="0"/>
                  </a:moveTo>
                  <a:lnTo>
                    <a:pt x="0" y="0"/>
                  </a:lnTo>
                  <a:lnTo>
                    <a:pt x="0" y="739856"/>
                  </a:lnTo>
                  <a:lnTo>
                    <a:pt x="314871" y="739856"/>
                  </a:lnTo>
                  <a:lnTo>
                    <a:pt x="31487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" name="object 190"/>
            <p:cNvSpPr/>
            <p:nvPr/>
          </p:nvSpPr>
          <p:spPr>
            <a:xfrm>
              <a:off x="7922126" y="4203551"/>
              <a:ext cx="314960" cy="740410"/>
            </a:xfrm>
            <a:custGeom>
              <a:avLst/>
              <a:gdLst/>
              <a:ahLst/>
              <a:cxnLst/>
              <a:rect l="l" t="t" r="r" b="b"/>
              <a:pathLst>
                <a:path w="314959" h="740410">
                  <a:moveTo>
                    <a:pt x="0" y="739856"/>
                  </a:moveTo>
                  <a:lnTo>
                    <a:pt x="314871" y="739856"/>
                  </a:lnTo>
                  <a:lnTo>
                    <a:pt x="314871" y="0"/>
                  </a:lnTo>
                  <a:lnTo>
                    <a:pt x="0" y="0"/>
                  </a:lnTo>
                  <a:lnTo>
                    <a:pt x="0" y="739856"/>
                  </a:lnTo>
                  <a:close/>
                </a:path>
              </a:pathLst>
            </a:custGeom>
            <a:ln w="51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1" name="object 191"/>
          <p:cNvSpPr txBox="1"/>
          <p:nvPr/>
        </p:nvSpPr>
        <p:spPr>
          <a:xfrm>
            <a:off x="7952109" y="4454538"/>
            <a:ext cx="249554" cy="25019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8255">
              <a:lnSpc>
                <a:spcPts val="800"/>
              </a:lnSpc>
              <a:spcBef>
                <a:spcPts val="260"/>
              </a:spcBef>
            </a:pPr>
            <a:r>
              <a:rPr sz="800" b="1" spc="-25" dirty="0">
                <a:latin typeface="Arial"/>
                <a:cs typeface="Arial"/>
              </a:rPr>
              <a:t>ALU</a:t>
            </a:r>
            <a:r>
              <a:rPr sz="800" b="1" spc="500" dirty="0">
                <a:latin typeface="Arial"/>
                <a:cs typeface="Arial"/>
              </a:rPr>
              <a:t> </a:t>
            </a:r>
            <a:r>
              <a:rPr sz="800" b="1" spc="-25" dirty="0">
                <a:latin typeface="Arial"/>
                <a:cs typeface="Arial"/>
              </a:rPr>
              <a:t>OUT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192" name="object 192"/>
          <p:cNvGrpSpPr/>
          <p:nvPr/>
        </p:nvGrpSpPr>
        <p:grpSpPr>
          <a:xfrm>
            <a:off x="5050064" y="3267877"/>
            <a:ext cx="3902075" cy="2446020"/>
            <a:chOff x="5050064" y="3267877"/>
            <a:chExt cx="3902075" cy="2446020"/>
          </a:xfrm>
        </p:grpSpPr>
        <p:sp>
          <p:nvSpPr>
            <p:cNvPr id="193" name="object 193"/>
            <p:cNvSpPr/>
            <p:nvPr/>
          </p:nvSpPr>
          <p:spPr>
            <a:xfrm>
              <a:off x="5054509" y="5632243"/>
              <a:ext cx="76835" cy="76835"/>
            </a:xfrm>
            <a:custGeom>
              <a:avLst/>
              <a:gdLst/>
              <a:ahLst/>
              <a:cxnLst/>
              <a:rect l="l" t="t" r="r" b="b"/>
              <a:pathLst>
                <a:path w="76835" h="76835">
                  <a:moveTo>
                    <a:pt x="76609" y="0"/>
                  </a:moveTo>
                  <a:lnTo>
                    <a:pt x="0" y="76580"/>
                  </a:lnTo>
                </a:path>
              </a:pathLst>
            </a:custGeom>
            <a:ln w="8578">
              <a:solidFill>
                <a:srgbClr val="44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" name="object 194"/>
            <p:cNvSpPr/>
            <p:nvPr/>
          </p:nvSpPr>
          <p:spPr>
            <a:xfrm>
              <a:off x="8696466" y="3293595"/>
              <a:ext cx="229870" cy="688975"/>
            </a:xfrm>
            <a:custGeom>
              <a:avLst/>
              <a:gdLst/>
              <a:ahLst/>
              <a:cxnLst/>
              <a:rect l="l" t="t" r="r" b="b"/>
              <a:pathLst>
                <a:path w="229870" h="688975">
                  <a:moveTo>
                    <a:pt x="0" y="0"/>
                  </a:moveTo>
                  <a:lnTo>
                    <a:pt x="0" y="688853"/>
                  </a:lnTo>
                  <a:lnTo>
                    <a:pt x="229657" y="535878"/>
                  </a:lnTo>
                  <a:lnTo>
                    <a:pt x="229657" y="153144"/>
                  </a:lnTo>
                  <a:lnTo>
                    <a:pt x="0" y="0"/>
                  </a:lnTo>
                </a:path>
              </a:pathLst>
            </a:custGeom>
            <a:ln w="51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5" name="object 195"/>
          <p:cNvSpPr txBox="1"/>
          <p:nvPr/>
        </p:nvSpPr>
        <p:spPr>
          <a:xfrm>
            <a:off x="8700856" y="3740150"/>
            <a:ext cx="97155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b="1" spc="-50" dirty="0">
                <a:solidFill>
                  <a:srgbClr val="0033FF"/>
                </a:solidFill>
                <a:latin typeface="Courier New"/>
                <a:cs typeface="Courier New"/>
              </a:rPr>
              <a:t>0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96" name="object 196"/>
          <p:cNvSpPr txBox="1"/>
          <p:nvPr/>
        </p:nvSpPr>
        <p:spPr>
          <a:xfrm>
            <a:off x="8700856" y="3348913"/>
            <a:ext cx="189865" cy="3644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ts val="1035"/>
              </a:lnSpc>
              <a:spcBef>
                <a:spcPts val="135"/>
              </a:spcBef>
            </a:pPr>
            <a:r>
              <a:rPr sz="900" b="1" spc="-50" dirty="0">
                <a:solidFill>
                  <a:srgbClr val="0033FF"/>
                </a:solidFill>
                <a:latin typeface="Courier New"/>
                <a:cs typeface="Courier New"/>
              </a:rPr>
              <a:t>2</a:t>
            </a:r>
            <a:endParaRPr sz="900">
              <a:latin typeface="Courier New"/>
              <a:cs typeface="Courier New"/>
            </a:endParaRPr>
          </a:p>
          <a:p>
            <a:pPr marL="106045">
              <a:lnSpc>
                <a:spcPts val="620"/>
              </a:lnSpc>
            </a:pPr>
            <a:r>
              <a:rPr sz="650" b="1" spc="-50" dirty="0">
                <a:latin typeface="Arial"/>
                <a:cs typeface="Arial"/>
              </a:rPr>
              <a:t>M</a:t>
            </a:r>
            <a:endParaRPr sz="650">
              <a:latin typeface="Arial"/>
              <a:cs typeface="Arial"/>
            </a:endParaRPr>
          </a:p>
          <a:p>
            <a:pPr marL="12700">
              <a:lnSpc>
                <a:spcPts val="965"/>
              </a:lnSpc>
            </a:pPr>
            <a:r>
              <a:rPr sz="1350" b="1" baseline="3086" dirty="0">
                <a:solidFill>
                  <a:srgbClr val="0033FF"/>
                </a:solidFill>
                <a:latin typeface="Courier New"/>
                <a:cs typeface="Courier New"/>
              </a:rPr>
              <a:t>1</a:t>
            </a:r>
            <a:r>
              <a:rPr sz="1350" b="1" spc="-525" baseline="3086" dirty="0">
                <a:solidFill>
                  <a:srgbClr val="0033FF"/>
                </a:solidFill>
                <a:latin typeface="Courier New"/>
                <a:cs typeface="Courier New"/>
              </a:rPr>
              <a:t> </a:t>
            </a:r>
            <a:r>
              <a:rPr sz="650" b="1" spc="-50" dirty="0">
                <a:latin typeface="Arial"/>
                <a:cs typeface="Arial"/>
              </a:rPr>
              <a:t>U</a:t>
            </a:r>
            <a:endParaRPr sz="650">
              <a:latin typeface="Arial"/>
              <a:cs typeface="Arial"/>
            </a:endParaRPr>
          </a:p>
        </p:txBody>
      </p:sp>
      <p:sp>
        <p:nvSpPr>
          <p:cNvPr id="197" name="object 197"/>
          <p:cNvSpPr txBox="1"/>
          <p:nvPr/>
        </p:nvSpPr>
        <p:spPr>
          <a:xfrm>
            <a:off x="8802973" y="3680593"/>
            <a:ext cx="82550" cy="1276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50" b="1" spc="-50" dirty="0">
                <a:latin typeface="Arial"/>
                <a:cs typeface="Arial"/>
              </a:rPr>
              <a:t>X</a:t>
            </a:r>
            <a:endParaRPr sz="650">
              <a:latin typeface="Arial"/>
              <a:cs typeface="Arial"/>
            </a:endParaRPr>
          </a:p>
        </p:txBody>
      </p:sp>
      <p:grpSp>
        <p:nvGrpSpPr>
          <p:cNvPr id="198" name="object 198"/>
          <p:cNvGrpSpPr/>
          <p:nvPr/>
        </p:nvGrpSpPr>
        <p:grpSpPr>
          <a:xfrm>
            <a:off x="6245611" y="3004274"/>
            <a:ext cx="2459355" cy="876300"/>
            <a:chOff x="6245611" y="3004274"/>
            <a:chExt cx="2459355" cy="876300"/>
          </a:xfrm>
        </p:grpSpPr>
        <p:sp>
          <p:nvSpPr>
            <p:cNvPr id="199" name="object 199"/>
            <p:cNvSpPr/>
            <p:nvPr/>
          </p:nvSpPr>
          <p:spPr>
            <a:xfrm>
              <a:off x="8585931" y="3395719"/>
              <a:ext cx="119380" cy="102235"/>
            </a:xfrm>
            <a:custGeom>
              <a:avLst/>
              <a:gdLst/>
              <a:ahLst/>
              <a:cxnLst/>
              <a:rect l="l" t="t" r="r" b="b"/>
              <a:pathLst>
                <a:path w="119379" h="102235">
                  <a:moveTo>
                    <a:pt x="0" y="0"/>
                  </a:moveTo>
                  <a:lnTo>
                    <a:pt x="0" y="101869"/>
                  </a:lnTo>
                  <a:lnTo>
                    <a:pt x="119037" y="510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" name="object 200"/>
            <p:cNvSpPr/>
            <p:nvPr/>
          </p:nvSpPr>
          <p:spPr>
            <a:xfrm>
              <a:off x="8236981" y="3446739"/>
              <a:ext cx="408940" cy="0"/>
            </a:xfrm>
            <a:custGeom>
              <a:avLst/>
              <a:gdLst/>
              <a:ahLst/>
              <a:cxnLst/>
              <a:rect l="l" t="t" r="r" b="b"/>
              <a:pathLst>
                <a:path w="408940">
                  <a:moveTo>
                    <a:pt x="408384" y="0"/>
                  </a:moveTo>
                  <a:lnTo>
                    <a:pt x="0" y="0"/>
                  </a:lnTo>
                </a:path>
              </a:pathLst>
            </a:custGeom>
            <a:ln w="255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" name="object 201"/>
            <p:cNvSpPr/>
            <p:nvPr/>
          </p:nvSpPr>
          <p:spPr>
            <a:xfrm>
              <a:off x="8585931" y="3778453"/>
              <a:ext cx="119380" cy="102235"/>
            </a:xfrm>
            <a:custGeom>
              <a:avLst/>
              <a:gdLst/>
              <a:ahLst/>
              <a:cxnLst/>
              <a:rect l="l" t="t" r="r" b="b"/>
              <a:pathLst>
                <a:path w="119379" h="102235">
                  <a:moveTo>
                    <a:pt x="0" y="0"/>
                  </a:moveTo>
                  <a:lnTo>
                    <a:pt x="0" y="101869"/>
                  </a:lnTo>
                  <a:lnTo>
                    <a:pt x="119037" y="510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" name="object 202"/>
            <p:cNvSpPr/>
            <p:nvPr/>
          </p:nvSpPr>
          <p:spPr>
            <a:xfrm>
              <a:off x="7700971" y="3829473"/>
              <a:ext cx="944880" cy="0"/>
            </a:xfrm>
            <a:custGeom>
              <a:avLst/>
              <a:gdLst/>
              <a:ahLst/>
              <a:cxnLst/>
              <a:rect l="l" t="t" r="r" b="b"/>
              <a:pathLst>
                <a:path w="944879">
                  <a:moveTo>
                    <a:pt x="944393" y="0"/>
                  </a:moveTo>
                  <a:lnTo>
                    <a:pt x="0" y="0"/>
                  </a:lnTo>
                </a:path>
              </a:pathLst>
            </a:custGeom>
            <a:ln w="255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" name="object 203"/>
            <p:cNvSpPr/>
            <p:nvPr/>
          </p:nvSpPr>
          <p:spPr>
            <a:xfrm>
              <a:off x="6271329" y="3029992"/>
              <a:ext cx="391795" cy="314960"/>
            </a:xfrm>
            <a:custGeom>
              <a:avLst/>
              <a:gdLst/>
              <a:ahLst/>
              <a:cxnLst/>
              <a:rect l="l" t="t" r="r" b="b"/>
              <a:pathLst>
                <a:path w="391795" h="314960">
                  <a:moveTo>
                    <a:pt x="0" y="161562"/>
                  </a:moveTo>
                  <a:lnTo>
                    <a:pt x="7755" y="210175"/>
                  </a:lnTo>
                  <a:lnTo>
                    <a:pt x="29396" y="252240"/>
                  </a:lnTo>
                  <a:lnTo>
                    <a:pt x="62480" y="285314"/>
                  </a:lnTo>
                  <a:lnTo>
                    <a:pt x="104568" y="306951"/>
                  </a:lnTo>
                  <a:lnTo>
                    <a:pt x="153218" y="314707"/>
                  </a:lnTo>
                  <a:lnTo>
                    <a:pt x="238330" y="314707"/>
                  </a:lnTo>
                  <a:lnTo>
                    <a:pt x="286873" y="306951"/>
                  </a:lnTo>
                  <a:lnTo>
                    <a:pt x="328928" y="285314"/>
                  </a:lnTo>
                  <a:lnTo>
                    <a:pt x="362024" y="252240"/>
                  </a:lnTo>
                  <a:lnTo>
                    <a:pt x="383692" y="210175"/>
                  </a:lnTo>
                  <a:lnTo>
                    <a:pt x="391463" y="161562"/>
                  </a:lnTo>
                  <a:lnTo>
                    <a:pt x="391463" y="153144"/>
                  </a:lnTo>
                  <a:lnTo>
                    <a:pt x="383692" y="104532"/>
                  </a:lnTo>
                  <a:lnTo>
                    <a:pt x="362024" y="62466"/>
                  </a:lnTo>
                  <a:lnTo>
                    <a:pt x="328928" y="29392"/>
                  </a:lnTo>
                  <a:lnTo>
                    <a:pt x="286873" y="7755"/>
                  </a:lnTo>
                  <a:lnTo>
                    <a:pt x="238330" y="0"/>
                  </a:lnTo>
                  <a:lnTo>
                    <a:pt x="153218" y="0"/>
                  </a:lnTo>
                  <a:lnTo>
                    <a:pt x="104568" y="7755"/>
                  </a:lnTo>
                  <a:lnTo>
                    <a:pt x="62480" y="29392"/>
                  </a:lnTo>
                  <a:lnTo>
                    <a:pt x="29396" y="62466"/>
                  </a:lnTo>
                  <a:lnTo>
                    <a:pt x="7755" y="104532"/>
                  </a:lnTo>
                  <a:lnTo>
                    <a:pt x="0" y="153144"/>
                  </a:lnTo>
                  <a:lnTo>
                    <a:pt x="0" y="161562"/>
                  </a:lnTo>
                </a:path>
              </a:pathLst>
            </a:custGeom>
            <a:ln w="5105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4" name="object 204"/>
          <p:cNvSpPr txBox="1"/>
          <p:nvPr/>
        </p:nvSpPr>
        <p:spPr>
          <a:xfrm>
            <a:off x="6318317" y="3068125"/>
            <a:ext cx="295910" cy="209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b="1" spc="-25" dirty="0">
                <a:latin typeface="Courier New"/>
                <a:cs typeface="Courier New"/>
              </a:rPr>
              <a:t>&lt;&lt;2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205" name="object 205"/>
          <p:cNvSpPr/>
          <p:nvPr/>
        </p:nvSpPr>
        <p:spPr>
          <a:xfrm>
            <a:off x="7190214" y="3029992"/>
            <a:ext cx="664210" cy="314960"/>
          </a:xfrm>
          <a:custGeom>
            <a:avLst/>
            <a:gdLst/>
            <a:ahLst/>
            <a:cxnLst/>
            <a:rect l="l" t="t" r="r" b="b"/>
            <a:pathLst>
              <a:path w="664209" h="314960">
                <a:moveTo>
                  <a:pt x="0" y="161562"/>
                </a:moveTo>
                <a:lnTo>
                  <a:pt x="7781" y="210175"/>
                </a:lnTo>
                <a:lnTo>
                  <a:pt x="29480" y="252240"/>
                </a:lnTo>
                <a:lnTo>
                  <a:pt x="62627" y="285314"/>
                </a:lnTo>
                <a:lnTo>
                  <a:pt x="104753" y="306951"/>
                </a:lnTo>
                <a:lnTo>
                  <a:pt x="153388" y="314707"/>
                </a:lnTo>
                <a:lnTo>
                  <a:pt x="510756" y="314707"/>
                </a:lnTo>
                <a:lnTo>
                  <a:pt x="559300" y="306951"/>
                </a:lnTo>
                <a:lnTo>
                  <a:pt x="601354" y="285314"/>
                </a:lnTo>
                <a:lnTo>
                  <a:pt x="634450" y="252240"/>
                </a:lnTo>
                <a:lnTo>
                  <a:pt x="656118" y="210175"/>
                </a:lnTo>
                <a:lnTo>
                  <a:pt x="663890" y="161562"/>
                </a:lnTo>
                <a:lnTo>
                  <a:pt x="663890" y="153144"/>
                </a:lnTo>
                <a:lnTo>
                  <a:pt x="656118" y="104532"/>
                </a:lnTo>
                <a:lnTo>
                  <a:pt x="634450" y="62466"/>
                </a:lnTo>
                <a:lnTo>
                  <a:pt x="601354" y="29392"/>
                </a:lnTo>
                <a:lnTo>
                  <a:pt x="559300" y="7755"/>
                </a:lnTo>
                <a:lnTo>
                  <a:pt x="510756" y="0"/>
                </a:lnTo>
                <a:lnTo>
                  <a:pt x="153388" y="0"/>
                </a:lnTo>
                <a:lnTo>
                  <a:pt x="104753" y="7755"/>
                </a:lnTo>
                <a:lnTo>
                  <a:pt x="62627" y="29392"/>
                </a:lnTo>
                <a:lnTo>
                  <a:pt x="29480" y="62466"/>
                </a:lnTo>
                <a:lnTo>
                  <a:pt x="7781" y="104532"/>
                </a:lnTo>
                <a:lnTo>
                  <a:pt x="0" y="153144"/>
                </a:lnTo>
                <a:lnTo>
                  <a:pt x="0" y="161562"/>
                </a:lnTo>
              </a:path>
            </a:pathLst>
          </a:custGeom>
          <a:ln w="510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 txBox="1"/>
          <p:nvPr/>
        </p:nvSpPr>
        <p:spPr>
          <a:xfrm>
            <a:off x="7288219" y="3076891"/>
            <a:ext cx="470534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b="1" spc="-10" dirty="0">
                <a:latin typeface="Courier New"/>
                <a:cs typeface="Courier New"/>
              </a:rPr>
              <a:t>CONCAT</a:t>
            </a:r>
            <a:endParaRPr sz="900">
              <a:latin typeface="Courier New"/>
              <a:cs typeface="Courier New"/>
            </a:endParaRPr>
          </a:p>
        </p:txBody>
      </p:sp>
      <p:grpSp>
        <p:nvGrpSpPr>
          <p:cNvPr id="207" name="object 207"/>
          <p:cNvGrpSpPr/>
          <p:nvPr/>
        </p:nvGrpSpPr>
        <p:grpSpPr>
          <a:xfrm>
            <a:off x="676151" y="3140450"/>
            <a:ext cx="7446645" cy="1293495"/>
            <a:chOff x="676151" y="3140450"/>
            <a:chExt cx="7446645" cy="1293495"/>
          </a:xfrm>
        </p:grpSpPr>
        <p:sp>
          <p:nvSpPr>
            <p:cNvPr id="208" name="object 208"/>
            <p:cNvSpPr/>
            <p:nvPr/>
          </p:nvSpPr>
          <p:spPr>
            <a:xfrm>
              <a:off x="7088182" y="3140450"/>
              <a:ext cx="119380" cy="102235"/>
            </a:xfrm>
            <a:custGeom>
              <a:avLst/>
              <a:gdLst/>
              <a:ahLst/>
              <a:cxnLst/>
              <a:rect l="l" t="t" r="r" b="b"/>
              <a:pathLst>
                <a:path w="119379" h="102235">
                  <a:moveTo>
                    <a:pt x="0" y="0"/>
                  </a:moveTo>
                  <a:lnTo>
                    <a:pt x="0" y="102124"/>
                  </a:lnTo>
                  <a:lnTo>
                    <a:pt x="119207" y="511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9" name="object 209"/>
            <p:cNvSpPr/>
            <p:nvPr/>
          </p:nvSpPr>
          <p:spPr>
            <a:xfrm>
              <a:off x="6662792" y="3191555"/>
              <a:ext cx="485140" cy="0"/>
            </a:xfrm>
            <a:custGeom>
              <a:avLst/>
              <a:gdLst/>
              <a:ahLst/>
              <a:cxnLst/>
              <a:rect l="l" t="t" r="r" b="b"/>
              <a:pathLst>
                <a:path w="485140">
                  <a:moveTo>
                    <a:pt x="484993" y="0"/>
                  </a:moveTo>
                  <a:lnTo>
                    <a:pt x="0" y="0"/>
                  </a:lnTo>
                </a:path>
              </a:pathLst>
            </a:custGeom>
            <a:ln w="255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0" name="object 210"/>
            <p:cNvSpPr/>
            <p:nvPr/>
          </p:nvSpPr>
          <p:spPr>
            <a:xfrm>
              <a:off x="6781830" y="3149038"/>
              <a:ext cx="1336675" cy="76835"/>
            </a:xfrm>
            <a:custGeom>
              <a:avLst/>
              <a:gdLst/>
              <a:ahLst/>
              <a:cxnLst/>
              <a:rect l="l" t="t" r="r" b="b"/>
              <a:pathLst>
                <a:path w="1336675" h="76835">
                  <a:moveTo>
                    <a:pt x="76609" y="0"/>
                  </a:moveTo>
                  <a:lnTo>
                    <a:pt x="0" y="76614"/>
                  </a:lnTo>
                </a:path>
                <a:path w="1336675" h="76835">
                  <a:moveTo>
                    <a:pt x="1336112" y="0"/>
                  </a:moveTo>
                  <a:lnTo>
                    <a:pt x="1259503" y="76614"/>
                  </a:lnTo>
                </a:path>
              </a:pathLst>
            </a:custGeom>
            <a:ln w="8578">
              <a:solidFill>
                <a:srgbClr val="44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1" name="object 211"/>
            <p:cNvSpPr/>
            <p:nvPr/>
          </p:nvSpPr>
          <p:spPr>
            <a:xfrm>
              <a:off x="774322" y="4203619"/>
              <a:ext cx="119380" cy="102235"/>
            </a:xfrm>
            <a:custGeom>
              <a:avLst/>
              <a:gdLst/>
              <a:ahLst/>
              <a:cxnLst/>
              <a:rect l="l" t="t" r="r" b="b"/>
              <a:pathLst>
                <a:path w="119380" h="102235">
                  <a:moveTo>
                    <a:pt x="0" y="0"/>
                  </a:moveTo>
                  <a:lnTo>
                    <a:pt x="0" y="102039"/>
                  </a:lnTo>
                  <a:lnTo>
                    <a:pt x="119224" y="510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2" name="object 212"/>
            <p:cNvSpPr/>
            <p:nvPr/>
          </p:nvSpPr>
          <p:spPr>
            <a:xfrm>
              <a:off x="689168" y="4254638"/>
              <a:ext cx="144780" cy="0"/>
            </a:xfrm>
            <a:custGeom>
              <a:avLst/>
              <a:gdLst/>
              <a:ahLst/>
              <a:cxnLst/>
              <a:rect l="l" t="t" r="r" b="b"/>
              <a:pathLst>
                <a:path w="144780">
                  <a:moveTo>
                    <a:pt x="144783" y="0"/>
                  </a:moveTo>
                  <a:lnTo>
                    <a:pt x="0" y="0"/>
                  </a:lnTo>
                </a:path>
              </a:pathLst>
            </a:custGeom>
            <a:ln w="255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3" name="object 213"/>
            <p:cNvSpPr/>
            <p:nvPr/>
          </p:nvSpPr>
          <p:spPr>
            <a:xfrm>
              <a:off x="884959" y="3871905"/>
              <a:ext cx="229870" cy="535940"/>
            </a:xfrm>
            <a:custGeom>
              <a:avLst/>
              <a:gdLst/>
              <a:ahLst/>
              <a:cxnLst/>
              <a:rect l="l" t="t" r="r" b="b"/>
              <a:pathLst>
                <a:path w="229869" h="535939">
                  <a:moveTo>
                    <a:pt x="0" y="0"/>
                  </a:moveTo>
                  <a:lnTo>
                    <a:pt x="0" y="535708"/>
                  </a:lnTo>
                  <a:lnTo>
                    <a:pt x="229742" y="425165"/>
                  </a:lnTo>
                  <a:lnTo>
                    <a:pt x="229742" y="119131"/>
                  </a:lnTo>
                  <a:lnTo>
                    <a:pt x="0" y="0"/>
                  </a:lnTo>
                </a:path>
              </a:pathLst>
            </a:custGeom>
            <a:ln w="51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4" name="object 214"/>
          <p:cNvSpPr txBox="1"/>
          <p:nvPr/>
        </p:nvSpPr>
        <p:spPr>
          <a:xfrm>
            <a:off x="6769130" y="2957615"/>
            <a:ext cx="14478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25" dirty="0">
                <a:latin typeface="Arial MT"/>
                <a:cs typeface="Arial MT"/>
              </a:rPr>
              <a:t>28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215" name="object 215"/>
          <p:cNvSpPr txBox="1"/>
          <p:nvPr/>
        </p:nvSpPr>
        <p:spPr>
          <a:xfrm>
            <a:off x="8028633" y="2957615"/>
            <a:ext cx="14478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25" dirty="0">
                <a:latin typeface="Arial MT"/>
                <a:cs typeface="Arial MT"/>
              </a:rPr>
              <a:t>32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216" name="object 216"/>
          <p:cNvSpPr txBox="1"/>
          <p:nvPr/>
        </p:nvSpPr>
        <p:spPr>
          <a:xfrm>
            <a:off x="863865" y="3913138"/>
            <a:ext cx="241300" cy="40386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31445" marR="30480" indent="-93980">
              <a:lnSpc>
                <a:spcPct val="109900"/>
              </a:lnSpc>
              <a:spcBef>
                <a:spcPts val="140"/>
              </a:spcBef>
              <a:buClr>
                <a:srgbClr val="0033FF"/>
              </a:buClr>
              <a:buSzPct val="138461"/>
              <a:buFont typeface="Courier New"/>
              <a:buAutoNum type="arabicPlain"/>
              <a:tabLst>
                <a:tab pos="131445" algn="l"/>
              </a:tabLst>
            </a:pPr>
            <a:r>
              <a:rPr sz="975" b="1" spc="-75" baseline="-12820" dirty="0">
                <a:latin typeface="Arial"/>
                <a:cs typeface="Arial"/>
              </a:rPr>
              <a:t>M</a:t>
            </a:r>
            <a:r>
              <a:rPr sz="975" b="1" spc="750" baseline="-12820" dirty="0">
                <a:latin typeface="Arial"/>
                <a:cs typeface="Arial"/>
              </a:rPr>
              <a:t> </a:t>
            </a:r>
            <a:r>
              <a:rPr sz="650" b="1" spc="-50" dirty="0">
                <a:latin typeface="Arial"/>
                <a:cs typeface="Arial"/>
              </a:rPr>
              <a:t>U</a:t>
            </a:r>
            <a:endParaRPr sz="650">
              <a:latin typeface="Arial"/>
              <a:cs typeface="Arial"/>
            </a:endParaRPr>
          </a:p>
          <a:p>
            <a:pPr marL="139700" indent="-101600">
              <a:lnSpc>
                <a:spcPts val="855"/>
              </a:lnSpc>
              <a:buClr>
                <a:srgbClr val="0033FF"/>
              </a:buClr>
              <a:buSzPct val="138461"/>
              <a:buFont typeface="Courier New"/>
              <a:buAutoNum type="arabicPlain"/>
              <a:tabLst>
                <a:tab pos="139700" algn="l"/>
              </a:tabLst>
            </a:pPr>
            <a:r>
              <a:rPr sz="650" b="1" spc="-50" dirty="0">
                <a:latin typeface="Arial"/>
                <a:cs typeface="Arial"/>
              </a:rPr>
              <a:t>X</a:t>
            </a:r>
            <a:endParaRPr sz="650">
              <a:latin typeface="Arial"/>
              <a:cs typeface="Arial"/>
            </a:endParaRPr>
          </a:p>
        </p:txBody>
      </p:sp>
      <p:grpSp>
        <p:nvGrpSpPr>
          <p:cNvPr id="217" name="object 217"/>
          <p:cNvGrpSpPr/>
          <p:nvPr/>
        </p:nvGrpSpPr>
        <p:grpSpPr>
          <a:xfrm>
            <a:off x="6586268" y="3744286"/>
            <a:ext cx="85090" cy="238760"/>
            <a:chOff x="6586268" y="3744286"/>
            <a:chExt cx="85090" cy="238760"/>
          </a:xfrm>
        </p:grpSpPr>
        <p:sp>
          <p:nvSpPr>
            <p:cNvPr id="218" name="object 218"/>
            <p:cNvSpPr/>
            <p:nvPr/>
          </p:nvSpPr>
          <p:spPr>
            <a:xfrm>
              <a:off x="6586268" y="3880323"/>
              <a:ext cx="85090" cy="102235"/>
            </a:xfrm>
            <a:custGeom>
              <a:avLst/>
              <a:gdLst/>
              <a:ahLst/>
              <a:cxnLst/>
              <a:rect l="l" t="t" r="r" b="b"/>
              <a:pathLst>
                <a:path w="85090" h="102235">
                  <a:moveTo>
                    <a:pt x="84941" y="0"/>
                  </a:moveTo>
                  <a:lnTo>
                    <a:pt x="0" y="0"/>
                  </a:lnTo>
                  <a:lnTo>
                    <a:pt x="42428" y="102124"/>
                  </a:lnTo>
                  <a:lnTo>
                    <a:pt x="84941" y="0"/>
                  </a:lnTo>
                  <a:close/>
                </a:path>
              </a:pathLst>
            </a:custGeom>
            <a:solidFill>
              <a:srgbClr val="003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9" name="object 219"/>
            <p:cNvSpPr/>
            <p:nvPr/>
          </p:nvSpPr>
          <p:spPr>
            <a:xfrm>
              <a:off x="6628696" y="3752858"/>
              <a:ext cx="0" cy="196215"/>
            </a:xfrm>
            <a:custGeom>
              <a:avLst/>
              <a:gdLst/>
              <a:ahLst/>
              <a:cxnLst/>
              <a:rect l="l" t="t" r="r" b="b"/>
              <a:pathLst>
                <a:path h="196214">
                  <a:moveTo>
                    <a:pt x="0" y="0"/>
                  </a:moveTo>
                  <a:lnTo>
                    <a:pt x="0" y="195661"/>
                  </a:lnTo>
                </a:path>
              </a:pathLst>
            </a:custGeom>
            <a:ln w="16946">
              <a:solidFill>
                <a:srgbClr val="00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0" name="object 220"/>
          <p:cNvSpPr txBox="1"/>
          <p:nvPr/>
        </p:nvSpPr>
        <p:spPr>
          <a:xfrm>
            <a:off x="6335238" y="3604012"/>
            <a:ext cx="553720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b="1" spc="-10" dirty="0">
                <a:solidFill>
                  <a:srgbClr val="0033FF"/>
                </a:solidFill>
                <a:latin typeface="Arial"/>
                <a:cs typeface="Arial"/>
              </a:rPr>
              <a:t>ALUSrcA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221" name="object 221"/>
          <p:cNvGrpSpPr/>
          <p:nvPr/>
        </p:nvGrpSpPr>
        <p:grpSpPr>
          <a:xfrm>
            <a:off x="63556" y="2438664"/>
            <a:ext cx="9029065" cy="3853179"/>
            <a:chOff x="63556" y="2438664"/>
            <a:chExt cx="9029065" cy="3853179"/>
          </a:xfrm>
        </p:grpSpPr>
        <p:sp>
          <p:nvSpPr>
            <p:cNvPr id="222" name="object 222"/>
            <p:cNvSpPr/>
            <p:nvPr/>
          </p:nvSpPr>
          <p:spPr>
            <a:xfrm>
              <a:off x="76574" y="2451682"/>
              <a:ext cx="9003030" cy="3827145"/>
            </a:xfrm>
            <a:custGeom>
              <a:avLst/>
              <a:gdLst/>
              <a:ahLst/>
              <a:cxnLst/>
              <a:rect l="l" t="t" r="r" b="b"/>
              <a:pathLst>
                <a:path w="9003030" h="3827145">
                  <a:moveTo>
                    <a:pt x="9002768" y="0"/>
                  </a:moveTo>
                  <a:lnTo>
                    <a:pt x="0" y="0"/>
                  </a:lnTo>
                </a:path>
                <a:path w="9003030" h="3827145">
                  <a:moveTo>
                    <a:pt x="9002768" y="0"/>
                  </a:moveTo>
                  <a:lnTo>
                    <a:pt x="9002768" y="1190548"/>
                  </a:lnTo>
                </a:path>
                <a:path w="9003030" h="3827145">
                  <a:moveTo>
                    <a:pt x="3293126" y="2066559"/>
                  </a:moveTo>
                  <a:lnTo>
                    <a:pt x="3293126" y="3826886"/>
                  </a:lnTo>
                </a:path>
                <a:path w="9003030" h="3827145">
                  <a:moveTo>
                    <a:pt x="5973429" y="3673727"/>
                  </a:moveTo>
                  <a:lnTo>
                    <a:pt x="1072224" y="3673727"/>
                  </a:lnTo>
                </a:path>
                <a:path w="9003030" h="3827145">
                  <a:moveTo>
                    <a:pt x="5973429" y="2262220"/>
                  </a:moveTo>
                  <a:lnTo>
                    <a:pt x="5973429" y="3673727"/>
                  </a:lnTo>
                </a:path>
                <a:path w="9003030" h="3827145">
                  <a:moveTo>
                    <a:pt x="612594" y="1802956"/>
                  </a:moveTo>
                  <a:lnTo>
                    <a:pt x="612594" y="3826886"/>
                  </a:lnTo>
                </a:path>
              </a:pathLst>
            </a:custGeom>
            <a:ln w="255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3" name="object 223"/>
            <p:cNvSpPr/>
            <p:nvPr/>
          </p:nvSpPr>
          <p:spPr>
            <a:xfrm>
              <a:off x="1233740" y="4662883"/>
              <a:ext cx="119380" cy="102235"/>
            </a:xfrm>
            <a:custGeom>
              <a:avLst/>
              <a:gdLst/>
              <a:ahLst/>
              <a:cxnLst/>
              <a:rect l="l" t="t" r="r" b="b"/>
              <a:pathLst>
                <a:path w="119380" h="102235">
                  <a:moveTo>
                    <a:pt x="0" y="0"/>
                  </a:moveTo>
                  <a:lnTo>
                    <a:pt x="0" y="101869"/>
                  </a:lnTo>
                  <a:lnTo>
                    <a:pt x="119292" y="510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4" name="object 224"/>
            <p:cNvSpPr/>
            <p:nvPr/>
          </p:nvSpPr>
          <p:spPr>
            <a:xfrm>
              <a:off x="1148798" y="4713902"/>
              <a:ext cx="144780" cy="1411605"/>
            </a:xfrm>
            <a:custGeom>
              <a:avLst/>
              <a:gdLst/>
              <a:ahLst/>
              <a:cxnLst/>
              <a:rect l="l" t="t" r="r" b="b"/>
              <a:pathLst>
                <a:path w="144780" h="1411604">
                  <a:moveTo>
                    <a:pt x="144630" y="0"/>
                  </a:moveTo>
                  <a:lnTo>
                    <a:pt x="0" y="0"/>
                  </a:lnTo>
                </a:path>
                <a:path w="144780" h="1411604">
                  <a:moveTo>
                    <a:pt x="0" y="0"/>
                  </a:moveTo>
                  <a:lnTo>
                    <a:pt x="0" y="1411507"/>
                  </a:lnTo>
                </a:path>
              </a:pathLst>
            </a:custGeom>
            <a:ln w="255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5" name="object 225"/>
          <p:cNvSpPr txBox="1"/>
          <p:nvPr/>
        </p:nvSpPr>
        <p:spPr>
          <a:xfrm>
            <a:off x="5628919" y="2974852"/>
            <a:ext cx="547370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b="1" spc="-10" dirty="0">
                <a:solidFill>
                  <a:srgbClr val="DD0000"/>
                </a:solidFill>
                <a:latin typeface="Courier New"/>
                <a:cs typeface="Courier New"/>
              </a:rPr>
              <a:t>jmpaddr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226" name="object 226"/>
          <p:cNvSpPr txBox="1"/>
          <p:nvPr/>
        </p:nvSpPr>
        <p:spPr>
          <a:xfrm>
            <a:off x="5628919" y="3136568"/>
            <a:ext cx="45275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spc="-10" dirty="0">
                <a:solidFill>
                  <a:srgbClr val="DD0000"/>
                </a:solidFill>
                <a:latin typeface="Courier New"/>
                <a:cs typeface="Courier New"/>
              </a:rPr>
              <a:t>I[25:0]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227" name="object 227"/>
          <p:cNvSpPr txBox="1"/>
          <p:nvPr/>
        </p:nvSpPr>
        <p:spPr>
          <a:xfrm>
            <a:off x="5373668" y="3212944"/>
            <a:ext cx="179070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b="1" spc="35" dirty="0">
                <a:solidFill>
                  <a:srgbClr val="DD0000"/>
                </a:solidFill>
                <a:latin typeface="Courier New"/>
                <a:cs typeface="Courier New"/>
              </a:rPr>
              <a:t>rd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228" name="object 228"/>
          <p:cNvSpPr/>
          <p:nvPr/>
        </p:nvSpPr>
        <p:spPr>
          <a:xfrm>
            <a:off x="4901375" y="3404137"/>
            <a:ext cx="536575" cy="229870"/>
          </a:xfrm>
          <a:custGeom>
            <a:avLst/>
            <a:gdLst/>
            <a:ahLst/>
            <a:cxnLst/>
            <a:rect l="l" t="t" r="r" b="b"/>
            <a:pathLst>
              <a:path w="536575" h="229870">
                <a:moveTo>
                  <a:pt x="536009" y="0"/>
                </a:moveTo>
                <a:lnTo>
                  <a:pt x="0" y="0"/>
                </a:lnTo>
                <a:lnTo>
                  <a:pt x="119037" y="229674"/>
                </a:lnTo>
                <a:lnTo>
                  <a:pt x="425389" y="229674"/>
                </a:lnTo>
                <a:lnTo>
                  <a:pt x="536009" y="0"/>
                </a:lnTo>
              </a:path>
            </a:pathLst>
          </a:custGeom>
          <a:ln w="510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 txBox="1"/>
          <p:nvPr/>
        </p:nvSpPr>
        <p:spPr>
          <a:xfrm>
            <a:off x="4982205" y="3374423"/>
            <a:ext cx="403225" cy="4121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ts val="1000"/>
              </a:lnSpc>
              <a:spcBef>
                <a:spcPts val="135"/>
              </a:spcBef>
              <a:tabLst>
                <a:tab pos="318770" algn="l"/>
              </a:tabLst>
            </a:pPr>
            <a:r>
              <a:rPr sz="900" b="1" spc="-50" dirty="0">
                <a:solidFill>
                  <a:srgbClr val="0033FF"/>
                </a:solidFill>
                <a:latin typeface="Courier New"/>
                <a:cs typeface="Courier New"/>
              </a:rPr>
              <a:t>0</a:t>
            </a:r>
            <a:r>
              <a:rPr sz="900" b="1" dirty="0">
                <a:solidFill>
                  <a:srgbClr val="0033FF"/>
                </a:solidFill>
                <a:latin typeface="Courier New"/>
                <a:cs typeface="Courier New"/>
              </a:rPr>
              <a:t>	</a:t>
            </a:r>
            <a:r>
              <a:rPr sz="900" b="1" spc="-50" dirty="0">
                <a:solidFill>
                  <a:srgbClr val="0033FF"/>
                </a:solidFill>
                <a:latin typeface="Courier New"/>
                <a:cs typeface="Courier New"/>
              </a:rPr>
              <a:t>1</a:t>
            </a:r>
            <a:endParaRPr sz="900">
              <a:latin typeface="Courier New"/>
              <a:cs typeface="Courier New"/>
            </a:endParaRPr>
          </a:p>
          <a:p>
            <a:pPr marL="80645">
              <a:lnSpc>
                <a:spcPts val="700"/>
              </a:lnSpc>
            </a:pPr>
            <a:r>
              <a:rPr sz="650" b="1" spc="-25" dirty="0">
                <a:latin typeface="Arial"/>
                <a:cs typeface="Arial"/>
              </a:rPr>
              <a:t>MUX</a:t>
            </a:r>
            <a:endParaRPr sz="650">
              <a:latin typeface="Arial"/>
              <a:cs typeface="Arial"/>
            </a:endParaRPr>
          </a:p>
          <a:p>
            <a:pPr marL="225425">
              <a:lnSpc>
                <a:spcPct val="100000"/>
              </a:lnSpc>
              <a:spcBef>
                <a:spcPts val="340"/>
              </a:spcBef>
            </a:pPr>
            <a:r>
              <a:rPr sz="800" spc="-50" dirty="0">
                <a:latin typeface="Arial MT"/>
                <a:cs typeface="Arial MT"/>
              </a:rPr>
              <a:t>5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230" name="object 230"/>
          <p:cNvSpPr txBox="1"/>
          <p:nvPr/>
        </p:nvSpPr>
        <p:spPr>
          <a:xfrm>
            <a:off x="4207865" y="3212944"/>
            <a:ext cx="561975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394970" algn="l"/>
              </a:tabLst>
            </a:pPr>
            <a:r>
              <a:rPr sz="900" b="1" spc="-25" dirty="0">
                <a:solidFill>
                  <a:srgbClr val="DD0000"/>
                </a:solidFill>
                <a:latin typeface="Courier New"/>
                <a:cs typeface="Courier New"/>
              </a:rPr>
              <a:t>rs</a:t>
            </a:r>
            <a:r>
              <a:rPr sz="900" b="1" dirty="0">
                <a:solidFill>
                  <a:srgbClr val="DD0000"/>
                </a:solidFill>
                <a:latin typeface="Courier New"/>
                <a:cs typeface="Courier New"/>
              </a:rPr>
              <a:t>	</a:t>
            </a:r>
            <a:r>
              <a:rPr sz="900" b="1" spc="35" dirty="0">
                <a:solidFill>
                  <a:srgbClr val="DD0000"/>
                </a:solidFill>
                <a:latin typeface="Courier New"/>
                <a:cs typeface="Courier New"/>
              </a:rPr>
              <a:t>rt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231" name="object 231"/>
          <p:cNvSpPr txBox="1"/>
          <p:nvPr/>
        </p:nvSpPr>
        <p:spPr>
          <a:xfrm>
            <a:off x="3552647" y="5474961"/>
            <a:ext cx="700405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b="1" spc="-10" dirty="0">
                <a:solidFill>
                  <a:srgbClr val="DD0000"/>
                </a:solidFill>
                <a:latin typeface="Courier New"/>
                <a:cs typeface="Courier New"/>
              </a:rPr>
              <a:t>immediate</a:t>
            </a:r>
            <a:endParaRPr sz="900">
              <a:latin typeface="Courier New"/>
              <a:cs typeface="Courier New"/>
            </a:endParaRPr>
          </a:p>
        </p:txBody>
      </p:sp>
      <p:grpSp>
        <p:nvGrpSpPr>
          <p:cNvPr id="232" name="object 232"/>
          <p:cNvGrpSpPr/>
          <p:nvPr/>
        </p:nvGrpSpPr>
        <p:grpSpPr>
          <a:xfrm>
            <a:off x="3318667" y="2587634"/>
            <a:ext cx="5531485" cy="3733800"/>
            <a:chOff x="3318667" y="2587634"/>
            <a:chExt cx="5531485" cy="3733800"/>
          </a:xfrm>
        </p:grpSpPr>
        <p:pic>
          <p:nvPicPr>
            <p:cNvPr id="233" name="object 23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348173" y="3123513"/>
              <a:ext cx="102152" cy="102071"/>
            </a:xfrm>
            <a:prstGeom prst="rect">
              <a:avLst/>
            </a:prstGeom>
          </p:spPr>
        </p:pic>
        <p:pic>
          <p:nvPicPr>
            <p:cNvPr id="234" name="object 23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731049" y="3123513"/>
              <a:ext cx="102152" cy="102071"/>
            </a:xfrm>
            <a:prstGeom prst="rect">
              <a:avLst/>
            </a:prstGeom>
          </p:spPr>
        </p:pic>
        <p:pic>
          <p:nvPicPr>
            <p:cNvPr id="235" name="object 23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267314" y="3123513"/>
              <a:ext cx="102067" cy="102071"/>
            </a:xfrm>
            <a:prstGeom prst="rect">
              <a:avLst/>
            </a:prstGeom>
          </p:spPr>
        </p:pic>
        <p:pic>
          <p:nvPicPr>
            <p:cNvPr id="236" name="object 23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109675" y="2587634"/>
              <a:ext cx="102067" cy="102156"/>
            </a:xfrm>
            <a:prstGeom prst="rect">
              <a:avLst/>
            </a:prstGeom>
          </p:spPr>
        </p:pic>
        <p:pic>
          <p:nvPicPr>
            <p:cNvPr id="237" name="object 23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998970" y="4654279"/>
              <a:ext cx="93734" cy="102070"/>
            </a:xfrm>
            <a:prstGeom prst="rect">
              <a:avLst/>
            </a:prstGeom>
          </p:spPr>
        </p:pic>
        <p:pic>
          <p:nvPicPr>
            <p:cNvPr id="238" name="object 23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07102" y="4543820"/>
              <a:ext cx="102067" cy="93483"/>
            </a:xfrm>
            <a:prstGeom prst="rect">
              <a:avLst/>
            </a:prstGeom>
          </p:spPr>
        </p:pic>
        <p:pic>
          <p:nvPicPr>
            <p:cNvPr id="239" name="object 23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318667" y="6227516"/>
              <a:ext cx="93479" cy="93525"/>
            </a:xfrm>
            <a:prstGeom prst="rect">
              <a:avLst/>
            </a:prstGeom>
          </p:spPr>
        </p:pic>
        <p:sp>
          <p:nvSpPr>
            <p:cNvPr id="240" name="object 240"/>
            <p:cNvSpPr/>
            <p:nvPr/>
          </p:nvSpPr>
          <p:spPr>
            <a:xfrm>
              <a:off x="8764658" y="3905833"/>
              <a:ext cx="85090" cy="102235"/>
            </a:xfrm>
            <a:custGeom>
              <a:avLst/>
              <a:gdLst/>
              <a:ahLst/>
              <a:cxnLst/>
              <a:rect l="l" t="t" r="r" b="b"/>
              <a:pathLst>
                <a:path w="85090" h="102235">
                  <a:moveTo>
                    <a:pt x="42428" y="0"/>
                  </a:moveTo>
                  <a:lnTo>
                    <a:pt x="0" y="102124"/>
                  </a:lnTo>
                  <a:lnTo>
                    <a:pt x="84941" y="102124"/>
                  </a:lnTo>
                  <a:lnTo>
                    <a:pt x="42428" y="0"/>
                  </a:lnTo>
                  <a:close/>
                </a:path>
              </a:pathLst>
            </a:custGeom>
            <a:solidFill>
              <a:srgbClr val="003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1" name="object 241"/>
            <p:cNvSpPr/>
            <p:nvPr/>
          </p:nvSpPr>
          <p:spPr>
            <a:xfrm>
              <a:off x="8807086" y="3939931"/>
              <a:ext cx="0" cy="161925"/>
            </a:xfrm>
            <a:custGeom>
              <a:avLst/>
              <a:gdLst/>
              <a:ahLst/>
              <a:cxnLst/>
              <a:rect l="l" t="t" r="r" b="b"/>
              <a:pathLst>
                <a:path h="161925">
                  <a:moveTo>
                    <a:pt x="0" y="0"/>
                  </a:moveTo>
                  <a:lnTo>
                    <a:pt x="0" y="161562"/>
                  </a:lnTo>
                </a:path>
              </a:pathLst>
            </a:custGeom>
            <a:ln w="16946">
              <a:solidFill>
                <a:srgbClr val="00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2" name="object 242"/>
          <p:cNvSpPr txBox="1"/>
          <p:nvPr/>
        </p:nvSpPr>
        <p:spPr>
          <a:xfrm>
            <a:off x="8479531" y="4063276"/>
            <a:ext cx="610870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b="1" spc="-10" dirty="0">
                <a:solidFill>
                  <a:srgbClr val="0033FF"/>
                </a:solidFill>
                <a:latin typeface="Arial"/>
                <a:cs typeface="Arial"/>
              </a:rPr>
              <a:t>PCSource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243" name="object 243"/>
          <p:cNvGrpSpPr/>
          <p:nvPr/>
        </p:nvGrpSpPr>
        <p:grpSpPr>
          <a:xfrm>
            <a:off x="3710063" y="4637287"/>
            <a:ext cx="85725" cy="196215"/>
            <a:chOff x="3710063" y="4637287"/>
            <a:chExt cx="85725" cy="196215"/>
          </a:xfrm>
        </p:grpSpPr>
        <p:sp>
          <p:nvSpPr>
            <p:cNvPr id="244" name="object 244"/>
            <p:cNvSpPr/>
            <p:nvPr/>
          </p:nvSpPr>
          <p:spPr>
            <a:xfrm>
              <a:off x="3710063" y="4637287"/>
              <a:ext cx="85725" cy="102235"/>
            </a:xfrm>
            <a:custGeom>
              <a:avLst/>
              <a:gdLst/>
              <a:ahLst/>
              <a:cxnLst/>
              <a:rect l="l" t="t" r="r" b="b"/>
              <a:pathLst>
                <a:path w="85725" h="102235">
                  <a:moveTo>
                    <a:pt x="42513" y="0"/>
                  </a:moveTo>
                  <a:lnTo>
                    <a:pt x="0" y="101954"/>
                  </a:lnTo>
                  <a:lnTo>
                    <a:pt x="85196" y="101954"/>
                  </a:lnTo>
                  <a:lnTo>
                    <a:pt x="42513" y="0"/>
                  </a:lnTo>
                  <a:close/>
                </a:path>
              </a:pathLst>
            </a:custGeom>
            <a:solidFill>
              <a:srgbClr val="003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5" name="object 245"/>
            <p:cNvSpPr/>
            <p:nvPr/>
          </p:nvSpPr>
          <p:spPr>
            <a:xfrm>
              <a:off x="3752577" y="4671216"/>
              <a:ext cx="0" cy="153670"/>
            </a:xfrm>
            <a:custGeom>
              <a:avLst/>
              <a:gdLst/>
              <a:ahLst/>
              <a:cxnLst/>
              <a:rect l="l" t="t" r="r" b="b"/>
              <a:pathLst>
                <a:path h="153670">
                  <a:moveTo>
                    <a:pt x="0" y="0"/>
                  </a:moveTo>
                  <a:lnTo>
                    <a:pt x="0" y="153144"/>
                  </a:lnTo>
                </a:path>
              </a:pathLst>
            </a:custGeom>
            <a:ln w="16946">
              <a:solidFill>
                <a:srgbClr val="00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6" name="object 246"/>
          <p:cNvSpPr txBox="1"/>
          <p:nvPr/>
        </p:nvSpPr>
        <p:spPr>
          <a:xfrm>
            <a:off x="3382509" y="4786142"/>
            <a:ext cx="642620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b="1" spc="-10" dirty="0">
                <a:solidFill>
                  <a:srgbClr val="0033FF"/>
                </a:solidFill>
                <a:latin typeface="Arial"/>
                <a:cs typeface="Arial"/>
              </a:rPr>
              <a:t>MemtoReg</a:t>
            </a:r>
            <a:endParaRPr sz="900">
              <a:latin typeface="Arial"/>
              <a:cs typeface="Arial"/>
            </a:endParaRPr>
          </a:p>
        </p:txBody>
      </p:sp>
      <p:sp>
        <p:nvSpPr>
          <p:cNvPr id="247" name="object 247"/>
          <p:cNvSpPr txBox="1"/>
          <p:nvPr/>
        </p:nvSpPr>
        <p:spPr>
          <a:xfrm>
            <a:off x="872259" y="3527567"/>
            <a:ext cx="264795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b="1" spc="-20" dirty="0">
                <a:solidFill>
                  <a:srgbClr val="0033FF"/>
                </a:solidFill>
                <a:latin typeface="Arial"/>
                <a:cs typeface="Arial"/>
              </a:rPr>
              <a:t>IorD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248" name="object 248"/>
          <p:cNvGrpSpPr/>
          <p:nvPr/>
        </p:nvGrpSpPr>
        <p:grpSpPr>
          <a:xfrm>
            <a:off x="382876" y="3404068"/>
            <a:ext cx="85725" cy="238760"/>
            <a:chOff x="382876" y="3404068"/>
            <a:chExt cx="85725" cy="238760"/>
          </a:xfrm>
        </p:grpSpPr>
        <p:sp>
          <p:nvSpPr>
            <p:cNvPr id="249" name="object 249"/>
            <p:cNvSpPr/>
            <p:nvPr/>
          </p:nvSpPr>
          <p:spPr>
            <a:xfrm>
              <a:off x="382876" y="3540275"/>
              <a:ext cx="85725" cy="102235"/>
            </a:xfrm>
            <a:custGeom>
              <a:avLst/>
              <a:gdLst/>
              <a:ahLst/>
              <a:cxnLst/>
              <a:rect l="l" t="t" r="r" b="b"/>
              <a:pathLst>
                <a:path w="85725" h="102235">
                  <a:moveTo>
                    <a:pt x="85145" y="0"/>
                  </a:moveTo>
                  <a:lnTo>
                    <a:pt x="0" y="0"/>
                  </a:lnTo>
                  <a:lnTo>
                    <a:pt x="42675" y="101954"/>
                  </a:lnTo>
                  <a:lnTo>
                    <a:pt x="85145" y="0"/>
                  </a:lnTo>
                  <a:close/>
                </a:path>
              </a:pathLst>
            </a:custGeom>
            <a:solidFill>
              <a:srgbClr val="003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0" name="object 250"/>
            <p:cNvSpPr/>
            <p:nvPr/>
          </p:nvSpPr>
          <p:spPr>
            <a:xfrm>
              <a:off x="425551" y="3412641"/>
              <a:ext cx="0" cy="196215"/>
            </a:xfrm>
            <a:custGeom>
              <a:avLst/>
              <a:gdLst/>
              <a:ahLst/>
              <a:cxnLst/>
              <a:rect l="l" t="t" r="r" b="b"/>
              <a:pathLst>
                <a:path h="196214">
                  <a:moveTo>
                    <a:pt x="0" y="0"/>
                  </a:moveTo>
                  <a:lnTo>
                    <a:pt x="0" y="195661"/>
                  </a:lnTo>
                </a:path>
              </a:pathLst>
            </a:custGeom>
            <a:ln w="16946">
              <a:solidFill>
                <a:srgbClr val="00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1" name="object 251"/>
          <p:cNvSpPr txBox="1"/>
          <p:nvPr/>
        </p:nvSpPr>
        <p:spPr>
          <a:xfrm>
            <a:off x="200079" y="3212944"/>
            <a:ext cx="403860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b="1" spc="-10" dirty="0">
                <a:solidFill>
                  <a:srgbClr val="0033FF"/>
                </a:solidFill>
                <a:latin typeface="Arial"/>
                <a:cs typeface="Arial"/>
              </a:rPr>
              <a:t>PCWr*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252" name="object 252"/>
          <p:cNvGrpSpPr/>
          <p:nvPr/>
        </p:nvGrpSpPr>
        <p:grpSpPr>
          <a:xfrm>
            <a:off x="2944141" y="2366494"/>
            <a:ext cx="85725" cy="434340"/>
            <a:chOff x="2944141" y="2366494"/>
            <a:chExt cx="85725" cy="434340"/>
          </a:xfrm>
        </p:grpSpPr>
        <p:sp>
          <p:nvSpPr>
            <p:cNvPr id="253" name="object 253"/>
            <p:cNvSpPr/>
            <p:nvPr/>
          </p:nvSpPr>
          <p:spPr>
            <a:xfrm>
              <a:off x="2944141" y="2698363"/>
              <a:ext cx="85725" cy="102235"/>
            </a:xfrm>
            <a:custGeom>
              <a:avLst/>
              <a:gdLst/>
              <a:ahLst/>
              <a:cxnLst/>
              <a:rect l="l" t="t" r="r" b="b"/>
              <a:pathLst>
                <a:path w="85725" h="102235">
                  <a:moveTo>
                    <a:pt x="85111" y="0"/>
                  </a:moveTo>
                  <a:lnTo>
                    <a:pt x="0" y="0"/>
                  </a:lnTo>
                  <a:lnTo>
                    <a:pt x="42683" y="102124"/>
                  </a:lnTo>
                  <a:lnTo>
                    <a:pt x="85111" y="0"/>
                  </a:lnTo>
                  <a:close/>
                </a:path>
              </a:pathLst>
            </a:custGeom>
            <a:solidFill>
              <a:srgbClr val="003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4" name="object 254"/>
            <p:cNvSpPr/>
            <p:nvPr/>
          </p:nvSpPr>
          <p:spPr>
            <a:xfrm>
              <a:off x="2986824" y="2375067"/>
              <a:ext cx="0" cy="391795"/>
            </a:xfrm>
            <a:custGeom>
              <a:avLst/>
              <a:gdLst/>
              <a:ahLst/>
              <a:cxnLst/>
              <a:rect l="l" t="t" r="r" b="b"/>
              <a:pathLst>
                <a:path h="391794">
                  <a:moveTo>
                    <a:pt x="0" y="0"/>
                  </a:moveTo>
                  <a:lnTo>
                    <a:pt x="0" y="391322"/>
                  </a:lnTo>
                </a:path>
              </a:pathLst>
            </a:custGeom>
            <a:ln w="16946">
              <a:solidFill>
                <a:srgbClr val="00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5" name="object 255"/>
          <p:cNvSpPr txBox="1"/>
          <p:nvPr/>
        </p:nvSpPr>
        <p:spPr>
          <a:xfrm>
            <a:off x="1261617" y="1762709"/>
            <a:ext cx="2463800" cy="632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840864" algn="l"/>
              </a:tabLst>
            </a:pPr>
            <a:r>
              <a:rPr sz="2000" dirty="0">
                <a:latin typeface="Courier New"/>
                <a:cs typeface="Courier New"/>
              </a:rPr>
              <a:t>ALUOut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=</a:t>
            </a:r>
            <a:r>
              <a:rPr sz="2000" spc="-15" dirty="0">
                <a:latin typeface="Courier New"/>
                <a:cs typeface="Courier New"/>
              </a:rPr>
              <a:t> </a:t>
            </a:r>
            <a:r>
              <a:rPr sz="2000" spc="-50" dirty="0">
                <a:latin typeface="Courier New"/>
                <a:cs typeface="Courier New"/>
              </a:rPr>
              <a:t>A</a:t>
            </a:r>
            <a:r>
              <a:rPr sz="2000" dirty="0">
                <a:latin typeface="Courier New"/>
                <a:cs typeface="Courier New"/>
              </a:rPr>
              <a:t>	p</a:t>
            </a:r>
            <a:r>
              <a:rPr sz="2000" spc="-15" dirty="0">
                <a:latin typeface="Courier New"/>
                <a:cs typeface="Courier New"/>
              </a:rPr>
              <a:t> </a:t>
            </a:r>
            <a:r>
              <a:rPr sz="2000" spc="-25" dirty="0">
                <a:latin typeface="Courier New"/>
                <a:cs typeface="Courier New"/>
              </a:rPr>
              <a:t>B;</a:t>
            </a:r>
            <a:endParaRPr sz="2000">
              <a:latin typeface="Courier New"/>
              <a:cs typeface="Courier New"/>
            </a:endParaRPr>
          </a:p>
          <a:p>
            <a:pPr marL="1452245">
              <a:lnSpc>
                <a:spcPct val="100000"/>
              </a:lnSpc>
              <a:spcBef>
                <a:spcPts val="1280"/>
              </a:spcBef>
            </a:pPr>
            <a:r>
              <a:rPr sz="900" b="1" spc="-10" dirty="0">
                <a:solidFill>
                  <a:srgbClr val="0033FF"/>
                </a:solidFill>
                <a:latin typeface="Arial"/>
                <a:cs typeface="Arial"/>
              </a:rPr>
              <a:t>IRWrite</a:t>
            </a:r>
            <a:endParaRPr sz="900">
              <a:latin typeface="Arial"/>
              <a:cs typeface="Arial"/>
            </a:endParaRPr>
          </a:p>
        </p:txBody>
      </p:sp>
      <p:sp>
        <p:nvSpPr>
          <p:cNvPr id="256" name="object 256"/>
          <p:cNvSpPr/>
          <p:nvPr/>
        </p:nvSpPr>
        <p:spPr>
          <a:xfrm>
            <a:off x="2819400" y="19050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304800" y="0"/>
                </a:moveTo>
                <a:lnTo>
                  <a:pt x="0" y="0"/>
                </a:lnTo>
                <a:lnTo>
                  <a:pt x="0" y="304800"/>
                </a:lnTo>
                <a:lnTo>
                  <a:pt x="304800" y="304800"/>
                </a:lnTo>
                <a:lnTo>
                  <a:pt x="304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57" name="object 257"/>
          <p:cNvGrpSpPr/>
          <p:nvPr/>
        </p:nvGrpSpPr>
        <p:grpSpPr>
          <a:xfrm>
            <a:off x="228600" y="2895600"/>
            <a:ext cx="8709660" cy="2948940"/>
            <a:chOff x="228600" y="2895600"/>
            <a:chExt cx="8709660" cy="2948940"/>
          </a:xfrm>
        </p:grpSpPr>
        <p:sp>
          <p:nvSpPr>
            <p:cNvPr id="258" name="object 258"/>
            <p:cNvSpPr/>
            <p:nvPr/>
          </p:nvSpPr>
          <p:spPr>
            <a:xfrm>
              <a:off x="1914550" y="3803963"/>
              <a:ext cx="85725" cy="102235"/>
            </a:xfrm>
            <a:custGeom>
              <a:avLst/>
              <a:gdLst/>
              <a:ahLst/>
              <a:cxnLst/>
              <a:rect l="l" t="t" r="r" b="b"/>
              <a:pathLst>
                <a:path w="85725" h="102235">
                  <a:moveTo>
                    <a:pt x="85196" y="0"/>
                  </a:moveTo>
                  <a:lnTo>
                    <a:pt x="0" y="0"/>
                  </a:lnTo>
                  <a:lnTo>
                    <a:pt x="42513" y="101869"/>
                  </a:lnTo>
                  <a:lnTo>
                    <a:pt x="85196" y="0"/>
                  </a:lnTo>
                  <a:close/>
                </a:path>
              </a:pathLst>
            </a:custGeom>
            <a:solidFill>
              <a:srgbClr val="003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9" name="object 259"/>
            <p:cNvSpPr/>
            <p:nvPr/>
          </p:nvSpPr>
          <p:spPr>
            <a:xfrm>
              <a:off x="1957064" y="3676328"/>
              <a:ext cx="0" cy="195580"/>
            </a:xfrm>
            <a:custGeom>
              <a:avLst/>
              <a:gdLst/>
              <a:ahLst/>
              <a:cxnLst/>
              <a:rect l="l" t="t" r="r" b="b"/>
              <a:pathLst>
                <a:path h="195579">
                  <a:moveTo>
                    <a:pt x="0" y="0"/>
                  </a:moveTo>
                  <a:lnTo>
                    <a:pt x="0" y="195576"/>
                  </a:lnTo>
                </a:path>
              </a:pathLst>
            </a:custGeom>
            <a:ln w="16946">
              <a:solidFill>
                <a:srgbClr val="00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0" name="object 260"/>
            <p:cNvSpPr/>
            <p:nvPr/>
          </p:nvSpPr>
          <p:spPr>
            <a:xfrm>
              <a:off x="228600" y="2895599"/>
              <a:ext cx="8709660" cy="2948940"/>
            </a:xfrm>
            <a:custGeom>
              <a:avLst/>
              <a:gdLst/>
              <a:ahLst/>
              <a:cxnLst/>
              <a:rect l="l" t="t" r="r" b="b"/>
              <a:pathLst>
                <a:path w="8709660" h="2948940">
                  <a:moveTo>
                    <a:pt x="3048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304800" y="304800"/>
                  </a:lnTo>
                  <a:lnTo>
                    <a:pt x="304800" y="0"/>
                  </a:lnTo>
                  <a:close/>
                </a:path>
                <a:path w="8709660" h="2948940">
                  <a:moveTo>
                    <a:pt x="914400" y="304800"/>
                  </a:moveTo>
                  <a:lnTo>
                    <a:pt x="609600" y="304800"/>
                  </a:lnTo>
                  <a:lnTo>
                    <a:pt x="609600" y="609600"/>
                  </a:lnTo>
                  <a:lnTo>
                    <a:pt x="914400" y="609600"/>
                  </a:lnTo>
                  <a:lnTo>
                    <a:pt x="914400" y="304800"/>
                  </a:lnTo>
                  <a:close/>
                </a:path>
                <a:path w="8709660" h="2948940">
                  <a:moveTo>
                    <a:pt x="1862328" y="457200"/>
                  </a:moveTo>
                  <a:lnTo>
                    <a:pt x="1557528" y="457200"/>
                  </a:lnTo>
                  <a:lnTo>
                    <a:pt x="1557528" y="762000"/>
                  </a:lnTo>
                  <a:lnTo>
                    <a:pt x="1862328" y="762000"/>
                  </a:lnTo>
                  <a:lnTo>
                    <a:pt x="1862328" y="457200"/>
                  </a:lnTo>
                  <a:close/>
                </a:path>
                <a:path w="8709660" h="2948940">
                  <a:moveTo>
                    <a:pt x="1882140" y="2286000"/>
                  </a:moveTo>
                  <a:lnTo>
                    <a:pt x="1577340" y="2286000"/>
                  </a:lnTo>
                  <a:lnTo>
                    <a:pt x="1577340" y="2590800"/>
                  </a:lnTo>
                  <a:lnTo>
                    <a:pt x="1882140" y="2590800"/>
                  </a:lnTo>
                  <a:lnTo>
                    <a:pt x="1882140" y="2286000"/>
                  </a:lnTo>
                  <a:close/>
                </a:path>
                <a:path w="8709660" h="2948940">
                  <a:moveTo>
                    <a:pt x="3657600" y="2046732"/>
                  </a:moveTo>
                  <a:lnTo>
                    <a:pt x="3352800" y="2046732"/>
                  </a:lnTo>
                  <a:lnTo>
                    <a:pt x="3352800" y="2351532"/>
                  </a:lnTo>
                  <a:lnTo>
                    <a:pt x="3657600" y="2351532"/>
                  </a:lnTo>
                  <a:lnTo>
                    <a:pt x="3657600" y="2046732"/>
                  </a:lnTo>
                  <a:close/>
                </a:path>
                <a:path w="8709660" h="2948940">
                  <a:moveTo>
                    <a:pt x="4485132" y="2340864"/>
                  </a:moveTo>
                  <a:lnTo>
                    <a:pt x="4180332" y="2340864"/>
                  </a:lnTo>
                  <a:lnTo>
                    <a:pt x="4180332" y="2645664"/>
                  </a:lnTo>
                  <a:lnTo>
                    <a:pt x="4485132" y="2645664"/>
                  </a:lnTo>
                  <a:lnTo>
                    <a:pt x="4485132" y="2340864"/>
                  </a:lnTo>
                  <a:close/>
                </a:path>
                <a:path w="8709660" h="2948940">
                  <a:moveTo>
                    <a:pt x="5791200" y="662940"/>
                  </a:moveTo>
                  <a:lnTo>
                    <a:pt x="5486400" y="662940"/>
                  </a:lnTo>
                  <a:lnTo>
                    <a:pt x="5486400" y="967740"/>
                  </a:lnTo>
                  <a:lnTo>
                    <a:pt x="5791200" y="967740"/>
                  </a:lnTo>
                  <a:lnTo>
                    <a:pt x="5791200" y="662940"/>
                  </a:lnTo>
                  <a:close/>
                </a:path>
                <a:path w="8709660" h="2948940">
                  <a:moveTo>
                    <a:pt x="6542532" y="2644140"/>
                  </a:moveTo>
                  <a:lnTo>
                    <a:pt x="6237732" y="2644140"/>
                  </a:lnTo>
                  <a:lnTo>
                    <a:pt x="6237732" y="2948940"/>
                  </a:lnTo>
                  <a:lnTo>
                    <a:pt x="6542532" y="2948940"/>
                  </a:lnTo>
                  <a:lnTo>
                    <a:pt x="6542532" y="2644140"/>
                  </a:lnTo>
                  <a:close/>
                </a:path>
                <a:path w="8709660" h="2948940">
                  <a:moveTo>
                    <a:pt x="6553200" y="467868"/>
                  </a:moveTo>
                  <a:lnTo>
                    <a:pt x="6248400" y="467868"/>
                  </a:lnTo>
                  <a:lnTo>
                    <a:pt x="6248400" y="684276"/>
                  </a:lnTo>
                  <a:lnTo>
                    <a:pt x="6553200" y="684276"/>
                  </a:lnTo>
                  <a:lnTo>
                    <a:pt x="6553200" y="467868"/>
                  </a:lnTo>
                  <a:close/>
                </a:path>
                <a:path w="8709660" h="2948940">
                  <a:moveTo>
                    <a:pt x="7162800" y="531876"/>
                  </a:moveTo>
                  <a:lnTo>
                    <a:pt x="6705600" y="531876"/>
                  </a:lnTo>
                  <a:lnTo>
                    <a:pt x="6705600" y="836676"/>
                  </a:lnTo>
                  <a:lnTo>
                    <a:pt x="7162800" y="836676"/>
                  </a:lnTo>
                  <a:lnTo>
                    <a:pt x="7162800" y="531876"/>
                  </a:lnTo>
                  <a:close/>
                </a:path>
                <a:path w="8709660" h="2948940">
                  <a:moveTo>
                    <a:pt x="8709660" y="1295400"/>
                  </a:moveTo>
                  <a:lnTo>
                    <a:pt x="8404860" y="1295400"/>
                  </a:lnTo>
                  <a:lnTo>
                    <a:pt x="8404860" y="1600200"/>
                  </a:lnTo>
                  <a:lnTo>
                    <a:pt x="8709660" y="1600200"/>
                  </a:lnTo>
                  <a:lnTo>
                    <a:pt x="8709660" y="12954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1225" y="1570464"/>
            <a:ext cx="7658100" cy="420814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340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</a:tabLst>
            </a:pPr>
            <a:r>
              <a:rPr sz="2000" dirty="0">
                <a:latin typeface="Tahoma"/>
                <a:cs typeface="Tahoma"/>
              </a:rPr>
              <a:t>Komutlar</a:t>
            </a:r>
            <a:r>
              <a:rPr sz="2000" spc="-4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adımlara</a:t>
            </a:r>
            <a:r>
              <a:rPr sz="2000" spc="-50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bölünür.</a:t>
            </a:r>
            <a:endParaRPr sz="2000">
              <a:latin typeface="Tahoma"/>
              <a:cs typeface="Tahoma"/>
            </a:endParaRPr>
          </a:p>
          <a:p>
            <a:pPr marL="756285" lvl="1" indent="-286385">
              <a:lnSpc>
                <a:spcPct val="100000"/>
              </a:lnSpc>
              <a:spcBef>
                <a:spcPts val="210"/>
              </a:spcBef>
              <a:buClr>
                <a:srgbClr val="FF0000"/>
              </a:buClr>
              <a:buSzPct val="55555"/>
              <a:buFont typeface="Wingdings"/>
              <a:buChar char=""/>
              <a:tabLst>
                <a:tab pos="756285" algn="l"/>
              </a:tabLst>
            </a:pPr>
            <a:r>
              <a:rPr sz="1800" dirty="0">
                <a:latin typeface="Tahoma"/>
                <a:cs typeface="Tahoma"/>
              </a:rPr>
              <a:t>Herbir</a:t>
            </a:r>
            <a:r>
              <a:rPr sz="1800" spc="-5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adım</a:t>
            </a:r>
            <a:r>
              <a:rPr sz="1800" spc="-4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birtek</a:t>
            </a:r>
            <a:r>
              <a:rPr sz="1800" spc="-4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clock</a:t>
            </a:r>
            <a:r>
              <a:rPr sz="1800" spc="-5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cycle’ında</a:t>
            </a:r>
            <a:r>
              <a:rPr sz="1800" spc="-60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yapılır.</a:t>
            </a:r>
            <a:endParaRPr sz="1800">
              <a:latin typeface="Tahoma"/>
              <a:cs typeface="Tahoma"/>
            </a:endParaRPr>
          </a:p>
          <a:p>
            <a:pPr marL="756285" lvl="1" indent="-286385">
              <a:lnSpc>
                <a:spcPts val="2055"/>
              </a:lnSpc>
              <a:spcBef>
                <a:spcPts val="215"/>
              </a:spcBef>
              <a:buClr>
                <a:srgbClr val="FF0000"/>
              </a:buClr>
              <a:buSzPct val="55555"/>
              <a:buFont typeface="Wingdings"/>
              <a:buChar char=""/>
              <a:tabLst>
                <a:tab pos="756285" algn="l"/>
              </a:tabLst>
            </a:pPr>
            <a:r>
              <a:rPr sz="1800" dirty="0">
                <a:latin typeface="Tahoma"/>
                <a:cs typeface="Tahoma"/>
              </a:rPr>
              <a:t>Komut</a:t>
            </a:r>
            <a:r>
              <a:rPr sz="1800" spc="-4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çevriminde</a:t>
            </a:r>
            <a:r>
              <a:rPr sz="1800" spc="-3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herbir</a:t>
            </a:r>
            <a:r>
              <a:rPr sz="1800" spc="-4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adım/cycle’da</a:t>
            </a:r>
            <a:r>
              <a:rPr sz="1800" spc="-3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yapılan</a:t>
            </a:r>
            <a:r>
              <a:rPr sz="1800" spc="-3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iş</a:t>
            </a:r>
            <a:r>
              <a:rPr sz="1800" spc="-6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miktarı</a:t>
            </a:r>
            <a:r>
              <a:rPr sz="1800" spc="-35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eşitlenerek</a:t>
            </a:r>
            <a:endParaRPr sz="1800">
              <a:latin typeface="Tahoma"/>
              <a:cs typeface="Tahoma"/>
            </a:endParaRPr>
          </a:p>
          <a:p>
            <a:pPr marL="756285">
              <a:lnSpc>
                <a:spcPts val="2055"/>
              </a:lnSpc>
            </a:pPr>
            <a:r>
              <a:rPr sz="1800" spc="-10" dirty="0">
                <a:latin typeface="Tahoma"/>
                <a:cs typeface="Tahoma"/>
              </a:rPr>
              <a:t>dengelenir.</a:t>
            </a:r>
            <a:endParaRPr sz="1800">
              <a:latin typeface="Tahoma"/>
              <a:cs typeface="Tahoma"/>
            </a:endParaRPr>
          </a:p>
          <a:p>
            <a:pPr marL="756285" marR="5080" lvl="1" indent="-287020">
              <a:lnSpc>
                <a:spcPts val="1939"/>
              </a:lnSpc>
              <a:spcBef>
                <a:spcPts val="465"/>
              </a:spcBef>
              <a:buClr>
                <a:srgbClr val="FF0000"/>
              </a:buClr>
              <a:buSzPct val="55555"/>
              <a:buFont typeface="Wingdings"/>
              <a:buChar char=""/>
              <a:tabLst>
                <a:tab pos="756285" algn="l"/>
              </a:tabLst>
            </a:pPr>
            <a:r>
              <a:rPr sz="1800" dirty="0">
                <a:latin typeface="Tahoma"/>
                <a:cs typeface="Tahoma"/>
              </a:rPr>
              <a:t>restrict</a:t>
            </a:r>
            <a:r>
              <a:rPr sz="1800" spc="-3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each</a:t>
            </a:r>
            <a:r>
              <a:rPr sz="1800" spc="-2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cycle</a:t>
            </a:r>
            <a:r>
              <a:rPr sz="1800" spc="-1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to</a:t>
            </a:r>
            <a:r>
              <a:rPr sz="1800" spc="-2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use</a:t>
            </a:r>
            <a:r>
              <a:rPr sz="1800" spc="-2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at</a:t>
            </a:r>
            <a:r>
              <a:rPr sz="1800" spc="-1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most</a:t>
            </a:r>
            <a:r>
              <a:rPr sz="1800" spc="-3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once</a:t>
            </a:r>
            <a:r>
              <a:rPr sz="1800" spc="-2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each</a:t>
            </a:r>
            <a:r>
              <a:rPr sz="1800" spc="-2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major</a:t>
            </a:r>
            <a:r>
              <a:rPr sz="1800" spc="-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functional</a:t>
            </a:r>
            <a:r>
              <a:rPr sz="1800" spc="-3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unit</a:t>
            </a:r>
            <a:r>
              <a:rPr sz="1800" spc="-40" dirty="0">
                <a:latin typeface="Tahoma"/>
                <a:cs typeface="Tahoma"/>
              </a:rPr>
              <a:t> </a:t>
            </a:r>
            <a:r>
              <a:rPr sz="1800" spc="-25" dirty="0">
                <a:latin typeface="Tahoma"/>
                <a:cs typeface="Tahoma"/>
              </a:rPr>
              <a:t>so </a:t>
            </a:r>
            <a:r>
              <a:rPr sz="1800" dirty="0">
                <a:latin typeface="Tahoma"/>
                <a:cs typeface="Tahoma"/>
              </a:rPr>
              <a:t>that</a:t>
            </a:r>
            <a:r>
              <a:rPr sz="1800" spc="-2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such</a:t>
            </a:r>
            <a:r>
              <a:rPr sz="1800" spc="-3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units</a:t>
            </a:r>
            <a:r>
              <a:rPr sz="1800" spc="-3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do</a:t>
            </a:r>
            <a:r>
              <a:rPr sz="1800" spc="-1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not</a:t>
            </a:r>
            <a:r>
              <a:rPr sz="1800" spc="-1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have</a:t>
            </a:r>
            <a:r>
              <a:rPr sz="1800" spc="-2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to</a:t>
            </a:r>
            <a:r>
              <a:rPr sz="1800" spc="-1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be</a:t>
            </a:r>
            <a:r>
              <a:rPr sz="1800" spc="-15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replicated</a:t>
            </a:r>
            <a:endParaRPr sz="1800">
              <a:latin typeface="Tahoma"/>
              <a:cs typeface="Tahoma"/>
            </a:endParaRPr>
          </a:p>
          <a:p>
            <a:pPr marL="756285" marR="499745" lvl="1" indent="-287020">
              <a:lnSpc>
                <a:spcPts val="1939"/>
              </a:lnSpc>
              <a:spcBef>
                <a:spcPts val="440"/>
              </a:spcBef>
              <a:buClr>
                <a:srgbClr val="FF0000"/>
              </a:buClr>
              <a:buSzPct val="55555"/>
              <a:buFont typeface="Wingdings"/>
              <a:buChar char=""/>
              <a:tabLst>
                <a:tab pos="756285" algn="l"/>
              </a:tabLst>
            </a:pPr>
            <a:r>
              <a:rPr sz="1800" dirty="0">
                <a:latin typeface="Tahoma"/>
                <a:cs typeface="Tahoma"/>
              </a:rPr>
              <a:t>Bir</a:t>
            </a:r>
            <a:r>
              <a:rPr sz="1800" spc="-3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komutun</a:t>
            </a:r>
            <a:r>
              <a:rPr sz="1800" spc="-6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farklı</a:t>
            </a:r>
            <a:r>
              <a:rPr sz="1800" spc="-4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adımlarında,</a:t>
            </a:r>
            <a:r>
              <a:rPr sz="1800" spc="-1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fonksiyonel</a:t>
            </a:r>
            <a:r>
              <a:rPr sz="1800" spc="-5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birimler</a:t>
            </a:r>
            <a:r>
              <a:rPr sz="1800" spc="-25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paylaşılarak kullanılabilir.</a:t>
            </a:r>
            <a:endParaRPr sz="180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spcBef>
                <a:spcPts val="225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</a:tabLst>
            </a:pPr>
            <a:r>
              <a:rPr sz="2000" dirty="0">
                <a:latin typeface="Tahoma"/>
                <a:cs typeface="Tahoma"/>
              </a:rPr>
              <a:t>Adım/Cycle</a:t>
            </a:r>
            <a:r>
              <a:rPr sz="2000" spc="-7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arasındaki</a:t>
            </a:r>
            <a:r>
              <a:rPr sz="2000" spc="-7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ilişki.</a:t>
            </a:r>
            <a:endParaRPr sz="2000">
              <a:latin typeface="Tahoma"/>
              <a:cs typeface="Tahoma"/>
            </a:endParaRPr>
          </a:p>
          <a:p>
            <a:pPr marL="756285" marR="444500" lvl="1" indent="-287020">
              <a:lnSpc>
                <a:spcPts val="1939"/>
              </a:lnSpc>
              <a:spcBef>
                <a:spcPts val="459"/>
              </a:spcBef>
              <a:buClr>
                <a:srgbClr val="FF0000"/>
              </a:buClr>
              <a:buSzPct val="55555"/>
              <a:buFont typeface="Wingdings"/>
              <a:buChar char=""/>
              <a:tabLst>
                <a:tab pos="756285" algn="l"/>
              </a:tabLst>
            </a:pPr>
            <a:r>
              <a:rPr sz="1800" dirty="0">
                <a:latin typeface="Tahoma"/>
                <a:cs typeface="Tahoma"/>
              </a:rPr>
              <a:t>Bir</a:t>
            </a:r>
            <a:r>
              <a:rPr sz="1800" spc="-2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cycle(çevrim)</a:t>
            </a:r>
            <a:r>
              <a:rPr sz="1800" spc="-3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sonunda</a:t>
            </a:r>
            <a:r>
              <a:rPr sz="1800" spc="-5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store</a:t>
            </a:r>
            <a:r>
              <a:rPr sz="1800" spc="-3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edilen</a:t>
            </a:r>
            <a:r>
              <a:rPr sz="1800" spc="-2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data,</a:t>
            </a:r>
            <a:r>
              <a:rPr sz="1800" spc="-3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aynı</a:t>
            </a:r>
            <a:r>
              <a:rPr sz="1800" spc="-3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komutun</a:t>
            </a:r>
            <a:r>
              <a:rPr sz="1800" spc="-50" dirty="0">
                <a:latin typeface="Tahoma"/>
                <a:cs typeface="Tahoma"/>
              </a:rPr>
              <a:t> </a:t>
            </a:r>
            <a:r>
              <a:rPr sz="1800" spc="-20" dirty="0">
                <a:latin typeface="Tahoma"/>
                <a:cs typeface="Tahoma"/>
              </a:rPr>
              <a:t>daha </a:t>
            </a:r>
            <a:r>
              <a:rPr sz="1800" dirty="0">
                <a:latin typeface="Tahoma"/>
                <a:cs typeface="Tahoma"/>
              </a:rPr>
              <a:t>sonraki</a:t>
            </a:r>
            <a:r>
              <a:rPr sz="1800" spc="-8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cycle’ında</a:t>
            </a:r>
            <a:r>
              <a:rPr sz="1800" spc="-90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kullanılır.</a:t>
            </a:r>
            <a:endParaRPr sz="1800">
              <a:latin typeface="Tahoma"/>
              <a:cs typeface="Tahoma"/>
            </a:endParaRPr>
          </a:p>
          <a:p>
            <a:pPr marL="756285" lvl="1" indent="-286385">
              <a:lnSpc>
                <a:spcPct val="100000"/>
              </a:lnSpc>
              <a:spcBef>
                <a:spcPts val="260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</a:tabLst>
            </a:pPr>
            <a:r>
              <a:rPr sz="1200" dirty="0">
                <a:latin typeface="Tahoma"/>
                <a:cs typeface="Tahoma"/>
              </a:rPr>
              <a:t>Bu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amaçla</a:t>
            </a:r>
            <a:r>
              <a:rPr sz="1200" spc="-4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ek</a:t>
            </a:r>
            <a:r>
              <a:rPr sz="1200" spc="-1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dahili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(programcı-</a:t>
            </a:r>
            <a:r>
              <a:rPr sz="1200" dirty="0">
                <a:latin typeface="Tahoma"/>
                <a:cs typeface="Tahoma"/>
              </a:rPr>
              <a:t>görünmez)</a:t>
            </a:r>
            <a:r>
              <a:rPr sz="1200" spc="2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reg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tanıtmak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gerekir</a:t>
            </a:r>
            <a:endParaRPr sz="1200">
              <a:latin typeface="Tahoma"/>
              <a:cs typeface="Tahoma"/>
            </a:endParaRPr>
          </a:p>
          <a:p>
            <a:pPr marL="756285" marR="192405" lvl="1" indent="-287020">
              <a:lnSpc>
                <a:spcPct val="90000"/>
              </a:lnSpc>
              <a:spcBef>
                <a:spcPts val="434"/>
              </a:spcBef>
              <a:buClr>
                <a:srgbClr val="FF0000"/>
              </a:buClr>
              <a:buSzPct val="55555"/>
              <a:buFont typeface="Wingdings"/>
              <a:buChar char=""/>
              <a:tabLst>
                <a:tab pos="756285" algn="l"/>
              </a:tabLst>
            </a:pPr>
            <a:r>
              <a:rPr sz="1800" dirty="0">
                <a:latin typeface="Tahoma"/>
                <a:cs typeface="Tahoma"/>
              </a:rPr>
              <a:t>Programcının,</a:t>
            </a:r>
            <a:r>
              <a:rPr sz="1800" spc="-5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store</a:t>
            </a:r>
            <a:r>
              <a:rPr sz="1800" spc="-4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edilmiş</a:t>
            </a:r>
            <a:r>
              <a:rPr sz="1800" spc="-2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programda;</a:t>
            </a:r>
            <a:r>
              <a:rPr sz="1800" spc="-3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Daha</a:t>
            </a:r>
            <a:r>
              <a:rPr sz="1800" spc="-5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sonraki</a:t>
            </a:r>
            <a:r>
              <a:rPr sz="1800" spc="-45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komutlarda </a:t>
            </a:r>
            <a:r>
              <a:rPr sz="1800" dirty="0">
                <a:latin typeface="Tahoma"/>
                <a:cs typeface="Tahoma"/>
              </a:rPr>
              <a:t>kullanılabilmesi</a:t>
            </a:r>
            <a:r>
              <a:rPr sz="1800" spc="-3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için</a:t>
            </a:r>
            <a:r>
              <a:rPr sz="1800" spc="-6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saklanacak</a:t>
            </a:r>
            <a:r>
              <a:rPr sz="1800" spc="-4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data</a:t>
            </a:r>
            <a:r>
              <a:rPr sz="1800" spc="-4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için</a:t>
            </a:r>
            <a:r>
              <a:rPr sz="1800" spc="-6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durum</a:t>
            </a:r>
            <a:r>
              <a:rPr sz="1800" spc="-6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elemanları,</a:t>
            </a:r>
            <a:r>
              <a:rPr sz="1800" spc="-40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reg’ler, </a:t>
            </a:r>
            <a:r>
              <a:rPr sz="1800" dirty="0">
                <a:latin typeface="Tahoma"/>
                <a:cs typeface="Tahoma"/>
              </a:rPr>
              <a:t>Memory</a:t>
            </a:r>
            <a:r>
              <a:rPr sz="1800" spc="-90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kullanılır.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8807" rIns="0" bIns="0" rtlCol="0">
            <a:spAutoFit/>
          </a:bodyPr>
          <a:lstStyle/>
          <a:p>
            <a:pPr marL="200025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333399"/>
                </a:solidFill>
                <a:latin typeface="Tahoma"/>
                <a:cs typeface="Tahoma"/>
              </a:rPr>
              <a:t>Multicycle</a:t>
            </a:r>
            <a:r>
              <a:rPr spc="-80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pc="-10" dirty="0">
                <a:solidFill>
                  <a:srgbClr val="333399"/>
                </a:solidFill>
                <a:latin typeface="Tahoma"/>
                <a:cs typeface="Tahoma"/>
              </a:rPr>
              <a:t>Uygulama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9151" y="2743772"/>
            <a:ext cx="756285" cy="530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5244" algn="ctr">
              <a:lnSpc>
                <a:spcPts val="1989"/>
              </a:lnSpc>
            </a:pP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1 </a:t>
            </a:r>
            <a:r>
              <a:rPr sz="1800" b="1" spc="-25" dirty="0">
                <a:solidFill>
                  <a:srgbClr val="FF0000"/>
                </a:solidFill>
                <a:latin typeface="Arial"/>
                <a:cs typeface="Arial"/>
              </a:rPr>
              <a:t>if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800" b="1" spc="-10" dirty="0">
                <a:solidFill>
                  <a:srgbClr val="FF0000"/>
                </a:solidFill>
                <a:latin typeface="Arial"/>
                <a:cs typeface="Arial"/>
              </a:rPr>
              <a:t>Zero=1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943600" y="4203191"/>
            <a:ext cx="533400" cy="140335"/>
          </a:xfrm>
          <a:custGeom>
            <a:avLst/>
            <a:gdLst/>
            <a:ahLst/>
            <a:cxnLst/>
            <a:rect l="l" t="t" r="r" b="b"/>
            <a:pathLst>
              <a:path w="533400" h="140335">
                <a:moveTo>
                  <a:pt x="533400" y="0"/>
                </a:moveTo>
                <a:lnTo>
                  <a:pt x="0" y="0"/>
                </a:lnTo>
                <a:lnTo>
                  <a:pt x="0" y="140207"/>
                </a:lnTo>
                <a:lnTo>
                  <a:pt x="533400" y="140207"/>
                </a:lnTo>
                <a:lnTo>
                  <a:pt x="533400" y="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769107" y="2705100"/>
            <a:ext cx="457200" cy="876300"/>
          </a:xfrm>
          <a:custGeom>
            <a:avLst/>
            <a:gdLst/>
            <a:ahLst/>
            <a:cxnLst/>
            <a:rect l="l" t="t" r="r" b="b"/>
            <a:pathLst>
              <a:path w="457200" h="876300">
                <a:moveTo>
                  <a:pt x="457200" y="0"/>
                </a:moveTo>
                <a:lnTo>
                  <a:pt x="0" y="0"/>
                </a:lnTo>
                <a:lnTo>
                  <a:pt x="0" y="876300"/>
                </a:lnTo>
                <a:lnTo>
                  <a:pt x="457200" y="876300"/>
                </a:lnTo>
                <a:lnTo>
                  <a:pt x="45720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807707" y="3810000"/>
            <a:ext cx="685800" cy="1447800"/>
          </a:xfrm>
          <a:custGeom>
            <a:avLst/>
            <a:gdLst/>
            <a:ahLst/>
            <a:cxnLst/>
            <a:rect l="l" t="t" r="r" b="b"/>
            <a:pathLst>
              <a:path w="685800" h="1447800">
                <a:moveTo>
                  <a:pt x="0" y="0"/>
                </a:moveTo>
                <a:lnTo>
                  <a:pt x="0" y="1447800"/>
                </a:lnTo>
                <a:lnTo>
                  <a:pt x="685800" y="1068451"/>
                </a:lnTo>
                <a:lnTo>
                  <a:pt x="685800" y="379349"/>
                </a:lnTo>
                <a:lnTo>
                  <a:pt x="0" y="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31408" y="4610100"/>
            <a:ext cx="533400" cy="152400"/>
          </a:xfrm>
          <a:custGeom>
            <a:avLst/>
            <a:gdLst/>
            <a:ahLst/>
            <a:cxnLst/>
            <a:rect l="l" t="t" r="r" b="b"/>
            <a:pathLst>
              <a:path w="533400" h="152400">
                <a:moveTo>
                  <a:pt x="533400" y="0"/>
                </a:moveTo>
                <a:lnTo>
                  <a:pt x="0" y="0"/>
                </a:lnTo>
                <a:lnTo>
                  <a:pt x="0" y="152400"/>
                </a:lnTo>
                <a:lnTo>
                  <a:pt x="533400" y="152400"/>
                </a:lnTo>
                <a:lnTo>
                  <a:pt x="533400" y="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315200" y="4267200"/>
            <a:ext cx="304800" cy="152400"/>
          </a:xfrm>
          <a:custGeom>
            <a:avLst/>
            <a:gdLst/>
            <a:ahLst/>
            <a:cxnLst/>
            <a:rect l="l" t="t" r="r" b="b"/>
            <a:pathLst>
              <a:path w="304800" h="152400">
                <a:moveTo>
                  <a:pt x="304800" y="0"/>
                </a:moveTo>
                <a:lnTo>
                  <a:pt x="0" y="0"/>
                </a:lnTo>
                <a:lnTo>
                  <a:pt x="0" y="152400"/>
                </a:lnTo>
                <a:lnTo>
                  <a:pt x="304800" y="152400"/>
                </a:lnTo>
                <a:lnTo>
                  <a:pt x="304800" y="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705600" y="4850891"/>
            <a:ext cx="241300" cy="114300"/>
          </a:xfrm>
          <a:custGeom>
            <a:avLst/>
            <a:gdLst/>
            <a:ahLst/>
            <a:cxnLst/>
            <a:rect l="l" t="t" r="r" b="b"/>
            <a:pathLst>
              <a:path w="241300" h="114300">
                <a:moveTo>
                  <a:pt x="240792" y="0"/>
                </a:moveTo>
                <a:lnTo>
                  <a:pt x="0" y="0"/>
                </a:lnTo>
                <a:lnTo>
                  <a:pt x="0" y="114299"/>
                </a:lnTo>
                <a:lnTo>
                  <a:pt x="240792" y="114299"/>
                </a:lnTo>
                <a:lnTo>
                  <a:pt x="240792" y="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705600" y="4102608"/>
            <a:ext cx="241300" cy="114300"/>
          </a:xfrm>
          <a:custGeom>
            <a:avLst/>
            <a:gdLst/>
            <a:ahLst/>
            <a:cxnLst/>
            <a:rect l="l" t="t" r="r" b="b"/>
            <a:pathLst>
              <a:path w="241300" h="114300">
                <a:moveTo>
                  <a:pt x="240792" y="0"/>
                </a:moveTo>
                <a:lnTo>
                  <a:pt x="0" y="0"/>
                </a:lnTo>
                <a:lnTo>
                  <a:pt x="0" y="114300"/>
                </a:lnTo>
                <a:lnTo>
                  <a:pt x="240792" y="114300"/>
                </a:lnTo>
                <a:lnTo>
                  <a:pt x="240792" y="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600700" y="3988308"/>
            <a:ext cx="381000" cy="990600"/>
          </a:xfrm>
          <a:custGeom>
            <a:avLst/>
            <a:gdLst/>
            <a:ahLst/>
            <a:cxnLst/>
            <a:rect l="l" t="t" r="r" b="b"/>
            <a:pathLst>
              <a:path w="381000" h="990600">
                <a:moveTo>
                  <a:pt x="381000" y="0"/>
                </a:moveTo>
                <a:lnTo>
                  <a:pt x="0" y="0"/>
                </a:lnTo>
                <a:lnTo>
                  <a:pt x="0" y="990600"/>
                </a:lnTo>
                <a:lnTo>
                  <a:pt x="381000" y="990600"/>
                </a:lnTo>
                <a:lnTo>
                  <a:pt x="381000" y="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860792" y="3531120"/>
            <a:ext cx="826135" cy="1498600"/>
          </a:xfrm>
          <a:custGeom>
            <a:avLst/>
            <a:gdLst/>
            <a:ahLst/>
            <a:cxnLst/>
            <a:rect l="l" t="t" r="r" b="b"/>
            <a:pathLst>
              <a:path w="826134" h="1498600">
                <a:moveTo>
                  <a:pt x="826008" y="0"/>
                </a:moveTo>
                <a:lnTo>
                  <a:pt x="597408" y="0"/>
                </a:lnTo>
                <a:lnTo>
                  <a:pt x="597408" y="12179"/>
                </a:lnTo>
                <a:lnTo>
                  <a:pt x="521208" y="12179"/>
                </a:lnTo>
                <a:lnTo>
                  <a:pt x="521208" y="964679"/>
                </a:lnTo>
                <a:lnTo>
                  <a:pt x="457200" y="964679"/>
                </a:lnTo>
                <a:lnTo>
                  <a:pt x="457200" y="583679"/>
                </a:lnTo>
                <a:lnTo>
                  <a:pt x="0" y="583679"/>
                </a:lnTo>
                <a:lnTo>
                  <a:pt x="0" y="1498079"/>
                </a:lnTo>
                <a:lnTo>
                  <a:pt x="457200" y="1498079"/>
                </a:lnTo>
                <a:lnTo>
                  <a:pt x="457200" y="1129271"/>
                </a:lnTo>
                <a:lnTo>
                  <a:pt x="673608" y="1129271"/>
                </a:lnTo>
                <a:lnTo>
                  <a:pt x="673608" y="1117079"/>
                </a:lnTo>
                <a:lnTo>
                  <a:pt x="673608" y="964679"/>
                </a:lnTo>
                <a:lnTo>
                  <a:pt x="673608" y="164579"/>
                </a:lnTo>
                <a:lnTo>
                  <a:pt x="826008" y="164579"/>
                </a:lnTo>
                <a:lnTo>
                  <a:pt x="826008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2362199"/>
            <a:ext cx="9144000" cy="1333500"/>
          </a:xfrm>
          <a:custGeom>
            <a:avLst/>
            <a:gdLst/>
            <a:ahLst/>
            <a:cxnLst/>
            <a:rect l="l" t="t" r="r" b="b"/>
            <a:pathLst>
              <a:path w="9144000" h="1333500">
                <a:moveTo>
                  <a:pt x="9144000" y="0"/>
                </a:moveTo>
                <a:lnTo>
                  <a:pt x="8991600" y="0"/>
                </a:lnTo>
                <a:lnTo>
                  <a:pt x="0" y="0"/>
                </a:lnTo>
                <a:lnTo>
                  <a:pt x="0" y="152400"/>
                </a:lnTo>
                <a:lnTo>
                  <a:pt x="8991600" y="152400"/>
                </a:lnTo>
                <a:lnTo>
                  <a:pt x="8991600" y="1155192"/>
                </a:lnTo>
                <a:lnTo>
                  <a:pt x="8953500" y="1155192"/>
                </a:lnTo>
                <a:lnTo>
                  <a:pt x="8953500" y="1333500"/>
                </a:lnTo>
                <a:lnTo>
                  <a:pt x="9144000" y="1333500"/>
                </a:lnTo>
                <a:lnTo>
                  <a:pt x="9144000" y="1295400"/>
                </a:lnTo>
                <a:lnTo>
                  <a:pt x="9144000" y="1155192"/>
                </a:lnTo>
                <a:lnTo>
                  <a:pt x="9144000" y="15240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2362199"/>
            <a:ext cx="660400" cy="2045335"/>
          </a:xfrm>
          <a:custGeom>
            <a:avLst/>
            <a:gdLst/>
            <a:ahLst/>
            <a:cxnLst/>
            <a:rect l="l" t="t" r="r" b="b"/>
            <a:pathLst>
              <a:path w="660400" h="2045335">
                <a:moveTo>
                  <a:pt x="659892" y="1207008"/>
                </a:moveTo>
                <a:lnTo>
                  <a:pt x="202692" y="1207008"/>
                </a:lnTo>
                <a:lnTo>
                  <a:pt x="202692" y="1562100"/>
                </a:lnTo>
                <a:lnTo>
                  <a:pt x="152400" y="1562100"/>
                </a:lnTo>
                <a:lnTo>
                  <a:pt x="152400" y="0"/>
                </a:lnTo>
                <a:lnTo>
                  <a:pt x="0" y="0"/>
                </a:lnTo>
                <a:lnTo>
                  <a:pt x="0" y="1752600"/>
                </a:lnTo>
                <a:lnTo>
                  <a:pt x="152400" y="1752600"/>
                </a:lnTo>
                <a:lnTo>
                  <a:pt x="152400" y="1714500"/>
                </a:lnTo>
                <a:lnTo>
                  <a:pt x="202692" y="1714500"/>
                </a:lnTo>
                <a:lnTo>
                  <a:pt x="202692" y="2045208"/>
                </a:lnTo>
                <a:lnTo>
                  <a:pt x="659892" y="2045208"/>
                </a:lnTo>
                <a:lnTo>
                  <a:pt x="659892" y="1207008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1229969" y="358266"/>
            <a:ext cx="6748780" cy="1367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333399"/>
                </a:solidFill>
                <a:latin typeface="Tahoma"/>
                <a:cs typeface="Tahoma"/>
              </a:rPr>
              <a:t>Multicycle</a:t>
            </a:r>
            <a:r>
              <a:rPr spc="-60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dirty="0">
                <a:solidFill>
                  <a:srgbClr val="333399"/>
                </a:solidFill>
                <a:latin typeface="Tahoma"/>
                <a:cs typeface="Tahoma"/>
              </a:rPr>
              <a:t>Control</a:t>
            </a:r>
            <a:r>
              <a:rPr spc="-35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dirty="0">
                <a:solidFill>
                  <a:srgbClr val="333399"/>
                </a:solidFill>
                <a:latin typeface="Tahoma"/>
                <a:cs typeface="Tahoma"/>
              </a:rPr>
              <a:t>Step</a:t>
            </a:r>
            <a:r>
              <a:rPr spc="-5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pc="-20" dirty="0">
                <a:solidFill>
                  <a:srgbClr val="333399"/>
                </a:solidFill>
                <a:latin typeface="Tahoma"/>
                <a:cs typeface="Tahoma"/>
              </a:rPr>
              <a:t>(3): </a:t>
            </a:r>
            <a:r>
              <a:rPr dirty="0">
                <a:solidFill>
                  <a:srgbClr val="333399"/>
                </a:solidFill>
                <a:latin typeface="Tahoma"/>
                <a:cs typeface="Tahoma"/>
              </a:rPr>
              <a:t>Branch</a:t>
            </a:r>
            <a:r>
              <a:rPr spc="-40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pc="-10" dirty="0">
                <a:solidFill>
                  <a:srgbClr val="333399"/>
                </a:solidFill>
                <a:latin typeface="Tahoma"/>
                <a:cs typeface="Tahoma"/>
              </a:rPr>
              <a:t>Instructions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4561585" y="5239300"/>
            <a:ext cx="127635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b="1" spc="-50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699383" y="4922203"/>
            <a:ext cx="153035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b="1" spc="-50" dirty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793613" y="3537522"/>
            <a:ext cx="153035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b="1" spc="-50" dirty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539738" y="5531829"/>
            <a:ext cx="127635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b="1" spc="-50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905254" y="5163100"/>
            <a:ext cx="127635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b="1" spc="-50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30554" y="3308922"/>
            <a:ext cx="153035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b="1" spc="-50" dirty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903729" y="3461322"/>
            <a:ext cx="127635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b="1" spc="-50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568440" y="3385122"/>
            <a:ext cx="127635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b="1" spc="-50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776969" y="4223046"/>
            <a:ext cx="127635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b="1" spc="-50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952488" y="3537522"/>
            <a:ext cx="368300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b="1" spc="-50" dirty="0">
                <a:solidFill>
                  <a:srgbClr val="FF0000"/>
                </a:solidFill>
                <a:latin typeface="Arial"/>
                <a:cs typeface="Arial"/>
              </a:rPr>
              <a:t>011</a:t>
            </a:r>
            <a:endParaRPr sz="18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798318" y="1818085"/>
            <a:ext cx="248920" cy="450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20"/>
              </a:lnSpc>
            </a:pPr>
            <a:r>
              <a:rPr sz="2000" spc="-50" dirty="0">
                <a:latin typeface="Courier New"/>
                <a:cs typeface="Courier New"/>
              </a:rPr>
              <a:t>)</a:t>
            </a:r>
            <a:endParaRPr sz="2000">
              <a:latin typeface="Courier New"/>
              <a:cs typeface="Courier New"/>
            </a:endParaRPr>
          </a:p>
          <a:p>
            <a:pPr marL="121285">
              <a:lnSpc>
                <a:spcPts val="1810"/>
              </a:lnSpc>
            </a:pPr>
            <a:r>
              <a:rPr sz="1800" b="1" spc="-50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819400" y="19050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304800" y="0"/>
                </a:moveTo>
                <a:lnTo>
                  <a:pt x="0" y="0"/>
                </a:lnTo>
                <a:lnTo>
                  <a:pt x="0" y="304800"/>
                </a:lnTo>
                <a:lnTo>
                  <a:pt x="304800" y="304800"/>
                </a:lnTo>
                <a:lnTo>
                  <a:pt x="304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581400" y="4942332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304800" y="0"/>
                </a:moveTo>
                <a:lnTo>
                  <a:pt x="0" y="0"/>
                </a:lnTo>
                <a:lnTo>
                  <a:pt x="0" y="304800"/>
                </a:lnTo>
                <a:lnTo>
                  <a:pt x="304800" y="304800"/>
                </a:lnTo>
                <a:lnTo>
                  <a:pt x="304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715000" y="355854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304800" y="0"/>
                </a:moveTo>
                <a:lnTo>
                  <a:pt x="0" y="0"/>
                </a:lnTo>
                <a:lnTo>
                  <a:pt x="0" y="304800"/>
                </a:lnTo>
                <a:lnTo>
                  <a:pt x="304800" y="304800"/>
                </a:lnTo>
                <a:lnTo>
                  <a:pt x="304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466332" y="553974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304800" y="0"/>
                </a:moveTo>
                <a:lnTo>
                  <a:pt x="0" y="0"/>
                </a:lnTo>
                <a:lnTo>
                  <a:pt x="0" y="304800"/>
                </a:lnTo>
                <a:lnTo>
                  <a:pt x="304800" y="304800"/>
                </a:lnTo>
                <a:lnTo>
                  <a:pt x="304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934200" y="3427476"/>
            <a:ext cx="457200" cy="304800"/>
          </a:xfrm>
          <a:custGeom>
            <a:avLst/>
            <a:gdLst/>
            <a:ahLst/>
            <a:cxnLst/>
            <a:rect l="l" t="t" r="r" b="b"/>
            <a:pathLst>
              <a:path w="457200" h="304800">
                <a:moveTo>
                  <a:pt x="457200" y="0"/>
                </a:moveTo>
                <a:lnTo>
                  <a:pt x="0" y="0"/>
                </a:lnTo>
                <a:lnTo>
                  <a:pt x="0" y="304800"/>
                </a:lnTo>
                <a:lnTo>
                  <a:pt x="457200" y="304800"/>
                </a:lnTo>
                <a:lnTo>
                  <a:pt x="4572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633459" y="41910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304800" y="0"/>
                </a:moveTo>
                <a:lnTo>
                  <a:pt x="0" y="0"/>
                </a:lnTo>
                <a:lnTo>
                  <a:pt x="0" y="304800"/>
                </a:lnTo>
                <a:lnTo>
                  <a:pt x="304800" y="304800"/>
                </a:lnTo>
                <a:lnTo>
                  <a:pt x="304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2" name="object 32"/>
          <p:cNvGrpSpPr/>
          <p:nvPr/>
        </p:nvGrpSpPr>
        <p:grpSpPr>
          <a:xfrm>
            <a:off x="228600" y="2743200"/>
            <a:ext cx="6553200" cy="2798445"/>
            <a:chOff x="228600" y="2743200"/>
            <a:chExt cx="6553200" cy="2798445"/>
          </a:xfrm>
        </p:grpSpPr>
        <p:sp>
          <p:nvSpPr>
            <p:cNvPr id="33" name="object 33"/>
            <p:cNvSpPr/>
            <p:nvPr/>
          </p:nvSpPr>
          <p:spPr>
            <a:xfrm>
              <a:off x="228600" y="2743199"/>
              <a:ext cx="6553200" cy="2798445"/>
            </a:xfrm>
            <a:custGeom>
              <a:avLst/>
              <a:gdLst/>
              <a:ahLst/>
              <a:cxnLst/>
              <a:rect l="l" t="t" r="r" b="b"/>
              <a:pathLst>
                <a:path w="6553200" h="2798445">
                  <a:moveTo>
                    <a:pt x="914400" y="457200"/>
                  </a:moveTo>
                  <a:lnTo>
                    <a:pt x="762000" y="457200"/>
                  </a:lnTo>
                  <a:lnTo>
                    <a:pt x="762000" y="0"/>
                  </a:lnTo>
                  <a:lnTo>
                    <a:pt x="0" y="0"/>
                  </a:lnTo>
                  <a:lnTo>
                    <a:pt x="0" y="480060"/>
                  </a:lnTo>
                  <a:lnTo>
                    <a:pt x="609600" y="480060"/>
                  </a:lnTo>
                  <a:lnTo>
                    <a:pt x="609600" y="762000"/>
                  </a:lnTo>
                  <a:lnTo>
                    <a:pt x="914400" y="762000"/>
                  </a:lnTo>
                  <a:lnTo>
                    <a:pt x="914400" y="457200"/>
                  </a:lnTo>
                  <a:close/>
                </a:path>
                <a:path w="6553200" h="2798445">
                  <a:moveTo>
                    <a:pt x="1862328" y="609600"/>
                  </a:moveTo>
                  <a:lnTo>
                    <a:pt x="1557528" y="609600"/>
                  </a:lnTo>
                  <a:lnTo>
                    <a:pt x="1557528" y="914400"/>
                  </a:lnTo>
                  <a:lnTo>
                    <a:pt x="1862328" y="914400"/>
                  </a:lnTo>
                  <a:lnTo>
                    <a:pt x="1862328" y="609600"/>
                  </a:lnTo>
                  <a:close/>
                </a:path>
                <a:path w="6553200" h="2798445">
                  <a:moveTo>
                    <a:pt x="1882140" y="2438400"/>
                  </a:moveTo>
                  <a:lnTo>
                    <a:pt x="1577340" y="2438400"/>
                  </a:lnTo>
                  <a:lnTo>
                    <a:pt x="1577340" y="2743200"/>
                  </a:lnTo>
                  <a:lnTo>
                    <a:pt x="1882140" y="2743200"/>
                  </a:lnTo>
                  <a:lnTo>
                    <a:pt x="1882140" y="2438400"/>
                  </a:lnTo>
                  <a:close/>
                </a:path>
                <a:path w="6553200" h="2798445">
                  <a:moveTo>
                    <a:pt x="4485132" y="2493264"/>
                  </a:moveTo>
                  <a:lnTo>
                    <a:pt x="4180332" y="2493264"/>
                  </a:lnTo>
                  <a:lnTo>
                    <a:pt x="4180332" y="2798064"/>
                  </a:lnTo>
                  <a:lnTo>
                    <a:pt x="4485132" y="2798064"/>
                  </a:lnTo>
                  <a:lnTo>
                    <a:pt x="4485132" y="2493264"/>
                  </a:lnTo>
                  <a:close/>
                </a:path>
                <a:path w="6553200" h="2798445">
                  <a:moveTo>
                    <a:pt x="6553200" y="620268"/>
                  </a:moveTo>
                  <a:lnTo>
                    <a:pt x="6248400" y="620268"/>
                  </a:lnTo>
                  <a:lnTo>
                    <a:pt x="6248400" y="836676"/>
                  </a:lnTo>
                  <a:lnTo>
                    <a:pt x="6553200" y="836676"/>
                  </a:lnTo>
                  <a:lnTo>
                    <a:pt x="6553200" y="62026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092940" y="3863316"/>
              <a:ext cx="1387475" cy="1080135"/>
            </a:xfrm>
            <a:custGeom>
              <a:avLst/>
              <a:gdLst/>
              <a:ahLst/>
              <a:cxnLst/>
              <a:rect l="l" t="t" r="r" b="b"/>
              <a:pathLst>
                <a:path w="1387475" h="1080135">
                  <a:moveTo>
                    <a:pt x="0" y="1080090"/>
                  </a:moveTo>
                  <a:lnTo>
                    <a:pt x="1386958" y="1080090"/>
                  </a:lnTo>
                  <a:lnTo>
                    <a:pt x="1386958" y="0"/>
                  </a:lnTo>
                  <a:lnTo>
                    <a:pt x="0" y="0"/>
                  </a:lnTo>
                  <a:lnTo>
                    <a:pt x="0" y="1080090"/>
                  </a:lnTo>
                  <a:close/>
                </a:path>
              </a:pathLst>
            </a:custGeom>
            <a:ln w="5105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990907" y="4356763"/>
              <a:ext cx="119380" cy="102235"/>
            </a:xfrm>
            <a:custGeom>
              <a:avLst/>
              <a:gdLst/>
              <a:ahLst/>
              <a:cxnLst/>
              <a:rect l="l" t="t" r="r" b="b"/>
              <a:pathLst>
                <a:path w="119379" h="102235">
                  <a:moveTo>
                    <a:pt x="0" y="0"/>
                  </a:moveTo>
                  <a:lnTo>
                    <a:pt x="0" y="101869"/>
                  </a:lnTo>
                  <a:lnTo>
                    <a:pt x="119037" y="508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871784" y="4407613"/>
              <a:ext cx="179070" cy="0"/>
            </a:xfrm>
            <a:custGeom>
              <a:avLst/>
              <a:gdLst/>
              <a:ahLst/>
              <a:cxnLst/>
              <a:rect l="l" t="t" r="r" b="b"/>
              <a:pathLst>
                <a:path w="179070">
                  <a:moveTo>
                    <a:pt x="178726" y="0"/>
                  </a:moveTo>
                  <a:lnTo>
                    <a:pt x="0" y="0"/>
                  </a:lnTo>
                </a:path>
              </a:pathLst>
            </a:custGeom>
            <a:ln w="255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365195" y="3769865"/>
              <a:ext cx="85725" cy="102235"/>
            </a:xfrm>
            <a:custGeom>
              <a:avLst/>
              <a:gdLst/>
              <a:ahLst/>
              <a:cxnLst/>
              <a:rect l="l" t="t" r="r" b="b"/>
              <a:pathLst>
                <a:path w="85725" h="102235">
                  <a:moveTo>
                    <a:pt x="85111" y="0"/>
                  </a:moveTo>
                  <a:lnTo>
                    <a:pt x="0" y="0"/>
                  </a:lnTo>
                  <a:lnTo>
                    <a:pt x="42683" y="102039"/>
                  </a:lnTo>
                  <a:lnTo>
                    <a:pt x="851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407879" y="3183136"/>
              <a:ext cx="0" cy="654685"/>
            </a:xfrm>
            <a:custGeom>
              <a:avLst/>
              <a:gdLst/>
              <a:ahLst/>
              <a:cxnLst/>
              <a:rect l="l" t="t" r="r" b="b"/>
              <a:pathLst>
                <a:path h="654685">
                  <a:moveTo>
                    <a:pt x="0" y="0"/>
                  </a:moveTo>
                  <a:lnTo>
                    <a:pt x="0" y="654669"/>
                  </a:lnTo>
                </a:path>
              </a:pathLst>
            </a:custGeom>
            <a:ln w="169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748242" y="3769865"/>
              <a:ext cx="85090" cy="102235"/>
            </a:xfrm>
            <a:custGeom>
              <a:avLst/>
              <a:gdLst/>
              <a:ahLst/>
              <a:cxnLst/>
              <a:rect l="l" t="t" r="r" b="b"/>
              <a:pathLst>
                <a:path w="85089" h="102235">
                  <a:moveTo>
                    <a:pt x="84941" y="0"/>
                  </a:moveTo>
                  <a:lnTo>
                    <a:pt x="0" y="0"/>
                  </a:lnTo>
                  <a:lnTo>
                    <a:pt x="42513" y="102039"/>
                  </a:lnTo>
                  <a:lnTo>
                    <a:pt x="849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790755" y="3183136"/>
              <a:ext cx="0" cy="654685"/>
            </a:xfrm>
            <a:custGeom>
              <a:avLst/>
              <a:gdLst/>
              <a:ahLst/>
              <a:cxnLst/>
              <a:rect l="l" t="t" r="r" b="b"/>
              <a:pathLst>
                <a:path h="654685">
                  <a:moveTo>
                    <a:pt x="0" y="0"/>
                  </a:moveTo>
                  <a:lnTo>
                    <a:pt x="0" y="654669"/>
                  </a:lnTo>
                </a:path>
              </a:pathLst>
            </a:custGeom>
            <a:ln w="169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365195" y="3523184"/>
              <a:ext cx="76835" cy="76835"/>
            </a:xfrm>
            <a:custGeom>
              <a:avLst/>
              <a:gdLst/>
              <a:ahLst/>
              <a:cxnLst/>
              <a:rect l="l" t="t" r="r" b="b"/>
              <a:pathLst>
                <a:path w="76835" h="76835">
                  <a:moveTo>
                    <a:pt x="76779" y="0"/>
                  </a:moveTo>
                  <a:lnTo>
                    <a:pt x="0" y="76529"/>
                  </a:lnTo>
                </a:path>
              </a:pathLst>
            </a:custGeom>
            <a:ln w="85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4429275" y="3484906"/>
            <a:ext cx="8255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0" dirty="0">
                <a:latin typeface="Arial MT"/>
                <a:cs typeface="Arial MT"/>
              </a:rPr>
              <a:t>5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4748242" y="3523184"/>
            <a:ext cx="76835" cy="76835"/>
          </a:xfrm>
          <a:custGeom>
            <a:avLst/>
            <a:gdLst/>
            <a:ahLst/>
            <a:cxnLst/>
            <a:rect l="l" t="t" r="r" b="b"/>
            <a:pathLst>
              <a:path w="76835" h="76835">
                <a:moveTo>
                  <a:pt x="76609" y="0"/>
                </a:moveTo>
                <a:lnTo>
                  <a:pt x="0" y="76529"/>
                </a:lnTo>
              </a:path>
            </a:pathLst>
          </a:custGeom>
          <a:ln w="8578">
            <a:solidFill>
              <a:srgbClr val="44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4812151" y="3484906"/>
            <a:ext cx="8255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0" dirty="0">
                <a:latin typeface="Arial MT"/>
                <a:cs typeface="Arial MT"/>
              </a:rPr>
              <a:t>5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5169434" y="4199499"/>
            <a:ext cx="270510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b="1" spc="-25" dirty="0">
                <a:latin typeface="Arial"/>
                <a:cs typeface="Arial"/>
              </a:rPr>
              <a:t>RD1</a:t>
            </a:r>
            <a:endParaRPr sz="9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169434" y="4624664"/>
            <a:ext cx="270510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b="1" spc="-25" dirty="0">
                <a:latin typeface="Arial"/>
                <a:cs typeface="Arial"/>
              </a:rPr>
              <a:t>RD2</a:t>
            </a:r>
            <a:endParaRPr sz="9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284474" y="3859281"/>
            <a:ext cx="986155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394970" algn="l"/>
                <a:tab pos="778510" algn="l"/>
              </a:tabLst>
            </a:pPr>
            <a:r>
              <a:rPr sz="900" b="1" spc="-25" dirty="0">
                <a:latin typeface="Arial"/>
                <a:cs typeface="Arial"/>
              </a:rPr>
              <a:t>RN1</a:t>
            </a:r>
            <a:r>
              <a:rPr sz="900" b="1" dirty="0">
                <a:latin typeface="Arial"/>
                <a:cs typeface="Arial"/>
              </a:rPr>
              <a:t>	</a:t>
            </a:r>
            <a:r>
              <a:rPr sz="900" b="1" spc="-25" dirty="0">
                <a:latin typeface="Arial"/>
                <a:cs typeface="Arial"/>
              </a:rPr>
              <a:t>RN2</a:t>
            </a:r>
            <a:r>
              <a:rPr sz="900" b="1" dirty="0">
                <a:latin typeface="Arial"/>
                <a:cs typeface="Arial"/>
              </a:rPr>
              <a:t>	</a:t>
            </a:r>
            <a:r>
              <a:rPr sz="900" b="1" spc="-25" dirty="0">
                <a:latin typeface="Arial"/>
                <a:cs typeface="Arial"/>
              </a:rPr>
              <a:t>WN</a:t>
            </a:r>
            <a:endParaRPr sz="9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131340" y="4318545"/>
            <a:ext cx="220345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b="1" spc="-25" dirty="0">
                <a:latin typeface="Arial"/>
                <a:cs typeface="Arial"/>
              </a:rPr>
              <a:t>WD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4552425" y="4943407"/>
            <a:ext cx="85725" cy="196215"/>
            <a:chOff x="4552425" y="4943407"/>
            <a:chExt cx="85725" cy="196215"/>
          </a:xfrm>
        </p:grpSpPr>
        <p:sp>
          <p:nvSpPr>
            <p:cNvPr id="50" name="object 50"/>
            <p:cNvSpPr/>
            <p:nvPr/>
          </p:nvSpPr>
          <p:spPr>
            <a:xfrm>
              <a:off x="4552425" y="4943407"/>
              <a:ext cx="85725" cy="102235"/>
            </a:xfrm>
            <a:custGeom>
              <a:avLst/>
              <a:gdLst/>
              <a:ahLst/>
              <a:cxnLst/>
              <a:rect l="l" t="t" r="r" b="b"/>
              <a:pathLst>
                <a:path w="85725" h="102235">
                  <a:moveTo>
                    <a:pt x="42683" y="0"/>
                  </a:moveTo>
                  <a:lnTo>
                    <a:pt x="0" y="102124"/>
                  </a:lnTo>
                  <a:lnTo>
                    <a:pt x="85111" y="102124"/>
                  </a:lnTo>
                  <a:lnTo>
                    <a:pt x="42683" y="0"/>
                  </a:lnTo>
                  <a:close/>
                </a:path>
              </a:pathLst>
            </a:custGeom>
            <a:solidFill>
              <a:srgbClr val="003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4595108" y="4977505"/>
              <a:ext cx="0" cy="153035"/>
            </a:xfrm>
            <a:custGeom>
              <a:avLst/>
              <a:gdLst/>
              <a:ahLst/>
              <a:cxnLst/>
              <a:rect l="l" t="t" r="r" b="b"/>
              <a:pathLst>
                <a:path h="153035">
                  <a:moveTo>
                    <a:pt x="0" y="0"/>
                  </a:moveTo>
                  <a:lnTo>
                    <a:pt x="0" y="152974"/>
                  </a:lnTo>
                </a:path>
              </a:pathLst>
            </a:custGeom>
            <a:ln w="16946">
              <a:solidFill>
                <a:srgbClr val="00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4293061" y="5109183"/>
            <a:ext cx="550545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b="1" spc="-10" dirty="0">
                <a:solidFill>
                  <a:srgbClr val="0033FF"/>
                </a:solidFill>
                <a:latin typeface="Arial"/>
                <a:cs typeface="Arial"/>
              </a:rPr>
              <a:t>RegWrite</a:t>
            </a:r>
            <a:endParaRPr sz="9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4386591" y="4105699"/>
            <a:ext cx="706120" cy="209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b="1" spc="-10" dirty="0">
                <a:latin typeface="Arial"/>
                <a:cs typeface="Arial"/>
              </a:rPr>
              <a:t>Registers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6858230" y="3863332"/>
            <a:ext cx="1081405" cy="1250950"/>
            <a:chOff x="6858230" y="3863332"/>
            <a:chExt cx="1081405" cy="1250950"/>
          </a:xfrm>
        </p:grpSpPr>
        <p:sp>
          <p:nvSpPr>
            <p:cNvPr id="55" name="object 55"/>
            <p:cNvSpPr/>
            <p:nvPr/>
          </p:nvSpPr>
          <p:spPr>
            <a:xfrm>
              <a:off x="6883947" y="4016546"/>
              <a:ext cx="459740" cy="1071880"/>
            </a:xfrm>
            <a:custGeom>
              <a:avLst/>
              <a:gdLst/>
              <a:ahLst/>
              <a:cxnLst/>
              <a:rect l="l" t="t" r="r" b="b"/>
              <a:pathLst>
                <a:path w="459740" h="1071879">
                  <a:moveTo>
                    <a:pt x="0" y="0"/>
                  </a:moveTo>
                  <a:lnTo>
                    <a:pt x="0" y="459263"/>
                  </a:lnTo>
                  <a:lnTo>
                    <a:pt x="76609" y="535623"/>
                  </a:lnTo>
                  <a:lnTo>
                    <a:pt x="0" y="612238"/>
                  </a:lnTo>
                  <a:lnTo>
                    <a:pt x="0" y="1071502"/>
                  </a:lnTo>
                  <a:lnTo>
                    <a:pt x="459655" y="841912"/>
                  </a:lnTo>
                  <a:lnTo>
                    <a:pt x="459655" y="2295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6883947" y="4016546"/>
              <a:ext cx="459740" cy="1071880"/>
            </a:xfrm>
            <a:custGeom>
              <a:avLst/>
              <a:gdLst/>
              <a:ahLst/>
              <a:cxnLst/>
              <a:rect l="l" t="t" r="r" b="b"/>
              <a:pathLst>
                <a:path w="459740" h="1071879">
                  <a:moveTo>
                    <a:pt x="0" y="0"/>
                  </a:moveTo>
                  <a:lnTo>
                    <a:pt x="0" y="459263"/>
                  </a:lnTo>
                  <a:lnTo>
                    <a:pt x="76609" y="535623"/>
                  </a:lnTo>
                  <a:lnTo>
                    <a:pt x="0" y="612238"/>
                  </a:lnTo>
                  <a:lnTo>
                    <a:pt x="0" y="1071502"/>
                  </a:lnTo>
                  <a:lnTo>
                    <a:pt x="459655" y="841912"/>
                  </a:lnTo>
                  <a:lnTo>
                    <a:pt x="459655" y="229504"/>
                  </a:lnTo>
                  <a:lnTo>
                    <a:pt x="0" y="0"/>
                  </a:lnTo>
                </a:path>
              </a:pathLst>
            </a:custGeom>
            <a:ln w="51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7820008" y="4543836"/>
              <a:ext cx="119380" cy="102235"/>
            </a:xfrm>
            <a:custGeom>
              <a:avLst/>
              <a:gdLst/>
              <a:ahLst/>
              <a:cxnLst/>
              <a:rect l="l" t="t" r="r" b="b"/>
              <a:pathLst>
                <a:path w="119379" h="102235">
                  <a:moveTo>
                    <a:pt x="0" y="0"/>
                  </a:moveTo>
                  <a:lnTo>
                    <a:pt x="0" y="101869"/>
                  </a:lnTo>
                  <a:lnTo>
                    <a:pt x="119292" y="510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7352020" y="4594856"/>
              <a:ext cx="527685" cy="0"/>
            </a:xfrm>
            <a:custGeom>
              <a:avLst/>
              <a:gdLst/>
              <a:ahLst/>
              <a:cxnLst/>
              <a:rect l="l" t="t" r="r" b="b"/>
              <a:pathLst>
                <a:path w="527684">
                  <a:moveTo>
                    <a:pt x="527591" y="0"/>
                  </a:moveTo>
                  <a:lnTo>
                    <a:pt x="0" y="0"/>
                  </a:lnTo>
                </a:path>
              </a:pathLst>
            </a:custGeom>
            <a:ln w="255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7079764" y="4033467"/>
              <a:ext cx="85090" cy="102235"/>
            </a:xfrm>
            <a:custGeom>
              <a:avLst/>
              <a:gdLst/>
              <a:ahLst/>
              <a:cxnLst/>
              <a:rect l="l" t="t" r="r" b="b"/>
              <a:pathLst>
                <a:path w="85090" h="102235">
                  <a:moveTo>
                    <a:pt x="84941" y="0"/>
                  </a:moveTo>
                  <a:lnTo>
                    <a:pt x="0" y="0"/>
                  </a:lnTo>
                  <a:lnTo>
                    <a:pt x="42513" y="102124"/>
                  </a:lnTo>
                  <a:lnTo>
                    <a:pt x="84941" y="0"/>
                  </a:lnTo>
                  <a:close/>
                </a:path>
              </a:pathLst>
            </a:custGeom>
            <a:solidFill>
              <a:srgbClr val="003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7122278" y="3871904"/>
              <a:ext cx="0" cy="229870"/>
            </a:xfrm>
            <a:custGeom>
              <a:avLst/>
              <a:gdLst/>
              <a:ahLst/>
              <a:cxnLst/>
              <a:rect l="l" t="t" r="r" b="b"/>
              <a:pathLst>
                <a:path h="229870">
                  <a:moveTo>
                    <a:pt x="0" y="0"/>
                  </a:moveTo>
                  <a:lnTo>
                    <a:pt x="0" y="229589"/>
                  </a:lnTo>
                </a:path>
              </a:pathLst>
            </a:custGeom>
            <a:ln w="16946">
              <a:solidFill>
                <a:srgbClr val="00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7479646" y="4322665"/>
              <a:ext cx="102235" cy="85090"/>
            </a:xfrm>
            <a:custGeom>
              <a:avLst/>
              <a:gdLst/>
              <a:ahLst/>
              <a:cxnLst/>
              <a:rect l="l" t="t" r="r" b="b"/>
              <a:pathLst>
                <a:path w="102234" h="85089">
                  <a:moveTo>
                    <a:pt x="0" y="0"/>
                  </a:moveTo>
                  <a:lnTo>
                    <a:pt x="0" y="84948"/>
                  </a:lnTo>
                  <a:lnTo>
                    <a:pt x="102032" y="424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3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7352020" y="4365096"/>
              <a:ext cx="196215" cy="0"/>
            </a:xfrm>
            <a:custGeom>
              <a:avLst/>
              <a:gdLst/>
              <a:ahLst/>
              <a:cxnLst/>
              <a:rect l="l" t="t" r="r" b="b"/>
              <a:pathLst>
                <a:path w="196215">
                  <a:moveTo>
                    <a:pt x="195816" y="0"/>
                  </a:moveTo>
                  <a:lnTo>
                    <a:pt x="0" y="0"/>
                  </a:lnTo>
                </a:path>
              </a:pathLst>
            </a:custGeom>
            <a:ln w="16947">
              <a:solidFill>
                <a:srgbClr val="0033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3" name="object 63"/>
          <p:cNvSpPr txBox="1"/>
          <p:nvPr/>
        </p:nvSpPr>
        <p:spPr>
          <a:xfrm>
            <a:off x="6803225" y="3731647"/>
            <a:ext cx="591185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b="1" spc="-10" dirty="0">
                <a:solidFill>
                  <a:srgbClr val="0033FF"/>
                </a:solidFill>
                <a:latin typeface="Arial"/>
                <a:cs typeface="Arial"/>
              </a:rPr>
              <a:t>Operation</a:t>
            </a:r>
            <a:endParaRPr sz="900">
              <a:latin typeface="Arial"/>
              <a:cs typeface="Aria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6956444" y="4292771"/>
            <a:ext cx="314960" cy="209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b="1" spc="-50" dirty="0">
                <a:latin typeface="Arial"/>
                <a:cs typeface="Arial"/>
              </a:rPr>
              <a:t>ALU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65" name="object 65"/>
          <p:cNvGrpSpPr/>
          <p:nvPr/>
        </p:nvGrpSpPr>
        <p:grpSpPr>
          <a:xfrm>
            <a:off x="676151" y="3170119"/>
            <a:ext cx="7804150" cy="3121660"/>
            <a:chOff x="676151" y="3170119"/>
            <a:chExt cx="7804150" cy="3121660"/>
          </a:xfrm>
        </p:grpSpPr>
        <p:sp>
          <p:nvSpPr>
            <p:cNvPr id="66" name="object 66"/>
            <p:cNvSpPr/>
            <p:nvPr/>
          </p:nvSpPr>
          <p:spPr>
            <a:xfrm>
              <a:off x="689168" y="3183136"/>
              <a:ext cx="7778115" cy="3095625"/>
            </a:xfrm>
            <a:custGeom>
              <a:avLst/>
              <a:gdLst/>
              <a:ahLst/>
              <a:cxnLst/>
              <a:rect l="l" t="t" r="r" b="b"/>
              <a:pathLst>
                <a:path w="7778115" h="3095625">
                  <a:moveTo>
                    <a:pt x="7777555" y="3095431"/>
                  </a:moveTo>
                  <a:lnTo>
                    <a:pt x="0" y="3095431"/>
                  </a:lnTo>
                </a:path>
                <a:path w="7778115" h="3095625">
                  <a:moveTo>
                    <a:pt x="7777555" y="459093"/>
                  </a:moveTo>
                  <a:lnTo>
                    <a:pt x="7777555" y="3095431"/>
                  </a:lnTo>
                </a:path>
                <a:path w="7778115" h="3095625">
                  <a:moveTo>
                    <a:pt x="2569827" y="0"/>
                  </a:moveTo>
                  <a:lnTo>
                    <a:pt x="2569827" y="2483213"/>
                  </a:lnTo>
                </a:path>
                <a:path w="7778115" h="3095625">
                  <a:moveTo>
                    <a:pt x="5590748" y="0"/>
                  </a:moveTo>
                  <a:lnTo>
                    <a:pt x="2450789" y="0"/>
                  </a:lnTo>
                </a:path>
              </a:pathLst>
            </a:custGeom>
            <a:ln w="255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7088182" y="3948519"/>
              <a:ext cx="76835" cy="76835"/>
            </a:xfrm>
            <a:custGeom>
              <a:avLst/>
              <a:gdLst/>
              <a:ahLst/>
              <a:cxnLst/>
              <a:rect l="l" t="t" r="r" b="b"/>
              <a:pathLst>
                <a:path w="76834" h="76835">
                  <a:moveTo>
                    <a:pt x="76524" y="0"/>
                  </a:moveTo>
                  <a:lnTo>
                    <a:pt x="0" y="76359"/>
                  </a:lnTo>
                </a:path>
              </a:pathLst>
            </a:custGeom>
            <a:ln w="8578">
              <a:solidFill>
                <a:srgbClr val="00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8" name="object 68"/>
          <p:cNvSpPr txBox="1"/>
          <p:nvPr/>
        </p:nvSpPr>
        <p:spPr>
          <a:xfrm>
            <a:off x="7152006" y="3910284"/>
            <a:ext cx="8255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0" dirty="0">
                <a:latin typeface="Arial MT"/>
                <a:cs typeface="Arial MT"/>
              </a:rPr>
              <a:t>3</a:t>
            </a:r>
            <a:endParaRPr sz="800">
              <a:latin typeface="Arial MT"/>
              <a:cs typeface="Arial MT"/>
            </a:endParaRPr>
          </a:p>
        </p:txBody>
      </p:sp>
      <p:grpSp>
        <p:nvGrpSpPr>
          <p:cNvPr id="69" name="object 69"/>
          <p:cNvGrpSpPr/>
          <p:nvPr/>
        </p:nvGrpSpPr>
        <p:grpSpPr>
          <a:xfrm>
            <a:off x="4713937" y="4662882"/>
            <a:ext cx="1770380" cy="1377950"/>
            <a:chOff x="4713937" y="4662882"/>
            <a:chExt cx="1770380" cy="1377950"/>
          </a:xfrm>
        </p:grpSpPr>
        <p:sp>
          <p:nvSpPr>
            <p:cNvPr id="70" name="object 70"/>
            <p:cNvSpPr/>
            <p:nvPr/>
          </p:nvSpPr>
          <p:spPr>
            <a:xfrm>
              <a:off x="6364858" y="4662882"/>
              <a:ext cx="119380" cy="102235"/>
            </a:xfrm>
            <a:custGeom>
              <a:avLst/>
              <a:gdLst/>
              <a:ahLst/>
              <a:cxnLst/>
              <a:rect l="l" t="t" r="r" b="b"/>
              <a:pathLst>
                <a:path w="119379" h="102235">
                  <a:moveTo>
                    <a:pt x="0" y="0"/>
                  </a:moveTo>
                  <a:lnTo>
                    <a:pt x="0" y="101869"/>
                  </a:lnTo>
                  <a:lnTo>
                    <a:pt x="119292" y="510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5896870" y="4713902"/>
              <a:ext cx="527685" cy="0"/>
            </a:xfrm>
            <a:custGeom>
              <a:avLst/>
              <a:gdLst/>
              <a:ahLst/>
              <a:cxnLst/>
              <a:rect l="l" t="t" r="r" b="b"/>
              <a:pathLst>
                <a:path w="527685">
                  <a:moveTo>
                    <a:pt x="527676" y="0"/>
                  </a:moveTo>
                  <a:lnTo>
                    <a:pt x="0" y="0"/>
                  </a:lnTo>
                </a:path>
              </a:pathLst>
            </a:custGeom>
            <a:ln w="255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6364858" y="4815772"/>
              <a:ext cx="119380" cy="102235"/>
            </a:xfrm>
            <a:custGeom>
              <a:avLst/>
              <a:gdLst/>
              <a:ahLst/>
              <a:cxnLst/>
              <a:rect l="l" t="t" r="r" b="b"/>
              <a:pathLst>
                <a:path w="119379" h="102235">
                  <a:moveTo>
                    <a:pt x="0" y="0"/>
                  </a:moveTo>
                  <a:lnTo>
                    <a:pt x="0" y="102124"/>
                  </a:lnTo>
                  <a:lnTo>
                    <a:pt x="119292" y="511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5207727" y="4866877"/>
              <a:ext cx="1217295" cy="800100"/>
            </a:xfrm>
            <a:custGeom>
              <a:avLst/>
              <a:gdLst/>
              <a:ahLst/>
              <a:cxnLst/>
              <a:rect l="l" t="t" r="r" b="b"/>
              <a:pathLst>
                <a:path w="1217295" h="800100">
                  <a:moveTo>
                    <a:pt x="1216819" y="0"/>
                  </a:moveTo>
                  <a:lnTo>
                    <a:pt x="1038093" y="0"/>
                  </a:lnTo>
                </a:path>
                <a:path w="1217295" h="800100">
                  <a:moveTo>
                    <a:pt x="0" y="187072"/>
                  </a:moveTo>
                  <a:lnTo>
                    <a:pt x="0" y="799472"/>
                  </a:lnTo>
                </a:path>
              </a:pathLst>
            </a:custGeom>
            <a:ln w="255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4739654" y="5317552"/>
              <a:ext cx="273050" cy="697865"/>
            </a:xfrm>
            <a:custGeom>
              <a:avLst/>
              <a:gdLst/>
              <a:ahLst/>
              <a:cxnLst/>
              <a:rect l="l" t="t" r="r" b="b"/>
              <a:pathLst>
                <a:path w="273050" h="697864">
                  <a:moveTo>
                    <a:pt x="0" y="544424"/>
                  </a:moveTo>
                  <a:lnTo>
                    <a:pt x="0" y="604165"/>
                  </a:lnTo>
                  <a:lnTo>
                    <a:pt x="0" y="652761"/>
                  </a:lnTo>
                  <a:lnTo>
                    <a:pt x="0" y="685429"/>
                  </a:lnTo>
                  <a:lnTo>
                    <a:pt x="0" y="697382"/>
                  </a:lnTo>
                  <a:lnTo>
                    <a:pt x="272426" y="697382"/>
                  </a:lnTo>
                  <a:lnTo>
                    <a:pt x="272426" y="0"/>
                  </a:lnTo>
                  <a:lnTo>
                    <a:pt x="0" y="0"/>
                  </a:lnTo>
                  <a:lnTo>
                    <a:pt x="0" y="11959"/>
                  </a:lnTo>
                  <a:lnTo>
                    <a:pt x="0" y="44653"/>
                  </a:lnTo>
                  <a:lnTo>
                    <a:pt x="0" y="93306"/>
                  </a:lnTo>
                  <a:lnTo>
                    <a:pt x="0" y="153144"/>
                  </a:lnTo>
                  <a:lnTo>
                    <a:pt x="0" y="544424"/>
                  </a:lnTo>
                  <a:close/>
                </a:path>
              </a:pathLst>
            </a:custGeom>
            <a:ln w="51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5" name="object 75"/>
          <p:cNvSpPr txBox="1"/>
          <p:nvPr/>
        </p:nvSpPr>
        <p:spPr>
          <a:xfrm>
            <a:off x="4829071" y="5330354"/>
            <a:ext cx="111760" cy="64452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12700" marR="5080" algn="just">
              <a:lnSpc>
                <a:spcPts val="940"/>
              </a:lnSpc>
              <a:spcBef>
                <a:spcPts val="285"/>
              </a:spcBef>
            </a:pPr>
            <a:r>
              <a:rPr sz="900" b="1" spc="-50" dirty="0">
                <a:latin typeface="Arial"/>
                <a:cs typeface="Arial"/>
              </a:rPr>
              <a:t>E</a:t>
            </a:r>
            <a:r>
              <a:rPr sz="900" b="1" spc="500" dirty="0">
                <a:latin typeface="Arial"/>
                <a:cs typeface="Arial"/>
              </a:rPr>
              <a:t> </a:t>
            </a:r>
            <a:r>
              <a:rPr sz="900" b="1" spc="-50" dirty="0">
                <a:latin typeface="Arial"/>
                <a:cs typeface="Arial"/>
              </a:rPr>
              <a:t>X</a:t>
            </a:r>
            <a:r>
              <a:rPr sz="900" b="1" spc="500" dirty="0">
                <a:latin typeface="Arial"/>
                <a:cs typeface="Arial"/>
              </a:rPr>
              <a:t> </a:t>
            </a:r>
            <a:r>
              <a:rPr sz="900" b="1" spc="-50" dirty="0">
                <a:latin typeface="Arial"/>
                <a:cs typeface="Arial"/>
              </a:rPr>
              <a:t>T</a:t>
            </a:r>
            <a:r>
              <a:rPr sz="900" b="1" spc="500" dirty="0">
                <a:latin typeface="Arial"/>
                <a:cs typeface="Arial"/>
              </a:rPr>
              <a:t> </a:t>
            </a:r>
            <a:r>
              <a:rPr sz="900" b="1" spc="-50" dirty="0">
                <a:latin typeface="Arial"/>
                <a:cs typeface="Arial"/>
              </a:rPr>
              <a:t>N</a:t>
            </a:r>
            <a:r>
              <a:rPr sz="900" b="1" spc="500" dirty="0">
                <a:latin typeface="Arial"/>
                <a:cs typeface="Arial"/>
              </a:rPr>
              <a:t> </a:t>
            </a:r>
            <a:r>
              <a:rPr sz="900" b="1" spc="-50" dirty="0">
                <a:latin typeface="Arial"/>
                <a:cs typeface="Arial"/>
              </a:rPr>
              <a:t>D</a:t>
            </a:r>
            <a:endParaRPr sz="900">
              <a:latin typeface="Arial"/>
              <a:cs typeface="Arial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4484403" y="5632243"/>
            <a:ext cx="76835" cy="76835"/>
          </a:xfrm>
          <a:custGeom>
            <a:avLst/>
            <a:gdLst/>
            <a:ahLst/>
            <a:cxnLst/>
            <a:rect l="l" t="t" r="r" b="b"/>
            <a:pathLst>
              <a:path w="76835" h="76835">
                <a:moveTo>
                  <a:pt x="76609" y="0"/>
                </a:moveTo>
                <a:lnTo>
                  <a:pt x="0" y="76580"/>
                </a:lnTo>
              </a:path>
            </a:pathLst>
          </a:custGeom>
          <a:ln w="8578">
            <a:solidFill>
              <a:srgbClr val="44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 txBox="1"/>
          <p:nvPr/>
        </p:nvSpPr>
        <p:spPr>
          <a:xfrm>
            <a:off x="4471703" y="5474961"/>
            <a:ext cx="14478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25" dirty="0">
                <a:latin typeface="Arial MT"/>
                <a:cs typeface="Arial MT"/>
              </a:rPr>
              <a:t>16</a:t>
            </a:r>
            <a:endParaRPr sz="800">
              <a:latin typeface="Arial MT"/>
              <a:cs typeface="Arial MT"/>
            </a:endParaRPr>
          </a:p>
        </p:txBody>
      </p:sp>
      <p:grpSp>
        <p:nvGrpSpPr>
          <p:cNvPr id="78" name="object 78"/>
          <p:cNvGrpSpPr/>
          <p:nvPr/>
        </p:nvGrpSpPr>
        <p:grpSpPr>
          <a:xfrm>
            <a:off x="3245978" y="5585324"/>
            <a:ext cx="2698115" cy="132080"/>
            <a:chOff x="3245978" y="5585324"/>
            <a:chExt cx="2698115" cy="132080"/>
          </a:xfrm>
        </p:grpSpPr>
        <p:sp>
          <p:nvSpPr>
            <p:cNvPr id="79" name="object 79"/>
            <p:cNvSpPr/>
            <p:nvPr/>
          </p:nvSpPr>
          <p:spPr>
            <a:xfrm>
              <a:off x="4637537" y="5615296"/>
              <a:ext cx="119380" cy="102235"/>
            </a:xfrm>
            <a:custGeom>
              <a:avLst/>
              <a:gdLst/>
              <a:ahLst/>
              <a:cxnLst/>
              <a:rect l="l" t="t" r="r" b="b"/>
              <a:pathLst>
                <a:path w="119379" h="102235">
                  <a:moveTo>
                    <a:pt x="0" y="0"/>
                  </a:moveTo>
                  <a:lnTo>
                    <a:pt x="0" y="102099"/>
                  </a:lnTo>
                  <a:lnTo>
                    <a:pt x="119037" y="510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3258996" y="5666350"/>
              <a:ext cx="1438275" cy="0"/>
            </a:xfrm>
            <a:custGeom>
              <a:avLst/>
              <a:gdLst/>
              <a:ahLst/>
              <a:cxnLst/>
              <a:rect l="l" t="t" r="r" b="b"/>
              <a:pathLst>
                <a:path w="1438275">
                  <a:moveTo>
                    <a:pt x="1438230" y="0"/>
                  </a:moveTo>
                  <a:lnTo>
                    <a:pt x="0" y="0"/>
                  </a:lnTo>
                </a:path>
              </a:pathLst>
            </a:custGeom>
            <a:ln w="255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5862944" y="5589769"/>
              <a:ext cx="76835" cy="76835"/>
            </a:xfrm>
            <a:custGeom>
              <a:avLst/>
              <a:gdLst/>
              <a:ahLst/>
              <a:cxnLst/>
              <a:rect l="l" t="t" r="r" b="b"/>
              <a:pathLst>
                <a:path w="76835" h="76835">
                  <a:moveTo>
                    <a:pt x="76609" y="0"/>
                  </a:moveTo>
                  <a:lnTo>
                    <a:pt x="0" y="76580"/>
                  </a:lnTo>
                </a:path>
              </a:pathLst>
            </a:custGeom>
            <a:ln w="85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2" name="object 82"/>
          <p:cNvSpPr txBox="1"/>
          <p:nvPr/>
        </p:nvSpPr>
        <p:spPr>
          <a:xfrm>
            <a:off x="5041808" y="5474961"/>
            <a:ext cx="14478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25" dirty="0">
                <a:latin typeface="Arial MT"/>
                <a:cs typeface="Arial MT"/>
              </a:rPr>
              <a:t>32</a:t>
            </a:r>
            <a:endParaRPr sz="800">
              <a:latin typeface="Arial MT"/>
              <a:cs typeface="Arial MT"/>
            </a:endParaRPr>
          </a:p>
        </p:txBody>
      </p:sp>
      <p:grpSp>
        <p:nvGrpSpPr>
          <p:cNvPr id="83" name="object 83"/>
          <p:cNvGrpSpPr/>
          <p:nvPr/>
        </p:nvGrpSpPr>
        <p:grpSpPr>
          <a:xfrm>
            <a:off x="1310140" y="3871697"/>
            <a:ext cx="7169784" cy="1845945"/>
            <a:chOff x="1310140" y="3871697"/>
            <a:chExt cx="7169784" cy="1845945"/>
          </a:xfrm>
        </p:grpSpPr>
        <p:sp>
          <p:nvSpPr>
            <p:cNvPr id="84" name="object 84"/>
            <p:cNvSpPr/>
            <p:nvPr/>
          </p:nvSpPr>
          <p:spPr>
            <a:xfrm>
              <a:off x="5326765" y="5615296"/>
              <a:ext cx="119380" cy="102235"/>
            </a:xfrm>
            <a:custGeom>
              <a:avLst/>
              <a:gdLst/>
              <a:ahLst/>
              <a:cxnLst/>
              <a:rect l="l" t="t" r="r" b="b"/>
              <a:pathLst>
                <a:path w="119379" h="102235">
                  <a:moveTo>
                    <a:pt x="0" y="0"/>
                  </a:moveTo>
                  <a:lnTo>
                    <a:pt x="0" y="102099"/>
                  </a:lnTo>
                  <a:lnTo>
                    <a:pt x="119207" y="510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5020413" y="5666350"/>
              <a:ext cx="366395" cy="0"/>
            </a:xfrm>
            <a:custGeom>
              <a:avLst/>
              <a:gdLst/>
              <a:ahLst/>
              <a:cxnLst/>
              <a:rect l="l" t="t" r="r" b="b"/>
              <a:pathLst>
                <a:path w="366395">
                  <a:moveTo>
                    <a:pt x="365955" y="0"/>
                  </a:moveTo>
                  <a:lnTo>
                    <a:pt x="0" y="0"/>
                  </a:lnTo>
                </a:path>
              </a:pathLst>
            </a:custGeom>
            <a:ln w="255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1335857" y="3897414"/>
              <a:ext cx="1157605" cy="1080135"/>
            </a:xfrm>
            <a:custGeom>
              <a:avLst/>
              <a:gdLst/>
              <a:ahLst/>
              <a:cxnLst/>
              <a:rect l="l" t="t" r="r" b="b"/>
              <a:pathLst>
                <a:path w="1157605" h="1080135">
                  <a:moveTo>
                    <a:pt x="0" y="1080090"/>
                  </a:moveTo>
                  <a:lnTo>
                    <a:pt x="1157386" y="1080090"/>
                  </a:lnTo>
                  <a:lnTo>
                    <a:pt x="1157386" y="0"/>
                  </a:lnTo>
                  <a:lnTo>
                    <a:pt x="0" y="0"/>
                  </a:lnTo>
                  <a:lnTo>
                    <a:pt x="0" y="1080090"/>
                  </a:lnTo>
                  <a:close/>
                </a:path>
              </a:pathLst>
            </a:custGeom>
            <a:ln w="5105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8236980" y="4594856"/>
              <a:ext cx="229870" cy="0"/>
            </a:xfrm>
            <a:custGeom>
              <a:avLst/>
              <a:gdLst/>
              <a:ahLst/>
              <a:cxnLst/>
              <a:rect l="l" t="t" r="r" b="b"/>
              <a:pathLst>
                <a:path w="229870">
                  <a:moveTo>
                    <a:pt x="229742" y="0"/>
                  </a:moveTo>
                  <a:lnTo>
                    <a:pt x="0" y="0"/>
                  </a:lnTo>
                </a:path>
              </a:pathLst>
            </a:custGeom>
            <a:ln w="255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8" name="object 88"/>
          <p:cNvSpPr txBox="1"/>
          <p:nvPr/>
        </p:nvSpPr>
        <p:spPr>
          <a:xfrm>
            <a:off x="7364828" y="4156812"/>
            <a:ext cx="277495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b="1" spc="-20" dirty="0">
                <a:solidFill>
                  <a:srgbClr val="003399"/>
                </a:solidFill>
                <a:latin typeface="Arial"/>
                <a:cs typeface="Arial"/>
              </a:rPr>
              <a:t>Zero</a:t>
            </a:r>
            <a:endParaRPr sz="900">
              <a:latin typeface="Arial"/>
              <a:cs typeface="Arial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2259218" y="4352388"/>
            <a:ext cx="213360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b="1" spc="60" dirty="0">
                <a:latin typeface="Arial"/>
                <a:cs typeface="Arial"/>
              </a:rPr>
              <a:t>RD</a:t>
            </a:r>
            <a:endParaRPr sz="900">
              <a:latin typeface="Arial"/>
              <a:cs typeface="Arial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1374258" y="4624664"/>
            <a:ext cx="220345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b="1" spc="-25" dirty="0">
                <a:latin typeface="Arial"/>
                <a:cs typeface="Arial"/>
              </a:rPr>
              <a:t>WD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91" name="object 91"/>
          <p:cNvGrpSpPr/>
          <p:nvPr/>
        </p:nvGrpSpPr>
        <p:grpSpPr>
          <a:xfrm>
            <a:off x="1914550" y="4977505"/>
            <a:ext cx="85725" cy="204470"/>
            <a:chOff x="1914550" y="4977505"/>
            <a:chExt cx="85725" cy="204470"/>
          </a:xfrm>
        </p:grpSpPr>
        <p:sp>
          <p:nvSpPr>
            <p:cNvPr id="92" name="object 92"/>
            <p:cNvSpPr/>
            <p:nvPr/>
          </p:nvSpPr>
          <p:spPr>
            <a:xfrm>
              <a:off x="1914550" y="4977505"/>
              <a:ext cx="85725" cy="102235"/>
            </a:xfrm>
            <a:custGeom>
              <a:avLst/>
              <a:gdLst/>
              <a:ahLst/>
              <a:cxnLst/>
              <a:rect l="l" t="t" r="r" b="b"/>
              <a:pathLst>
                <a:path w="85725" h="102235">
                  <a:moveTo>
                    <a:pt x="42513" y="0"/>
                  </a:moveTo>
                  <a:lnTo>
                    <a:pt x="0" y="101954"/>
                  </a:lnTo>
                  <a:lnTo>
                    <a:pt x="85196" y="101954"/>
                  </a:lnTo>
                  <a:lnTo>
                    <a:pt x="42513" y="0"/>
                  </a:lnTo>
                  <a:close/>
                </a:path>
              </a:pathLst>
            </a:custGeom>
            <a:solidFill>
              <a:srgbClr val="003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1957064" y="5011433"/>
              <a:ext cx="0" cy="161925"/>
            </a:xfrm>
            <a:custGeom>
              <a:avLst/>
              <a:gdLst/>
              <a:ahLst/>
              <a:cxnLst/>
              <a:rect l="l" t="t" r="r" b="b"/>
              <a:pathLst>
                <a:path h="161925">
                  <a:moveTo>
                    <a:pt x="0" y="0"/>
                  </a:moveTo>
                  <a:lnTo>
                    <a:pt x="0" y="161562"/>
                  </a:lnTo>
                </a:path>
              </a:pathLst>
            </a:custGeom>
            <a:ln w="16946">
              <a:solidFill>
                <a:srgbClr val="00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4" name="object 94"/>
          <p:cNvSpPr txBox="1"/>
          <p:nvPr/>
        </p:nvSpPr>
        <p:spPr>
          <a:xfrm>
            <a:off x="1621091" y="4786142"/>
            <a:ext cx="591820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b="1" spc="-10" dirty="0">
                <a:solidFill>
                  <a:srgbClr val="0033FF"/>
                </a:solidFill>
                <a:latin typeface="Arial"/>
                <a:cs typeface="Arial"/>
              </a:rPr>
              <a:t>MemRead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95" name="object 95"/>
          <p:cNvGrpSpPr/>
          <p:nvPr/>
        </p:nvGrpSpPr>
        <p:grpSpPr>
          <a:xfrm>
            <a:off x="952981" y="3667756"/>
            <a:ext cx="85725" cy="238125"/>
            <a:chOff x="952981" y="3667756"/>
            <a:chExt cx="85725" cy="238125"/>
          </a:xfrm>
        </p:grpSpPr>
        <p:sp>
          <p:nvSpPr>
            <p:cNvPr id="96" name="object 96"/>
            <p:cNvSpPr/>
            <p:nvPr/>
          </p:nvSpPr>
          <p:spPr>
            <a:xfrm>
              <a:off x="952981" y="3803963"/>
              <a:ext cx="85725" cy="102235"/>
            </a:xfrm>
            <a:custGeom>
              <a:avLst/>
              <a:gdLst/>
              <a:ahLst/>
              <a:cxnLst/>
              <a:rect l="l" t="t" r="r" b="b"/>
              <a:pathLst>
                <a:path w="85725" h="102235">
                  <a:moveTo>
                    <a:pt x="85196" y="0"/>
                  </a:moveTo>
                  <a:lnTo>
                    <a:pt x="0" y="0"/>
                  </a:lnTo>
                  <a:lnTo>
                    <a:pt x="42683" y="101869"/>
                  </a:lnTo>
                  <a:lnTo>
                    <a:pt x="85196" y="0"/>
                  </a:lnTo>
                  <a:close/>
                </a:path>
              </a:pathLst>
            </a:custGeom>
            <a:solidFill>
              <a:srgbClr val="003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995664" y="3676328"/>
              <a:ext cx="0" cy="195580"/>
            </a:xfrm>
            <a:custGeom>
              <a:avLst/>
              <a:gdLst/>
              <a:ahLst/>
              <a:cxnLst/>
              <a:rect l="l" t="t" r="r" b="b"/>
              <a:pathLst>
                <a:path h="195579">
                  <a:moveTo>
                    <a:pt x="0" y="0"/>
                  </a:moveTo>
                  <a:lnTo>
                    <a:pt x="0" y="195576"/>
                  </a:lnTo>
                </a:path>
              </a:pathLst>
            </a:custGeom>
            <a:ln w="16946">
              <a:solidFill>
                <a:srgbClr val="00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8" name="object 98"/>
          <p:cNvSpPr txBox="1"/>
          <p:nvPr/>
        </p:nvSpPr>
        <p:spPr>
          <a:xfrm>
            <a:off x="1374258" y="3910301"/>
            <a:ext cx="832485" cy="51562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 indent="246379">
              <a:lnSpc>
                <a:spcPct val="100000"/>
              </a:lnSpc>
              <a:spcBef>
                <a:spcPts val="135"/>
              </a:spcBef>
            </a:pPr>
            <a:r>
              <a:rPr sz="900" b="1" spc="-10" dirty="0">
                <a:solidFill>
                  <a:srgbClr val="0033FF"/>
                </a:solidFill>
                <a:latin typeface="Arial"/>
                <a:cs typeface="Arial"/>
              </a:rPr>
              <a:t>MemWrite </a:t>
            </a:r>
            <a:r>
              <a:rPr sz="900" b="1" spc="-20" dirty="0">
                <a:latin typeface="Arial"/>
                <a:cs typeface="Arial"/>
              </a:rPr>
              <a:t>ADDR</a:t>
            </a:r>
            <a:endParaRPr sz="900">
              <a:latin typeface="Arial"/>
              <a:cs typeface="Arial"/>
            </a:endParaRPr>
          </a:p>
          <a:p>
            <a:pPr marL="216535">
              <a:lnSpc>
                <a:spcPct val="100000"/>
              </a:lnSpc>
              <a:spcBef>
                <a:spcPts val="219"/>
              </a:spcBef>
            </a:pPr>
            <a:r>
              <a:rPr sz="1200" b="1" spc="-10" dirty="0">
                <a:latin typeface="Arial"/>
                <a:cs typeface="Arial"/>
              </a:rPr>
              <a:t>Memory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99" name="object 99"/>
          <p:cNvGrpSpPr/>
          <p:nvPr/>
        </p:nvGrpSpPr>
        <p:grpSpPr>
          <a:xfrm>
            <a:off x="5126673" y="3633658"/>
            <a:ext cx="1774825" cy="1361440"/>
            <a:chOff x="5126673" y="3633658"/>
            <a:chExt cx="1774825" cy="1361440"/>
          </a:xfrm>
        </p:grpSpPr>
        <p:sp>
          <p:nvSpPr>
            <p:cNvPr id="100" name="object 100"/>
            <p:cNvSpPr/>
            <p:nvPr/>
          </p:nvSpPr>
          <p:spPr>
            <a:xfrm>
              <a:off x="5131118" y="3676328"/>
              <a:ext cx="76835" cy="76835"/>
            </a:xfrm>
            <a:custGeom>
              <a:avLst/>
              <a:gdLst/>
              <a:ahLst/>
              <a:cxnLst/>
              <a:rect l="l" t="t" r="r" b="b"/>
              <a:pathLst>
                <a:path w="76835" h="76835">
                  <a:moveTo>
                    <a:pt x="76609" y="0"/>
                  </a:moveTo>
                  <a:lnTo>
                    <a:pt x="0" y="76529"/>
                  </a:lnTo>
                </a:path>
              </a:pathLst>
            </a:custGeom>
            <a:ln w="85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5131118" y="3769865"/>
              <a:ext cx="85725" cy="102235"/>
            </a:xfrm>
            <a:custGeom>
              <a:avLst/>
              <a:gdLst/>
              <a:ahLst/>
              <a:cxnLst/>
              <a:rect l="l" t="t" r="r" b="b"/>
              <a:pathLst>
                <a:path w="85725" h="102235">
                  <a:moveTo>
                    <a:pt x="85111" y="0"/>
                  </a:moveTo>
                  <a:lnTo>
                    <a:pt x="0" y="0"/>
                  </a:lnTo>
                  <a:lnTo>
                    <a:pt x="42428" y="102039"/>
                  </a:lnTo>
                  <a:lnTo>
                    <a:pt x="851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5173546" y="3642230"/>
              <a:ext cx="0" cy="195580"/>
            </a:xfrm>
            <a:custGeom>
              <a:avLst/>
              <a:gdLst/>
              <a:ahLst/>
              <a:cxnLst/>
              <a:rect l="l" t="t" r="r" b="b"/>
              <a:pathLst>
                <a:path h="195579">
                  <a:moveTo>
                    <a:pt x="0" y="0"/>
                  </a:moveTo>
                  <a:lnTo>
                    <a:pt x="0" y="195576"/>
                  </a:lnTo>
                </a:path>
              </a:pathLst>
            </a:custGeom>
            <a:ln w="169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6781830" y="4892387"/>
              <a:ext cx="119380" cy="102235"/>
            </a:xfrm>
            <a:custGeom>
              <a:avLst/>
              <a:gdLst/>
              <a:ahLst/>
              <a:cxnLst/>
              <a:rect l="l" t="t" r="r" b="b"/>
              <a:pathLst>
                <a:path w="119379" h="102235">
                  <a:moveTo>
                    <a:pt x="0" y="0"/>
                  </a:moveTo>
                  <a:lnTo>
                    <a:pt x="0" y="102124"/>
                  </a:lnTo>
                  <a:lnTo>
                    <a:pt x="119292" y="510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6705306" y="4943407"/>
              <a:ext cx="136525" cy="0"/>
            </a:xfrm>
            <a:custGeom>
              <a:avLst/>
              <a:gdLst/>
              <a:ahLst/>
              <a:cxnLst/>
              <a:rect l="l" t="t" r="r" b="b"/>
              <a:pathLst>
                <a:path w="136525">
                  <a:moveTo>
                    <a:pt x="136213" y="0"/>
                  </a:moveTo>
                  <a:lnTo>
                    <a:pt x="0" y="0"/>
                  </a:lnTo>
                </a:path>
              </a:pathLst>
            </a:custGeom>
            <a:ln w="255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5" name="object 105"/>
          <p:cNvSpPr txBox="1"/>
          <p:nvPr/>
        </p:nvSpPr>
        <p:spPr>
          <a:xfrm>
            <a:off x="3288979" y="2983185"/>
            <a:ext cx="770890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b="1" dirty="0">
                <a:latin typeface="Arial"/>
                <a:cs typeface="Arial"/>
              </a:rPr>
              <a:t>Instruction</a:t>
            </a:r>
            <a:r>
              <a:rPr sz="900" b="1" spc="155" dirty="0">
                <a:latin typeface="Arial"/>
                <a:cs typeface="Arial"/>
              </a:rPr>
              <a:t>  </a:t>
            </a:r>
            <a:r>
              <a:rPr sz="900" b="1" spc="-50" dirty="0">
                <a:latin typeface="Constantia"/>
                <a:cs typeface="Constantia"/>
              </a:rPr>
              <a:t>I</a:t>
            </a:r>
            <a:endParaRPr sz="900">
              <a:latin typeface="Constantia"/>
              <a:cs typeface="Constantia"/>
            </a:endParaRPr>
          </a:p>
        </p:txBody>
      </p:sp>
      <p:sp>
        <p:nvSpPr>
          <p:cNvPr id="106" name="object 106"/>
          <p:cNvSpPr/>
          <p:nvPr/>
        </p:nvSpPr>
        <p:spPr>
          <a:xfrm>
            <a:off x="3216567" y="3489256"/>
            <a:ext cx="76835" cy="76835"/>
          </a:xfrm>
          <a:custGeom>
            <a:avLst/>
            <a:gdLst/>
            <a:ahLst/>
            <a:cxnLst/>
            <a:rect l="l" t="t" r="r" b="b"/>
            <a:pathLst>
              <a:path w="76835" h="76835">
                <a:moveTo>
                  <a:pt x="76524" y="0"/>
                </a:moveTo>
                <a:lnTo>
                  <a:pt x="0" y="76614"/>
                </a:lnTo>
              </a:path>
            </a:pathLst>
          </a:custGeom>
          <a:ln w="8578">
            <a:solidFill>
              <a:srgbClr val="44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 txBox="1"/>
          <p:nvPr/>
        </p:nvSpPr>
        <p:spPr>
          <a:xfrm>
            <a:off x="3280391" y="3451063"/>
            <a:ext cx="14478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25" dirty="0">
                <a:latin typeface="Arial MT"/>
                <a:cs typeface="Arial MT"/>
              </a:rPr>
              <a:t>32</a:t>
            </a:r>
            <a:endParaRPr sz="800">
              <a:latin typeface="Arial MT"/>
              <a:cs typeface="Arial MT"/>
            </a:endParaRPr>
          </a:p>
        </p:txBody>
      </p:sp>
      <p:grpSp>
        <p:nvGrpSpPr>
          <p:cNvPr id="108" name="object 108"/>
          <p:cNvGrpSpPr/>
          <p:nvPr/>
        </p:nvGrpSpPr>
        <p:grpSpPr>
          <a:xfrm>
            <a:off x="6266899" y="3591380"/>
            <a:ext cx="2438400" cy="2054225"/>
            <a:chOff x="6266899" y="3591380"/>
            <a:chExt cx="2438400" cy="2054225"/>
          </a:xfrm>
        </p:grpSpPr>
        <p:sp>
          <p:nvSpPr>
            <p:cNvPr id="109" name="object 109"/>
            <p:cNvSpPr/>
            <p:nvPr/>
          </p:nvSpPr>
          <p:spPr>
            <a:xfrm>
              <a:off x="8585931" y="3591380"/>
              <a:ext cx="119380" cy="102235"/>
            </a:xfrm>
            <a:custGeom>
              <a:avLst/>
              <a:gdLst/>
              <a:ahLst/>
              <a:cxnLst/>
              <a:rect l="l" t="t" r="r" b="b"/>
              <a:pathLst>
                <a:path w="119379" h="102235">
                  <a:moveTo>
                    <a:pt x="0" y="0"/>
                  </a:moveTo>
                  <a:lnTo>
                    <a:pt x="0" y="101869"/>
                  </a:lnTo>
                  <a:lnTo>
                    <a:pt x="119037" y="508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6279916" y="3642230"/>
              <a:ext cx="2366010" cy="1990089"/>
            </a:xfrm>
            <a:custGeom>
              <a:avLst/>
              <a:gdLst/>
              <a:ahLst/>
              <a:cxnLst/>
              <a:rect l="l" t="t" r="r" b="b"/>
              <a:pathLst>
                <a:path w="2366009" h="1990089">
                  <a:moveTo>
                    <a:pt x="2365448" y="0"/>
                  </a:moveTo>
                  <a:lnTo>
                    <a:pt x="2186806" y="0"/>
                  </a:lnTo>
                </a:path>
                <a:path w="2366009" h="1990089">
                  <a:moveTo>
                    <a:pt x="0" y="1530766"/>
                  </a:moveTo>
                  <a:lnTo>
                    <a:pt x="0" y="1990012"/>
                  </a:lnTo>
                </a:path>
              </a:pathLst>
            </a:custGeom>
            <a:ln w="255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1" name="object 1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41349" y="4543820"/>
              <a:ext cx="102067" cy="93483"/>
            </a:xfrm>
            <a:prstGeom prst="rect">
              <a:avLst/>
            </a:prstGeom>
          </p:spPr>
        </p:pic>
        <p:sp>
          <p:nvSpPr>
            <p:cNvPr id="112" name="object 112"/>
            <p:cNvSpPr/>
            <p:nvPr/>
          </p:nvSpPr>
          <p:spPr>
            <a:xfrm>
              <a:off x="6543585" y="5207094"/>
              <a:ext cx="85725" cy="102235"/>
            </a:xfrm>
            <a:custGeom>
              <a:avLst/>
              <a:gdLst/>
              <a:ahLst/>
              <a:cxnLst/>
              <a:rect l="l" t="t" r="r" b="b"/>
              <a:pathLst>
                <a:path w="85725" h="102235">
                  <a:moveTo>
                    <a:pt x="42683" y="0"/>
                  </a:moveTo>
                  <a:lnTo>
                    <a:pt x="0" y="102124"/>
                  </a:lnTo>
                  <a:lnTo>
                    <a:pt x="85111" y="102124"/>
                  </a:lnTo>
                  <a:lnTo>
                    <a:pt x="42683" y="0"/>
                  </a:lnTo>
                  <a:close/>
                </a:path>
              </a:pathLst>
            </a:custGeom>
            <a:solidFill>
              <a:srgbClr val="003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6586268" y="5240938"/>
              <a:ext cx="0" cy="161925"/>
            </a:xfrm>
            <a:custGeom>
              <a:avLst/>
              <a:gdLst/>
              <a:ahLst/>
              <a:cxnLst/>
              <a:rect l="l" t="t" r="r" b="b"/>
              <a:pathLst>
                <a:path h="161925">
                  <a:moveTo>
                    <a:pt x="0" y="0"/>
                  </a:moveTo>
                  <a:lnTo>
                    <a:pt x="0" y="161732"/>
                  </a:lnTo>
                </a:path>
              </a:pathLst>
            </a:custGeom>
            <a:ln w="16946">
              <a:solidFill>
                <a:srgbClr val="00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4" name="object 114"/>
          <p:cNvSpPr txBox="1"/>
          <p:nvPr/>
        </p:nvSpPr>
        <p:spPr>
          <a:xfrm>
            <a:off x="6335238" y="5398380"/>
            <a:ext cx="553720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b="1" spc="-10" dirty="0">
                <a:solidFill>
                  <a:srgbClr val="0033FF"/>
                </a:solidFill>
                <a:latin typeface="Arial"/>
                <a:cs typeface="Arial"/>
              </a:rPr>
              <a:t>ALUSrcB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115" name="object 115"/>
          <p:cNvGrpSpPr/>
          <p:nvPr/>
        </p:nvGrpSpPr>
        <p:grpSpPr>
          <a:xfrm>
            <a:off x="5403079" y="3816456"/>
            <a:ext cx="2311400" cy="2028825"/>
            <a:chOff x="5403079" y="3816456"/>
            <a:chExt cx="2311400" cy="2028825"/>
          </a:xfrm>
        </p:grpSpPr>
        <p:sp>
          <p:nvSpPr>
            <p:cNvPr id="116" name="object 116"/>
            <p:cNvSpPr/>
            <p:nvPr/>
          </p:nvSpPr>
          <p:spPr>
            <a:xfrm>
              <a:off x="5820261" y="3829473"/>
              <a:ext cx="1880870" cy="1802764"/>
            </a:xfrm>
            <a:custGeom>
              <a:avLst/>
              <a:gdLst/>
              <a:ahLst/>
              <a:cxnLst/>
              <a:rect l="l" t="t" r="r" b="b"/>
              <a:pathLst>
                <a:path w="1880870" h="1802764">
                  <a:moveTo>
                    <a:pt x="1880710" y="0"/>
                  </a:moveTo>
                  <a:lnTo>
                    <a:pt x="1880710" y="765383"/>
                  </a:lnTo>
                </a:path>
                <a:path w="1880870" h="1802764">
                  <a:moveTo>
                    <a:pt x="459655" y="1802769"/>
                  </a:moveTo>
                  <a:lnTo>
                    <a:pt x="0" y="1802769"/>
                  </a:lnTo>
                </a:path>
              </a:pathLst>
            </a:custGeom>
            <a:ln w="255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5428797" y="5504608"/>
              <a:ext cx="391795" cy="314960"/>
            </a:xfrm>
            <a:custGeom>
              <a:avLst/>
              <a:gdLst/>
              <a:ahLst/>
              <a:cxnLst/>
              <a:rect l="l" t="t" r="r" b="b"/>
              <a:pathLst>
                <a:path w="391795" h="314960">
                  <a:moveTo>
                    <a:pt x="0" y="161741"/>
                  </a:moveTo>
                  <a:lnTo>
                    <a:pt x="7781" y="210268"/>
                  </a:lnTo>
                  <a:lnTo>
                    <a:pt x="29480" y="252277"/>
                  </a:lnTo>
                  <a:lnTo>
                    <a:pt x="62627" y="285317"/>
                  </a:lnTo>
                  <a:lnTo>
                    <a:pt x="104753" y="306938"/>
                  </a:lnTo>
                  <a:lnTo>
                    <a:pt x="153388" y="314690"/>
                  </a:lnTo>
                  <a:lnTo>
                    <a:pt x="238330" y="314690"/>
                  </a:lnTo>
                  <a:lnTo>
                    <a:pt x="286971" y="306938"/>
                  </a:lnTo>
                  <a:lnTo>
                    <a:pt x="329038" y="285317"/>
                  </a:lnTo>
                  <a:lnTo>
                    <a:pt x="362097" y="252277"/>
                  </a:lnTo>
                  <a:lnTo>
                    <a:pt x="383716" y="210268"/>
                  </a:lnTo>
                  <a:lnTo>
                    <a:pt x="391463" y="161741"/>
                  </a:lnTo>
                  <a:lnTo>
                    <a:pt x="391463" y="153161"/>
                  </a:lnTo>
                  <a:lnTo>
                    <a:pt x="383716" y="104612"/>
                  </a:lnTo>
                  <a:lnTo>
                    <a:pt x="362097" y="62551"/>
                  </a:lnTo>
                  <a:lnTo>
                    <a:pt x="329038" y="29447"/>
                  </a:lnTo>
                  <a:lnTo>
                    <a:pt x="286971" y="7773"/>
                  </a:lnTo>
                  <a:lnTo>
                    <a:pt x="238330" y="0"/>
                  </a:lnTo>
                  <a:lnTo>
                    <a:pt x="153388" y="0"/>
                  </a:lnTo>
                  <a:lnTo>
                    <a:pt x="104753" y="7773"/>
                  </a:lnTo>
                  <a:lnTo>
                    <a:pt x="62627" y="29447"/>
                  </a:lnTo>
                  <a:lnTo>
                    <a:pt x="29480" y="62551"/>
                  </a:lnTo>
                  <a:lnTo>
                    <a:pt x="7781" y="104612"/>
                  </a:lnTo>
                  <a:lnTo>
                    <a:pt x="0" y="153161"/>
                  </a:lnTo>
                  <a:lnTo>
                    <a:pt x="0" y="161741"/>
                  </a:lnTo>
                </a:path>
              </a:pathLst>
            </a:custGeom>
            <a:ln w="5105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8" name="object 118"/>
          <p:cNvSpPr txBox="1"/>
          <p:nvPr/>
        </p:nvSpPr>
        <p:spPr>
          <a:xfrm>
            <a:off x="5458780" y="5542962"/>
            <a:ext cx="295910" cy="209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b="1" spc="-25" dirty="0">
                <a:latin typeface="Courier New"/>
                <a:cs typeface="Courier New"/>
              </a:rPr>
              <a:t>&lt;&lt;2</a:t>
            </a:r>
            <a:endParaRPr sz="1200">
              <a:latin typeface="Courier New"/>
              <a:cs typeface="Courier New"/>
            </a:endParaRPr>
          </a:p>
        </p:txBody>
      </p:sp>
      <p:grpSp>
        <p:nvGrpSpPr>
          <p:cNvPr id="119" name="object 119"/>
          <p:cNvGrpSpPr/>
          <p:nvPr/>
        </p:nvGrpSpPr>
        <p:grpSpPr>
          <a:xfrm>
            <a:off x="63556" y="2634240"/>
            <a:ext cx="7497445" cy="1757045"/>
            <a:chOff x="63556" y="2634240"/>
            <a:chExt cx="7497445" cy="1757045"/>
          </a:xfrm>
        </p:grpSpPr>
        <p:sp>
          <p:nvSpPr>
            <p:cNvPr id="120" name="object 120"/>
            <p:cNvSpPr/>
            <p:nvPr/>
          </p:nvSpPr>
          <p:spPr>
            <a:xfrm>
              <a:off x="689168" y="2647258"/>
              <a:ext cx="6859270" cy="0"/>
            </a:xfrm>
            <a:custGeom>
              <a:avLst/>
              <a:gdLst/>
              <a:ahLst/>
              <a:cxnLst/>
              <a:rect l="l" t="t" r="r" b="b"/>
              <a:pathLst>
                <a:path w="6859270">
                  <a:moveTo>
                    <a:pt x="6858669" y="0"/>
                  </a:moveTo>
                  <a:lnTo>
                    <a:pt x="0" y="0"/>
                  </a:lnTo>
                </a:path>
              </a:pathLst>
            </a:custGeom>
            <a:ln w="255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263829" y="3633820"/>
              <a:ext cx="314960" cy="731520"/>
            </a:xfrm>
            <a:custGeom>
              <a:avLst/>
              <a:gdLst/>
              <a:ahLst/>
              <a:cxnLst/>
              <a:rect l="l" t="t" r="r" b="b"/>
              <a:pathLst>
                <a:path w="314959" h="731520">
                  <a:moveTo>
                    <a:pt x="314871" y="0"/>
                  </a:moveTo>
                  <a:lnTo>
                    <a:pt x="0" y="0"/>
                  </a:lnTo>
                  <a:lnTo>
                    <a:pt x="0" y="731276"/>
                  </a:lnTo>
                  <a:lnTo>
                    <a:pt x="314871" y="731276"/>
                  </a:lnTo>
                  <a:lnTo>
                    <a:pt x="31487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263829" y="3633820"/>
              <a:ext cx="314960" cy="731520"/>
            </a:xfrm>
            <a:custGeom>
              <a:avLst/>
              <a:gdLst/>
              <a:ahLst/>
              <a:cxnLst/>
              <a:rect l="l" t="t" r="r" b="b"/>
              <a:pathLst>
                <a:path w="314959" h="731520">
                  <a:moveTo>
                    <a:pt x="0" y="731276"/>
                  </a:moveTo>
                  <a:lnTo>
                    <a:pt x="314871" y="731276"/>
                  </a:lnTo>
                  <a:lnTo>
                    <a:pt x="314871" y="0"/>
                  </a:lnTo>
                  <a:lnTo>
                    <a:pt x="0" y="0"/>
                  </a:lnTo>
                  <a:lnTo>
                    <a:pt x="0" y="731276"/>
                  </a:lnTo>
                  <a:close/>
                </a:path>
              </a:pathLst>
            </a:custGeom>
            <a:ln w="51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161729" y="3974029"/>
              <a:ext cx="119380" cy="102235"/>
            </a:xfrm>
            <a:custGeom>
              <a:avLst/>
              <a:gdLst/>
              <a:ahLst/>
              <a:cxnLst/>
              <a:rect l="l" t="t" r="r" b="b"/>
              <a:pathLst>
                <a:path w="119379" h="102235">
                  <a:moveTo>
                    <a:pt x="0" y="0"/>
                  </a:moveTo>
                  <a:lnTo>
                    <a:pt x="0" y="101954"/>
                  </a:lnTo>
                  <a:lnTo>
                    <a:pt x="119046" y="508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76574" y="4024879"/>
              <a:ext cx="144780" cy="0"/>
            </a:xfrm>
            <a:custGeom>
              <a:avLst/>
              <a:gdLst/>
              <a:ahLst/>
              <a:cxnLst/>
              <a:rect l="l" t="t" r="r" b="b"/>
              <a:pathLst>
                <a:path w="144779">
                  <a:moveTo>
                    <a:pt x="144572" y="0"/>
                  </a:moveTo>
                  <a:lnTo>
                    <a:pt x="0" y="0"/>
                  </a:lnTo>
                </a:path>
              </a:pathLst>
            </a:custGeom>
            <a:ln w="255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774322" y="3974029"/>
              <a:ext cx="119380" cy="102235"/>
            </a:xfrm>
            <a:custGeom>
              <a:avLst/>
              <a:gdLst/>
              <a:ahLst/>
              <a:cxnLst/>
              <a:rect l="l" t="t" r="r" b="b"/>
              <a:pathLst>
                <a:path w="119380" h="102235">
                  <a:moveTo>
                    <a:pt x="0" y="0"/>
                  </a:moveTo>
                  <a:lnTo>
                    <a:pt x="0" y="101954"/>
                  </a:lnTo>
                  <a:lnTo>
                    <a:pt x="119224" y="508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578701" y="4024879"/>
              <a:ext cx="255270" cy="0"/>
            </a:xfrm>
            <a:custGeom>
              <a:avLst/>
              <a:gdLst/>
              <a:ahLst/>
              <a:cxnLst/>
              <a:rect l="l" t="t" r="r" b="b"/>
              <a:pathLst>
                <a:path w="255269">
                  <a:moveTo>
                    <a:pt x="255250" y="0"/>
                  </a:moveTo>
                  <a:lnTo>
                    <a:pt x="0" y="0"/>
                  </a:lnTo>
                </a:path>
              </a:pathLst>
            </a:custGeom>
            <a:ln w="255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7" name="object 127"/>
          <p:cNvSpPr txBox="1"/>
          <p:nvPr/>
        </p:nvSpPr>
        <p:spPr>
          <a:xfrm>
            <a:off x="302171" y="3723049"/>
            <a:ext cx="238125" cy="209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b="1" spc="-25" dirty="0">
                <a:latin typeface="Arial"/>
                <a:cs typeface="Arial"/>
              </a:rPr>
              <a:t>PC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8" name="object 128"/>
          <p:cNvSpPr txBox="1"/>
          <p:nvPr/>
        </p:nvSpPr>
        <p:spPr>
          <a:xfrm>
            <a:off x="6131003" y="4760632"/>
            <a:ext cx="92075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b="1" spc="-50" dirty="0">
                <a:latin typeface="Arial"/>
                <a:cs typeface="Arial"/>
              </a:rPr>
              <a:t>4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129" name="object 129"/>
          <p:cNvGrpSpPr/>
          <p:nvPr/>
        </p:nvGrpSpPr>
        <p:grpSpPr>
          <a:xfrm>
            <a:off x="63556" y="2438664"/>
            <a:ext cx="9029065" cy="3270250"/>
            <a:chOff x="63556" y="2438664"/>
            <a:chExt cx="9029065" cy="3270250"/>
          </a:xfrm>
        </p:grpSpPr>
        <p:sp>
          <p:nvSpPr>
            <p:cNvPr id="130" name="object 130"/>
            <p:cNvSpPr/>
            <p:nvPr/>
          </p:nvSpPr>
          <p:spPr>
            <a:xfrm>
              <a:off x="76574" y="2451682"/>
              <a:ext cx="6092825" cy="1607820"/>
            </a:xfrm>
            <a:custGeom>
              <a:avLst/>
              <a:gdLst/>
              <a:ahLst/>
              <a:cxnLst/>
              <a:rect l="l" t="t" r="r" b="b"/>
              <a:pathLst>
                <a:path w="6092825" h="1607820">
                  <a:moveTo>
                    <a:pt x="612594" y="195576"/>
                  </a:moveTo>
                  <a:lnTo>
                    <a:pt x="612594" y="1573197"/>
                  </a:lnTo>
                </a:path>
                <a:path w="6092825" h="1607820">
                  <a:moveTo>
                    <a:pt x="0" y="0"/>
                  </a:moveTo>
                  <a:lnTo>
                    <a:pt x="0" y="1573197"/>
                  </a:lnTo>
                </a:path>
                <a:path w="6092825" h="1607820">
                  <a:moveTo>
                    <a:pt x="6092722" y="195576"/>
                  </a:moveTo>
                  <a:lnTo>
                    <a:pt x="6092722" y="1607295"/>
                  </a:lnTo>
                </a:path>
              </a:pathLst>
            </a:custGeom>
            <a:ln w="255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7496736" y="2919534"/>
              <a:ext cx="102235" cy="119380"/>
            </a:xfrm>
            <a:custGeom>
              <a:avLst/>
              <a:gdLst/>
              <a:ahLst/>
              <a:cxnLst/>
              <a:rect l="l" t="t" r="r" b="b"/>
              <a:pathLst>
                <a:path w="102234" h="119380">
                  <a:moveTo>
                    <a:pt x="102117" y="0"/>
                  </a:moveTo>
                  <a:lnTo>
                    <a:pt x="0" y="0"/>
                  </a:lnTo>
                  <a:lnTo>
                    <a:pt x="51101" y="119046"/>
                  </a:lnTo>
                  <a:lnTo>
                    <a:pt x="10211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7547838" y="2647258"/>
              <a:ext cx="689610" cy="800100"/>
            </a:xfrm>
            <a:custGeom>
              <a:avLst/>
              <a:gdLst/>
              <a:ahLst/>
              <a:cxnLst/>
              <a:rect l="l" t="t" r="r" b="b"/>
              <a:pathLst>
                <a:path w="689609" h="800100">
                  <a:moveTo>
                    <a:pt x="0" y="0"/>
                  </a:moveTo>
                  <a:lnTo>
                    <a:pt x="0" y="331714"/>
                  </a:lnTo>
                </a:path>
                <a:path w="689609" h="800100">
                  <a:moveTo>
                    <a:pt x="689143" y="535878"/>
                  </a:moveTo>
                  <a:lnTo>
                    <a:pt x="689143" y="799481"/>
                  </a:lnTo>
                </a:path>
              </a:pathLst>
            </a:custGeom>
            <a:ln w="255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3" name="object 13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56608" y="5615297"/>
              <a:ext cx="93564" cy="93525"/>
            </a:xfrm>
            <a:prstGeom prst="rect">
              <a:avLst/>
            </a:prstGeom>
          </p:spPr>
        </p:pic>
        <p:pic>
          <p:nvPicPr>
            <p:cNvPr id="134" name="object 13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8118" y="3965511"/>
              <a:ext cx="93734" cy="102070"/>
            </a:xfrm>
            <a:prstGeom prst="rect">
              <a:avLst/>
            </a:prstGeom>
          </p:spPr>
        </p:pic>
        <p:sp>
          <p:nvSpPr>
            <p:cNvPr id="135" name="object 135"/>
            <p:cNvSpPr/>
            <p:nvPr/>
          </p:nvSpPr>
          <p:spPr>
            <a:xfrm>
              <a:off x="7854104" y="3183136"/>
              <a:ext cx="1225550" cy="459105"/>
            </a:xfrm>
            <a:custGeom>
              <a:avLst/>
              <a:gdLst/>
              <a:ahLst/>
              <a:cxnLst/>
              <a:rect l="l" t="t" r="r" b="b"/>
              <a:pathLst>
                <a:path w="1225550" h="459104">
                  <a:moveTo>
                    <a:pt x="382876" y="0"/>
                  </a:moveTo>
                  <a:lnTo>
                    <a:pt x="0" y="0"/>
                  </a:lnTo>
                </a:path>
                <a:path w="1225550" h="459104">
                  <a:moveTo>
                    <a:pt x="1225237" y="459093"/>
                  </a:moveTo>
                  <a:lnTo>
                    <a:pt x="1072019" y="459093"/>
                  </a:lnTo>
                </a:path>
              </a:pathLst>
            </a:custGeom>
            <a:ln w="255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5403289" y="3446739"/>
              <a:ext cx="102235" cy="85090"/>
            </a:xfrm>
            <a:custGeom>
              <a:avLst/>
              <a:gdLst/>
              <a:ahLst/>
              <a:cxnLst/>
              <a:rect l="l" t="t" r="r" b="b"/>
              <a:pathLst>
                <a:path w="102235" h="85089">
                  <a:moveTo>
                    <a:pt x="102117" y="0"/>
                  </a:moveTo>
                  <a:lnTo>
                    <a:pt x="0" y="42516"/>
                  </a:lnTo>
                  <a:lnTo>
                    <a:pt x="102117" y="85033"/>
                  </a:lnTo>
                  <a:lnTo>
                    <a:pt x="102117" y="0"/>
                  </a:lnTo>
                  <a:close/>
                </a:path>
              </a:pathLst>
            </a:custGeom>
            <a:solidFill>
              <a:srgbClr val="003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5437385" y="3489256"/>
              <a:ext cx="153670" cy="0"/>
            </a:xfrm>
            <a:custGeom>
              <a:avLst/>
              <a:gdLst/>
              <a:ahLst/>
              <a:cxnLst/>
              <a:rect l="l" t="t" r="r" b="b"/>
              <a:pathLst>
                <a:path w="153670">
                  <a:moveTo>
                    <a:pt x="153218" y="0"/>
                  </a:moveTo>
                  <a:lnTo>
                    <a:pt x="0" y="0"/>
                  </a:lnTo>
                </a:path>
              </a:pathLst>
            </a:custGeom>
            <a:ln w="16947">
              <a:solidFill>
                <a:srgbClr val="00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8" name="object 138"/>
          <p:cNvSpPr txBox="1"/>
          <p:nvPr/>
        </p:nvSpPr>
        <p:spPr>
          <a:xfrm>
            <a:off x="5611999" y="3400018"/>
            <a:ext cx="455930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b="1" spc="-10" dirty="0">
                <a:solidFill>
                  <a:srgbClr val="0033FF"/>
                </a:solidFill>
                <a:latin typeface="Arial"/>
                <a:cs typeface="Arial"/>
              </a:rPr>
              <a:t>RegDst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139" name="object 139"/>
          <p:cNvGrpSpPr/>
          <p:nvPr/>
        </p:nvGrpSpPr>
        <p:grpSpPr>
          <a:xfrm>
            <a:off x="4739627" y="3174564"/>
            <a:ext cx="629920" cy="238125"/>
            <a:chOff x="4739627" y="3174564"/>
            <a:chExt cx="629920" cy="238125"/>
          </a:xfrm>
        </p:grpSpPr>
        <p:sp>
          <p:nvSpPr>
            <p:cNvPr id="140" name="object 140"/>
            <p:cNvSpPr/>
            <p:nvPr/>
          </p:nvSpPr>
          <p:spPr>
            <a:xfrm>
              <a:off x="5284251" y="3310601"/>
              <a:ext cx="85725" cy="102235"/>
            </a:xfrm>
            <a:custGeom>
              <a:avLst/>
              <a:gdLst/>
              <a:ahLst/>
              <a:cxnLst/>
              <a:rect l="l" t="t" r="r" b="b"/>
              <a:pathLst>
                <a:path w="85725" h="102235">
                  <a:moveTo>
                    <a:pt x="85196" y="0"/>
                  </a:moveTo>
                  <a:lnTo>
                    <a:pt x="0" y="0"/>
                  </a:lnTo>
                  <a:lnTo>
                    <a:pt x="42513" y="102039"/>
                  </a:lnTo>
                  <a:lnTo>
                    <a:pt x="8519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5326765" y="3183136"/>
              <a:ext cx="0" cy="195580"/>
            </a:xfrm>
            <a:custGeom>
              <a:avLst/>
              <a:gdLst/>
              <a:ahLst/>
              <a:cxnLst/>
              <a:rect l="l" t="t" r="r" b="b"/>
              <a:pathLst>
                <a:path h="195579">
                  <a:moveTo>
                    <a:pt x="0" y="0"/>
                  </a:moveTo>
                  <a:lnTo>
                    <a:pt x="0" y="195406"/>
                  </a:lnTo>
                </a:path>
              </a:pathLst>
            </a:custGeom>
            <a:ln w="169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2" name="object 14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39627" y="3208706"/>
              <a:ext cx="323469" cy="203935"/>
            </a:xfrm>
            <a:prstGeom prst="rect">
              <a:avLst/>
            </a:prstGeom>
          </p:spPr>
        </p:pic>
        <p:sp>
          <p:nvSpPr>
            <p:cNvPr id="143" name="object 143"/>
            <p:cNvSpPr/>
            <p:nvPr/>
          </p:nvSpPr>
          <p:spPr>
            <a:xfrm>
              <a:off x="5284251" y="3200058"/>
              <a:ext cx="76835" cy="76835"/>
            </a:xfrm>
            <a:custGeom>
              <a:avLst/>
              <a:gdLst/>
              <a:ahLst/>
              <a:cxnLst/>
              <a:rect l="l" t="t" r="r" b="b"/>
              <a:pathLst>
                <a:path w="76835" h="76835">
                  <a:moveTo>
                    <a:pt x="76609" y="0"/>
                  </a:moveTo>
                  <a:lnTo>
                    <a:pt x="0" y="76614"/>
                  </a:lnTo>
                </a:path>
              </a:pathLst>
            </a:custGeom>
            <a:ln w="85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4" name="object 144"/>
          <p:cNvSpPr txBox="1"/>
          <p:nvPr/>
        </p:nvSpPr>
        <p:spPr>
          <a:xfrm>
            <a:off x="5195027" y="3161865"/>
            <a:ext cx="8255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0" dirty="0">
                <a:latin typeface="Arial MT"/>
                <a:cs typeface="Arial MT"/>
              </a:rPr>
              <a:t>5</a:t>
            </a:r>
            <a:endParaRPr sz="800">
              <a:latin typeface="Arial MT"/>
              <a:cs typeface="Arial MT"/>
            </a:endParaRPr>
          </a:p>
        </p:txBody>
      </p:sp>
      <p:grpSp>
        <p:nvGrpSpPr>
          <p:cNvPr id="145" name="object 145"/>
          <p:cNvGrpSpPr/>
          <p:nvPr/>
        </p:nvGrpSpPr>
        <p:grpSpPr>
          <a:xfrm>
            <a:off x="1101685" y="2766190"/>
            <a:ext cx="2064385" cy="1420495"/>
            <a:chOff x="1101685" y="2766190"/>
            <a:chExt cx="2064385" cy="1420495"/>
          </a:xfrm>
        </p:grpSpPr>
        <p:sp>
          <p:nvSpPr>
            <p:cNvPr id="146" name="object 146"/>
            <p:cNvSpPr/>
            <p:nvPr/>
          </p:nvSpPr>
          <p:spPr>
            <a:xfrm>
              <a:off x="1233740" y="4084487"/>
              <a:ext cx="119380" cy="102235"/>
            </a:xfrm>
            <a:custGeom>
              <a:avLst/>
              <a:gdLst/>
              <a:ahLst/>
              <a:cxnLst/>
              <a:rect l="l" t="t" r="r" b="b"/>
              <a:pathLst>
                <a:path w="119380" h="102235">
                  <a:moveTo>
                    <a:pt x="0" y="0"/>
                  </a:moveTo>
                  <a:lnTo>
                    <a:pt x="0" y="102124"/>
                  </a:lnTo>
                  <a:lnTo>
                    <a:pt x="119292" y="511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1114702" y="4135592"/>
              <a:ext cx="179070" cy="0"/>
            </a:xfrm>
            <a:custGeom>
              <a:avLst/>
              <a:gdLst/>
              <a:ahLst/>
              <a:cxnLst/>
              <a:rect l="l" t="t" r="r" b="b"/>
              <a:pathLst>
                <a:path w="179069">
                  <a:moveTo>
                    <a:pt x="178726" y="0"/>
                  </a:moveTo>
                  <a:lnTo>
                    <a:pt x="0" y="0"/>
                  </a:lnTo>
                </a:path>
              </a:pathLst>
            </a:custGeom>
            <a:ln w="255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2825103" y="2791907"/>
              <a:ext cx="314960" cy="731520"/>
            </a:xfrm>
            <a:custGeom>
              <a:avLst/>
              <a:gdLst/>
              <a:ahLst/>
              <a:cxnLst/>
              <a:rect l="l" t="t" r="r" b="b"/>
              <a:pathLst>
                <a:path w="314960" h="731520">
                  <a:moveTo>
                    <a:pt x="314871" y="0"/>
                  </a:moveTo>
                  <a:lnTo>
                    <a:pt x="0" y="0"/>
                  </a:lnTo>
                  <a:lnTo>
                    <a:pt x="0" y="731276"/>
                  </a:lnTo>
                  <a:lnTo>
                    <a:pt x="314871" y="731276"/>
                  </a:lnTo>
                  <a:lnTo>
                    <a:pt x="31487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2825103" y="2791907"/>
              <a:ext cx="314960" cy="731520"/>
            </a:xfrm>
            <a:custGeom>
              <a:avLst/>
              <a:gdLst/>
              <a:ahLst/>
              <a:cxnLst/>
              <a:rect l="l" t="t" r="r" b="b"/>
              <a:pathLst>
                <a:path w="314960" h="731520">
                  <a:moveTo>
                    <a:pt x="0" y="731276"/>
                  </a:moveTo>
                  <a:lnTo>
                    <a:pt x="314871" y="731276"/>
                  </a:lnTo>
                  <a:lnTo>
                    <a:pt x="314871" y="0"/>
                  </a:lnTo>
                  <a:lnTo>
                    <a:pt x="0" y="0"/>
                  </a:lnTo>
                  <a:lnTo>
                    <a:pt x="0" y="731276"/>
                  </a:lnTo>
                  <a:close/>
                </a:path>
              </a:pathLst>
            </a:custGeom>
            <a:ln w="51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0" name="object 150"/>
          <p:cNvSpPr txBox="1"/>
          <p:nvPr/>
        </p:nvSpPr>
        <p:spPr>
          <a:xfrm>
            <a:off x="2923108" y="2881052"/>
            <a:ext cx="136525" cy="362585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 indent="33655">
              <a:lnSpc>
                <a:spcPts val="1210"/>
              </a:lnSpc>
              <a:spcBef>
                <a:spcPts val="335"/>
              </a:spcBef>
            </a:pPr>
            <a:r>
              <a:rPr sz="1200" b="1" spc="-50" dirty="0">
                <a:latin typeface="Arial"/>
                <a:cs typeface="Arial"/>
              </a:rPr>
              <a:t>I R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1" name="object 151"/>
          <p:cNvSpPr/>
          <p:nvPr/>
        </p:nvSpPr>
        <p:spPr>
          <a:xfrm>
            <a:off x="2825103" y="3939940"/>
            <a:ext cx="314960" cy="731520"/>
          </a:xfrm>
          <a:custGeom>
            <a:avLst/>
            <a:gdLst/>
            <a:ahLst/>
            <a:cxnLst/>
            <a:rect l="l" t="t" r="r" b="b"/>
            <a:pathLst>
              <a:path w="314960" h="731520">
                <a:moveTo>
                  <a:pt x="0" y="731276"/>
                </a:moveTo>
                <a:lnTo>
                  <a:pt x="314871" y="731276"/>
                </a:lnTo>
                <a:lnTo>
                  <a:pt x="314871" y="0"/>
                </a:lnTo>
                <a:lnTo>
                  <a:pt x="0" y="0"/>
                </a:lnTo>
                <a:lnTo>
                  <a:pt x="0" y="731276"/>
                </a:lnTo>
                <a:close/>
              </a:path>
            </a:pathLst>
          </a:custGeom>
          <a:ln w="51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 txBox="1"/>
          <p:nvPr/>
        </p:nvSpPr>
        <p:spPr>
          <a:xfrm>
            <a:off x="2914520" y="4029169"/>
            <a:ext cx="153035" cy="51562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20955" marR="5080" indent="-8890" algn="just">
              <a:lnSpc>
                <a:spcPts val="1210"/>
              </a:lnSpc>
              <a:spcBef>
                <a:spcPts val="335"/>
              </a:spcBef>
            </a:pPr>
            <a:r>
              <a:rPr sz="1200" b="1" spc="-50" dirty="0">
                <a:latin typeface="Arial"/>
                <a:cs typeface="Arial"/>
              </a:rPr>
              <a:t>M D R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53" name="object 153"/>
          <p:cNvGrpSpPr/>
          <p:nvPr/>
        </p:nvGrpSpPr>
        <p:grpSpPr>
          <a:xfrm>
            <a:off x="2480226" y="3123513"/>
            <a:ext cx="4004310" cy="2100580"/>
            <a:chOff x="2480226" y="3123513"/>
            <a:chExt cx="4004310" cy="2100580"/>
          </a:xfrm>
        </p:grpSpPr>
        <p:sp>
          <p:nvSpPr>
            <p:cNvPr id="154" name="object 154"/>
            <p:cNvSpPr/>
            <p:nvPr/>
          </p:nvSpPr>
          <p:spPr>
            <a:xfrm>
              <a:off x="2493243" y="4484143"/>
              <a:ext cx="153670" cy="0"/>
            </a:xfrm>
            <a:custGeom>
              <a:avLst/>
              <a:gdLst/>
              <a:ahLst/>
              <a:cxnLst/>
              <a:rect l="l" t="t" r="r" b="b"/>
              <a:pathLst>
                <a:path w="153669">
                  <a:moveTo>
                    <a:pt x="153218" y="0"/>
                  </a:moveTo>
                  <a:lnTo>
                    <a:pt x="0" y="0"/>
                  </a:lnTo>
                </a:path>
              </a:pathLst>
            </a:custGeom>
            <a:ln w="255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2722986" y="3132116"/>
              <a:ext cx="119380" cy="102235"/>
            </a:xfrm>
            <a:custGeom>
              <a:avLst/>
              <a:gdLst/>
              <a:ahLst/>
              <a:cxnLst/>
              <a:rect l="l" t="t" r="r" b="b"/>
              <a:pathLst>
                <a:path w="119380" h="102235">
                  <a:moveTo>
                    <a:pt x="0" y="0"/>
                  </a:moveTo>
                  <a:lnTo>
                    <a:pt x="0" y="101869"/>
                  </a:lnTo>
                  <a:lnTo>
                    <a:pt x="119037" y="510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2646462" y="3183136"/>
              <a:ext cx="136525" cy="0"/>
            </a:xfrm>
            <a:custGeom>
              <a:avLst/>
              <a:gdLst/>
              <a:ahLst/>
              <a:cxnLst/>
              <a:rect l="l" t="t" r="r" b="b"/>
              <a:pathLst>
                <a:path w="136525">
                  <a:moveTo>
                    <a:pt x="136128" y="0"/>
                  </a:moveTo>
                  <a:lnTo>
                    <a:pt x="0" y="0"/>
                  </a:lnTo>
                </a:path>
              </a:pathLst>
            </a:custGeom>
            <a:ln w="255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2722986" y="4237462"/>
              <a:ext cx="119380" cy="102235"/>
            </a:xfrm>
            <a:custGeom>
              <a:avLst/>
              <a:gdLst/>
              <a:ahLst/>
              <a:cxnLst/>
              <a:rect l="l" t="t" r="r" b="b"/>
              <a:pathLst>
                <a:path w="119380" h="102235">
                  <a:moveTo>
                    <a:pt x="0" y="0"/>
                  </a:moveTo>
                  <a:lnTo>
                    <a:pt x="0" y="102124"/>
                  </a:lnTo>
                  <a:lnTo>
                    <a:pt x="119037" y="511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2646462" y="3183136"/>
              <a:ext cx="136525" cy="1301115"/>
            </a:xfrm>
            <a:custGeom>
              <a:avLst/>
              <a:gdLst/>
              <a:ahLst/>
              <a:cxnLst/>
              <a:rect l="l" t="t" r="r" b="b"/>
              <a:pathLst>
                <a:path w="136525" h="1301114">
                  <a:moveTo>
                    <a:pt x="136128" y="1105430"/>
                  </a:moveTo>
                  <a:lnTo>
                    <a:pt x="0" y="1105430"/>
                  </a:lnTo>
                </a:path>
                <a:path w="136525" h="1301114">
                  <a:moveTo>
                    <a:pt x="0" y="0"/>
                  </a:moveTo>
                  <a:lnTo>
                    <a:pt x="0" y="1301006"/>
                  </a:lnTo>
                </a:path>
              </a:pathLst>
            </a:custGeom>
            <a:ln w="255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9" name="object 15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586755" y="4237446"/>
              <a:ext cx="102152" cy="93738"/>
            </a:xfrm>
            <a:prstGeom prst="rect">
              <a:avLst/>
            </a:prstGeom>
          </p:spPr>
        </p:pic>
        <p:pic>
          <p:nvPicPr>
            <p:cNvPr id="160" name="object 16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199629" y="3123513"/>
              <a:ext cx="102067" cy="102071"/>
            </a:xfrm>
            <a:prstGeom prst="rect">
              <a:avLst/>
            </a:prstGeom>
          </p:spPr>
        </p:pic>
        <p:sp>
          <p:nvSpPr>
            <p:cNvPr id="161" name="object 161"/>
            <p:cNvSpPr/>
            <p:nvPr/>
          </p:nvSpPr>
          <p:spPr>
            <a:xfrm>
              <a:off x="3531422" y="4237462"/>
              <a:ext cx="119380" cy="102235"/>
            </a:xfrm>
            <a:custGeom>
              <a:avLst/>
              <a:gdLst/>
              <a:ahLst/>
              <a:cxnLst/>
              <a:rect l="l" t="t" r="r" b="b"/>
              <a:pathLst>
                <a:path w="119379" h="102235">
                  <a:moveTo>
                    <a:pt x="0" y="0"/>
                  </a:moveTo>
                  <a:lnTo>
                    <a:pt x="0" y="102124"/>
                  </a:lnTo>
                  <a:lnTo>
                    <a:pt x="119037" y="511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3139958" y="4288567"/>
              <a:ext cx="451484" cy="0"/>
            </a:xfrm>
            <a:custGeom>
              <a:avLst/>
              <a:gdLst/>
              <a:ahLst/>
              <a:cxnLst/>
              <a:rect l="l" t="t" r="r" b="b"/>
              <a:pathLst>
                <a:path w="451485">
                  <a:moveTo>
                    <a:pt x="450897" y="0"/>
                  </a:moveTo>
                  <a:lnTo>
                    <a:pt x="0" y="0"/>
                  </a:lnTo>
                </a:path>
              </a:pathLst>
            </a:custGeom>
            <a:ln w="255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3531422" y="4467221"/>
              <a:ext cx="119380" cy="102235"/>
            </a:xfrm>
            <a:custGeom>
              <a:avLst/>
              <a:gdLst/>
              <a:ahLst/>
              <a:cxnLst/>
              <a:rect l="l" t="t" r="r" b="b"/>
              <a:pathLst>
                <a:path w="119379" h="102235">
                  <a:moveTo>
                    <a:pt x="0" y="0"/>
                  </a:moveTo>
                  <a:lnTo>
                    <a:pt x="0" y="102124"/>
                  </a:lnTo>
                  <a:lnTo>
                    <a:pt x="119037" y="510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3369701" y="4518241"/>
              <a:ext cx="221615" cy="0"/>
            </a:xfrm>
            <a:custGeom>
              <a:avLst/>
              <a:gdLst/>
              <a:ahLst/>
              <a:cxnLst/>
              <a:rect l="l" t="t" r="r" b="b"/>
              <a:pathLst>
                <a:path w="221614">
                  <a:moveTo>
                    <a:pt x="221154" y="0"/>
                  </a:moveTo>
                  <a:lnTo>
                    <a:pt x="0" y="0"/>
                  </a:lnTo>
                </a:path>
              </a:pathLst>
            </a:custGeom>
            <a:ln w="255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6364858" y="5002845"/>
              <a:ext cx="119380" cy="102235"/>
            </a:xfrm>
            <a:custGeom>
              <a:avLst/>
              <a:gdLst/>
              <a:ahLst/>
              <a:cxnLst/>
              <a:rect l="l" t="t" r="r" b="b"/>
              <a:pathLst>
                <a:path w="119379" h="102235">
                  <a:moveTo>
                    <a:pt x="0" y="0"/>
                  </a:moveTo>
                  <a:lnTo>
                    <a:pt x="0" y="102124"/>
                  </a:lnTo>
                  <a:lnTo>
                    <a:pt x="119292" y="511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5207727" y="5053950"/>
              <a:ext cx="1217295" cy="0"/>
            </a:xfrm>
            <a:custGeom>
              <a:avLst/>
              <a:gdLst/>
              <a:ahLst/>
              <a:cxnLst/>
              <a:rect l="l" t="t" r="r" b="b"/>
              <a:pathLst>
                <a:path w="1217295">
                  <a:moveTo>
                    <a:pt x="1216819" y="0"/>
                  </a:moveTo>
                  <a:lnTo>
                    <a:pt x="0" y="0"/>
                  </a:lnTo>
                </a:path>
              </a:pathLst>
            </a:custGeom>
            <a:ln w="255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6364858" y="5121891"/>
              <a:ext cx="119380" cy="102235"/>
            </a:xfrm>
            <a:custGeom>
              <a:avLst/>
              <a:gdLst/>
              <a:ahLst/>
              <a:cxnLst/>
              <a:rect l="l" t="t" r="r" b="b"/>
              <a:pathLst>
                <a:path w="119379" h="102235">
                  <a:moveTo>
                    <a:pt x="0" y="0"/>
                  </a:moveTo>
                  <a:lnTo>
                    <a:pt x="0" y="102124"/>
                  </a:lnTo>
                  <a:lnTo>
                    <a:pt x="119292" y="511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6279916" y="5172996"/>
              <a:ext cx="144780" cy="0"/>
            </a:xfrm>
            <a:custGeom>
              <a:avLst/>
              <a:gdLst/>
              <a:ahLst/>
              <a:cxnLst/>
              <a:rect l="l" t="t" r="r" b="b"/>
              <a:pathLst>
                <a:path w="144779">
                  <a:moveTo>
                    <a:pt x="144630" y="0"/>
                  </a:moveTo>
                  <a:lnTo>
                    <a:pt x="0" y="0"/>
                  </a:lnTo>
                </a:path>
              </a:pathLst>
            </a:custGeom>
            <a:ln w="255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9" name="object 169"/>
          <p:cNvSpPr txBox="1"/>
          <p:nvPr/>
        </p:nvSpPr>
        <p:spPr>
          <a:xfrm>
            <a:off x="6581901" y="4981810"/>
            <a:ext cx="82550" cy="1276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50" b="1" spc="-50" dirty="0">
                <a:latin typeface="Arial"/>
                <a:cs typeface="Arial"/>
              </a:rPr>
              <a:t>X</a:t>
            </a:r>
            <a:endParaRPr sz="650">
              <a:latin typeface="Arial"/>
              <a:cs typeface="Arial"/>
            </a:endParaRPr>
          </a:p>
        </p:txBody>
      </p:sp>
      <p:sp>
        <p:nvSpPr>
          <p:cNvPr id="170" name="object 170"/>
          <p:cNvSpPr/>
          <p:nvPr/>
        </p:nvSpPr>
        <p:spPr>
          <a:xfrm>
            <a:off x="6475563" y="4594856"/>
            <a:ext cx="229870" cy="688975"/>
          </a:xfrm>
          <a:custGeom>
            <a:avLst/>
            <a:gdLst/>
            <a:ahLst/>
            <a:cxnLst/>
            <a:rect l="l" t="t" r="r" b="b"/>
            <a:pathLst>
              <a:path w="229870" h="688975">
                <a:moveTo>
                  <a:pt x="0" y="0"/>
                </a:moveTo>
                <a:lnTo>
                  <a:pt x="0" y="688768"/>
                </a:lnTo>
                <a:lnTo>
                  <a:pt x="229742" y="535623"/>
                </a:lnTo>
                <a:lnTo>
                  <a:pt x="229742" y="152974"/>
                </a:lnTo>
                <a:lnTo>
                  <a:pt x="0" y="0"/>
                </a:lnTo>
              </a:path>
            </a:pathLst>
          </a:custGeom>
          <a:ln w="51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 txBox="1"/>
          <p:nvPr/>
        </p:nvSpPr>
        <p:spPr>
          <a:xfrm>
            <a:off x="6454383" y="4624664"/>
            <a:ext cx="241300" cy="2876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ts val="1010"/>
              </a:lnSpc>
              <a:spcBef>
                <a:spcPts val="135"/>
              </a:spcBef>
            </a:pPr>
            <a:r>
              <a:rPr sz="900" b="1" spc="-50" dirty="0">
                <a:solidFill>
                  <a:srgbClr val="0033FF"/>
                </a:solidFill>
                <a:latin typeface="Courier New"/>
                <a:cs typeface="Courier New"/>
              </a:rPr>
              <a:t>0</a:t>
            </a:r>
            <a:endParaRPr sz="900">
              <a:latin typeface="Courier New"/>
              <a:cs typeface="Courier New"/>
            </a:endParaRPr>
          </a:p>
          <a:p>
            <a:pPr marL="38100">
              <a:lnSpc>
                <a:spcPts val="1010"/>
              </a:lnSpc>
            </a:pPr>
            <a:r>
              <a:rPr sz="1350" b="1" baseline="-9259" dirty="0">
                <a:solidFill>
                  <a:srgbClr val="0033FF"/>
                </a:solidFill>
                <a:latin typeface="Courier New"/>
                <a:cs typeface="Courier New"/>
              </a:rPr>
              <a:t>1</a:t>
            </a:r>
            <a:r>
              <a:rPr sz="1350" b="1" spc="-517" baseline="-9259" dirty="0">
                <a:solidFill>
                  <a:srgbClr val="0033FF"/>
                </a:solidFill>
                <a:latin typeface="Courier New"/>
                <a:cs typeface="Courier New"/>
              </a:rPr>
              <a:t> </a:t>
            </a:r>
            <a:r>
              <a:rPr sz="650" b="1" spc="-50" dirty="0">
                <a:latin typeface="Arial"/>
                <a:cs typeface="Arial"/>
              </a:rPr>
              <a:t>M</a:t>
            </a:r>
            <a:endParaRPr sz="650">
              <a:latin typeface="Arial"/>
              <a:cs typeface="Arial"/>
            </a:endParaRPr>
          </a:p>
        </p:txBody>
      </p:sp>
      <p:sp>
        <p:nvSpPr>
          <p:cNvPr id="172" name="object 172"/>
          <p:cNvSpPr txBox="1"/>
          <p:nvPr/>
        </p:nvSpPr>
        <p:spPr>
          <a:xfrm>
            <a:off x="6454383" y="4845750"/>
            <a:ext cx="231775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1350" b="1" baseline="-33950" dirty="0">
                <a:solidFill>
                  <a:srgbClr val="0033FF"/>
                </a:solidFill>
                <a:latin typeface="Courier New"/>
                <a:cs typeface="Courier New"/>
              </a:rPr>
              <a:t>2</a:t>
            </a:r>
            <a:r>
              <a:rPr sz="1350" b="1" spc="-517" baseline="-33950" dirty="0">
                <a:solidFill>
                  <a:srgbClr val="0033FF"/>
                </a:solidFill>
                <a:latin typeface="Courier New"/>
                <a:cs typeface="Courier New"/>
              </a:rPr>
              <a:t> </a:t>
            </a:r>
            <a:r>
              <a:rPr sz="650" b="1" spc="-50" dirty="0">
                <a:latin typeface="Arial"/>
                <a:cs typeface="Arial"/>
              </a:rPr>
              <a:t>U</a:t>
            </a:r>
            <a:endParaRPr sz="650">
              <a:latin typeface="Arial"/>
              <a:cs typeface="Arial"/>
            </a:endParaRPr>
          </a:p>
        </p:txBody>
      </p:sp>
      <p:sp>
        <p:nvSpPr>
          <p:cNvPr id="173" name="object 173"/>
          <p:cNvSpPr txBox="1"/>
          <p:nvPr/>
        </p:nvSpPr>
        <p:spPr>
          <a:xfrm>
            <a:off x="6479783" y="5049830"/>
            <a:ext cx="97155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b="1" spc="-50" dirty="0">
                <a:solidFill>
                  <a:srgbClr val="0033FF"/>
                </a:solidFill>
                <a:latin typeface="Courier New"/>
                <a:cs typeface="Courier New"/>
              </a:rPr>
              <a:t>3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74" name="object 174"/>
          <p:cNvSpPr/>
          <p:nvPr/>
        </p:nvSpPr>
        <p:spPr>
          <a:xfrm>
            <a:off x="3641872" y="4135592"/>
            <a:ext cx="230504" cy="535940"/>
          </a:xfrm>
          <a:custGeom>
            <a:avLst/>
            <a:gdLst/>
            <a:ahLst/>
            <a:cxnLst/>
            <a:rect l="l" t="t" r="r" b="b"/>
            <a:pathLst>
              <a:path w="230504" h="535939">
                <a:moveTo>
                  <a:pt x="0" y="0"/>
                </a:moveTo>
                <a:lnTo>
                  <a:pt x="0" y="535623"/>
                </a:lnTo>
                <a:lnTo>
                  <a:pt x="229912" y="425165"/>
                </a:lnTo>
                <a:lnTo>
                  <a:pt x="229912" y="119046"/>
                </a:lnTo>
                <a:lnTo>
                  <a:pt x="0" y="0"/>
                </a:lnTo>
              </a:path>
            </a:pathLst>
          </a:custGeom>
          <a:ln w="51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 txBox="1"/>
          <p:nvPr/>
        </p:nvSpPr>
        <p:spPr>
          <a:xfrm>
            <a:off x="3620947" y="4176826"/>
            <a:ext cx="240665" cy="29464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31445" marR="30480" indent="-93980">
              <a:lnSpc>
                <a:spcPct val="109900"/>
              </a:lnSpc>
              <a:spcBef>
                <a:spcPts val="140"/>
              </a:spcBef>
            </a:pPr>
            <a:r>
              <a:rPr sz="900" b="1" dirty="0">
                <a:solidFill>
                  <a:srgbClr val="0033FF"/>
                </a:solidFill>
                <a:latin typeface="Courier New"/>
                <a:cs typeface="Courier New"/>
              </a:rPr>
              <a:t>1</a:t>
            </a:r>
            <a:r>
              <a:rPr sz="900" b="1" spc="-350" dirty="0">
                <a:solidFill>
                  <a:srgbClr val="0033FF"/>
                </a:solidFill>
                <a:latin typeface="Courier New"/>
                <a:cs typeface="Courier New"/>
              </a:rPr>
              <a:t> </a:t>
            </a:r>
            <a:r>
              <a:rPr sz="975" b="1" spc="-75" baseline="-12820" dirty="0">
                <a:latin typeface="Arial"/>
                <a:cs typeface="Arial"/>
              </a:rPr>
              <a:t>M</a:t>
            </a:r>
            <a:r>
              <a:rPr sz="975" b="1" spc="750" baseline="-12820" dirty="0">
                <a:latin typeface="Arial"/>
                <a:cs typeface="Arial"/>
              </a:rPr>
              <a:t> </a:t>
            </a:r>
            <a:r>
              <a:rPr sz="650" b="1" spc="-50" dirty="0">
                <a:latin typeface="Arial"/>
                <a:cs typeface="Arial"/>
              </a:rPr>
              <a:t>U</a:t>
            </a:r>
            <a:endParaRPr sz="650">
              <a:latin typeface="Arial"/>
              <a:cs typeface="Arial"/>
            </a:endParaRPr>
          </a:p>
        </p:txBody>
      </p:sp>
      <p:sp>
        <p:nvSpPr>
          <p:cNvPr id="176" name="object 176"/>
          <p:cNvSpPr txBox="1"/>
          <p:nvPr/>
        </p:nvSpPr>
        <p:spPr>
          <a:xfrm>
            <a:off x="3646347" y="4412081"/>
            <a:ext cx="184785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50" b="1" baseline="3086" dirty="0">
                <a:solidFill>
                  <a:srgbClr val="0033FF"/>
                </a:solidFill>
                <a:latin typeface="Courier New"/>
                <a:cs typeface="Courier New"/>
              </a:rPr>
              <a:t>0</a:t>
            </a:r>
            <a:r>
              <a:rPr sz="1350" b="1" spc="-419" baseline="3086" dirty="0">
                <a:solidFill>
                  <a:srgbClr val="0033FF"/>
                </a:solidFill>
                <a:latin typeface="Courier New"/>
                <a:cs typeface="Courier New"/>
              </a:rPr>
              <a:t> </a:t>
            </a:r>
            <a:r>
              <a:rPr sz="650" b="1" spc="-50" dirty="0">
                <a:latin typeface="Arial"/>
                <a:cs typeface="Arial"/>
              </a:rPr>
              <a:t>X</a:t>
            </a:r>
            <a:endParaRPr sz="650">
              <a:latin typeface="Arial"/>
              <a:cs typeface="Arial"/>
            </a:endParaRPr>
          </a:p>
        </p:txBody>
      </p:sp>
      <p:grpSp>
        <p:nvGrpSpPr>
          <p:cNvPr id="177" name="object 177"/>
          <p:cNvGrpSpPr/>
          <p:nvPr/>
        </p:nvGrpSpPr>
        <p:grpSpPr>
          <a:xfrm>
            <a:off x="5883853" y="4007958"/>
            <a:ext cx="1017269" cy="332105"/>
            <a:chOff x="5883853" y="4007958"/>
            <a:chExt cx="1017269" cy="332105"/>
          </a:xfrm>
        </p:grpSpPr>
        <p:sp>
          <p:nvSpPr>
            <p:cNvPr id="178" name="object 178"/>
            <p:cNvSpPr/>
            <p:nvPr/>
          </p:nvSpPr>
          <p:spPr>
            <a:xfrm>
              <a:off x="6781830" y="4127004"/>
              <a:ext cx="119380" cy="102235"/>
            </a:xfrm>
            <a:custGeom>
              <a:avLst/>
              <a:gdLst/>
              <a:ahLst/>
              <a:cxnLst/>
              <a:rect l="l" t="t" r="r" b="b"/>
              <a:pathLst>
                <a:path w="119379" h="102235">
                  <a:moveTo>
                    <a:pt x="0" y="0"/>
                  </a:moveTo>
                  <a:lnTo>
                    <a:pt x="0" y="102124"/>
                  </a:lnTo>
                  <a:lnTo>
                    <a:pt x="119292" y="510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79"/>
            <p:cNvSpPr/>
            <p:nvPr/>
          </p:nvSpPr>
          <p:spPr>
            <a:xfrm>
              <a:off x="6705306" y="4178024"/>
              <a:ext cx="136525" cy="0"/>
            </a:xfrm>
            <a:custGeom>
              <a:avLst/>
              <a:gdLst/>
              <a:ahLst/>
              <a:cxnLst/>
              <a:rect l="l" t="t" r="r" b="b"/>
              <a:pathLst>
                <a:path w="136525">
                  <a:moveTo>
                    <a:pt x="136213" y="0"/>
                  </a:moveTo>
                  <a:lnTo>
                    <a:pt x="0" y="0"/>
                  </a:lnTo>
                </a:path>
              </a:pathLst>
            </a:custGeom>
            <a:ln w="255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80"/>
            <p:cNvSpPr/>
            <p:nvPr/>
          </p:nvSpPr>
          <p:spPr>
            <a:xfrm>
              <a:off x="6364858" y="4237462"/>
              <a:ext cx="119380" cy="102235"/>
            </a:xfrm>
            <a:custGeom>
              <a:avLst/>
              <a:gdLst/>
              <a:ahLst/>
              <a:cxnLst/>
              <a:rect l="l" t="t" r="r" b="b"/>
              <a:pathLst>
                <a:path w="119379" h="102235">
                  <a:moveTo>
                    <a:pt x="0" y="0"/>
                  </a:moveTo>
                  <a:lnTo>
                    <a:pt x="0" y="102124"/>
                  </a:lnTo>
                  <a:lnTo>
                    <a:pt x="119292" y="511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181"/>
            <p:cNvSpPr/>
            <p:nvPr/>
          </p:nvSpPr>
          <p:spPr>
            <a:xfrm>
              <a:off x="5896870" y="4288567"/>
              <a:ext cx="527685" cy="0"/>
            </a:xfrm>
            <a:custGeom>
              <a:avLst/>
              <a:gdLst/>
              <a:ahLst/>
              <a:cxnLst/>
              <a:rect l="l" t="t" r="r" b="b"/>
              <a:pathLst>
                <a:path w="527685">
                  <a:moveTo>
                    <a:pt x="527676" y="0"/>
                  </a:moveTo>
                  <a:lnTo>
                    <a:pt x="0" y="0"/>
                  </a:lnTo>
                </a:path>
              </a:pathLst>
            </a:custGeom>
            <a:ln w="255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182"/>
            <p:cNvSpPr/>
            <p:nvPr/>
          </p:nvSpPr>
          <p:spPr>
            <a:xfrm>
              <a:off x="6364858" y="4007958"/>
              <a:ext cx="119380" cy="102235"/>
            </a:xfrm>
            <a:custGeom>
              <a:avLst/>
              <a:gdLst/>
              <a:ahLst/>
              <a:cxnLst/>
              <a:rect l="l" t="t" r="r" b="b"/>
              <a:pathLst>
                <a:path w="119379" h="102235">
                  <a:moveTo>
                    <a:pt x="0" y="0"/>
                  </a:moveTo>
                  <a:lnTo>
                    <a:pt x="0" y="102124"/>
                  </a:lnTo>
                  <a:lnTo>
                    <a:pt x="119292" y="510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83"/>
            <p:cNvSpPr/>
            <p:nvPr/>
          </p:nvSpPr>
          <p:spPr>
            <a:xfrm>
              <a:off x="6169296" y="4058977"/>
              <a:ext cx="255270" cy="0"/>
            </a:xfrm>
            <a:custGeom>
              <a:avLst/>
              <a:gdLst/>
              <a:ahLst/>
              <a:cxnLst/>
              <a:rect l="l" t="t" r="r" b="b"/>
              <a:pathLst>
                <a:path w="255270">
                  <a:moveTo>
                    <a:pt x="255250" y="0"/>
                  </a:moveTo>
                  <a:lnTo>
                    <a:pt x="0" y="0"/>
                  </a:lnTo>
                </a:path>
              </a:pathLst>
            </a:custGeom>
            <a:ln w="255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4" name="object 184"/>
          <p:cNvSpPr txBox="1"/>
          <p:nvPr/>
        </p:nvSpPr>
        <p:spPr>
          <a:xfrm>
            <a:off x="6573568" y="4012432"/>
            <a:ext cx="96520" cy="1276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50" b="1" spc="-50" dirty="0">
                <a:latin typeface="Arial"/>
                <a:cs typeface="Arial"/>
              </a:rPr>
              <a:t>M</a:t>
            </a:r>
            <a:endParaRPr sz="650">
              <a:latin typeface="Arial"/>
              <a:cs typeface="Arial"/>
            </a:endParaRPr>
          </a:p>
        </p:txBody>
      </p:sp>
      <p:sp>
        <p:nvSpPr>
          <p:cNvPr id="185" name="object 185"/>
          <p:cNvSpPr txBox="1"/>
          <p:nvPr/>
        </p:nvSpPr>
        <p:spPr>
          <a:xfrm>
            <a:off x="6573568" y="4114472"/>
            <a:ext cx="86995" cy="1276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50" b="1" spc="-50" dirty="0">
                <a:latin typeface="Arial"/>
                <a:cs typeface="Arial"/>
              </a:rPr>
              <a:t>U</a:t>
            </a:r>
            <a:endParaRPr sz="650">
              <a:latin typeface="Arial"/>
              <a:cs typeface="Arial"/>
            </a:endParaRPr>
          </a:p>
        </p:txBody>
      </p:sp>
      <p:sp>
        <p:nvSpPr>
          <p:cNvPr id="186" name="object 186"/>
          <p:cNvSpPr/>
          <p:nvPr/>
        </p:nvSpPr>
        <p:spPr>
          <a:xfrm>
            <a:off x="6475563" y="3905833"/>
            <a:ext cx="229870" cy="535940"/>
          </a:xfrm>
          <a:custGeom>
            <a:avLst/>
            <a:gdLst/>
            <a:ahLst/>
            <a:cxnLst/>
            <a:rect l="l" t="t" r="r" b="b"/>
            <a:pathLst>
              <a:path w="229870" h="535939">
                <a:moveTo>
                  <a:pt x="0" y="0"/>
                </a:moveTo>
                <a:lnTo>
                  <a:pt x="0" y="535878"/>
                </a:lnTo>
                <a:lnTo>
                  <a:pt x="229742" y="425420"/>
                </a:lnTo>
                <a:lnTo>
                  <a:pt x="229742" y="119046"/>
                </a:lnTo>
                <a:lnTo>
                  <a:pt x="0" y="0"/>
                </a:lnTo>
              </a:path>
            </a:pathLst>
          </a:custGeom>
          <a:ln w="51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 txBox="1"/>
          <p:nvPr/>
        </p:nvSpPr>
        <p:spPr>
          <a:xfrm>
            <a:off x="6479783" y="3961321"/>
            <a:ext cx="97155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b="1" spc="-50" dirty="0">
                <a:solidFill>
                  <a:srgbClr val="0033FF"/>
                </a:solidFill>
                <a:latin typeface="Courier New"/>
                <a:cs typeface="Courier New"/>
              </a:rPr>
              <a:t>0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88" name="object 188"/>
          <p:cNvSpPr txBox="1"/>
          <p:nvPr/>
        </p:nvSpPr>
        <p:spPr>
          <a:xfrm>
            <a:off x="6479783" y="4182322"/>
            <a:ext cx="184785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50" b="1" baseline="3086" dirty="0">
                <a:solidFill>
                  <a:srgbClr val="0033FF"/>
                </a:solidFill>
                <a:latin typeface="Courier New"/>
                <a:cs typeface="Courier New"/>
              </a:rPr>
              <a:t>1</a:t>
            </a:r>
            <a:r>
              <a:rPr sz="1350" b="1" spc="-419" baseline="3086" dirty="0">
                <a:solidFill>
                  <a:srgbClr val="0033FF"/>
                </a:solidFill>
                <a:latin typeface="Courier New"/>
                <a:cs typeface="Courier New"/>
              </a:rPr>
              <a:t> </a:t>
            </a:r>
            <a:r>
              <a:rPr sz="650" b="1" spc="-50" dirty="0">
                <a:latin typeface="Arial"/>
                <a:cs typeface="Arial"/>
              </a:rPr>
              <a:t>X</a:t>
            </a:r>
            <a:endParaRPr sz="650">
              <a:latin typeface="Arial"/>
              <a:cs typeface="Arial"/>
            </a:endParaRPr>
          </a:p>
        </p:txBody>
      </p:sp>
      <p:grpSp>
        <p:nvGrpSpPr>
          <p:cNvPr id="189" name="object 189"/>
          <p:cNvGrpSpPr/>
          <p:nvPr/>
        </p:nvGrpSpPr>
        <p:grpSpPr>
          <a:xfrm>
            <a:off x="5633077" y="4067367"/>
            <a:ext cx="289560" cy="442595"/>
            <a:chOff x="5633077" y="4067367"/>
            <a:chExt cx="289560" cy="442595"/>
          </a:xfrm>
        </p:grpSpPr>
        <p:sp>
          <p:nvSpPr>
            <p:cNvPr id="190" name="object 190"/>
            <p:cNvSpPr/>
            <p:nvPr/>
          </p:nvSpPr>
          <p:spPr>
            <a:xfrm>
              <a:off x="5658795" y="4093084"/>
              <a:ext cx="238125" cy="391160"/>
            </a:xfrm>
            <a:custGeom>
              <a:avLst/>
              <a:gdLst/>
              <a:ahLst/>
              <a:cxnLst/>
              <a:rect l="l" t="t" r="r" b="b"/>
              <a:pathLst>
                <a:path w="238125" h="391160">
                  <a:moveTo>
                    <a:pt x="238092" y="0"/>
                  </a:moveTo>
                  <a:lnTo>
                    <a:pt x="0" y="0"/>
                  </a:lnTo>
                  <a:lnTo>
                    <a:pt x="0" y="391058"/>
                  </a:lnTo>
                  <a:lnTo>
                    <a:pt x="238092" y="391058"/>
                  </a:lnTo>
                  <a:lnTo>
                    <a:pt x="23809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" name="object 191"/>
            <p:cNvSpPr/>
            <p:nvPr/>
          </p:nvSpPr>
          <p:spPr>
            <a:xfrm>
              <a:off x="5658795" y="4093084"/>
              <a:ext cx="238125" cy="391160"/>
            </a:xfrm>
            <a:custGeom>
              <a:avLst/>
              <a:gdLst/>
              <a:ahLst/>
              <a:cxnLst/>
              <a:rect l="l" t="t" r="r" b="b"/>
              <a:pathLst>
                <a:path w="238125" h="391160">
                  <a:moveTo>
                    <a:pt x="0" y="391058"/>
                  </a:moveTo>
                  <a:lnTo>
                    <a:pt x="238092" y="391058"/>
                  </a:lnTo>
                  <a:lnTo>
                    <a:pt x="238092" y="0"/>
                  </a:lnTo>
                  <a:lnTo>
                    <a:pt x="0" y="0"/>
                  </a:lnTo>
                  <a:lnTo>
                    <a:pt x="0" y="391058"/>
                  </a:lnTo>
                  <a:close/>
                </a:path>
              </a:pathLst>
            </a:custGeom>
            <a:ln w="51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2" name="object 192"/>
          <p:cNvSpPr txBox="1"/>
          <p:nvPr/>
        </p:nvSpPr>
        <p:spPr>
          <a:xfrm>
            <a:off x="5714031" y="4182526"/>
            <a:ext cx="135890" cy="209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b="1" spc="-50" dirty="0">
                <a:latin typeface="Arial"/>
                <a:cs typeface="Arial"/>
              </a:rPr>
              <a:t>A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93" name="object 193"/>
          <p:cNvGrpSpPr/>
          <p:nvPr/>
        </p:nvGrpSpPr>
        <p:grpSpPr>
          <a:xfrm>
            <a:off x="5633077" y="4526418"/>
            <a:ext cx="289560" cy="443230"/>
            <a:chOff x="5633077" y="4526418"/>
            <a:chExt cx="289560" cy="443230"/>
          </a:xfrm>
        </p:grpSpPr>
        <p:sp>
          <p:nvSpPr>
            <p:cNvPr id="194" name="object 194"/>
            <p:cNvSpPr/>
            <p:nvPr/>
          </p:nvSpPr>
          <p:spPr>
            <a:xfrm>
              <a:off x="5658795" y="4552135"/>
              <a:ext cx="238125" cy="391795"/>
            </a:xfrm>
            <a:custGeom>
              <a:avLst/>
              <a:gdLst/>
              <a:ahLst/>
              <a:cxnLst/>
              <a:rect l="l" t="t" r="r" b="b"/>
              <a:pathLst>
                <a:path w="238125" h="391795">
                  <a:moveTo>
                    <a:pt x="238092" y="0"/>
                  </a:moveTo>
                  <a:lnTo>
                    <a:pt x="0" y="0"/>
                  </a:lnTo>
                  <a:lnTo>
                    <a:pt x="0" y="391271"/>
                  </a:lnTo>
                  <a:lnTo>
                    <a:pt x="238092" y="391271"/>
                  </a:lnTo>
                  <a:lnTo>
                    <a:pt x="23809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" name="object 195"/>
            <p:cNvSpPr/>
            <p:nvPr/>
          </p:nvSpPr>
          <p:spPr>
            <a:xfrm>
              <a:off x="5658795" y="4552135"/>
              <a:ext cx="238125" cy="391795"/>
            </a:xfrm>
            <a:custGeom>
              <a:avLst/>
              <a:gdLst/>
              <a:ahLst/>
              <a:cxnLst/>
              <a:rect l="l" t="t" r="r" b="b"/>
              <a:pathLst>
                <a:path w="238125" h="391795">
                  <a:moveTo>
                    <a:pt x="0" y="391271"/>
                  </a:moveTo>
                  <a:lnTo>
                    <a:pt x="238092" y="391271"/>
                  </a:lnTo>
                  <a:lnTo>
                    <a:pt x="238092" y="0"/>
                  </a:lnTo>
                  <a:lnTo>
                    <a:pt x="0" y="0"/>
                  </a:lnTo>
                  <a:lnTo>
                    <a:pt x="0" y="391271"/>
                  </a:lnTo>
                  <a:close/>
                </a:path>
              </a:pathLst>
            </a:custGeom>
            <a:ln w="51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6" name="object 196"/>
          <p:cNvSpPr txBox="1"/>
          <p:nvPr/>
        </p:nvSpPr>
        <p:spPr>
          <a:xfrm>
            <a:off x="5714031" y="4598890"/>
            <a:ext cx="136525" cy="209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b="1" spc="-50" dirty="0">
                <a:latin typeface="Arial"/>
                <a:cs typeface="Arial"/>
              </a:rPr>
              <a:t>B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97" name="object 197"/>
          <p:cNvGrpSpPr/>
          <p:nvPr/>
        </p:nvGrpSpPr>
        <p:grpSpPr>
          <a:xfrm>
            <a:off x="5466881" y="4177833"/>
            <a:ext cx="2795905" cy="791845"/>
            <a:chOff x="5466881" y="4177833"/>
            <a:chExt cx="2795905" cy="791845"/>
          </a:xfrm>
        </p:grpSpPr>
        <p:sp>
          <p:nvSpPr>
            <p:cNvPr id="198" name="object 198"/>
            <p:cNvSpPr/>
            <p:nvPr/>
          </p:nvSpPr>
          <p:spPr>
            <a:xfrm>
              <a:off x="5556422" y="4662883"/>
              <a:ext cx="119380" cy="102235"/>
            </a:xfrm>
            <a:custGeom>
              <a:avLst/>
              <a:gdLst/>
              <a:ahLst/>
              <a:cxnLst/>
              <a:rect l="l" t="t" r="r" b="b"/>
              <a:pathLst>
                <a:path w="119379" h="102235">
                  <a:moveTo>
                    <a:pt x="0" y="0"/>
                  </a:moveTo>
                  <a:lnTo>
                    <a:pt x="0" y="101869"/>
                  </a:lnTo>
                  <a:lnTo>
                    <a:pt x="119292" y="510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" name="object 199"/>
            <p:cNvSpPr/>
            <p:nvPr/>
          </p:nvSpPr>
          <p:spPr>
            <a:xfrm>
              <a:off x="5479898" y="4713902"/>
              <a:ext cx="136525" cy="0"/>
            </a:xfrm>
            <a:custGeom>
              <a:avLst/>
              <a:gdLst/>
              <a:ahLst/>
              <a:cxnLst/>
              <a:rect l="l" t="t" r="r" b="b"/>
              <a:pathLst>
                <a:path w="136525">
                  <a:moveTo>
                    <a:pt x="136213" y="0"/>
                  </a:moveTo>
                  <a:lnTo>
                    <a:pt x="0" y="0"/>
                  </a:lnTo>
                </a:path>
              </a:pathLst>
            </a:custGeom>
            <a:ln w="255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" name="object 200"/>
            <p:cNvSpPr/>
            <p:nvPr/>
          </p:nvSpPr>
          <p:spPr>
            <a:xfrm>
              <a:off x="5556422" y="4237462"/>
              <a:ext cx="119380" cy="102235"/>
            </a:xfrm>
            <a:custGeom>
              <a:avLst/>
              <a:gdLst/>
              <a:ahLst/>
              <a:cxnLst/>
              <a:rect l="l" t="t" r="r" b="b"/>
              <a:pathLst>
                <a:path w="119379" h="102235">
                  <a:moveTo>
                    <a:pt x="0" y="0"/>
                  </a:moveTo>
                  <a:lnTo>
                    <a:pt x="0" y="102124"/>
                  </a:lnTo>
                  <a:lnTo>
                    <a:pt x="119292" y="511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" name="object 201"/>
            <p:cNvSpPr/>
            <p:nvPr/>
          </p:nvSpPr>
          <p:spPr>
            <a:xfrm>
              <a:off x="5479898" y="4288567"/>
              <a:ext cx="136525" cy="0"/>
            </a:xfrm>
            <a:custGeom>
              <a:avLst/>
              <a:gdLst/>
              <a:ahLst/>
              <a:cxnLst/>
              <a:rect l="l" t="t" r="r" b="b"/>
              <a:pathLst>
                <a:path w="136525">
                  <a:moveTo>
                    <a:pt x="136213" y="0"/>
                  </a:moveTo>
                  <a:lnTo>
                    <a:pt x="0" y="0"/>
                  </a:lnTo>
                </a:path>
              </a:pathLst>
            </a:custGeom>
            <a:ln w="255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" name="object 202"/>
            <p:cNvSpPr/>
            <p:nvPr/>
          </p:nvSpPr>
          <p:spPr>
            <a:xfrm>
              <a:off x="7922126" y="4203551"/>
              <a:ext cx="314960" cy="740410"/>
            </a:xfrm>
            <a:custGeom>
              <a:avLst/>
              <a:gdLst/>
              <a:ahLst/>
              <a:cxnLst/>
              <a:rect l="l" t="t" r="r" b="b"/>
              <a:pathLst>
                <a:path w="314959" h="740410">
                  <a:moveTo>
                    <a:pt x="314871" y="0"/>
                  </a:moveTo>
                  <a:lnTo>
                    <a:pt x="0" y="0"/>
                  </a:lnTo>
                  <a:lnTo>
                    <a:pt x="0" y="739856"/>
                  </a:lnTo>
                  <a:lnTo>
                    <a:pt x="314871" y="739856"/>
                  </a:lnTo>
                  <a:lnTo>
                    <a:pt x="31487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" name="object 203"/>
            <p:cNvSpPr/>
            <p:nvPr/>
          </p:nvSpPr>
          <p:spPr>
            <a:xfrm>
              <a:off x="7922126" y="4203551"/>
              <a:ext cx="314960" cy="740410"/>
            </a:xfrm>
            <a:custGeom>
              <a:avLst/>
              <a:gdLst/>
              <a:ahLst/>
              <a:cxnLst/>
              <a:rect l="l" t="t" r="r" b="b"/>
              <a:pathLst>
                <a:path w="314959" h="740410">
                  <a:moveTo>
                    <a:pt x="0" y="739856"/>
                  </a:moveTo>
                  <a:lnTo>
                    <a:pt x="314871" y="739856"/>
                  </a:lnTo>
                  <a:lnTo>
                    <a:pt x="314871" y="0"/>
                  </a:lnTo>
                  <a:lnTo>
                    <a:pt x="0" y="0"/>
                  </a:lnTo>
                  <a:lnTo>
                    <a:pt x="0" y="739856"/>
                  </a:lnTo>
                  <a:close/>
                </a:path>
              </a:pathLst>
            </a:custGeom>
            <a:ln w="51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4" name="object 204"/>
          <p:cNvSpPr txBox="1"/>
          <p:nvPr/>
        </p:nvSpPr>
        <p:spPr>
          <a:xfrm>
            <a:off x="7952109" y="4454538"/>
            <a:ext cx="249554" cy="25019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8255">
              <a:lnSpc>
                <a:spcPts val="800"/>
              </a:lnSpc>
              <a:spcBef>
                <a:spcPts val="260"/>
              </a:spcBef>
            </a:pPr>
            <a:r>
              <a:rPr sz="800" b="1" spc="-25" dirty="0">
                <a:latin typeface="Arial"/>
                <a:cs typeface="Arial"/>
              </a:rPr>
              <a:t>ALU</a:t>
            </a:r>
            <a:r>
              <a:rPr sz="800" b="1" spc="500" dirty="0">
                <a:latin typeface="Arial"/>
                <a:cs typeface="Arial"/>
              </a:rPr>
              <a:t> </a:t>
            </a:r>
            <a:r>
              <a:rPr sz="800" b="1" spc="-25" dirty="0">
                <a:latin typeface="Arial"/>
                <a:cs typeface="Arial"/>
              </a:rPr>
              <a:t>OUT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205" name="object 205"/>
          <p:cNvGrpSpPr/>
          <p:nvPr/>
        </p:nvGrpSpPr>
        <p:grpSpPr>
          <a:xfrm>
            <a:off x="5050064" y="3267877"/>
            <a:ext cx="3902075" cy="2446020"/>
            <a:chOff x="5050064" y="3267877"/>
            <a:chExt cx="3902075" cy="2446020"/>
          </a:xfrm>
        </p:grpSpPr>
        <p:sp>
          <p:nvSpPr>
            <p:cNvPr id="206" name="object 206"/>
            <p:cNvSpPr/>
            <p:nvPr/>
          </p:nvSpPr>
          <p:spPr>
            <a:xfrm>
              <a:off x="5054509" y="5632243"/>
              <a:ext cx="76835" cy="76835"/>
            </a:xfrm>
            <a:custGeom>
              <a:avLst/>
              <a:gdLst/>
              <a:ahLst/>
              <a:cxnLst/>
              <a:rect l="l" t="t" r="r" b="b"/>
              <a:pathLst>
                <a:path w="76835" h="76835">
                  <a:moveTo>
                    <a:pt x="76609" y="0"/>
                  </a:moveTo>
                  <a:lnTo>
                    <a:pt x="0" y="76580"/>
                  </a:lnTo>
                </a:path>
              </a:pathLst>
            </a:custGeom>
            <a:ln w="8578">
              <a:solidFill>
                <a:srgbClr val="44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7" name="object 207"/>
            <p:cNvSpPr/>
            <p:nvPr/>
          </p:nvSpPr>
          <p:spPr>
            <a:xfrm>
              <a:off x="8696466" y="3293595"/>
              <a:ext cx="229870" cy="688975"/>
            </a:xfrm>
            <a:custGeom>
              <a:avLst/>
              <a:gdLst/>
              <a:ahLst/>
              <a:cxnLst/>
              <a:rect l="l" t="t" r="r" b="b"/>
              <a:pathLst>
                <a:path w="229870" h="688975">
                  <a:moveTo>
                    <a:pt x="0" y="0"/>
                  </a:moveTo>
                  <a:lnTo>
                    <a:pt x="0" y="688853"/>
                  </a:lnTo>
                  <a:lnTo>
                    <a:pt x="229657" y="535878"/>
                  </a:lnTo>
                  <a:lnTo>
                    <a:pt x="229657" y="153144"/>
                  </a:lnTo>
                  <a:lnTo>
                    <a:pt x="0" y="0"/>
                  </a:lnTo>
                </a:path>
              </a:pathLst>
            </a:custGeom>
            <a:ln w="51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8" name="object 208"/>
          <p:cNvSpPr txBox="1"/>
          <p:nvPr/>
        </p:nvSpPr>
        <p:spPr>
          <a:xfrm>
            <a:off x="8700856" y="3740150"/>
            <a:ext cx="97155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b="1" spc="-50" dirty="0">
                <a:solidFill>
                  <a:srgbClr val="0033FF"/>
                </a:solidFill>
                <a:latin typeface="Courier New"/>
                <a:cs typeface="Courier New"/>
              </a:rPr>
              <a:t>0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209" name="object 209"/>
          <p:cNvSpPr txBox="1"/>
          <p:nvPr/>
        </p:nvSpPr>
        <p:spPr>
          <a:xfrm>
            <a:off x="8700856" y="3348913"/>
            <a:ext cx="189865" cy="2552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ts val="1035"/>
              </a:lnSpc>
              <a:spcBef>
                <a:spcPts val="135"/>
              </a:spcBef>
            </a:pPr>
            <a:r>
              <a:rPr sz="900" b="1" spc="-50" dirty="0">
                <a:solidFill>
                  <a:srgbClr val="0033FF"/>
                </a:solidFill>
                <a:latin typeface="Courier New"/>
                <a:cs typeface="Courier New"/>
              </a:rPr>
              <a:t>2</a:t>
            </a:r>
            <a:endParaRPr sz="900">
              <a:latin typeface="Courier New"/>
              <a:cs typeface="Courier New"/>
            </a:endParaRPr>
          </a:p>
          <a:p>
            <a:pPr marL="106045">
              <a:lnSpc>
                <a:spcPts val="735"/>
              </a:lnSpc>
            </a:pPr>
            <a:r>
              <a:rPr sz="650" b="1" spc="-50" dirty="0">
                <a:latin typeface="Arial"/>
                <a:cs typeface="Arial"/>
              </a:rPr>
              <a:t>M</a:t>
            </a:r>
            <a:endParaRPr sz="650">
              <a:latin typeface="Arial"/>
              <a:cs typeface="Arial"/>
            </a:endParaRPr>
          </a:p>
        </p:txBody>
      </p:sp>
      <p:sp>
        <p:nvSpPr>
          <p:cNvPr id="210" name="object 210"/>
          <p:cNvSpPr txBox="1"/>
          <p:nvPr/>
        </p:nvSpPr>
        <p:spPr>
          <a:xfrm>
            <a:off x="8700856" y="3544573"/>
            <a:ext cx="180975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50" b="1" baseline="3086" dirty="0">
                <a:solidFill>
                  <a:srgbClr val="0033FF"/>
                </a:solidFill>
                <a:latin typeface="Courier New"/>
                <a:cs typeface="Courier New"/>
              </a:rPr>
              <a:t>1</a:t>
            </a:r>
            <a:r>
              <a:rPr sz="1350" b="1" spc="-525" baseline="3086" dirty="0">
                <a:solidFill>
                  <a:srgbClr val="0033FF"/>
                </a:solidFill>
                <a:latin typeface="Courier New"/>
                <a:cs typeface="Courier New"/>
              </a:rPr>
              <a:t> </a:t>
            </a:r>
            <a:r>
              <a:rPr sz="650" b="1" spc="-50" dirty="0">
                <a:latin typeface="Arial"/>
                <a:cs typeface="Arial"/>
              </a:rPr>
              <a:t>U</a:t>
            </a:r>
            <a:endParaRPr sz="650">
              <a:latin typeface="Arial"/>
              <a:cs typeface="Arial"/>
            </a:endParaRPr>
          </a:p>
        </p:txBody>
      </p:sp>
      <p:sp>
        <p:nvSpPr>
          <p:cNvPr id="211" name="object 211"/>
          <p:cNvSpPr txBox="1"/>
          <p:nvPr/>
        </p:nvSpPr>
        <p:spPr>
          <a:xfrm>
            <a:off x="8802973" y="3680593"/>
            <a:ext cx="82550" cy="1276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50" b="1" spc="-50" dirty="0">
                <a:latin typeface="Arial"/>
                <a:cs typeface="Arial"/>
              </a:rPr>
              <a:t>X</a:t>
            </a:r>
            <a:endParaRPr sz="650">
              <a:latin typeface="Arial"/>
              <a:cs typeface="Arial"/>
            </a:endParaRPr>
          </a:p>
        </p:txBody>
      </p:sp>
      <p:grpSp>
        <p:nvGrpSpPr>
          <p:cNvPr id="212" name="object 212"/>
          <p:cNvGrpSpPr/>
          <p:nvPr/>
        </p:nvGrpSpPr>
        <p:grpSpPr>
          <a:xfrm>
            <a:off x="6245611" y="3004274"/>
            <a:ext cx="2459355" cy="876300"/>
            <a:chOff x="6245611" y="3004274"/>
            <a:chExt cx="2459355" cy="876300"/>
          </a:xfrm>
        </p:grpSpPr>
        <p:sp>
          <p:nvSpPr>
            <p:cNvPr id="213" name="object 213"/>
            <p:cNvSpPr/>
            <p:nvPr/>
          </p:nvSpPr>
          <p:spPr>
            <a:xfrm>
              <a:off x="8585931" y="3395719"/>
              <a:ext cx="119380" cy="102235"/>
            </a:xfrm>
            <a:custGeom>
              <a:avLst/>
              <a:gdLst/>
              <a:ahLst/>
              <a:cxnLst/>
              <a:rect l="l" t="t" r="r" b="b"/>
              <a:pathLst>
                <a:path w="119379" h="102235">
                  <a:moveTo>
                    <a:pt x="0" y="0"/>
                  </a:moveTo>
                  <a:lnTo>
                    <a:pt x="0" y="101869"/>
                  </a:lnTo>
                  <a:lnTo>
                    <a:pt x="119037" y="510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4" name="object 214"/>
            <p:cNvSpPr/>
            <p:nvPr/>
          </p:nvSpPr>
          <p:spPr>
            <a:xfrm>
              <a:off x="8236981" y="3446739"/>
              <a:ext cx="408940" cy="0"/>
            </a:xfrm>
            <a:custGeom>
              <a:avLst/>
              <a:gdLst/>
              <a:ahLst/>
              <a:cxnLst/>
              <a:rect l="l" t="t" r="r" b="b"/>
              <a:pathLst>
                <a:path w="408940">
                  <a:moveTo>
                    <a:pt x="408384" y="0"/>
                  </a:moveTo>
                  <a:lnTo>
                    <a:pt x="0" y="0"/>
                  </a:lnTo>
                </a:path>
              </a:pathLst>
            </a:custGeom>
            <a:ln w="255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5" name="object 215"/>
            <p:cNvSpPr/>
            <p:nvPr/>
          </p:nvSpPr>
          <p:spPr>
            <a:xfrm>
              <a:off x="8585931" y="3778453"/>
              <a:ext cx="119380" cy="102235"/>
            </a:xfrm>
            <a:custGeom>
              <a:avLst/>
              <a:gdLst/>
              <a:ahLst/>
              <a:cxnLst/>
              <a:rect l="l" t="t" r="r" b="b"/>
              <a:pathLst>
                <a:path w="119379" h="102235">
                  <a:moveTo>
                    <a:pt x="0" y="0"/>
                  </a:moveTo>
                  <a:lnTo>
                    <a:pt x="0" y="101869"/>
                  </a:lnTo>
                  <a:lnTo>
                    <a:pt x="119037" y="510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6" name="object 216"/>
            <p:cNvSpPr/>
            <p:nvPr/>
          </p:nvSpPr>
          <p:spPr>
            <a:xfrm>
              <a:off x="7700971" y="3829473"/>
              <a:ext cx="944880" cy="0"/>
            </a:xfrm>
            <a:custGeom>
              <a:avLst/>
              <a:gdLst/>
              <a:ahLst/>
              <a:cxnLst/>
              <a:rect l="l" t="t" r="r" b="b"/>
              <a:pathLst>
                <a:path w="944879">
                  <a:moveTo>
                    <a:pt x="944393" y="0"/>
                  </a:moveTo>
                  <a:lnTo>
                    <a:pt x="0" y="0"/>
                  </a:lnTo>
                </a:path>
              </a:pathLst>
            </a:custGeom>
            <a:ln w="255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7" name="object 217"/>
            <p:cNvSpPr/>
            <p:nvPr/>
          </p:nvSpPr>
          <p:spPr>
            <a:xfrm>
              <a:off x="6271329" y="3029992"/>
              <a:ext cx="391795" cy="314960"/>
            </a:xfrm>
            <a:custGeom>
              <a:avLst/>
              <a:gdLst/>
              <a:ahLst/>
              <a:cxnLst/>
              <a:rect l="l" t="t" r="r" b="b"/>
              <a:pathLst>
                <a:path w="391795" h="314960">
                  <a:moveTo>
                    <a:pt x="0" y="161562"/>
                  </a:moveTo>
                  <a:lnTo>
                    <a:pt x="7755" y="210175"/>
                  </a:lnTo>
                  <a:lnTo>
                    <a:pt x="29396" y="252240"/>
                  </a:lnTo>
                  <a:lnTo>
                    <a:pt x="62480" y="285314"/>
                  </a:lnTo>
                  <a:lnTo>
                    <a:pt x="104568" y="306951"/>
                  </a:lnTo>
                  <a:lnTo>
                    <a:pt x="153218" y="314707"/>
                  </a:lnTo>
                  <a:lnTo>
                    <a:pt x="238330" y="314707"/>
                  </a:lnTo>
                  <a:lnTo>
                    <a:pt x="286873" y="306951"/>
                  </a:lnTo>
                  <a:lnTo>
                    <a:pt x="328928" y="285314"/>
                  </a:lnTo>
                  <a:lnTo>
                    <a:pt x="362024" y="252240"/>
                  </a:lnTo>
                  <a:lnTo>
                    <a:pt x="383692" y="210175"/>
                  </a:lnTo>
                  <a:lnTo>
                    <a:pt x="391463" y="161562"/>
                  </a:lnTo>
                  <a:lnTo>
                    <a:pt x="391463" y="153144"/>
                  </a:lnTo>
                  <a:lnTo>
                    <a:pt x="383692" y="104532"/>
                  </a:lnTo>
                  <a:lnTo>
                    <a:pt x="362024" y="62466"/>
                  </a:lnTo>
                  <a:lnTo>
                    <a:pt x="328928" y="29392"/>
                  </a:lnTo>
                  <a:lnTo>
                    <a:pt x="286873" y="7755"/>
                  </a:lnTo>
                  <a:lnTo>
                    <a:pt x="238330" y="0"/>
                  </a:lnTo>
                  <a:lnTo>
                    <a:pt x="153218" y="0"/>
                  </a:lnTo>
                  <a:lnTo>
                    <a:pt x="104568" y="7755"/>
                  </a:lnTo>
                  <a:lnTo>
                    <a:pt x="62480" y="29392"/>
                  </a:lnTo>
                  <a:lnTo>
                    <a:pt x="29396" y="62466"/>
                  </a:lnTo>
                  <a:lnTo>
                    <a:pt x="7755" y="104532"/>
                  </a:lnTo>
                  <a:lnTo>
                    <a:pt x="0" y="153144"/>
                  </a:lnTo>
                  <a:lnTo>
                    <a:pt x="0" y="161562"/>
                  </a:lnTo>
                </a:path>
              </a:pathLst>
            </a:custGeom>
            <a:ln w="5105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8" name="object 218"/>
          <p:cNvSpPr txBox="1"/>
          <p:nvPr/>
        </p:nvSpPr>
        <p:spPr>
          <a:xfrm>
            <a:off x="6318317" y="3068125"/>
            <a:ext cx="295910" cy="209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b="1" spc="-25" dirty="0">
                <a:latin typeface="Courier New"/>
                <a:cs typeface="Courier New"/>
              </a:rPr>
              <a:t>&lt;&lt;2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219" name="object 219"/>
          <p:cNvSpPr/>
          <p:nvPr/>
        </p:nvSpPr>
        <p:spPr>
          <a:xfrm>
            <a:off x="7190214" y="3029992"/>
            <a:ext cx="664210" cy="314960"/>
          </a:xfrm>
          <a:custGeom>
            <a:avLst/>
            <a:gdLst/>
            <a:ahLst/>
            <a:cxnLst/>
            <a:rect l="l" t="t" r="r" b="b"/>
            <a:pathLst>
              <a:path w="664209" h="314960">
                <a:moveTo>
                  <a:pt x="0" y="161562"/>
                </a:moveTo>
                <a:lnTo>
                  <a:pt x="7781" y="210175"/>
                </a:lnTo>
                <a:lnTo>
                  <a:pt x="29480" y="252240"/>
                </a:lnTo>
                <a:lnTo>
                  <a:pt x="62627" y="285314"/>
                </a:lnTo>
                <a:lnTo>
                  <a:pt x="104753" y="306951"/>
                </a:lnTo>
                <a:lnTo>
                  <a:pt x="153388" y="314707"/>
                </a:lnTo>
                <a:lnTo>
                  <a:pt x="510756" y="314707"/>
                </a:lnTo>
                <a:lnTo>
                  <a:pt x="559300" y="306951"/>
                </a:lnTo>
                <a:lnTo>
                  <a:pt x="601354" y="285314"/>
                </a:lnTo>
                <a:lnTo>
                  <a:pt x="634450" y="252240"/>
                </a:lnTo>
                <a:lnTo>
                  <a:pt x="656118" y="210175"/>
                </a:lnTo>
                <a:lnTo>
                  <a:pt x="663890" y="161562"/>
                </a:lnTo>
                <a:lnTo>
                  <a:pt x="663890" y="153144"/>
                </a:lnTo>
                <a:lnTo>
                  <a:pt x="656118" y="104532"/>
                </a:lnTo>
                <a:lnTo>
                  <a:pt x="634450" y="62466"/>
                </a:lnTo>
                <a:lnTo>
                  <a:pt x="601354" y="29392"/>
                </a:lnTo>
                <a:lnTo>
                  <a:pt x="559300" y="7755"/>
                </a:lnTo>
                <a:lnTo>
                  <a:pt x="510756" y="0"/>
                </a:lnTo>
                <a:lnTo>
                  <a:pt x="153388" y="0"/>
                </a:lnTo>
                <a:lnTo>
                  <a:pt x="104753" y="7755"/>
                </a:lnTo>
                <a:lnTo>
                  <a:pt x="62627" y="29392"/>
                </a:lnTo>
                <a:lnTo>
                  <a:pt x="29480" y="62466"/>
                </a:lnTo>
                <a:lnTo>
                  <a:pt x="7781" y="104532"/>
                </a:lnTo>
                <a:lnTo>
                  <a:pt x="0" y="153144"/>
                </a:lnTo>
                <a:lnTo>
                  <a:pt x="0" y="161562"/>
                </a:lnTo>
              </a:path>
            </a:pathLst>
          </a:custGeom>
          <a:ln w="510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 txBox="1"/>
          <p:nvPr/>
        </p:nvSpPr>
        <p:spPr>
          <a:xfrm>
            <a:off x="7288219" y="3076891"/>
            <a:ext cx="470534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b="1" spc="-10" dirty="0">
                <a:latin typeface="Courier New"/>
                <a:cs typeface="Courier New"/>
              </a:rPr>
              <a:t>CONCAT</a:t>
            </a:r>
            <a:endParaRPr sz="900">
              <a:latin typeface="Courier New"/>
              <a:cs typeface="Courier New"/>
            </a:endParaRPr>
          </a:p>
        </p:txBody>
      </p:sp>
      <p:grpSp>
        <p:nvGrpSpPr>
          <p:cNvPr id="221" name="object 221"/>
          <p:cNvGrpSpPr/>
          <p:nvPr/>
        </p:nvGrpSpPr>
        <p:grpSpPr>
          <a:xfrm>
            <a:off x="676151" y="3140450"/>
            <a:ext cx="7446645" cy="1293495"/>
            <a:chOff x="676151" y="3140450"/>
            <a:chExt cx="7446645" cy="1293495"/>
          </a:xfrm>
        </p:grpSpPr>
        <p:sp>
          <p:nvSpPr>
            <p:cNvPr id="222" name="object 222"/>
            <p:cNvSpPr/>
            <p:nvPr/>
          </p:nvSpPr>
          <p:spPr>
            <a:xfrm>
              <a:off x="7088182" y="3140450"/>
              <a:ext cx="119380" cy="102235"/>
            </a:xfrm>
            <a:custGeom>
              <a:avLst/>
              <a:gdLst/>
              <a:ahLst/>
              <a:cxnLst/>
              <a:rect l="l" t="t" r="r" b="b"/>
              <a:pathLst>
                <a:path w="119379" h="102235">
                  <a:moveTo>
                    <a:pt x="0" y="0"/>
                  </a:moveTo>
                  <a:lnTo>
                    <a:pt x="0" y="102124"/>
                  </a:lnTo>
                  <a:lnTo>
                    <a:pt x="119207" y="511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3" name="object 223"/>
            <p:cNvSpPr/>
            <p:nvPr/>
          </p:nvSpPr>
          <p:spPr>
            <a:xfrm>
              <a:off x="6662792" y="3191555"/>
              <a:ext cx="485140" cy="0"/>
            </a:xfrm>
            <a:custGeom>
              <a:avLst/>
              <a:gdLst/>
              <a:ahLst/>
              <a:cxnLst/>
              <a:rect l="l" t="t" r="r" b="b"/>
              <a:pathLst>
                <a:path w="485140">
                  <a:moveTo>
                    <a:pt x="484993" y="0"/>
                  </a:moveTo>
                  <a:lnTo>
                    <a:pt x="0" y="0"/>
                  </a:lnTo>
                </a:path>
              </a:pathLst>
            </a:custGeom>
            <a:ln w="255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4" name="object 224"/>
            <p:cNvSpPr/>
            <p:nvPr/>
          </p:nvSpPr>
          <p:spPr>
            <a:xfrm>
              <a:off x="6781830" y="3149038"/>
              <a:ext cx="1336675" cy="76835"/>
            </a:xfrm>
            <a:custGeom>
              <a:avLst/>
              <a:gdLst/>
              <a:ahLst/>
              <a:cxnLst/>
              <a:rect l="l" t="t" r="r" b="b"/>
              <a:pathLst>
                <a:path w="1336675" h="76835">
                  <a:moveTo>
                    <a:pt x="76609" y="0"/>
                  </a:moveTo>
                  <a:lnTo>
                    <a:pt x="0" y="76614"/>
                  </a:lnTo>
                </a:path>
                <a:path w="1336675" h="76835">
                  <a:moveTo>
                    <a:pt x="1336112" y="0"/>
                  </a:moveTo>
                  <a:lnTo>
                    <a:pt x="1259503" y="76614"/>
                  </a:lnTo>
                </a:path>
              </a:pathLst>
            </a:custGeom>
            <a:ln w="8578">
              <a:solidFill>
                <a:srgbClr val="44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5" name="object 225"/>
            <p:cNvSpPr/>
            <p:nvPr/>
          </p:nvSpPr>
          <p:spPr>
            <a:xfrm>
              <a:off x="774322" y="4203619"/>
              <a:ext cx="119380" cy="102235"/>
            </a:xfrm>
            <a:custGeom>
              <a:avLst/>
              <a:gdLst/>
              <a:ahLst/>
              <a:cxnLst/>
              <a:rect l="l" t="t" r="r" b="b"/>
              <a:pathLst>
                <a:path w="119380" h="102235">
                  <a:moveTo>
                    <a:pt x="0" y="0"/>
                  </a:moveTo>
                  <a:lnTo>
                    <a:pt x="0" y="102039"/>
                  </a:lnTo>
                  <a:lnTo>
                    <a:pt x="119224" y="510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6" name="object 226"/>
            <p:cNvSpPr/>
            <p:nvPr/>
          </p:nvSpPr>
          <p:spPr>
            <a:xfrm>
              <a:off x="689168" y="4254638"/>
              <a:ext cx="144780" cy="0"/>
            </a:xfrm>
            <a:custGeom>
              <a:avLst/>
              <a:gdLst/>
              <a:ahLst/>
              <a:cxnLst/>
              <a:rect l="l" t="t" r="r" b="b"/>
              <a:pathLst>
                <a:path w="144780">
                  <a:moveTo>
                    <a:pt x="144783" y="0"/>
                  </a:moveTo>
                  <a:lnTo>
                    <a:pt x="0" y="0"/>
                  </a:lnTo>
                </a:path>
              </a:pathLst>
            </a:custGeom>
            <a:ln w="255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7" name="object 227"/>
            <p:cNvSpPr/>
            <p:nvPr/>
          </p:nvSpPr>
          <p:spPr>
            <a:xfrm>
              <a:off x="884959" y="3871905"/>
              <a:ext cx="229870" cy="535940"/>
            </a:xfrm>
            <a:custGeom>
              <a:avLst/>
              <a:gdLst/>
              <a:ahLst/>
              <a:cxnLst/>
              <a:rect l="l" t="t" r="r" b="b"/>
              <a:pathLst>
                <a:path w="229869" h="535939">
                  <a:moveTo>
                    <a:pt x="0" y="0"/>
                  </a:moveTo>
                  <a:lnTo>
                    <a:pt x="0" y="535708"/>
                  </a:lnTo>
                  <a:lnTo>
                    <a:pt x="229742" y="425165"/>
                  </a:lnTo>
                  <a:lnTo>
                    <a:pt x="229742" y="119131"/>
                  </a:lnTo>
                  <a:lnTo>
                    <a:pt x="0" y="0"/>
                  </a:lnTo>
                </a:path>
              </a:pathLst>
            </a:custGeom>
            <a:ln w="51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8" name="object 228"/>
          <p:cNvSpPr txBox="1"/>
          <p:nvPr/>
        </p:nvSpPr>
        <p:spPr>
          <a:xfrm>
            <a:off x="6769130" y="2957615"/>
            <a:ext cx="14478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25" dirty="0">
                <a:latin typeface="Arial MT"/>
                <a:cs typeface="Arial MT"/>
              </a:rPr>
              <a:t>28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229" name="object 229"/>
          <p:cNvSpPr txBox="1"/>
          <p:nvPr/>
        </p:nvSpPr>
        <p:spPr>
          <a:xfrm>
            <a:off x="8028633" y="2957615"/>
            <a:ext cx="14478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25" dirty="0">
                <a:latin typeface="Arial MT"/>
                <a:cs typeface="Arial MT"/>
              </a:rPr>
              <a:t>32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230" name="object 230"/>
          <p:cNvSpPr txBox="1"/>
          <p:nvPr/>
        </p:nvSpPr>
        <p:spPr>
          <a:xfrm>
            <a:off x="863865" y="3913138"/>
            <a:ext cx="241300" cy="40386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31445" marR="30480" indent="-93980">
              <a:lnSpc>
                <a:spcPct val="109900"/>
              </a:lnSpc>
              <a:spcBef>
                <a:spcPts val="140"/>
              </a:spcBef>
              <a:buClr>
                <a:srgbClr val="0033FF"/>
              </a:buClr>
              <a:buSzPct val="138461"/>
              <a:buFont typeface="Courier New"/>
              <a:buAutoNum type="arabicPlain"/>
              <a:tabLst>
                <a:tab pos="131445" algn="l"/>
              </a:tabLst>
            </a:pPr>
            <a:r>
              <a:rPr sz="975" b="1" spc="-75" baseline="-12820" dirty="0">
                <a:latin typeface="Arial"/>
                <a:cs typeface="Arial"/>
              </a:rPr>
              <a:t>M</a:t>
            </a:r>
            <a:r>
              <a:rPr sz="975" b="1" spc="750" baseline="-12820" dirty="0">
                <a:latin typeface="Arial"/>
                <a:cs typeface="Arial"/>
              </a:rPr>
              <a:t> </a:t>
            </a:r>
            <a:r>
              <a:rPr sz="650" b="1" spc="-50" dirty="0">
                <a:latin typeface="Arial"/>
                <a:cs typeface="Arial"/>
              </a:rPr>
              <a:t>U</a:t>
            </a:r>
            <a:endParaRPr sz="650">
              <a:latin typeface="Arial"/>
              <a:cs typeface="Arial"/>
            </a:endParaRPr>
          </a:p>
          <a:p>
            <a:pPr marL="139700" indent="-101600">
              <a:lnSpc>
                <a:spcPts val="855"/>
              </a:lnSpc>
              <a:buClr>
                <a:srgbClr val="0033FF"/>
              </a:buClr>
              <a:buSzPct val="138461"/>
              <a:buFont typeface="Courier New"/>
              <a:buAutoNum type="arabicPlain"/>
              <a:tabLst>
                <a:tab pos="139700" algn="l"/>
              </a:tabLst>
            </a:pPr>
            <a:r>
              <a:rPr sz="650" b="1" spc="-50" dirty="0">
                <a:latin typeface="Arial"/>
                <a:cs typeface="Arial"/>
              </a:rPr>
              <a:t>X</a:t>
            </a:r>
            <a:endParaRPr sz="650">
              <a:latin typeface="Arial"/>
              <a:cs typeface="Arial"/>
            </a:endParaRPr>
          </a:p>
        </p:txBody>
      </p:sp>
      <p:grpSp>
        <p:nvGrpSpPr>
          <p:cNvPr id="231" name="object 231"/>
          <p:cNvGrpSpPr/>
          <p:nvPr/>
        </p:nvGrpSpPr>
        <p:grpSpPr>
          <a:xfrm>
            <a:off x="6586268" y="3744286"/>
            <a:ext cx="85090" cy="238760"/>
            <a:chOff x="6586268" y="3744286"/>
            <a:chExt cx="85090" cy="238760"/>
          </a:xfrm>
        </p:grpSpPr>
        <p:sp>
          <p:nvSpPr>
            <p:cNvPr id="232" name="object 232"/>
            <p:cNvSpPr/>
            <p:nvPr/>
          </p:nvSpPr>
          <p:spPr>
            <a:xfrm>
              <a:off x="6586268" y="3880323"/>
              <a:ext cx="85090" cy="102235"/>
            </a:xfrm>
            <a:custGeom>
              <a:avLst/>
              <a:gdLst/>
              <a:ahLst/>
              <a:cxnLst/>
              <a:rect l="l" t="t" r="r" b="b"/>
              <a:pathLst>
                <a:path w="85090" h="102235">
                  <a:moveTo>
                    <a:pt x="84941" y="0"/>
                  </a:moveTo>
                  <a:lnTo>
                    <a:pt x="0" y="0"/>
                  </a:lnTo>
                  <a:lnTo>
                    <a:pt x="42428" y="102124"/>
                  </a:lnTo>
                  <a:lnTo>
                    <a:pt x="84941" y="0"/>
                  </a:lnTo>
                  <a:close/>
                </a:path>
              </a:pathLst>
            </a:custGeom>
            <a:solidFill>
              <a:srgbClr val="003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3" name="object 233"/>
            <p:cNvSpPr/>
            <p:nvPr/>
          </p:nvSpPr>
          <p:spPr>
            <a:xfrm>
              <a:off x="6628696" y="3752858"/>
              <a:ext cx="0" cy="196215"/>
            </a:xfrm>
            <a:custGeom>
              <a:avLst/>
              <a:gdLst/>
              <a:ahLst/>
              <a:cxnLst/>
              <a:rect l="l" t="t" r="r" b="b"/>
              <a:pathLst>
                <a:path h="196214">
                  <a:moveTo>
                    <a:pt x="0" y="0"/>
                  </a:moveTo>
                  <a:lnTo>
                    <a:pt x="0" y="195661"/>
                  </a:lnTo>
                </a:path>
              </a:pathLst>
            </a:custGeom>
            <a:ln w="16946">
              <a:solidFill>
                <a:srgbClr val="00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4" name="object 234"/>
          <p:cNvSpPr txBox="1"/>
          <p:nvPr/>
        </p:nvSpPr>
        <p:spPr>
          <a:xfrm>
            <a:off x="6335238" y="3604012"/>
            <a:ext cx="553720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b="1" spc="-10" dirty="0">
                <a:solidFill>
                  <a:srgbClr val="0033FF"/>
                </a:solidFill>
                <a:latin typeface="Arial"/>
                <a:cs typeface="Arial"/>
              </a:rPr>
              <a:t>ALUSrcA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235" name="object 235"/>
          <p:cNvGrpSpPr/>
          <p:nvPr/>
        </p:nvGrpSpPr>
        <p:grpSpPr>
          <a:xfrm>
            <a:off x="63556" y="2438664"/>
            <a:ext cx="9029065" cy="3853179"/>
            <a:chOff x="63556" y="2438664"/>
            <a:chExt cx="9029065" cy="3853179"/>
          </a:xfrm>
        </p:grpSpPr>
        <p:sp>
          <p:nvSpPr>
            <p:cNvPr id="236" name="object 236"/>
            <p:cNvSpPr/>
            <p:nvPr/>
          </p:nvSpPr>
          <p:spPr>
            <a:xfrm>
              <a:off x="76574" y="2451682"/>
              <a:ext cx="9003030" cy="3827145"/>
            </a:xfrm>
            <a:custGeom>
              <a:avLst/>
              <a:gdLst/>
              <a:ahLst/>
              <a:cxnLst/>
              <a:rect l="l" t="t" r="r" b="b"/>
              <a:pathLst>
                <a:path w="9003030" h="3827145">
                  <a:moveTo>
                    <a:pt x="9002768" y="0"/>
                  </a:moveTo>
                  <a:lnTo>
                    <a:pt x="0" y="0"/>
                  </a:lnTo>
                </a:path>
                <a:path w="9003030" h="3827145">
                  <a:moveTo>
                    <a:pt x="9002768" y="0"/>
                  </a:moveTo>
                  <a:lnTo>
                    <a:pt x="9002768" y="1190548"/>
                  </a:lnTo>
                </a:path>
                <a:path w="9003030" h="3827145">
                  <a:moveTo>
                    <a:pt x="3293126" y="2066559"/>
                  </a:moveTo>
                  <a:lnTo>
                    <a:pt x="3293126" y="3826886"/>
                  </a:lnTo>
                </a:path>
                <a:path w="9003030" h="3827145">
                  <a:moveTo>
                    <a:pt x="5973429" y="3673727"/>
                  </a:moveTo>
                  <a:lnTo>
                    <a:pt x="1072224" y="3673727"/>
                  </a:lnTo>
                </a:path>
                <a:path w="9003030" h="3827145">
                  <a:moveTo>
                    <a:pt x="5973429" y="2262220"/>
                  </a:moveTo>
                  <a:lnTo>
                    <a:pt x="5973429" y="3673727"/>
                  </a:lnTo>
                </a:path>
                <a:path w="9003030" h="3827145">
                  <a:moveTo>
                    <a:pt x="612594" y="1802956"/>
                  </a:moveTo>
                  <a:lnTo>
                    <a:pt x="612594" y="3826886"/>
                  </a:lnTo>
                </a:path>
              </a:pathLst>
            </a:custGeom>
            <a:ln w="255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7" name="object 237"/>
            <p:cNvSpPr/>
            <p:nvPr/>
          </p:nvSpPr>
          <p:spPr>
            <a:xfrm>
              <a:off x="1233740" y="4662883"/>
              <a:ext cx="119380" cy="102235"/>
            </a:xfrm>
            <a:custGeom>
              <a:avLst/>
              <a:gdLst/>
              <a:ahLst/>
              <a:cxnLst/>
              <a:rect l="l" t="t" r="r" b="b"/>
              <a:pathLst>
                <a:path w="119380" h="102235">
                  <a:moveTo>
                    <a:pt x="0" y="0"/>
                  </a:moveTo>
                  <a:lnTo>
                    <a:pt x="0" y="101869"/>
                  </a:lnTo>
                  <a:lnTo>
                    <a:pt x="119292" y="510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8" name="object 238"/>
            <p:cNvSpPr/>
            <p:nvPr/>
          </p:nvSpPr>
          <p:spPr>
            <a:xfrm>
              <a:off x="1148798" y="4713902"/>
              <a:ext cx="144780" cy="1411605"/>
            </a:xfrm>
            <a:custGeom>
              <a:avLst/>
              <a:gdLst/>
              <a:ahLst/>
              <a:cxnLst/>
              <a:rect l="l" t="t" r="r" b="b"/>
              <a:pathLst>
                <a:path w="144780" h="1411604">
                  <a:moveTo>
                    <a:pt x="144630" y="0"/>
                  </a:moveTo>
                  <a:lnTo>
                    <a:pt x="0" y="0"/>
                  </a:lnTo>
                </a:path>
                <a:path w="144780" h="1411604">
                  <a:moveTo>
                    <a:pt x="0" y="0"/>
                  </a:moveTo>
                  <a:lnTo>
                    <a:pt x="0" y="1411507"/>
                  </a:lnTo>
                </a:path>
              </a:pathLst>
            </a:custGeom>
            <a:ln w="255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9" name="object 239"/>
          <p:cNvSpPr txBox="1"/>
          <p:nvPr/>
        </p:nvSpPr>
        <p:spPr>
          <a:xfrm>
            <a:off x="5628919" y="2974852"/>
            <a:ext cx="547370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b="1" spc="-10" dirty="0">
                <a:solidFill>
                  <a:srgbClr val="DD0000"/>
                </a:solidFill>
                <a:latin typeface="Courier New"/>
                <a:cs typeface="Courier New"/>
              </a:rPr>
              <a:t>jmpaddr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240" name="object 240"/>
          <p:cNvSpPr txBox="1"/>
          <p:nvPr/>
        </p:nvSpPr>
        <p:spPr>
          <a:xfrm>
            <a:off x="5628919" y="3136568"/>
            <a:ext cx="45275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spc="-10" dirty="0">
                <a:solidFill>
                  <a:srgbClr val="DD0000"/>
                </a:solidFill>
                <a:latin typeface="Courier New"/>
                <a:cs typeface="Courier New"/>
              </a:rPr>
              <a:t>I[25:0]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241" name="object 241"/>
          <p:cNvSpPr txBox="1"/>
          <p:nvPr/>
        </p:nvSpPr>
        <p:spPr>
          <a:xfrm>
            <a:off x="5373668" y="3212944"/>
            <a:ext cx="179070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b="1" spc="35" dirty="0">
                <a:solidFill>
                  <a:srgbClr val="DD0000"/>
                </a:solidFill>
                <a:latin typeface="Courier New"/>
                <a:cs typeface="Courier New"/>
              </a:rPr>
              <a:t>rd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242" name="object 242"/>
          <p:cNvSpPr/>
          <p:nvPr/>
        </p:nvSpPr>
        <p:spPr>
          <a:xfrm>
            <a:off x="4901375" y="3404137"/>
            <a:ext cx="536575" cy="229870"/>
          </a:xfrm>
          <a:custGeom>
            <a:avLst/>
            <a:gdLst/>
            <a:ahLst/>
            <a:cxnLst/>
            <a:rect l="l" t="t" r="r" b="b"/>
            <a:pathLst>
              <a:path w="536575" h="229870">
                <a:moveTo>
                  <a:pt x="536009" y="0"/>
                </a:moveTo>
                <a:lnTo>
                  <a:pt x="0" y="0"/>
                </a:lnTo>
                <a:lnTo>
                  <a:pt x="119037" y="229674"/>
                </a:lnTo>
                <a:lnTo>
                  <a:pt x="425389" y="229674"/>
                </a:lnTo>
                <a:lnTo>
                  <a:pt x="536009" y="0"/>
                </a:lnTo>
              </a:path>
            </a:pathLst>
          </a:custGeom>
          <a:ln w="510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 txBox="1"/>
          <p:nvPr/>
        </p:nvSpPr>
        <p:spPr>
          <a:xfrm>
            <a:off x="4982205" y="3374423"/>
            <a:ext cx="403225" cy="4121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ts val="1000"/>
              </a:lnSpc>
              <a:spcBef>
                <a:spcPts val="135"/>
              </a:spcBef>
              <a:tabLst>
                <a:tab pos="318770" algn="l"/>
              </a:tabLst>
            </a:pPr>
            <a:r>
              <a:rPr sz="900" b="1" spc="-50" dirty="0">
                <a:solidFill>
                  <a:srgbClr val="0033FF"/>
                </a:solidFill>
                <a:latin typeface="Courier New"/>
                <a:cs typeface="Courier New"/>
              </a:rPr>
              <a:t>0</a:t>
            </a:r>
            <a:r>
              <a:rPr sz="900" b="1" dirty="0">
                <a:solidFill>
                  <a:srgbClr val="0033FF"/>
                </a:solidFill>
                <a:latin typeface="Courier New"/>
                <a:cs typeface="Courier New"/>
              </a:rPr>
              <a:t>	</a:t>
            </a:r>
            <a:r>
              <a:rPr sz="900" b="1" spc="-50" dirty="0">
                <a:solidFill>
                  <a:srgbClr val="0033FF"/>
                </a:solidFill>
                <a:latin typeface="Courier New"/>
                <a:cs typeface="Courier New"/>
              </a:rPr>
              <a:t>1</a:t>
            </a:r>
            <a:endParaRPr sz="900">
              <a:latin typeface="Courier New"/>
              <a:cs typeface="Courier New"/>
            </a:endParaRPr>
          </a:p>
          <a:p>
            <a:pPr marL="80645">
              <a:lnSpc>
                <a:spcPts val="700"/>
              </a:lnSpc>
            </a:pPr>
            <a:r>
              <a:rPr sz="650" b="1" spc="-25" dirty="0">
                <a:latin typeface="Arial"/>
                <a:cs typeface="Arial"/>
              </a:rPr>
              <a:t>MUX</a:t>
            </a:r>
            <a:endParaRPr sz="650">
              <a:latin typeface="Arial"/>
              <a:cs typeface="Arial"/>
            </a:endParaRPr>
          </a:p>
          <a:p>
            <a:pPr marL="225425">
              <a:lnSpc>
                <a:spcPct val="100000"/>
              </a:lnSpc>
              <a:spcBef>
                <a:spcPts val="340"/>
              </a:spcBef>
            </a:pPr>
            <a:r>
              <a:rPr sz="800" spc="-50" dirty="0">
                <a:latin typeface="Arial MT"/>
                <a:cs typeface="Arial MT"/>
              </a:rPr>
              <a:t>5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244" name="object 244"/>
          <p:cNvSpPr txBox="1"/>
          <p:nvPr/>
        </p:nvSpPr>
        <p:spPr>
          <a:xfrm>
            <a:off x="4207865" y="3212944"/>
            <a:ext cx="561975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394970" algn="l"/>
              </a:tabLst>
            </a:pPr>
            <a:r>
              <a:rPr sz="900" b="1" spc="-25" dirty="0">
                <a:solidFill>
                  <a:srgbClr val="DD0000"/>
                </a:solidFill>
                <a:latin typeface="Courier New"/>
                <a:cs typeface="Courier New"/>
              </a:rPr>
              <a:t>rs</a:t>
            </a:r>
            <a:r>
              <a:rPr sz="900" b="1" dirty="0">
                <a:solidFill>
                  <a:srgbClr val="DD0000"/>
                </a:solidFill>
                <a:latin typeface="Courier New"/>
                <a:cs typeface="Courier New"/>
              </a:rPr>
              <a:t>	</a:t>
            </a:r>
            <a:r>
              <a:rPr sz="900" b="1" spc="35" dirty="0">
                <a:solidFill>
                  <a:srgbClr val="DD0000"/>
                </a:solidFill>
                <a:latin typeface="Courier New"/>
                <a:cs typeface="Courier New"/>
              </a:rPr>
              <a:t>rt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245" name="object 245"/>
          <p:cNvSpPr txBox="1"/>
          <p:nvPr/>
        </p:nvSpPr>
        <p:spPr>
          <a:xfrm>
            <a:off x="3552647" y="5474961"/>
            <a:ext cx="700405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b="1" spc="-10" dirty="0">
                <a:solidFill>
                  <a:srgbClr val="DD0000"/>
                </a:solidFill>
                <a:latin typeface="Courier New"/>
                <a:cs typeface="Courier New"/>
              </a:rPr>
              <a:t>immediate</a:t>
            </a:r>
            <a:endParaRPr sz="900">
              <a:latin typeface="Courier New"/>
              <a:cs typeface="Courier New"/>
            </a:endParaRPr>
          </a:p>
        </p:txBody>
      </p:sp>
      <p:grpSp>
        <p:nvGrpSpPr>
          <p:cNvPr id="246" name="object 246"/>
          <p:cNvGrpSpPr/>
          <p:nvPr/>
        </p:nvGrpSpPr>
        <p:grpSpPr>
          <a:xfrm>
            <a:off x="3318667" y="2587634"/>
            <a:ext cx="5531485" cy="3733800"/>
            <a:chOff x="3318667" y="2587634"/>
            <a:chExt cx="5531485" cy="3733800"/>
          </a:xfrm>
        </p:grpSpPr>
        <p:pic>
          <p:nvPicPr>
            <p:cNvPr id="247" name="object 24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348173" y="3123513"/>
              <a:ext cx="102152" cy="102071"/>
            </a:xfrm>
            <a:prstGeom prst="rect">
              <a:avLst/>
            </a:prstGeom>
          </p:spPr>
        </p:pic>
        <p:pic>
          <p:nvPicPr>
            <p:cNvPr id="248" name="object 24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731049" y="3123513"/>
              <a:ext cx="102152" cy="102071"/>
            </a:xfrm>
            <a:prstGeom prst="rect">
              <a:avLst/>
            </a:prstGeom>
          </p:spPr>
        </p:pic>
        <p:pic>
          <p:nvPicPr>
            <p:cNvPr id="249" name="object 24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267314" y="3123513"/>
              <a:ext cx="102067" cy="102071"/>
            </a:xfrm>
            <a:prstGeom prst="rect">
              <a:avLst/>
            </a:prstGeom>
          </p:spPr>
        </p:pic>
        <p:pic>
          <p:nvPicPr>
            <p:cNvPr id="250" name="object 25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109675" y="2587634"/>
              <a:ext cx="102067" cy="102156"/>
            </a:xfrm>
            <a:prstGeom prst="rect">
              <a:avLst/>
            </a:prstGeom>
          </p:spPr>
        </p:pic>
        <p:pic>
          <p:nvPicPr>
            <p:cNvPr id="251" name="object 25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998970" y="4654279"/>
              <a:ext cx="93734" cy="102070"/>
            </a:xfrm>
            <a:prstGeom prst="rect">
              <a:avLst/>
            </a:prstGeom>
          </p:spPr>
        </p:pic>
        <p:pic>
          <p:nvPicPr>
            <p:cNvPr id="252" name="object 25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07102" y="4543820"/>
              <a:ext cx="102067" cy="93483"/>
            </a:xfrm>
            <a:prstGeom prst="rect">
              <a:avLst/>
            </a:prstGeom>
          </p:spPr>
        </p:pic>
        <p:pic>
          <p:nvPicPr>
            <p:cNvPr id="253" name="object 25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318667" y="6227516"/>
              <a:ext cx="93479" cy="93525"/>
            </a:xfrm>
            <a:prstGeom prst="rect">
              <a:avLst/>
            </a:prstGeom>
          </p:spPr>
        </p:pic>
        <p:sp>
          <p:nvSpPr>
            <p:cNvPr id="254" name="object 254"/>
            <p:cNvSpPr/>
            <p:nvPr/>
          </p:nvSpPr>
          <p:spPr>
            <a:xfrm>
              <a:off x="8764658" y="3905833"/>
              <a:ext cx="85090" cy="102235"/>
            </a:xfrm>
            <a:custGeom>
              <a:avLst/>
              <a:gdLst/>
              <a:ahLst/>
              <a:cxnLst/>
              <a:rect l="l" t="t" r="r" b="b"/>
              <a:pathLst>
                <a:path w="85090" h="102235">
                  <a:moveTo>
                    <a:pt x="42428" y="0"/>
                  </a:moveTo>
                  <a:lnTo>
                    <a:pt x="0" y="102124"/>
                  </a:lnTo>
                  <a:lnTo>
                    <a:pt x="84941" y="102124"/>
                  </a:lnTo>
                  <a:lnTo>
                    <a:pt x="42428" y="0"/>
                  </a:lnTo>
                  <a:close/>
                </a:path>
              </a:pathLst>
            </a:custGeom>
            <a:solidFill>
              <a:srgbClr val="003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5" name="object 255"/>
            <p:cNvSpPr/>
            <p:nvPr/>
          </p:nvSpPr>
          <p:spPr>
            <a:xfrm>
              <a:off x="8807086" y="3939931"/>
              <a:ext cx="0" cy="161925"/>
            </a:xfrm>
            <a:custGeom>
              <a:avLst/>
              <a:gdLst/>
              <a:ahLst/>
              <a:cxnLst/>
              <a:rect l="l" t="t" r="r" b="b"/>
              <a:pathLst>
                <a:path h="161925">
                  <a:moveTo>
                    <a:pt x="0" y="0"/>
                  </a:moveTo>
                  <a:lnTo>
                    <a:pt x="0" y="161562"/>
                  </a:lnTo>
                </a:path>
              </a:pathLst>
            </a:custGeom>
            <a:ln w="16946">
              <a:solidFill>
                <a:srgbClr val="00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6" name="object 256"/>
          <p:cNvSpPr txBox="1"/>
          <p:nvPr/>
        </p:nvSpPr>
        <p:spPr>
          <a:xfrm>
            <a:off x="8479531" y="4063276"/>
            <a:ext cx="610870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b="1" spc="-10" dirty="0">
                <a:solidFill>
                  <a:srgbClr val="0033FF"/>
                </a:solidFill>
                <a:latin typeface="Arial"/>
                <a:cs typeface="Arial"/>
              </a:rPr>
              <a:t>PCSource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257" name="object 257"/>
          <p:cNvGrpSpPr/>
          <p:nvPr/>
        </p:nvGrpSpPr>
        <p:grpSpPr>
          <a:xfrm>
            <a:off x="3710063" y="4637287"/>
            <a:ext cx="85725" cy="196215"/>
            <a:chOff x="3710063" y="4637287"/>
            <a:chExt cx="85725" cy="196215"/>
          </a:xfrm>
        </p:grpSpPr>
        <p:sp>
          <p:nvSpPr>
            <p:cNvPr id="258" name="object 258"/>
            <p:cNvSpPr/>
            <p:nvPr/>
          </p:nvSpPr>
          <p:spPr>
            <a:xfrm>
              <a:off x="3710063" y="4637287"/>
              <a:ext cx="85725" cy="102235"/>
            </a:xfrm>
            <a:custGeom>
              <a:avLst/>
              <a:gdLst/>
              <a:ahLst/>
              <a:cxnLst/>
              <a:rect l="l" t="t" r="r" b="b"/>
              <a:pathLst>
                <a:path w="85725" h="102235">
                  <a:moveTo>
                    <a:pt x="42513" y="0"/>
                  </a:moveTo>
                  <a:lnTo>
                    <a:pt x="0" y="101954"/>
                  </a:lnTo>
                  <a:lnTo>
                    <a:pt x="85196" y="101954"/>
                  </a:lnTo>
                  <a:lnTo>
                    <a:pt x="42513" y="0"/>
                  </a:lnTo>
                  <a:close/>
                </a:path>
              </a:pathLst>
            </a:custGeom>
            <a:solidFill>
              <a:srgbClr val="003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9" name="object 259"/>
            <p:cNvSpPr/>
            <p:nvPr/>
          </p:nvSpPr>
          <p:spPr>
            <a:xfrm>
              <a:off x="3752577" y="4671216"/>
              <a:ext cx="0" cy="153670"/>
            </a:xfrm>
            <a:custGeom>
              <a:avLst/>
              <a:gdLst/>
              <a:ahLst/>
              <a:cxnLst/>
              <a:rect l="l" t="t" r="r" b="b"/>
              <a:pathLst>
                <a:path h="153670">
                  <a:moveTo>
                    <a:pt x="0" y="0"/>
                  </a:moveTo>
                  <a:lnTo>
                    <a:pt x="0" y="153144"/>
                  </a:lnTo>
                </a:path>
              </a:pathLst>
            </a:custGeom>
            <a:ln w="16946">
              <a:solidFill>
                <a:srgbClr val="00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0" name="object 260"/>
          <p:cNvSpPr txBox="1"/>
          <p:nvPr/>
        </p:nvSpPr>
        <p:spPr>
          <a:xfrm>
            <a:off x="3382509" y="4786142"/>
            <a:ext cx="642620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b="1" spc="-10" dirty="0">
                <a:solidFill>
                  <a:srgbClr val="0033FF"/>
                </a:solidFill>
                <a:latin typeface="Arial"/>
                <a:cs typeface="Arial"/>
              </a:rPr>
              <a:t>MemtoReg</a:t>
            </a:r>
            <a:endParaRPr sz="900">
              <a:latin typeface="Arial"/>
              <a:cs typeface="Arial"/>
            </a:endParaRPr>
          </a:p>
        </p:txBody>
      </p:sp>
      <p:sp>
        <p:nvSpPr>
          <p:cNvPr id="261" name="object 261"/>
          <p:cNvSpPr txBox="1"/>
          <p:nvPr/>
        </p:nvSpPr>
        <p:spPr>
          <a:xfrm>
            <a:off x="872259" y="3527567"/>
            <a:ext cx="264795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b="1" spc="-20" dirty="0">
                <a:solidFill>
                  <a:srgbClr val="0033FF"/>
                </a:solidFill>
                <a:latin typeface="Arial"/>
                <a:cs typeface="Arial"/>
              </a:rPr>
              <a:t>IorD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262" name="object 262"/>
          <p:cNvGrpSpPr/>
          <p:nvPr/>
        </p:nvGrpSpPr>
        <p:grpSpPr>
          <a:xfrm>
            <a:off x="382876" y="3404068"/>
            <a:ext cx="85725" cy="238760"/>
            <a:chOff x="382876" y="3404068"/>
            <a:chExt cx="85725" cy="238760"/>
          </a:xfrm>
        </p:grpSpPr>
        <p:sp>
          <p:nvSpPr>
            <p:cNvPr id="263" name="object 263"/>
            <p:cNvSpPr/>
            <p:nvPr/>
          </p:nvSpPr>
          <p:spPr>
            <a:xfrm>
              <a:off x="382876" y="3540275"/>
              <a:ext cx="85725" cy="102235"/>
            </a:xfrm>
            <a:custGeom>
              <a:avLst/>
              <a:gdLst/>
              <a:ahLst/>
              <a:cxnLst/>
              <a:rect l="l" t="t" r="r" b="b"/>
              <a:pathLst>
                <a:path w="85725" h="102235">
                  <a:moveTo>
                    <a:pt x="85145" y="0"/>
                  </a:moveTo>
                  <a:lnTo>
                    <a:pt x="0" y="0"/>
                  </a:lnTo>
                  <a:lnTo>
                    <a:pt x="42675" y="101954"/>
                  </a:lnTo>
                  <a:lnTo>
                    <a:pt x="85145" y="0"/>
                  </a:lnTo>
                  <a:close/>
                </a:path>
              </a:pathLst>
            </a:custGeom>
            <a:solidFill>
              <a:srgbClr val="003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4" name="object 264"/>
            <p:cNvSpPr/>
            <p:nvPr/>
          </p:nvSpPr>
          <p:spPr>
            <a:xfrm>
              <a:off x="425551" y="3412641"/>
              <a:ext cx="0" cy="196215"/>
            </a:xfrm>
            <a:custGeom>
              <a:avLst/>
              <a:gdLst/>
              <a:ahLst/>
              <a:cxnLst/>
              <a:rect l="l" t="t" r="r" b="b"/>
              <a:pathLst>
                <a:path h="196214">
                  <a:moveTo>
                    <a:pt x="0" y="0"/>
                  </a:moveTo>
                  <a:lnTo>
                    <a:pt x="0" y="195661"/>
                  </a:lnTo>
                </a:path>
              </a:pathLst>
            </a:custGeom>
            <a:ln w="16946">
              <a:solidFill>
                <a:srgbClr val="00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5" name="object 265"/>
          <p:cNvSpPr txBox="1"/>
          <p:nvPr/>
        </p:nvSpPr>
        <p:spPr>
          <a:xfrm>
            <a:off x="200079" y="3212944"/>
            <a:ext cx="403860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b="1" spc="-10" dirty="0">
                <a:solidFill>
                  <a:srgbClr val="0033FF"/>
                </a:solidFill>
                <a:latin typeface="Arial"/>
                <a:cs typeface="Arial"/>
              </a:rPr>
              <a:t>PCWr*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266" name="object 266"/>
          <p:cNvGrpSpPr/>
          <p:nvPr/>
        </p:nvGrpSpPr>
        <p:grpSpPr>
          <a:xfrm>
            <a:off x="2944141" y="2366494"/>
            <a:ext cx="85725" cy="434340"/>
            <a:chOff x="2944141" y="2366494"/>
            <a:chExt cx="85725" cy="434340"/>
          </a:xfrm>
        </p:grpSpPr>
        <p:sp>
          <p:nvSpPr>
            <p:cNvPr id="267" name="object 267"/>
            <p:cNvSpPr/>
            <p:nvPr/>
          </p:nvSpPr>
          <p:spPr>
            <a:xfrm>
              <a:off x="2944141" y="2698363"/>
              <a:ext cx="85725" cy="102235"/>
            </a:xfrm>
            <a:custGeom>
              <a:avLst/>
              <a:gdLst/>
              <a:ahLst/>
              <a:cxnLst/>
              <a:rect l="l" t="t" r="r" b="b"/>
              <a:pathLst>
                <a:path w="85725" h="102235">
                  <a:moveTo>
                    <a:pt x="85111" y="0"/>
                  </a:moveTo>
                  <a:lnTo>
                    <a:pt x="0" y="0"/>
                  </a:lnTo>
                  <a:lnTo>
                    <a:pt x="42683" y="102124"/>
                  </a:lnTo>
                  <a:lnTo>
                    <a:pt x="85111" y="0"/>
                  </a:lnTo>
                  <a:close/>
                </a:path>
              </a:pathLst>
            </a:custGeom>
            <a:solidFill>
              <a:srgbClr val="003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8" name="object 268"/>
            <p:cNvSpPr/>
            <p:nvPr/>
          </p:nvSpPr>
          <p:spPr>
            <a:xfrm>
              <a:off x="2986824" y="2375067"/>
              <a:ext cx="0" cy="391795"/>
            </a:xfrm>
            <a:custGeom>
              <a:avLst/>
              <a:gdLst/>
              <a:ahLst/>
              <a:cxnLst/>
              <a:rect l="l" t="t" r="r" b="b"/>
              <a:pathLst>
                <a:path h="391794">
                  <a:moveTo>
                    <a:pt x="0" y="0"/>
                  </a:moveTo>
                  <a:lnTo>
                    <a:pt x="0" y="391322"/>
                  </a:lnTo>
                </a:path>
              </a:pathLst>
            </a:custGeom>
            <a:ln w="16946">
              <a:solidFill>
                <a:srgbClr val="00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9" name="object 269"/>
          <p:cNvSpPr txBox="1"/>
          <p:nvPr/>
        </p:nvSpPr>
        <p:spPr>
          <a:xfrm>
            <a:off x="1261617" y="1762709"/>
            <a:ext cx="3683000" cy="632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840864" algn="l"/>
              </a:tabLst>
            </a:pPr>
            <a:r>
              <a:rPr sz="2000" dirty="0">
                <a:latin typeface="Courier New"/>
                <a:cs typeface="Courier New"/>
              </a:rPr>
              <a:t>if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(A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==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spc="-50" dirty="0">
                <a:latin typeface="Courier New"/>
                <a:cs typeface="Courier New"/>
              </a:rPr>
              <a:t>B</a:t>
            </a:r>
            <a:r>
              <a:rPr sz="2000" dirty="0">
                <a:latin typeface="Courier New"/>
                <a:cs typeface="Courier New"/>
              </a:rPr>
              <a:t>	PC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=</a:t>
            </a:r>
            <a:r>
              <a:rPr sz="2000" spc="-5" dirty="0">
                <a:latin typeface="Courier New"/>
                <a:cs typeface="Courier New"/>
              </a:rPr>
              <a:t> </a:t>
            </a:r>
            <a:r>
              <a:rPr sz="2000" spc="-10" dirty="0">
                <a:latin typeface="Courier New"/>
                <a:cs typeface="Courier New"/>
              </a:rPr>
              <a:t>ALUOut;</a:t>
            </a:r>
            <a:endParaRPr sz="2000">
              <a:latin typeface="Courier New"/>
              <a:cs typeface="Courier New"/>
            </a:endParaRPr>
          </a:p>
          <a:p>
            <a:pPr marR="354330" algn="ctr">
              <a:lnSpc>
                <a:spcPct val="100000"/>
              </a:lnSpc>
              <a:spcBef>
                <a:spcPts val="1280"/>
              </a:spcBef>
            </a:pPr>
            <a:r>
              <a:rPr sz="900" b="1" spc="-10" dirty="0">
                <a:solidFill>
                  <a:srgbClr val="0033FF"/>
                </a:solidFill>
                <a:latin typeface="Arial"/>
                <a:cs typeface="Arial"/>
              </a:rPr>
              <a:t>IRWrite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270" name="object 270"/>
          <p:cNvGrpSpPr/>
          <p:nvPr/>
        </p:nvGrpSpPr>
        <p:grpSpPr>
          <a:xfrm>
            <a:off x="1914550" y="3676329"/>
            <a:ext cx="85725" cy="229870"/>
            <a:chOff x="1914550" y="3676329"/>
            <a:chExt cx="85725" cy="229870"/>
          </a:xfrm>
        </p:grpSpPr>
        <p:sp>
          <p:nvSpPr>
            <p:cNvPr id="271" name="object 271"/>
            <p:cNvSpPr/>
            <p:nvPr/>
          </p:nvSpPr>
          <p:spPr>
            <a:xfrm>
              <a:off x="1914550" y="3803963"/>
              <a:ext cx="85725" cy="102235"/>
            </a:xfrm>
            <a:custGeom>
              <a:avLst/>
              <a:gdLst/>
              <a:ahLst/>
              <a:cxnLst/>
              <a:rect l="l" t="t" r="r" b="b"/>
              <a:pathLst>
                <a:path w="85725" h="102235">
                  <a:moveTo>
                    <a:pt x="85196" y="0"/>
                  </a:moveTo>
                  <a:lnTo>
                    <a:pt x="0" y="0"/>
                  </a:lnTo>
                  <a:lnTo>
                    <a:pt x="42513" y="101869"/>
                  </a:lnTo>
                  <a:lnTo>
                    <a:pt x="85196" y="0"/>
                  </a:lnTo>
                  <a:close/>
                </a:path>
              </a:pathLst>
            </a:custGeom>
            <a:solidFill>
              <a:srgbClr val="003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2" name="object 272"/>
            <p:cNvSpPr/>
            <p:nvPr/>
          </p:nvSpPr>
          <p:spPr>
            <a:xfrm>
              <a:off x="1957064" y="3676329"/>
              <a:ext cx="0" cy="195580"/>
            </a:xfrm>
            <a:custGeom>
              <a:avLst/>
              <a:gdLst/>
              <a:ahLst/>
              <a:cxnLst/>
              <a:rect l="l" t="t" r="r" b="b"/>
              <a:pathLst>
                <a:path h="195579">
                  <a:moveTo>
                    <a:pt x="0" y="0"/>
                  </a:moveTo>
                  <a:lnTo>
                    <a:pt x="0" y="195576"/>
                  </a:lnTo>
                </a:path>
              </a:pathLst>
            </a:custGeom>
            <a:ln w="16946">
              <a:solidFill>
                <a:srgbClr val="00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74791" y="4149852"/>
            <a:ext cx="457200" cy="99060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6667500" y="3235451"/>
            <a:ext cx="533400" cy="152400"/>
          </a:xfrm>
          <a:custGeom>
            <a:avLst/>
            <a:gdLst/>
            <a:ahLst/>
            <a:cxnLst/>
            <a:rect l="l" t="t" r="r" b="b"/>
            <a:pathLst>
              <a:path w="533400" h="152400">
                <a:moveTo>
                  <a:pt x="533400" y="0"/>
                </a:moveTo>
                <a:lnTo>
                  <a:pt x="0" y="0"/>
                </a:lnTo>
                <a:lnTo>
                  <a:pt x="0" y="152400"/>
                </a:lnTo>
                <a:lnTo>
                  <a:pt x="533400" y="152400"/>
                </a:lnTo>
                <a:lnTo>
                  <a:pt x="53340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48600" y="3197351"/>
            <a:ext cx="838200" cy="457200"/>
          </a:xfrm>
          <a:custGeom>
            <a:avLst/>
            <a:gdLst/>
            <a:ahLst/>
            <a:cxnLst/>
            <a:rect l="l" t="t" r="r" b="b"/>
            <a:pathLst>
              <a:path w="838200" h="457200">
                <a:moveTo>
                  <a:pt x="838200" y="304800"/>
                </a:moveTo>
                <a:lnTo>
                  <a:pt x="457200" y="304800"/>
                </a:lnTo>
                <a:lnTo>
                  <a:pt x="457200" y="0"/>
                </a:lnTo>
                <a:lnTo>
                  <a:pt x="304800" y="0"/>
                </a:lnTo>
                <a:lnTo>
                  <a:pt x="304800" y="25908"/>
                </a:lnTo>
                <a:lnTo>
                  <a:pt x="0" y="25908"/>
                </a:lnTo>
                <a:lnTo>
                  <a:pt x="0" y="178308"/>
                </a:lnTo>
                <a:lnTo>
                  <a:pt x="304800" y="178308"/>
                </a:lnTo>
                <a:lnTo>
                  <a:pt x="304800" y="304800"/>
                </a:lnTo>
                <a:lnTo>
                  <a:pt x="304800" y="457200"/>
                </a:lnTo>
                <a:lnTo>
                  <a:pt x="457200" y="457200"/>
                </a:lnTo>
                <a:lnTo>
                  <a:pt x="838200" y="457200"/>
                </a:lnTo>
                <a:lnTo>
                  <a:pt x="838200" y="30480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848600" y="4264152"/>
            <a:ext cx="457200" cy="914400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2769108" y="2880359"/>
            <a:ext cx="3556000" cy="838200"/>
          </a:xfrm>
          <a:custGeom>
            <a:avLst/>
            <a:gdLst/>
            <a:ahLst/>
            <a:cxnLst/>
            <a:rect l="l" t="t" r="r" b="b"/>
            <a:pathLst>
              <a:path w="3556000" h="838200">
                <a:moveTo>
                  <a:pt x="3555492" y="329184"/>
                </a:moveTo>
                <a:lnTo>
                  <a:pt x="457200" y="329184"/>
                </a:lnTo>
                <a:lnTo>
                  <a:pt x="457200" y="0"/>
                </a:lnTo>
                <a:lnTo>
                  <a:pt x="0" y="0"/>
                </a:lnTo>
                <a:lnTo>
                  <a:pt x="0" y="838200"/>
                </a:lnTo>
                <a:lnTo>
                  <a:pt x="457200" y="838200"/>
                </a:lnTo>
                <a:lnTo>
                  <a:pt x="457200" y="519684"/>
                </a:lnTo>
                <a:lnTo>
                  <a:pt x="3555492" y="519684"/>
                </a:lnTo>
                <a:lnTo>
                  <a:pt x="3555492" y="329184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09600" y="2689859"/>
            <a:ext cx="7010400" cy="457200"/>
          </a:xfrm>
          <a:custGeom>
            <a:avLst/>
            <a:gdLst/>
            <a:ahLst/>
            <a:cxnLst/>
            <a:rect l="l" t="t" r="r" b="b"/>
            <a:pathLst>
              <a:path w="7010400" h="457200">
                <a:moveTo>
                  <a:pt x="7010400" y="0"/>
                </a:moveTo>
                <a:lnTo>
                  <a:pt x="6858000" y="0"/>
                </a:lnTo>
                <a:lnTo>
                  <a:pt x="6858000" y="12192"/>
                </a:lnTo>
                <a:lnTo>
                  <a:pt x="0" y="12192"/>
                </a:lnTo>
                <a:lnTo>
                  <a:pt x="0" y="164592"/>
                </a:lnTo>
                <a:lnTo>
                  <a:pt x="6858000" y="164592"/>
                </a:lnTo>
                <a:lnTo>
                  <a:pt x="6858000" y="457200"/>
                </a:lnTo>
                <a:lnTo>
                  <a:pt x="7010400" y="457200"/>
                </a:lnTo>
                <a:lnTo>
                  <a:pt x="7010400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991600" y="2587751"/>
            <a:ext cx="152400" cy="1219200"/>
          </a:xfrm>
          <a:custGeom>
            <a:avLst/>
            <a:gdLst/>
            <a:ahLst/>
            <a:cxnLst/>
            <a:rect l="l" t="t" r="r" b="b"/>
            <a:pathLst>
              <a:path w="152400" h="1219200">
                <a:moveTo>
                  <a:pt x="152400" y="0"/>
                </a:moveTo>
                <a:lnTo>
                  <a:pt x="0" y="0"/>
                </a:lnTo>
                <a:lnTo>
                  <a:pt x="0" y="1219200"/>
                </a:lnTo>
                <a:lnTo>
                  <a:pt x="152400" y="1219200"/>
                </a:lnTo>
                <a:lnTo>
                  <a:pt x="152400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2511551"/>
            <a:ext cx="9144000" cy="2045335"/>
          </a:xfrm>
          <a:custGeom>
            <a:avLst/>
            <a:gdLst/>
            <a:ahLst/>
            <a:cxnLst/>
            <a:rect l="l" t="t" r="r" b="b"/>
            <a:pathLst>
              <a:path w="9144000" h="2045335">
                <a:moveTo>
                  <a:pt x="9144000" y="0"/>
                </a:moveTo>
                <a:lnTo>
                  <a:pt x="152400" y="0"/>
                </a:lnTo>
                <a:lnTo>
                  <a:pt x="0" y="0"/>
                </a:lnTo>
                <a:lnTo>
                  <a:pt x="0" y="152400"/>
                </a:lnTo>
                <a:lnTo>
                  <a:pt x="0" y="1562100"/>
                </a:lnTo>
                <a:lnTo>
                  <a:pt x="0" y="1676400"/>
                </a:lnTo>
                <a:lnTo>
                  <a:pt x="0" y="1714500"/>
                </a:lnTo>
                <a:lnTo>
                  <a:pt x="190500" y="1714500"/>
                </a:lnTo>
                <a:lnTo>
                  <a:pt x="190500" y="2045208"/>
                </a:lnTo>
                <a:lnTo>
                  <a:pt x="647700" y="2045208"/>
                </a:lnTo>
                <a:lnTo>
                  <a:pt x="647700" y="1752600"/>
                </a:lnTo>
                <a:lnTo>
                  <a:pt x="762000" y="1752600"/>
                </a:lnTo>
                <a:lnTo>
                  <a:pt x="762000" y="228600"/>
                </a:lnTo>
                <a:lnTo>
                  <a:pt x="609600" y="228600"/>
                </a:lnTo>
                <a:lnTo>
                  <a:pt x="609600" y="1207008"/>
                </a:lnTo>
                <a:lnTo>
                  <a:pt x="190500" y="1207008"/>
                </a:lnTo>
                <a:lnTo>
                  <a:pt x="190500" y="1562100"/>
                </a:lnTo>
                <a:lnTo>
                  <a:pt x="152400" y="1562100"/>
                </a:lnTo>
                <a:lnTo>
                  <a:pt x="152400" y="152400"/>
                </a:lnTo>
                <a:lnTo>
                  <a:pt x="9144000" y="15240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229969" y="358266"/>
            <a:ext cx="7362190" cy="1728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333399"/>
                </a:solidFill>
                <a:latin typeface="Tahoma"/>
                <a:cs typeface="Tahoma"/>
              </a:rPr>
              <a:t>Multicycle</a:t>
            </a:r>
            <a:r>
              <a:rPr spc="-60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dirty="0">
                <a:solidFill>
                  <a:srgbClr val="333399"/>
                </a:solidFill>
                <a:latin typeface="Tahoma"/>
                <a:cs typeface="Tahoma"/>
              </a:rPr>
              <a:t>Execution</a:t>
            </a:r>
            <a:r>
              <a:rPr spc="-40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dirty="0">
                <a:solidFill>
                  <a:srgbClr val="333399"/>
                </a:solidFill>
                <a:latin typeface="Tahoma"/>
                <a:cs typeface="Tahoma"/>
              </a:rPr>
              <a:t>Step</a:t>
            </a:r>
            <a:r>
              <a:rPr spc="-5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pc="-20" dirty="0">
                <a:solidFill>
                  <a:srgbClr val="333399"/>
                </a:solidFill>
                <a:latin typeface="Tahoma"/>
                <a:cs typeface="Tahoma"/>
              </a:rPr>
              <a:t>(3): </a:t>
            </a:r>
            <a:r>
              <a:rPr dirty="0">
                <a:solidFill>
                  <a:srgbClr val="333399"/>
                </a:solidFill>
                <a:latin typeface="Tahoma"/>
                <a:cs typeface="Tahoma"/>
              </a:rPr>
              <a:t>Jump</a:t>
            </a:r>
            <a:r>
              <a:rPr spc="-105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pc="-10" dirty="0">
                <a:solidFill>
                  <a:srgbClr val="333399"/>
                </a:solidFill>
                <a:latin typeface="Tahoma"/>
                <a:cs typeface="Tahoma"/>
              </a:rPr>
              <a:t>Instruction</a:t>
            </a:r>
          </a:p>
          <a:p>
            <a:pPr marL="80645">
              <a:lnSpc>
                <a:spcPct val="100000"/>
              </a:lnSpc>
              <a:spcBef>
                <a:spcPts val="440"/>
              </a:spcBef>
            </a:pPr>
            <a:r>
              <a:rPr sz="2000" dirty="0">
                <a:latin typeface="Courier New"/>
                <a:cs typeface="Courier New"/>
              </a:rPr>
              <a:t>PC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=</a:t>
            </a:r>
            <a:r>
              <a:rPr sz="2000" spc="-10" dirty="0">
                <a:latin typeface="Courier New"/>
                <a:cs typeface="Courier New"/>
              </a:rPr>
              <a:t> PC[21-</a:t>
            </a:r>
            <a:r>
              <a:rPr sz="2000" dirty="0">
                <a:latin typeface="Courier New"/>
                <a:cs typeface="Courier New"/>
              </a:rPr>
              <a:t>28] concat</a:t>
            </a:r>
            <a:r>
              <a:rPr sz="2000" spc="-5" dirty="0">
                <a:latin typeface="Courier New"/>
                <a:cs typeface="Courier New"/>
              </a:rPr>
              <a:t> </a:t>
            </a:r>
            <a:r>
              <a:rPr sz="2000" spc="-10" dirty="0">
                <a:latin typeface="Courier New"/>
                <a:cs typeface="Courier New"/>
              </a:rPr>
              <a:t>(IR[25-</a:t>
            </a:r>
            <a:r>
              <a:rPr sz="2000" dirty="0">
                <a:latin typeface="Courier New"/>
                <a:cs typeface="Courier New"/>
              </a:rPr>
              <a:t>0]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&lt;&lt;</a:t>
            </a:r>
            <a:r>
              <a:rPr sz="2000" spc="-5" dirty="0">
                <a:latin typeface="Courier New"/>
                <a:cs typeface="Courier New"/>
              </a:rPr>
              <a:t> </a:t>
            </a:r>
            <a:r>
              <a:rPr sz="2000" spc="-25" dirty="0">
                <a:latin typeface="Courier New"/>
                <a:cs typeface="Courier New"/>
              </a:rPr>
              <a:t>2);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699383" y="5071301"/>
            <a:ext cx="153035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b="1" spc="-50" dirty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793613" y="3686874"/>
            <a:ext cx="153035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b="1" spc="-50" dirty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528816" y="5681180"/>
            <a:ext cx="153035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b="1" spc="-50" dirty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905254" y="5312728"/>
            <a:ext cx="127635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b="1" spc="-50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85876" y="3152944"/>
            <a:ext cx="127635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b="1" spc="-50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30554" y="3458274"/>
            <a:ext cx="153035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b="1" spc="-50" dirty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903729" y="3610674"/>
            <a:ext cx="127635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b="1" spc="-50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557518" y="3534474"/>
            <a:ext cx="153035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b="1" spc="-50" dirty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776969" y="4372674"/>
            <a:ext cx="127635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b="1" spc="-50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909816" y="3686874"/>
            <a:ext cx="457200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b="1" spc="-25" dirty="0">
                <a:solidFill>
                  <a:srgbClr val="FF0000"/>
                </a:solidFill>
                <a:latin typeface="Arial"/>
                <a:cs typeface="Arial"/>
              </a:rPr>
              <a:t>XXX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935858" y="2162620"/>
            <a:ext cx="127635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b="1" spc="-50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3858767" y="3294639"/>
            <a:ext cx="1647189" cy="1794510"/>
            <a:chOff x="3858767" y="3294639"/>
            <a:chExt cx="1647189" cy="1794510"/>
          </a:xfrm>
        </p:grpSpPr>
        <p:sp>
          <p:nvSpPr>
            <p:cNvPr id="23" name="object 23"/>
            <p:cNvSpPr/>
            <p:nvPr/>
          </p:nvSpPr>
          <p:spPr>
            <a:xfrm>
              <a:off x="4092940" y="3983131"/>
              <a:ext cx="1387475" cy="1080135"/>
            </a:xfrm>
            <a:custGeom>
              <a:avLst/>
              <a:gdLst/>
              <a:ahLst/>
              <a:cxnLst/>
              <a:rect l="l" t="t" r="r" b="b"/>
              <a:pathLst>
                <a:path w="1387475" h="1080135">
                  <a:moveTo>
                    <a:pt x="0" y="1079676"/>
                  </a:moveTo>
                  <a:lnTo>
                    <a:pt x="1386958" y="1079676"/>
                  </a:lnTo>
                  <a:lnTo>
                    <a:pt x="1386958" y="0"/>
                  </a:lnTo>
                  <a:lnTo>
                    <a:pt x="0" y="0"/>
                  </a:lnTo>
                  <a:lnTo>
                    <a:pt x="0" y="1079676"/>
                  </a:lnTo>
                  <a:close/>
                </a:path>
              </a:pathLst>
            </a:custGeom>
            <a:ln w="510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990907" y="4476389"/>
              <a:ext cx="119380" cy="102235"/>
            </a:xfrm>
            <a:custGeom>
              <a:avLst/>
              <a:gdLst/>
              <a:ahLst/>
              <a:cxnLst/>
              <a:rect l="l" t="t" r="r" b="b"/>
              <a:pathLst>
                <a:path w="119379" h="102235">
                  <a:moveTo>
                    <a:pt x="0" y="0"/>
                  </a:moveTo>
                  <a:lnTo>
                    <a:pt x="0" y="101830"/>
                  </a:lnTo>
                  <a:lnTo>
                    <a:pt x="119037" y="508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871785" y="4527219"/>
              <a:ext cx="179070" cy="0"/>
            </a:xfrm>
            <a:custGeom>
              <a:avLst/>
              <a:gdLst/>
              <a:ahLst/>
              <a:cxnLst/>
              <a:rect l="l" t="t" r="r" b="b"/>
              <a:pathLst>
                <a:path w="179070">
                  <a:moveTo>
                    <a:pt x="178726" y="0"/>
                  </a:moveTo>
                  <a:lnTo>
                    <a:pt x="0" y="0"/>
                  </a:lnTo>
                </a:path>
              </a:pathLst>
            </a:custGeom>
            <a:ln w="255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365196" y="3889715"/>
              <a:ext cx="85725" cy="102235"/>
            </a:xfrm>
            <a:custGeom>
              <a:avLst/>
              <a:gdLst/>
              <a:ahLst/>
              <a:cxnLst/>
              <a:rect l="l" t="t" r="r" b="b"/>
              <a:pathLst>
                <a:path w="85725" h="102235">
                  <a:moveTo>
                    <a:pt x="85111" y="0"/>
                  </a:moveTo>
                  <a:lnTo>
                    <a:pt x="0" y="0"/>
                  </a:lnTo>
                  <a:lnTo>
                    <a:pt x="42683" y="102000"/>
                  </a:lnTo>
                  <a:lnTo>
                    <a:pt x="851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407879" y="3303211"/>
              <a:ext cx="0" cy="654685"/>
            </a:xfrm>
            <a:custGeom>
              <a:avLst/>
              <a:gdLst/>
              <a:ahLst/>
              <a:cxnLst/>
              <a:rect l="l" t="t" r="r" b="b"/>
              <a:pathLst>
                <a:path h="654685">
                  <a:moveTo>
                    <a:pt x="0" y="0"/>
                  </a:moveTo>
                  <a:lnTo>
                    <a:pt x="0" y="654419"/>
                  </a:lnTo>
                </a:path>
              </a:pathLst>
            </a:custGeom>
            <a:ln w="169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748242" y="3889715"/>
              <a:ext cx="85090" cy="102235"/>
            </a:xfrm>
            <a:custGeom>
              <a:avLst/>
              <a:gdLst/>
              <a:ahLst/>
              <a:cxnLst/>
              <a:rect l="l" t="t" r="r" b="b"/>
              <a:pathLst>
                <a:path w="85089" h="102235">
                  <a:moveTo>
                    <a:pt x="84941" y="0"/>
                  </a:moveTo>
                  <a:lnTo>
                    <a:pt x="0" y="0"/>
                  </a:lnTo>
                  <a:lnTo>
                    <a:pt x="42513" y="102000"/>
                  </a:lnTo>
                  <a:lnTo>
                    <a:pt x="849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790755" y="3303211"/>
              <a:ext cx="0" cy="654685"/>
            </a:xfrm>
            <a:custGeom>
              <a:avLst/>
              <a:gdLst/>
              <a:ahLst/>
              <a:cxnLst/>
              <a:rect l="l" t="t" r="r" b="b"/>
              <a:pathLst>
                <a:path h="654685">
                  <a:moveTo>
                    <a:pt x="0" y="0"/>
                  </a:moveTo>
                  <a:lnTo>
                    <a:pt x="0" y="654419"/>
                  </a:lnTo>
                </a:path>
              </a:pathLst>
            </a:custGeom>
            <a:ln w="169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365196" y="3643128"/>
              <a:ext cx="76835" cy="76835"/>
            </a:xfrm>
            <a:custGeom>
              <a:avLst/>
              <a:gdLst/>
              <a:ahLst/>
              <a:cxnLst/>
              <a:rect l="l" t="t" r="r" b="b"/>
              <a:pathLst>
                <a:path w="76835" h="76835">
                  <a:moveTo>
                    <a:pt x="76779" y="0"/>
                  </a:moveTo>
                  <a:lnTo>
                    <a:pt x="0" y="76500"/>
                  </a:lnTo>
                </a:path>
              </a:pathLst>
            </a:custGeom>
            <a:ln w="857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4429275" y="3604860"/>
            <a:ext cx="8255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0" dirty="0">
                <a:latin typeface="Arial MT"/>
                <a:cs typeface="Arial MT"/>
              </a:rPr>
              <a:t>5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4748242" y="3643128"/>
            <a:ext cx="76835" cy="76835"/>
          </a:xfrm>
          <a:custGeom>
            <a:avLst/>
            <a:gdLst/>
            <a:ahLst/>
            <a:cxnLst/>
            <a:rect l="l" t="t" r="r" b="b"/>
            <a:pathLst>
              <a:path w="76835" h="76835">
                <a:moveTo>
                  <a:pt x="76609" y="0"/>
                </a:moveTo>
                <a:lnTo>
                  <a:pt x="0" y="76500"/>
                </a:lnTo>
              </a:path>
            </a:pathLst>
          </a:custGeom>
          <a:ln w="8577">
            <a:solidFill>
              <a:srgbClr val="44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5169434" y="4319179"/>
            <a:ext cx="270510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b="1" spc="-25" dirty="0">
                <a:latin typeface="Arial"/>
                <a:cs typeface="Arial"/>
              </a:rPr>
              <a:t>RD1</a:t>
            </a:r>
            <a:endParaRPr sz="9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169434" y="4744182"/>
            <a:ext cx="270510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b="1" spc="-25" dirty="0">
                <a:latin typeface="Arial"/>
                <a:cs typeface="Arial"/>
              </a:rPr>
              <a:t>RD2</a:t>
            </a:r>
            <a:endParaRPr sz="9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284474" y="3979092"/>
            <a:ext cx="986155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394970" algn="l"/>
                <a:tab pos="778510" algn="l"/>
              </a:tabLst>
            </a:pPr>
            <a:r>
              <a:rPr sz="900" b="1" spc="-25" dirty="0">
                <a:latin typeface="Arial"/>
                <a:cs typeface="Arial"/>
              </a:rPr>
              <a:t>RN1</a:t>
            </a:r>
            <a:r>
              <a:rPr sz="900" b="1" dirty="0">
                <a:latin typeface="Arial"/>
                <a:cs typeface="Arial"/>
              </a:rPr>
              <a:t>	</a:t>
            </a:r>
            <a:r>
              <a:rPr sz="900" b="1" spc="-25" dirty="0">
                <a:latin typeface="Arial"/>
                <a:cs typeface="Arial"/>
              </a:rPr>
              <a:t>RN2</a:t>
            </a:r>
            <a:r>
              <a:rPr sz="900" b="1" dirty="0">
                <a:latin typeface="Arial"/>
                <a:cs typeface="Arial"/>
              </a:rPr>
              <a:t>	</a:t>
            </a:r>
            <a:r>
              <a:rPr sz="900" b="1" spc="-25" dirty="0">
                <a:latin typeface="Arial"/>
                <a:cs typeface="Arial"/>
              </a:rPr>
              <a:t>WN</a:t>
            </a:r>
            <a:endParaRPr sz="9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131340" y="4438180"/>
            <a:ext cx="220345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b="1" spc="-25" dirty="0">
                <a:latin typeface="Arial"/>
                <a:cs typeface="Arial"/>
              </a:rPr>
              <a:t>WD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4552425" y="5062808"/>
            <a:ext cx="85725" cy="195580"/>
            <a:chOff x="4552425" y="5062808"/>
            <a:chExt cx="85725" cy="195580"/>
          </a:xfrm>
        </p:grpSpPr>
        <p:sp>
          <p:nvSpPr>
            <p:cNvPr id="38" name="object 38"/>
            <p:cNvSpPr/>
            <p:nvPr/>
          </p:nvSpPr>
          <p:spPr>
            <a:xfrm>
              <a:off x="4552425" y="5062808"/>
              <a:ext cx="85725" cy="102235"/>
            </a:xfrm>
            <a:custGeom>
              <a:avLst/>
              <a:gdLst/>
              <a:ahLst/>
              <a:cxnLst/>
              <a:rect l="l" t="t" r="r" b="b"/>
              <a:pathLst>
                <a:path w="85725" h="102235">
                  <a:moveTo>
                    <a:pt x="42683" y="0"/>
                  </a:moveTo>
                  <a:lnTo>
                    <a:pt x="0" y="102085"/>
                  </a:lnTo>
                  <a:lnTo>
                    <a:pt x="85111" y="102085"/>
                  </a:lnTo>
                  <a:lnTo>
                    <a:pt x="42683" y="0"/>
                  </a:lnTo>
                  <a:close/>
                </a:path>
              </a:pathLst>
            </a:custGeom>
            <a:solidFill>
              <a:srgbClr val="003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595108" y="5096893"/>
              <a:ext cx="0" cy="153035"/>
            </a:xfrm>
            <a:custGeom>
              <a:avLst/>
              <a:gdLst/>
              <a:ahLst/>
              <a:cxnLst/>
              <a:rect l="l" t="t" r="r" b="b"/>
              <a:pathLst>
                <a:path h="153035">
                  <a:moveTo>
                    <a:pt x="0" y="0"/>
                  </a:moveTo>
                  <a:lnTo>
                    <a:pt x="0" y="152915"/>
                  </a:lnTo>
                </a:path>
              </a:pathLst>
            </a:custGeom>
            <a:ln w="16946">
              <a:solidFill>
                <a:srgbClr val="00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4293061" y="5228515"/>
            <a:ext cx="550545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b="1" spc="-10" dirty="0">
                <a:solidFill>
                  <a:srgbClr val="0033FF"/>
                </a:solidFill>
                <a:latin typeface="Arial"/>
                <a:cs typeface="Arial"/>
              </a:rPr>
              <a:t>RegWrite</a:t>
            </a:r>
            <a:endParaRPr sz="9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386591" y="4225415"/>
            <a:ext cx="706120" cy="209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b="1" spc="-10" dirty="0">
                <a:latin typeface="Arial"/>
                <a:cs typeface="Arial"/>
              </a:rPr>
              <a:t>Registers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6858230" y="3983143"/>
            <a:ext cx="1081405" cy="1250315"/>
            <a:chOff x="6858230" y="3983143"/>
            <a:chExt cx="1081405" cy="1250315"/>
          </a:xfrm>
        </p:grpSpPr>
        <p:sp>
          <p:nvSpPr>
            <p:cNvPr id="43" name="object 43"/>
            <p:cNvSpPr/>
            <p:nvPr/>
          </p:nvSpPr>
          <p:spPr>
            <a:xfrm>
              <a:off x="6883947" y="4136302"/>
              <a:ext cx="459740" cy="1071245"/>
            </a:xfrm>
            <a:custGeom>
              <a:avLst/>
              <a:gdLst/>
              <a:ahLst/>
              <a:cxnLst/>
              <a:rect l="l" t="t" r="r" b="b"/>
              <a:pathLst>
                <a:path w="459740" h="1071245">
                  <a:moveTo>
                    <a:pt x="0" y="0"/>
                  </a:moveTo>
                  <a:lnTo>
                    <a:pt x="0" y="459087"/>
                  </a:lnTo>
                  <a:lnTo>
                    <a:pt x="76609" y="535418"/>
                  </a:lnTo>
                  <a:lnTo>
                    <a:pt x="0" y="612003"/>
                  </a:lnTo>
                  <a:lnTo>
                    <a:pt x="0" y="1071091"/>
                  </a:lnTo>
                  <a:lnTo>
                    <a:pt x="459655" y="841590"/>
                  </a:lnTo>
                  <a:lnTo>
                    <a:pt x="459655" y="229416"/>
                  </a:lnTo>
                  <a:lnTo>
                    <a:pt x="0" y="0"/>
                  </a:lnTo>
                </a:path>
              </a:pathLst>
            </a:custGeom>
            <a:ln w="510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820008" y="4663390"/>
              <a:ext cx="119380" cy="102235"/>
            </a:xfrm>
            <a:custGeom>
              <a:avLst/>
              <a:gdLst/>
              <a:ahLst/>
              <a:cxnLst/>
              <a:rect l="l" t="t" r="r" b="b"/>
              <a:pathLst>
                <a:path w="119379" h="102235">
                  <a:moveTo>
                    <a:pt x="0" y="0"/>
                  </a:moveTo>
                  <a:lnTo>
                    <a:pt x="0" y="101830"/>
                  </a:lnTo>
                  <a:lnTo>
                    <a:pt x="119292" y="51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352020" y="4714390"/>
              <a:ext cx="527685" cy="0"/>
            </a:xfrm>
            <a:custGeom>
              <a:avLst/>
              <a:gdLst/>
              <a:ahLst/>
              <a:cxnLst/>
              <a:rect l="l" t="t" r="r" b="b"/>
              <a:pathLst>
                <a:path w="527684">
                  <a:moveTo>
                    <a:pt x="527591" y="0"/>
                  </a:moveTo>
                  <a:lnTo>
                    <a:pt x="0" y="0"/>
                  </a:lnTo>
                </a:path>
              </a:pathLst>
            </a:custGeom>
            <a:ln w="255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079764" y="4153217"/>
              <a:ext cx="85090" cy="102235"/>
            </a:xfrm>
            <a:custGeom>
              <a:avLst/>
              <a:gdLst/>
              <a:ahLst/>
              <a:cxnLst/>
              <a:rect l="l" t="t" r="r" b="b"/>
              <a:pathLst>
                <a:path w="85090" h="102235">
                  <a:moveTo>
                    <a:pt x="84941" y="0"/>
                  </a:moveTo>
                  <a:lnTo>
                    <a:pt x="0" y="0"/>
                  </a:lnTo>
                  <a:lnTo>
                    <a:pt x="42513" y="102085"/>
                  </a:lnTo>
                  <a:lnTo>
                    <a:pt x="84941" y="0"/>
                  </a:lnTo>
                  <a:close/>
                </a:path>
              </a:pathLst>
            </a:custGeom>
            <a:solidFill>
              <a:srgbClr val="003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7122278" y="3991716"/>
              <a:ext cx="0" cy="229870"/>
            </a:xfrm>
            <a:custGeom>
              <a:avLst/>
              <a:gdLst/>
              <a:ahLst/>
              <a:cxnLst/>
              <a:rect l="l" t="t" r="r" b="b"/>
              <a:pathLst>
                <a:path h="229870">
                  <a:moveTo>
                    <a:pt x="0" y="0"/>
                  </a:moveTo>
                  <a:lnTo>
                    <a:pt x="0" y="229501"/>
                  </a:lnTo>
                </a:path>
              </a:pathLst>
            </a:custGeom>
            <a:ln w="16946">
              <a:solidFill>
                <a:srgbClr val="00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7479646" y="4442304"/>
              <a:ext cx="102235" cy="85090"/>
            </a:xfrm>
            <a:custGeom>
              <a:avLst/>
              <a:gdLst/>
              <a:ahLst/>
              <a:cxnLst/>
              <a:rect l="l" t="t" r="r" b="b"/>
              <a:pathLst>
                <a:path w="102234" h="85089">
                  <a:moveTo>
                    <a:pt x="0" y="0"/>
                  </a:moveTo>
                  <a:lnTo>
                    <a:pt x="0" y="84915"/>
                  </a:lnTo>
                  <a:lnTo>
                    <a:pt x="102032" y="424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3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7352020" y="4484719"/>
              <a:ext cx="196215" cy="0"/>
            </a:xfrm>
            <a:custGeom>
              <a:avLst/>
              <a:gdLst/>
              <a:ahLst/>
              <a:cxnLst/>
              <a:rect l="l" t="t" r="r" b="b"/>
              <a:pathLst>
                <a:path w="196215">
                  <a:moveTo>
                    <a:pt x="195816" y="0"/>
                  </a:moveTo>
                  <a:lnTo>
                    <a:pt x="0" y="0"/>
                  </a:lnTo>
                </a:path>
              </a:pathLst>
            </a:custGeom>
            <a:ln w="16941">
              <a:solidFill>
                <a:srgbClr val="0033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6803225" y="3851506"/>
            <a:ext cx="591185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b="1" spc="-10" dirty="0">
                <a:solidFill>
                  <a:srgbClr val="0033FF"/>
                </a:solidFill>
                <a:latin typeface="Arial"/>
                <a:cs typeface="Arial"/>
              </a:rPr>
              <a:t>Operation</a:t>
            </a:r>
            <a:endParaRPr sz="9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6956444" y="4412417"/>
            <a:ext cx="314960" cy="209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b="1" spc="-50" dirty="0">
                <a:latin typeface="Arial"/>
                <a:cs typeface="Arial"/>
              </a:rPr>
              <a:t>ALU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676151" y="3290194"/>
            <a:ext cx="7804150" cy="3120390"/>
            <a:chOff x="676151" y="3290194"/>
            <a:chExt cx="7804150" cy="3120390"/>
          </a:xfrm>
        </p:grpSpPr>
        <p:sp>
          <p:nvSpPr>
            <p:cNvPr id="53" name="object 53"/>
            <p:cNvSpPr/>
            <p:nvPr/>
          </p:nvSpPr>
          <p:spPr>
            <a:xfrm>
              <a:off x="689168" y="3303211"/>
              <a:ext cx="7778115" cy="3094355"/>
            </a:xfrm>
            <a:custGeom>
              <a:avLst/>
              <a:gdLst/>
              <a:ahLst/>
              <a:cxnLst/>
              <a:rect l="l" t="t" r="r" b="b"/>
              <a:pathLst>
                <a:path w="7778115" h="3094354">
                  <a:moveTo>
                    <a:pt x="7777555" y="3094246"/>
                  </a:moveTo>
                  <a:lnTo>
                    <a:pt x="0" y="3094246"/>
                  </a:lnTo>
                </a:path>
                <a:path w="7778115" h="3094354">
                  <a:moveTo>
                    <a:pt x="7777555" y="458917"/>
                  </a:moveTo>
                  <a:lnTo>
                    <a:pt x="7777555" y="3094246"/>
                  </a:lnTo>
                </a:path>
                <a:path w="7778115" h="3094354">
                  <a:moveTo>
                    <a:pt x="2569827" y="0"/>
                  </a:moveTo>
                  <a:lnTo>
                    <a:pt x="2569827" y="2482262"/>
                  </a:lnTo>
                </a:path>
                <a:path w="7778115" h="3094354">
                  <a:moveTo>
                    <a:pt x="5590748" y="0"/>
                  </a:moveTo>
                  <a:lnTo>
                    <a:pt x="2450789" y="0"/>
                  </a:lnTo>
                </a:path>
              </a:pathLst>
            </a:custGeom>
            <a:ln w="255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7088182" y="4068301"/>
              <a:ext cx="76835" cy="76835"/>
            </a:xfrm>
            <a:custGeom>
              <a:avLst/>
              <a:gdLst/>
              <a:ahLst/>
              <a:cxnLst/>
              <a:rect l="l" t="t" r="r" b="b"/>
              <a:pathLst>
                <a:path w="76834" h="76835">
                  <a:moveTo>
                    <a:pt x="76524" y="0"/>
                  </a:moveTo>
                  <a:lnTo>
                    <a:pt x="0" y="76330"/>
                  </a:lnTo>
                </a:path>
              </a:pathLst>
            </a:custGeom>
            <a:ln w="8577">
              <a:solidFill>
                <a:srgbClr val="00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7152006" y="4030076"/>
            <a:ext cx="8255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0" dirty="0">
                <a:latin typeface="Arial MT"/>
                <a:cs typeface="Arial MT"/>
              </a:rPr>
              <a:t>3</a:t>
            </a:r>
            <a:endParaRPr sz="800">
              <a:latin typeface="Arial MT"/>
              <a:cs typeface="Arial MT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4713937" y="4782391"/>
            <a:ext cx="1770380" cy="1377315"/>
            <a:chOff x="4713937" y="4782391"/>
            <a:chExt cx="1770380" cy="1377315"/>
          </a:xfrm>
        </p:grpSpPr>
        <p:sp>
          <p:nvSpPr>
            <p:cNvPr id="57" name="object 57"/>
            <p:cNvSpPr/>
            <p:nvPr/>
          </p:nvSpPr>
          <p:spPr>
            <a:xfrm>
              <a:off x="6364858" y="4782391"/>
              <a:ext cx="119380" cy="102235"/>
            </a:xfrm>
            <a:custGeom>
              <a:avLst/>
              <a:gdLst/>
              <a:ahLst/>
              <a:cxnLst/>
              <a:rect l="l" t="t" r="r" b="b"/>
              <a:pathLst>
                <a:path w="119379" h="102235">
                  <a:moveTo>
                    <a:pt x="0" y="0"/>
                  </a:moveTo>
                  <a:lnTo>
                    <a:pt x="0" y="101830"/>
                  </a:lnTo>
                  <a:lnTo>
                    <a:pt x="119292" y="51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5896870" y="4833391"/>
              <a:ext cx="527685" cy="0"/>
            </a:xfrm>
            <a:custGeom>
              <a:avLst/>
              <a:gdLst/>
              <a:ahLst/>
              <a:cxnLst/>
              <a:rect l="l" t="t" r="r" b="b"/>
              <a:pathLst>
                <a:path w="527685">
                  <a:moveTo>
                    <a:pt x="527676" y="0"/>
                  </a:moveTo>
                  <a:lnTo>
                    <a:pt x="0" y="0"/>
                  </a:lnTo>
                </a:path>
              </a:pathLst>
            </a:custGeom>
            <a:ln w="255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6364858" y="4935222"/>
              <a:ext cx="119380" cy="102235"/>
            </a:xfrm>
            <a:custGeom>
              <a:avLst/>
              <a:gdLst/>
              <a:ahLst/>
              <a:cxnLst/>
              <a:rect l="l" t="t" r="r" b="b"/>
              <a:pathLst>
                <a:path w="119379" h="102235">
                  <a:moveTo>
                    <a:pt x="0" y="0"/>
                  </a:moveTo>
                  <a:lnTo>
                    <a:pt x="0" y="102085"/>
                  </a:lnTo>
                  <a:lnTo>
                    <a:pt x="119292" y="510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5207727" y="4986307"/>
              <a:ext cx="1217295" cy="799465"/>
            </a:xfrm>
            <a:custGeom>
              <a:avLst/>
              <a:gdLst/>
              <a:ahLst/>
              <a:cxnLst/>
              <a:rect l="l" t="t" r="r" b="b"/>
              <a:pathLst>
                <a:path w="1217295" h="799464">
                  <a:moveTo>
                    <a:pt x="1216819" y="0"/>
                  </a:moveTo>
                  <a:lnTo>
                    <a:pt x="1038093" y="0"/>
                  </a:lnTo>
                </a:path>
                <a:path w="1217295" h="799464">
                  <a:moveTo>
                    <a:pt x="0" y="187001"/>
                  </a:moveTo>
                  <a:lnTo>
                    <a:pt x="0" y="799166"/>
                  </a:lnTo>
                </a:path>
              </a:pathLst>
            </a:custGeom>
            <a:ln w="255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4739654" y="5436810"/>
              <a:ext cx="273050" cy="697230"/>
            </a:xfrm>
            <a:custGeom>
              <a:avLst/>
              <a:gdLst/>
              <a:ahLst/>
              <a:cxnLst/>
              <a:rect l="l" t="t" r="r" b="b"/>
              <a:pathLst>
                <a:path w="273050" h="697229">
                  <a:moveTo>
                    <a:pt x="0" y="544216"/>
                  </a:moveTo>
                  <a:lnTo>
                    <a:pt x="0" y="603933"/>
                  </a:lnTo>
                  <a:lnTo>
                    <a:pt x="0" y="652512"/>
                  </a:lnTo>
                  <a:lnTo>
                    <a:pt x="0" y="685166"/>
                  </a:lnTo>
                  <a:lnTo>
                    <a:pt x="0" y="697115"/>
                  </a:lnTo>
                  <a:lnTo>
                    <a:pt x="272426" y="697115"/>
                  </a:lnTo>
                  <a:lnTo>
                    <a:pt x="272426" y="0"/>
                  </a:lnTo>
                  <a:lnTo>
                    <a:pt x="0" y="0"/>
                  </a:lnTo>
                  <a:lnTo>
                    <a:pt x="0" y="11954"/>
                  </a:lnTo>
                  <a:lnTo>
                    <a:pt x="0" y="44635"/>
                  </a:lnTo>
                  <a:lnTo>
                    <a:pt x="0" y="93270"/>
                  </a:lnTo>
                  <a:lnTo>
                    <a:pt x="0" y="153085"/>
                  </a:lnTo>
                  <a:lnTo>
                    <a:pt x="0" y="544216"/>
                  </a:lnTo>
                  <a:close/>
                </a:path>
              </a:pathLst>
            </a:custGeom>
            <a:ln w="5104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2" name="object 62"/>
          <p:cNvSpPr txBox="1"/>
          <p:nvPr/>
        </p:nvSpPr>
        <p:spPr>
          <a:xfrm>
            <a:off x="4829071" y="5449602"/>
            <a:ext cx="111760" cy="64452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12700" marR="5080" algn="just">
              <a:lnSpc>
                <a:spcPts val="940"/>
              </a:lnSpc>
              <a:spcBef>
                <a:spcPts val="285"/>
              </a:spcBef>
            </a:pPr>
            <a:r>
              <a:rPr sz="900" b="1" spc="-50" dirty="0">
                <a:latin typeface="Arial"/>
                <a:cs typeface="Arial"/>
              </a:rPr>
              <a:t>E</a:t>
            </a:r>
            <a:r>
              <a:rPr sz="900" b="1" spc="500" dirty="0">
                <a:latin typeface="Arial"/>
                <a:cs typeface="Arial"/>
              </a:rPr>
              <a:t> </a:t>
            </a:r>
            <a:r>
              <a:rPr sz="900" b="1" spc="-50" dirty="0">
                <a:latin typeface="Arial"/>
                <a:cs typeface="Arial"/>
              </a:rPr>
              <a:t>X</a:t>
            </a:r>
            <a:r>
              <a:rPr sz="900" b="1" spc="500" dirty="0">
                <a:latin typeface="Arial"/>
                <a:cs typeface="Arial"/>
              </a:rPr>
              <a:t> </a:t>
            </a:r>
            <a:r>
              <a:rPr sz="900" b="1" spc="-50" dirty="0">
                <a:latin typeface="Arial"/>
                <a:cs typeface="Arial"/>
              </a:rPr>
              <a:t>T</a:t>
            </a:r>
            <a:r>
              <a:rPr sz="900" b="1" spc="500" dirty="0">
                <a:latin typeface="Arial"/>
                <a:cs typeface="Arial"/>
              </a:rPr>
              <a:t> </a:t>
            </a:r>
            <a:r>
              <a:rPr sz="900" b="1" spc="-50" dirty="0">
                <a:latin typeface="Arial"/>
                <a:cs typeface="Arial"/>
              </a:rPr>
              <a:t>N</a:t>
            </a:r>
            <a:r>
              <a:rPr sz="900" b="1" spc="500" dirty="0">
                <a:latin typeface="Arial"/>
                <a:cs typeface="Arial"/>
              </a:rPr>
              <a:t> </a:t>
            </a:r>
            <a:r>
              <a:rPr sz="900" b="1" spc="-50" dirty="0">
                <a:latin typeface="Arial"/>
                <a:cs typeface="Arial"/>
              </a:rPr>
              <a:t>D</a:t>
            </a:r>
            <a:endParaRPr sz="900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4484403" y="5388877"/>
            <a:ext cx="204470" cy="342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6835">
              <a:lnSpc>
                <a:spcPts val="1855"/>
              </a:lnSpc>
            </a:pPr>
            <a:r>
              <a:rPr sz="1800" b="1" spc="-50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  <a:p>
            <a:pPr>
              <a:lnSpc>
                <a:spcPts val="825"/>
              </a:lnSpc>
            </a:pPr>
            <a:r>
              <a:rPr sz="800" spc="-25" dirty="0">
                <a:latin typeface="Arial MT"/>
                <a:cs typeface="Arial MT"/>
              </a:rPr>
              <a:t>16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4484403" y="5751380"/>
            <a:ext cx="76835" cy="76835"/>
          </a:xfrm>
          <a:custGeom>
            <a:avLst/>
            <a:gdLst/>
            <a:ahLst/>
            <a:cxnLst/>
            <a:rect l="l" t="t" r="r" b="b"/>
            <a:pathLst>
              <a:path w="76835" h="76835">
                <a:moveTo>
                  <a:pt x="76609" y="0"/>
                </a:moveTo>
                <a:lnTo>
                  <a:pt x="0" y="76551"/>
                </a:lnTo>
              </a:path>
            </a:pathLst>
          </a:custGeom>
          <a:ln w="8577">
            <a:solidFill>
              <a:srgbClr val="44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5" name="object 65"/>
          <p:cNvGrpSpPr/>
          <p:nvPr/>
        </p:nvGrpSpPr>
        <p:grpSpPr>
          <a:xfrm>
            <a:off x="3245978" y="5704477"/>
            <a:ext cx="2698115" cy="132080"/>
            <a:chOff x="3245978" y="5704477"/>
            <a:chExt cx="2698115" cy="132080"/>
          </a:xfrm>
        </p:grpSpPr>
        <p:sp>
          <p:nvSpPr>
            <p:cNvPr id="66" name="object 66"/>
            <p:cNvSpPr/>
            <p:nvPr/>
          </p:nvSpPr>
          <p:spPr>
            <a:xfrm>
              <a:off x="4637537" y="5734439"/>
              <a:ext cx="119380" cy="102235"/>
            </a:xfrm>
            <a:custGeom>
              <a:avLst/>
              <a:gdLst/>
              <a:ahLst/>
              <a:cxnLst/>
              <a:rect l="l" t="t" r="r" b="b"/>
              <a:pathLst>
                <a:path w="119379" h="102235">
                  <a:moveTo>
                    <a:pt x="0" y="0"/>
                  </a:moveTo>
                  <a:lnTo>
                    <a:pt x="0" y="102060"/>
                  </a:lnTo>
                  <a:lnTo>
                    <a:pt x="119037" y="510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3258996" y="5785474"/>
              <a:ext cx="1438275" cy="0"/>
            </a:xfrm>
            <a:custGeom>
              <a:avLst/>
              <a:gdLst/>
              <a:ahLst/>
              <a:cxnLst/>
              <a:rect l="l" t="t" r="r" b="b"/>
              <a:pathLst>
                <a:path w="1438275">
                  <a:moveTo>
                    <a:pt x="1438230" y="0"/>
                  </a:moveTo>
                  <a:lnTo>
                    <a:pt x="0" y="0"/>
                  </a:lnTo>
                </a:path>
              </a:pathLst>
            </a:custGeom>
            <a:ln w="255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5862944" y="5708922"/>
              <a:ext cx="76835" cy="76835"/>
            </a:xfrm>
            <a:custGeom>
              <a:avLst/>
              <a:gdLst/>
              <a:ahLst/>
              <a:cxnLst/>
              <a:rect l="l" t="t" r="r" b="b"/>
              <a:pathLst>
                <a:path w="76835" h="76835">
                  <a:moveTo>
                    <a:pt x="76609" y="0"/>
                  </a:moveTo>
                  <a:lnTo>
                    <a:pt x="0" y="76551"/>
                  </a:lnTo>
                </a:path>
              </a:pathLst>
            </a:custGeom>
            <a:ln w="857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9" name="object 69"/>
          <p:cNvSpPr txBox="1"/>
          <p:nvPr/>
        </p:nvSpPr>
        <p:spPr>
          <a:xfrm>
            <a:off x="5041808" y="5594154"/>
            <a:ext cx="14478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25" dirty="0">
                <a:latin typeface="Arial MT"/>
                <a:cs typeface="Arial MT"/>
              </a:rPr>
              <a:t>32</a:t>
            </a:r>
            <a:endParaRPr sz="800">
              <a:latin typeface="Arial MT"/>
              <a:cs typeface="Arial MT"/>
            </a:endParaRPr>
          </a:p>
        </p:txBody>
      </p:sp>
      <p:grpSp>
        <p:nvGrpSpPr>
          <p:cNvPr id="70" name="object 70"/>
          <p:cNvGrpSpPr/>
          <p:nvPr/>
        </p:nvGrpSpPr>
        <p:grpSpPr>
          <a:xfrm>
            <a:off x="1310140" y="3991498"/>
            <a:ext cx="7169784" cy="1845310"/>
            <a:chOff x="1310140" y="3991498"/>
            <a:chExt cx="7169784" cy="1845310"/>
          </a:xfrm>
        </p:grpSpPr>
        <p:sp>
          <p:nvSpPr>
            <p:cNvPr id="71" name="object 71"/>
            <p:cNvSpPr/>
            <p:nvPr/>
          </p:nvSpPr>
          <p:spPr>
            <a:xfrm>
              <a:off x="5326765" y="5734439"/>
              <a:ext cx="119380" cy="102235"/>
            </a:xfrm>
            <a:custGeom>
              <a:avLst/>
              <a:gdLst/>
              <a:ahLst/>
              <a:cxnLst/>
              <a:rect l="l" t="t" r="r" b="b"/>
              <a:pathLst>
                <a:path w="119379" h="102235">
                  <a:moveTo>
                    <a:pt x="0" y="0"/>
                  </a:moveTo>
                  <a:lnTo>
                    <a:pt x="0" y="102060"/>
                  </a:lnTo>
                  <a:lnTo>
                    <a:pt x="119207" y="510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5020413" y="5785473"/>
              <a:ext cx="366395" cy="0"/>
            </a:xfrm>
            <a:custGeom>
              <a:avLst/>
              <a:gdLst/>
              <a:ahLst/>
              <a:cxnLst/>
              <a:rect l="l" t="t" r="r" b="b"/>
              <a:pathLst>
                <a:path w="366395">
                  <a:moveTo>
                    <a:pt x="365955" y="0"/>
                  </a:moveTo>
                  <a:lnTo>
                    <a:pt x="0" y="0"/>
                  </a:lnTo>
                </a:path>
              </a:pathLst>
            </a:custGeom>
            <a:ln w="255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1335857" y="4017216"/>
              <a:ext cx="1157605" cy="1080135"/>
            </a:xfrm>
            <a:custGeom>
              <a:avLst/>
              <a:gdLst/>
              <a:ahLst/>
              <a:cxnLst/>
              <a:rect l="l" t="t" r="r" b="b"/>
              <a:pathLst>
                <a:path w="1157605" h="1080135">
                  <a:moveTo>
                    <a:pt x="0" y="1079676"/>
                  </a:moveTo>
                  <a:lnTo>
                    <a:pt x="1157386" y="1079676"/>
                  </a:lnTo>
                  <a:lnTo>
                    <a:pt x="1157386" y="0"/>
                  </a:lnTo>
                  <a:lnTo>
                    <a:pt x="0" y="0"/>
                  </a:lnTo>
                  <a:lnTo>
                    <a:pt x="0" y="1079676"/>
                  </a:lnTo>
                  <a:close/>
                </a:path>
              </a:pathLst>
            </a:custGeom>
            <a:ln w="510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8236980" y="4714390"/>
              <a:ext cx="229870" cy="0"/>
            </a:xfrm>
            <a:custGeom>
              <a:avLst/>
              <a:gdLst/>
              <a:ahLst/>
              <a:cxnLst/>
              <a:rect l="l" t="t" r="r" b="b"/>
              <a:pathLst>
                <a:path w="229870">
                  <a:moveTo>
                    <a:pt x="229742" y="0"/>
                  </a:moveTo>
                  <a:lnTo>
                    <a:pt x="0" y="0"/>
                  </a:lnTo>
                </a:path>
              </a:pathLst>
            </a:custGeom>
            <a:ln w="255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5" name="object 75"/>
          <p:cNvSpPr txBox="1"/>
          <p:nvPr/>
        </p:nvSpPr>
        <p:spPr>
          <a:xfrm>
            <a:off x="7364828" y="4276509"/>
            <a:ext cx="277495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b="1" spc="-20" dirty="0">
                <a:solidFill>
                  <a:srgbClr val="003399"/>
                </a:solidFill>
                <a:latin typeface="Arial"/>
                <a:cs typeface="Arial"/>
              </a:rPr>
              <a:t>Zero</a:t>
            </a:r>
            <a:endParaRPr sz="900">
              <a:latin typeface="Arial"/>
              <a:cs typeface="Arial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2259218" y="4472010"/>
            <a:ext cx="213360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b="1" spc="60" dirty="0">
                <a:latin typeface="Arial"/>
                <a:cs typeface="Arial"/>
              </a:rPr>
              <a:t>RD</a:t>
            </a:r>
            <a:endParaRPr sz="900">
              <a:latin typeface="Arial"/>
              <a:cs typeface="Arial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1374258" y="4744182"/>
            <a:ext cx="220345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b="1" spc="-25" dirty="0">
                <a:latin typeface="Arial"/>
                <a:cs typeface="Arial"/>
              </a:rPr>
              <a:t>WD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78" name="object 78"/>
          <p:cNvGrpSpPr/>
          <p:nvPr/>
        </p:nvGrpSpPr>
        <p:grpSpPr>
          <a:xfrm>
            <a:off x="1914550" y="5096893"/>
            <a:ext cx="85725" cy="204470"/>
            <a:chOff x="1914550" y="5096893"/>
            <a:chExt cx="85725" cy="204470"/>
          </a:xfrm>
        </p:grpSpPr>
        <p:sp>
          <p:nvSpPr>
            <p:cNvPr id="79" name="object 79"/>
            <p:cNvSpPr/>
            <p:nvPr/>
          </p:nvSpPr>
          <p:spPr>
            <a:xfrm>
              <a:off x="1914550" y="5096893"/>
              <a:ext cx="85725" cy="102235"/>
            </a:xfrm>
            <a:custGeom>
              <a:avLst/>
              <a:gdLst/>
              <a:ahLst/>
              <a:cxnLst/>
              <a:rect l="l" t="t" r="r" b="b"/>
              <a:pathLst>
                <a:path w="85725" h="102235">
                  <a:moveTo>
                    <a:pt x="42513" y="0"/>
                  </a:moveTo>
                  <a:lnTo>
                    <a:pt x="0" y="101915"/>
                  </a:lnTo>
                  <a:lnTo>
                    <a:pt x="85196" y="101915"/>
                  </a:lnTo>
                  <a:lnTo>
                    <a:pt x="42513" y="0"/>
                  </a:lnTo>
                  <a:close/>
                </a:path>
              </a:pathLst>
            </a:custGeom>
            <a:solidFill>
              <a:srgbClr val="003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1957064" y="5130808"/>
              <a:ext cx="0" cy="161925"/>
            </a:xfrm>
            <a:custGeom>
              <a:avLst/>
              <a:gdLst/>
              <a:ahLst/>
              <a:cxnLst/>
              <a:rect l="l" t="t" r="r" b="b"/>
              <a:pathLst>
                <a:path h="161925">
                  <a:moveTo>
                    <a:pt x="0" y="0"/>
                  </a:moveTo>
                  <a:lnTo>
                    <a:pt x="0" y="161501"/>
                  </a:lnTo>
                </a:path>
              </a:pathLst>
            </a:custGeom>
            <a:ln w="16946">
              <a:solidFill>
                <a:srgbClr val="00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1" name="object 81"/>
          <p:cNvSpPr txBox="1"/>
          <p:nvPr/>
        </p:nvSpPr>
        <p:spPr>
          <a:xfrm>
            <a:off x="1621091" y="4905598"/>
            <a:ext cx="591820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b="1" spc="-10" dirty="0">
                <a:solidFill>
                  <a:srgbClr val="0033FF"/>
                </a:solidFill>
                <a:latin typeface="Arial"/>
                <a:cs typeface="Arial"/>
              </a:rPr>
              <a:t>MemRead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82" name="object 82"/>
          <p:cNvGrpSpPr/>
          <p:nvPr/>
        </p:nvGrpSpPr>
        <p:grpSpPr>
          <a:xfrm>
            <a:off x="952981" y="3787642"/>
            <a:ext cx="85725" cy="238125"/>
            <a:chOff x="952981" y="3787642"/>
            <a:chExt cx="85725" cy="238125"/>
          </a:xfrm>
        </p:grpSpPr>
        <p:sp>
          <p:nvSpPr>
            <p:cNvPr id="83" name="object 83"/>
            <p:cNvSpPr/>
            <p:nvPr/>
          </p:nvSpPr>
          <p:spPr>
            <a:xfrm>
              <a:off x="952981" y="3923800"/>
              <a:ext cx="85725" cy="102235"/>
            </a:xfrm>
            <a:custGeom>
              <a:avLst/>
              <a:gdLst/>
              <a:ahLst/>
              <a:cxnLst/>
              <a:rect l="l" t="t" r="r" b="b"/>
              <a:pathLst>
                <a:path w="85725" h="102235">
                  <a:moveTo>
                    <a:pt x="85196" y="0"/>
                  </a:moveTo>
                  <a:lnTo>
                    <a:pt x="0" y="0"/>
                  </a:lnTo>
                  <a:lnTo>
                    <a:pt x="42683" y="101830"/>
                  </a:lnTo>
                  <a:lnTo>
                    <a:pt x="85196" y="0"/>
                  </a:lnTo>
                  <a:close/>
                </a:path>
              </a:pathLst>
            </a:custGeom>
            <a:solidFill>
              <a:srgbClr val="003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995664" y="3796214"/>
              <a:ext cx="0" cy="195580"/>
            </a:xfrm>
            <a:custGeom>
              <a:avLst/>
              <a:gdLst/>
              <a:ahLst/>
              <a:cxnLst/>
              <a:rect l="l" t="t" r="r" b="b"/>
              <a:pathLst>
                <a:path h="195579">
                  <a:moveTo>
                    <a:pt x="0" y="0"/>
                  </a:moveTo>
                  <a:lnTo>
                    <a:pt x="0" y="195501"/>
                  </a:lnTo>
                </a:path>
              </a:pathLst>
            </a:custGeom>
            <a:ln w="16946">
              <a:solidFill>
                <a:srgbClr val="00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5" name="object 85"/>
          <p:cNvSpPr txBox="1"/>
          <p:nvPr/>
        </p:nvSpPr>
        <p:spPr>
          <a:xfrm>
            <a:off x="1374258" y="4030092"/>
            <a:ext cx="832485" cy="51498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 indent="246379">
              <a:lnSpc>
                <a:spcPct val="100000"/>
              </a:lnSpc>
              <a:spcBef>
                <a:spcPts val="135"/>
              </a:spcBef>
            </a:pPr>
            <a:r>
              <a:rPr sz="900" b="1" spc="-10" dirty="0">
                <a:solidFill>
                  <a:srgbClr val="0033FF"/>
                </a:solidFill>
                <a:latin typeface="Arial"/>
                <a:cs typeface="Arial"/>
              </a:rPr>
              <a:t>MemWrite </a:t>
            </a:r>
            <a:r>
              <a:rPr sz="900" b="1" spc="-20" dirty="0">
                <a:latin typeface="Arial"/>
                <a:cs typeface="Arial"/>
              </a:rPr>
              <a:t>ADDR</a:t>
            </a:r>
            <a:endParaRPr sz="900">
              <a:latin typeface="Arial"/>
              <a:cs typeface="Arial"/>
            </a:endParaRPr>
          </a:p>
          <a:p>
            <a:pPr marL="216535">
              <a:lnSpc>
                <a:spcPct val="100000"/>
              </a:lnSpc>
              <a:spcBef>
                <a:spcPts val="215"/>
              </a:spcBef>
            </a:pPr>
            <a:r>
              <a:rPr sz="1200" b="1" spc="-10" dirty="0">
                <a:latin typeface="Arial"/>
                <a:cs typeface="Arial"/>
              </a:rPr>
              <a:t>Memory</a:t>
            </a:r>
            <a:endParaRPr sz="1200">
              <a:latin typeface="Arial"/>
              <a:cs typeface="Arial"/>
            </a:endParaRPr>
          </a:p>
        </p:txBody>
      </p:sp>
      <p:sp>
        <p:nvSpPr>
          <p:cNvPr id="86" name="object 86"/>
          <p:cNvSpPr/>
          <p:nvPr/>
        </p:nvSpPr>
        <p:spPr>
          <a:xfrm>
            <a:off x="5131118" y="3796214"/>
            <a:ext cx="76835" cy="76835"/>
          </a:xfrm>
          <a:custGeom>
            <a:avLst/>
            <a:gdLst/>
            <a:ahLst/>
            <a:cxnLst/>
            <a:rect l="l" t="t" r="r" b="b"/>
            <a:pathLst>
              <a:path w="76835" h="76835">
                <a:moveTo>
                  <a:pt x="76609" y="0"/>
                </a:moveTo>
                <a:lnTo>
                  <a:pt x="0" y="76500"/>
                </a:lnTo>
              </a:path>
            </a:pathLst>
          </a:custGeom>
          <a:ln w="85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 txBox="1"/>
          <p:nvPr/>
        </p:nvSpPr>
        <p:spPr>
          <a:xfrm>
            <a:off x="5195027" y="3757946"/>
            <a:ext cx="8255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0" dirty="0">
                <a:latin typeface="Arial MT"/>
                <a:cs typeface="Arial MT"/>
              </a:rPr>
              <a:t>5</a:t>
            </a:r>
            <a:endParaRPr sz="800">
              <a:latin typeface="Arial MT"/>
              <a:cs typeface="Arial MT"/>
            </a:endParaRPr>
          </a:p>
        </p:txBody>
      </p:sp>
      <p:grpSp>
        <p:nvGrpSpPr>
          <p:cNvPr id="88" name="object 88"/>
          <p:cNvGrpSpPr/>
          <p:nvPr/>
        </p:nvGrpSpPr>
        <p:grpSpPr>
          <a:xfrm>
            <a:off x="5131118" y="3753557"/>
            <a:ext cx="1770380" cy="1360805"/>
            <a:chOff x="5131118" y="3753557"/>
            <a:chExt cx="1770380" cy="1360805"/>
          </a:xfrm>
        </p:grpSpPr>
        <p:sp>
          <p:nvSpPr>
            <p:cNvPr id="89" name="object 89"/>
            <p:cNvSpPr/>
            <p:nvPr/>
          </p:nvSpPr>
          <p:spPr>
            <a:xfrm>
              <a:off x="5131118" y="3889715"/>
              <a:ext cx="85725" cy="102235"/>
            </a:xfrm>
            <a:custGeom>
              <a:avLst/>
              <a:gdLst/>
              <a:ahLst/>
              <a:cxnLst/>
              <a:rect l="l" t="t" r="r" b="b"/>
              <a:pathLst>
                <a:path w="85725" h="102235">
                  <a:moveTo>
                    <a:pt x="85111" y="0"/>
                  </a:moveTo>
                  <a:lnTo>
                    <a:pt x="0" y="0"/>
                  </a:lnTo>
                  <a:lnTo>
                    <a:pt x="42428" y="102000"/>
                  </a:lnTo>
                  <a:lnTo>
                    <a:pt x="851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5173546" y="3762129"/>
              <a:ext cx="0" cy="195580"/>
            </a:xfrm>
            <a:custGeom>
              <a:avLst/>
              <a:gdLst/>
              <a:ahLst/>
              <a:cxnLst/>
              <a:rect l="l" t="t" r="r" b="b"/>
              <a:pathLst>
                <a:path h="195579">
                  <a:moveTo>
                    <a:pt x="0" y="0"/>
                  </a:moveTo>
                  <a:lnTo>
                    <a:pt x="0" y="195501"/>
                  </a:lnTo>
                </a:path>
              </a:pathLst>
            </a:custGeom>
            <a:ln w="169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6781830" y="5011807"/>
              <a:ext cx="119380" cy="102235"/>
            </a:xfrm>
            <a:custGeom>
              <a:avLst/>
              <a:gdLst/>
              <a:ahLst/>
              <a:cxnLst/>
              <a:rect l="l" t="t" r="r" b="b"/>
              <a:pathLst>
                <a:path w="119379" h="102235">
                  <a:moveTo>
                    <a:pt x="0" y="0"/>
                  </a:moveTo>
                  <a:lnTo>
                    <a:pt x="0" y="102085"/>
                  </a:lnTo>
                  <a:lnTo>
                    <a:pt x="119292" y="51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6705306" y="5062808"/>
              <a:ext cx="136525" cy="0"/>
            </a:xfrm>
            <a:custGeom>
              <a:avLst/>
              <a:gdLst/>
              <a:ahLst/>
              <a:cxnLst/>
              <a:rect l="l" t="t" r="r" b="b"/>
              <a:pathLst>
                <a:path w="136525">
                  <a:moveTo>
                    <a:pt x="136213" y="0"/>
                  </a:moveTo>
                  <a:lnTo>
                    <a:pt x="0" y="0"/>
                  </a:lnTo>
                </a:path>
              </a:pathLst>
            </a:custGeom>
            <a:ln w="255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3" name="object 93"/>
          <p:cNvSpPr txBox="1"/>
          <p:nvPr/>
        </p:nvSpPr>
        <p:spPr>
          <a:xfrm>
            <a:off x="3288979" y="3103332"/>
            <a:ext cx="770890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b="1" dirty="0">
                <a:latin typeface="Arial"/>
                <a:cs typeface="Arial"/>
              </a:rPr>
              <a:t>Instruction</a:t>
            </a:r>
            <a:r>
              <a:rPr sz="900" b="1" spc="155" dirty="0">
                <a:latin typeface="Arial"/>
                <a:cs typeface="Arial"/>
              </a:rPr>
              <a:t>  </a:t>
            </a:r>
            <a:r>
              <a:rPr sz="900" b="1" spc="-50" dirty="0">
                <a:latin typeface="Constantia"/>
                <a:cs typeface="Constantia"/>
              </a:rPr>
              <a:t>I</a:t>
            </a:r>
            <a:endParaRPr sz="900">
              <a:latin typeface="Constantia"/>
              <a:cs typeface="Constantia"/>
            </a:endParaRPr>
          </a:p>
        </p:txBody>
      </p:sp>
      <p:sp>
        <p:nvSpPr>
          <p:cNvPr id="94" name="object 94"/>
          <p:cNvSpPr/>
          <p:nvPr/>
        </p:nvSpPr>
        <p:spPr>
          <a:xfrm>
            <a:off x="3216567" y="3609213"/>
            <a:ext cx="76835" cy="76835"/>
          </a:xfrm>
          <a:custGeom>
            <a:avLst/>
            <a:gdLst/>
            <a:ahLst/>
            <a:cxnLst/>
            <a:rect l="l" t="t" r="r" b="b"/>
            <a:pathLst>
              <a:path w="76835" h="76835">
                <a:moveTo>
                  <a:pt x="76524" y="0"/>
                </a:moveTo>
                <a:lnTo>
                  <a:pt x="0" y="76585"/>
                </a:lnTo>
              </a:path>
            </a:pathLst>
          </a:custGeom>
          <a:ln w="8577">
            <a:solidFill>
              <a:srgbClr val="44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 txBox="1"/>
          <p:nvPr/>
        </p:nvSpPr>
        <p:spPr>
          <a:xfrm>
            <a:off x="3280391" y="3571030"/>
            <a:ext cx="14478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25" dirty="0">
                <a:latin typeface="Arial MT"/>
                <a:cs typeface="Arial MT"/>
              </a:rPr>
              <a:t>32</a:t>
            </a:r>
            <a:endParaRPr sz="800">
              <a:latin typeface="Arial MT"/>
              <a:cs typeface="Arial MT"/>
            </a:endParaRPr>
          </a:p>
        </p:txBody>
      </p:sp>
      <p:grpSp>
        <p:nvGrpSpPr>
          <p:cNvPr id="96" name="object 96"/>
          <p:cNvGrpSpPr/>
          <p:nvPr/>
        </p:nvGrpSpPr>
        <p:grpSpPr>
          <a:xfrm>
            <a:off x="6266899" y="3711299"/>
            <a:ext cx="2438400" cy="2053589"/>
            <a:chOff x="6266899" y="3711299"/>
            <a:chExt cx="2438400" cy="2053589"/>
          </a:xfrm>
        </p:grpSpPr>
        <p:sp>
          <p:nvSpPr>
            <p:cNvPr id="97" name="object 97"/>
            <p:cNvSpPr/>
            <p:nvPr/>
          </p:nvSpPr>
          <p:spPr>
            <a:xfrm>
              <a:off x="8585931" y="3711299"/>
              <a:ext cx="119380" cy="102235"/>
            </a:xfrm>
            <a:custGeom>
              <a:avLst/>
              <a:gdLst/>
              <a:ahLst/>
              <a:cxnLst/>
              <a:rect l="l" t="t" r="r" b="b"/>
              <a:pathLst>
                <a:path w="119379" h="102235">
                  <a:moveTo>
                    <a:pt x="0" y="0"/>
                  </a:moveTo>
                  <a:lnTo>
                    <a:pt x="0" y="101830"/>
                  </a:lnTo>
                  <a:lnTo>
                    <a:pt x="119037" y="508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6279916" y="3762129"/>
              <a:ext cx="2366010" cy="1989455"/>
            </a:xfrm>
            <a:custGeom>
              <a:avLst/>
              <a:gdLst/>
              <a:ahLst/>
              <a:cxnLst/>
              <a:rect l="l" t="t" r="r" b="b"/>
              <a:pathLst>
                <a:path w="2366009" h="1989454">
                  <a:moveTo>
                    <a:pt x="2365448" y="0"/>
                  </a:moveTo>
                  <a:lnTo>
                    <a:pt x="2186806" y="0"/>
                  </a:lnTo>
                </a:path>
                <a:path w="2366009" h="1989454">
                  <a:moveTo>
                    <a:pt x="0" y="1530179"/>
                  </a:moveTo>
                  <a:lnTo>
                    <a:pt x="0" y="1989250"/>
                  </a:lnTo>
                </a:path>
              </a:pathLst>
            </a:custGeom>
            <a:ln w="255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9" name="object 9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41355" y="4663370"/>
              <a:ext cx="102056" cy="93455"/>
            </a:xfrm>
            <a:prstGeom prst="rect">
              <a:avLst/>
            </a:prstGeom>
          </p:spPr>
        </p:pic>
        <p:sp>
          <p:nvSpPr>
            <p:cNvPr id="100" name="object 100"/>
            <p:cNvSpPr/>
            <p:nvPr/>
          </p:nvSpPr>
          <p:spPr>
            <a:xfrm>
              <a:off x="6543585" y="5326394"/>
              <a:ext cx="85725" cy="102235"/>
            </a:xfrm>
            <a:custGeom>
              <a:avLst/>
              <a:gdLst/>
              <a:ahLst/>
              <a:cxnLst/>
              <a:rect l="l" t="t" r="r" b="b"/>
              <a:pathLst>
                <a:path w="85725" h="102235">
                  <a:moveTo>
                    <a:pt x="42683" y="0"/>
                  </a:moveTo>
                  <a:lnTo>
                    <a:pt x="0" y="102085"/>
                  </a:lnTo>
                  <a:lnTo>
                    <a:pt x="85111" y="102085"/>
                  </a:lnTo>
                  <a:lnTo>
                    <a:pt x="42683" y="0"/>
                  </a:lnTo>
                  <a:close/>
                </a:path>
              </a:pathLst>
            </a:custGeom>
            <a:solidFill>
              <a:srgbClr val="003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6586268" y="5360225"/>
              <a:ext cx="0" cy="161925"/>
            </a:xfrm>
            <a:custGeom>
              <a:avLst/>
              <a:gdLst/>
              <a:ahLst/>
              <a:cxnLst/>
              <a:rect l="l" t="t" r="r" b="b"/>
              <a:pathLst>
                <a:path h="161925">
                  <a:moveTo>
                    <a:pt x="0" y="0"/>
                  </a:moveTo>
                  <a:lnTo>
                    <a:pt x="0" y="161671"/>
                  </a:lnTo>
                </a:path>
              </a:pathLst>
            </a:custGeom>
            <a:ln w="16946">
              <a:solidFill>
                <a:srgbClr val="00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2" name="object 102"/>
          <p:cNvSpPr txBox="1"/>
          <p:nvPr/>
        </p:nvSpPr>
        <p:spPr>
          <a:xfrm>
            <a:off x="6335238" y="5517602"/>
            <a:ext cx="553720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b="1" spc="-10" dirty="0">
                <a:solidFill>
                  <a:srgbClr val="0033FF"/>
                </a:solidFill>
                <a:latin typeface="Arial"/>
                <a:cs typeface="Arial"/>
              </a:rPr>
              <a:t>ALUSrcB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103" name="object 103"/>
          <p:cNvGrpSpPr/>
          <p:nvPr/>
        </p:nvGrpSpPr>
        <p:grpSpPr>
          <a:xfrm>
            <a:off x="5403079" y="3936283"/>
            <a:ext cx="2311400" cy="2028189"/>
            <a:chOff x="5403079" y="3936283"/>
            <a:chExt cx="2311400" cy="2028189"/>
          </a:xfrm>
        </p:grpSpPr>
        <p:sp>
          <p:nvSpPr>
            <p:cNvPr id="104" name="object 104"/>
            <p:cNvSpPr/>
            <p:nvPr/>
          </p:nvSpPr>
          <p:spPr>
            <a:xfrm>
              <a:off x="5820261" y="3949300"/>
              <a:ext cx="1880870" cy="1802130"/>
            </a:xfrm>
            <a:custGeom>
              <a:avLst/>
              <a:gdLst/>
              <a:ahLst/>
              <a:cxnLst/>
              <a:rect l="l" t="t" r="r" b="b"/>
              <a:pathLst>
                <a:path w="1880870" h="1802129">
                  <a:moveTo>
                    <a:pt x="1880710" y="0"/>
                  </a:moveTo>
                  <a:lnTo>
                    <a:pt x="1880710" y="765089"/>
                  </a:lnTo>
                </a:path>
                <a:path w="1880870" h="1802129">
                  <a:moveTo>
                    <a:pt x="459655" y="1802079"/>
                  </a:moveTo>
                  <a:lnTo>
                    <a:pt x="0" y="1802079"/>
                  </a:lnTo>
                </a:path>
              </a:pathLst>
            </a:custGeom>
            <a:ln w="255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5428797" y="5623794"/>
              <a:ext cx="391795" cy="314960"/>
            </a:xfrm>
            <a:custGeom>
              <a:avLst/>
              <a:gdLst/>
              <a:ahLst/>
              <a:cxnLst/>
              <a:rect l="l" t="t" r="r" b="b"/>
              <a:pathLst>
                <a:path w="391795" h="314960">
                  <a:moveTo>
                    <a:pt x="0" y="161679"/>
                  </a:moveTo>
                  <a:lnTo>
                    <a:pt x="7781" y="210187"/>
                  </a:lnTo>
                  <a:lnTo>
                    <a:pt x="29480" y="252180"/>
                  </a:lnTo>
                  <a:lnTo>
                    <a:pt x="62627" y="285208"/>
                  </a:lnTo>
                  <a:lnTo>
                    <a:pt x="104753" y="306821"/>
                  </a:lnTo>
                  <a:lnTo>
                    <a:pt x="153388" y="314570"/>
                  </a:lnTo>
                  <a:lnTo>
                    <a:pt x="238330" y="314570"/>
                  </a:lnTo>
                  <a:lnTo>
                    <a:pt x="286971" y="306821"/>
                  </a:lnTo>
                  <a:lnTo>
                    <a:pt x="329038" y="285208"/>
                  </a:lnTo>
                  <a:lnTo>
                    <a:pt x="362097" y="252180"/>
                  </a:lnTo>
                  <a:lnTo>
                    <a:pt x="383716" y="210187"/>
                  </a:lnTo>
                  <a:lnTo>
                    <a:pt x="391463" y="161679"/>
                  </a:lnTo>
                  <a:lnTo>
                    <a:pt x="391463" y="153102"/>
                  </a:lnTo>
                  <a:lnTo>
                    <a:pt x="383716" y="104572"/>
                  </a:lnTo>
                  <a:lnTo>
                    <a:pt x="362097" y="62527"/>
                  </a:lnTo>
                  <a:lnTo>
                    <a:pt x="329038" y="29436"/>
                  </a:lnTo>
                  <a:lnTo>
                    <a:pt x="286971" y="7770"/>
                  </a:lnTo>
                  <a:lnTo>
                    <a:pt x="238330" y="0"/>
                  </a:lnTo>
                  <a:lnTo>
                    <a:pt x="153388" y="0"/>
                  </a:lnTo>
                  <a:lnTo>
                    <a:pt x="104753" y="7770"/>
                  </a:lnTo>
                  <a:lnTo>
                    <a:pt x="62627" y="29436"/>
                  </a:lnTo>
                  <a:lnTo>
                    <a:pt x="29480" y="62527"/>
                  </a:lnTo>
                  <a:lnTo>
                    <a:pt x="7781" y="104572"/>
                  </a:lnTo>
                  <a:lnTo>
                    <a:pt x="0" y="153102"/>
                  </a:lnTo>
                  <a:lnTo>
                    <a:pt x="0" y="161679"/>
                  </a:lnTo>
                </a:path>
              </a:pathLst>
            </a:custGeom>
            <a:ln w="510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6" name="object 106"/>
          <p:cNvSpPr txBox="1"/>
          <p:nvPr/>
        </p:nvSpPr>
        <p:spPr>
          <a:xfrm>
            <a:off x="5458780" y="5662129"/>
            <a:ext cx="295910" cy="209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b="1" spc="-25" dirty="0">
                <a:latin typeface="Courier New"/>
                <a:cs typeface="Courier New"/>
              </a:rPr>
              <a:t>&lt;&lt;2</a:t>
            </a:r>
            <a:endParaRPr sz="1200">
              <a:latin typeface="Courier New"/>
              <a:cs typeface="Courier New"/>
            </a:endParaRPr>
          </a:p>
        </p:txBody>
      </p:sp>
      <p:grpSp>
        <p:nvGrpSpPr>
          <p:cNvPr id="107" name="object 107"/>
          <p:cNvGrpSpPr/>
          <p:nvPr/>
        </p:nvGrpSpPr>
        <p:grpSpPr>
          <a:xfrm>
            <a:off x="63556" y="2754520"/>
            <a:ext cx="7497445" cy="1756410"/>
            <a:chOff x="63556" y="2754520"/>
            <a:chExt cx="7497445" cy="1756410"/>
          </a:xfrm>
        </p:grpSpPr>
        <p:sp>
          <p:nvSpPr>
            <p:cNvPr id="108" name="object 108"/>
            <p:cNvSpPr/>
            <p:nvPr/>
          </p:nvSpPr>
          <p:spPr>
            <a:xfrm>
              <a:off x="689168" y="2767538"/>
              <a:ext cx="6859270" cy="0"/>
            </a:xfrm>
            <a:custGeom>
              <a:avLst/>
              <a:gdLst/>
              <a:ahLst/>
              <a:cxnLst/>
              <a:rect l="l" t="t" r="r" b="b"/>
              <a:pathLst>
                <a:path w="6859270">
                  <a:moveTo>
                    <a:pt x="6858669" y="0"/>
                  </a:moveTo>
                  <a:lnTo>
                    <a:pt x="0" y="0"/>
                  </a:lnTo>
                </a:path>
              </a:pathLst>
            </a:custGeom>
            <a:ln w="255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263829" y="3753723"/>
              <a:ext cx="314960" cy="731520"/>
            </a:xfrm>
            <a:custGeom>
              <a:avLst/>
              <a:gdLst/>
              <a:ahLst/>
              <a:cxnLst/>
              <a:rect l="l" t="t" r="r" b="b"/>
              <a:pathLst>
                <a:path w="314959" h="731520">
                  <a:moveTo>
                    <a:pt x="314871" y="0"/>
                  </a:moveTo>
                  <a:lnTo>
                    <a:pt x="0" y="0"/>
                  </a:lnTo>
                  <a:lnTo>
                    <a:pt x="0" y="730996"/>
                  </a:lnTo>
                  <a:lnTo>
                    <a:pt x="314871" y="730996"/>
                  </a:lnTo>
                  <a:lnTo>
                    <a:pt x="31487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263829" y="3753723"/>
              <a:ext cx="314960" cy="731520"/>
            </a:xfrm>
            <a:custGeom>
              <a:avLst/>
              <a:gdLst/>
              <a:ahLst/>
              <a:cxnLst/>
              <a:rect l="l" t="t" r="r" b="b"/>
              <a:pathLst>
                <a:path w="314959" h="731520">
                  <a:moveTo>
                    <a:pt x="0" y="730996"/>
                  </a:moveTo>
                  <a:lnTo>
                    <a:pt x="314871" y="730996"/>
                  </a:lnTo>
                  <a:lnTo>
                    <a:pt x="314871" y="0"/>
                  </a:lnTo>
                  <a:lnTo>
                    <a:pt x="0" y="0"/>
                  </a:lnTo>
                  <a:lnTo>
                    <a:pt x="0" y="730996"/>
                  </a:lnTo>
                  <a:close/>
                </a:path>
              </a:pathLst>
            </a:custGeom>
            <a:ln w="510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161729" y="4093801"/>
              <a:ext cx="119380" cy="102235"/>
            </a:xfrm>
            <a:custGeom>
              <a:avLst/>
              <a:gdLst/>
              <a:ahLst/>
              <a:cxnLst/>
              <a:rect l="l" t="t" r="r" b="b"/>
              <a:pathLst>
                <a:path w="119379" h="102235">
                  <a:moveTo>
                    <a:pt x="0" y="0"/>
                  </a:moveTo>
                  <a:lnTo>
                    <a:pt x="0" y="101915"/>
                  </a:lnTo>
                  <a:lnTo>
                    <a:pt x="119046" y="508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76574" y="4144631"/>
              <a:ext cx="144780" cy="0"/>
            </a:xfrm>
            <a:custGeom>
              <a:avLst/>
              <a:gdLst/>
              <a:ahLst/>
              <a:cxnLst/>
              <a:rect l="l" t="t" r="r" b="b"/>
              <a:pathLst>
                <a:path w="144779">
                  <a:moveTo>
                    <a:pt x="144572" y="0"/>
                  </a:moveTo>
                  <a:lnTo>
                    <a:pt x="0" y="0"/>
                  </a:lnTo>
                </a:path>
              </a:pathLst>
            </a:custGeom>
            <a:ln w="255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774322" y="4093801"/>
              <a:ext cx="119380" cy="102235"/>
            </a:xfrm>
            <a:custGeom>
              <a:avLst/>
              <a:gdLst/>
              <a:ahLst/>
              <a:cxnLst/>
              <a:rect l="l" t="t" r="r" b="b"/>
              <a:pathLst>
                <a:path w="119380" h="102235">
                  <a:moveTo>
                    <a:pt x="0" y="0"/>
                  </a:moveTo>
                  <a:lnTo>
                    <a:pt x="0" y="101915"/>
                  </a:lnTo>
                  <a:lnTo>
                    <a:pt x="119224" y="508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578701" y="4144631"/>
              <a:ext cx="255270" cy="0"/>
            </a:xfrm>
            <a:custGeom>
              <a:avLst/>
              <a:gdLst/>
              <a:ahLst/>
              <a:cxnLst/>
              <a:rect l="l" t="t" r="r" b="b"/>
              <a:pathLst>
                <a:path w="255269">
                  <a:moveTo>
                    <a:pt x="255250" y="0"/>
                  </a:moveTo>
                  <a:lnTo>
                    <a:pt x="0" y="0"/>
                  </a:lnTo>
                </a:path>
              </a:pathLst>
            </a:custGeom>
            <a:ln w="255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5" name="object 115"/>
          <p:cNvSpPr txBox="1"/>
          <p:nvPr/>
        </p:nvSpPr>
        <p:spPr>
          <a:xfrm>
            <a:off x="302171" y="3842913"/>
            <a:ext cx="238125" cy="209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b="1" spc="-25" dirty="0">
                <a:latin typeface="Arial"/>
                <a:cs typeface="Arial"/>
              </a:rPr>
              <a:t>PC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6" name="object 116"/>
          <p:cNvSpPr txBox="1"/>
          <p:nvPr/>
        </p:nvSpPr>
        <p:spPr>
          <a:xfrm>
            <a:off x="6131003" y="4880098"/>
            <a:ext cx="92075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b="1" spc="-50" dirty="0">
                <a:latin typeface="Arial"/>
                <a:cs typeface="Arial"/>
              </a:rPr>
              <a:t>4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117" name="object 117"/>
          <p:cNvGrpSpPr/>
          <p:nvPr/>
        </p:nvGrpSpPr>
        <p:grpSpPr>
          <a:xfrm>
            <a:off x="63556" y="2559019"/>
            <a:ext cx="9029065" cy="3268979"/>
            <a:chOff x="63556" y="2559019"/>
            <a:chExt cx="9029065" cy="3268979"/>
          </a:xfrm>
        </p:grpSpPr>
        <p:sp>
          <p:nvSpPr>
            <p:cNvPr id="118" name="object 118"/>
            <p:cNvSpPr/>
            <p:nvPr/>
          </p:nvSpPr>
          <p:spPr>
            <a:xfrm>
              <a:off x="76574" y="2572036"/>
              <a:ext cx="6092825" cy="1607185"/>
            </a:xfrm>
            <a:custGeom>
              <a:avLst/>
              <a:gdLst/>
              <a:ahLst/>
              <a:cxnLst/>
              <a:rect l="l" t="t" r="r" b="b"/>
              <a:pathLst>
                <a:path w="6092825" h="1607185">
                  <a:moveTo>
                    <a:pt x="612594" y="195501"/>
                  </a:moveTo>
                  <a:lnTo>
                    <a:pt x="612594" y="1572595"/>
                  </a:lnTo>
                </a:path>
                <a:path w="6092825" h="1607185">
                  <a:moveTo>
                    <a:pt x="0" y="0"/>
                  </a:moveTo>
                  <a:lnTo>
                    <a:pt x="0" y="1572595"/>
                  </a:lnTo>
                </a:path>
                <a:path w="6092825" h="1607185">
                  <a:moveTo>
                    <a:pt x="6092722" y="195501"/>
                  </a:moveTo>
                  <a:lnTo>
                    <a:pt x="6092722" y="1606680"/>
                  </a:lnTo>
                </a:path>
              </a:pathLst>
            </a:custGeom>
            <a:ln w="255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7496736" y="3039709"/>
              <a:ext cx="102235" cy="119380"/>
            </a:xfrm>
            <a:custGeom>
              <a:avLst/>
              <a:gdLst/>
              <a:ahLst/>
              <a:cxnLst/>
              <a:rect l="l" t="t" r="r" b="b"/>
              <a:pathLst>
                <a:path w="102234" h="119380">
                  <a:moveTo>
                    <a:pt x="102117" y="0"/>
                  </a:moveTo>
                  <a:lnTo>
                    <a:pt x="0" y="0"/>
                  </a:lnTo>
                  <a:lnTo>
                    <a:pt x="51101" y="119000"/>
                  </a:lnTo>
                  <a:lnTo>
                    <a:pt x="10211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7547838" y="2767538"/>
              <a:ext cx="689610" cy="799465"/>
            </a:xfrm>
            <a:custGeom>
              <a:avLst/>
              <a:gdLst/>
              <a:ahLst/>
              <a:cxnLst/>
              <a:rect l="l" t="t" r="r" b="b"/>
              <a:pathLst>
                <a:path w="689609" h="799464">
                  <a:moveTo>
                    <a:pt x="0" y="0"/>
                  </a:moveTo>
                  <a:lnTo>
                    <a:pt x="0" y="331587"/>
                  </a:lnTo>
                </a:path>
                <a:path w="689609" h="799464">
                  <a:moveTo>
                    <a:pt x="689143" y="535673"/>
                  </a:moveTo>
                  <a:lnTo>
                    <a:pt x="689143" y="799175"/>
                  </a:lnTo>
                </a:path>
              </a:pathLst>
            </a:custGeom>
            <a:ln w="255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1" name="object 12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156613" y="5734436"/>
              <a:ext cx="93554" cy="93499"/>
            </a:xfrm>
            <a:prstGeom prst="rect">
              <a:avLst/>
            </a:prstGeom>
          </p:spPr>
        </p:pic>
        <p:pic>
          <p:nvPicPr>
            <p:cNvPr id="122" name="object 12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38122" y="4085280"/>
              <a:ext cx="93726" cy="102043"/>
            </a:xfrm>
            <a:prstGeom prst="rect">
              <a:avLst/>
            </a:prstGeom>
          </p:spPr>
        </p:pic>
        <p:sp>
          <p:nvSpPr>
            <p:cNvPr id="123" name="object 123"/>
            <p:cNvSpPr/>
            <p:nvPr/>
          </p:nvSpPr>
          <p:spPr>
            <a:xfrm>
              <a:off x="7854104" y="3290453"/>
              <a:ext cx="382905" cy="26034"/>
            </a:xfrm>
            <a:custGeom>
              <a:avLst/>
              <a:gdLst/>
              <a:ahLst/>
              <a:cxnLst/>
              <a:rect l="l" t="t" r="r" b="b"/>
              <a:pathLst>
                <a:path w="382904" h="26035">
                  <a:moveTo>
                    <a:pt x="0" y="25517"/>
                  </a:moveTo>
                  <a:lnTo>
                    <a:pt x="382876" y="25517"/>
                  </a:lnTo>
                  <a:lnTo>
                    <a:pt x="382876" y="0"/>
                  </a:lnTo>
                  <a:lnTo>
                    <a:pt x="0" y="0"/>
                  </a:lnTo>
                  <a:lnTo>
                    <a:pt x="0" y="2551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8926123" y="3762129"/>
              <a:ext cx="153670" cy="0"/>
            </a:xfrm>
            <a:custGeom>
              <a:avLst/>
              <a:gdLst/>
              <a:ahLst/>
              <a:cxnLst/>
              <a:rect l="l" t="t" r="r" b="b"/>
              <a:pathLst>
                <a:path w="153670">
                  <a:moveTo>
                    <a:pt x="153218" y="0"/>
                  </a:moveTo>
                  <a:lnTo>
                    <a:pt x="0" y="0"/>
                  </a:lnTo>
                </a:path>
              </a:pathLst>
            </a:custGeom>
            <a:ln w="255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5403289" y="3566713"/>
              <a:ext cx="102235" cy="85090"/>
            </a:xfrm>
            <a:custGeom>
              <a:avLst/>
              <a:gdLst/>
              <a:ahLst/>
              <a:cxnLst/>
              <a:rect l="l" t="t" r="r" b="b"/>
              <a:pathLst>
                <a:path w="102235" h="85089">
                  <a:moveTo>
                    <a:pt x="102117" y="0"/>
                  </a:moveTo>
                  <a:lnTo>
                    <a:pt x="0" y="42500"/>
                  </a:lnTo>
                  <a:lnTo>
                    <a:pt x="102117" y="85000"/>
                  </a:lnTo>
                  <a:lnTo>
                    <a:pt x="102117" y="0"/>
                  </a:lnTo>
                  <a:close/>
                </a:path>
              </a:pathLst>
            </a:custGeom>
            <a:solidFill>
              <a:srgbClr val="003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5437385" y="3609213"/>
              <a:ext cx="153670" cy="0"/>
            </a:xfrm>
            <a:custGeom>
              <a:avLst/>
              <a:gdLst/>
              <a:ahLst/>
              <a:cxnLst/>
              <a:rect l="l" t="t" r="r" b="b"/>
              <a:pathLst>
                <a:path w="153670">
                  <a:moveTo>
                    <a:pt x="153218" y="0"/>
                  </a:moveTo>
                  <a:lnTo>
                    <a:pt x="0" y="0"/>
                  </a:lnTo>
                </a:path>
              </a:pathLst>
            </a:custGeom>
            <a:ln w="16941">
              <a:solidFill>
                <a:srgbClr val="00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7" name="object 127"/>
          <p:cNvSpPr txBox="1"/>
          <p:nvPr/>
        </p:nvSpPr>
        <p:spPr>
          <a:xfrm>
            <a:off x="5611999" y="3520004"/>
            <a:ext cx="455930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b="1" spc="-10" dirty="0">
                <a:solidFill>
                  <a:srgbClr val="0033FF"/>
                </a:solidFill>
                <a:latin typeface="Arial"/>
                <a:cs typeface="Arial"/>
              </a:rPr>
              <a:t>RegDst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128" name="object 128"/>
          <p:cNvGrpSpPr/>
          <p:nvPr/>
        </p:nvGrpSpPr>
        <p:grpSpPr>
          <a:xfrm>
            <a:off x="4739630" y="3294639"/>
            <a:ext cx="629920" cy="238125"/>
            <a:chOff x="4739630" y="3294639"/>
            <a:chExt cx="629920" cy="238125"/>
          </a:xfrm>
        </p:grpSpPr>
        <p:sp>
          <p:nvSpPr>
            <p:cNvPr id="129" name="object 129"/>
            <p:cNvSpPr/>
            <p:nvPr/>
          </p:nvSpPr>
          <p:spPr>
            <a:xfrm>
              <a:off x="5284251" y="3430627"/>
              <a:ext cx="85725" cy="102235"/>
            </a:xfrm>
            <a:custGeom>
              <a:avLst/>
              <a:gdLst/>
              <a:ahLst/>
              <a:cxnLst/>
              <a:rect l="l" t="t" r="r" b="b"/>
              <a:pathLst>
                <a:path w="85725" h="102235">
                  <a:moveTo>
                    <a:pt x="85196" y="0"/>
                  </a:moveTo>
                  <a:lnTo>
                    <a:pt x="0" y="0"/>
                  </a:lnTo>
                  <a:lnTo>
                    <a:pt x="42513" y="102000"/>
                  </a:lnTo>
                  <a:lnTo>
                    <a:pt x="8519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5326765" y="3303211"/>
              <a:ext cx="0" cy="195580"/>
            </a:xfrm>
            <a:custGeom>
              <a:avLst/>
              <a:gdLst/>
              <a:ahLst/>
              <a:cxnLst/>
              <a:rect l="l" t="t" r="r" b="b"/>
              <a:pathLst>
                <a:path h="195579">
                  <a:moveTo>
                    <a:pt x="0" y="0"/>
                  </a:moveTo>
                  <a:lnTo>
                    <a:pt x="0" y="195331"/>
                  </a:lnTo>
                </a:path>
              </a:pathLst>
            </a:custGeom>
            <a:ln w="169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1" name="object 13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739630" y="3328767"/>
              <a:ext cx="323466" cy="203860"/>
            </a:xfrm>
            <a:prstGeom prst="rect">
              <a:avLst/>
            </a:prstGeom>
          </p:spPr>
        </p:pic>
        <p:sp>
          <p:nvSpPr>
            <p:cNvPr id="132" name="object 132"/>
            <p:cNvSpPr/>
            <p:nvPr/>
          </p:nvSpPr>
          <p:spPr>
            <a:xfrm>
              <a:off x="5284251" y="3320126"/>
              <a:ext cx="76835" cy="76835"/>
            </a:xfrm>
            <a:custGeom>
              <a:avLst/>
              <a:gdLst/>
              <a:ahLst/>
              <a:cxnLst/>
              <a:rect l="l" t="t" r="r" b="b"/>
              <a:pathLst>
                <a:path w="76835" h="76835">
                  <a:moveTo>
                    <a:pt x="76609" y="0"/>
                  </a:moveTo>
                  <a:lnTo>
                    <a:pt x="0" y="76585"/>
                  </a:lnTo>
                </a:path>
              </a:pathLst>
            </a:custGeom>
            <a:ln w="857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3" name="object 133"/>
          <p:cNvSpPr txBox="1"/>
          <p:nvPr/>
        </p:nvSpPr>
        <p:spPr>
          <a:xfrm>
            <a:off x="5195027" y="3281943"/>
            <a:ext cx="8255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0" dirty="0">
                <a:latin typeface="Arial MT"/>
                <a:cs typeface="Arial MT"/>
              </a:rPr>
              <a:t>5</a:t>
            </a:r>
            <a:endParaRPr sz="800">
              <a:latin typeface="Arial MT"/>
              <a:cs typeface="Arial MT"/>
            </a:endParaRPr>
          </a:p>
        </p:txBody>
      </p:sp>
      <p:grpSp>
        <p:nvGrpSpPr>
          <p:cNvPr id="134" name="object 134"/>
          <p:cNvGrpSpPr/>
          <p:nvPr/>
        </p:nvGrpSpPr>
        <p:grpSpPr>
          <a:xfrm>
            <a:off x="1101685" y="2886415"/>
            <a:ext cx="2064385" cy="1420495"/>
            <a:chOff x="1101685" y="2886415"/>
            <a:chExt cx="2064385" cy="1420495"/>
          </a:xfrm>
        </p:grpSpPr>
        <p:sp>
          <p:nvSpPr>
            <p:cNvPr id="135" name="object 135"/>
            <p:cNvSpPr/>
            <p:nvPr/>
          </p:nvSpPr>
          <p:spPr>
            <a:xfrm>
              <a:off x="1233740" y="4204217"/>
              <a:ext cx="119380" cy="102235"/>
            </a:xfrm>
            <a:custGeom>
              <a:avLst/>
              <a:gdLst/>
              <a:ahLst/>
              <a:cxnLst/>
              <a:rect l="l" t="t" r="r" b="b"/>
              <a:pathLst>
                <a:path w="119380" h="102235">
                  <a:moveTo>
                    <a:pt x="0" y="0"/>
                  </a:moveTo>
                  <a:lnTo>
                    <a:pt x="0" y="102085"/>
                  </a:lnTo>
                  <a:lnTo>
                    <a:pt x="119292" y="510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1114702" y="4255302"/>
              <a:ext cx="179070" cy="0"/>
            </a:xfrm>
            <a:custGeom>
              <a:avLst/>
              <a:gdLst/>
              <a:ahLst/>
              <a:cxnLst/>
              <a:rect l="l" t="t" r="r" b="b"/>
              <a:pathLst>
                <a:path w="179069">
                  <a:moveTo>
                    <a:pt x="178726" y="0"/>
                  </a:moveTo>
                  <a:lnTo>
                    <a:pt x="0" y="0"/>
                  </a:lnTo>
                </a:path>
              </a:pathLst>
            </a:custGeom>
            <a:ln w="255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2825103" y="2912132"/>
              <a:ext cx="314960" cy="731520"/>
            </a:xfrm>
            <a:custGeom>
              <a:avLst/>
              <a:gdLst/>
              <a:ahLst/>
              <a:cxnLst/>
              <a:rect l="l" t="t" r="r" b="b"/>
              <a:pathLst>
                <a:path w="314960" h="731520">
                  <a:moveTo>
                    <a:pt x="314871" y="0"/>
                  </a:moveTo>
                  <a:lnTo>
                    <a:pt x="0" y="0"/>
                  </a:lnTo>
                  <a:lnTo>
                    <a:pt x="0" y="730996"/>
                  </a:lnTo>
                  <a:lnTo>
                    <a:pt x="314871" y="730996"/>
                  </a:lnTo>
                  <a:lnTo>
                    <a:pt x="31487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2825103" y="2912132"/>
              <a:ext cx="314960" cy="731520"/>
            </a:xfrm>
            <a:custGeom>
              <a:avLst/>
              <a:gdLst/>
              <a:ahLst/>
              <a:cxnLst/>
              <a:rect l="l" t="t" r="r" b="b"/>
              <a:pathLst>
                <a:path w="314960" h="731520">
                  <a:moveTo>
                    <a:pt x="0" y="730996"/>
                  </a:moveTo>
                  <a:lnTo>
                    <a:pt x="314871" y="730996"/>
                  </a:lnTo>
                  <a:lnTo>
                    <a:pt x="314871" y="0"/>
                  </a:lnTo>
                  <a:lnTo>
                    <a:pt x="0" y="0"/>
                  </a:lnTo>
                  <a:lnTo>
                    <a:pt x="0" y="730996"/>
                  </a:lnTo>
                  <a:close/>
                </a:path>
              </a:pathLst>
            </a:custGeom>
            <a:ln w="510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9" name="object 139"/>
          <p:cNvSpPr txBox="1"/>
          <p:nvPr/>
        </p:nvSpPr>
        <p:spPr>
          <a:xfrm>
            <a:off x="2956949" y="3001237"/>
            <a:ext cx="68580" cy="209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b="1" spc="-50" dirty="0">
                <a:latin typeface="Arial"/>
                <a:cs typeface="Arial"/>
              </a:rPr>
              <a:t>I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0" name="object 140"/>
          <p:cNvSpPr txBox="1"/>
          <p:nvPr/>
        </p:nvSpPr>
        <p:spPr>
          <a:xfrm>
            <a:off x="2923108" y="3154323"/>
            <a:ext cx="136525" cy="209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b="1" spc="-50" dirty="0">
                <a:latin typeface="Arial"/>
                <a:cs typeface="Arial"/>
              </a:rPr>
              <a:t>R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1" name="object 141"/>
          <p:cNvSpPr/>
          <p:nvPr/>
        </p:nvSpPr>
        <p:spPr>
          <a:xfrm>
            <a:off x="2825103" y="4059725"/>
            <a:ext cx="314960" cy="731520"/>
          </a:xfrm>
          <a:custGeom>
            <a:avLst/>
            <a:gdLst/>
            <a:ahLst/>
            <a:cxnLst/>
            <a:rect l="l" t="t" r="r" b="b"/>
            <a:pathLst>
              <a:path w="314960" h="731520">
                <a:moveTo>
                  <a:pt x="0" y="730996"/>
                </a:moveTo>
                <a:lnTo>
                  <a:pt x="314871" y="730996"/>
                </a:lnTo>
                <a:lnTo>
                  <a:pt x="314871" y="0"/>
                </a:lnTo>
                <a:lnTo>
                  <a:pt x="0" y="0"/>
                </a:lnTo>
                <a:lnTo>
                  <a:pt x="0" y="730996"/>
                </a:lnTo>
                <a:close/>
              </a:path>
            </a:pathLst>
          </a:custGeom>
          <a:ln w="510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 txBox="1"/>
          <p:nvPr/>
        </p:nvSpPr>
        <p:spPr>
          <a:xfrm>
            <a:off x="2914520" y="4148915"/>
            <a:ext cx="153035" cy="51562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20955" marR="5080" indent="-8890" algn="just">
              <a:lnSpc>
                <a:spcPts val="1200"/>
              </a:lnSpc>
              <a:spcBef>
                <a:spcPts val="345"/>
              </a:spcBef>
            </a:pPr>
            <a:r>
              <a:rPr sz="1200" b="1" spc="-50" dirty="0">
                <a:latin typeface="Arial"/>
                <a:cs typeface="Arial"/>
              </a:rPr>
              <a:t>M D R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43" name="object 143"/>
          <p:cNvGrpSpPr/>
          <p:nvPr/>
        </p:nvGrpSpPr>
        <p:grpSpPr>
          <a:xfrm>
            <a:off x="2480226" y="3243605"/>
            <a:ext cx="4004310" cy="2099945"/>
            <a:chOff x="2480226" y="3243605"/>
            <a:chExt cx="4004310" cy="2099945"/>
          </a:xfrm>
        </p:grpSpPr>
        <p:sp>
          <p:nvSpPr>
            <p:cNvPr id="144" name="object 144"/>
            <p:cNvSpPr/>
            <p:nvPr/>
          </p:nvSpPr>
          <p:spPr>
            <a:xfrm>
              <a:off x="2493243" y="4603720"/>
              <a:ext cx="153670" cy="0"/>
            </a:xfrm>
            <a:custGeom>
              <a:avLst/>
              <a:gdLst/>
              <a:ahLst/>
              <a:cxnLst/>
              <a:rect l="l" t="t" r="r" b="b"/>
              <a:pathLst>
                <a:path w="153669">
                  <a:moveTo>
                    <a:pt x="153218" y="0"/>
                  </a:moveTo>
                  <a:lnTo>
                    <a:pt x="0" y="0"/>
                  </a:lnTo>
                </a:path>
              </a:pathLst>
            </a:custGeom>
            <a:ln w="255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2722986" y="3252211"/>
              <a:ext cx="119380" cy="102235"/>
            </a:xfrm>
            <a:custGeom>
              <a:avLst/>
              <a:gdLst/>
              <a:ahLst/>
              <a:cxnLst/>
              <a:rect l="l" t="t" r="r" b="b"/>
              <a:pathLst>
                <a:path w="119380" h="102235">
                  <a:moveTo>
                    <a:pt x="0" y="0"/>
                  </a:moveTo>
                  <a:lnTo>
                    <a:pt x="0" y="101830"/>
                  </a:lnTo>
                  <a:lnTo>
                    <a:pt x="119037" y="51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2646462" y="3303211"/>
              <a:ext cx="136525" cy="0"/>
            </a:xfrm>
            <a:custGeom>
              <a:avLst/>
              <a:gdLst/>
              <a:ahLst/>
              <a:cxnLst/>
              <a:rect l="l" t="t" r="r" b="b"/>
              <a:pathLst>
                <a:path w="136525">
                  <a:moveTo>
                    <a:pt x="136128" y="0"/>
                  </a:moveTo>
                  <a:lnTo>
                    <a:pt x="0" y="0"/>
                  </a:lnTo>
                </a:path>
              </a:pathLst>
            </a:custGeom>
            <a:ln w="255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2722986" y="4357133"/>
              <a:ext cx="119380" cy="102235"/>
            </a:xfrm>
            <a:custGeom>
              <a:avLst/>
              <a:gdLst/>
              <a:ahLst/>
              <a:cxnLst/>
              <a:rect l="l" t="t" r="r" b="b"/>
              <a:pathLst>
                <a:path w="119380" h="102235">
                  <a:moveTo>
                    <a:pt x="0" y="0"/>
                  </a:moveTo>
                  <a:lnTo>
                    <a:pt x="0" y="102085"/>
                  </a:lnTo>
                  <a:lnTo>
                    <a:pt x="119037" y="510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2646462" y="3303211"/>
              <a:ext cx="136525" cy="1301115"/>
            </a:xfrm>
            <a:custGeom>
              <a:avLst/>
              <a:gdLst/>
              <a:ahLst/>
              <a:cxnLst/>
              <a:rect l="l" t="t" r="r" b="b"/>
              <a:pathLst>
                <a:path w="136525" h="1301114">
                  <a:moveTo>
                    <a:pt x="136128" y="1105007"/>
                  </a:moveTo>
                  <a:lnTo>
                    <a:pt x="0" y="1105007"/>
                  </a:lnTo>
                </a:path>
                <a:path w="136525" h="1301114">
                  <a:moveTo>
                    <a:pt x="0" y="0"/>
                  </a:moveTo>
                  <a:lnTo>
                    <a:pt x="0" y="1300508"/>
                  </a:lnTo>
                </a:path>
              </a:pathLst>
            </a:custGeom>
            <a:ln w="255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9" name="object 14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86761" y="4357113"/>
              <a:ext cx="102141" cy="93710"/>
            </a:xfrm>
            <a:prstGeom prst="rect">
              <a:avLst/>
            </a:prstGeom>
          </p:spPr>
        </p:pic>
        <p:pic>
          <p:nvPicPr>
            <p:cNvPr id="150" name="object 15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199634" y="3243605"/>
              <a:ext cx="102057" cy="102041"/>
            </a:xfrm>
            <a:prstGeom prst="rect">
              <a:avLst/>
            </a:prstGeom>
          </p:spPr>
        </p:pic>
        <p:sp>
          <p:nvSpPr>
            <p:cNvPr id="151" name="object 151"/>
            <p:cNvSpPr/>
            <p:nvPr/>
          </p:nvSpPr>
          <p:spPr>
            <a:xfrm>
              <a:off x="3531422" y="4357133"/>
              <a:ext cx="119380" cy="102235"/>
            </a:xfrm>
            <a:custGeom>
              <a:avLst/>
              <a:gdLst/>
              <a:ahLst/>
              <a:cxnLst/>
              <a:rect l="l" t="t" r="r" b="b"/>
              <a:pathLst>
                <a:path w="119379" h="102235">
                  <a:moveTo>
                    <a:pt x="0" y="0"/>
                  </a:moveTo>
                  <a:lnTo>
                    <a:pt x="0" y="102085"/>
                  </a:lnTo>
                  <a:lnTo>
                    <a:pt x="119037" y="510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3139958" y="4408218"/>
              <a:ext cx="451484" cy="0"/>
            </a:xfrm>
            <a:custGeom>
              <a:avLst/>
              <a:gdLst/>
              <a:ahLst/>
              <a:cxnLst/>
              <a:rect l="l" t="t" r="r" b="b"/>
              <a:pathLst>
                <a:path w="451485">
                  <a:moveTo>
                    <a:pt x="450897" y="0"/>
                  </a:moveTo>
                  <a:lnTo>
                    <a:pt x="0" y="0"/>
                  </a:lnTo>
                </a:path>
              </a:pathLst>
            </a:custGeom>
            <a:ln w="255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3531422" y="4586805"/>
              <a:ext cx="119380" cy="102235"/>
            </a:xfrm>
            <a:custGeom>
              <a:avLst/>
              <a:gdLst/>
              <a:ahLst/>
              <a:cxnLst/>
              <a:rect l="l" t="t" r="r" b="b"/>
              <a:pathLst>
                <a:path w="119379" h="102235">
                  <a:moveTo>
                    <a:pt x="0" y="0"/>
                  </a:moveTo>
                  <a:lnTo>
                    <a:pt x="0" y="102085"/>
                  </a:lnTo>
                  <a:lnTo>
                    <a:pt x="119037" y="51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3369701" y="4637805"/>
              <a:ext cx="221615" cy="0"/>
            </a:xfrm>
            <a:custGeom>
              <a:avLst/>
              <a:gdLst/>
              <a:ahLst/>
              <a:cxnLst/>
              <a:rect l="l" t="t" r="r" b="b"/>
              <a:pathLst>
                <a:path w="221614">
                  <a:moveTo>
                    <a:pt x="221154" y="0"/>
                  </a:moveTo>
                  <a:lnTo>
                    <a:pt x="0" y="0"/>
                  </a:lnTo>
                </a:path>
              </a:pathLst>
            </a:custGeom>
            <a:ln w="255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6364858" y="5122223"/>
              <a:ext cx="119380" cy="102235"/>
            </a:xfrm>
            <a:custGeom>
              <a:avLst/>
              <a:gdLst/>
              <a:ahLst/>
              <a:cxnLst/>
              <a:rect l="l" t="t" r="r" b="b"/>
              <a:pathLst>
                <a:path w="119379" h="102235">
                  <a:moveTo>
                    <a:pt x="0" y="0"/>
                  </a:moveTo>
                  <a:lnTo>
                    <a:pt x="0" y="102085"/>
                  </a:lnTo>
                  <a:lnTo>
                    <a:pt x="119292" y="510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5207727" y="5173308"/>
              <a:ext cx="1217295" cy="0"/>
            </a:xfrm>
            <a:custGeom>
              <a:avLst/>
              <a:gdLst/>
              <a:ahLst/>
              <a:cxnLst/>
              <a:rect l="l" t="t" r="r" b="b"/>
              <a:pathLst>
                <a:path w="1217295">
                  <a:moveTo>
                    <a:pt x="1216819" y="0"/>
                  </a:moveTo>
                  <a:lnTo>
                    <a:pt x="0" y="0"/>
                  </a:lnTo>
                </a:path>
              </a:pathLst>
            </a:custGeom>
            <a:ln w="255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6364858" y="5241224"/>
              <a:ext cx="119380" cy="102235"/>
            </a:xfrm>
            <a:custGeom>
              <a:avLst/>
              <a:gdLst/>
              <a:ahLst/>
              <a:cxnLst/>
              <a:rect l="l" t="t" r="r" b="b"/>
              <a:pathLst>
                <a:path w="119379" h="102235">
                  <a:moveTo>
                    <a:pt x="0" y="0"/>
                  </a:moveTo>
                  <a:lnTo>
                    <a:pt x="0" y="102085"/>
                  </a:lnTo>
                  <a:lnTo>
                    <a:pt x="119292" y="510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6279916" y="5292309"/>
              <a:ext cx="144780" cy="0"/>
            </a:xfrm>
            <a:custGeom>
              <a:avLst/>
              <a:gdLst/>
              <a:ahLst/>
              <a:cxnLst/>
              <a:rect l="l" t="t" r="r" b="b"/>
              <a:pathLst>
                <a:path w="144779">
                  <a:moveTo>
                    <a:pt x="144630" y="0"/>
                  </a:moveTo>
                  <a:lnTo>
                    <a:pt x="0" y="0"/>
                  </a:lnTo>
                </a:path>
              </a:pathLst>
            </a:custGeom>
            <a:ln w="255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9" name="object 159"/>
          <p:cNvSpPr txBox="1"/>
          <p:nvPr/>
        </p:nvSpPr>
        <p:spPr>
          <a:xfrm>
            <a:off x="6581901" y="5101191"/>
            <a:ext cx="82550" cy="1276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50" b="1" spc="-50" dirty="0">
                <a:latin typeface="Arial"/>
                <a:cs typeface="Arial"/>
              </a:rPr>
              <a:t>X</a:t>
            </a:r>
            <a:endParaRPr sz="650">
              <a:latin typeface="Arial"/>
              <a:cs typeface="Arial"/>
            </a:endParaRPr>
          </a:p>
        </p:txBody>
      </p:sp>
      <p:sp>
        <p:nvSpPr>
          <p:cNvPr id="160" name="object 160"/>
          <p:cNvSpPr/>
          <p:nvPr/>
        </p:nvSpPr>
        <p:spPr>
          <a:xfrm>
            <a:off x="6475563" y="4714390"/>
            <a:ext cx="229870" cy="688975"/>
          </a:xfrm>
          <a:custGeom>
            <a:avLst/>
            <a:gdLst/>
            <a:ahLst/>
            <a:cxnLst/>
            <a:rect l="l" t="t" r="r" b="b"/>
            <a:pathLst>
              <a:path w="229870" h="688975">
                <a:moveTo>
                  <a:pt x="0" y="0"/>
                </a:moveTo>
                <a:lnTo>
                  <a:pt x="0" y="688504"/>
                </a:lnTo>
                <a:lnTo>
                  <a:pt x="229742" y="535418"/>
                </a:lnTo>
                <a:lnTo>
                  <a:pt x="229742" y="152915"/>
                </a:lnTo>
                <a:lnTo>
                  <a:pt x="0" y="0"/>
                </a:lnTo>
              </a:path>
            </a:pathLst>
          </a:custGeom>
          <a:ln w="510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 txBox="1"/>
          <p:nvPr/>
        </p:nvSpPr>
        <p:spPr>
          <a:xfrm>
            <a:off x="6454383" y="4744182"/>
            <a:ext cx="241300" cy="2876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ts val="1010"/>
              </a:lnSpc>
              <a:spcBef>
                <a:spcPts val="135"/>
              </a:spcBef>
            </a:pPr>
            <a:r>
              <a:rPr sz="900" b="1" spc="-50" dirty="0">
                <a:solidFill>
                  <a:srgbClr val="0033FF"/>
                </a:solidFill>
                <a:latin typeface="Courier New"/>
                <a:cs typeface="Courier New"/>
              </a:rPr>
              <a:t>0</a:t>
            </a:r>
            <a:endParaRPr sz="900">
              <a:latin typeface="Courier New"/>
              <a:cs typeface="Courier New"/>
            </a:endParaRPr>
          </a:p>
          <a:p>
            <a:pPr marL="38100">
              <a:lnSpc>
                <a:spcPts val="1010"/>
              </a:lnSpc>
            </a:pPr>
            <a:r>
              <a:rPr sz="1350" b="1" baseline="-9259" dirty="0">
                <a:solidFill>
                  <a:srgbClr val="0033FF"/>
                </a:solidFill>
                <a:latin typeface="Courier New"/>
                <a:cs typeface="Courier New"/>
              </a:rPr>
              <a:t>1</a:t>
            </a:r>
            <a:r>
              <a:rPr sz="1350" b="1" spc="-517" baseline="-9259" dirty="0">
                <a:solidFill>
                  <a:srgbClr val="0033FF"/>
                </a:solidFill>
                <a:latin typeface="Courier New"/>
                <a:cs typeface="Courier New"/>
              </a:rPr>
              <a:t> </a:t>
            </a:r>
            <a:r>
              <a:rPr sz="650" b="1" spc="-50" dirty="0">
                <a:latin typeface="Arial"/>
                <a:cs typeface="Arial"/>
              </a:rPr>
              <a:t>M</a:t>
            </a:r>
            <a:endParaRPr sz="650">
              <a:latin typeface="Arial"/>
              <a:cs typeface="Arial"/>
            </a:endParaRPr>
          </a:p>
        </p:txBody>
      </p:sp>
      <p:sp>
        <p:nvSpPr>
          <p:cNvPr id="162" name="object 162"/>
          <p:cNvSpPr txBox="1"/>
          <p:nvPr/>
        </p:nvSpPr>
        <p:spPr>
          <a:xfrm>
            <a:off x="6454383" y="4965184"/>
            <a:ext cx="231775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1350" b="1" baseline="-33950" dirty="0">
                <a:solidFill>
                  <a:srgbClr val="0033FF"/>
                </a:solidFill>
                <a:latin typeface="Courier New"/>
                <a:cs typeface="Courier New"/>
              </a:rPr>
              <a:t>2</a:t>
            </a:r>
            <a:r>
              <a:rPr sz="1350" b="1" spc="-517" baseline="-33950" dirty="0">
                <a:solidFill>
                  <a:srgbClr val="0033FF"/>
                </a:solidFill>
                <a:latin typeface="Courier New"/>
                <a:cs typeface="Courier New"/>
              </a:rPr>
              <a:t> </a:t>
            </a:r>
            <a:r>
              <a:rPr sz="650" b="1" spc="-50" dirty="0">
                <a:latin typeface="Arial"/>
                <a:cs typeface="Arial"/>
              </a:rPr>
              <a:t>U</a:t>
            </a:r>
            <a:endParaRPr sz="650">
              <a:latin typeface="Arial"/>
              <a:cs typeface="Arial"/>
            </a:endParaRPr>
          </a:p>
        </p:txBody>
      </p:sp>
      <p:sp>
        <p:nvSpPr>
          <p:cNvPr id="163" name="object 163"/>
          <p:cNvSpPr txBox="1"/>
          <p:nvPr/>
        </p:nvSpPr>
        <p:spPr>
          <a:xfrm>
            <a:off x="6479783" y="5169185"/>
            <a:ext cx="97155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b="1" spc="-50" dirty="0">
                <a:solidFill>
                  <a:srgbClr val="0033FF"/>
                </a:solidFill>
                <a:latin typeface="Courier New"/>
                <a:cs typeface="Courier New"/>
              </a:rPr>
              <a:t>3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64" name="object 164"/>
          <p:cNvSpPr/>
          <p:nvPr/>
        </p:nvSpPr>
        <p:spPr>
          <a:xfrm>
            <a:off x="3641872" y="4255303"/>
            <a:ext cx="230504" cy="535940"/>
          </a:xfrm>
          <a:custGeom>
            <a:avLst/>
            <a:gdLst/>
            <a:ahLst/>
            <a:cxnLst/>
            <a:rect l="l" t="t" r="r" b="b"/>
            <a:pathLst>
              <a:path w="230504" h="535939">
                <a:moveTo>
                  <a:pt x="0" y="0"/>
                </a:moveTo>
                <a:lnTo>
                  <a:pt x="0" y="535418"/>
                </a:lnTo>
                <a:lnTo>
                  <a:pt x="229912" y="425002"/>
                </a:lnTo>
                <a:lnTo>
                  <a:pt x="229912" y="119000"/>
                </a:lnTo>
                <a:lnTo>
                  <a:pt x="0" y="0"/>
                </a:lnTo>
              </a:path>
            </a:pathLst>
          </a:custGeom>
          <a:ln w="510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 txBox="1"/>
          <p:nvPr/>
        </p:nvSpPr>
        <p:spPr>
          <a:xfrm>
            <a:off x="3620947" y="4296515"/>
            <a:ext cx="240665" cy="40386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31445" marR="30480" indent="-93980">
              <a:lnSpc>
                <a:spcPct val="109900"/>
              </a:lnSpc>
              <a:spcBef>
                <a:spcPts val="140"/>
              </a:spcBef>
            </a:pPr>
            <a:r>
              <a:rPr sz="900" b="1" dirty="0">
                <a:solidFill>
                  <a:srgbClr val="0033FF"/>
                </a:solidFill>
                <a:latin typeface="Courier New"/>
                <a:cs typeface="Courier New"/>
              </a:rPr>
              <a:t>1</a:t>
            </a:r>
            <a:r>
              <a:rPr sz="900" b="1" spc="-350" dirty="0">
                <a:solidFill>
                  <a:srgbClr val="0033FF"/>
                </a:solidFill>
                <a:latin typeface="Courier New"/>
                <a:cs typeface="Courier New"/>
              </a:rPr>
              <a:t> </a:t>
            </a:r>
            <a:r>
              <a:rPr sz="975" b="1" spc="-75" baseline="-12820" dirty="0">
                <a:latin typeface="Arial"/>
                <a:cs typeface="Arial"/>
              </a:rPr>
              <a:t>M</a:t>
            </a:r>
            <a:r>
              <a:rPr sz="975" b="1" spc="750" baseline="-12820" dirty="0">
                <a:latin typeface="Arial"/>
                <a:cs typeface="Arial"/>
              </a:rPr>
              <a:t> </a:t>
            </a:r>
            <a:r>
              <a:rPr sz="650" b="1" spc="-50" dirty="0">
                <a:latin typeface="Arial"/>
                <a:cs typeface="Arial"/>
              </a:rPr>
              <a:t>U</a:t>
            </a:r>
            <a:endParaRPr sz="650">
              <a:latin typeface="Arial"/>
              <a:cs typeface="Arial"/>
            </a:endParaRPr>
          </a:p>
          <a:p>
            <a:pPr marL="38100">
              <a:lnSpc>
                <a:spcPts val="855"/>
              </a:lnSpc>
            </a:pPr>
            <a:r>
              <a:rPr sz="1350" b="1" baseline="3086" dirty="0">
                <a:solidFill>
                  <a:srgbClr val="0033FF"/>
                </a:solidFill>
                <a:latin typeface="Courier New"/>
                <a:cs typeface="Courier New"/>
              </a:rPr>
              <a:t>0</a:t>
            </a:r>
            <a:r>
              <a:rPr sz="1350" b="1" spc="-419" baseline="3086" dirty="0">
                <a:solidFill>
                  <a:srgbClr val="0033FF"/>
                </a:solidFill>
                <a:latin typeface="Courier New"/>
                <a:cs typeface="Courier New"/>
              </a:rPr>
              <a:t> </a:t>
            </a:r>
            <a:r>
              <a:rPr sz="650" b="1" spc="-50" dirty="0">
                <a:latin typeface="Arial"/>
                <a:cs typeface="Arial"/>
              </a:rPr>
              <a:t>X</a:t>
            </a:r>
            <a:endParaRPr sz="650">
              <a:latin typeface="Arial"/>
              <a:cs typeface="Arial"/>
            </a:endParaRPr>
          </a:p>
        </p:txBody>
      </p:sp>
      <p:grpSp>
        <p:nvGrpSpPr>
          <p:cNvPr id="166" name="object 166"/>
          <p:cNvGrpSpPr/>
          <p:nvPr/>
        </p:nvGrpSpPr>
        <p:grpSpPr>
          <a:xfrm>
            <a:off x="5883853" y="4127717"/>
            <a:ext cx="1017269" cy="332105"/>
            <a:chOff x="5883853" y="4127717"/>
            <a:chExt cx="1017269" cy="332105"/>
          </a:xfrm>
        </p:grpSpPr>
        <p:sp>
          <p:nvSpPr>
            <p:cNvPr id="167" name="object 167"/>
            <p:cNvSpPr/>
            <p:nvPr/>
          </p:nvSpPr>
          <p:spPr>
            <a:xfrm>
              <a:off x="6781830" y="4246717"/>
              <a:ext cx="119380" cy="102235"/>
            </a:xfrm>
            <a:custGeom>
              <a:avLst/>
              <a:gdLst/>
              <a:ahLst/>
              <a:cxnLst/>
              <a:rect l="l" t="t" r="r" b="b"/>
              <a:pathLst>
                <a:path w="119379" h="102235">
                  <a:moveTo>
                    <a:pt x="0" y="0"/>
                  </a:moveTo>
                  <a:lnTo>
                    <a:pt x="0" y="102085"/>
                  </a:lnTo>
                  <a:lnTo>
                    <a:pt x="119292" y="51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6705306" y="4297718"/>
              <a:ext cx="136525" cy="0"/>
            </a:xfrm>
            <a:custGeom>
              <a:avLst/>
              <a:gdLst/>
              <a:ahLst/>
              <a:cxnLst/>
              <a:rect l="l" t="t" r="r" b="b"/>
              <a:pathLst>
                <a:path w="136525">
                  <a:moveTo>
                    <a:pt x="136213" y="0"/>
                  </a:moveTo>
                  <a:lnTo>
                    <a:pt x="0" y="0"/>
                  </a:lnTo>
                </a:path>
              </a:pathLst>
            </a:custGeom>
            <a:ln w="255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6364858" y="4357133"/>
              <a:ext cx="119380" cy="102235"/>
            </a:xfrm>
            <a:custGeom>
              <a:avLst/>
              <a:gdLst/>
              <a:ahLst/>
              <a:cxnLst/>
              <a:rect l="l" t="t" r="r" b="b"/>
              <a:pathLst>
                <a:path w="119379" h="102235">
                  <a:moveTo>
                    <a:pt x="0" y="0"/>
                  </a:moveTo>
                  <a:lnTo>
                    <a:pt x="0" y="102085"/>
                  </a:lnTo>
                  <a:lnTo>
                    <a:pt x="119292" y="510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0"/>
            <p:cNvSpPr/>
            <p:nvPr/>
          </p:nvSpPr>
          <p:spPr>
            <a:xfrm>
              <a:off x="5896870" y="4408218"/>
              <a:ext cx="527685" cy="0"/>
            </a:xfrm>
            <a:custGeom>
              <a:avLst/>
              <a:gdLst/>
              <a:ahLst/>
              <a:cxnLst/>
              <a:rect l="l" t="t" r="r" b="b"/>
              <a:pathLst>
                <a:path w="527685">
                  <a:moveTo>
                    <a:pt x="527676" y="0"/>
                  </a:moveTo>
                  <a:lnTo>
                    <a:pt x="0" y="0"/>
                  </a:lnTo>
                </a:path>
              </a:pathLst>
            </a:custGeom>
            <a:ln w="255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6364858" y="4127717"/>
              <a:ext cx="119380" cy="102235"/>
            </a:xfrm>
            <a:custGeom>
              <a:avLst/>
              <a:gdLst/>
              <a:ahLst/>
              <a:cxnLst/>
              <a:rect l="l" t="t" r="r" b="b"/>
              <a:pathLst>
                <a:path w="119379" h="102235">
                  <a:moveTo>
                    <a:pt x="0" y="0"/>
                  </a:moveTo>
                  <a:lnTo>
                    <a:pt x="0" y="102085"/>
                  </a:lnTo>
                  <a:lnTo>
                    <a:pt x="119292" y="51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6169296" y="4178717"/>
              <a:ext cx="255270" cy="0"/>
            </a:xfrm>
            <a:custGeom>
              <a:avLst/>
              <a:gdLst/>
              <a:ahLst/>
              <a:cxnLst/>
              <a:rect l="l" t="t" r="r" b="b"/>
              <a:pathLst>
                <a:path w="255270">
                  <a:moveTo>
                    <a:pt x="255250" y="0"/>
                  </a:moveTo>
                  <a:lnTo>
                    <a:pt x="0" y="0"/>
                  </a:lnTo>
                </a:path>
              </a:pathLst>
            </a:custGeom>
            <a:ln w="255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3" name="object 173"/>
          <p:cNvSpPr txBox="1"/>
          <p:nvPr/>
        </p:nvSpPr>
        <p:spPr>
          <a:xfrm>
            <a:off x="6573568" y="4132185"/>
            <a:ext cx="96520" cy="1276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50" b="1" spc="-50" dirty="0">
                <a:latin typeface="Arial"/>
                <a:cs typeface="Arial"/>
              </a:rPr>
              <a:t>M</a:t>
            </a:r>
            <a:endParaRPr sz="650">
              <a:latin typeface="Arial"/>
              <a:cs typeface="Arial"/>
            </a:endParaRPr>
          </a:p>
        </p:txBody>
      </p:sp>
      <p:sp>
        <p:nvSpPr>
          <p:cNvPr id="174" name="object 174"/>
          <p:cNvSpPr txBox="1"/>
          <p:nvPr/>
        </p:nvSpPr>
        <p:spPr>
          <a:xfrm>
            <a:off x="6573568" y="4234186"/>
            <a:ext cx="86995" cy="1276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50" b="1" spc="-50" dirty="0">
                <a:latin typeface="Arial"/>
                <a:cs typeface="Arial"/>
              </a:rPr>
              <a:t>U</a:t>
            </a:r>
            <a:endParaRPr sz="650">
              <a:latin typeface="Arial"/>
              <a:cs typeface="Arial"/>
            </a:endParaRPr>
          </a:p>
        </p:txBody>
      </p:sp>
      <p:sp>
        <p:nvSpPr>
          <p:cNvPr id="175" name="object 175"/>
          <p:cNvSpPr/>
          <p:nvPr/>
        </p:nvSpPr>
        <p:spPr>
          <a:xfrm>
            <a:off x="6475563" y="4025631"/>
            <a:ext cx="229870" cy="535940"/>
          </a:xfrm>
          <a:custGeom>
            <a:avLst/>
            <a:gdLst/>
            <a:ahLst/>
            <a:cxnLst/>
            <a:rect l="l" t="t" r="r" b="b"/>
            <a:pathLst>
              <a:path w="229870" h="535939">
                <a:moveTo>
                  <a:pt x="0" y="0"/>
                </a:moveTo>
                <a:lnTo>
                  <a:pt x="0" y="535673"/>
                </a:lnTo>
                <a:lnTo>
                  <a:pt x="229742" y="425257"/>
                </a:lnTo>
                <a:lnTo>
                  <a:pt x="229742" y="119000"/>
                </a:lnTo>
                <a:lnTo>
                  <a:pt x="0" y="0"/>
                </a:lnTo>
              </a:path>
            </a:pathLst>
          </a:custGeom>
          <a:ln w="510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 txBox="1"/>
          <p:nvPr/>
        </p:nvSpPr>
        <p:spPr>
          <a:xfrm>
            <a:off x="6479783" y="4081093"/>
            <a:ext cx="97155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b="1" spc="-50" dirty="0">
                <a:solidFill>
                  <a:srgbClr val="0033FF"/>
                </a:solidFill>
                <a:latin typeface="Courier New"/>
                <a:cs typeface="Courier New"/>
              </a:rPr>
              <a:t>0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77" name="object 177"/>
          <p:cNvSpPr txBox="1"/>
          <p:nvPr/>
        </p:nvSpPr>
        <p:spPr>
          <a:xfrm>
            <a:off x="6479783" y="4302009"/>
            <a:ext cx="184785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50" b="1" baseline="3086" dirty="0">
                <a:solidFill>
                  <a:srgbClr val="0033FF"/>
                </a:solidFill>
                <a:latin typeface="Courier New"/>
                <a:cs typeface="Courier New"/>
              </a:rPr>
              <a:t>1</a:t>
            </a:r>
            <a:r>
              <a:rPr sz="1350" b="1" spc="-419" baseline="3086" dirty="0">
                <a:solidFill>
                  <a:srgbClr val="0033FF"/>
                </a:solidFill>
                <a:latin typeface="Courier New"/>
                <a:cs typeface="Courier New"/>
              </a:rPr>
              <a:t> </a:t>
            </a:r>
            <a:r>
              <a:rPr sz="650" b="1" spc="-50" dirty="0">
                <a:latin typeface="Arial"/>
                <a:cs typeface="Arial"/>
              </a:rPr>
              <a:t>X</a:t>
            </a:r>
            <a:endParaRPr sz="650">
              <a:latin typeface="Arial"/>
              <a:cs typeface="Arial"/>
            </a:endParaRPr>
          </a:p>
        </p:txBody>
      </p:sp>
      <p:grpSp>
        <p:nvGrpSpPr>
          <p:cNvPr id="178" name="object 178"/>
          <p:cNvGrpSpPr/>
          <p:nvPr/>
        </p:nvGrpSpPr>
        <p:grpSpPr>
          <a:xfrm>
            <a:off x="5633077" y="4187093"/>
            <a:ext cx="289560" cy="442595"/>
            <a:chOff x="5633077" y="4187093"/>
            <a:chExt cx="289560" cy="442595"/>
          </a:xfrm>
        </p:grpSpPr>
        <p:sp>
          <p:nvSpPr>
            <p:cNvPr id="179" name="object 179"/>
            <p:cNvSpPr/>
            <p:nvPr/>
          </p:nvSpPr>
          <p:spPr>
            <a:xfrm>
              <a:off x="5658795" y="4212811"/>
              <a:ext cx="238125" cy="391160"/>
            </a:xfrm>
            <a:custGeom>
              <a:avLst/>
              <a:gdLst/>
              <a:ahLst/>
              <a:cxnLst/>
              <a:rect l="l" t="t" r="r" b="b"/>
              <a:pathLst>
                <a:path w="238125" h="391160">
                  <a:moveTo>
                    <a:pt x="238092" y="0"/>
                  </a:moveTo>
                  <a:lnTo>
                    <a:pt x="0" y="0"/>
                  </a:lnTo>
                  <a:lnTo>
                    <a:pt x="0" y="390909"/>
                  </a:lnTo>
                  <a:lnTo>
                    <a:pt x="238092" y="390909"/>
                  </a:lnTo>
                  <a:lnTo>
                    <a:pt x="23809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80"/>
            <p:cNvSpPr/>
            <p:nvPr/>
          </p:nvSpPr>
          <p:spPr>
            <a:xfrm>
              <a:off x="5658795" y="4212811"/>
              <a:ext cx="238125" cy="391160"/>
            </a:xfrm>
            <a:custGeom>
              <a:avLst/>
              <a:gdLst/>
              <a:ahLst/>
              <a:cxnLst/>
              <a:rect l="l" t="t" r="r" b="b"/>
              <a:pathLst>
                <a:path w="238125" h="391160">
                  <a:moveTo>
                    <a:pt x="0" y="390909"/>
                  </a:moveTo>
                  <a:lnTo>
                    <a:pt x="238092" y="390909"/>
                  </a:lnTo>
                  <a:lnTo>
                    <a:pt x="238092" y="0"/>
                  </a:lnTo>
                  <a:lnTo>
                    <a:pt x="0" y="0"/>
                  </a:lnTo>
                  <a:lnTo>
                    <a:pt x="0" y="390909"/>
                  </a:lnTo>
                  <a:close/>
                </a:path>
              </a:pathLst>
            </a:custGeom>
            <a:ln w="510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1" name="object 181"/>
          <p:cNvSpPr txBox="1"/>
          <p:nvPr/>
        </p:nvSpPr>
        <p:spPr>
          <a:xfrm>
            <a:off x="5714031" y="4302213"/>
            <a:ext cx="13589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0" dirty="0">
                <a:latin typeface="Arial"/>
                <a:cs typeface="Arial"/>
              </a:rPr>
              <a:t>A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82" name="object 182"/>
          <p:cNvGrpSpPr/>
          <p:nvPr/>
        </p:nvGrpSpPr>
        <p:grpSpPr>
          <a:xfrm>
            <a:off x="5633077" y="4645969"/>
            <a:ext cx="289560" cy="442595"/>
            <a:chOff x="5633077" y="4645969"/>
            <a:chExt cx="289560" cy="442595"/>
          </a:xfrm>
        </p:grpSpPr>
        <p:sp>
          <p:nvSpPr>
            <p:cNvPr id="183" name="object 183"/>
            <p:cNvSpPr/>
            <p:nvPr/>
          </p:nvSpPr>
          <p:spPr>
            <a:xfrm>
              <a:off x="5658795" y="4671686"/>
              <a:ext cx="238125" cy="391160"/>
            </a:xfrm>
            <a:custGeom>
              <a:avLst/>
              <a:gdLst/>
              <a:ahLst/>
              <a:cxnLst/>
              <a:rect l="l" t="t" r="r" b="b"/>
              <a:pathLst>
                <a:path w="238125" h="391160">
                  <a:moveTo>
                    <a:pt x="238092" y="0"/>
                  </a:moveTo>
                  <a:lnTo>
                    <a:pt x="0" y="0"/>
                  </a:lnTo>
                  <a:lnTo>
                    <a:pt x="0" y="391121"/>
                  </a:lnTo>
                  <a:lnTo>
                    <a:pt x="238092" y="391121"/>
                  </a:lnTo>
                  <a:lnTo>
                    <a:pt x="23809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184"/>
            <p:cNvSpPr/>
            <p:nvPr/>
          </p:nvSpPr>
          <p:spPr>
            <a:xfrm>
              <a:off x="5658795" y="4671686"/>
              <a:ext cx="238125" cy="391160"/>
            </a:xfrm>
            <a:custGeom>
              <a:avLst/>
              <a:gdLst/>
              <a:ahLst/>
              <a:cxnLst/>
              <a:rect l="l" t="t" r="r" b="b"/>
              <a:pathLst>
                <a:path w="238125" h="391160">
                  <a:moveTo>
                    <a:pt x="0" y="391121"/>
                  </a:moveTo>
                  <a:lnTo>
                    <a:pt x="238092" y="391121"/>
                  </a:lnTo>
                  <a:lnTo>
                    <a:pt x="238092" y="0"/>
                  </a:lnTo>
                  <a:lnTo>
                    <a:pt x="0" y="0"/>
                  </a:lnTo>
                  <a:lnTo>
                    <a:pt x="0" y="391121"/>
                  </a:lnTo>
                  <a:close/>
                </a:path>
              </a:pathLst>
            </a:custGeom>
            <a:ln w="510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5" name="object 185"/>
          <p:cNvSpPr txBox="1"/>
          <p:nvPr/>
        </p:nvSpPr>
        <p:spPr>
          <a:xfrm>
            <a:off x="5714031" y="4718418"/>
            <a:ext cx="136525" cy="209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b="1" spc="-50" dirty="0">
                <a:latin typeface="Arial"/>
                <a:cs typeface="Arial"/>
              </a:rPr>
              <a:t>B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86" name="object 186"/>
          <p:cNvGrpSpPr/>
          <p:nvPr/>
        </p:nvGrpSpPr>
        <p:grpSpPr>
          <a:xfrm>
            <a:off x="5466881" y="4297517"/>
            <a:ext cx="2795905" cy="791210"/>
            <a:chOff x="5466881" y="4297517"/>
            <a:chExt cx="2795905" cy="791210"/>
          </a:xfrm>
        </p:grpSpPr>
        <p:sp>
          <p:nvSpPr>
            <p:cNvPr id="187" name="object 187"/>
            <p:cNvSpPr/>
            <p:nvPr/>
          </p:nvSpPr>
          <p:spPr>
            <a:xfrm>
              <a:off x="5556422" y="4782391"/>
              <a:ext cx="119380" cy="102235"/>
            </a:xfrm>
            <a:custGeom>
              <a:avLst/>
              <a:gdLst/>
              <a:ahLst/>
              <a:cxnLst/>
              <a:rect l="l" t="t" r="r" b="b"/>
              <a:pathLst>
                <a:path w="119379" h="102235">
                  <a:moveTo>
                    <a:pt x="0" y="0"/>
                  </a:moveTo>
                  <a:lnTo>
                    <a:pt x="0" y="101830"/>
                  </a:lnTo>
                  <a:lnTo>
                    <a:pt x="119292" y="51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" name="object 188"/>
            <p:cNvSpPr/>
            <p:nvPr/>
          </p:nvSpPr>
          <p:spPr>
            <a:xfrm>
              <a:off x="5479898" y="4833391"/>
              <a:ext cx="136525" cy="0"/>
            </a:xfrm>
            <a:custGeom>
              <a:avLst/>
              <a:gdLst/>
              <a:ahLst/>
              <a:cxnLst/>
              <a:rect l="l" t="t" r="r" b="b"/>
              <a:pathLst>
                <a:path w="136525">
                  <a:moveTo>
                    <a:pt x="136213" y="0"/>
                  </a:moveTo>
                  <a:lnTo>
                    <a:pt x="0" y="0"/>
                  </a:lnTo>
                </a:path>
              </a:pathLst>
            </a:custGeom>
            <a:ln w="255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189"/>
            <p:cNvSpPr/>
            <p:nvPr/>
          </p:nvSpPr>
          <p:spPr>
            <a:xfrm>
              <a:off x="5556422" y="4357133"/>
              <a:ext cx="119380" cy="102235"/>
            </a:xfrm>
            <a:custGeom>
              <a:avLst/>
              <a:gdLst/>
              <a:ahLst/>
              <a:cxnLst/>
              <a:rect l="l" t="t" r="r" b="b"/>
              <a:pathLst>
                <a:path w="119379" h="102235">
                  <a:moveTo>
                    <a:pt x="0" y="0"/>
                  </a:moveTo>
                  <a:lnTo>
                    <a:pt x="0" y="102085"/>
                  </a:lnTo>
                  <a:lnTo>
                    <a:pt x="119292" y="510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" name="object 190"/>
            <p:cNvSpPr/>
            <p:nvPr/>
          </p:nvSpPr>
          <p:spPr>
            <a:xfrm>
              <a:off x="5479898" y="4408218"/>
              <a:ext cx="136525" cy="0"/>
            </a:xfrm>
            <a:custGeom>
              <a:avLst/>
              <a:gdLst/>
              <a:ahLst/>
              <a:cxnLst/>
              <a:rect l="l" t="t" r="r" b="b"/>
              <a:pathLst>
                <a:path w="136525">
                  <a:moveTo>
                    <a:pt x="136213" y="0"/>
                  </a:moveTo>
                  <a:lnTo>
                    <a:pt x="0" y="0"/>
                  </a:lnTo>
                </a:path>
              </a:pathLst>
            </a:custGeom>
            <a:ln w="255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" name="object 191"/>
            <p:cNvSpPr/>
            <p:nvPr/>
          </p:nvSpPr>
          <p:spPr>
            <a:xfrm>
              <a:off x="7922126" y="4323235"/>
              <a:ext cx="314960" cy="739775"/>
            </a:xfrm>
            <a:custGeom>
              <a:avLst/>
              <a:gdLst/>
              <a:ahLst/>
              <a:cxnLst/>
              <a:rect l="l" t="t" r="r" b="b"/>
              <a:pathLst>
                <a:path w="314959" h="739775">
                  <a:moveTo>
                    <a:pt x="314871" y="0"/>
                  </a:moveTo>
                  <a:lnTo>
                    <a:pt x="0" y="0"/>
                  </a:lnTo>
                  <a:lnTo>
                    <a:pt x="0" y="739572"/>
                  </a:lnTo>
                  <a:lnTo>
                    <a:pt x="314871" y="739572"/>
                  </a:lnTo>
                  <a:lnTo>
                    <a:pt x="31487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" name="object 192"/>
            <p:cNvSpPr/>
            <p:nvPr/>
          </p:nvSpPr>
          <p:spPr>
            <a:xfrm>
              <a:off x="7922126" y="4323235"/>
              <a:ext cx="314960" cy="739775"/>
            </a:xfrm>
            <a:custGeom>
              <a:avLst/>
              <a:gdLst/>
              <a:ahLst/>
              <a:cxnLst/>
              <a:rect l="l" t="t" r="r" b="b"/>
              <a:pathLst>
                <a:path w="314959" h="739775">
                  <a:moveTo>
                    <a:pt x="0" y="739572"/>
                  </a:moveTo>
                  <a:lnTo>
                    <a:pt x="314871" y="739572"/>
                  </a:lnTo>
                  <a:lnTo>
                    <a:pt x="314871" y="0"/>
                  </a:lnTo>
                  <a:lnTo>
                    <a:pt x="0" y="0"/>
                  </a:lnTo>
                  <a:lnTo>
                    <a:pt x="0" y="739572"/>
                  </a:lnTo>
                  <a:close/>
                </a:path>
              </a:pathLst>
            </a:custGeom>
            <a:ln w="510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3" name="object 193"/>
          <p:cNvSpPr txBox="1"/>
          <p:nvPr/>
        </p:nvSpPr>
        <p:spPr>
          <a:xfrm>
            <a:off x="7952109" y="4574121"/>
            <a:ext cx="249554" cy="25019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8255">
              <a:lnSpc>
                <a:spcPts val="800"/>
              </a:lnSpc>
              <a:spcBef>
                <a:spcPts val="260"/>
              </a:spcBef>
            </a:pPr>
            <a:r>
              <a:rPr sz="800" b="1" spc="-25" dirty="0">
                <a:latin typeface="Arial"/>
                <a:cs typeface="Arial"/>
              </a:rPr>
              <a:t>ALU</a:t>
            </a:r>
            <a:r>
              <a:rPr sz="800" b="1" spc="500" dirty="0">
                <a:latin typeface="Arial"/>
                <a:cs typeface="Arial"/>
              </a:rPr>
              <a:t> </a:t>
            </a:r>
            <a:r>
              <a:rPr sz="800" b="1" spc="-25" dirty="0">
                <a:latin typeface="Arial"/>
                <a:cs typeface="Arial"/>
              </a:rPr>
              <a:t>OUT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194" name="object 194"/>
          <p:cNvGrpSpPr/>
          <p:nvPr/>
        </p:nvGrpSpPr>
        <p:grpSpPr>
          <a:xfrm>
            <a:off x="5050064" y="3387909"/>
            <a:ext cx="3902075" cy="2444750"/>
            <a:chOff x="5050064" y="3387909"/>
            <a:chExt cx="3902075" cy="2444750"/>
          </a:xfrm>
        </p:grpSpPr>
        <p:sp>
          <p:nvSpPr>
            <p:cNvPr id="195" name="object 195"/>
            <p:cNvSpPr/>
            <p:nvPr/>
          </p:nvSpPr>
          <p:spPr>
            <a:xfrm>
              <a:off x="5054509" y="5751380"/>
              <a:ext cx="76835" cy="76835"/>
            </a:xfrm>
            <a:custGeom>
              <a:avLst/>
              <a:gdLst/>
              <a:ahLst/>
              <a:cxnLst/>
              <a:rect l="l" t="t" r="r" b="b"/>
              <a:pathLst>
                <a:path w="76835" h="76835">
                  <a:moveTo>
                    <a:pt x="76609" y="0"/>
                  </a:moveTo>
                  <a:lnTo>
                    <a:pt x="0" y="76551"/>
                  </a:lnTo>
                </a:path>
              </a:pathLst>
            </a:custGeom>
            <a:ln w="8577">
              <a:solidFill>
                <a:srgbClr val="44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" name="object 196"/>
            <p:cNvSpPr/>
            <p:nvPr/>
          </p:nvSpPr>
          <p:spPr>
            <a:xfrm>
              <a:off x="8696466" y="3413627"/>
              <a:ext cx="229870" cy="688975"/>
            </a:xfrm>
            <a:custGeom>
              <a:avLst/>
              <a:gdLst/>
              <a:ahLst/>
              <a:cxnLst/>
              <a:rect l="l" t="t" r="r" b="b"/>
              <a:pathLst>
                <a:path w="229870" h="688975">
                  <a:moveTo>
                    <a:pt x="0" y="0"/>
                  </a:moveTo>
                  <a:lnTo>
                    <a:pt x="0" y="688589"/>
                  </a:lnTo>
                  <a:lnTo>
                    <a:pt x="229657" y="535673"/>
                  </a:lnTo>
                  <a:lnTo>
                    <a:pt x="229657" y="153085"/>
                  </a:lnTo>
                  <a:lnTo>
                    <a:pt x="0" y="0"/>
                  </a:lnTo>
                </a:path>
              </a:pathLst>
            </a:custGeom>
            <a:ln w="5104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7" name="object 197"/>
          <p:cNvSpPr txBox="1"/>
          <p:nvPr/>
        </p:nvSpPr>
        <p:spPr>
          <a:xfrm>
            <a:off x="8700856" y="3860007"/>
            <a:ext cx="97155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b="1" spc="-50" dirty="0">
                <a:solidFill>
                  <a:srgbClr val="0033FF"/>
                </a:solidFill>
                <a:latin typeface="Courier New"/>
                <a:cs typeface="Courier New"/>
              </a:rPr>
              <a:t>0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98" name="object 198"/>
          <p:cNvSpPr txBox="1"/>
          <p:nvPr/>
        </p:nvSpPr>
        <p:spPr>
          <a:xfrm>
            <a:off x="8700856" y="3468919"/>
            <a:ext cx="189865" cy="3638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ts val="1035"/>
              </a:lnSpc>
              <a:spcBef>
                <a:spcPts val="135"/>
              </a:spcBef>
            </a:pPr>
            <a:r>
              <a:rPr sz="900" b="1" spc="-50" dirty="0">
                <a:solidFill>
                  <a:srgbClr val="0033FF"/>
                </a:solidFill>
                <a:latin typeface="Courier New"/>
                <a:cs typeface="Courier New"/>
              </a:rPr>
              <a:t>2</a:t>
            </a:r>
            <a:endParaRPr sz="900">
              <a:latin typeface="Courier New"/>
              <a:cs typeface="Courier New"/>
            </a:endParaRPr>
          </a:p>
          <a:p>
            <a:pPr marL="106045">
              <a:lnSpc>
                <a:spcPts val="620"/>
              </a:lnSpc>
            </a:pPr>
            <a:r>
              <a:rPr sz="650" b="1" spc="-50" dirty="0">
                <a:latin typeface="Arial"/>
                <a:cs typeface="Arial"/>
              </a:rPr>
              <a:t>M</a:t>
            </a:r>
            <a:endParaRPr sz="650">
              <a:latin typeface="Arial"/>
              <a:cs typeface="Arial"/>
            </a:endParaRPr>
          </a:p>
          <a:p>
            <a:pPr marL="12700">
              <a:lnSpc>
                <a:spcPts val="965"/>
              </a:lnSpc>
            </a:pPr>
            <a:r>
              <a:rPr sz="1350" b="1" baseline="3086" dirty="0">
                <a:solidFill>
                  <a:srgbClr val="0033FF"/>
                </a:solidFill>
                <a:latin typeface="Courier New"/>
                <a:cs typeface="Courier New"/>
              </a:rPr>
              <a:t>1</a:t>
            </a:r>
            <a:r>
              <a:rPr sz="1350" b="1" spc="-525" baseline="3086" dirty="0">
                <a:solidFill>
                  <a:srgbClr val="0033FF"/>
                </a:solidFill>
                <a:latin typeface="Courier New"/>
                <a:cs typeface="Courier New"/>
              </a:rPr>
              <a:t> </a:t>
            </a:r>
            <a:r>
              <a:rPr sz="650" b="1" spc="-50" dirty="0">
                <a:latin typeface="Arial"/>
                <a:cs typeface="Arial"/>
              </a:rPr>
              <a:t>U</a:t>
            </a:r>
            <a:endParaRPr sz="650">
              <a:latin typeface="Arial"/>
              <a:cs typeface="Arial"/>
            </a:endParaRPr>
          </a:p>
        </p:txBody>
      </p:sp>
      <p:sp>
        <p:nvSpPr>
          <p:cNvPr id="199" name="object 199"/>
          <p:cNvSpPr txBox="1"/>
          <p:nvPr/>
        </p:nvSpPr>
        <p:spPr>
          <a:xfrm>
            <a:off x="8802973" y="3800472"/>
            <a:ext cx="82550" cy="1276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50" b="1" spc="-50" dirty="0">
                <a:latin typeface="Arial"/>
                <a:cs typeface="Arial"/>
              </a:rPr>
              <a:t>X</a:t>
            </a:r>
            <a:endParaRPr sz="650">
              <a:latin typeface="Arial"/>
              <a:cs typeface="Arial"/>
            </a:endParaRPr>
          </a:p>
        </p:txBody>
      </p:sp>
      <p:grpSp>
        <p:nvGrpSpPr>
          <p:cNvPr id="200" name="object 200"/>
          <p:cNvGrpSpPr/>
          <p:nvPr/>
        </p:nvGrpSpPr>
        <p:grpSpPr>
          <a:xfrm>
            <a:off x="6245611" y="3124408"/>
            <a:ext cx="2459355" cy="876300"/>
            <a:chOff x="6245611" y="3124408"/>
            <a:chExt cx="2459355" cy="876300"/>
          </a:xfrm>
        </p:grpSpPr>
        <p:sp>
          <p:nvSpPr>
            <p:cNvPr id="201" name="object 201"/>
            <p:cNvSpPr/>
            <p:nvPr/>
          </p:nvSpPr>
          <p:spPr>
            <a:xfrm>
              <a:off x="8585931" y="3515713"/>
              <a:ext cx="119380" cy="102235"/>
            </a:xfrm>
            <a:custGeom>
              <a:avLst/>
              <a:gdLst/>
              <a:ahLst/>
              <a:cxnLst/>
              <a:rect l="l" t="t" r="r" b="b"/>
              <a:pathLst>
                <a:path w="119379" h="102235">
                  <a:moveTo>
                    <a:pt x="0" y="0"/>
                  </a:moveTo>
                  <a:lnTo>
                    <a:pt x="0" y="101830"/>
                  </a:lnTo>
                  <a:lnTo>
                    <a:pt x="119037" y="51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" name="object 202"/>
            <p:cNvSpPr/>
            <p:nvPr/>
          </p:nvSpPr>
          <p:spPr>
            <a:xfrm>
              <a:off x="8236981" y="3566713"/>
              <a:ext cx="408940" cy="0"/>
            </a:xfrm>
            <a:custGeom>
              <a:avLst/>
              <a:gdLst/>
              <a:ahLst/>
              <a:cxnLst/>
              <a:rect l="l" t="t" r="r" b="b"/>
              <a:pathLst>
                <a:path w="408940">
                  <a:moveTo>
                    <a:pt x="408384" y="0"/>
                  </a:moveTo>
                  <a:lnTo>
                    <a:pt x="0" y="0"/>
                  </a:lnTo>
                </a:path>
              </a:pathLst>
            </a:custGeom>
            <a:ln w="255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" name="object 203"/>
            <p:cNvSpPr/>
            <p:nvPr/>
          </p:nvSpPr>
          <p:spPr>
            <a:xfrm>
              <a:off x="8585931" y="3898300"/>
              <a:ext cx="119380" cy="102235"/>
            </a:xfrm>
            <a:custGeom>
              <a:avLst/>
              <a:gdLst/>
              <a:ahLst/>
              <a:cxnLst/>
              <a:rect l="l" t="t" r="r" b="b"/>
              <a:pathLst>
                <a:path w="119379" h="102235">
                  <a:moveTo>
                    <a:pt x="0" y="0"/>
                  </a:moveTo>
                  <a:lnTo>
                    <a:pt x="0" y="101830"/>
                  </a:lnTo>
                  <a:lnTo>
                    <a:pt x="119037" y="51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" name="object 204"/>
            <p:cNvSpPr/>
            <p:nvPr/>
          </p:nvSpPr>
          <p:spPr>
            <a:xfrm>
              <a:off x="7700971" y="3949300"/>
              <a:ext cx="944880" cy="0"/>
            </a:xfrm>
            <a:custGeom>
              <a:avLst/>
              <a:gdLst/>
              <a:ahLst/>
              <a:cxnLst/>
              <a:rect l="l" t="t" r="r" b="b"/>
              <a:pathLst>
                <a:path w="944879">
                  <a:moveTo>
                    <a:pt x="944393" y="0"/>
                  </a:moveTo>
                  <a:lnTo>
                    <a:pt x="0" y="0"/>
                  </a:lnTo>
                </a:path>
              </a:pathLst>
            </a:custGeom>
            <a:ln w="255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5" name="object 205"/>
            <p:cNvSpPr/>
            <p:nvPr/>
          </p:nvSpPr>
          <p:spPr>
            <a:xfrm>
              <a:off x="6271329" y="3150125"/>
              <a:ext cx="391795" cy="314960"/>
            </a:xfrm>
            <a:custGeom>
              <a:avLst/>
              <a:gdLst/>
              <a:ahLst/>
              <a:cxnLst/>
              <a:rect l="l" t="t" r="r" b="b"/>
              <a:pathLst>
                <a:path w="391795" h="314960">
                  <a:moveTo>
                    <a:pt x="0" y="161501"/>
                  </a:moveTo>
                  <a:lnTo>
                    <a:pt x="7755" y="210094"/>
                  </a:lnTo>
                  <a:lnTo>
                    <a:pt x="29396" y="252144"/>
                  </a:lnTo>
                  <a:lnTo>
                    <a:pt x="62480" y="285205"/>
                  </a:lnTo>
                  <a:lnTo>
                    <a:pt x="104568" y="306834"/>
                  </a:lnTo>
                  <a:lnTo>
                    <a:pt x="153218" y="314587"/>
                  </a:lnTo>
                  <a:lnTo>
                    <a:pt x="238330" y="314587"/>
                  </a:lnTo>
                  <a:lnTo>
                    <a:pt x="286873" y="306834"/>
                  </a:lnTo>
                  <a:lnTo>
                    <a:pt x="328928" y="285205"/>
                  </a:lnTo>
                  <a:lnTo>
                    <a:pt x="362024" y="252144"/>
                  </a:lnTo>
                  <a:lnTo>
                    <a:pt x="383692" y="210094"/>
                  </a:lnTo>
                  <a:lnTo>
                    <a:pt x="391463" y="161501"/>
                  </a:lnTo>
                  <a:lnTo>
                    <a:pt x="391463" y="153085"/>
                  </a:lnTo>
                  <a:lnTo>
                    <a:pt x="383692" y="104492"/>
                  </a:lnTo>
                  <a:lnTo>
                    <a:pt x="362024" y="62442"/>
                  </a:lnTo>
                  <a:lnTo>
                    <a:pt x="328928" y="29381"/>
                  </a:lnTo>
                  <a:lnTo>
                    <a:pt x="286873" y="7752"/>
                  </a:lnTo>
                  <a:lnTo>
                    <a:pt x="238330" y="0"/>
                  </a:lnTo>
                  <a:lnTo>
                    <a:pt x="153218" y="0"/>
                  </a:lnTo>
                  <a:lnTo>
                    <a:pt x="104568" y="7752"/>
                  </a:lnTo>
                  <a:lnTo>
                    <a:pt x="62480" y="29381"/>
                  </a:lnTo>
                  <a:lnTo>
                    <a:pt x="29396" y="62442"/>
                  </a:lnTo>
                  <a:lnTo>
                    <a:pt x="7755" y="104492"/>
                  </a:lnTo>
                  <a:lnTo>
                    <a:pt x="0" y="153085"/>
                  </a:lnTo>
                  <a:lnTo>
                    <a:pt x="0" y="161501"/>
                  </a:lnTo>
                </a:path>
              </a:pathLst>
            </a:custGeom>
            <a:ln w="510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6" name="object 206"/>
          <p:cNvSpPr txBox="1"/>
          <p:nvPr/>
        </p:nvSpPr>
        <p:spPr>
          <a:xfrm>
            <a:off x="6318317" y="3188239"/>
            <a:ext cx="295910" cy="209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b="1" spc="-25" dirty="0">
                <a:latin typeface="Courier New"/>
                <a:cs typeface="Courier New"/>
              </a:rPr>
              <a:t>&lt;&lt;2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207" name="object 207"/>
          <p:cNvSpPr/>
          <p:nvPr/>
        </p:nvSpPr>
        <p:spPr>
          <a:xfrm>
            <a:off x="7190214" y="3150125"/>
            <a:ext cx="664210" cy="314960"/>
          </a:xfrm>
          <a:custGeom>
            <a:avLst/>
            <a:gdLst/>
            <a:ahLst/>
            <a:cxnLst/>
            <a:rect l="l" t="t" r="r" b="b"/>
            <a:pathLst>
              <a:path w="664209" h="314960">
                <a:moveTo>
                  <a:pt x="0" y="161501"/>
                </a:moveTo>
                <a:lnTo>
                  <a:pt x="7781" y="210094"/>
                </a:lnTo>
                <a:lnTo>
                  <a:pt x="29480" y="252144"/>
                </a:lnTo>
                <a:lnTo>
                  <a:pt x="62627" y="285205"/>
                </a:lnTo>
                <a:lnTo>
                  <a:pt x="104753" y="306834"/>
                </a:lnTo>
                <a:lnTo>
                  <a:pt x="153388" y="314587"/>
                </a:lnTo>
                <a:lnTo>
                  <a:pt x="510756" y="314587"/>
                </a:lnTo>
                <a:lnTo>
                  <a:pt x="559300" y="306834"/>
                </a:lnTo>
                <a:lnTo>
                  <a:pt x="601354" y="285205"/>
                </a:lnTo>
                <a:lnTo>
                  <a:pt x="634450" y="252144"/>
                </a:lnTo>
                <a:lnTo>
                  <a:pt x="656118" y="210094"/>
                </a:lnTo>
                <a:lnTo>
                  <a:pt x="663890" y="161501"/>
                </a:lnTo>
                <a:lnTo>
                  <a:pt x="663890" y="153085"/>
                </a:lnTo>
                <a:lnTo>
                  <a:pt x="656118" y="104492"/>
                </a:lnTo>
                <a:lnTo>
                  <a:pt x="634450" y="62442"/>
                </a:lnTo>
                <a:lnTo>
                  <a:pt x="601354" y="29381"/>
                </a:lnTo>
                <a:lnTo>
                  <a:pt x="559300" y="7752"/>
                </a:lnTo>
                <a:lnTo>
                  <a:pt x="510756" y="0"/>
                </a:lnTo>
                <a:lnTo>
                  <a:pt x="153388" y="0"/>
                </a:lnTo>
                <a:lnTo>
                  <a:pt x="104753" y="7752"/>
                </a:lnTo>
                <a:lnTo>
                  <a:pt x="62627" y="29381"/>
                </a:lnTo>
                <a:lnTo>
                  <a:pt x="29480" y="62442"/>
                </a:lnTo>
                <a:lnTo>
                  <a:pt x="7781" y="104492"/>
                </a:lnTo>
                <a:lnTo>
                  <a:pt x="0" y="153085"/>
                </a:lnTo>
                <a:lnTo>
                  <a:pt x="0" y="161501"/>
                </a:lnTo>
              </a:path>
            </a:pathLst>
          </a:custGeom>
          <a:ln w="510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 txBox="1"/>
          <p:nvPr/>
        </p:nvSpPr>
        <p:spPr>
          <a:xfrm>
            <a:off x="7288219" y="3197002"/>
            <a:ext cx="470534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b="1" spc="-10" dirty="0">
                <a:latin typeface="Courier New"/>
                <a:cs typeface="Courier New"/>
              </a:rPr>
              <a:t>CONCAT</a:t>
            </a:r>
            <a:endParaRPr sz="900">
              <a:latin typeface="Courier New"/>
              <a:cs typeface="Courier New"/>
            </a:endParaRPr>
          </a:p>
        </p:txBody>
      </p:sp>
      <p:grpSp>
        <p:nvGrpSpPr>
          <p:cNvPr id="209" name="object 209"/>
          <p:cNvGrpSpPr/>
          <p:nvPr/>
        </p:nvGrpSpPr>
        <p:grpSpPr>
          <a:xfrm>
            <a:off x="676151" y="3260541"/>
            <a:ext cx="7446645" cy="1292860"/>
            <a:chOff x="676151" y="3260541"/>
            <a:chExt cx="7446645" cy="1292860"/>
          </a:xfrm>
        </p:grpSpPr>
        <p:sp>
          <p:nvSpPr>
            <p:cNvPr id="210" name="object 210"/>
            <p:cNvSpPr/>
            <p:nvPr/>
          </p:nvSpPr>
          <p:spPr>
            <a:xfrm>
              <a:off x="7088182" y="3260541"/>
              <a:ext cx="119380" cy="102235"/>
            </a:xfrm>
            <a:custGeom>
              <a:avLst/>
              <a:gdLst/>
              <a:ahLst/>
              <a:cxnLst/>
              <a:rect l="l" t="t" r="r" b="b"/>
              <a:pathLst>
                <a:path w="119379" h="102235">
                  <a:moveTo>
                    <a:pt x="0" y="0"/>
                  </a:moveTo>
                  <a:lnTo>
                    <a:pt x="0" y="102085"/>
                  </a:lnTo>
                  <a:lnTo>
                    <a:pt x="119207" y="510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1" name="object 211"/>
            <p:cNvSpPr/>
            <p:nvPr/>
          </p:nvSpPr>
          <p:spPr>
            <a:xfrm>
              <a:off x="6662792" y="3311626"/>
              <a:ext cx="485140" cy="0"/>
            </a:xfrm>
            <a:custGeom>
              <a:avLst/>
              <a:gdLst/>
              <a:ahLst/>
              <a:cxnLst/>
              <a:rect l="l" t="t" r="r" b="b"/>
              <a:pathLst>
                <a:path w="485140">
                  <a:moveTo>
                    <a:pt x="484993" y="0"/>
                  </a:moveTo>
                  <a:lnTo>
                    <a:pt x="0" y="0"/>
                  </a:lnTo>
                </a:path>
              </a:pathLst>
            </a:custGeom>
            <a:ln w="255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2" name="object 212"/>
            <p:cNvSpPr/>
            <p:nvPr/>
          </p:nvSpPr>
          <p:spPr>
            <a:xfrm>
              <a:off x="6781830" y="3269126"/>
              <a:ext cx="1336675" cy="76835"/>
            </a:xfrm>
            <a:custGeom>
              <a:avLst/>
              <a:gdLst/>
              <a:ahLst/>
              <a:cxnLst/>
              <a:rect l="l" t="t" r="r" b="b"/>
              <a:pathLst>
                <a:path w="1336675" h="76835">
                  <a:moveTo>
                    <a:pt x="76609" y="0"/>
                  </a:moveTo>
                  <a:lnTo>
                    <a:pt x="0" y="76585"/>
                  </a:lnTo>
                </a:path>
                <a:path w="1336675" h="76835">
                  <a:moveTo>
                    <a:pt x="1336112" y="0"/>
                  </a:moveTo>
                  <a:lnTo>
                    <a:pt x="1259503" y="76585"/>
                  </a:lnTo>
                </a:path>
              </a:pathLst>
            </a:custGeom>
            <a:ln w="8577">
              <a:solidFill>
                <a:srgbClr val="44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3" name="object 213"/>
            <p:cNvSpPr/>
            <p:nvPr/>
          </p:nvSpPr>
          <p:spPr>
            <a:xfrm>
              <a:off x="774322" y="4323303"/>
              <a:ext cx="119380" cy="102235"/>
            </a:xfrm>
            <a:custGeom>
              <a:avLst/>
              <a:gdLst/>
              <a:ahLst/>
              <a:cxnLst/>
              <a:rect l="l" t="t" r="r" b="b"/>
              <a:pathLst>
                <a:path w="119380" h="102235">
                  <a:moveTo>
                    <a:pt x="0" y="0"/>
                  </a:moveTo>
                  <a:lnTo>
                    <a:pt x="0" y="102000"/>
                  </a:lnTo>
                  <a:lnTo>
                    <a:pt x="119224" y="51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4" name="object 214"/>
            <p:cNvSpPr/>
            <p:nvPr/>
          </p:nvSpPr>
          <p:spPr>
            <a:xfrm>
              <a:off x="689168" y="4374303"/>
              <a:ext cx="144780" cy="0"/>
            </a:xfrm>
            <a:custGeom>
              <a:avLst/>
              <a:gdLst/>
              <a:ahLst/>
              <a:cxnLst/>
              <a:rect l="l" t="t" r="r" b="b"/>
              <a:pathLst>
                <a:path w="144780">
                  <a:moveTo>
                    <a:pt x="144783" y="0"/>
                  </a:moveTo>
                  <a:lnTo>
                    <a:pt x="0" y="0"/>
                  </a:lnTo>
                </a:path>
              </a:pathLst>
            </a:custGeom>
            <a:ln w="255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5" name="object 215"/>
            <p:cNvSpPr/>
            <p:nvPr/>
          </p:nvSpPr>
          <p:spPr>
            <a:xfrm>
              <a:off x="884959" y="3991716"/>
              <a:ext cx="229870" cy="535940"/>
            </a:xfrm>
            <a:custGeom>
              <a:avLst/>
              <a:gdLst/>
              <a:ahLst/>
              <a:cxnLst/>
              <a:rect l="l" t="t" r="r" b="b"/>
              <a:pathLst>
                <a:path w="229869" h="535939">
                  <a:moveTo>
                    <a:pt x="0" y="0"/>
                  </a:moveTo>
                  <a:lnTo>
                    <a:pt x="0" y="535503"/>
                  </a:lnTo>
                  <a:lnTo>
                    <a:pt x="229742" y="425002"/>
                  </a:lnTo>
                  <a:lnTo>
                    <a:pt x="229742" y="119085"/>
                  </a:lnTo>
                  <a:lnTo>
                    <a:pt x="0" y="0"/>
                  </a:lnTo>
                </a:path>
              </a:pathLst>
            </a:custGeom>
            <a:ln w="510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6" name="object 216"/>
          <p:cNvSpPr txBox="1"/>
          <p:nvPr/>
        </p:nvSpPr>
        <p:spPr>
          <a:xfrm>
            <a:off x="6769130" y="3077772"/>
            <a:ext cx="14478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25" dirty="0">
                <a:latin typeface="Arial MT"/>
                <a:cs typeface="Arial MT"/>
              </a:rPr>
              <a:t>28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217" name="object 217"/>
          <p:cNvSpPr txBox="1"/>
          <p:nvPr/>
        </p:nvSpPr>
        <p:spPr>
          <a:xfrm>
            <a:off x="8028633" y="3077772"/>
            <a:ext cx="14478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25" dirty="0">
                <a:latin typeface="Arial MT"/>
                <a:cs typeface="Arial MT"/>
              </a:rPr>
              <a:t>32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218" name="object 218"/>
          <p:cNvSpPr txBox="1"/>
          <p:nvPr/>
        </p:nvSpPr>
        <p:spPr>
          <a:xfrm>
            <a:off x="863865" y="4032929"/>
            <a:ext cx="241300" cy="40386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31445" marR="30480" indent="-93980">
              <a:lnSpc>
                <a:spcPct val="109900"/>
              </a:lnSpc>
              <a:spcBef>
                <a:spcPts val="140"/>
              </a:spcBef>
              <a:buClr>
                <a:srgbClr val="0033FF"/>
              </a:buClr>
              <a:buSzPct val="138461"/>
              <a:buFont typeface="Courier New"/>
              <a:buAutoNum type="arabicPlain"/>
              <a:tabLst>
                <a:tab pos="131445" algn="l"/>
              </a:tabLst>
            </a:pPr>
            <a:r>
              <a:rPr sz="975" b="1" spc="-75" baseline="-12820" dirty="0">
                <a:latin typeface="Arial"/>
                <a:cs typeface="Arial"/>
              </a:rPr>
              <a:t>M</a:t>
            </a:r>
            <a:r>
              <a:rPr sz="975" b="1" spc="750" baseline="-12820" dirty="0">
                <a:latin typeface="Arial"/>
                <a:cs typeface="Arial"/>
              </a:rPr>
              <a:t> </a:t>
            </a:r>
            <a:r>
              <a:rPr sz="650" b="1" spc="-50" dirty="0">
                <a:latin typeface="Arial"/>
                <a:cs typeface="Arial"/>
              </a:rPr>
              <a:t>U</a:t>
            </a:r>
            <a:endParaRPr sz="650">
              <a:latin typeface="Arial"/>
              <a:cs typeface="Arial"/>
            </a:endParaRPr>
          </a:p>
          <a:p>
            <a:pPr marL="139700" indent="-101600">
              <a:lnSpc>
                <a:spcPts val="855"/>
              </a:lnSpc>
              <a:buClr>
                <a:srgbClr val="0033FF"/>
              </a:buClr>
              <a:buSzPct val="138461"/>
              <a:buFont typeface="Courier New"/>
              <a:buAutoNum type="arabicPlain"/>
              <a:tabLst>
                <a:tab pos="139700" algn="l"/>
              </a:tabLst>
            </a:pPr>
            <a:r>
              <a:rPr sz="650" b="1" spc="-50" dirty="0">
                <a:latin typeface="Arial"/>
                <a:cs typeface="Arial"/>
              </a:rPr>
              <a:t>X</a:t>
            </a:r>
            <a:endParaRPr sz="650">
              <a:latin typeface="Arial"/>
              <a:cs typeface="Arial"/>
            </a:endParaRPr>
          </a:p>
        </p:txBody>
      </p:sp>
      <p:grpSp>
        <p:nvGrpSpPr>
          <p:cNvPr id="219" name="object 219"/>
          <p:cNvGrpSpPr/>
          <p:nvPr/>
        </p:nvGrpSpPr>
        <p:grpSpPr>
          <a:xfrm>
            <a:off x="6586268" y="3864142"/>
            <a:ext cx="85090" cy="238125"/>
            <a:chOff x="6586268" y="3864142"/>
            <a:chExt cx="85090" cy="238125"/>
          </a:xfrm>
        </p:grpSpPr>
        <p:sp>
          <p:nvSpPr>
            <p:cNvPr id="220" name="object 220"/>
            <p:cNvSpPr/>
            <p:nvPr/>
          </p:nvSpPr>
          <p:spPr>
            <a:xfrm>
              <a:off x="6586268" y="4000131"/>
              <a:ext cx="85090" cy="102235"/>
            </a:xfrm>
            <a:custGeom>
              <a:avLst/>
              <a:gdLst/>
              <a:ahLst/>
              <a:cxnLst/>
              <a:rect l="l" t="t" r="r" b="b"/>
              <a:pathLst>
                <a:path w="85090" h="102235">
                  <a:moveTo>
                    <a:pt x="84941" y="0"/>
                  </a:moveTo>
                  <a:lnTo>
                    <a:pt x="0" y="0"/>
                  </a:lnTo>
                  <a:lnTo>
                    <a:pt x="42428" y="102085"/>
                  </a:lnTo>
                  <a:lnTo>
                    <a:pt x="84941" y="0"/>
                  </a:lnTo>
                  <a:close/>
                </a:path>
              </a:pathLst>
            </a:custGeom>
            <a:solidFill>
              <a:srgbClr val="003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1" name="object 221"/>
            <p:cNvSpPr/>
            <p:nvPr/>
          </p:nvSpPr>
          <p:spPr>
            <a:xfrm>
              <a:off x="6628696" y="3872715"/>
              <a:ext cx="0" cy="195580"/>
            </a:xfrm>
            <a:custGeom>
              <a:avLst/>
              <a:gdLst/>
              <a:ahLst/>
              <a:cxnLst/>
              <a:rect l="l" t="t" r="r" b="b"/>
              <a:pathLst>
                <a:path h="195579">
                  <a:moveTo>
                    <a:pt x="0" y="0"/>
                  </a:moveTo>
                  <a:lnTo>
                    <a:pt x="0" y="195586"/>
                  </a:lnTo>
                </a:path>
              </a:pathLst>
            </a:custGeom>
            <a:ln w="16946">
              <a:solidFill>
                <a:srgbClr val="00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2" name="object 222"/>
          <p:cNvSpPr txBox="1"/>
          <p:nvPr/>
        </p:nvSpPr>
        <p:spPr>
          <a:xfrm>
            <a:off x="6335238" y="3723921"/>
            <a:ext cx="553720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b="1" spc="-10" dirty="0">
                <a:solidFill>
                  <a:srgbClr val="0033FF"/>
                </a:solidFill>
                <a:latin typeface="Arial"/>
                <a:cs typeface="Arial"/>
              </a:rPr>
              <a:t>ALUSrcA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223" name="object 223"/>
          <p:cNvGrpSpPr/>
          <p:nvPr/>
        </p:nvGrpSpPr>
        <p:grpSpPr>
          <a:xfrm>
            <a:off x="63556" y="2559019"/>
            <a:ext cx="9029065" cy="3851910"/>
            <a:chOff x="63556" y="2559019"/>
            <a:chExt cx="9029065" cy="3851910"/>
          </a:xfrm>
        </p:grpSpPr>
        <p:sp>
          <p:nvSpPr>
            <p:cNvPr id="224" name="object 224"/>
            <p:cNvSpPr/>
            <p:nvPr/>
          </p:nvSpPr>
          <p:spPr>
            <a:xfrm>
              <a:off x="76574" y="2572036"/>
              <a:ext cx="9003030" cy="3825875"/>
            </a:xfrm>
            <a:custGeom>
              <a:avLst/>
              <a:gdLst/>
              <a:ahLst/>
              <a:cxnLst/>
              <a:rect l="l" t="t" r="r" b="b"/>
              <a:pathLst>
                <a:path w="9003030" h="3825875">
                  <a:moveTo>
                    <a:pt x="9002768" y="0"/>
                  </a:moveTo>
                  <a:lnTo>
                    <a:pt x="0" y="0"/>
                  </a:lnTo>
                </a:path>
                <a:path w="9003030" h="3825875">
                  <a:moveTo>
                    <a:pt x="9002768" y="0"/>
                  </a:moveTo>
                  <a:lnTo>
                    <a:pt x="9002768" y="1190092"/>
                  </a:lnTo>
                </a:path>
                <a:path w="9003030" h="3825875">
                  <a:moveTo>
                    <a:pt x="3293126" y="2065768"/>
                  </a:moveTo>
                  <a:lnTo>
                    <a:pt x="3293126" y="3825420"/>
                  </a:lnTo>
                </a:path>
                <a:path w="9003030" h="3825875">
                  <a:moveTo>
                    <a:pt x="5973429" y="3672321"/>
                  </a:moveTo>
                  <a:lnTo>
                    <a:pt x="1072224" y="3672321"/>
                  </a:lnTo>
                </a:path>
                <a:path w="9003030" h="3825875">
                  <a:moveTo>
                    <a:pt x="5973429" y="2261354"/>
                  </a:moveTo>
                  <a:lnTo>
                    <a:pt x="5973429" y="3672321"/>
                  </a:lnTo>
                </a:path>
                <a:path w="9003030" h="3825875">
                  <a:moveTo>
                    <a:pt x="612594" y="1802266"/>
                  </a:moveTo>
                  <a:lnTo>
                    <a:pt x="612594" y="3825420"/>
                  </a:lnTo>
                </a:path>
              </a:pathLst>
            </a:custGeom>
            <a:ln w="255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5" name="object 225"/>
            <p:cNvSpPr/>
            <p:nvPr/>
          </p:nvSpPr>
          <p:spPr>
            <a:xfrm>
              <a:off x="1233740" y="4782391"/>
              <a:ext cx="119380" cy="102235"/>
            </a:xfrm>
            <a:custGeom>
              <a:avLst/>
              <a:gdLst/>
              <a:ahLst/>
              <a:cxnLst/>
              <a:rect l="l" t="t" r="r" b="b"/>
              <a:pathLst>
                <a:path w="119380" h="102235">
                  <a:moveTo>
                    <a:pt x="0" y="0"/>
                  </a:moveTo>
                  <a:lnTo>
                    <a:pt x="0" y="101830"/>
                  </a:lnTo>
                  <a:lnTo>
                    <a:pt x="119292" y="51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6" name="object 226"/>
            <p:cNvSpPr/>
            <p:nvPr/>
          </p:nvSpPr>
          <p:spPr>
            <a:xfrm>
              <a:off x="1148798" y="4833391"/>
              <a:ext cx="144780" cy="1410970"/>
            </a:xfrm>
            <a:custGeom>
              <a:avLst/>
              <a:gdLst/>
              <a:ahLst/>
              <a:cxnLst/>
              <a:rect l="l" t="t" r="r" b="b"/>
              <a:pathLst>
                <a:path w="144780" h="1410970">
                  <a:moveTo>
                    <a:pt x="144630" y="0"/>
                  </a:moveTo>
                  <a:lnTo>
                    <a:pt x="0" y="0"/>
                  </a:lnTo>
                </a:path>
                <a:path w="144780" h="1410970">
                  <a:moveTo>
                    <a:pt x="0" y="0"/>
                  </a:moveTo>
                  <a:lnTo>
                    <a:pt x="0" y="1410966"/>
                  </a:lnTo>
                </a:path>
              </a:pathLst>
            </a:custGeom>
            <a:ln w="255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7" name="object 227"/>
          <p:cNvSpPr txBox="1"/>
          <p:nvPr/>
        </p:nvSpPr>
        <p:spPr>
          <a:xfrm>
            <a:off x="5628919" y="3095001"/>
            <a:ext cx="547370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b="1" spc="-10" dirty="0">
                <a:solidFill>
                  <a:srgbClr val="DD0000"/>
                </a:solidFill>
                <a:latin typeface="Courier New"/>
                <a:cs typeface="Courier New"/>
              </a:rPr>
              <a:t>jmpaddr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228" name="object 228"/>
          <p:cNvSpPr txBox="1"/>
          <p:nvPr/>
        </p:nvSpPr>
        <p:spPr>
          <a:xfrm>
            <a:off x="5628919" y="3256655"/>
            <a:ext cx="45275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spc="-10" dirty="0">
                <a:solidFill>
                  <a:srgbClr val="DD0000"/>
                </a:solidFill>
                <a:latin typeface="Courier New"/>
                <a:cs typeface="Courier New"/>
              </a:rPr>
              <a:t>I[25:0]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229" name="object 229"/>
          <p:cNvSpPr txBox="1"/>
          <p:nvPr/>
        </p:nvSpPr>
        <p:spPr>
          <a:xfrm>
            <a:off x="5373668" y="3333003"/>
            <a:ext cx="179070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b="1" spc="35" dirty="0">
                <a:solidFill>
                  <a:srgbClr val="DD0000"/>
                </a:solidFill>
                <a:latin typeface="Courier New"/>
                <a:cs typeface="Courier New"/>
              </a:rPr>
              <a:t>rd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230" name="object 230"/>
          <p:cNvSpPr/>
          <p:nvPr/>
        </p:nvSpPr>
        <p:spPr>
          <a:xfrm>
            <a:off x="4901375" y="3524128"/>
            <a:ext cx="536575" cy="229870"/>
          </a:xfrm>
          <a:custGeom>
            <a:avLst/>
            <a:gdLst/>
            <a:ahLst/>
            <a:cxnLst/>
            <a:rect l="l" t="t" r="r" b="b"/>
            <a:pathLst>
              <a:path w="536575" h="229870">
                <a:moveTo>
                  <a:pt x="536009" y="0"/>
                </a:moveTo>
                <a:lnTo>
                  <a:pt x="0" y="0"/>
                </a:lnTo>
                <a:lnTo>
                  <a:pt x="119037" y="229586"/>
                </a:lnTo>
                <a:lnTo>
                  <a:pt x="425389" y="229586"/>
                </a:lnTo>
                <a:lnTo>
                  <a:pt x="536009" y="0"/>
                </a:lnTo>
              </a:path>
            </a:pathLst>
          </a:custGeom>
          <a:ln w="510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 txBox="1"/>
          <p:nvPr/>
        </p:nvSpPr>
        <p:spPr>
          <a:xfrm>
            <a:off x="4812151" y="3494419"/>
            <a:ext cx="573405" cy="25844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82245">
              <a:lnSpc>
                <a:spcPts val="960"/>
              </a:lnSpc>
              <a:spcBef>
                <a:spcPts val="135"/>
              </a:spcBef>
              <a:tabLst>
                <a:tab pos="488950" algn="l"/>
              </a:tabLst>
            </a:pPr>
            <a:r>
              <a:rPr sz="900" b="1" spc="-50" dirty="0">
                <a:solidFill>
                  <a:srgbClr val="0033FF"/>
                </a:solidFill>
                <a:latin typeface="Courier New"/>
                <a:cs typeface="Courier New"/>
              </a:rPr>
              <a:t>0</a:t>
            </a:r>
            <a:r>
              <a:rPr sz="900" b="1" dirty="0">
                <a:solidFill>
                  <a:srgbClr val="0033FF"/>
                </a:solidFill>
                <a:latin typeface="Courier New"/>
                <a:cs typeface="Courier New"/>
              </a:rPr>
              <a:t>	</a:t>
            </a:r>
            <a:r>
              <a:rPr sz="900" b="1" spc="-50" dirty="0">
                <a:solidFill>
                  <a:srgbClr val="0033FF"/>
                </a:solidFill>
                <a:latin typeface="Courier New"/>
                <a:cs typeface="Courier New"/>
              </a:rPr>
              <a:t>1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ts val="840"/>
              </a:lnSpc>
              <a:tabLst>
                <a:tab pos="250825" algn="l"/>
              </a:tabLst>
            </a:pPr>
            <a:r>
              <a:rPr sz="800" spc="-50" dirty="0">
                <a:latin typeface="Arial MT"/>
                <a:cs typeface="Arial MT"/>
              </a:rPr>
              <a:t>5</a:t>
            </a:r>
            <a:r>
              <a:rPr sz="800" dirty="0">
                <a:latin typeface="Arial MT"/>
                <a:cs typeface="Arial MT"/>
              </a:rPr>
              <a:t>	</a:t>
            </a:r>
            <a:r>
              <a:rPr sz="975" b="1" spc="-37" baseline="4273" dirty="0">
                <a:latin typeface="Arial"/>
                <a:cs typeface="Arial"/>
              </a:rPr>
              <a:t>MUX</a:t>
            </a:r>
            <a:endParaRPr sz="975" baseline="4273">
              <a:latin typeface="Arial"/>
              <a:cs typeface="Arial"/>
            </a:endParaRPr>
          </a:p>
        </p:txBody>
      </p:sp>
      <p:sp>
        <p:nvSpPr>
          <p:cNvPr id="232" name="object 232"/>
          <p:cNvSpPr txBox="1"/>
          <p:nvPr/>
        </p:nvSpPr>
        <p:spPr>
          <a:xfrm>
            <a:off x="4207865" y="3333003"/>
            <a:ext cx="561975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394970" algn="l"/>
              </a:tabLst>
            </a:pPr>
            <a:r>
              <a:rPr sz="900" b="1" spc="-25" dirty="0">
                <a:solidFill>
                  <a:srgbClr val="DD0000"/>
                </a:solidFill>
                <a:latin typeface="Courier New"/>
                <a:cs typeface="Courier New"/>
              </a:rPr>
              <a:t>rs</a:t>
            </a:r>
            <a:r>
              <a:rPr sz="900" b="1" dirty="0">
                <a:solidFill>
                  <a:srgbClr val="DD0000"/>
                </a:solidFill>
                <a:latin typeface="Courier New"/>
                <a:cs typeface="Courier New"/>
              </a:rPr>
              <a:t>	</a:t>
            </a:r>
            <a:r>
              <a:rPr sz="900" b="1" spc="35" dirty="0">
                <a:solidFill>
                  <a:srgbClr val="DD0000"/>
                </a:solidFill>
                <a:latin typeface="Courier New"/>
                <a:cs typeface="Courier New"/>
              </a:rPr>
              <a:t>rt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233" name="object 233"/>
          <p:cNvSpPr txBox="1"/>
          <p:nvPr/>
        </p:nvSpPr>
        <p:spPr>
          <a:xfrm>
            <a:off x="3552647" y="5594154"/>
            <a:ext cx="700405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b="1" spc="-10" dirty="0">
                <a:solidFill>
                  <a:srgbClr val="DD0000"/>
                </a:solidFill>
                <a:latin typeface="Courier New"/>
                <a:cs typeface="Courier New"/>
              </a:rPr>
              <a:t>immediate</a:t>
            </a:r>
            <a:endParaRPr sz="900">
              <a:latin typeface="Courier New"/>
              <a:cs typeface="Courier New"/>
            </a:endParaRPr>
          </a:p>
        </p:txBody>
      </p:sp>
      <p:grpSp>
        <p:nvGrpSpPr>
          <p:cNvPr id="234" name="object 234"/>
          <p:cNvGrpSpPr/>
          <p:nvPr/>
        </p:nvGrpSpPr>
        <p:grpSpPr>
          <a:xfrm>
            <a:off x="3318672" y="2707932"/>
            <a:ext cx="5531485" cy="3732529"/>
            <a:chOff x="3318672" y="2707932"/>
            <a:chExt cx="5531485" cy="3732529"/>
          </a:xfrm>
        </p:grpSpPr>
        <p:pic>
          <p:nvPicPr>
            <p:cNvPr id="235" name="object 23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348178" y="3243605"/>
              <a:ext cx="102142" cy="102041"/>
            </a:xfrm>
            <a:prstGeom prst="rect">
              <a:avLst/>
            </a:prstGeom>
          </p:spPr>
        </p:pic>
        <p:pic>
          <p:nvPicPr>
            <p:cNvPr id="236" name="object 23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731054" y="3243605"/>
              <a:ext cx="102142" cy="102041"/>
            </a:xfrm>
            <a:prstGeom prst="rect">
              <a:avLst/>
            </a:prstGeom>
          </p:spPr>
        </p:pic>
        <p:pic>
          <p:nvPicPr>
            <p:cNvPr id="237" name="object 23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267318" y="3243605"/>
              <a:ext cx="102057" cy="102041"/>
            </a:xfrm>
            <a:prstGeom prst="rect">
              <a:avLst/>
            </a:prstGeom>
          </p:spPr>
        </p:pic>
        <p:pic>
          <p:nvPicPr>
            <p:cNvPr id="238" name="object 23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109680" y="2707932"/>
              <a:ext cx="102057" cy="102126"/>
            </a:xfrm>
            <a:prstGeom prst="rect">
              <a:avLst/>
            </a:prstGeom>
          </p:spPr>
        </p:pic>
        <p:pic>
          <p:nvPicPr>
            <p:cNvPr id="239" name="object 23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998974" y="4773784"/>
              <a:ext cx="93726" cy="102043"/>
            </a:xfrm>
            <a:prstGeom prst="rect">
              <a:avLst/>
            </a:prstGeom>
          </p:spPr>
        </p:pic>
        <p:pic>
          <p:nvPicPr>
            <p:cNvPr id="240" name="object 24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407107" y="4663370"/>
              <a:ext cx="102056" cy="93455"/>
            </a:xfrm>
            <a:prstGeom prst="rect">
              <a:avLst/>
            </a:prstGeom>
          </p:spPr>
        </p:pic>
        <p:pic>
          <p:nvPicPr>
            <p:cNvPr id="241" name="object 24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318672" y="6346420"/>
              <a:ext cx="93469" cy="93499"/>
            </a:xfrm>
            <a:prstGeom prst="rect">
              <a:avLst/>
            </a:prstGeom>
          </p:spPr>
        </p:pic>
        <p:sp>
          <p:nvSpPr>
            <p:cNvPr id="242" name="object 242"/>
            <p:cNvSpPr/>
            <p:nvPr/>
          </p:nvSpPr>
          <p:spPr>
            <a:xfrm>
              <a:off x="8764657" y="4025631"/>
              <a:ext cx="85090" cy="102235"/>
            </a:xfrm>
            <a:custGeom>
              <a:avLst/>
              <a:gdLst/>
              <a:ahLst/>
              <a:cxnLst/>
              <a:rect l="l" t="t" r="r" b="b"/>
              <a:pathLst>
                <a:path w="85090" h="102235">
                  <a:moveTo>
                    <a:pt x="42428" y="0"/>
                  </a:moveTo>
                  <a:lnTo>
                    <a:pt x="0" y="102085"/>
                  </a:lnTo>
                  <a:lnTo>
                    <a:pt x="84941" y="102085"/>
                  </a:lnTo>
                  <a:lnTo>
                    <a:pt x="42428" y="0"/>
                  </a:lnTo>
                  <a:close/>
                </a:path>
              </a:pathLst>
            </a:custGeom>
            <a:solidFill>
              <a:srgbClr val="003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3" name="object 243"/>
            <p:cNvSpPr/>
            <p:nvPr/>
          </p:nvSpPr>
          <p:spPr>
            <a:xfrm>
              <a:off x="8807086" y="4059716"/>
              <a:ext cx="0" cy="161925"/>
            </a:xfrm>
            <a:custGeom>
              <a:avLst/>
              <a:gdLst/>
              <a:ahLst/>
              <a:cxnLst/>
              <a:rect l="l" t="t" r="r" b="b"/>
              <a:pathLst>
                <a:path h="161925">
                  <a:moveTo>
                    <a:pt x="0" y="0"/>
                  </a:moveTo>
                  <a:lnTo>
                    <a:pt x="0" y="161501"/>
                  </a:lnTo>
                </a:path>
              </a:pathLst>
            </a:custGeom>
            <a:ln w="16946">
              <a:solidFill>
                <a:srgbClr val="00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4" name="object 244"/>
          <p:cNvSpPr txBox="1"/>
          <p:nvPr/>
        </p:nvSpPr>
        <p:spPr>
          <a:xfrm>
            <a:off x="8479531" y="4183009"/>
            <a:ext cx="610870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b="1" spc="-10" dirty="0">
                <a:solidFill>
                  <a:srgbClr val="0033FF"/>
                </a:solidFill>
                <a:latin typeface="Arial"/>
                <a:cs typeface="Arial"/>
              </a:rPr>
              <a:t>PCSource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245" name="object 245"/>
          <p:cNvGrpSpPr/>
          <p:nvPr/>
        </p:nvGrpSpPr>
        <p:grpSpPr>
          <a:xfrm>
            <a:off x="3710063" y="4756806"/>
            <a:ext cx="85725" cy="195580"/>
            <a:chOff x="3710063" y="4756806"/>
            <a:chExt cx="85725" cy="195580"/>
          </a:xfrm>
        </p:grpSpPr>
        <p:sp>
          <p:nvSpPr>
            <p:cNvPr id="246" name="object 246"/>
            <p:cNvSpPr/>
            <p:nvPr/>
          </p:nvSpPr>
          <p:spPr>
            <a:xfrm>
              <a:off x="3710063" y="4756806"/>
              <a:ext cx="85725" cy="102235"/>
            </a:xfrm>
            <a:custGeom>
              <a:avLst/>
              <a:gdLst/>
              <a:ahLst/>
              <a:cxnLst/>
              <a:rect l="l" t="t" r="r" b="b"/>
              <a:pathLst>
                <a:path w="85725" h="102235">
                  <a:moveTo>
                    <a:pt x="42513" y="0"/>
                  </a:moveTo>
                  <a:lnTo>
                    <a:pt x="0" y="101915"/>
                  </a:lnTo>
                  <a:lnTo>
                    <a:pt x="85196" y="101915"/>
                  </a:lnTo>
                  <a:lnTo>
                    <a:pt x="42513" y="0"/>
                  </a:lnTo>
                  <a:close/>
                </a:path>
              </a:pathLst>
            </a:custGeom>
            <a:solidFill>
              <a:srgbClr val="003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7" name="object 247"/>
            <p:cNvSpPr/>
            <p:nvPr/>
          </p:nvSpPr>
          <p:spPr>
            <a:xfrm>
              <a:off x="3752577" y="4790721"/>
              <a:ext cx="0" cy="153670"/>
            </a:xfrm>
            <a:custGeom>
              <a:avLst/>
              <a:gdLst/>
              <a:ahLst/>
              <a:cxnLst/>
              <a:rect l="l" t="t" r="r" b="b"/>
              <a:pathLst>
                <a:path h="153670">
                  <a:moveTo>
                    <a:pt x="0" y="0"/>
                  </a:moveTo>
                  <a:lnTo>
                    <a:pt x="0" y="153085"/>
                  </a:lnTo>
                </a:path>
              </a:pathLst>
            </a:custGeom>
            <a:ln w="16946">
              <a:solidFill>
                <a:srgbClr val="00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8" name="object 248"/>
          <p:cNvSpPr txBox="1"/>
          <p:nvPr/>
        </p:nvSpPr>
        <p:spPr>
          <a:xfrm>
            <a:off x="3382509" y="4905598"/>
            <a:ext cx="642620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b="1" spc="-10" dirty="0">
                <a:solidFill>
                  <a:srgbClr val="0033FF"/>
                </a:solidFill>
                <a:latin typeface="Arial"/>
                <a:cs typeface="Arial"/>
              </a:rPr>
              <a:t>MemtoReg</a:t>
            </a:r>
            <a:endParaRPr sz="900">
              <a:latin typeface="Arial"/>
              <a:cs typeface="Arial"/>
            </a:endParaRPr>
          </a:p>
        </p:txBody>
      </p:sp>
      <p:sp>
        <p:nvSpPr>
          <p:cNvPr id="249" name="object 249"/>
          <p:cNvSpPr txBox="1"/>
          <p:nvPr/>
        </p:nvSpPr>
        <p:spPr>
          <a:xfrm>
            <a:off x="872259" y="3647505"/>
            <a:ext cx="264795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b="1" spc="-20" dirty="0">
                <a:solidFill>
                  <a:srgbClr val="0033FF"/>
                </a:solidFill>
                <a:latin typeface="Arial"/>
                <a:cs typeface="Arial"/>
              </a:rPr>
              <a:t>IorD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250" name="object 250"/>
          <p:cNvGrpSpPr/>
          <p:nvPr/>
        </p:nvGrpSpPr>
        <p:grpSpPr>
          <a:xfrm>
            <a:off x="382876" y="3524055"/>
            <a:ext cx="85725" cy="238125"/>
            <a:chOff x="382876" y="3524055"/>
            <a:chExt cx="85725" cy="238125"/>
          </a:xfrm>
        </p:grpSpPr>
        <p:sp>
          <p:nvSpPr>
            <p:cNvPr id="251" name="object 251"/>
            <p:cNvSpPr/>
            <p:nvPr/>
          </p:nvSpPr>
          <p:spPr>
            <a:xfrm>
              <a:off x="382876" y="3660214"/>
              <a:ext cx="85725" cy="102235"/>
            </a:xfrm>
            <a:custGeom>
              <a:avLst/>
              <a:gdLst/>
              <a:ahLst/>
              <a:cxnLst/>
              <a:rect l="l" t="t" r="r" b="b"/>
              <a:pathLst>
                <a:path w="85725" h="102235">
                  <a:moveTo>
                    <a:pt x="85145" y="0"/>
                  </a:moveTo>
                  <a:lnTo>
                    <a:pt x="0" y="0"/>
                  </a:lnTo>
                  <a:lnTo>
                    <a:pt x="42675" y="101915"/>
                  </a:lnTo>
                  <a:lnTo>
                    <a:pt x="85145" y="0"/>
                  </a:lnTo>
                  <a:close/>
                </a:path>
              </a:pathLst>
            </a:custGeom>
            <a:solidFill>
              <a:srgbClr val="003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2" name="object 252"/>
            <p:cNvSpPr/>
            <p:nvPr/>
          </p:nvSpPr>
          <p:spPr>
            <a:xfrm>
              <a:off x="425551" y="3532628"/>
              <a:ext cx="0" cy="195580"/>
            </a:xfrm>
            <a:custGeom>
              <a:avLst/>
              <a:gdLst/>
              <a:ahLst/>
              <a:cxnLst/>
              <a:rect l="l" t="t" r="r" b="b"/>
              <a:pathLst>
                <a:path h="195579">
                  <a:moveTo>
                    <a:pt x="0" y="0"/>
                  </a:moveTo>
                  <a:lnTo>
                    <a:pt x="0" y="195586"/>
                  </a:lnTo>
                </a:path>
              </a:pathLst>
            </a:custGeom>
            <a:ln w="16946">
              <a:solidFill>
                <a:srgbClr val="00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3" name="object 253"/>
          <p:cNvSpPr txBox="1"/>
          <p:nvPr/>
        </p:nvSpPr>
        <p:spPr>
          <a:xfrm>
            <a:off x="200079" y="3333003"/>
            <a:ext cx="403860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b="1" spc="-10" dirty="0">
                <a:solidFill>
                  <a:srgbClr val="0033FF"/>
                </a:solidFill>
                <a:latin typeface="Arial"/>
                <a:cs typeface="Arial"/>
              </a:rPr>
              <a:t>PCWr*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254" name="object 254"/>
          <p:cNvGrpSpPr/>
          <p:nvPr/>
        </p:nvGrpSpPr>
        <p:grpSpPr>
          <a:xfrm>
            <a:off x="2944141" y="2486879"/>
            <a:ext cx="85725" cy="434340"/>
            <a:chOff x="2944141" y="2486879"/>
            <a:chExt cx="85725" cy="434340"/>
          </a:xfrm>
        </p:grpSpPr>
        <p:sp>
          <p:nvSpPr>
            <p:cNvPr id="255" name="object 255"/>
            <p:cNvSpPr/>
            <p:nvPr/>
          </p:nvSpPr>
          <p:spPr>
            <a:xfrm>
              <a:off x="2944141" y="2818623"/>
              <a:ext cx="85725" cy="102235"/>
            </a:xfrm>
            <a:custGeom>
              <a:avLst/>
              <a:gdLst/>
              <a:ahLst/>
              <a:cxnLst/>
              <a:rect l="l" t="t" r="r" b="b"/>
              <a:pathLst>
                <a:path w="85725" h="102235">
                  <a:moveTo>
                    <a:pt x="85111" y="0"/>
                  </a:moveTo>
                  <a:lnTo>
                    <a:pt x="0" y="0"/>
                  </a:lnTo>
                  <a:lnTo>
                    <a:pt x="42683" y="102085"/>
                  </a:lnTo>
                  <a:lnTo>
                    <a:pt x="85111" y="0"/>
                  </a:lnTo>
                  <a:close/>
                </a:path>
              </a:pathLst>
            </a:custGeom>
            <a:solidFill>
              <a:srgbClr val="003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6" name="object 256"/>
            <p:cNvSpPr/>
            <p:nvPr/>
          </p:nvSpPr>
          <p:spPr>
            <a:xfrm>
              <a:off x="2986824" y="2495451"/>
              <a:ext cx="0" cy="391795"/>
            </a:xfrm>
            <a:custGeom>
              <a:avLst/>
              <a:gdLst/>
              <a:ahLst/>
              <a:cxnLst/>
              <a:rect l="l" t="t" r="r" b="b"/>
              <a:pathLst>
                <a:path h="391794">
                  <a:moveTo>
                    <a:pt x="0" y="0"/>
                  </a:moveTo>
                  <a:lnTo>
                    <a:pt x="0" y="391172"/>
                  </a:lnTo>
                </a:path>
              </a:pathLst>
            </a:custGeom>
            <a:ln w="16946">
              <a:solidFill>
                <a:srgbClr val="00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7" name="object 257"/>
          <p:cNvSpPr txBox="1"/>
          <p:nvPr/>
        </p:nvSpPr>
        <p:spPr>
          <a:xfrm>
            <a:off x="2701698" y="2346827"/>
            <a:ext cx="440690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b="1" spc="-10" dirty="0">
                <a:solidFill>
                  <a:srgbClr val="0033FF"/>
                </a:solidFill>
                <a:latin typeface="Arial"/>
                <a:cs typeface="Arial"/>
              </a:rPr>
              <a:t>IRWrite</a:t>
            </a:r>
            <a:endParaRPr sz="900">
              <a:latin typeface="Arial"/>
              <a:cs typeface="Arial"/>
            </a:endParaRPr>
          </a:p>
        </p:txBody>
      </p:sp>
      <p:sp>
        <p:nvSpPr>
          <p:cNvPr id="258" name="object 258"/>
          <p:cNvSpPr/>
          <p:nvPr/>
        </p:nvSpPr>
        <p:spPr>
          <a:xfrm>
            <a:off x="2819400" y="20574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304800" y="0"/>
                </a:moveTo>
                <a:lnTo>
                  <a:pt x="0" y="0"/>
                </a:lnTo>
                <a:lnTo>
                  <a:pt x="0" y="304800"/>
                </a:lnTo>
                <a:lnTo>
                  <a:pt x="304800" y="304800"/>
                </a:lnTo>
                <a:lnTo>
                  <a:pt x="304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59" name="object 259"/>
          <p:cNvGrpSpPr/>
          <p:nvPr/>
        </p:nvGrpSpPr>
        <p:grpSpPr>
          <a:xfrm>
            <a:off x="228600" y="3048000"/>
            <a:ext cx="8709660" cy="2948940"/>
            <a:chOff x="228600" y="3048000"/>
            <a:chExt cx="8709660" cy="2948940"/>
          </a:xfrm>
        </p:grpSpPr>
        <p:sp>
          <p:nvSpPr>
            <p:cNvPr id="260" name="object 260"/>
            <p:cNvSpPr/>
            <p:nvPr/>
          </p:nvSpPr>
          <p:spPr>
            <a:xfrm>
              <a:off x="1914550" y="3923800"/>
              <a:ext cx="85725" cy="102235"/>
            </a:xfrm>
            <a:custGeom>
              <a:avLst/>
              <a:gdLst/>
              <a:ahLst/>
              <a:cxnLst/>
              <a:rect l="l" t="t" r="r" b="b"/>
              <a:pathLst>
                <a:path w="85725" h="102235">
                  <a:moveTo>
                    <a:pt x="85196" y="0"/>
                  </a:moveTo>
                  <a:lnTo>
                    <a:pt x="0" y="0"/>
                  </a:lnTo>
                  <a:lnTo>
                    <a:pt x="42513" y="101830"/>
                  </a:lnTo>
                  <a:lnTo>
                    <a:pt x="85196" y="0"/>
                  </a:lnTo>
                  <a:close/>
                </a:path>
              </a:pathLst>
            </a:custGeom>
            <a:solidFill>
              <a:srgbClr val="003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1" name="object 261"/>
            <p:cNvSpPr/>
            <p:nvPr/>
          </p:nvSpPr>
          <p:spPr>
            <a:xfrm>
              <a:off x="1957064" y="3810000"/>
              <a:ext cx="0" cy="182245"/>
            </a:xfrm>
            <a:custGeom>
              <a:avLst/>
              <a:gdLst/>
              <a:ahLst/>
              <a:cxnLst/>
              <a:rect l="l" t="t" r="r" b="b"/>
              <a:pathLst>
                <a:path h="182245">
                  <a:moveTo>
                    <a:pt x="0" y="0"/>
                  </a:moveTo>
                  <a:lnTo>
                    <a:pt x="0" y="181716"/>
                  </a:lnTo>
                </a:path>
              </a:pathLst>
            </a:custGeom>
            <a:ln w="16946">
              <a:solidFill>
                <a:srgbClr val="00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2" name="object 262"/>
            <p:cNvSpPr/>
            <p:nvPr/>
          </p:nvSpPr>
          <p:spPr>
            <a:xfrm>
              <a:off x="228600" y="3047999"/>
              <a:ext cx="8709660" cy="2948940"/>
            </a:xfrm>
            <a:custGeom>
              <a:avLst/>
              <a:gdLst/>
              <a:ahLst/>
              <a:cxnLst/>
              <a:rect l="l" t="t" r="r" b="b"/>
              <a:pathLst>
                <a:path w="8709660" h="2948940">
                  <a:moveTo>
                    <a:pt x="3048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304800" y="304800"/>
                  </a:lnTo>
                  <a:lnTo>
                    <a:pt x="304800" y="0"/>
                  </a:lnTo>
                  <a:close/>
                </a:path>
                <a:path w="8709660" h="2948940">
                  <a:moveTo>
                    <a:pt x="914400" y="304800"/>
                  </a:moveTo>
                  <a:lnTo>
                    <a:pt x="609600" y="304800"/>
                  </a:lnTo>
                  <a:lnTo>
                    <a:pt x="609600" y="609600"/>
                  </a:lnTo>
                  <a:lnTo>
                    <a:pt x="914400" y="609600"/>
                  </a:lnTo>
                  <a:lnTo>
                    <a:pt x="914400" y="304800"/>
                  </a:lnTo>
                  <a:close/>
                </a:path>
                <a:path w="8709660" h="2948940">
                  <a:moveTo>
                    <a:pt x="1862328" y="457200"/>
                  </a:moveTo>
                  <a:lnTo>
                    <a:pt x="1557528" y="457200"/>
                  </a:lnTo>
                  <a:lnTo>
                    <a:pt x="1557528" y="762000"/>
                  </a:lnTo>
                  <a:lnTo>
                    <a:pt x="1862328" y="762000"/>
                  </a:lnTo>
                  <a:lnTo>
                    <a:pt x="1862328" y="457200"/>
                  </a:lnTo>
                  <a:close/>
                </a:path>
                <a:path w="8709660" h="2948940">
                  <a:moveTo>
                    <a:pt x="1882140" y="2286000"/>
                  </a:moveTo>
                  <a:lnTo>
                    <a:pt x="1577340" y="2286000"/>
                  </a:lnTo>
                  <a:lnTo>
                    <a:pt x="1577340" y="2590800"/>
                  </a:lnTo>
                  <a:lnTo>
                    <a:pt x="1882140" y="2590800"/>
                  </a:lnTo>
                  <a:lnTo>
                    <a:pt x="1882140" y="2286000"/>
                  </a:lnTo>
                  <a:close/>
                </a:path>
                <a:path w="8709660" h="2948940">
                  <a:moveTo>
                    <a:pt x="3657600" y="2046732"/>
                  </a:moveTo>
                  <a:lnTo>
                    <a:pt x="3352800" y="2046732"/>
                  </a:lnTo>
                  <a:lnTo>
                    <a:pt x="3352800" y="2351532"/>
                  </a:lnTo>
                  <a:lnTo>
                    <a:pt x="3657600" y="2351532"/>
                  </a:lnTo>
                  <a:lnTo>
                    <a:pt x="3657600" y="2046732"/>
                  </a:lnTo>
                  <a:close/>
                </a:path>
                <a:path w="8709660" h="2948940">
                  <a:moveTo>
                    <a:pt x="4485132" y="2340864"/>
                  </a:moveTo>
                  <a:lnTo>
                    <a:pt x="4180332" y="2340864"/>
                  </a:lnTo>
                  <a:lnTo>
                    <a:pt x="4180332" y="2645664"/>
                  </a:lnTo>
                  <a:lnTo>
                    <a:pt x="4485132" y="2645664"/>
                  </a:lnTo>
                  <a:lnTo>
                    <a:pt x="4485132" y="2340864"/>
                  </a:lnTo>
                  <a:close/>
                </a:path>
                <a:path w="8709660" h="2948940">
                  <a:moveTo>
                    <a:pt x="5791200" y="662940"/>
                  </a:moveTo>
                  <a:lnTo>
                    <a:pt x="5486400" y="662940"/>
                  </a:lnTo>
                  <a:lnTo>
                    <a:pt x="5486400" y="967740"/>
                  </a:lnTo>
                  <a:lnTo>
                    <a:pt x="5791200" y="967740"/>
                  </a:lnTo>
                  <a:lnTo>
                    <a:pt x="5791200" y="662940"/>
                  </a:lnTo>
                  <a:close/>
                </a:path>
                <a:path w="8709660" h="2948940">
                  <a:moveTo>
                    <a:pt x="6542532" y="2644140"/>
                  </a:moveTo>
                  <a:lnTo>
                    <a:pt x="6237732" y="2644140"/>
                  </a:lnTo>
                  <a:lnTo>
                    <a:pt x="6237732" y="2948940"/>
                  </a:lnTo>
                  <a:lnTo>
                    <a:pt x="6542532" y="2948940"/>
                  </a:lnTo>
                  <a:lnTo>
                    <a:pt x="6542532" y="2644140"/>
                  </a:lnTo>
                  <a:close/>
                </a:path>
                <a:path w="8709660" h="2948940">
                  <a:moveTo>
                    <a:pt x="6553200" y="467868"/>
                  </a:moveTo>
                  <a:lnTo>
                    <a:pt x="6248400" y="467868"/>
                  </a:lnTo>
                  <a:lnTo>
                    <a:pt x="6248400" y="684276"/>
                  </a:lnTo>
                  <a:lnTo>
                    <a:pt x="6553200" y="684276"/>
                  </a:lnTo>
                  <a:lnTo>
                    <a:pt x="6553200" y="467868"/>
                  </a:lnTo>
                  <a:close/>
                </a:path>
                <a:path w="8709660" h="2948940">
                  <a:moveTo>
                    <a:pt x="7162800" y="531876"/>
                  </a:moveTo>
                  <a:lnTo>
                    <a:pt x="6705600" y="531876"/>
                  </a:lnTo>
                  <a:lnTo>
                    <a:pt x="6705600" y="836676"/>
                  </a:lnTo>
                  <a:lnTo>
                    <a:pt x="7162800" y="836676"/>
                  </a:lnTo>
                  <a:lnTo>
                    <a:pt x="7162800" y="531876"/>
                  </a:lnTo>
                  <a:close/>
                </a:path>
                <a:path w="8709660" h="2948940">
                  <a:moveTo>
                    <a:pt x="8709660" y="1295400"/>
                  </a:moveTo>
                  <a:lnTo>
                    <a:pt x="8404860" y="1295400"/>
                  </a:lnTo>
                  <a:lnTo>
                    <a:pt x="8404860" y="1600200"/>
                  </a:lnTo>
                  <a:lnTo>
                    <a:pt x="8709660" y="1600200"/>
                  </a:lnTo>
                  <a:lnTo>
                    <a:pt x="8709660" y="12954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969" y="358266"/>
            <a:ext cx="6887209" cy="131889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 marR="5080">
              <a:lnSpc>
                <a:spcPts val="4900"/>
              </a:lnSpc>
              <a:spcBef>
                <a:spcPts val="580"/>
              </a:spcBef>
            </a:pPr>
            <a:r>
              <a:rPr dirty="0">
                <a:solidFill>
                  <a:srgbClr val="333399"/>
                </a:solidFill>
                <a:latin typeface="Tahoma"/>
                <a:cs typeface="Tahoma"/>
              </a:rPr>
              <a:t>Multicycle</a:t>
            </a:r>
            <a:r>
              <a:rPr spc="-60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dirty="0">
                <a:solidFill>
                  <a:srgbClr val="333399"/>
                </a:solidFill>
                <a:latin typeface="Tahoma"/>
                <a:cs typeface="Tahoma"/>
              </a:rPr>
              <a:t>Control</a:t>
            </a:r>
            <a:r>
              <a:rPr spc="-35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dirty="0">
                <a:solidFill>
                  <a:srgbClr val="333399"/>
                </a:solidFill>
                <a:latin typeface="Tahoma"/>
                <a:cs typeface="Tahoma"/>
              </a:rPr>
              <a:t>Step</a:t>
            </a:r>
            <a:r>
              <a:rPr spc="-5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pc="-20" dirty="0">
                <a:solidFill>
                  <a:srgbClr val="333399"/>
                </a:solidFill>
                <a:latin typeface="Tahoma"/>
                <a:cs typeface="Tahoma"/>
              </a:rPr>
              <a:t>(4): </a:t>
            </a:r>
            <a:r>
              <a:rPr dirty="0">
                <a:solidFill>
                  <a:srgbClr val="333399"/>
                </a:solidFill>
                <a:latin typeface="Tahoma"/>
                <a:cs typeface="Tahoma"/>
              </a:rPr>
              <a:t>Memory</a:t>
            </a:r>
            <a:r>
              <a:rPr spc="-50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dirty="0">
                <a:solidFill>
                  <a:srgbClr val="333399"/>
                </a:solidFill>
                <a:latin typeface="Tahoma"/>
                <a:cs typeface="Tahoma"/>
              </a:rPr>
              <a:t>Access</a:t>
            </a:r>
            <a:r>
              <a:rPr spc="-25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dirty="0">
                <a:solidFill>
                  <a:srgbClr val="333399"/>
                </a:solidFill>
                <a:latin typeface="Tahoma"/>
                <a:cs typeface="Tahoma"/>
              </a:rPr>
              <a:t>-</a:t>
            </a:r>
            <a:r>
              <a:rPr spc="-15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dirty="0">
                <a:solidFill>
                  <a:srgbClr val="333399"/>
                </a:solidFill>
                <a:latin typeface="Tahoma"/>
                <a:cs typeface="Tahoma"/>
              </a:rPr>
              <a:t>Read</a:t>
            </a:r>
            <a:r>
              <a:rPr spc="-25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pc="-20" dirty="0">
                <a:solidFill>
                  <a:srgbClr val="333399"/>
                </a:solidFill>
                <a:latin typeface="Tahoma"/>
                <a:cs typeface="Tahoma"/>
              </a:rPr>
              <a:t>(</a:t>
            </a:r>
            <a:r>
              <a:rPr spc="-20" dirty="0">
                <a:solidFill>
                  <a:srgbClr val="333399"/>
                </a:solidFill>
                <a:latin typeface="Courier New"/>
                <a:cs typeface="Courier New"/>
              </a:rPr>
              <a:t>lw</a:t>
            </a:r>
            <a:r>
              <a:rPr spc="-20" dirty="0">
                <a:solidFill>
                  <a:srgbClr val="333399"/>
                </a:solidFill>
                <a:latin typeface="Tahoma"/>
                <a:cs typeface="Tahoma"/>
              </a:rPr>
              <a:t>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1617" y="1762709"/>
            <a:ext cx="322580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ourier New"/>
                <a:cs typeface="Courier New"/>
              </a:rPr>
              <a:t>MDR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=</a:t>
            </a:r>
            <a:r>
              <a:rPr sz="2000" spc="-10" dirty="0">
                <a:latin typeface="Courier New"/>
                <a:cs typeface="Courier New"/>
              </a:rPr>
              <a:t> Memory[ALUOut];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61585" y="5366576"/>
            <a:ext cx="127635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b="1" spc="-50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99383" y="5049076"/>
            <a:ext cx="153035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b="1" spc="-50" dirty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93613" y="3664649"/>
            <a:ext cx="153035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b="1" spc="-50" dirty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528816" y="5658930"/>
            <a:ext cx="153035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b="1" spc="-50" dirty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05254" y="5290376"/>
            <a:ext cx="127635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b="1" spc="-50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5876" y="3130592"/>
            <a:ext cx="127635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b="1" spc="-50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41527" y="3436049"/>
            <a:ext cx="127635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b="1" spc="-50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903729" y="3588449"/>
            <a:ext cx="127635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b="1" spc="-50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557518" y="3512249"/>
            <a:ext cx="153035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b="1" spc="-50" dirty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766047" y="4350449"/>
            <a:ext cx="153035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b="1" spc="-50" dirty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909816" y="3664649"/>
            <a:ext cx="457200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b="1" spc="-25" dirty="0">
                <a:solidFill>
                  <a:srgbClr val="FF0000"/>
                </a:solidFill>
                <a:latin typeface="Arial"/>
                <a:cs typeface="Arial"/>
              </a:rPr>
              <a:t>XXX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300984" y="2267395"/>
            <a:ext cx="127635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b="1" spc="-50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202692" y="2845307"/>
            <a:ext cx="8331834" cy="3632200"/>
            <a:chOff x="202692" y="2845307"/>
            <a:chExt cx="8331834" cy="3632200"/>
          </a:xfrm>
        </p:grpSpPr>
        <p:sp>
          <p:nvSpPr>
            <p:cNvPr id="17" name="object 17"/>
            <p:cNvSpPr/>
            <p:nvPr/>
          </p:nvSpPr>
          <p:spPr>
            <a:xfrm>
              <a:off x="1283208" y="3954779"/>
              <a:ext cx="1295400" cy="1219200"/>
            </a:xfrm>
            <a:custGeom>
              <a:avLst/>
              <a:gdLst/>
              <a:ahLst/>
              <a:cxnLst/>
              <a:rect l="l" t="t" r="r" b="b"/>
              <a:pathLst>
                <a:path w="1295400" h="1219200">
                  <a:moveTo>
                    <a:pt x="1295400" y="0"/>
                  </a:moveTo>
                  <a:lnTo>
                    <a:pt x="0" y="0"/>
                  </a:lnTo>
                  <a:lnTo>
                    <a:pt x="0" y="1219200"/>
                  </a:lnTo>
                  <a:lnTo>
                    <a:pt x="1295400" y="1219200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02692" y="3700271"/>
              <a:ext cx="457200" cy="838200"/>
            </a:xfrm>
            <a:custGeom>
              <a:avLst/>
              <a:gdLst/>
              <a:ahLst/>
              <a:cxnLst/>
              <a:rect l="l" t="t" r="r" b="b"/>
              <a:pathLst>
                <a:path w="457200" h="838200">
                  <a:moveTo>
                    <a:pt x="457200" y="0"/>
                  </a:moveTo>
                  <a:lnTo>
                    <a:pt x="0" y="0"/>
                  </a:lnTo>
                  <a:lnTo>
                    <a:pt x="0" y="838200"/>
                  </a:lnTo>
                  <a:lnTo>
                    <a:pt x="457200" y="838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09600" y="4178807"/>
              <a:ext cx="7924800" cy="2298700"/>
            </a:xfrm>
            <a:custGeom>
              <a:avLst/>
              <a:gdLst/>
              <a:ahLst/>
              <a:cxnLst/>
              <a:rect l="l" t="t" r="r" b="b"/>
              <a:pathLst>
                <a:path w="7924800" h="2298700">
                  <a:moveTo>
                    <a:pt x="726249" y="0"/>
                  </a:moveTo>
                  <a:lnTo>
                    <a:pt x="483108" y="0"/>
                  </a:lnTo>
                  <a:lnTo>
                    <a:pt x="483108" y="152400"/>
                  </a:lnTo>
                  <a:lnTo>
                    <a:pt x="726249" y="152400"/>
                  </a:lnTo>
                  <a:lnTo>
                    <a:pt x="726249" y="0"/>
                  </a:lnTo>
                  <a:close/>
                </a:path>
                <a:path w="7924800" h="2298700">
                  <a:moveTo>
                    <a:pt x="7924800" y="499872"/>
                  </a:moveTo>
                  <a:lnTo>
                    <a:pt x="7772400" y="499872"/>
                  </a:lnTo>
                  <a:lnTo>
                    <a:pt x="7772400" y="519684"/>
                  </a:lnTo>
                  <a:lnTo>
                    <a:pt x="7607808" y="519684"/>
                  </a:lnTo>
                  <a:lnTo>
                    <a:pt x="7607808" y="652272"/>
                  </a:lnTo>
                  <a:lnTo>
                    <a:pt x="7772400" y="652272"/>
                  </a:lnTo>
                  <a:lnTo>
                    <a:pt x="7772400" y="2145792"/>
                  </a:lnTo>
                  <a:lnTo>
                    <a:pt x="164592" y="2145792"/>
                  </a:lnTo>
                  <a:lnTo>
                    <a:pt x="164592" y="252984"/>
                  </a:lnTo>
                  <a:lnTo>
                    <a:pt x="316992" y="252984"/>
                  </a:lnTo>
                  <a:lnTo>
                    <a:pt x="316992" y="100584"/>
                  </a:lnTo>
                  <a:lnTo>
                    <a:pt x="12192" y="100584"/>
                  </a:lnTo>
                  <a:lnTo>
                    <a:pt x="12192" y="176784"/>
                  </a:lnTo>
                  <a:lnTo>
                    <a:pt x="12192" y="252984"/>
                  </a:lnTo>
                  <a:lnTo>
                    <a:pt x="12192" y="2145792"/>
                  </a:lnTo>
                  <a:lnTo>
                    <a:pt x="0" y="2145792"/>
                  </a:lnTo>
                  <a:lnTo>
                    <a:pt x="0" y="2298192"/>
                  </a:lnTo>
                  <a:lnTo>
                    <a:pt x="7874508" y="2298192"/>
                  </a:lnTo>
                  <a:lnTo>
                    <a:pt x="7874508" y="2272284"/>
                  </a:lnTo>
                  <a:lnTo>
                    <a:pt x="7924800" y="2272284"/>
                  </a:lnTo>
                  <a:lnTo>
                    <a:pt x="7924800" y="499872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62600" y="4126991"/>
              <a:ext cx="469391" cy="990600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7874508" y="4279391"/>
              <a:ext cx="443865" cy="856615"/>
            </a:xfrm>
            <a:custGeom>
              <a:avLst/>
              <a:gdLst/>
              <a:ahLst/>
              <a:cxnLst/>
              <a:rect l="l" t="t" r="r" b="b"/>
              <a:pathLst>
                <a:path w="443865" h="856614">
                  <a:moveTo>
                    <a:pt x="443483" y="0"/>
                  </a:moveTo>
                  <a:lnTo>
                    <a:pt x="0" y="0"/>
                  </a:lnTo>
                  <a:lnTo>
                    <a:pt x="0" y="856487"/>
                  </a:lnTo>
                  <a:lnTo>
                    <a:pt x="443483" y="856487"/>
                  </a:lnTo>
                  <a:lnTo>
                    <a:pt x="443483" y="0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769108" y="2845307"/>
              <a:ext cx="457200" cy="838200"/>
            </a:xfrm>
            <a:custGeom>
              <a:avLst/>
              <a:gdLst/>
              <a:ahLst/>
              <a:cxnLst/>
              <a:rect l="l" t="t" r="r" b="b"/>
              <a:pathLst>
                <a:path w="457200" h="838200">
                  <a:moveTo>
                    <a:pt x="457200" y="0"/>
                  </a:moveTo>
                  <a:lnTo>
                    <a:pt x="0" y="0"/>
                  </a:lnTo>
                  <a:lnTo>
                    <a:pt x="0" y="838200"/>
                  </a:lnTo>
                  <a:lnTo>
                    <a:pt x="457200" y="838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493238" y="3962399"/>
              <a:ext cx="733425" cy="914400"/>
            </a:xfrm>
            <a:custGeom>
              <a:avLst/>
              <a:gdLst/>
              <a:ahLst/>
              <a:cxnLst/>
              <a:rect l="l" t="t" r="r" b="b"/>
              <a:pathLst>
                <a:path w="733425" h="914400">
                  <a:moveTo>
                    <a:pt x="733069" y="0"/>
                  </a:moveTo>
                  <a:lnTo>
                    <a:pt x="275869" y="0"/>
                  </a:lnTo>
                  <a:lnTo>
                    <a:pt x="275869" y="355092"/>
                  </a:lnTo>
                  <a:lnTo>
                    <a:pt x="97561" y="355092"/>
                  </a:lnTo>
                  <a:lnTo>
                    <a:pt x="97561" y="431292"/>
                  </a:lnTo>
                  <a:lnTo>
                    <a:pt x="97561" y="507492"/>
                  </a:lnTo>
                  <a:lnTo>
                    <a:pt x="97561" y="545592"/>
                  </a:lnTo>
                  <a:lnTo>
                    <a:pt x="0" y="545592"/>
                  </a:lnTo>
                  <a:lnTo>
                    <a:pt x="0" y="697992"/>
                  </a:lnTo>
                  <a:lnTo>
                    <a:pt x="224053" y="697992"/>
                  </a:lnTo>
                  <a:lnTo>
                    <a:pt x="224053" y="659892"/>
                  </a:lnTo>
                  <a:lnTo>
                    <a:pt x="224053" y="545592"/>
                  </a:lnTo>
                  <a:lnTo>
                    <a:pt x="224053" y="507492"/>
                  </a:lnTo>
                  <a:lnTo>
                    <a:pt x="275869" y="507492"/>
                  </a:lnTo>
                  <a:lnTo>
                    <a:pt x="275869" y="914400"/>
                  </a:lnTo>
                  <a:lnTo>
                    <a:pt x="733069" y="914400"/>
                  </a:lnTo>
                  <a:lnTo>
                    <a:pt x="733069" y="0"/>
                  </a:lnTo>
                  <a:close/>
                </a:path>
              </a:pathLst>
            </a:custGeom>
            <a:solidFill>
              <a:srgbClr val="FF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092939" y="3986178"/>
              <a:ext cx="1387475" cy="1080135"/>
            </a:xfrm>
            <a:custGeom>
              <a:avLst/>
              <a:gdLst/>
              <a:ahLst/>
              <a:cxnLst/>
              <a:rect l="l" t="t" r="r" b="b"/>
              <a:pathLst>
                <a:path w="1387475" h="1080135">
                  <a:moveTo>
                    <a:pt x="0" y="1079676"/>
                  </a:moveTo>
                  <a:lnTo>
                    <a:pt x="1386958" y="1079676"/>
                  </a:lnTo>
                  <a:lnTo>
                    <a:pt x="1386958" y="0"/>
                  </a:lnTo>
                  <a:lnTo>
                    <a:pt x="0" y="0"/>
                  </a:lnTo>
                  <a:lnTo>
                    <a:pt x="0" y="1079676"/>
                  </a:lnTo>
                  <a:close/>
                </a:path>
              </a:pathLst>
            </a:custGeom>
            <a:ln w="510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990907" y="4479437"/>
              <a:ext cx="119380" cy="102235"/>
            </a:xfrm>
            <a:custGeom>
              <a:avLst/>
              <a:gdLst/>
              <a:ahLst/>
              <a:cxnLst/>
              <a:rect l="l" t="t" r="r" b="b"/>
              <a:pathLst>
                <a:path w="119379" h="102235">
                  <a:moveTo>
                    <a:pt x="0" y="0"/>
                  </a:moveTo>
                  <a:lnTo>
                    <a:pt x="0" y="101830"/>
                  </a:lnTo>
                  <a:lnTo>
                    <a:pt x="119037" y="508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871785" y="4530267"/>
              <a:ext cx="179070" cy="0"/>
            </a:xfrm>
            <a:custGeom>
              <a:avLst/>
              <a:gdLst/>
              <a:ahLst/>
              <a:cxnLst/>
              <a:rect l="l" t="t" r="r" b="b"/>
              <a:pathLst>
                <a:path w="179070">
                  <a:moveTo>
                    <a:pt x="178726" y="0"/>
                  </a:moveTo>
                  <a:lnTo>
                    <a:pt x="0" y="0"/>
                  </a:lnTo>
                </a:path>
              </a:pathLst>
            </a:custGeom>
            <a:ln w="255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365196" y="3892763"/>
              <a:ext cx="85725" cy="102235"/>
            </a:xfrm>
            <a:custGeom>
              <a:avLst/>
              <a:gdLst/>
              <a:ahLst/>
              <a:cxnLst/>
              <a:rect l="l" t="t" r="r" b="b"/>
              <a:pathLst>
                <a:path w="85725" h="102235">
                  <a:moveTo>
                    <a:pt x="85111" y="0"/>
                  </a:moveTo>
                  <a:lnTo>
                    <a:pt x="0" y="0"/>
                  </a:lnTo>
                  <a:lnTo>
                    <a:pt x="42683" y="102000"/>
                  </a:lnTo>
                  <a:lnTo>
                    <a:pt x="851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407879" y="3306259"/>
              <a:ext cx="0" cy="654685"/>
            </a:xfrm>
            <a:custGeom>
              <a:avLst/>
              <a:gdLst/>
              <a:ahLst/>
              <a:cxnLst/>
              <a:rect l="l" t="t" r="r" b="b"/>
              <a:pathLst>
                <a:path h="654685">
                  <a:moveTo>
                    <a:pt x="0" y="0"/>
                  </a:moveTo>
                  <a:lnTo>
                    <a:pt x="0" y="654419"/>
                  </a:lnTo>
                </a:path>
              </a:pathLst>
            </a:custGeom>
            <a:ln w="169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748242" y="3892763"/>
              <a:ext cx="85090" cy="102235"/>
            </a:xfrm>
            <a:custGeom>
              <a:avLst/>
              <a:gdLst/>
              <a:ahLst/>
              <a:cxnLst/>
              <a:rect l="l" t="t" r="r" b="b"/>
              <a:pathLst>
                <a:path w="85089" h="102235">
                  <a:moveTo>
                    <a:pt x="84941" y="0"/>
                  </a:moveTo>
                  <a:lnTo>
                    <a:pt x="0" y="0"/>
                  </a:lnTo>
                  <a:lnTo>
                    <a:pt x="42513" y="102000"/>
                  </a:lnTo>
                  <a:lnTo>
                    <a:pt x="849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790755" y="3306259"/>
              <a:ext cx="0" cy="654685"/>
            </a:xfrm>
            <a:custGeom>
              <a:avLst/>
              <a:gdLst/>
              <a:ahLst/>
              <a:cxnLst/>
              <a:rect l="l" t="t" r="r" b="b"/>
              <a:pathLst>
                <a:path h="654685">
                  <a:moveTo>
                    <a:pt x="0" y="0"/>
                  </a:moveTo>
                  <a:lnTo>
                    <a:pt x="0" y="654419"/>
                  </a:lnTo>
                </a:path>
              </a:pathLst>
            </a:custGeom>
            <a:ln w="169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365196" y="3646176"/>
              <a:ext cx="76835" cy="76835"/>
            </a:xfrm>
            <a:custGeom>
              <a:avLst/>
              <a:gdLst/>
              <a:ahLst/>
              <a:cxnLst/>
              <a:rect l="l" t="t" r="r" b="b"/>
              <a:pathLst>
                <a:path w="76835" h="76835">
                  <a:moveTo>
                    <a:pt x="76779" y="0"/>
                  </a:moveTo>
                  <a:lnTo>
                    <a:pt x="0" y="76500"/>
                  </a:lnTo>
                </a:path>
              </a:pathLst>
            </a:custGeom>
            <a:ln w="857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4429275" y="3607908"/>
            <a:ext cx="8255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0" dirty="0">
                <a:latin typeface="Arial MT"/>
                <a:cs typeface="Arial MT"/>
              </a:rPr>
              <a:t>5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4748242" y="3646177"/>
            <a:ext cx="76835" cy="76835"/>
          </a:xfrm>
          <a:custGeom>
            <a:avLst/>
            <a:gdLst/>
            <a:ahLst/>
            <a:cxnLst/>
            <a:rect l="l" t="t" r="r" b="b"/>
            <a:pathLst>
              <a:path w="76835" h="76835">
                <a:moveTo>
                  <a:pt x="76609" y="0"/>
                </a:moveTo>
                <a:lnTo>
                  <a:pt x="0" y="76500"/>
                </a:lnTo>
              </a:path>
            </a:pathLst>
          </a:custGeom>
          <a:ln w="8577">
            <a:solidFill>
              <a:srgbClr val="44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4812151" y="3607908"/>
            <a:ext cx="8255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0" dirty="0">
                <a:latin typeface="Arial MT"/>
                <a:cs typeface="Arial MT"/>
              </a:rPr>
              <a:t>5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169434" y="4322227"/>
            <a:ext cx="270510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b="1" spc="-25" dirty="0">
                <a:latin typeface="Arial"/>
                <a:cs typeface="Arial"/>
              </a:rPr>
              <a:t>RD1</a:t>
            </a:r>
            <a:endParaRPr sz="9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169434" y="4747230"/>
            <a:ext cx="270510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b="1" spc="-25" dirty="0">
                <a:latin typeface="Arial"/>
                <a:cs typeface="Arial"/>
              </a:rPr>
              <a:t>RD2</a:t>
            </a:r>
            <a:endParaRPr sz="9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284474" y="3982140"/>
            <a:ext cx="986155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394970" algn="l"/>
                <a:tab pos="778510" algn="l"/>
              </a:tabLst>
            </a:pPr>
            <a:r>
              <a:rPr sz="900" b="1" spc="-25" dirty="0">
                <a:latin typeface="Arial"/>
                <a:cs typeface="Arial"/>
              </a:rPr>
              <a:t>RN1</a:t>
            </a:r>
            <a:r>
              <a:rPr sz="900" b="1" dirty="0">
                <a:latin typeface="Arial"/>
                <a:cs typeface="Arial"/>
              </a:rPr>
              <a:t>	</a:t>
            </a:r>
            <a:r>
              <a:rPr sz="900" b="1" spc="-25" dirty="0">
                <a:latin typeface="Arial"/>
                <a:cs typeface="Arial"/>
              </a:rPr>
              <a:t>RN2</a:t>
            </a:r>
            <a:r>
              <a:rPr sz="900" b="1" dirty="0">
                <a:latin typeface="Arial"/>
                <a:cs typeface="Arial"/>
              </a:rPr>
              <a:t>	</a:t>
            </a:r>
            <a:r>
              <a:rPr sz="900" b="1" spc="-25" dirty="0">
                <a:latin typeface="Arial"/>
                <a:cs typeface="Arial"/>
              </a:rPr>
              <a:t>WN</a:t>
            </a:r>
            <a:endParaRPr sz="9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131340" y="4441228"/>
            <a:ext cx="220345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b="1" spc="-25" dirty="0">
                <a:latin typeface="Arial"/>
                <a:cs typeface="Arial"/>
              </a:rPr>
              <a:t>WD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4552425" y="5065855"/>
            <a:ext cx="85725" cy="195580"/>
            <a:chOff x="4552425" y="5065855"/>
            <a:chExt cx="85725" cy="195580"/>
          </a:xfrm>
        </p:grpSpPr>
        <p:sp>
          <p:nvSpPr>
            <p:cNvPr id="40" name="object 40"/>
            <p:cNvSpPr/>
            <p:nvPr/>
          </p:nvSpPr>
          <p:spPr>
            <a:xfrm>
              <a:off x="4552425" y="5065855"/>
              <a:ext cx="85725" cy="102235"/>
            </a:xfrm>
            <a:custGeom>
              <a:avLst/>
              <a:gdLst/>
              <a:ahLst/>
              <a:cxnLst/>
              <a:rect l="l" t="t" r="r" b="b"/>
              <a:pathLst>
                <a:path w="85725" h="102235">
                  <a:moveTo>
                    <a:pt x="42683" y="0"/>
                  </a:moveTo>
                  <a:lnTo>
                    <a:pt x="0" y="102085"/>
                  </a:lnTo>
                  <a:lnTo>
                    <a:pt x="85111" y="102085"/>
                  </a:lnTo>
                  <a:lnTo>
                    <a:pt x="42683" y="0"/>
                  </a:lnTo>
                  <a:close/>
                </a:path>
              </a:pathLst>
            </a:custGeom>
            <a:solidFill>
              <a:srgbClr val="003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595108" y="5099941"/>
              <a:ext cx="0" cy="153035"/>
            </a:xfrm>
            <a:custGeom>
              <a:avLst/>
              <a:gdLst/>
              <a:ahLst/>
              <a:cxnLst/>
              <a:rect l="l" t="t" r="r" b="b"/>
              <a:pathLst>
                <a:path h="153035">
                  <a:moveTo>
                    <a:pt x="0" y="0"/>
                  </a:moveTo>
                  <a:lnTo>
                    <a:pt x="0" y="152915"/>
                  </a:lnTo>
                </a:path>
              </a:pathLst>
            </a:custGeom>
            <a:ln w="16946">
              <a:solidFill>
                <a:srgbClr val="00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4293061" y="5231563"/>
            <a:ext cx="550545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b="1" spc="-10" dirty="0">
                <a:solidFill>
                  <a:srgbClr val="0033FF"/>
                </a:solidFill>
                <a:latin typeface="Arial"/>
                <a:cs typeface="Arial"/>
              </a:rPr>
              <a:t>RegWrite</a:t>
            </a:r>
            <a:endParaRPr sz="9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386591" y="4228463"/>
            <a:ext cx="706120" cy="209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b="1" spc="-10" dirty="0">
                <a:latin typeface="Arial"/>
                <a:cs typeface="Arial"/>
              </a:rPr>
              <a:t>Registers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6858230" y="3986191"/>
            <a:ext cx="1081405" cy="1250315"/>
            <a:chOff x="6858230" y="3986191"/>
            <a:chExt cx="1081405" cy="1250315"/>
          </a:xfrm>
        </p:grpSpPr>
        <p:sp>
          <p:nvSpPr>
            <p:cNvPr id="45" name="object 45"/>
            <p:cNvSpPr/>
            <p:nvPr/>
          </p:nvSpPr>
          <p:spPr>
            <a:xfrm>
              <a:off x="6883947" y="4139350"/>
              <a:ext cx="459740" cy="1071245"/>
            </a:xfrm>
            <a:custGeom>
              <a:avLst/>
              <a:gdLst/>
              <a:ahLst/>
              <a:cxnLst/>
              <a:rect l="l" t="t" r="r" b="b"/>
              <a:pathLst>
                <a:path w="459740" h="1071245">
                  <a:moveTo>
                    <a:pt x="0" y="0"/>
                  </a:moveTo>
                  <a:lnTo>
                    <a:pt x="0" y="459087"/>
                  </a:lnTo>
                  <a:lnTo>
                    <a:pt x="76609" y="535418"/>
                  </a:lnTo>
                  <a:lnTo>
                    <a:pt x="0" y="612003"/>
                  </a:lnTo>
                  <a:lnTo>
                    <a:pt x="0" y="1071091"/>
                  </a:lnTo>
                  <a:lnTo>
                    <a:pt x="459655" y="841590"/>
                  </a:lnTo>
                  <a:lnTo>
                    <a:pt x="459655" y="229416"/>
                  </a:lnTo>
                  <a:lnTo>
                    <a:pt x="0" y="0"/>
                  </a:lnTo>
                </a:path>
              </a:pathLst>
            </a:custGeom>
            <a:ln w="510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820008" y="4666438"/>
              <a:ext cx="119380" cy="102235"/>
            </a:xfrm>
            <a:custGeom>
              <a:avLst/>
              <a:gdLst/>
              <a:ahLst/>
              <a:cxnLst/>
              <a:rect l="l" t="t" r="r" b="b"/>
              <a:pathLst>
                <a:path w="119379" h="102235">
                  <a:moveTo>
                    <a:pt x="0" y="0"/>
                  </a:moveTo>
                  <a:lnTo>
                    <a:pt x="0" y="101830"/>
                  </a:lnTo>
                  <a:lnTo>
                    <a:pt x="119292" y="51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7352020" y="4717438"/>
              <a:ext cx="527685" cy="0"/>
            </a:xfrm>
            <a:custGeom>
              <a:avLst/>
              <a:gdLst/>
              <a:ahLst/>
              <a:cxnLst/>
              <a:rect l="l" t="t" r="r" b="b"/>
              <a:pathLst>
                <a:path w="527684">
                  <a:moveTo>
                    <a:pt x="527591" y="0"/>
                  </a:moveTo>
                  <a:lnTo>
                    <a:pt x="0" y="0"/>
                  </a:lnTo>
                </a:path>
              </a:pathLst>
            </a:custGeom>
            <a:ln w="255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7079764" y="4156265"/>
              <a:ext cx="85090" cy="102235"/>
            </a:xfrm>
            <a:custGeom>
              <a:avLst/>
              <a:gdLst/>
              <a:ahLst/>
              <a:cxnLst/>
              <a:rect l="l" t="t" r="r" b="b"/>
              <a:pathLst>
                <a:path w="85090" h="102235">
                  <a:moveTo>
                    <a:pt x="84941" y="0"/>
                  </a:moveTo>
                  <a:lnTo>
                    <a:pt x="0" y="0"/>
                  </a:lnTo>
                  <a:lnTo>
                    <a:pt x="42513" y="102085"/>
                  </a:lnTo>
                  <a:lnTo>
                    <a:pt x="84941" y="0"/>
                  </a:lnTo>
                  <a:close/>
                </a:path>
              </a:pathLst>
            </a:custGeom>
            <a:solidFill>
              <a:srgbClr val="003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7122278" y="3994764"/>
              <a:ext cx="0" cy="229870"/>
            </a:xfrm>
            <a:custGeom>
              <a:avLst/>
              <a:gdLst/>
              <a:ahLst/>
              <a:cxnLst/>
              <a:rect l="l" t="t" r="r" b="b"/>
              <a:pathLst>
                <a:path h="229870">
                  <a:moveTo>
                    <a:pt x="0" y="0"/>
                  </a:moveTo>
                  <a:lnTo>
                    <a:pt x="0" y="229501"/>
                  </a:lnTo>
                </a:path>
              </a:pathLst>
            </a:custGeom>
            <a:ln w="16946">
              <a:solidFill>
                <a:srgbClr val="00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7479646" y="4445351"/>
              <a:ext cx="102235" cy="85090"/>
            </a:xfrm>
            <a:custGeom>
              <a:avLst/>
              <a:gdLst/>
              <a:ahLst/>
              <a:cxnLst/>
              <a:rect l="l" t="t" r="r" b="b"/>
              <a:pathLst>
                <a:path w="102234" h="85089">
                  <a:moveTo>
                    <a:pt x="0" y="0"/>
                  </a:moveTo>
                  <a:lnTo>
                    <a:pt x="0" y="84915"/>
                  </a:lnTo>
                  <a:lnTo>
                    <a:pt x="102032" y="424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3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7352020" y="4487767"/>
              <a:ext cx="196215" cy="0"/>
            </a:xfrm>
            <a:custGeom>
              <a:avLst/>
              <a:gdLst/>
              <a:ahLst/>
              <a:cxnLst/>
              <a:rect l="l" t="t" r="r" b="b"/>
              <a:pathLst>
                <a:path w="196215">
                  <a:moveTo>
                    <a:pt x="195816" y="0"/>
                  </a:moveTo>
                  <a:lnTo>
                    <a:pt x="0" y="0"/>
                  </a:lnTo>
                </a:path>
              </a:pathLst>
            </a:custGeom>
            <a:ln w="16941">
              <a:solidFill>
                <a:srgbClr val="0033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6803225" y="3854554"/>
            <a:ext cx="591185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b="1" spc="-10" dirty="0">
                <a:solidFill>
                  <a:srgbClr val="0033FF"/>
                </a:solidFill>
                <a:latin typeface="Arial"/>
                <a:cs typeface="Arial"/>
              </a:rPr>
              <a:t>Operation</a:t>
            </a:r>
            <a:endParaRPr sz="9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6956444" y="4415464"/>
            <a:ext cx="314960" cy="209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b="1" spc="-50" dirty="0">
                <a:latin typeface="Arial"/>
                <a:cs typeface="Arial"/>
              </a:rPr>
              <a:t>ALU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676151" y="3293242"/>
            <a:ext cx="7804150" cy="3120390"/>
            <a:chOff x="676151" y="3293242"/>
            <a:chExt cx="7804150" cy="3120390"/>
          </a:xfrm>
        </p:grpSpPr>
        <p:sp>
          <p:nvSpPr>
            <p:cNvPr id="55" name="object 55"/>
            <p:cNvSpPr/>
            <p:nvPr/>
          </p:nvSpPr>
          <p:spPr>
            <a:xfrm>
              <a:off x="689168" y="3306259"/>
              <a:ext cx="7778115" cy="3094355"/>
            </a:xfrm>
            <a:custGeom>
              <a:avLst/>
              <a:gdLst/>
              <a:ahLst/>
              <a:cxnLst/>
              <a:rect l="l" t="t" r="r" b="b"/>
              <a:pathLst>
                <a:path w="7778115" h="3094354">
                  <a:moveTo>
                    <a:pt x="7777555" y="3094246"/>
                  </a:moveTo>
                  <a:lnTo>
                    <a:pt x="0" y="3094246"/>
                  </a:lnTo>
                </a:path>
                <a:path w="7778115" h="3094354">
                  <a:moveTo>
                    <a:pt x="7777555" y="458917"/>
                  </a:moveTo>
                  <a:lnTo>
                    <a:pt x="7777555" y="3094246"/>
                  </a:lnTo>
                </a:path>
                <a:path w="7778115" h="3094354">
                  <a:moveTo>
                    <a:pt x="2569827" y="0"/>
                  </a:moveTo>
                  <a:lnTo>
                    <a:pt x="2569827" y="2482262"/>
                  </a:lnTo>
                </a:path>
                <a:path w="7778115" h="3094354">
                  <a:moveTo>
                    <a:pt x="5590748" y="0"/>
                  </a:moveTo>
                  <a:lnTo>
                    <a:pt x="2450789" y="0"/>
                  </a:lnTo>
                </a:path>
              </a:pathLst>
            </a:custGeom>
            <a:ln w="255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7088182" y="4071349"/>
              <a:ext cx="76835" cy="76835"/>
            </a:xfrm>
            <a:custGeom>
              <a:avLst/>
              <a:gdLst/>
              <a:ahLst/>
              <a:cxnLst/>
              <a:rect l="l" t="t" r="r" b="b"/>
              <a:pathLst>
                <a:path w="76834" h="76835">
                  <a:moveTo>
                    <a:pt x="76524" y="0"/>
                  </a:moveTo>
                  <a:lnTo>
                    <a:pt x="0" y="76330"/>
                  </a:lnTo>
                </a:path>
              </a:pathLst>
            </a:custGeom>
            <a:ln w="8577">
              <a:solidFill>
                <a:srgbClr val="00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7152006" y="4033123"/>
            <a:ext cx="8255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0" dirty="0">
                <a:latin typeface="Arial MT"/>
                <a:cs typeface="Arial MT"/>
              </a:rPr>
              <a:t>3</a:t>
            </a:r>
            <a:endParaRPr sz="800">
              <a:latin typeface="Arial MT"/>
              <a:cs typeface="Arial MT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4479958" y="4785439"/>
            <a:ext cx="2004695" cy="1377315"/>
            <a:chOff x="4479958" y="4785439"/>
            <a:chExt cx="2004695" cy="1377315"/>
          </a:xfrm>
        </p:grpSpPr>
        <p:sp>
          <p:nvSpPr>
            <p:cNvPr id="59" name="object 59"/>
            <p:cNvSpPr/>
            <p:nvPr/>
          </p:nvSpPr>
          <p:spPr>
            <a:xfrm>
              <a:off x="6364858" y="4785439"/>
              <a:ext cx="119380" cy="102235"/>
            </a:xfrm>
            <a:custGeom>
              <a:avLst/>
              <a:gdLst/>
              <a:ahLst/>
              <a:cxnLst/>
              <a:rect l="l" t="t" r="r" b="b"/>
              <a:pathLst>
                <a:path w="119379" h="102235">
                  <a:moveTo>
                    <a:pt x="0" y="0"/>
                  </a:moveTo>
                  <a:lnTo>
                    <a:pt x="0" y="101830"/>
                  </a:lnTo>
                  <a:lnTo>
                    <a:pt x="119292" y="51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5896870" y="4836439"/>
              <a:ext cx="527685" cy="0"/>
            </a:xfrm>
            <a:custGeom>
              <a:avLst/>
              <a:gdLst/>
              <a:ahLst/>
              <a:cxnLst/>
              <a:rect l="l" t="t" r="r" b="b"/>
              <a:pathLst>
                <a:path w="527685">
                  <a:moveTo>
                    <a:pt x="527676" y="0"/>
                  </a:moveTo>
                  <a:lnTo>
                    <a:pt x="0" y="0"/>
                  </a:lnTo>
                </a:path>
              </a:pathLst>
            </a:custGeom>
            <a:ln w="255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6364858" y="4938270"/>
              <a:ext cx="119380" cy="102235"/>
            </a:xfrm>
            <a:custGeom>
              <a:avLst/>
              <a:gdLst/>
              <a:ahLst/>
              <a:cxnLst/>
              <a:rect l="l" t="t" r="r" b="b"/>
              <a:pathLst>
                <a:path w="119379" h="102235">
                  <a:moveTo>
                    <a:pt x="0" y="0"/>
                  </a:moveTo>
                  <a:lnTo>
                    <a:pt x="0" y="102085"/>
                  </a:lnTo>
                  <a:lnTo>
                    <a:pt x="119292" y="510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5207727" y="4989355"/>
              <a:ext cx="1217295" cy="799465"/>
            </a:xfrm>
            <a:custGeom>
              <a:avLst/>
              <a:gdLst/>
              <a:ahLst/>
              <a:cxnLst/>
              <a:rect l="l" t="t" r="r" b="b"/>
              <a:pathLst>
                <a:path w="1217295" h="799464">
                  <a:moveTo>
                    <a:pt x="1216819" y="0"/>
                  </a:moveTo>
                  <a:lnTo>
                    <a:pt x="1038093" y="0"/>
                  </a:lnTo>
                </a:path>
                <a:path w="1217295" h="799464">
                  <a:moveTo>
                    <a:pt x="0" y="187001"/>
                  </a:moveTo>
                  <a:lnTo>
                    <a:pt x="0" y="799166"/>
                  </a:lnTo>
                </a:path>
              </a:pathLst>
            </a:custGeom>
            <a:ln w="255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4739654" y="5439858"/>
              <a:ext cx="273050" cy="697230"/>
            </a:xfrm>
            <a:custGeom>
              <a:avLst/>
              <a:gdLst/>
              <a:ahLst/>
              <a:cxnLst/>
              <a:rect l="l" t="t" r="r" b="b"/>
              <a:pathLst>
                <a:path w="273050" h="697229">
                  <a:moveTo>
                    <a:pt x="0" y="544216"/>
                  </a:moveTo>
                  <a:lnTo>
                    <a:pt x="0" y="603933"/>
                  </a:lnTo>
                  <a:lnTo>
                    <a:pt x="0" y="652512"/>
                  </a:lnTo>
                  <a:lnTo>
                    <a:pt x="0" y="685166"/>
                  </a:lnTo>
                  <a:lnTo>
                    <a:pt x="0" y="697115"/>
                  </a:lnTo>
                  <a:lnTo>
                    <a:pt x="272426" y="697115"/>
                  </a:lnTo>
                  <a:lnTo>
                    <a:pt x="272426" y="0"/>
                  </a:lnTo>
                  <a:lnTo>
                    <a:pt x="0" y="0"/>
                  </a:lnTo>
                  <a:lnTo>
                    <a:pt x="0" y="11954"/>
                  </a:lnTo>
                  <a:lnTo>
                    <a:pt x="0" y="44635"/>
                  </a:lnTo>
                  <a:lnTo>
                    <a:pt x="0" y="93270"/>
                  </a:lnTo>
                  <a:lnTo>
                    <a:pt x="0" y="153085"/>
                  </a:lnTo>
                  <a:lnTo>
                    <a:pt x="0" y="544216"/>
                  </a:lnTo>
                  <a:close/>
                </a:path>
              </a:pathLst>
            </a:custGeom>
            <a:ln w="5104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4484403" y="5754428"/>
              <a:ext cx="76835" cy="76835"/>
            </a:xfrm>
            <a:custGeom>
              <a:avLst/>
              <a:gdLst/>
              <a:ahLst/>
              <a:cxnLst/>
              <a:rect l="l" t="t" r="r" b="b"/>
              <a:pathLst>
                <a:path w="76835" h="76835">
                  <a:moveTo>
                    <a:pt x="76609" y="0"/>
                  </a:moveTo>
                  <a:lnTo>
                    <a:pt x="0" y="76551"/>
                  </a:lnTo>
                </a:path>
              </a:pathLst>
            </a:custGeom>
            <a:ln w="8577">
              <a:solidFill>
                <a:srgbClr val="44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5" name="object 65"/>
          <p:cNvSpPr txBox="1"/>
          <p:nvPr/>
        </p:nvSpPr>
        <p:spPr>
          <a:xfrm>
            <a:off x="4471703" y="5597202"/>
            <a:ext cx="14478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25" dirty="0">
                <a:latin typeface="Arial MT"/>
                <a:cs typeface="Arial MT"/>
              </a:rPr>
              <a:t>16</a:t>
            </a:r>
            <a:endParaRPr sz="800">
              <a:latin typeface="Arial MT"/>
              <a:cs typeface="Arial MT"/>
            </a:endParaRPr>
          </a:p>
        </p:txBody>
      </p:sp>
      <p:grpSp>
        <p:nvGrpSpPr>
          <p:cNvPr id="66" name="object 66"/>
          <p:cNvGrpSpPr/>
          <p:nvPr/>
        </p:nvGrpSpPr>
        <p:grpSpPr>
          <a:xfrm>
            <a:off x="3245978" y="5707525"/>
            <a:ext cx="2698115" cy="132080"/>
            <a:chOff x="3245978" y="5707525"/>
            <a:chExt cx="2698115" cy="132080"/>
          </a:xfrm>
        </p:grpSpPr>
        <p:sp>
          <p:nvSpPr>
            <p:cNvPr id="67" name="object 67"/>
            <p:cNvSpPr/>
            <p:nvPr/>
          </p:nvSpPr>
          <p:spPr>
            <a:xfrm>
              <a:off x="4637537" y="5737487"/>
              <a:ext cx="119380" cy="102235"/>
            </a:xfrm>
            <a:custGeom>
              <a:avLst/>
              <a:gdLst/>
              <a:ahLst/>
              <a:cxnLst/>
              <a:rect l="l" t="t" r="r" b="b"/>
              <a:pathLst>
                <a:path w="119379" h="102235">
                  <a:moveTo>
                    <a:pt x="0" y="0"/>
                  </a:moveTo>
                  <a:lnTo>
                    <a:pt x="0" y="102060"/>
                  </a:lnTo>
                  <a:lnTo>
                    <a:pt x="119037" y="510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3258996" y="5788522"/>
              <a:ext cx="1438275" cy="0"/>
            </a:xfrm>
            <a:custGeom>
              <a:avLst/>
              <a:gdLst/>
              <a:ahLst/>
              <a:cxnLst/>
              <a:rect l="l" t="t" r="r" b="b"/>
              <a:pathLst>
                <a:path w="1438275">
                  <a:moveTo>
                    <a:pt x="1438230" y="0"/>
                  </a:moveTo>
                  <a:lnTo>
                    <a:pt x="0" y="0"/>
                  </a:lnTo>
                </a:path>
              </a:pathLst>
            </a:custGeom>
            <a:ln w="255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5862944" y="5711970"/>
              <a:ext cx="76835" cy="76835"/>
            </a:xfrm>
            <a:custGeom>
              <a:avLst/>
              <a:gdLst/>
              <a:ahLst/>
              <a:cxnLst/>
              <a:rect l="l" t="t" r="r" b="b"/>
              <a:pathLst>
                <a:path w="76835" h="76835">
                  <a:moveTo>
                    <a:pt x="76609" y="0"/>
                  </a:moveTo>
                  <a:lnTo>
                    <a:pt x="0" y="76551"/>
                  </a:lnTo>
                </a:path>
              </a:pathLst>
            </a:custGeom>
            <a:ln w="857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0" name="object 70"/>
          <p:cNvSpPr txBox="1"/>
          <p:nvPr/>
        </p:nvSpPr>
        <p:spPr>
          <a:xfrm>
            <a:off x="4829071" y="5452650"/>
            <a:ext cx="357505" cy="64452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ts val="1040"/>
              </a:lnSpc>
              <a:spcBef>
                <a:spcPts val="135"/>
              </a:spcBef>
            </a:pPr>
            <a:r>
              <a:rPr sz="900" b="1" spc="-50" dirty="0">
                <a:latin typeface="Arial"/>
                <a:cs typeface="Arial"/>
              </a:rPr>
              <a:t>E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ts val="935"/>
              </a:lnSpc>
              <a:tabLst>
                <a:tab pos="224790" algn="l"/>
              </a:tabLst>
            </a:pPr>
            <a:r>
              <a:rPr sz="1350" b="1" spc="-75" baseline="3086" dirty="0">
                <a:latin typeface="Arial"/>
                <a:cs typeface="Arial"/>
              </a:rPr>
              <a:t>X</a:t>
            </a:r>
            <a:r>
              <a:rPr sz="1350" b="1" baseline="3086" dirty="0">
                <a:latin typeface="Arial"/>
                <a:cs typeface="Arial"/>
              </a:rPr>
              <a:t>	</a:t>
            </a:r>
            <a:r>
              <a:rPr sz="800" spc="-25" dirty="0">
                <a:latin typeface="Arial MT"/>
                <a:cs typeface="Arial MT"/>
              </a:rPr>
              <a:t>32</a:t>
            </a:r>
            <a:endParaRPr sz="800">
              <a:latin typeface="Arial MT"/>
              <a:cs typeface="Arial MT"/>
            </a:endParaRPr>
          </a:p>
          <a:p>
            <a:pPr marL="12700" marR="250825" indent="8255" algn="just">
              <a:lnSpc>
                <a:spcPts val="940"/>
              </a:lnSpc>
              <a:spcBef>
                <a:spcPts val="45"/>
              </a:spcBef>
            </a:pPr>
            <a:r>
              <a:rPr sz="900" b="1" spc="-50" dirty="0">
                <a:latin typeface="Arial"/>
                <a:cs typeface="Arial"/>
              </a:rPr>
              <a:t>T</a:t>
            </a:r>
            <a:r>
              <a:rPr sz="900" b="1" spc="500" dirty="0">
                <a:latin typeface="Arial"/>
                <a:cs typeface="Arial"/>
              </a:rPr>
              <a:t> </a:t>
            </a:r>
            <a:r>
              <a:rPr sz="900" b="1" spc="-50" dirty="0">
                <a:latin typeface="Arial"/>
                <a:cs typeface="Arial"/>
              </a:rPr>
              <a:t>N</a:t>
            </a:r>
            <a:r>
              <a:rPr sz="900" b="1" spc="500" dirty="0">
                <a:latin typeface="Arial"/>
                <a:cs typeface="Arial"/>
              </a:rPr>
              <a:t> </a:t>
            </a:r>
            <a:r>
              <a:rPr sz="900" b="1" spc="-50" dirty="0">
                <a:latin typeface="Arial"/>
                <a:cs typeface="Arial"/>
              </a:rPr>
              <a:t>D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71" name="object 71"/>
          <p:cNvGrpSpPr/>
          <p:nvPr/>
        </p:nvGrpSpPr>
        <p:grpSpPr>
          <a:xfrm>
            <a:off x="1310140" y="3994546"/>
            <a:ext cx="7169784" cy="1845310"/>
            <a:chOff x="1310140" y="3994546"/>
            <a:chExt cx="7169784" cy="1845310"/>
          </a:xfrm>
        </p:grpSpPr>
        <p:sp>
          <p:nvSpPr>
            <p:cNvPr id="72" name="object 72"/>
            <p:cNvSpPr/>
            <p:nvPr/>
          </p:nvSpPr>
          <p:spPr>
            <a:xfrm>
              <a:off x="5326765" y="5737487"/>
              <a:ext cx="119380" cy="102235"/>
            </a:xfrm>
            <a:custGeom>
              <a:avLst/>
              <a:gdLst/>
              <a:ahLst/>
              <a:cxnLst/>
              <a:rect l="l" t="t" r="r" b="b"/>
              <a:pathLst>
                <a:path w="119379" h="102235">
                  <a:moveTo>
                    <a:pt x="0" y="0"/>
                  </a:moveTo>
                  <a:lnTo>
                    <a:pt x="0" y="102060"/>
                  </a:lnTo>
                  <a:lnTo>
                    <a:pt x="119207" y="510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5020413" y="5788522"/>
              <a:ext cx="366395" cy="0"/>
            </a:xfrm>
            <a:custGeom>
              <a:avLst/>
              <a:gdLst/>
              <a:ahLst/>
              <a:cxnLst/>
              <a:rect l="l" t="t" r="r" b="b"/>
              <a:pathLst>
                <a:path w="366395">
                  <a:moveTo>
                    <a:pt x="365955" y="0"/>
                  </a:moveTo>
                  <a:lnTo>
                    <a:pt x="0" y="0"/>
                  </a:lnTo>
                </a:path>
              </a:pathLst>
            </a:custGeom>
            <a:ln w="255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1335857" y="4020264"/>
              <a:ext cx="1157605" cy="1080135"/>
            </a:xfrm>
            <a:custGeom>
              <a:avLst/>
              <a:gdLst/>
              <a:ahLst/>
              <a:cxnLst/>
              <a:rect l="l" t="t" r="r" b="b"/>
              <a:pathLst>
                <a:path w="1157605" h="1080135">
                  <a:moveTo>
                    <a:pt x="1157386" y="0"/>
                  </a:moveTo>
                  <a:lnTo>
                    <a:pt x="0" y="0"/>
                  </a:lnTo>
                  <a:lnTo>
                    <a:pt x="0" y="1079676"/>
                  </a:lnTo>
                  <a:lnTo>
                    <a:pt x="1157386" y="1079676"/>
                  </a:lnTo>
                  <a:lnTo>
                    <a:pt x="115738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1335857" y="4020264"/>
              <a:ext cx="1157605" cy="1080135"/>
            </a:xfrm>
            <a:custGeom>
              <a:avLst/>
              <a:gdLst/>
              <a:ahLst/>
              <a:cxnLst/>
              <a:rect l="l" t="t" r="r" b="b"/>
              <a:pathLst>
                <a:path w="1157605" h="1080135">
                  <a:moveTo>
                    <a:pt x="0" y="1079676"/>
                  </a:moveTo>
                  <a:lnTo>
                    <a:pt x="1157386" y="1079676"/>
                  </a:lnTo>
                  <a:lnTo>
                    <a:pt x="1157386" y="0"/>
                  </a:lnTo>
                  <a:lnTo>
                    <a:pt x="0" y="0"/>
                  </a:lnTo>
                  <a:lnTo>
                    <a:pt x="0" y="1079676"/>
                  </a:lnTo>
                  <a:close/>
                </a:path>
              </a:pathLst>
            </a:custGeom>
            <a:ln w="510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8236980" y="4717438"/>
              <a:ext cx="229870" cy="0"/>
            </a:xfrm>
            <a:custGeom>
              <a:avLst/>
              <a:gdLst/>
              <a:ahLst/>
              <a:cxnLst/>
              <a:rect l="l" t="t" r="r" b="b"/>
              <a:pathLst>
                <a:path w="229870">
                  <a:moveTo>
                    <a:pt x="229742" y="0"/>
                  </a:moveTo>
                  <a:lnTo>
                    <a:pt x="0" y="0"/>
                  </a:lnTo>
                </a:path>
              </a:pathLst>
            </a:custGeom>
            <a:ln w="255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7" name="object 77"/>
          <p:cNvSpPr txBox="1"/>
          <p:nvPr/>
        </p:nvSpPr>
        <p:spPr>
          <a:xfrm>
            <a:off x="7364828" y="4279557"/>
            <a:ext cx="277495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b="1" spc="-20" dirty="0">
                <a:solidFill>
                  <a:srgbClr val="003399"/>
                </a:solidFill>
                <a:latin typeface="Arial"/>
                <a:cs typeface="Arial"/>
              </a:rPr>
              <a:t>Zero</a:t>
            </a:r>
            <a:endParaRPr sz="900">
              <a:latin typeface="Arial"/>
              <a:cs typeface="Arial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2271918" y="4475058"/>
            <a:ext cx="200660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900" b="1" spc="60" dirty="0">
                <a:latin typeface="Arial"/>
                <a:cs typeface="Arial"/>
              </a:rPr>
              <a:t>RD</a:t>
            </a:r>
            <a:endParaRPr sz="900">
              <a:latin typeface="Arial"/>
              <a:cs typeface="Arial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1386958" y="4747230"/>
            <a:ext cx="207645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900" b="1" spc="-25" dirty="0">
                <a:latin typeface="Arial"/>
                <a:cs typeface="Arial"/>
              </a:rPr>
              <a:t>WD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80" name="object 80"/>
          <p:cNvGrpSpPr/>
          <p:nvPr/>
        </p:nvGrpSpPr>
        <p:grpSpPr>
          <a:xfrm>
            <a:off x="1914550" y="5099941"/>
            <a:ext cx="85725" cy="204470"/>
            <a:chOff x="1914550" y="5099941"/>
            <a:chExt cx="85725" cy="204470"/>
          </a:xfrm>
        </p:grpSpPr>
        <p:sp>
          <p:nvSpPr>
            <p:cNvPr id="81" name="object 81"/>
            <p:cNvSpPr/>
            <p:nvPr/>
          </p:nvSpPr>
          <p:spPr>
            <a:xfrm>
              <a:off x="1914550" y="5099941"/>
              <a:ext cx="85725" cy="102235"/>
            </a:xfrm>
            <a:custGeom>
              <a:avLst/>
              <a:gdLst/>
              <a:ahLst/>
              <a:cxnLst/>
              <a:rect l="l" t="t" r="r" b="b"/>
              <a:pathLst>
                <a:path w="85725" h="102235">
                  <a:moveTo>
                    <a:pt x="42513" y="0"/>
                  </a:moveTo>
                  <a:lnTo>
                    <a:pt x="0" y="101915"/>
                  </a:lnTo>
                  <a:lnTo>
                    <a:pt x="85196" y="101915"/>
                  </a:lnTo>
                  <a:lnTo>
                    <a:pt x="42513" y="0"/>
                  </a:lnTo>
                  <a:close/>
                </a:path>
              </a:pathLst>
            </a:custGeom>
            <a:solidFill>
              <a:srgbClr val="003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1957064" y="5133856"/>
              <a:ext cx="0" cy="161925"/>
            </a:xfrm>
            <a:custGeom>
              <a:avLst/>
              <a:gdLst/>
              <a:ahLst/>
              <a:cxnLst/>
              <a:rect l="l" t="t" r="r" b="b"/>
              <a:pathLst>
                <a:path h="161925">
                  <a:moveTo>
                    <a:pt x="0" y="0"/>
                  </a:moveTo>
                  <a:lnTo>
                    <a:pt x="0" y="161501"/>
                  </a:lnTo>
                </a:path>
              </a:pathLst>
            </a:custGeom>
            <a:ln w="16946">
              <a:solidFill>
                <a:srgbClr val="00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3" name="object 83"/>
          <p:cNvSpPr txBox="1"/>
          <p:nvPr/>
        </p:nvSpPr>
        <p:spPr>
          <a:xfrm>
            <a:off x="1633791" y="4908646"/>
            <a:ext cx="579120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900" b="1" spc="-10" dirty="0">
                <a:solidFill>
                  <a:srgbClr val="0033FF"/>
                </a:solidFill>
                <a:latin typeface="Arial"/>
                <a:cs typeface="Arial"/>
              </a:rPr>
              <a:t>MemRead</a:t>
            </a:r>
            <a:endParaRPr sz="900">
              <a:latin typeface="Arial"/>
              <a:cs typeface="Arial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1591363" y="4338964"/>
            <a:ext cx="591820" cy="209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200" b="1" spc="-10" dirty="0">
                <a:latin typeface="Arial"/>
                <a:cs typeface="Arial"/>
              </a:rPr>
              <a:t>Memory</a:t>
            </a:r>
            <a:endParaRPr sz="1200">
              <a:latin typeface="Arial"/>
              <a:cs typeface="Arial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1374258" y="4169056"/>
            <a:ext cx="375285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b="1" spc="-20" dirty="0">
                <a:latin typeface="Arial"/>
                <a:cs typeface="Arial"/>
              </a:rPr>
              <a:t>ADDR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86" name="object 86"/>
          <p:cNvGrpSpPr/>
          <p:nvPr/>
        </p:nvGrpSpPr>
        <p:grpSpPr>
          <a:xfrm>
            <a:off x="952981" y="3790690"/>
            <a:ext cx="85725" cy="238125"/>
            <a:chOff x="952981" y="3790690"/>
            <a:chExt cx="85725" cy="238125"/>
          </a:xfrm>
        </p:grpSpPr>
        <p:sp>
          <p:nvSpPr>
            <p:cNvPr id="87" name="object 87"/>
            <p:cNvSpPr/>
            <p:nvPr/>
          </p:nvSpPr>
          <p:spPr>
            <a:xfrm>
              <a:off x="952981" y="3926848"/>
              <a:ext cx="85725" cy="102235"/>
            </a:xfrm>
            <a:custGeom>
              <a:avLst/>
              <a:gdLst/>
              <a:ahLst/>
              <a:cxnLst/>
              <a:rect l="l" t="t" r="r" b="b"/>
              <a:pathLst>
                <a:path w="85725" h="102235">
                  <a:moveTo>
                    <a:pt x="85196" y="0"/>
                  </a:moveTo>
                  <a:lnTo>
                    <a:pt x="0" y="0"/>
                  </a:lnTo>
                  <a:lnTo>
                    <a:pt x="42683" y="101830"/>
                  </a:lnTo>
                  <a:lnTo>
                    <a:pt x="85196" y="0"/>
                  </a:lnTo>
                  <a:close/>
                </a:path>
              </a:pathLst>
            </a:custGeom>
            <a:solidFill>
              <a:srgbClr val="003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995664" y="3799262"/>
              <a:ext cx="0" cy="195580"/>
            </a:xfrm>
            <a:custGeom>
              <a:avLst/>
              <a:gdLst/>
              <a:ahLst/>
              <a:cxnLst/>
              <a:rect l="l" t="t" r="r" b="b"/>
              <a:pathLst>
                <a:path h="195579">
                  <a:moveTo>
                    <a:pt x="0" y="0"/>
                  </a:moveTo>
                  <a:lnTo>
                    <a:pt x="0" y="195501"/>
                  </a:lnTo>
                </a:path>
              </a:pathLst>
            </a:custGeom>
            <a:ln w="16946">
              <a:solidFill>
                <a:srgbClr val="00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9" name="object 89"/>
          <p:cNvSpPr txBox="1"/>
          <p:nvPr/>
        </p:nvSpPr>
        <p:spPr>
          <a:xfrm>
            <a:off x="1283208" y="4033141"/>
            <a:ext cx="1295400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50520">
              <a:lnSpc>
                <a:spcPct val="100000"/>
              </a:lnSpc>
              <a:spcBef>
                <a:spcPts val="135"/>
              </a:spcBef>
            </a:pPr>
            <a:r>
              <a:rPr sz="900" b="1" spc="-10" dirty="0">
                <a:solidFill>
                  <a:srgbClr val="0033FF"/>
                </a:solidFill>
                <a:latin typeface="Arial"/>
                <a:cs typeface="Arial"/>
              </a:rPr>
              <a:t>MemWrite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90" name="object 90"/>
          <p:cNvGrpSpPr/>
          <p:nvPr/>
        </p:nvGrpSpPr>
        <p:grpSpPr>
          <a:xfrm>
            <a:off x="5126673" y="3756605"/>
            <a:ext cx="1774825" cy="1360805"/>
            <a:chOff x="5126673" y="3756605"/>
            <a:chExt cx="1774825" cy="1360805"/>
          </a:xfrm>
        </p:grpSpPr>
        <p:sp>
          <p:nvSpPr>
            <p:cNvPr id="91" name="object 91"/>
            <p:cNvSpPr/>
            <p:nvPr/>
          </p:nvSpPr>
          <p:spPr>
            <a:xfrm>
              <a:off x="5131118" y="3799262"/>
              <a:ext cx="76835" cy="76835"/>
            </a:xfrm>
            <a:custGeom>
              <a:avLst/>
              <a:gdLst/>
              <a:ahLst/>
              <a:cxnLst/>
              <a:rect l="l" t="t" r="r" b="b"/>
              <a:pathLst>
                <a:path w="76835" h="76835">
                  <a:moveTo>
                    <a:pt x="76609" y="0"/>
                  </a:moveTo>
                  <a:lnTo>
                    <a:pt x="0" y="76500"/>
                  </a:lnTo>
                </a:path>
              </a:pathLst>
            </a:custGeom>
            <a:ln w="857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5131118" y="3892763"/>
              <a:ext cx="85725" cy="102235"/>
            </a:xfrm>
            <a:custGeom>
              <a:avLst/>
              <a:gdLst/>
              <a:ahLst/>
              <a:cxnLst/>
              <a:rect l="l" t="t" r="r" b="b"/>
              <a:pathLst>
                <a:path w="85725" h="102235">
                  <a:moveTo>
                    <a:pt x="85111" y="0"/>
                  </a:moveTo>
                  <a:lnTo>
                    <a:pt x="0" y="0"/>
                  </a:lnTo>
                  <a:lnTo>
                    <a:pt x="42428" y="102000"/>
                  </a:lnTo>
                  <a:lnTo>
                    <a:pt x="851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5173546" y="3765177"/>
              <a:ext cx="0" cy="195580"/>
            </a:xfrm>
            <a:custGeom>
              <a:avLst/>
              <a:gdLst/>
              <a:ahLst/>
              <a:cxnLst/>
              <a:rect l="l" t="t" r="r" b="b"/>
              <a:pathLst>
                <a:path h="195579">
                  <a:moveTo>
                    <a:pt x="0" y="0"/>
                  </a:moveTo>
                  <a:lnTo>
                    <a:pt x="0" y="195501"/>
                  </a:lnTo>
                </a:path>
              </a:pathLst>
            </a:custGeom>
            <a:ln w="169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6781830" y="5014855"/>
              <a:ext cx="119380" cy="102235"/>
            </a:xfrm>
            <a:custGeom>
              <a:avLst/>
              <a:gdLst/>
              <a:ahLst/>
              <a:cxnLst/>
              <a:rect l="l" t="t" r="r" b="b"/>
              <a:pathLst>
                <a:path w="119379" h="102235">
                  <a:moveTo>
                    <a:pt x="0" y="0"/>
                  </a:moveTo>
                  <a:lnTo>
                    <a:pt x="0" y="102085"/>
                  </a:lnTo>
                  <a:lnTo>
                    <a:pt x="119292" y="51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6705306" y="5065856"/>
              <a:ext cx="136525" cy="0"/>
            </a:xfrm>
            <a:custGeom>
              <a:avLst/>
              <a:gdLst/>
              <a:ahLst/>
              <a:cxnLst/>
              <a:rect l="l" t="t" r="r" b="b"/>
              <a:pathLst>
                <a:path w="136525">
                  <a:moveTo>
                    <a:pt x="136213" y="0"/>
                  </a:moveTo>
                  <a:lnTo>
                    <a:pt x="0" y="0"/>
                  </a:lnTo>
                </a:path>
              </a:pathLst>
            </a:custGeom>
            <a:ln w="255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6" name="object 96"/>
          <p:cNvSpPr txBox="1"/>
          <p:nvPr/>
        </p:nvSpPr>
        <p:spPr>
          <a:xfrm>
            <a:off x="3288979" y="3106379"/>
            <a:ext cx="770890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b="1" dirty="0">
                <a:latin typeface="Arial"/>
                <a:cs typeface="Arial"/>
              </a:rPr>
              <a:t>Instruction</a:t>
            </a:r>
            <a:r>
              <a:rPr sz="900" b="1" spc="155" dirty="0">
                <a:latin typeface="Arial"/>
                <a:cs typeface="Arial"/>
              </a:rPr>
              <a:t>  </a:t>
            </a:r>
            <a:r>
              <a:rPr sz="900" b="1" spc="-50" dirty="0">
                <a:latin typeface="Constantia"/>
                <a:cs typeface="Constantia"/>
              </a:rPr>
              <a:t>I</a:t>
            </a:r>
            <a:endParaRPr sz="900">
              <a:latin typeface="Constantia"/>
              <a:cs typeface="Constantia"/>
            </a:endParaRPr>
          </a:p>
        </p:txBody>
      </p:sp>
      <p:sp>
        <p:nvSpPr>
          <p:cNvPr id="97" name="object 97"/>
          <p:cNvSpPr/>
          <p:nvPr/>
        </p:nvSpPr>
        <p:spPr>
          <a:xfrm>
            <a:off x="3216567" y="3612261"/>
            <a:ext cx="76835" cy="76835"/>
          </a:xfrm>
          <a:custGeom>
            <a:avLst/>
            <a:gdLst/>
            <a:ahLst/>
            <a:cxnLst/>
            <a:rect l="l" t="t" r="r" b="b"/>
            <a:pathLst>
              <a:path w="76835" h="76835">
                <a:moveTo>
                  <a:pt x="76524" y="0"/>
                </a:moveTo>
                <a:lnTo>
                  <a:pt x="0" y="76585"/>
                </a:lnTo>
              </a:path>
            </a:pathLst>
          </a:custGeom>
          <a:ln w="8577">
            <a:solidFill>
              <a:srgbClr val="44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 txBox="1"/>
          <p:nvPr/>
        </p:nvSpPr>
        <p:spPr>
          <a:xfrm>
            <a:off x="3280391" y="3574078"/>
            <a:ext cx="14478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25" dirty="0">
                <a:latin typeface="Arial MT"/>
                <a:cs typeface="Arial MT"/>
              </a:rPr>
              <a:t>32</a:t>
            </a:r>
            <a:endParaRPr sz="800">
              <a:latin typeface="Arial MT"/>
              <a:cs typeface="Arial MT"/>
            </a:endParaRPr>
          </a:p>
        </p:txBody>
      </p:sp>
      <p:grpSp>
        <p:nvGrpSpPr>
          <p:cNvPr id="99" name="object 99"/>
          <p:cNvGrpSpPr/>
          <p:nvPr/>
        </p:nvGrpSpPr>
        <p:grpSpPr>
          <a:xfrm>
            <a:off x="6266899" y="3714347"/>
            <a:ext cx="2438400" cy="2053589"/>
            <a:chOff x="6266899" y="3714347"/>
            <a:chExt cx="2438400" cy="2053589"/>
          </a:xfrm>
        </p:grpSpPr>
        <p:sp>
          <p:nvSpPr>
            <p:cNvPr id="100" name="object 100"/>
            <p:cNvSpPr/>
            <p:nvPr/>
          </p:nvSpPr>
          <p:spPr>
            <a:xfrm>
              <a:off x="8585931" y="3714347"/>
              <a:ext cx="119380" cy="102235"/>
            </a:xfrm>
            <a:custGeom>
              <a:avLst/>
              <a:gdLst/>
              <a:ahLst/>
              <a:cxnLst/>
              <a:rect l="l" t="t" r="r" b="b"/>
              <a:pathLst>
                <a:path w="119379" h="102235">
                  <a:moveTo>
                    <a:pt x="0" y="0"/>
                  </a:moveTo>
                  <a:lnTo>
                    <a:pt x="0" y="101830"/>
                  </a:lnTo>
                  <a:lnTo>
                    <a:pt x="119037" y="508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6279916" y="3765177"/>
              <a:ext cx="2366010" cy="1989455"/>
            </a:xfrm>
            <a:custGeom>
              <a:avLst/>
              <a:gdLst/>
              <a:ahLst/>
              <a:cxnLst/>
              <a:rect l="l" t="t" r="r" b="b"/>
              <a:pathLst>
                <a:path w="2366009" h="1989454">
                  <a:moveTo>
                    <a:pt x="2365448" y="0"/>
                  </a:moveTo>
                  <a:lnTo>
                    <a:pt x="2186806" y="0"/>
                  </a:lnTo>
                </a:path>
                <a:path w="2366009" h="1989454">
                  <a:moveTo>
                    <a:pt x="0" y="1530179"/>
                  </a:moveTo>
                  <a:lnTo>
                    <a:pt x="0" y="1989250"/>
                  </a:lnTo>
                </a:path>
              </a:pathLst>
            </a:custGeom>
            <a:ln w="255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2" name="object 10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41355" y="4666418"/>
              <a:ext cx="102056" cy="93455"/>
            </a:xfrm>
            <a:prstGeom prst="rect">
              <a:avLst/>
            </a:prstGeom>
          </p:spPr>
        </p:pic>
        <p:sp>
          <p:nvSpPr>
            <p:cNvPr id="103" name="object 103"/>
            <p:cNvSpPr/>
            <p:nvPr/>
          </p:nvSpPr>
          <p:spPr>
            <a:xfrm>
              <a:off x="6543585" y="5329442"/>
              <a:ext cx="85725" cy="102235"/>
            </a:xfrm>
            <a:custGeom>
              <a:avLst/>
              <a:gdLst/>
              <a:ahLst/>
              <a:cxnLst/>
              <a:rect l="l" t="t" r="r" b="b"/>
              <a:pathLst>
                <a:path w="85725" h="102235">
                  <a:moveTo>
                    <a:pt x="42683" y="0"/>
                  </a:moveTo>
                  <a:lnTo>
                    <a:pt x="0" y="102085"/>
                  </a:lnTo>
                  <a:lnTo>
                    <a:pt x="85111" y="102085"/>
                  </a:lnTo>
                  <a:lnTo>
                    <a:pt x="42683" y="0"/>
                  </a:lnTo>
                  <a:close/>
                </a:path>
              </a:pathLst>
            </a:custGeom>
            <a:solidFill>
              <a:srgbClr val="003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6586268" y="5363273"/>
              <a:ext cx="0" cy="161925"/>
            </a:xfrm>
            <a:custGeom>
              <a:avLst/>
              <a:gdLst/>
              <a:ahLst/>
              <a:cxnLst/>
              <a:rect l="l" t="t" r="r" b="b"/>
              <a:pathLst>
                <a:path h="161925">
                  <a:moveTo>
                    <a:pt x="0" y="0"/>
                  </a:moveTo>
                  <a:lnTo>
                    <a:pt x="0" y="161671"/>
                  </a:lnTo>
                </a:path>
              </a:pathLst>
            </a:custGeom>
            <a:ln w="16946">
              <a:solidFill>
                <a:srgbClr val="00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5" name="object 105"/>
          <p:cNvSpPr txBox="1"/>
          <p:nvPr/>
        </p:nvSpPr>
        <p:spPr>
          <a:xfrm>
            <a:off x="6335238" y="5520650"/>
            <a:ext cx="553720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b="1" spc="-10" dirty="0">
                <a:solidFill>
                  <a:srgbClr val="0033FF"/>
                </a:solidFill>
                <a:latin typeface="Arial"/>
                <a:cs typeface="Arial"/>
              </a:rPr>
              <a:t>ALUSrcB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106" name="object 106"/>
          <p:cNvGrpSpPr/>
          <p:nvPr/>
        </p:nvGrpSpPr>
        <p:grpSpPr>
          <a:xfrm>
            <a:off x="5403079" y="3939331"/>
            <a:ext cx="2311400" cy="2028189"/>
            <a:chOff x="5403079" y="3939331"/>
            <a:chExt cx="2311400" cy="2028189"/>
          </a:xfrm>
        </p:grpSpPr>
        <p:sp>
          <p:nvSpPr>
            <p:cNvPr id="107" name="object 107"/>
            <p:cNvSpPr/>
            <p:nvPr/>
          </p:nvSpPr>
          <p:spPr>
            <a:xfrm>
              <a:off x="5820261" y="3952348"/>
              <a:ext cx="1880870" cy="1802130"/>
            </a:xfrm>
            <a:custGeom>
              <a:avLst/>
              <a:gdLst/>
              <a:ahLst/>
              <a:cxnLst/>
              <a:rect l="l" t="t" r="r" b="b"/>
              <a:pathLst>
                <a:path w="1880870" h="1802129">
                  <a:moveTo>
                    <a:pt x="1880710" y="0"/>
                  </a:moveTo>
                  <a:lnTo>
                    <a:pt x="1880710" y="765089"/>
                  </a:lnTo>
                </a:path>
                <a:path w="1880870" h="1802129">
                  <a:moveTo>
                    <a:pt x="459655" y="1802079"/>
                  </a:moveTo>
                  <a:lnTo>
                    <a:pt x="0" y="1802079"/>
                  </a:lnTo>
                </a:path>
              </a:pathLst>
            </a:custGeom>
            <a:ln w="255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5428797" y="5626842"/>
              <a:ext cx="391795" cy="314960"/>
            </a:xfrm>
            <a:custGeom>
              <a:avLst/>
              <a:gdLst/>
              <a:ahLst/>
              <a:cxnLst/>
              <a:rect l="l" t="t" r="r" b="b"/>
              <a:pathLst>
                <a:path w="391795" h="314960">
                  <a:moveTo>
                    <a:pt x="0" y="161679"/>
                  </a:moveTo>
                  <a:lnTo>
                    <a:pt x="7781" y="210187"/>
                  </a:lnTo>
                  <a:lnTo>
                    <a:pt x="29480" y="252180"/>
                  </a:lnTo>
                  <a:lnTo>
                    <a:pt x="62627" y="285208"/>
                  </a:lnTo>
                  <a:lnTo>
                    <a:pt x="104753" y="306821"/>
                  </a:lnTo>
                  <a:lnTo>
                    <a:pt x="153388" y="314570"/>
                  </a:lnTo>
                  <a:lnTo>
                    <a:pt x="238330" y="314570"/>
                  </a:lnTo>
                  <a:lnTo>
                    <a:pt x="286971" y="306821"/>
                  </a:lnTo>
                  <a:lnTo>
                    <a:pt x="329038" y="285208"/>
                  </a:lnTo>
                  <a:lnTo>
                    <a:pt x="362097" y="252180"/>
                  </a:lnTo>
                  <a:lnTo>
                    <a:pt x="383716" y="210187"/>
                  </a:lnTo>
                  <a:lnTo>
                    <a:pt x="391463" y="161679"/>
                  </a:lnTo>
                  <a:lnTo>
                    <a:pt x="391463" y="153102"/>
                  </a:lnTo>
                  <a:lnTo>
                    <a:pt x="383716" y="104572"/>
                  </a:lnTo>
                  <a:lnTo>
                    <a:pt x="362097" y="62527"/>
                  </a:lnTo>
                  <a:lnTo>
                    <a:pt x="329038" y="29436"/>
                  </a:lnTo>
                  <a:lnTo>
                    <a:pt x="286971" y="7770"/>
                  </a:lnTo>
                  <a:lnTo>
                    <a:pt x="238330" y="0"/>
                  </a:lnTo>
                  <a:lnTo>
                    <a:pt x="153388" y="0"/>
                  </a:lnTo>
                  <a:lnTo>
                    <a:pt x="104753" y="7770"/>
                  </a:lnTo>
                  <a:lnTo>
                    <a:pt x="62627" y="29436"/>
                  </a:lnTo>
                  <a:lnTo>
                    <a:pt x="29480" y="62527"/>
                  </a:lnTo>
                  <a:lnTo>
                    <a:pt x="7781" y="104572"/>
                  </a:lnTo>
                  <a:lnTo>
                    <a:pt x="0" y="153102"/>
                  </a:lnTo>
                  <a:lnTo>
                    <a:pt x="0" y="161679"/>
                  </a:lnTo>
                </a:path>
              </a:pathLst>
            </a:custGeom>
            <a:ln w="510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9" name="object 109"/>
          <p:cNvSpPr txBox="1"/>
          <p:nvPr/>
        </p:nvSpPr>
        <p:spPr>
          <a:xfrm>
            <a:off x="5458780" y="5665177"/>
            <a:ext cx="295910" cy="209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b="1" spc="-25" dirty="0">
                <a:latin typeface="Courier New"/>
                <a:cs typeface="Courier New"/>
              </a:rPr>
              <a:t>&lt;&lt;2</a:t>
            </a:r>
            <a:endParaRPr sz="1200">
              <a:latin typeface="Courier New"/>
              <a:cs typeface="Courier New"/>
            </a:endParaRPr>
          </a:p>
        </p:txBody>
      </p:sp>
      <p:grpSp>
        <p:nvGrpSpPr>
          <p:cNvPr id="110" name="object 110"/>
          <p:cNvGrpSpPr/>
          <p:nvPr/>
        </p:nvGrpSpPr>
        <p:grpSpPr>
          <a:xfrm>
            <a:off x="63556" y="2757568"/>
            <a:ext cx="7497445" cy="1756410"/>
            <a:chOff x="63556" y="2757568"/>
            <a:chExt cx="7497445" cy="1756410"/>
          </a:xfrm>
        </p:grpSpPr>
        <p:sp>
          <p:nvSpPr>
            <p:cNvPr id="111" name="object 111"/>
            <p:cNvSpPr/>
            <p:nvPr/>
          </p:nvSpPr>
          <p:spPr>
            <a:xfrm>
              <a:off x="689168" y="2770586"/>
              <a:ext cx="6859270" cy="0"/>
            </a:xfrm>
            <a:custGeom>
              <a:avLst/>
              <a:gdLst/>
              <a:ahLst/>
              <a:cxnLst/>
              <a:rect l="l" t="t" r="r" b="b"/>
              <a:pathLst>
                <a:path w="6859270">
                  <a:moveTo>
                    <a:pt x="6858669" y="0"/>
                  </a:moveTo>
                  <a:lnTo>
                    <a:pt x="0" y="0"/>
                  </a:lnTo>
                </a:path>
              </a:pathLst>
            </a:custGeom>
            <a:ln w="255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263829" y="3756771"/>
              <a:ext cx="314960" cy="731520"/>
            </a:xfrm>
            <a:custGeom>
              <a:avLst/>
              <a:gdLst/>
              <a:ahLst/>
              <a:cxnLst/>
              <a:rect l="l" t="t" r="r" b="b"/>
              <a:pathLst>
                <a:path w="314959" h="731520">
                  <a:moveTo>
                    <a:pt x="314871" y="0"/>
                  </a:moveTo>
                  <a:lnTo>
                    <a:pt x="0" y="0"/>
                  </a:lnTo>
                  <a:lnTo>
                    <a:pt x="0" y="730996"/>
                  </a:lnTo>
                  <a:lnTo>
                    <a:pt x="314871" y="730996"/>
                  </a:lnTo>
                  <a:lnTo>
                    <a:pt x="31487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263829" y="3756771"/>
              <a:ext cx="314960" cy="731520"/>
            </a:xfrm>
            <a:custGeom>
              <a:avLst/>
              <a:gdLst/>
              <a:ahLst/>
              <a:cxnLst/>
              <a:rect l="l" t="t" r="r" b="b"/>
              <a:pathLst>
                <a:path w="314959" h="731520">
                  <a:moveTo>
                    <a:pt x="0" y="730996"/>
                  </a:moveTo>
                  <a:lnTo>
                    <a:pt x="314871" y="730996"/>
                  </a:lnTo>
                  <a:lnTo>
                    <a:pt x="314871" y="0"/>
                  </a:lnTo>
                  <a:lnTo>
                    <a:pt x="0" y="0"/>
                  </a:lnTo>
                  <a:lnTo>
                    <a:pt x="0" y="730996"/>
                  </a:lnTo>
                  <a:close/>
                </a:path>
              </a:pathLst>
            </a:custGeom>
            <a:ln w="510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161729" y="4096849"/>
              <a:ext cx="119380" cy="102235"/>
            </a:xfrm>
            <a:custGeom>
              <a:avLst/>
              <a:gdLst/>
              <a:ahLst/>
              <a:cxnLst/>
              <a:rect l="l" t="t" r="r" b="b"/>
              <a:pathLst>
                <a:path w="119379" h="102235">
                  <a:moveTo>
                    <a:pt x="0" y="0"/>
                  </a:moveTo>
                  <a:lnTo>
                    <a:pt x="0" y="101915"/>
                  </a:lnTo>
                  <a:lnTo>
                    <a:pt x="119046" y="508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76574" y="4147680"/>
              <a:ext cx="144780" cy="0"/>
            </a:xfrm>
            <a:custGeom>
              <a:avLst/>
              <a:gdLst/>
              <a:ahLst/>
              <a:cxnLst/>
              <a:rect l="l" t="t" r="r" b="b"/>
              <a:pathLst>
                <a:path w="144779">
                  <a:moveTo>
                    <a:pt x="144572" y="0"/>
                  </a:moveTo>
                  <a:lnTo>
                    <a:pt x="0" y="0"/>
                  </a:lnTo>
                </a:path>
              </a:pathLst>
            </a:custGeom>
            <a:ln w="255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774322" y="4096849"/>
              <a:ext cx="119380" cy="102235"/>
            </a:xfrm>
            <a:custGeom>
              <a:avLst/>
              <a:gdLst/>
              <a:ahLst/>
              <a:cxnLst/>
              <a:rect l="l" t="t" r="r" b="b"/>
              <a:pathLst>
                <a:path w="119380" h="102235">
                  <a:moveTo>
                    <a:pt x="0" y="0"/>
                  </a:moveTo>
                  <a:lnTo>
                    <a:pt x="0" y="101915"/>
                  </a:lnTo>
                  <a:lnTo>
                    <a:pt x="119224" y="508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578701" y="4147680"/>
              <a:ext cx="255270" cy="0"/>
            </a:xfrm>
            <a:custGeom>
              <a:avLst/>
              <a:gdLst/>
              <a:ahLst/>
              <a:cxnLst/>
              <a:rect l="l" t="t" r="r" b="b"/>
              <a:pathLst>
                <a:path w="255269">
                  <a:moveTo>
                    <a:pt x="255250" y="0"/>
                  </a:moveTo>
                  <a:lnTo>
                    <a:pt x="0" y="0"/>
                  </a:lnTo>
                </a:path>
              </a:pathLst>
            </a:custGeom>
            <a:ln w="255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8" name="object 118"/>
          <p:cNvSpPr txBox="1"/>
          <p:nvPr/>
        </p:nvSpPr>
        <p:spPr>
          <a:xfrm>
            <a:off x="302171" y="3845961"/>
            <a:ext cx="238125" cy="209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b="1" spc="-25" dirty="0">
                <a:latin typeface="Arial"/>
                <a:cs typeface="Arial"/>
              </a:rPr>
              <a:t>PC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9" name="object 119"/>
          <p:cNvSpPr txBox="1"/>
          <p:nvPr/>
        </p:nvSpPr>
        <p:spPr>
          <a:xfrm>
            <a:off x="6131003" y="4883146"/>
            <a:ext cx="92075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b="1" spc="-50" dirty="0">
                <a:latin typeface="Arial"/>
                <a:cs typeface="Arial"/>
              </a:rPr>
              <a:t>4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120" name="object 120"/>
          <p:cNvGrpSpPr/>
          <p:nvPr/>
        </p:nvGrpSpPr>
        <p:grpSpPr>
          <a:xfrm>
            <a:off x="63556" y="2562067"/>
            <a:ext cx="9029065" cy="3268979"/>
            <a:chOff x="63556" y="2562067"/>
            <a:chExt cx="9029065" cy="3268979"/>
          </a:xfrm>
        </p:grpSpPr>
        <p:sp>
          <p:nvSpPr>
            <p:cNvPr id="121" name="object 121"/>
            <p:cNvSpPr/>
            <p:nvPr/>
          </p:nvSpPr>
          <p:spPr>
            <a:xfrm>
              <a:off x="76574" y="2575084"/>
              <a:ext cx="6092825" cy="1607185"/>
            </a:xfrm>
            <a:custGeom>
              <a:avLst/>
              <a:gdLst/>
              <a:ahLst/>
              <a:cxnLst/>
              <a:rect l="l" t="t" r="r" b="b"/>
              <a:pathLst>
                <a:path w="6092825" h="1607185">
                  <a:moveTo>
                    <a:pt x="612594" y="195501"/>
                  </a:moveTo>
                  <a:lnTo>
                    <a:pt x="612594" y="1572595"/>
                  </a:lnTo>
                </a:path>
                <a:path w="6092825" h="1607185">
                  <a:moveTo>
                    <a:pt x="0" y="0"/>
                  </a:moveTo>
                  <a:lnTo>
                    <a:pt x="0" y="1572595"/>
                  </a:lnTo>
                </a:path>
                <a:path w="6092825" h="1607185">
                  <a:moveTo>
                    <a:pt x="6092722" y="195501"/>
                  </a:moveTo>
                  <a:lnTo>
                    <a:pt x="6092722" y="1606680"/>
                  </a:lnTo>
                </a:path>
              </a:pathLst>
            </a:custGeom>
            <a:ln w="255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7496736" y="3042757"/>
              <a:ext cx="102235" cy="119380"/>
            </a:xfrm>
            <a:custGeom>
              <a:avLst/>
              <a:gdLst/>
              <a:ahLst/>
              <a:cxnLst/>
              <a:rect l="l" t="t" r="r" b="b"/>
              <a:pathLst>
                <a:path w="102234" h="119380">
                  <a:moveTo>
                    <a:pt x="102117" y="0"/>
                  </a:moveTo>
                  <a:lnTo>
                    <a:pt x="0" y="0"/>
                  </a:lnTo>
                  <a:lnTo>
                    <a:pt x="51101" y="119000"/>
                  </a:lnTo>
                  <a:lnTo>
                    <a:pt x="10211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7547838" y="2770586"/>
              <a:ext cx="689610" cy="799465"/>
            </a:xfrm>
            <a:custGeom>
              <a:avLst/>
              <a:gdLst/>
              <a:ahLst/>
              <a:cxnLst/>
              <a:rect l="l" t="t" r="r" b="b"/>
              <a:pathLst>
                <a:path w="689609" h="799464">
                  <a:moveTo>
                    <a:pt x="0" y="0"/>
                  </a:moveTo>
                  <a:lnTo>
                    <a:pt x="0" y="331587"/>
                  </a:lnTo>
                </a:path>
                <a:path w="689609" h="799464">
                  <a:moveTo>
                    <a:pt x="689143" y="535673"/>
                  </a:moveTo>
                  <a:lnTo>
                    <a:pt x="689143" y="799175"/>
                  </a:lnTo>
                </a:path>
              </a:pathLst>
            </a:custGeom>
            <a:ln w="255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4" name="object 12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56613" y="5737484"/>
              <a:ext cx="93554" cy="93499"/>
            </a:xfrm>
            <a:prstGeom prst="rect">
              <a:avLst/>
            </a:prstGeom>
          </p:spPr>
        </p:pic>
        <p:pic>
          <p:nvPicPr>
            <p:cNvPr id="125" name="object 12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38122" y="4088328"/>
              <a:ext cx="93726" cy="102043"/>
            </a:xfrm>
            <a:prstGeom prst="rect">
              <a:avLst/>
            </a:prstGeom>
          </p:spPr>
        </p:pic>
        <p:sp>
          <p:nvSpPr>
            <p:cNvPr id="126" name="object 126"/>
            <p:cNvSpPr/>
            <p:nvPr/>
          </p:nvSpPr>
          <p:spPr>
            <a:xfrm>
              <a:off x="7854104" y="3306259"/>
              <a:ext cx="1225550" cy="459105"/>
            </a:xfrm>
            <a:custGeom>
              <a:avLst/>
              <a:gdLst/>
              <a:ahLst/>
              <a:cxnLst/>
              <a:rect l="l" t="t" r="r" b="b"/>
              <a:pathLst>
                <a:path w="1225550" h="459104">
                  <a:moveTo>
                    <a:pt x="382876" y="0"/>
                  </a:moveTo>
                  <a:lnTo>
                    <a:pt x="0" y="0"/>
                  </a:lnTo>
                </a:path>
                <a:path w="1225550" h="459104">
                  <a:moveTo>
                    <a:pt x="1225237" y="458917"/>
                  </a:moveTo>
                  <a:lnTo>
                    <a:pt x="1072019" y="458917"/>
                  </a:lnTo>
                </a:path>
              </a:pathLst>
            </a:custGeom>
            <a:ln w="255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5403289" y="3569761"/>
              <a:ext cx="102235" cy="85090"/>
            </a:xfrm>
            <a:custGeom>
              <a:avLst/>
              <a:gdLst/>
              <a:ahLst/>
              <a:cxnLst/>
              <a:rect l="l" t="t" r="r" b="b"/>
              <a:pathLst>
                <a:path w="102235" h="85089">
                  <a:moveTo>
                    <a:pt x="102117" y="0"/>
                  </a:moveTo>
                  <a:lnTo>
                    <a:pt x="0" y="42500"/>
                  </a:lnTo>
                  <a:lnTo>
                    <a:pt x="102117" y="85000"/>
                  </a:lnTo>
                  <a:lnTo>
                    <a:pt x="102117" y="0"/>
                  </a:lnTo>
                  <a:close/>
                </a:path>
              </a:pathLst>
            </a:custGeom>
            <a:solidFill>
              <a:srgbClr val="003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5437385" y="3612261"/>
              <a:ext cx="153670" cy="0"/>
            </a:xfrm>
            <a:custGeom>
              <a:avLst/>
              <a:gdLst/>
              <a:ahLst/>
              <a:cxnLst/>
              <a:rect l="l" t="t" r="r" b="b"/>
              <a:pathLst>
                <a:path w="153670">
                  <a:moveTo>
                    <a:pt x="153218" y="0"/>
                  </a:moveTo>
                  <a:lnTo>
                    <a:pt x="0" y="0"/>
                  </a:lnTo>
                </a:path>
              </a:pathLst>
            </a:custGeom>
            <a:ln w="16941">
              <a:solidFill>
                <a:srgbClr val="00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9" name="object 129"/>
          <p:cNvSpPr txBox="1"/>
          <p:nvPr/>
        </p:nvSpPr>
        <p:spPr>
          <a:xfrm>
            <a:off x="5611999" y="3523052"/>
            <a:ext cx="455930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b="1" spc="-10" dirty="0">
                <a:solidFill>
                  <a:srgbClr val="0033FF"/>
                </a:solidFill>
                <a:latin typeface="Arial"/>
                <a:cs typeface="Arial"/>
              </a:rPr>
              <a:t>RegDst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130" name="object 130"/>
          <p:cNvGrpSpPr/>
          <p:nvPr/>
        </p:nvGrpSpPr>
        <p:grpSpPr>
          <a:xfrm>
            <a:off x="4739630" y="3297687"/>
            <a:ext cx="629920" cy="238125"/>
            <a:chOff x="4739630" y="3297687"/>
            <a:chExt cx="629920" cy="238125"/>
          </a:xfrm>
        </p:grpSpPr>
        <p:sp>
          <p:nvSpPr>
            <p:cNvPr id="131" name="object 131"/>
            <p:cNvSpPr/>
            <p:nvPr/>
          </p:nvSpPr>
          <p:spPr>
            <a:xfrm>
              <a:off x="5284251" y="3433675"/>
              <a:ext cx="85725" cy="102235"/>
            </a:xfrm>
            <a:custGeom>
              <a:avLst/>
              <a:gdLst/>
              <a:ahLst/>
              <a:cxnLst/>
              <a:rect l="l" t="t" r="r" b="b"/>
              <a:pathLst>
                <a:path w="85725" h="102235">
                  <a:moveTo>
                    <a:pt x="85196" y="0"/>
                  </a:moveTo>
                  <a:lnTo>
                    <a:pt x="0" y="0"/>
                  </a:lnTo>
                  <a:lnTo>
                    <a:pt x="42513" y="102000"/>
                  </a:lnTo>
                  <a:lnTo>
                    <a:pt x="8519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5326765" y="3306259"/>
              <a:ext cx="0" cy="195580"/>
            </a:xfrm>
            <a:custGeom>
              <a:avLst/>
              <a:gdLst/>
              <a:ahLst/>
              <a:cxnLst/>
              <a:rect l="l" t="t" r="r" b="b"/>
              <a:pathLst>
                <a:path h="195579">
                  <a:moveTo>
                    <a:pt x="0" y="0"/>
                  </a:moveTo>
                  <a:lnTo>
                    <a:pt x="0" y="195331"/>
                  </a:lnTo>
                </a:path>
              </a:pathLst>
            </a:custGeom>
            <a:ln w="169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3" name="object 13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739630" y="3331815"/>
              <a:ext cx="323466" cy="203860"/>
            </a:xfrm>
            <a:prstGeom prst="rect">
              <a:avLst/>
            </a:prstGeom>
          </p:spPr>
        </p:pic>
        <p:sp>
          <p:nvSpPr>
            <p:cNvPr id="134" name="object 134"/>
            <p:cNvSpPr/>
            <p:nvPr/>
          </p:nvSpPr>
          <p:spPr>
            <a:xfrm>
              <a:off x="5284251" y="3323174"/>
              <a:ext cx="76835" cy="76835"/>
            </a:xfrm>
            <a:custGeom>
              <a:avLst/>
              <a:gdLst/>
              <a:ahLst/>
              <a:cxnLst/>
              <a:rect l="l" t="t" r="r" b="b"/>
              <a:pathLst>
                <a:path w="76835" h="76835">
                  <a:moveTo>
                    <a:pt x="76609" y="0"/>
                  </a:moveTo>
                  <a:lnTo>
                    <a:pt x="0" y="76585"/>
                  </a:lnTo>
                </a:path>
              </a:pathLst>
            </a:custGeom>
            <a:ln w="857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5" name="object 135"/>
          <p:cNvSpPr txBox="1"/>
          <p:nvPr/>
        </p:nvSpPr>
        <p:spPr>
          <a:xfrm>
            <a:off x="5195027" y="3284991"/>
            <a:ext cx="8255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0" dirty="0">
                <a:latin typeface="Arial MT"/>
                <a:cs typeface="Arial MT"/>
              </a:rPr>
              <a:t>5</a:t>
            </a:r>
            <a:endParaRPr sz="800">
              <a:latin typeface="Arial MT"/>
              <a:cs typeface="Arial MT"/>
            </a:endParaRPr>
          </a:p>
        </p:txBody>
      </p:sp>
      <p:grpSp>
        <p:nvGrpSpPr>
          <p:cNvPr id="136" name="object 136"/>
          <p:cNvGrpSpPr/>
          <p:nvPr/>
        </p:nvGrpSpPr>
        <p:grpSpPr>
          <a:xfrm>
            <a:off x="1101685" y="2889463"/>
            <a:ext cx="2064385" cy="1420495"/>
            <a:chOff x="1101685" y="2889463"/>
            <a:chExt cx="2064385" cy="1420495"/>
          </a:xfrm>
        </p:grpSpPr>
        <p:sp>
          <p:nvSpPr>
            <p:cNvPr id="137" name="object 137"/>
            <p:cNvSpPr/>
            <p:nvPr/>
          </p:nvSpPr>
          <p:spPr>
            <a:xfrm>
              <a:off x="1233740" y="4207265"/>
              <a:ext cx="119380" cy="102235"/>
            </a:xfrm>
            <a:custGeom>
              <a:avLst/>
              <a:gdLst/>
              <a:ahLst/>
              <a:cxnLst/>
              <a:rect l="l" t="t" r="r" b="b"/>
              <a:pathLst>
                <a:path w="119380" h="102235">
                  <a:moveTo>
                    <a:pt x="0" y="0"/>
                  </a:moveTo>
                  <a:lnTo>
                    <a:pt x="0" y="102085"/>
                  </a:lnTo>
                  <a:lnTo>
                    <a:pt x="119292" y="510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1114702" y="4258350"/>
              <a:ext cx="179070" cy="0"/>
            </a:xfrm>
            <a:custGeom>
              <a:avLst/>
              <a:gdLst/>
              <a:ahLst/>
              <a:cxnLst/>
              <a:rect l="l" t="t" r="r" b="b"/>
              <a:pathLst>
                <a:path w="179069">
                  <a:moveTo>
                    <a:pt x="178726" y="0"/>
                  </a:moveTo>
                  <a:lnTo>
                    <a:pt x="0" y="0"/>
                  </a:lnTo>
                </a:path>
              </a:pathLst>
            </a:custGeom>
            <a:ln w="255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2825103" y="2915180"/>
              <a:ext cx="314960" cy="731520"/>
            </a:xfrm>
            <a:custGeom>
              <a:avLst/>
              <a:gdLst/>
              <a:ahLst/>
              <a:cxnLst/>
              <a:rect l="l" t="t" r="r" b="b"/>
              <a:pathLst>
                <a:path w="314960" h="731520">
                  <a:moveTo>
                    <a:pt x="314871" y="0"/>
                  </a:moveTo>
                  <a:lnTo>
                    <a:pt x="0" y="0"/>
                  </a:lnTo>
                  <a:lnTo>
                    <a:pt x="0" y="730996"/>
                  </a:lnTo>
                  <a:lnTo>
                    <a:pt x="314871" y="730996"/>
                  </a:lnTo>
                  <a:lnTo>
                    <a:pt x="31487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2825103" y="2915180"/>
              <a:ext cx="314960" cy="731520"/>
            </a:xfrm>
            <a:custGeom>
              <a:avLst/>
              <a:gdLst/>
              <a:ahLst/>
              <a:cxnLst/>
              <a:rect l="l" t="t" r="r" b="b"/>
              <a:pathLst>
                <a:path w="314960" h="731520">
                  <a:moveTo>
                    <a:pt x="0" y="730996"/>
                  </a:moveTo>
                  <a:lnTo>
                    <a:pt x="314871" y="730996"/>
                  </a:lnTo>
                  <a:lnTo>
                    <a:pt x="314871" y="0"/>
                  </a:lnTo>
                  <a:lnTo>
                    <a:pt x="0" y="0"/>
                  </a:lnTo>
                  <a:lnTo>
                    <a:pt x="0" y="730996"/>
                  </a:lnTo>
                  <a:close/>
                </a:path>
              </a:pathLst>
            </a:custGeom>
            <a:ln w="510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1" name="object 141"/>
          <p:cNvSpPr txBox="1"/>
          <p:nvPr/>
        </p:nvSpPr>
        <p:spPr>
          <a:xfrm>
            <a:off x="2923108" y="3004285"/>
            <a:ext cx="136525" cy="362585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 indent="33655">
              <a:lnSpc>
                <a:spcPts val="1210"/>
              </a:lnSpc>
              <a:spcBef>
                <a:spcPts val="335"/>
              </a:spcBef>
            </a:pPr>
            <a:r>
              <a:rPr sz="1200" b="1" spc="-50" dirty="0">
                <a:latin typeface="Arial"/>
                <a:cs typeface="Arial"/>
              </a:rPr>
              <a:t>I R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42" name="object 142"/>
          <p:cNvGrpSpPr/>
          <p:nvPr/>
        </p:nvGrpSpPr>
        <p:grpSpPr>
          <a:xfrm>
            <a:off x="2799386" y="4037055"/>
            <a:ext cx="366395" cy="782955"/>
            <a:chOff x="2799386" y="4037055"/>
            <a:chExt cx="366395" cy="782955"/>
          </a:xfrm>
        </p:grpSpPr>
        <p:sp>
          <p:nvSpPr>
            <p:cNvPr id="143" name="object 143"/>
            <p:cNvSpPr/>
            <p:nvPr/>
          </p:nvSpPr>
          <p:spPr>
            <a:xfrm>
              <a:off x="2825103" y="4062773"/>
              <a:ext cx="314960" cy="731520"/>
            </a:xfrm>
            <a:custGeom>
              <a:avLst/>
              <a:gdLst/>
              <a:ahLst/>
              <a:cxnLst/>
              <a:rect l="l" t="t" r="r" b="b"/>
              <a:pathLst>
                <a:path w="314960" h="731520">
                  <a:moveTo>
                    <a:pt x="314871" y="0"/>
                  </a:moveTo>
                  <a:lnTo>
                    <a:pt x="0" y="0"/>
                  </a:lnTo>
                  <a:lnTo>
                    <a:pt x="0" y="730996"/>
                  </a:lnTo>
                  <a:lnTo>
                    <a:pt x="314871" y="730996"/>
                  </a:lnTo>
                  <a:lnTo>
                    <a:pt x="31487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2825103" y="4062773"/>
              <a:ext cx="314960" cy="731520"/>
            </a:xfrm>
            <a:custGeom>
              <a:avLst/>
              <a:gdLst/>
              <a:ahLst/>
              <a:cxnLst/>
              <a:rect l="l" t="t" r="r" b="b"/>
              <a:pathLst>
                <a:path w="314960" h="731520">
                  <a:moveTo>
                    <a:pt x="0" y="730996"/>
                  </a:moveTo>
                  <a:lnTo>
                    <a:pt x="314871" y="730996"/>
                  </a:lnTo>
                  <a:lnTo>
                    <a:pt x="314871" y="0"/>
                  </a:lnTo>
                  <a:lnTo>
                    <a:pt x="0" y="0"/>
                  </a:lnTo>
                  <a:lnTo>
                    <a:pt x="0" y="730996"/>
                  </a:lnTo>
                  <a:close/>
                </a:path>
              </a:pathLst>
            </a:custGeom>
            <a:ln w="510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5" name="object 145"/>
          <p:cNvSpPr txBox="1"/>
          <p:nvPr/>
        </p:nvSpPr>
        <p:spPr>
          <a:xfrm>
            <a:off x="2914520" y="4151963"/>
            <a:ext cx="153035" cy="51562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20955" marR="5080" indent="-8890" algn="just">
              <a:lnSpc>
                <a:spcPts val="1200"/>
              </a:lnSpc>
              <a:spcBef>
                <a:spcPts val="345"/>
              </a:spcBef>
            </a:pPr>
            <a:r>
              <a:rPr sz="1200" b="1" spc="-50" dirty="0">
                <a:latin typeface="Arial"/>
                <a:cs typeface="Arial"/>
              </a:rPr>
              <a:t>M D R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46" name="object 146"/>
          <p:cNvGrpSpPr/>
          <p:nvPr/>
        </p:nvGrpSpPr>
        <p:grpSpPr>
          <a:xfrm>
            <a:off x="2480226" y="3246653"/>
            <a:ext cx="4004310" cy="2099945"/>
            <a:chOff x="2480226" y="3246653"/>
            <a:chExt cx="4004310" cy="2099945"/>
          </a:xfrm>
        </p:grpSpPr>
        <p:sp>
          <p:nvSpPr>
            <p:cNvPr id="147" name="object 147"/>
            <p:cNvSpPr/>
            <p:nvPr/>
          </p:nvSpPr>
          <p:spPr>
            <a:xfrm>
              <a:off x="2493243" y="4606768"/>
              <a:ext cx="153670" cy="0"/>
            </a:xfrm>
            <a:custGeom>
              <a:avLst/>
              <a:gdLst/>
              <a:ahLst/>
              <a:cxnLst/>
              <a:rect l="l" t="t" r="r" b="b"/>
              <a:pathLst>
                <a:path w="153669">
                  <a:moveTo>
                    <a:pt x="153218" y="0"/>
                  </a:moveTo>
                  <a:lnTo>
                    <a:pt x="0" y="0"/>
                  </a:lnTo>
                </a:path>
              </a:pathLst>
            </a:custGeom>
            <a:ln w="255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2722986" y="3255259"/>
              <a:ext cx="119380" cy="102235"/>
            </a:xfrm>
            <a:custGeom>
              <a:avLst/>
              <a:gdLst/>
              <a:ahLst/>
              <a:cxnLst/>
              <a:rect l="l" t="t" r="r" b="b"/>
              <a:pathLst>
                <a:path w="119380" h="102235">
                  <a:moveTo>
                    <a:pt x="0" y="0"/>
                  </a:moveTo>
                  <a:lnTo>
                    <a:pt x="0" y="101830"/>
                  </a:lnTo>
                  <a:lnTo>
                    <a:pt x="119037" y="51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2646462" y="3306259"/>
              <a:ext cx="136525" cy="0"/>
            </a:xfrm>
            <a:custGeom>
              <a:avLst/>
              <a:gdLst/>
              <a:ahLst/>
              <a:cxnLst/>
              <a:rect l="l" t="t" r="r" b="b"/>
              <a:pathLst>
                <a:path w="136525">
                  <a:moveTo>
                    <a:pt x="136128" y="0"/>
                  </a:moveTo>
                  <a:lnTo>
                    <a:pt x="0" y="0"/>
                  </a:lnTo>
                </a:path>
              </a:pathLst>
            </a:custGeom>
            <a:ln w="255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2722986" y="4360181"/>
              <a:ext cx="119380" cy="102235"/>
            </a:xfrm>
            <a:custGeom>
              <a:avLst/>
              <a:gdLst/>
              <a:ahLst/>
              <a:cxnLst/>
              <a:rect l="l" t="t" r="r" b="b"/>
              <a:pathLst>
                <a:path w="119380" h="102235">
                  <a:moveTo>
                    <a:pt x="0" y="0"/>
                  </a:moveTo>
                  <a:lnTo>
                    <a:pt x="0" y="102085"/>
                  </a:lnTo>
                  <a:lnTo>
                    <a:pt x="119037" y="510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2646462" y="3306259"/>
              <a:ext cx="136525" cy="1301115"/>
            </a:xfrm>
            <a:custGeom>
              <a:avLst/>
              <a:gdLst/>
              <a:ahLst/>
              <a:cxnLst/>
              <a:rect l="l" t="t" r="r" b="b"/>
              <a:pathLst>
                <a:path w="136525" h="1301114">
                  <a:moveTo>
                    <a:pt x="136128" y="1105007"/>
                  </a:moveTo>
                  <a:lnTo>
                    <a:pt x="0" y="1105007"/>
                  </a:lnTo>
                </a:path>
                <a:path w="136525" h="1301114">
                  <a:moveTo>
                    <a:pt x="0" y="0"/>
                  </a:moveTo>
                  <a:lnTo>
                    <a:pt x="0" y="1300508"/>
                  </a:lnTo>
                </a:path>
              </a:pathLst>
            </a:custGeom>
            <a:ln w="255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2" name="object 15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86761" y="4360161"/>
              <a:ext cx="102141" cy="93710"/>
            </a:xfrm>
            <a:prstGeom prst="rect">
              <a:avLst/>
            </a:prstGeom>
          </p:spPr>
        </p:pic>
        <p:pic>
          <p:nvPicPr>
            <p:cNvPr id="153" name="object 15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199634" y="3246653"/>
              <a:ext cx="102057" cy="102041"/>
            </a:xfrm>
            <a:prstGeom prst="rect">
              <a:avLst/>
            </a:prstGeom>
          </p:spPr>
        </p:pic>
        <p:sp>
          <p:nvSpPr>
            <p:cNvPr id="154" name="object 154"/>
            <p:cNvSpPr/>
            <p:nvPr/>
          </p:nvSpPr>
          <p:spPr>
            <a:xfrm>
              <a:off x="3531422" y="4360181"/>
              <a:ext cx="119380" cy="102235"/>
            </a:xfrm>
            <a:custGeom>
              <a:avLst/>
              <a:gdLst/>
              <a:ahLst/>
              <a:cxnLst/>
              <a:rect l="l" t="t" r="r" b="b"/>
              <a:pathLst>
                <a:path w="119379" h="102235">
                  <a:moveTo>
                    <a:pt x="0" y="0"/>
                  </a:moveTo>
                  <a:lnTo>
                    <a:pt x="0" y="102085"/>
                  </a:lnTo>
                  <a:lnTo>
                    <a:pt x="119037" y="510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3139958" y="4411266"/>
              <a:ext cx="451484" cy="0"/>
            </a:xfrm>
            <a:custGeom>
              <a:avLst/>
              <a:gdLst/>
              <a:ahLst/>
              <a:cxnLst/>
              <a:rect l="l" t="t" r="r" b="b"/>
              <a:pathLst>
                <a:path w="451485">
                  <a:moveTo>
                    <a:pt x="450897" y="0"/>
                  </a:moveTo>
                  <a:lnTo>
                    <a:pt x="0" y="0"/>
                  </a:lnTo>
                </a:path>
              </a:pathLst>
            </a:custGeom>
            <a:ln w="255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3531422" y="4589852"/>
              <a:ext cx="119380" cy="102235"/>
            </a:xfrm>
            <a:custGeom>
              <a:avLst/>
              <a:gdLst/>
              <a:ahLst/>
              <a:cxnLst/>
              <a:rect l="l" t="t" r="r" b="b"/>
              <a:pathLst>
                <a:path w="119379" h="102235">
                  <a:moveTo>
                    <a:pt x="0" y="0"/>
                  </a:moveTo>
                  <a:lnTo>
                    <a:pt x="0" y="102085"/>
                  </a:lnTo>
                  <a:lnTo>
                    <a:pt x="119037" y="51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3369701" y="4640853"/>
              <a:ext cx="221615" cy="0"/>
            </a:xfrm>
            <a:custGeom>
              <a:avLst/>
              <a:gdLst/>
              <a:ahLst/>
              <a:cxnLst/>
              <a:rect l="l" t="t" r="r" b="b"/>
              <a:pathLst>
                <a:path w="221614">
                  <a:moveTo>
                    <a:pt x="221154" y="0"/>
                  </a:moveTo>
                  <a:lnTo>
                    <a:pt x="0" y="0"/>
                  </a:lnTo>
                </a:path>
              </a:pathLst>
            </a:custGeom>
            <a:ln w="255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6364858" y="5125271"/>
              <a:ext cx="119380" cy="102235"/>
            </a:xfrm>
            <a:custGeom>
              <a:avLst/>
              <a:gdLst/>
              <a:ahLst/>
              <a:cxnLst/>
              <a:rect l="l" t="t" r="r" b="b"/>
              <a:pathLst>
                <a:path w="119379" h="102235">
                  <a:moveTo>
                    <a:pt x="0" y="0"/>
                  </a:moveTo>
                  <a:lnTo>
                    <a:pt x="0" y="102085"/>
                  </a:lnTo>
                  <a:lnTo>
                    <a:pt x="119292" y="510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5207727" y="5176356"/>
              <a:ext cx="1217295" cy="0"/>
            </a:xfrm>
            <a:custGeom>
              <a:avLst/>
              <a:gdLst/>
              <a:ahLst/>
              <a:cxnLst/>
              <a:rect l="l" t="t" r="r" b="b"/>
              <a:pathLst>
                <a:path w="1217295">
                  <a:moveTo>
                    <a:pt x="1216819" y="0"/>
                  </a:moveTo>
                  <a:lnTo>
                    <a:pt x="0" y="0"/>
                  </a:lnTo>
                </a:path>
              </a:pathLst>
            </a:custGeom>
            <a:ln w="255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6364858" y="5244272"/>
              <a:ext cx="119380" cy="102235"/>
            </a:xfrm>
            <a:custGeom>
              <a:avLst/>
              <a:gdLst/>
              <a:ahLst/>
              <a:cxnLst/>
              <a:rect l="l" t="t" r="r" b="b"/>
              <a:pathLst>
                <a:path w="119379" h="102235">
                  <a:moveTo>
                    <a:pt x="0" y="0"/>
                  </a:moveTo>
                  <a:lnTo>
                    <a:pt x="0" y="102085"/>
                  </a:lnTo>
                  <a:lnTo>
                    <a:pt x="119292" y="510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6279916" y="5295357"/>
              <a:ext cx="144780" cy="0"/>
            </a:xfrm>
            <a:custGeom>
              <a:avLst/>
              <a:gdLst/>
              <a:ahLst/>
              <a:cxnLst/>
              <a:rect l="l" t="t" r="r" b="b"/>
              <a:pathLst>
                <a:path w="144779">
                  <a:moveTo>
                    <a:pt x="144630" y="0"/>
                  </a:moveTo>
                  <a:lnTo>
                    <a:pt x="0" y="0"/>
                  </a:lnTo>
                </a:path>
              </a:pathLst>
            </a:custGeom>
            <a:ln w="255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2" name="object 162"/>
          <p:cNvSpPr txBox="1"/>
          <p:nvPr/>
        </p:nvSpPr>
        <p:spPr>
          <a:xfrm>
            <a:off x="6581901" y="5104239"/>
            <a:ext cx="82550" cy="1276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50" b="1" spc="-50" dirty="0">
                <a:latin typeface="Arial"/>
                <a:cs typeface="Arial"/>
              </a:rPr>
              <a:t>X</a:t>
            </a:r>
            <a:endParaRPr sz="650">
              <a:latin typeface="Arial"/>
              <a:cs typeface="Arial"/>
            </a:endParaRPr>
          </a:p>
        </p:txBody>
      </p:sp>
      <p:sp>
        <p:nvSpPr>
          <p:cNvPr id="163" name="object 163"/>
          <p:cNvSpPr/>
          <p:nvPr/>
        </p:nvSpPr>
        <p:spPr>
          <a:xfrm>
            <a:off x="6475563" y="4717438"/>
            <a:ext cx="229870" cy="688975"/>
          </a:xfrm>
          <a:custGeom>
            <a:avLst/>
            <a:gdLst/>
            <a:ahLst/>
            <a:cxnLst/>
            <a:rect l="l" t="t" r="r" b="b"/>
            <a:pathLst>
              <a:path w="229870" h="688975">
                <a:moveTo>
                  <a:pt x="0" y="0"/>
                </a:moveTo>
                <a:lnTo>
                  <a:pt x="0" y="688504"/>
                </a:lnTo>
                <a:lnTo>
                  <a:pt x="229742" y="535418"/>
                </a:lnTo>
                <a:lnTo>
                  <a:pt x="229742" y="152915"/>
                </a:lnTo>
                <a:lnTo>
                  <a:pt x="0" y="0"/>
                </a:lnTo>
              </a:path>
            </a:pathLst>
          </a:custGeom>
          <a:ln w="510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 txBox="1"/>
          <p:nvPr/>
        </p:nvSpPr>
        <p:spPr>
          <a:xfrm>
            <a:off x="6454383" y="4747230"/>
            <a:ext cx="241300" cy="2876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ts val="1010"/>
              </a:lnSpc>
              <a:spcBef>
                <a:spcPts val="135"/>
              </a:spcBef>
            </a:pPr>
            <a:r>
              <a:rPr sz="900" b="1" spc="-50" dirty="0">
                <a:solidFill>
                  <a:srgbClr val="0033FF"/>
                </a:solidFill>
                <a:latin typeface="Courier New"/>
                <a:cs typeface="Courier New"/>
              </a:rPr>
              <a:t>0</a:t>
            </a:r>
            <a:endParaRPr sz="900">
              <a:latin typeface="Courier New"/>
              <a:cs typeface="Courier New"/>
            </a:endParaRPr>
          </a:p>
          <a:p>
            <a:pPr marL="38100">
              <a:lnSpc>
                <a:spcPts val="1010"/>
              </a:lnSpc>
            </a:pPr>
            <a:r>
              <a:rPr sz="1350" b="1" baseline="-9259" dirty="0">
                <a:solidFill>
                  <a:srgbClr val="0033FF"/>
                </a:solidFill>
                <a:latin typeface="Courier New"/>
                <a:cs typeface="Courier New"/>
              </a:rPr>
              <a:t>1</a:t>
            </a:r>
            <a:r>
              <a:rPr sz="1350" b="1" spc="-517" baseline="-9259" dirty="0">
                <a:solidFill>
                  <a:srgbClr val="0033FF"/>
                </a:solidFill>
                <a:latin typeface="Courier New"/>
                <a:cs typeface="Courier New"/>
              </a:rPr>
              <a:t> </a:t>
            </a:r>
            <a:r>
              <a:rPr sz="650" b="1" spc="-50" dirty="0">
                <a:latin typeface="Arial"/>
                <a:cs typeface="Arial"/>
              </a:rPr>
              <a:t>M</a:t>
            </a:r>
            <a:endParaRPr sz="650">
              <a:latin typeface="Arial"/>
              <a:cs typeface="Arial"/>
            </a:endParaRPr>
          </a:p>
        </p:txBody>
      </p:sp>
      <p:sp>
        <p:nvSpPr>
          <p:cNvPr id="165" name="object 165"/>
          <p:cNvSpPr txBox="1"/>
          <p:nvPr/>
        </p:nvSpPr>
        <p:spPr>
          <a:xfrm>
            <a:off x="6454383" y="4968232"/>
            <a:ext cx="231775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1350" b="1" baseline="-33950" dirty="0">
                <a:solidFill>
                  <a:srgbClr val="0033FF"/>
                </a:solidFill>
                <a:latin typeface="Courier New"/>
                <a:cs typeface="Courier New"/>
              </a:rPr>
              <a:t>2</a:t>
            </a:r>
            <a:r>
              <a:rPr sz="1350" b="1" spc="-517" baseline="-33950" dirty="0">
                <a:solidFill>
                  <a:srgbClr val="0033FF"/>
                </a:solidFill>
                <a:latin typeface="Courier New"/>
                <a:cs typeface="Courier New"/>
              </a:rPr>
              <a:t> </a:t>
            </a:r>
            <a:r>
              <a:rPr sz="650" b="1" spc="-50" dirty="0">
                <a:latin typeface="Arial"/>
                <a:cs typeface="Arial"/>
              </a:rPr>
              <a:t>U</a:t>
            </a:r>
            <a:endParaRPr sz="650">
              <a:latin typeface="Arial"/>
              <a:cs typeface="Arial"/>
            </a:endParaRPr>
          </a:p>
        </p:txBody>
      </p:sp>
      <p:sp>
        <p:nvSpPr>
          <p:cNvPr id="166" name="object 166"/>
          <p:cNvSpPr txBox="1"/>
          <p:nvPr/>
        </p:nvSpPr>
        <p:spPr>
          <a:xfrm>
            <a:off x="6479783" y="5172233"/>
            <a:ext cx="97155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b="1" spc="-50" dirty="0">
                <a:solidFill>
                  <a:srgbClr val="0033FF"/>
                </a:solidFill>
                <a:latin typeface="Courier New"/>
                <a:cs typeface="Courier New"/>
              </a:rPr>
              <a:t>3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67" name="object 167"/>
          <p:cNvSpPr/>
          <p:nvPr/>
        </p:nvSpPr>
        <p:spPr>
          <a:xfrm>
            <a:off x="3641872" y="4258350"/>
            <a:ext cx="230504" cy="535940"/>
          </a:xfrm>
          <a:custGeom>
            <a:avLst/>
            <a:gdLst/>
            <a:ahLst/>
            <a:cxnLst/>
            <a:rect l="l" t="t" r="r" b="b"/>
            <a:pathLst>
              <a:path w="230504" h="535939">
                <a:moveTo>
                  <a:pt x="0" y="0"/>
                </a:moveTo>
                <a:lnTo>
                  <a:pt x="0" y="535418"/>
                </a:lnTo>
                <a:lnTo>
                  <a:pt x="229912" y="425002"/>
                </a:lnTo>
                <a:lnTo>
                  <a:pt x="229912" y="119000"/>
                </a:lnTo>
                <a:lnTo>
                  <a:pt x="0" y="0"/>
                </a:lnTo>
              </a:path>
            </a:pathLst>
          </a:custGeom>
          <a:ln w="510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 txBox="1"/>
          <p:nvPr/>
        </p:nvSpPr>
        <p:spPr>
          <a:xfrm>
            <a:off x="3620947" y="4299563"/>
            <a:ext cx="240665" cy="40386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31445" marR="30480" indent="-93980">
              <a:lnSpc>
                <a:spcPct val="109900"/>
              </a:lnSpc>
              <a:spcBef>
                <a:spcPts val="140"/>
              </a:spcBef>
            </a:pPr>
            <a:r>
              <a:rPr sz="900" b="1" dirty="0">
                <a:solidFill>
                  <a:srgbClr val="0033FF"/>
                </a:solidFill>
                <a:latin typeface="Courier New"/>
                <a:cs typeface="Courier New"/>
              </a:rPr>
              <a:t>1</a:t>
            </a:r>
            <a:r>
              <a:rPr sz="900" b="1" spc="-350" dirty="0">
                <a:solidFill>
                  <a:srgbClr val="0033FF"/>
                </a:solidFill>
                <a:latin typeface="Courier New"/>
                <a:cs typeface="Courier New"/>
              </a:rPr>
              <a:t> </a:t>
            </a:r>
            <a:r>
              <a:rPr sz="975" b="1" spc="-75" baseline="-12820" dirty="0">
                <a:latin typeface="Arial"/>
                <a:cs typeface="Arial"/>
              </a:rPr>
              <a:t>M</a:t>
            </a:r>
            <a:r>
              <a:rPr sz="975" b="1" spc="750" baseline="-12820" dirty="0">
                <a:latin typeface="Arial"/>
                <a:cs typeface="Arial"/>
              </a:rPr>
              <a:t> </a:t>
            </a:r>
            <a:r>
              <a:rPr sz="650" b="1" spc="-50" dirty="0">
                <a:latin typeface="Arial"/>
                <a:cs typeface="Arial"/>
              </a:rPr>
              <a:t>U</a:t>
            </a:r>
            <a:endParaRPr sz="650">
              <a:latin typeface="Arial"/>
              <a:cs typeface="Arial"/>
            </a:endParaRPr>
          </a:p>
          <a:p>
            <a:pPr marL="38100">
              <a:lnSpc>
                <a:spcPts val="855"/>
              </a:lnSpc>
            </a:pPr>
            <a:r>
              <a:rPr sz="1350" b="1" baseline="3086" dirty="0">
                <a:solidFill>
                  <a:srgbClr val="0033FF"/>
                </a:solidFill>
                <a:latin typeface="Courier New"/>
                <a:cs typeface="Courier New"/>
              </a:rPr>
              <a:t>0</a:t>
            </a:r>
            <a:r>
              <a:rPr sz="1350" b="1" spc="-419" baseline="3086" dirty="0">
                <a:solidFill>
                  <a:srgbClr val="0033FF"/>
                </a:solidFill>
                <a:latin typeface="Courier New"/>
                <a:cs typeface="Courier New"/>
              </a:rPr>
              <a:t> </a:t>
            </a:r>
            <a:r>
              <a:rPr sz="650" b="1" spc="-50" dirty="0">
                <a:latin typeface="Arial"/>
                <a:cs typeface="Arial"/>
              </a:rPr>
              <a:t>X</a:t>
            </a:r>
            <a:endParaRPr sz="650">
              <a:latin typeface="Arial"/>
              <a:cs typeface="Arial"/>
            </a:endParaRPr>
          </a:p>
        </p:txBody>
      </p:sp>
      <p:grpSp>
        <p:nvGrpSpPr>
          <p:cNvPr id="169" name="object 169"/>
          <p:cNvGrpSpPr/>
          <p:nvPr/>
        </p:nvGrpSpPr>
        <p:grpSpPr>
          <a:xfrm>
            <a:off x="5883853" y="4130764"/>
            <a:ext cx="1017269" cy="332105"/>
            <a:chOff x="5883853" y="4130764"/>
            <a:chExt cx="1017269" cy="332105"/>
          </a:xfrm>
        </p:grpSpPr>
        <p:sp>
          <p:nvSpPr>
            <p:cNvPr id="170" name="object 170"/>
            <p:cNvSpPr/>
            <p:nvPr/>
          </p:nvSpPr>
          <p:spPr>
            <a:xfrm>
              <a:off x="6781830" y="4249765"/>
              <a:ext cx="119380" cy="102235"/>
            </a:xfrm>
            <a:custGeom>
              <a:avLst/>
              <a:gdLst/>
              <a:ahLst/>
              <a:cxnLst/>
              <a:rect l="l" t="t" r="r" b="b"/>
              <a:pathLst>
                <a:path w="119379" h="102235">
                  <a:moveTo>
                    <a:pt x="0" y="0"/>
                  </a:moveTo>
                  <a:lnTo>
                    <a:pt x="0" y="102085"/>
                  </a:lnTo>
                  <a:lnTo>
                    <a:pt x="119292" y="51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6705306" y="4300766"/>
              <a:ext cx="136525" cy="0"/>
            </a:xfrm>
            <a:custGeom>
              <a:avLst/>
              <a:gdLst/>
              <a:ahLst/>
              <a:cxnLst/>
              <a:rect l="l" t="t" r="r" b="b"/>
              <a:pathLst>
                <a:path w="136525">
                  <a:moveTo>
                    <a:pt x="136213" y="0"/>
                  </a:moveTo>
                  <a:lnTo>
                    <a:pt x="0" y="0"/>
                  </a:lnTo>
                </a:path>
              </a:pathLst>
            </a:custGeom>
            <a:ln w="255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6364858" y="4360181"/>
              <a:ext cx="119380" cy="102235"/>
            </a:xfrm>
            <a:custGeom>
              <a:avLst/>
              <a:gdLst/>
              <a:ahLst/>
              <a:cxnLst/>
              <a:rect l="l" t="t" r="r" b="b"/>
              <a:pathLst>
                <a:path w="119379" h="102235">
                  <a:moveTo>
                    <a:pt x="0" y="0"/>
                  </a:moveTo>
                  <a:lnTo>
                    <a:pt x="0" y="102085"/>
                  </a:lnTo>
                  <a:lnTo>
                    <a:pt x="119292" y="510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/>
            <p:cNvSpPr/>
            <p:nvPr/>
          </p:nvSpPr>
          <p:spPr>
            <a:xfrm>
              <a:off x="5896870" y="4411266"/>
              <a:ext cx="527685" cy="0"/>
            </a:xfrm>
            <a:custGeom>
              <a:avLst/>
              <a:gdLst/>
              <a:ahLst/>
              <a:cxnLst/>
              <a:rect l="l" t="t" r="r" b="b"/>
              <a:pathLst>
                <a:path w="527685">
                  <a:moveTo>
                    <a:pt x="527676" y="0"/>
                  </a:moveTo>
                  <a:lnTo>
                    <a:pt x="0" y="0"/>
                  </a:lnTo>
                </a:path>
              </a:pathLst>
            </a:custGeom>
            <a:ln w="255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4"/>
            <p:cNvSpPr/>
            <p:nvPr/>
          </p:nvSpPr>
          <p:spPr>
            <a:xfrm>
              <a:off x="6364858" y="4130764"/>
              <a:ext cx="119380" cy="102235"/>
            </a:xfrm>
            <a:custGeom>
              <a:avLst/>
              <a:gdLst/>
              <a:ahLst/>
              <a:cxnLst/>
              <a:rect l="l" t="t" r="r" b="b"/>
              <a:pathLst>
                <a:path w="119379" h="102235">
                  <a:moveTo>
                    <a:pt x="0" y="0"/>
                  </a:moveTo>
                  <a:lnTo>
                    <a:pt x="0" y="102085"/>
                  </a:lnTo>
                  <a:lnTo>
                    <a:pt x="119292" y="51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5"/>
            <p:cNvSpPr/>
            <p:nvPr/>
          </p:nvSpPr>
          <p:spPr>
            <a:xfrm>
              <a:off x="6169296" y="4181765"/>
              <a:ext cx="255270" cy="0"/>
            </a:xfrm>
            <a:custGeom>
              <a:avLst/>
              <a:gdLst/>
              <a:ahLst/>
              <a:cxnLst/>
              <a:rect l="l" t="t" r="r" b="b"/>
              <a:pathLst>
                <a:path w="255270">
                  <a:moveTo>
                    <a:pt x="255250" y="0"/>
                  </a:moveTo>
                  <a:lnTo>
                    <a:pt x="0" y="0"/>
                  </a:lnTo>
                </a:path>
              </a:pathLst>
            </a:custGeom>
            <a:ln w="255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6" name="object 176"/>
          <p:cNvSpPr txBox="1"/>
          <p:nvPr/>
        </p:nvSpPr>
        <p:spPr>
          <a:xfrm>
            <a:off x="6573568" y="4135233"/>
            <a:ext cx="96520" cy="1276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50" b="1" spc="-50" dirty="0">
                <a:latin typeface="Arial"/>
                <a:cs typeface="Arial"/>
              </a:rPr>
              <a:t>M</a:t>
            </a:r>
            <a:endParaRPr sz="650">
              <a:latin typeface="Arial"/>
              <a:cs typeface="Arial"/>
            </a:endParaRPr>
          </a:p>
        </p:txBody>
      </p:sp>
      <p:sp>
        <p:nvSpPr>
          <p:cNvPr id="177" name="object 177"/>
          <p:cNvSpPr txBox="1"/>
          <p:nvPr/>
        </p:nvSpPr>
        <p:spPr>
          <a:xfrm>
            <a:off x="6573568" y="4237233"/>
            <a:ext cx="86995" cy="1276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50" b="1" spc="-50" dirty="0">
                <a:latin typeface="Arial"/>
                <a:cs typeface="Arial"/>
              </a:rPr>
              <a:t>U</a:t>
            </a:r>
            <a:endParaRPr sz="650">
              <a:latin typeface="Arial"/>
              <a:cs typeface="Arial"/>
            </a:endParaRPr>
          </a:p>
        </p:txBody>
      </p:sp>
      <p:sp>
        <p:nvSpPr>
          <p:cNvPr id="178" name="object 178"/>
          <p:cNvSpPr/>
          <p:nvPr/>
        </p:nvSpPr>
        <p:spPr>
          <a:xfrm>
            <a:off x="6475563" y="4028679"/>
            <a:ext cx="229870" cy="535940"/>
          </a:xfrm>
          <a:custGeom>
            <a:avLst/>
            <a:gdLst/>
            <a:ahLst/>
            <a:cxnLst/>
            <a:rect l="l" t="t" r="r" b="b"/>
            <a:pathLst>
              <a:path w="229870" h="535939">
                <a:moveTo>
                  <a:pt x="0" y="0"/>
                </a:moveTo>
                <a:lnTo>
                  <a:pt x="0" y="535673"/>
                </a:lnTo>
                <a:lnTo>
                  <a:pt x="229742" y="425257"/>
                </a:lnTo>
                <a:lnTo>
                  <a:pt x="229742" y="119000"/>
                </a:lnTo>
                <a:lnTo>
                  <a:pt x="0" y="0"/>
                </a:lnTo>
              </a:path>
            </a:pathLst>
          </a:custGeom>
          <a:ln w="510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 txBox="1"/>
          <p:nvPr/>
        </p:nvSpPr>
        <p:spPr>
          <a:xfrm>
            <a:off x="6479783" y="4084141"/>
            <a:ext cx="97155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b="1" spc="-50" dirty="0">
                <a:solidFill>
                  <a:srgbClr val="0033FF"/>
                </a:solidFill>
                <a:latin typeface="Courier New"/>
                <a:cs typeface="Courier New"/>
              </a:rPr>
              <a:t>0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80" name="object 180"/>
          <p:cNvSpPr txBox="1"/>
          <p:nvPr/>
        </p:nvSpPr>
        <p:spPr>
          <a:xfrm>
            <a:off x="6479783" y="4305057"/>
            <a:ext cx="184785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50" b="1" baseline="3086" dirty="0">
                <a:solidFill>
                  <a:srgbClr val="0033FF"/>
                </a:solidFill>
                <a:latin typeface="Courier New"/>
                <a:cs typeface="Courier New"/>
              </a:rPr>
              <a:t>1</a:t>
            </a:r>
            <a:r>
              <a:rPr sz="1350" b="1" spc="-419" baseline="3086" dirty="0">
                <a:solidFill>
                  <a:srgbClr val="0033FF"/>
                </a:solidFill>
                <a:latin typeface="Courier New"/>
                <a:cs typeface="Courier New"/>
              </a:rPr>
              <a:t> </a:t>
            </a:r>
            <a:r>
              <a:rPr sz="650" b="1" spc="-50" dirty="0">
                <a:latin typeface="Arial"/>
                <a:cs typeface="Arial"/>
              </a:rPr>
              <a:t>X</a:t>
            </a:r>
            <a:endParaRPr sz="650">
              <a:latin typeface="Arial"/>
              <a:cs typeface="Arial"/>
            </a:endParaRPr>
          </a:p>
        </p:txBody>
      </p:sp>
      <p:grpSp>
        <p:nvGrpSpPr>
          <p:cNvPr id="181" name="object 181"/>
          <p:cNvGrpSpPr/>
          <p:nvPr/>
        </p:nvGrpSpPr>
        <p:grpSpPr>
          <a:xfrm>
            <a:off x="5633077" y="4190141"/>
            <a:ext cx="289560" cy="442595"/>
            <a:chOff x="5633077" y="4190141"/>
            <a:chExt cx="289560" cy="442595"/>
          </a:xfrm>
        </p:grpSpPr>
        <p:sp>
          <p:nvSpPr>
            <p:cNvPr id="182" name="object 182"/>
            <p:cNvSpPr/>
            <p:nvPr/>
          </p:nvSpPr>
          <p:spPr>
            <a:xfrm>
              <a:off x="5658795" y="4215859"/>
              <a:ext cx="238125" cy="391160"/>
            </a:xfrm>
            <a:custGeom>
              <a:avLst/>
              <a:gdLst/>
              <a:ahLst/>
              <a:cxnLst/>
              <a:rect l="l" t="t" r="r" b="b"/>
              <a:pathLst>
                <a:path w="238125" h="391160">
                  <a:moveTo>
                    <a:pt x="238092" y="0"/>
                  </a:moveTo>
                  <a:lnTo>
                    <a:pt x="0" y="0"/>
                  </a:lnTo>
                  <a:lnTo>
                    <a:pt x="0" y="390909"/>
                  </a:lnTo>
                  <a:lnTo>
                    <a:pt x="238092" y="390909"/>
                  </a:lnTo>
                  <a:lnTo>
                    <a:pt x="23809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83"/>
            <p:cNvSpPr/>
            <p:nvPr/>
          </p:nvSpPr>
          <p:spPr>
            <a:xfrm>
              <a:off x="5658795" y="4215859"/>
              <a:ext cx="238125" cy="391160"/>
            </a:xfrm>
            <a:custGeom>
              <a:avLst/>
              <a:gdLst/>
              <a:ahLst/>
              <a:cxnLst/>
              <a:rect l="l" t="t" r="r" b="b"/>
              <a:pathLst>
                <a:path w="238125" h="391160">
                  <a:moveTo>
                    <a:pt x="0" y="390909"/>
                  </a:moveTo>
                  <a:lnTo>
                    <a:pt x="238092" y="390909"/>
                  </a:lnTo>
                  <a:lnTo>
                    <a:pt x="238092" y="0"/>
                  </a:lnTo>
                  <a:lnTo>
                    <a:pt x="0" y="0"/>
                  </a:lnTo>
                  <a:lnTo>
                    <a:pt x="0" y="390909"/>
                  </a:lnTo>
                  <a:close/>
                </a:path>
              </a:pathLst>
            </a:custGeom>
            <a:ln w="510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4" name="object 184"/>
          <p:cNvSpPr txBox="1"/>
          <p:nvPr/>
        </p:nvSpPr>
        <p:spPr>
          <a:xfrm>
            <a:off x="5714031" y="4305261"/>
            <a:ext cx="13589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0" dirty="0">
                <a:latin typeface="Arial"/>
                <a:cs typeface="Arial"/>
              </a:rPr>
              <a:t>A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85" name="object 185"/>
          <p:cNvGrpSpPr/>
          <p:nvPr/>
        </p:nvGrpSpPr>
        <p:grpSpPr>
          <a:xfrm>
            <a:off x="5633077" y="4649017"/>
            <a:ext cx="289560" cy="442595"/>
            <a:chOff x="5633077" y="4649017"/>
            <a:chExt cx="289560" cy="442595"/>
          </a:xfrm>
        </p:grpSpPr>
        <p:sp>
          <p:nvSpPr>
            <p:cNvPr id="186" name="object 186"/>
            <p:cNvSpPr/>
            <p:nvPr/>
          </p:nvSpPr>
          <p:spPr>
            <a:xfrm>
              <a:off x="5658795" y="4674734"/>
              <a:ext cx="238125" cy="391160"/>
            </a:xfrm>
            <a:custGeom>
              <a:avLst/>
              <a:gdLst/>
              <a:ahLst/>
              <a:cxnLst/>
              <a:rect l="l" t="t" r="r" b="b"/>
              <a:pathLst>
                <a:path w="238125" h="391160">
                  <a:moveTo>
                    <a:pt x="238092" y="0"/>
                  </a:moveTo>
                  <a:lnTo>
                    <a:pt x="0" y="0"/>
                  </a:lnTo>
                  <a:lnTo>
                    <a:pt x="0" y="391121"/>
                  </a:lnTo>
                  <a:lnTo>
                    <a:pt x="238092" y="391121"/>
                  </a:lnTo>
                  <a:lnTo>
                    <a:pt x="23809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" name="object 187"/>
            <p:cNvSpPr/>
            <p:nvPr/>
          </p:nvSpPr>
          <p:spPr>
            <a:xfrm>
              <a:off x="5658795" y="4674734"/>
              <a:ext cx="238125" cy="391160"/>
            </a:xfrm>
            <a:custGeom>
              <a:avLst/>
              <a:gdLst/>
              <a:ahLst/>
              <a:cxnLst/>
              <a:rect l="l" t="t" r="r" b="b"/>
              <a:pathLst>
                <a:path w="238125" h="391160">
                  <a:moveTo>
                    <a:pt x="0" y="391121"/>
                  </a:moveTo>
                  <a:lnTo>
                    <a:pt x="238092" y="391121"/>
                  </a:lnTo>
                  <a:lnTo>
                    <a:pt x="238092" y="0"/>
                  </a:lnTo>
                  <a:lnTo>
                    <a:pt x="0" y="0"/>
                  </a:lnTo>
                  <a:lnTo>
                    <a:pt x="0" y="391121"/>
                  </a:lnTo>
                  <a:close/>
                </a:path>
              </a:pathLst>
            </a:custGeom>
            <a:ln w="510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8" name="object 188"/>
          <p:cNvSpPr txBox="1"/>
          <p:nvPr/>
        </p:nvSpPr>
        <p:spPr>
          <a:xfrm>
            <a:off x="5714031" y="4721466"/>
            <a:ext cx="136525" cy="209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b="1" spc="-50" dirty="0">
                <a:latin typeface="Arial"/>
                <a:cs typeface="Arial"/>
              </a:rPr>
              <a:t>B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89" name="object 189"/>
          <p:cNvGrpSpPr/>
          <p:nvPr/>
        </p:nvGrpSpPr>
        <p:grpSpPr>
          <a:xfrm>
            <a:off x="5466881" y="4300565"/>
            <a:ext cx="2795905" cy="791210"/>
            <a:chOff x="5466881" y="4300565"/>
            <a:chExt cx="2795905" cy="791210"/>
          </a:xfrm>
        </p:grpSpPr>
        <p:sp>
          <p:nvSpPr>
            <p:cNvPr id="190" name="object 190"/>
            <p:cNvSpPr/>
            <p:nvPr/>
          </p:nvSpPr>
          <p:spPr>
            <a:xfrm>
              <a:off x="5556422" y="4785439"/>
              <a:ext cx="119380" cy="102235"/>
            </a:xfrm>
            <a:custGeom>
              <a:avLst/>
              <a:gdLst/>
              <a:ahLst/>
              <a:cxnLst/>
              <a:rect l="l" t="t" r="r" b="b"/>
              <a:pathLst>
                <a:path w="119379" h="102235">
                  <a:moveTo>
                    <a:pt x="0" y="0"/>
                  </a:moveTo>
                  <a:lnTo>
                    <a:pt x="0" y="101830"/>
                  </a:lnTo>
                  <a:lnTo>
                    <a:pt x="119292" y="51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" name="object 191"/>
            <p:cNvSpPr/>
            <p:nvPr/>
          </p:nvSpPr>
          <p:spPr>
            <a:xfrm>
              <a:off x="5479898" y="4836439"/>
              <a:ext cx="136525" cy="0"/>
            </a:xfrm>
            <a:custGeom>
              <a:avLst/>
              <a:gdLst/>
              <a:ahLst/>
              <a:cxnLst/>
              <a:rect l="l" t="t" r="r" b="b"/>
              <a:pathLst>
                <a:path w="136525">
                  <a:moveTo>
                    <a:pt x="136213" y="0"/>
                  </a:moveTo>
                  <a:lnTo>
                    <a:pt x="0" y="0"/>
                  </a:lnTo>
                </a:path>
              </a:pathLst>
            </a:custGeom>
            <a:ln w="255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" name="object 192"/>
            <p:cNvSpPr/>
            <p:nvPr/>
          </p:nvSpPr>
          <p:spPr>
            <a:xfrm>
              <a:off x="5556422" y="4360181"/>
              <a:ext cx="119380" cy="102235"/>
            </a:xfrm>
            <a:custGeom>
              <a:avLst/>
              <a:gdLst/>
              <a:ahLst/>
              <a:cxnLst/>
              <a:rect l="l" t="t" r="r" b="b"/>
              <a:pathLst>
                <a:path w="119379" h="102235">
                  <a:moveTo>
                    <a:pt x="0" y="0"/>
                  </a:moveTo>
                  <a:lnTo>
                    <a:pt x="0" y="102085"/>
                  </a:lnTo>
                  <a:lnTo>
                    <a:pt x="119292" y="510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" name="object 193"/>
            <p:cNvSpPr/>
            <p:nvPr/>
          </p:nvSpPr>
          <p:spPr>
            <a:xfrm>
              <a:off x="5479898" y="4411266"/>
              <a:ext cx="136525" cy="0"/>
            </a:xfrm>
            <a:custGeom>
              <a:avLst/>
              <a:gdLst/>
              <a:ahLst/>
              <a:cxnLst/>
              <a:rect l="l" t="t" r="r" b="b"/>
              <a:pathLst>
                <a:path w="136525">
                  <a:moveTo>
                    <a:pt x="136213" y="0"/>
                  </a:moveTo>
                  <a:lnTo>
                    <a:pt x="0" y="0"/>
                  </a:lnTo>
                </a:path>
              </a:pathLst>
            </a:custGeom>
            <a:ln w="255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" name="object 194"/>
            <p:cNvSpPr/>
            <p:nvPr/>
          </p:nvSpPr>
          <p:spPr>
            <a:xfrm>
              <a:off x="7922126" y="4326283"/>
              <a:ext cx="314960" cy="739775"/>
            </a:xfrm>
            <a:custGeom>
              <a:avLst/>
              <a:gdLst/>
              <a:ahLst/>
              <a:cxnLst/>
              <a:rect l="l" t="t" r="r" b="b"/>
              <a:pathLst>
                <a:path w="314959" h="739775">
                  <a:moveTo>
                    <a:pt x="314871" y="0"/>
                  </a:moveTo>
                  <a:lnTo>
                    <a:pt x="0" y="0"/>
                  </a:lnTo>
                  <a:lnTo>
                    <a:pt x="0" y="739572"/>
                  </a:lnTo>
                  <a:lnTo>
                    <a:pt x="314871" y="739572"/>
                  </a:lnTo>
                  <a:lnTo>
                    <a:pt x="31487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" name="object 195"/>
            <p:cNvSpPr/>
            <p:nvPr/>
          </p:nvSpPr>
          <p:spPr>
            <a:xfrm>
              <a:off x="7922126" y="4326283"/>
              <a:ext cx="314960" cy="739775"/>
            </a:xfrm>
            <a:custGeom>
              <a:avLst/>
              <a:gdLst/>
              <a:ahLst/>
              <a:cxnLst/>
              <a:rect l="l" t="t" r="r" b="b"/>
              <a:pathLst>
                <a:path w="314959" h="739775">
                  <a:moveTo>
                    <a:pt x="0" y="739572"/>
                  </a:moveTo>
                  <a:lnTo>
                    <a:pt x="314871" y="739572"/>
                  </a:lnTo>
                  <a:lnTo>
                    <a:pt x="314871" y="0"/>
                  </a:lnTo>
                  <a:lnTo>
                    <a:pt x="0" y="0"/>
                  </a:lnTo>
                  <a:lnTo>
                    <a:pt x="0" y="739572"/>
                  </a:lnTo>
                  <a:close/>
                </a:path>
              </a:pathLst>
            </a:custGeom>
            <a:ln w="510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6" name="object 196"/>
          <p:cNvSpPr txBox="1"/>
          <p:nvPr/>
        </p:nvSpPr>
        <p:spPr>
          <a:xfrm>
            <a:off x="7952109" y="4577169"/>
            <a:ext cx="249554" cy="25019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8255">
              <a:lnSpc>
                <a:spcPts val="800"/>
              </a:lnSpc>
              <a:spcBef>
                <a:spcPts val="260"/>
              </a:spcBef>
            </a:pPr>
            <a:r>
              <a:rPr sz="800" b="1" spc="-25" dirty="0">
                <a:latin typeface="Arial"/>
                <a:cs typeface="Arial"/>
              </a:rPr>
              <a:t>ALU</a:t>
            </a:r>
            <a:r>
              <a:rPr sz="800" b="1" spc="500" dirty="0">
                <a:latin typeface="Arial"/>
                <a:cs typeface="Arial"/>
              </a:rPr>
              <a:t> </a:t>
            </a:r>
            <a:r>
              <a:rPr sz="800" b="1" spc="-25" dirty="0">
                <a:latin typeface="Arial"/>
                <a:cs typeface="Arial"/>
              </a:rPr>
              <a:t>OUT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197" name="object 197"/>
          <p:cNvGrpSpPr/>
          <p:nvPr/>
        </p:nvGrpSpPr>
        <p:grpSpPr>
          <a:xfrm>
            <a:off x="5050064" y="3390958"/>
            <a:ext cx="3902075" cy="2444750"/>
            <a:chOff x="5050064" y="3390958"/>
            <a:chExt cx="3902075" cy="2444750"/>
          </a:xfrm>
        </p:grpSpPr>
        <p:sp>
          <p:nvSpPr>
            <p:cNvPr id="198" name="object 198"/>
            <p:cNvSpPr/>
            <p:nvPr/>
          </p:nvSpPr>
          <p:spPr>
            <a:xfrm>
              <a:off x="5054509" y="5754428"/>
              <a:ext cx="76835" cy="76835"/>
            </a:xfrm>
            <a:custGeom>
              <a:avLst/>
              <a:gdLst/>
              <a:ahLst/>
              <a:cxnLst/>
              <a:rect l="l" t="t" r="r" b="b"/>
              <a:pathLst>
                <a:path w="76835" h="76835">
                  <a:moveTo>
                    <a:pt x="76609" y="0"/>
                  </a:moveTo>
                  <a:lnTo>
                    <a:pt x="0" y="76551"/>
                  </a:lnTo>
                </a:path>
              </a:pathLst>
            </a:custGeom>
            <a:ln w="8577">
              <a:solidFill>
                <a:srgbClr val="44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" name="object 199"/>
            <p:cNvSpPr/>
            <p:nvPr/>
          </p:nvSpPr>
          <p:spPr>
            <a:xfrm>
              <a:off x="8696466" y="3416675"/>
              <a:ext cx="229870" cy="688975"/>
            </a:xfrm>
            <a:custGeom>
              <a:avLst/>
              <a:gdLst/>
              <a:ahLst/>
              <a:cxnLst/>
              <a:rect l="l" t="t" r="r" b="b"/>
              <a:pathLst>
                <a:path w="229870" h="688975">
                  <a:moveTo>
                    <a:pt x="0" y="0"/>
                  </a:moveTo>
                  <a:lnTo>
                    <a:pt x="0" y="688589"/>
                  </a:lnTo>
                  <a:lnTo>
                    <a:pt x="229657" y="535673"/>
                  </a:lnTo>
                  <a:lnTo>
                    <a:pt x="229657" y="153085"/>
                  </a:lnTo>
                  <a:lnTo>
                    <a:pt x="0" y="0"/>
                  </a:lnTo>
                </a:path>
              </a:pathLst>
            </a:custGeom>
            <a:ln w="5104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0" name="object 200"/>
          <p:cNvSpPr txBox="1"/>
          <p:nvPr/>
        </p:nvSpPr>
        <p:spPr>
          <a:xfrm>
            <a:off x="8700856" y="3863054"/>
            <a:ext cx="97155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b="1" spc="-50" dirty="0">
                <a:solidFill>
                  <a:srgbClr val="0033FF"/>
                </a:solidFill>
                <a:latin typeface="Courier New"/>
                <a:cs typeface="Courier New"/>
              </a:rPr>
              <a:t>0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201" name="object 201"/>
          <p:cNvSpPr txBox="1"/>
          <p:nvPr/>
        </p:nvSpPr>
        <p:spPr>
          <a:xfrm>
            <a:off x="8700856" y="3471967"/>
            <a:ext cx="189865" cy="3638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ts val="1035"/>
              </a:lnSpc>
              <a:spcBef>
                <a:spcPts val="135"/>
              </a:spcBef>
            </a:pPr>
            <a:r>
              <a:rPr sz="900" b="1" spc="-50" dirty="0">
                <a:solidFill>
                  <a:srgbClr val="0033FF"/>
                </a:solidFill>
                <a:latin typeface="Courier New"/>
                <a:cs typeface="Courier New"/>
              </a:rPr>
              <a:t>2</a:t>
            </a:r>
            <a:endParaRPr sz="900">
              <a:latin typeface="Courier New"/>
              <a:cs typeface="Courier New"/>
            </a:endParaRPr>
          </a:p>
          <a:p>
            <a:pPr marL="106045">
              <a:lnSpc>
                <a:spcPts val="620"/>
              </a:lnSpc>
            </a:pPr>
            <a:r>
              <a:rPr sz="650" b="1" spc="-50" dirty="0">
                <a:latin typeface="Arial"/>
                <a:cs typeface="Arial"/>
              </a:rPr>
              <a:t>M</a:t>
            </a:r>
            <a:endParaRPr sz="650">
              <a:latin typeface="Arial"/>
              <a:cs typeface="Arial"/>
            </a:endParaRPr>
          </a:p>
          <a:p>
            <a:pPr marL="12700">
              <a:lnSpc>
                <a:spcPts val="965"/>
              </a:lnSpc>
            </a:pPr>
            <a:r>
              <a:rPr sz="1350" b="1" baseline="3086" dirty="0">
                <a:solidFill>
                  <a:srgbClr val="0033FF"/>
                </a:solidFill>
                <a:latin typeface="Courier New"/>
                <a:cs typeface="Courier New"/>
              </a:rPr>
              <a:t>1</a:t>
            </a:r>
            <a:r>
              <a:rPr sz="1350" b="1" spc="-525" baseline="3086" dirty="0">
                <a:solidFill>
                  <a:srgbClr val="0033FF"/>
                </a:solidFill>
                <a:latin typeface="Courier New"/>
                <a:cs typeface="Courier New"/>
              </a:rPr>
              <a:t> </a:t>
            </a:r>
            <a:r>
              <a:rPr sz="650" b="1" spc="-50" dirty="0">
                <a:latin typeface="Arial"/>
                <a:cs typeface="Arial"/>
              </a:rPr>
              <a:t>U</a:t>
            </a:r>
            <a:endParaRPr sz="650">
              <a:latin typeface="Arial"/>
              <a:cs typeface="Arial"/>
            </a:endParaRPr>
          </a:p>
        </p:txBody>
      </p:sp>
      <p:sp>
        <p:nvSpPr>
          <p:cNvPr id="202" name="object 202"/>
          <p:cNvSpPr txBox="1"/>
          <p:nvPr/>
        </p:nvSpPr>
        <p:spPr>
          <a:xfrm>
            <a:off x="8802973" y="3803520"/>
            <a:ext cx="82550" cy="1276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50" b="1" spc="-50" dirty="0">
                <a:latin typeface="Arial"/>
                <a:cs typeface="Arial"/>
              </a:rPr>
              <a:t>X</a:t>
            </a:r>
            <a:endParaRPr sz="650">
              <a:latin typeface="Arial"/>
              <a:cs typeface="Arial"/>
            </a:endParaRPr>
          </a:p>
        </p:txBody>
      </p:sp>
      <p:grpSp>
        <p:nvGrpSpPr>
          <p:cNvPr id="203" name="object 203"/>
          <p:cNvGrpSpPr/>
          <p:nvPr/>
        </p:nvGrpSpPr>
        <p:grpSpPr>
          <a:xfrm>
            <a:off x="6245611" y="3127456"/>
            <a:ext cx="2459355" cy="876300"/>
            <a:chOff x="6245611" y="3127456"/>
            <a:chExt cx="2459355" cy="876300"/>
          </a:xfrm>
        </p:grpSpPr>
        <p:sp>
          <p:nvSpPr>
            <p:cNvPr id="204" name="object 204"/>
            <p:cNvSpPr/>
            <p:nvPr/>
          </p:nvSpPr>
          <p:spPr>
            <a:xfrm>
              <a:off x="8585931" y="3518760"/>
              <a:ext cx="119380" cy="102235"/>
            </a:xfrm>
            <a:custGeom>
              <a:avLst/>
              <a:gdLst/>
              <a:ahLst/>
              <a:cxnLst/>
              <a:rect l="l" t="t" r="r" b="b"/>
              <a:pathLst>
                <a:path w="119379" h="102235">
                  <a:moveTo>
                    <a:pt x="0" y="0"/>
                  </a:moveTo>
                  <a:lnTo>
                    <a:pt x="0" y="101830"/>
                  </a:lnTo>
                  <a:lnTo>
                    <a:pt x="119037" y="51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5" name="object 205"/>
            <p:cNvSpPr/>
            <p:nvPr/>
          </p:nvSpPr>
          <p:spPr>
            <a:xfrm>
              <a:off x="8236981" y="3569761"/>
              <a:ext cx="408940" cy="0"/>
            </a:xfrm>
            <a:custGeom>
              <a:avLst/>
              <a:gdLst/>
              <a:ahLst/>
              <a:cxnLst/>
              <a:rect l="l" t="t" r="r" b="b"/>
              <a:pathLst>
                <a:path w="408940">
                  <a:moveTo>
                    <a:pt x="408384" y="0"/>
                  </a:moveTo>
                  <a:lnTo>
                    <a:pt x="0" y="0"/>
                  </a:lnTo>
                </a:path>
              </a:pathLst>
            </a:custGeom>
            <a:ln w="255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6" name="object 206"/>
            <p:cNvSpPr/>
            <p:nvPr/>
          </p:nvSpPr>
          <p:spPr>
            <a:xfrm>
              <a:off x="8585931" y="3901348"/>
              <a:ext cx="119380" cy="102235"/>
            </a:xfrm>
            <a:custGeom>
              <a:avLst/>
              <a:gdLst/>
              <a:ahLst/>
              <a:cxnLst/>
              <a:rect l="l" t="t" r="r" b="b"/>
              <a:pathLst>
                <a:path w="119379" h="102235">
                  <a:moveTo>
                    <a:pt x="0" y="0"/>
                  </a:moveTo>
                  <a:lnTo>
                    <a:pt x="0" y="101830"/>
                  </a:lnTo>
                  <a:lnTo>
                    <a:pt x="119037" y="51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7" name="object 207"/>
            <p:cNvSpPr/>
            <p:nvPr/>
          </p:nvSpPr>
          <p:spPr>
            <a:xfrm>
              <a:off x="7700971" y="3952348"/>
              <a:ext cx="944880" cy="0"/>
            </a:xfrm>
            <a:custGeom>
              <a:avLst/>
              <a:gdLst/>
              <a:ahLst/>
              <a:cxnLst/>
              <a:rect l="l" t="t" r="r" b="b"/>
              <a:pathLst>
                <a:path w="944879">
                  <a:moveTo>
                    <a:pt x="944393" y="0"/>
                  </a:moveTo>
                  <a:lnTo>
                    <a:pt x="0" y="0"/>
                  </a:lnTo>
                </a:path>
              </a:pathLst>
            </a:custGeom>
            <a:ln w="255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8" name="object 208"/>
            <p:cNvSpPr/>
            <p:nvPr/>
          </p:nvSpPr>
          <p:spPr>
            <a:xfrm>
              <a:off x="6271329" y="3153173"/>
              <a:ext cx="391795" cy="314960"/>
            </a:xfrm>
            <a:custGeom>
              <a:avLst/>
              <a:gdLst/>
              <a:ahLst/>
              <a:cxnLst/>
              <a:rect l="l" t="t" r="r" b="b"/>
              <a:pathLst>
                <a:path w="391795" h="314960">
                  <a:moveTo>
                    <a:pt x="0" y="161501"/>
                  </a:moveTo>
                  <a:lnTo>
                    <a:pt x="7755" y="210094"/>
                  </a:lnTo>
                  <a:lnTo>
                    <a:pt x="29396" y="252144"/>
                  </a:lnTo>
                  <a:lnTo>
                    <a:pt x="62480" y="285205"/>
                  </a:lnTo>
                  <a:lnTo>
                    <a:pt x="104568" y="306834"/>
                  </a:lnTo>
                  <a:lnTo>
                    <a:pt x="153218" y="314587"/>
                  </a:lnTo>
                  <a:lnTo>
                    <a:pt x="238330" y="314587"/>
                  </a:lnTo>
                  <a:lnTo>
                    <a:pt x="286873" y="306834"/>
                  </a:lnTo>
                  <a:lnTo>
                    <a:pt x="328928" y="285205"/>
                  </a:lnTo>
                  <a:lnTo>
                    <a:pt x="362024" y="252144"/>
                  </a:lnTo>
                  <a:lnTo>
                    <a:pt x="383692" y="210094"/>
                  </a:lnTo>
                  <a:lnTo>
                    <a:pt x="391463" y="161501"/>
                  </a:lnTo>
                  <a:lnTo>
                    <a:pt x="391463" y="153085"/>
                  </a:lnTo>
                  <a:lnTo>
                    <a:pt x="383692" y="104492"/>
                  </a:lnTo>
                  <a:lnTo>
                    <a:pt x="362024" y="62442"/>
                  </a:lnTo>
                  <a:lnTo>
                    <a:pt x="328928" y="29381"/>
                  </a:lnTo>
                  <a:lnTo>
                    <a:pt x="286873" y="7752"/>
                  </a:lnTo>
                  <a:lnTo>
                    <a:pt x="238330" y="0"/>
                  </a:lnTo>
                  <a:lnTo>
                    <a:pt x="153218" y="0"/>
                  </a:lnTo>
                  <a:lnTo>
                    <a:pt x="104568" y="7752"/>
                  </a:lnTo>
                  <a:lnTo>
                    <a:pt x="62480" y="29381"/>
                  </a:lnTo>
                  <a:lnTo>
                    <a:pt x="29396" y="62442"/>
                  </a:lnTo>
                  <a:lnTo>
                    <a:pt x="7755" y="104492"/>
                  </a:lnTo>
                  <a:lnTo>
                    <a:pt x="0" y="153085"/>
                  </a:lnTo>
                  <a:lnTo>
                    <a:pt x="0" y="161501"/>
                  </a:lnTo>
                </a:path>
              </a:pathLst>
            </a:custGeom>
            <a:ln w="510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9" name="object 209"/>
          <p:cNvSpPr txBox="1"/>
          <p:nvPr/>
        </p:nvSpPr>
        <p:spPr>
          <a:xfrm>
            <a:off x="6318317" y="3191286"/>
            <a:ext cx="295910" cy="209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b="1" spc="-25" dirty="0">
                <a:latin typeface="Courier New"/>
                <a:cs typeface="Courier New"/>
              </a:rPr>
              <a:t>&lt;&lt;2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210" name="object 210"/>
          <p:cNvSpPr/>
          <p:nvPr/>
        </p:nvSpPr>
        <p:spPr>
          <a:xfrm>
            <a:off x="7190214" y="3153173"/>
            <a:ext cx="664210" cy="314960"/>
          </a:xfrm>
          <a:custGeom>
            <a:avLst/>
            <a:gdLst/>
            <a:ahLst/>
            <a:cxnLst/>
            <a:rect l="l" t="t" r="r" b="b"/>
            <a:pathLst>
              <a:path w="664209" h="314960">
                <a:moveTo>
                  <a:pt x="0" y="161501"/>
                </a:moveTo>
                <a:lnTo>
                  <a:pt x="7781" y="210094"/>
                </a:lnTo>
                <a:lnTo>
                  <a:pt x="29480" y="252144"/>
                </a:lnTo>
                <a:lnTo>
                  <a:pt x="62627" y="285205"/>
                </a:lnTo>
                <a:lnTo>
                  <a:pt x="104753" y="306834"/>
                </a:lnTo>
                <a:lnTo>
                  <a:pt x="153388" y="314587"/>
                </a:lnTo>
                <a:lnTo>
                  <a:pt x="510756" y="314587"/>
                </a:lnTo>
                <a:lnTo>
                  <a:pt x="559300" y="306834"/>
                </a:lnTo>
                <a:lnTo>
                  <a:pt x="601354" y="285205"/>
                </a:lnTo>
                <a:lnTo>
                  <a:pt x="634450" y="252144"/>
                </a:lnTo>
                <a:lnTo>
                  <a:pt x="656118" y="210094"/>
                </a:lnTo>
                <a:lnTo>
                  <a:pt x="663890" y="161501"/>
                </a:lnTo>
                <a:lnTo>
                  <a:pt x="663890" y="153085"/>
                </a:lnTo>
                <a:lnTo>
                  <a:pt x="656118" y="104492"/>
                </a:lnTo>
                <a:lnTo>
                  <a:pt x="634450" y="62442"/>
                </a:lnTo>
                <a:lnTo>
                  <a:pt x="601354" y="29381"/>
                </a:lnTo>
                <a:lnTo>
                  <a:pt x="559300" y="7752"/>
                </a:lnTo>
                <a:lnTo>
                  <a:pt x="510756" y="0"/>
                </a:lnTo>
                <a:lnTo>
                  <a:pt x="153388" y="0"/>
                </a:lnTo>
                <a:lnTo>
                  <a:pt x="104753" y="7752"/>
                </a:lnTo>
                <a:lnTo>
                  <a:pt x="62627" y="29381"/>
                </a:lnTo>
                <a:lnTo>
                  <a:pt x="29480" y="62442"/>
                </a:lnTo>
                <a:lnTo>
                  <a:pt x="7781" y="104492"/>
                </a:lnTo>
                <a:lnTo>
                  <a:pt x="0" y="153085"/>
                </a:lnTo>
                <a:lnTo>
                  <a:pt x="0" y="161501"/>
                </a:lnTo>
              </a:path>
            </a:pathLst>
          </a:custGeom>
          <a:ln w="510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 txBox="1"/>
          <p:nvPr/>
        </p:nvSpPr>
        <p:spPr>
          <a:xfrm>
            <a:off x="7288219" y="3200050"/>
            <a:ext cx="470534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b="1" spc="-10" dirty="0">
                <a:latin typeface="Courier New"/>
                <a:cs typeface="Courier New"/>
              </a:rPr>
              <a:t>CONCAT</a:t>
            </a:r>
            <a:endParaRPr sz="900">
              <a:latin typeface="Courier New"/>
              <a:cs typeface="Courier New"/>
            </a:endParaRPr>
          </a:p>
        </p:txBody>
      </p:sp>
      <p:grpSp>
        <p:nvGrpSpPr>
          <p:cNvPr id="212" name="object 212"/>
          <p:cNvGrpSpPr/>
          <p:nvPr/>
        </p:nvGrpSpPr>
        <p:grpSpPr>
          <a:xfrm>
            <a:off x="676151" y="3263589"/>
            <a:ext cx="7446645" cy="1165225"/>
            <a:chOff x="676151" y="3263589"/>
            <a:chExt cx="7446645" cy="1165225"/>
          </a:xfrm>
        </p:grpSpPr>
        <p:sp>
          <p:nvSpPr>
            <p:cNvPr id="213" name="object 213"/>
            <p:cNvSpPr/>
            <p:nvPr/>
          </p:nvSpPr>
          <p:spPr>
            <a:xfrm>
              <a:off x="7088182" y="3263589"/>
              <a:ext cx="119380" cy="102235"/>
            </a:xfrm>
            <a:custGeom>
              <a:avLst/>
              <a:gdLst/>
              <a:ahLst/>
              <a:cxnLst/>
              <a:rect l="l" t="t" r="r" b="b"/>
              <a:pathLst>
                <a:path w="119379" h="102235">
                  <a:moveTo>
                    <a:pt x="0" y="0"/>
                  </a:moveTo>
                  <a:lnTo>
                    <a:pt x="0" y="102085"/>
                  </a:lnTo>
                  <a:lnTo>
                    <a:pt x="119207" y="510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4" name="object 214"/>
            <p:cNvSpPr/>
            <p:nvPr/>
          </p:nvSpPr>
          <p:spPr>
            <a:xfrm>
              <a:off x="6662792" y="3314674"/>
              <a:ext cx="485140" cy="0"/>
            </a:xfrm>
            <a:custGeom>
              <a:avLst/>
              <a:gdLst/>
              <a:ahLst/>
              <a:cxnLst/>
              <a:rect l="l" t="t" r="r" b="b"/>
              <a:pathLst>
                <a:path w="485140">
                  <a:moveTo>
                    <a:pt x="484993" y="0"/>
                  </a:moveTo>
                  <a:lnTo>
                    <a:pt x="0" y="0"/>
                  </a:lnTo>
                </a:path>
              </a:pathLst>
            </a:custGeom>
            <a:ln w="255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5" name="object 215"/>
            <p:cNvSpPr/>
            <p:nvPr/>
          </p:nvSpPr>
          <p:spPr>
            <a:xfrm>
              <a:off x="6781830" y="3272174"/>
              <a:ext cx="1336675" cy="76835"/>
            </a:xfrm>
            <a:custGeom>
              <a:avLst/>
              <a:gdLst/>
              <a:ahLst/>
              <a:cxnLst/>
              <a:rect l="l" t="t" r="r" b="b"/>
              <a:pathLst>
                <a:path w="1336675" h="76835">
                  <a:moveTo>
                    <a:pt x="76609" y="0"/>
                  </a:moveTo>
                  <a:lnTo>
                    <a:pt x="0" y="76585"/>
                  </a:lnTo>
                </a:path>
                <a:path w="1336675" h="76835">
                  <a:moveTo>
                    <a:pt x="1336112" y="0"/>
                  </a:moveTo>
                  <a:lnTo>
                    <a:pt x="1259503" y="76585"/>
                  </a:lnTo>
                </a:path>
              </a:pathLst>
            </a:custGeom>
            <a:ln w="8577">
              <a:solidFill>
                <a:srgbClr val="44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6" name="object 216"/>
            <p:cNvSpPr/>
            <p:nvPr/>
          </p:nvSpPr>
          <p:spPr>
            <a:xfrm>
              <a:off x="774322" y="4326351"/>
              <a:ext cx="119380" cy="102235"/>
            </a:xfrm>
            <a:custGeom>
              <a:avLst/>
              <a:gdLst/>
              <a:ahLst/>
              <a:cxnLst/>
              <a:rect l="l" t="t" r="r" b="b"/>
              <a:pathLst>
                <a:path w="119380" h="102235">
                  <a:moveTo>
                    <a:pt x="0" y="0"/>
                  </a:moveTo>
                  <a:lnTo>
                    <a:pt x="0" y="102000"/>
                  </a:lnTo>
                  <a:lnTo>
                    <a:pt x="119224" y="51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7" name="object 217"/>
            <p:cNvSpPr/>
            <p:nvPr/>
          </p:nvSpPr>
          <p:spPr>
            <a:xfrm>
              <a:off x="689168" y="4377351"/>
              <a:ext cx="144780" cy="0"/>
            </a:xfrm>
            <a:custGeom>
              <a:avLst/>
              <a:gdLst/>
              <a:ahLst/>
              <a:cxnLst/>
              <a:rect l="l" t="t" r="r" b="b"/>
              <a:pathLst>
                <a:path w="144780">
                  <a:moveTo>
                    <a:pt x="144783" y="0"/>
                  </a:moveTo>
                  <a:lnTo>
                    <a:pt x="0" y="0"/>
                  </a:lnTo>
                </a:path>
              </a:pathLst>
            </a:custGeom>
            <a:ln w="255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8" name="object 218"/>
          <p:cNvSpPr txBox="1"/>
          <p:nvPr/>
        </p:nvSpPr>
        <p:spPr>
          <a:xfrm>
            <a:off x="6769130" y="3080820"/>
            <a:ext cx="14478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25" dirty="0">
                <a:latin typeface="Arial MT"/>
                <a:cs typeface="Arial MT"/>
              </a:rPr>
              <a:t>28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219" name="object 219"/>
          <p:cNvSpPr txBox="1"/>
          <p:nvPr/>
        </p:nvSpPr>
        <p:spPr>
          <a:xfrm>
            <a:off x="8028633" y="3080820"/>
            <a:ext cx="14478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25" dirty="0">
                <a:latin typeface="Arial MT"/>
                <a:cs typeface="Arial MT"/>
              </a:rPr>
              <a:t>32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220" name="object 220"/>
          <p:cNvSpPr txBox="1"/>
          <p:nvPr/>
        </p:nvSpPr>
        <p:spPr>
          <a:xfrm>
            <a:off x="982965" y="4202938"/>
            <a:ext cx="86995" cy="1276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50" b="1" spc="-50" dirty="0">
                <a:latin typeface="Arial"/>
                <a:cs typeface="Arial"/>
              </a:rPr>
              <a:t>U</a:t>
            </a:r>
            <a:endParaRPr sz="650">
              <a:latin typeface="Arial"/>
              <a:cs typeface="Arial"/>
            </a:endParaRPr>
          </a:p>
        </p:txBody>
      </p:sp>
      <p:sp>
        <p:nvSpPr>
          <p:cNvPr id="221" name="object 221"/>
          <p:cNvSpPr/>
          <p:nvPr/>
        </p:nvSpPr>
        <p:spPr>
          <a:xfrm>
            <a:off x="884959" y="3994764"/>
            <a:ext cx="229870" cy="535940"/>
          </a:xfrm>
          <a:custGeom>
            <a:avLst/>
            <a:gdLst/>
            <a:ahLst/>
            <a:cxnLst/>
            <a:rect l="l" t="t" r="r" b="b"/>
            <a:pathLst>
              <a:path w="229869" h="535939">
                <a:moveTo>
                  <a:pt x="0" y="0"/>
                </a:moveTo>
                <a:lnTo>
                  <a:pt x="0" y="535503"/>
                </a:lnTo>
                <a:lnTo>
                  <a:pt x="229742" y="425002"/>
                </a:lnTo>
                <a:lnTo>
                  <a:pt x="229742" y="119085"/>
                </a:lnTo>
                <a:lnTo>
                  <a:pt x="0" y="0"/>
                </a:lnTo>
              </a:path>
            </a:pathLst>
          </a:custGeom>
          <a:ln w="510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 txBox="1"/>
          <p:nvPr/>
        </p:nvSpPr>
        <p:spPr>
          <a:xfrm>
            <a:off x="863865" y="4050055"/>
            <a:ext cx="241300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900" b="1" dirty="0">
                <a:solidFill>
                  <a:srgbClr val="0033FF"/>
                </a:solidFill>
                <a:latin typeface="Courier New"/>
                <a:cs typeface="Courier New"/>
              </a:rPr>
              <a:t>0</a:t>
            </a:r>
            <a:r>
              <a:rPr sz="900" b="1" spc="-345" dirty="0">
                <a:solidFill>
                  <a:srgbClr val="0033FF"/>
                </a:solidFill>
                <a:latin typeface="Courier New"/>
                <a:cs typeface="Courier New"/>
              </a:rPr>
              <a:t> </a:t>
            </a:r>
            <a:r>
              <a:rPr sz="975" b="1" spc="-75" baseline="-12820" dirty="0">
                <a:latin typeface="Arial"/>
                <a:cs typeface="Arial"/>
              </a:rPr>
              <a:t>M</a:t>
            </a:r>
            <a:endParaRPr sz="975" baseline="-12820">
              <a:latin typeface="Arial"/>
              <a:cs typeface="Arial"/>
            </a:endParaRPr>
          </a:p>
        </p:txBody>
      </p:sp>
      <p:sp>
        <p:nvSpPr>
          <p:cNvPr id="223" name="object 223"/>
          <p:cNvSpPr txBox="1"/>
          <p:nvPr/>
        </p:nvSpPr>
        <p:spPr>
          <a:xfrm>
            <a:off x="889265" y="4271142"/>
            <a:ext cx="184785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50" b="1" baseline="3086" dirty="0">
                <a:solidFill>
                  <a:srgbClr val="0033FF"/>
                </a:solidFill>
                <a:latin typeface="Courier New"/>
                <a:cs typeface="Courier New"/>
              </a:rPr>
              <a:t>1</a:t>
            </a:r>
            <a:r>
              <a:rPr sz="1350" b="1" spc="-419" baseline="3086" dirty="0">
                <a:solidFill>
                  <a:srgbClr val="0033FF"/>
                </a:solidFill>
                <a:latin typeface="Courier New"/>
                <a:cs typeface="Courier New"/>
              </a:rPr>
              <a:t> </a:t>
            </a:r>
            <a:r>
              <a:rPr sz="650" b="1" spc="-50" dirty="0">
                <a:latin typeface="Arial"/>
                <a:cs typeface="Arial"/>
              </a:rPr>
              <a:t>X</a:t>
            </a:r>
            <a:endParaRPr sz="650">
              <a:latin typeface="Arial"/>
              <a:cs typeface="Arial"/>
            </a:endParaRPr>
          </a:p>
        </p:txBody>
      </p:sp>
      <p:grpSp>
        <p:nvGrpSpPr>
          <p:cNvPr id="224" name="object 224"/>
          <p:cNvGrpSpPr/>
          <p:nvPr/>
        </p:nvGrpSpPr>
        <p:grpSpPr>
          <a:xfrm>
            <a:off x="6586268" y="3867190"/>
            <a:ext cx="85090" cy="238125"/>
            <a:chOff x="6586268" y="3867190"/>
            <a:chExt cx="85090" cy="238125"/>
          </a:xfrm>
        </p:grpSpPr>
        <p:sp>
          <p:nvSpPr>
            <p:cNvPr id="225" name="object 225"/>
            <p:cNvSpPr/>
            <p:nvPr/>
          </p:nvSpPr>
          <p:spPr>
            <a:xfrm>
              <a:off x="6586268" y="4003179"/>
              <a:ext cx="85090" cy="102235"/>
            </a:xfrm>
            <a:custGeom>
              <a:avLst/>
              <a:gdLst/>
              <a:ahLst/>
              <a:cxnLst/>
              <a:rect l="l" t="t" r="r" b="b"/>
              <a:pathLst>
                <a:path w="85090" h="102235">
                  <a:moveTo>
                    <a:pt x="84941" y="0"/>
                  </a:moveTo>
                  <a:lnTo>
                    <a:pt x="0" y="0"/>
                  </a:lnTo>
                  <a:lnTo>
                    <a:pt x="42428" y="102085"/>
                  </a:lnTo>
                  <a:lnTo>
                    <a:pt x="84941" y="0"/>
                  </a:lnTo>
                  <a:close/>
                </a:path>
              </a:pathLst>
            </a:custGeom>
            <a:solidFill>
              <a:srgbClr val="003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6" name="object 226"/>
            <p:cNvSpPr/>
            <p:nvPr/>
          </p:nvSpPr>
          <p:spPr>
            <a:xfrm>
              <a:off x="6628696" y="3875763"/>
              <a:ext cx="0" cy="195580"/>
            </a:xfrm>
            <a:custGeom>
              <a:avLst/>
              <a:gdLst/>
              <a:ahLst/>
              <a:cxnLst/>
              <a:rect l="l" t="t" r="r" b="b"/>
              <a:pathLst>
                <a:path h="195579">
                  <a:moveTo>
                    <a:pt x="0" y="0"/>
                  </a:moveTo>
                  <a:lnTo>
                    <a:pt x="0" y="195586"/>
                  </a:lnTo>
                </a:path>
              </a:pathLst>
            </a:custGeom>
            <a:ln w="16946">
              <a:solidFill>
                <a:srgbClr val="00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7" name="object 227"/>
          <p:cNvSpPr txBox="1"/>
          <p:nvPr/>
        </p:nvSpPr>
        <p:spPr>
          <a:xfrm>
            <a:off x="6335238" y="3726969"/>
            <a:ext cx="553720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b="1" spc="-10" dirty="0">
                <a:solidFill>
                  <a:srgbClr val="0033FF"/>
                </a:solidFill>
                <a:latin typeface="Arial"/>
                <a:cs typeface="Arial"/>
              </a:rPr>
              <a:t>ALUSrcA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228" name="object 228"/>
          <p:cNvGrpSpPr/>
          <p:nvPr/>
        </p:nvGrpSpPr>
        <p:grpSpPr>
          <a:xfrm>
            <a:off x="63556" y="2562067"/>
            <a:ext cx="9029065" cy="3851910"/>
            <a:chOff x="63556" y="2562067"/>
            <a:chExt cx="9029065" cy="3851910"/>
          </a:xfrm>
        </p:grpSpPr>
        <p:sp>
          <p:nvSpPr>
            <p:cNvPr id="229" name="object 229"/>
            <p:cNvSpPr/>
            <p:nvPr/>
          </p:nvSpPr>
          <p:spPr>
            <a:xfrm>
              <a:off x="76574" y="2575084"/>
              <a:ext cx="9003030" cy="3825875"/>
            </a:xfrm>
            <a:custGeom>
              <a:avLst/>
              <a:gdLst/>
              <a:ahLst/>
              <a:cxnLst/>
              <a:rect l="l" t="t" r="r" b="b"/>
              <a:pathLst>
                <a:path w="9003030" h="3825875">
                  <a:moveTo>
                    <a:pt x="9002768" y="0"/>
                  </a:moveTo>
                  <a:lnTo>
                    <a:pt x="0" y="0"/>
                  </a:lnTo>
                </a:path>
                <a:path w="9003030" h="3825875">
                  <a:moveTo>
                    <a:pt x="9002768" y="0"/>
                  </a:moveTo>
                  <a:lnTo>
                    <a:pt x="9002768" y="1190092"/>
                  </a:lnTo>
                </a:path>
                <a:path w="9003030" h="3825875">
                  <a:moveTo>
                    <a:pt x="3293126" y="2065768"/>
                  </a:moveTo>
                  <a:lnTo>
                    <a:pt x="3293126" y="3825420"/>
                  </a:lnTo>
                </a:path>
                <a:path w="9003030" h="3825875">
                  <a:moveTo>
                    <a:pt x="5973429" y="3672321"/>
                  </a:moveTo>
                  <a:lnTo>
                    <a:pt x="1072224" y="3672321"/>
                  </a:lnTo>
                </a:path>
                <a:path w="9003030" h="3825875">
                  <a:moveTo>
                    <a:pt x="5973429" y="2261354"/>
                  </a:moveTo>
                  <a:lnTo>
                    <a:pt x="5973429" y="3672321"/>
                  </a:lnTo>
                </a:path>
                <a:path w="9003030" h="3825875">
                  <a:moveTo>
                    <a:pt x="612594" y="1802266"/>
                  </a:moveTo>
                  <a:lnTo>
                    <a:pt x="612594" y="3825420"/>
                  </a:lnTo>
                </a:path>
              </a:pathLst>
            </a:custGeom>
            <a:ln w="255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0" name="object 230"/>
            <p:cNvSpPr/>
            <p:nvPr/>
          </p:nvSpPr>
          <p:spPr>
            <a:xfrm>
              <a:off x="1233740" y="4785439"/>
              <a:ext cx="119380" cy="102235"/>
            </a:xfrm>
            <a:custGeom>
              <a:avLst/>
              <a:gdLst/>
              <a:ahLst/>
              <a:cxnLst/>
              <a:rect l="l" t="t" r="r" b="b"/>
              <a:pathLst>
                <a:path w="119380" h="102235">
                  <a:moveTo>
                    <a:pt x="0" y="0"/>
                  </a:moveTo>
                  <a:lnTo>
                    <a:pt x="0" y="101830"/>
                  </a:lnTo>
                  <a:lnTo>
                    <a:pt x="119292" y="51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1" name="object 231"/>
            <p:cNvSpPr/>
            <p:nvPr/>
          </p:nvSpPr>
          <p:spPr>
            <a:xfrm>
              <a:off x="1148798" y="4836439"/>
              <a:ext cx="144780" cy="1410970"/>
            </a:xfrm>
            <a:custGeom>
              <a:avLst/>
              <a:gdLst/>
              <a:ahLst/>
              <a:cxnLst/>
              <a:rect l="l" t="t" r="r" b="b"/>
              <a:pathLst>
                <a:path w="144780" h="1410970">
                  <a:moveTo>
                    <a:pt x="144630" y="0"/>
                  </a:moveTo>
                  <a:lnTo>
                    <a:pt x="0" y="0"/>
                  </a:lnTo>
                </a:path>
                <a:path w="144780" h="1410970">
                  <a:moveTo>
                    <a:pt x="0" y="0"/>
                  </a:moveTo>
                  <a:lnTo>
                    <a:pt x="0" y="1410966"/>
                  </a:lnTo>
                </a:path>
              </a:pathLst>
            </a:custGeom>
            <a:ln w="255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2" name="object 232"/>
          <p:cNvSpPr txBox="1"/>
          <p:nvPr/>
        </p:nvSpPr>
        <p:spPr>
          <a:xfrm>
            <a:off x="5628919" y="3098049"/>
            <a:ext cx="547370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b="1" spc="-10" dirty="0">
                <a:solidFill>
                  <a:srgbClr val="DD0000"/>
                </a:solidFill>
                <a:latin typeface="Courier New"/>
                <a:cs typeface="Courier New"/>
              </a:rPr>
              <a:t>jmpaddr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233" name="object 233"/>
          <p:cNvSpPr txBox="1"/>
          <p:nvPr/>
        </p:nvSpPr>
        <p:spPr>
          <a:xfrm>
            <a:off x="5628919" y="3259704"/>
            <a:ext cx="45275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spc="-10" dirty="0">
                <a:solidFill>
                  <a:srgbClr val="DD0000"/>
                </a:solidFill>
                <a:latin typeface="Courier New"/>
                <a:cs typeface="Courier New"/>
              </a:rPr>
              <a:t>I[25:0]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234" name="object 234"/>
          <p:cNvSpPr txBox="1"/>
          <p:nvPr/>
        </p:nvSpPr>
        <p:spPr>
          <a:xfrm>
            <a:off x="5373668" y="3336051"/>
            <a:ext cx="179070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b="1" spc="35" dirty="0">
                <a:solidFill>
                  <a:srgbClr val="DD0000"/>
                </a:solidFill>
                <a:latin typeface="Courier New"/>
                <a:cs typeface="Courier New"/>
              </a:rPr>
              <a:t>rd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235" name="object 235"/>
          <p:cNvSpPr/>
          <p:nvPr/>
        </p:nvSpPr>
        <p:spPr>
          <a:xfrm>
            <a:off x="4901375" y="3527176"/>
            <a:ext cx="536575" cy="229870"/>
          </a:xfrm>
          <a:custGeom>
            <a:avLst/>
            <a:gdLst/>
            <a:ahLst/>
            <a:cxnLst/>
            <a:rect l="l" t="t" r="r" b="b"/>
            <a:pathLst>
              <a:path w="536575" h="229870">
                <a:moveTo>
                  <a:pt x="536009" y="0"/>
                </a:moveTo>
                <a:lnTo>
                  <a:pt x="0" y="0"/>
                </a:lnTo>
                <a:lnTo>
                  <a:pt x="119037" y="229586"/>
                </a:lnTo>
                <a:lnTo>
                  <a:pt x="425389" y="229586"/>
                </a:lnTo>
                <a:lnTo>
                  <a:pt x="536009" y="0"/>
                </a:lnTo>
              </a:path>
            </a:pathLst>
          </a:custGeom>
          <a:ln w="510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 txBox="1"/>
          <p:nvPr/>
        </p:nvSpPr>
        <p:spPr>
          <a:xfrm>
            <a:off x="4982205" y="3497467"/>
            <a:ext cx="403225" cy="41148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ts val="1000"/>
              </a:lnSpc>
              <a:spcBef>
                <a:spcPts val="135"/>
              </a:spcBef>
              <a:tabLst>
                <a:tab pos="318770" algn="l"/>
              </a:tabLst>
            </a:pPr>
            <a:r>
              <a:rPr sz="900" b="1" spc="-50" dirty="0">
                <a:solidFill>
                  <a:srgbClr val="0033FF"/>
                </a:solidFill>
                <a:latin typeface="Courier New"/>
                <a:cs typeface="Courier New"/>
              </a:rPr>
              <a:t>0</a:t>
            </a:r>
            <a:r>
              <a:rPr sz="900" b="1" dirty="0">
                <a:solidFill>
                  <a:srgbClr val="0033FF"/>
                </a:solidFill>
                <a:latin typeface="Courier New"/>
                <a:cs typeface="Courier New"/>
              </a:rPr>
              <a:t>	</a:t>
            </a:r>
            <a:r>
              <a:rPr sz="900" b="1" spc="-50" dirty="0">
                <a:solidFill>
                  <a:srgbClr val="0033FF"/>
                </a:solidFill>
                <a:latin typeface="Courier New"/>
                <a:cs typeface="Courier New"/>
              </a:rPr>
              <a:t>1</a:t>
            </a:r>
            <a:endParaRPr sz="900">
              <a:latin typeface="Courier New"/>
              <a:cs typeface="Courier New"/>
            </a:endParaRPr>
          </a:p>
          <a:p>
            <a:pPr marL="80645">
              <a:lnSpc>
                <a:spcPts val="700"/>
              </a:lnSpc>
            </a:pPr>
            <a:r>
              <a:rPr sz="650" b="1" spc="-25" dirty="0">
                <a:latin typeface="Arial"/>
                <a:cs typeface="Arial"/>
              </a:rPr>
              <a:t>MUX</a:t>
            </a:r>
            <a:endParaRPr sz="650">
              <a:latin typeface="Arial"/>
              <a:cs typeface="Arial"/>
            </a:endParaRPr>
          </a:p>
          <a:p>
            <a:pPr marL="225425">
              <a:lnSpc>
                <a:spcPct val="100000"/>
              </a:lnSpc>
              <a:spcBef>
                <a:spcPts val="340"/>
              </a:spcBef>
            </a:pPr>
            <a:r>
              <a:rPr sz="800" spc="-50" dirty="0">
                <a:latin typeface="Arial MT"/>
                <a:cs typeface="Arial MT"/>
              </a:rPr>
              <a:t>5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237" name="object 237"/>
          <p:cNvSpPr txBox="1"/>
          <p:nvPr/>
        </p:nvSpPr>
        <p:spPr>
          <a:xfrm>
            <a:off x="4207865" y="3336051"/>
            <a:ext cx="561975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394970" algn="l"/>
              </a:tabLst>
            </a:pPr>
            <a:r>
              <a:rPr sz="900" b="1" spc="-25" dirty="0">
                <a:solidFill>
                  <a:srgbClr val="DD0000"/>
                </a:solidFill>
                <a:latin typeface="Courier New"/>
                <a:cs typeface="Courier New"/>
              </a:rPr>
              <a:t>rs</a:t>
            </a:r>
            <a:r>
              <a:rPr sz="900" b="1" dirty="0">
                <a:solidFill>
                  <a:srgbClr val="DD0000"/>
                </a:solidFill>
                <a:latin typeface="Courier New"/>
                <a:cs typeface="Courier New"/>
              </a:rPr>
              <a:t>	</a:t>
            </a:r>
            <a:r>
              <a:rPr sz="900" b="1" spc="35" dirty="0">
                <a:solidFill>
                  <a:srgbClr val="DD0000"/>
                </a:solidFill>
                <a:latin typeface="Courier New"/>
                <a:cs typeface="Courier New"/>
              </a:rPr>
              <a:t>rt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238" name="object 238"/>
          <p:cNvSpPr txBox="1"/>
          <p:nvPr/>
        </p:nvSpPr>
        <p:spPr>
          <a:xfrm>
            <a:off x="3552647" y="5597202"/>
            <a:ext cx="700405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b="1" spc="-10" dirty="0">
                <a:solidFill>
                  <a:srgbClr val="DD0000"/>
                </a:solidFill>
                <a:latin typeface="Courier New"/>
                <a:cs typeface="Courier New"/>
              </a:rPr>
              <a:t>immediate</a:t>
            </a:r>
            <a:endParaRPr sz="900">
              <a:latin typeface="Courier New"/>
              <a:cs typeface="Courier New"/>
            </a:endParaRPr>
          </a:p>
        </p:txBody>
      </p:sp>
      <p:grpSp>
        <p:nvGrpSpPr>
          <p:cNvPr id="239" name="object 239"/>
          <p:cNvGrpSpPr/>
          <p:nvPr/>
        </p:nvGrpSpPr>
        <p:grpSpPr>
          <a:xfrm>
            <a:off x="3318672" y="2710980"/>
            <a:ext cx="5531485" cy="3732529"/>
            <a:chOff x="3318672" y="2710980"/>
            <a:chExt cx="5531485" cy="3732529"/>
          </a:xfrm>
        </p:grpSpPr>
        <p:pic>
          <p:nvPicPr>
            <p:cNvPr id="240" name="object 24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348178" y="3246653"/>
              <a:ext cx="102142" cy="102041"/>
            </a:xfrm>
            <a:prstGeom prst="rect">
              <a:avLst/>
            </a:prstGeom>
          </p:spPr>
        </p:pic>
        <p:pic>
          <p:nvPicPr>
            <p:cNvPr id="241" name="object 24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731054" y="3246653"/>
              <a:ext cx="102142" cy="102041"/>
            </a:xfrm>
            <a:prstGeom prst="rect">
              <a:avLst/>
            </a:prstGeom>
          </p:spPr>
        </p:pic>
        <p:pic>
          <p:nvPicPr>
            <p:cNvPr id="242" name="object 24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267318" y="3246653"/>
              <a:ext cx="102057" cy="102041"/>
            </a:xfrm>
            <a:prstGeom prst="rect">
              <a:avLst/>
            </a:prstGeom>
          </p:spPr>
        </p:pic>
        <p:pic>
          <p:nvPicPr>
            <p:cNvPr id="243" name="object 24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109680" y="2710980"/>
              <a:ext cx="102057" cy="102126"/>
            </a:xfrm>
            <a:prstGeom prst="rect">
              <a:avLst/>
            </a:prstGeom>
          </p:spPr>
        </p:pic>
        <p:pic>
          <p:nvPicPr>
            <p:cNvPr id="244" name="object 24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998974" y="4776833"/>
              <a:ext cx="93726" cy="102043"/>
            </a:xfrm>
            <a:prstGeom prst="rect">
              <a:avLst/>
            </a:prstGeom>
          </p:spPr>
        </p:pic>
        <p:pic>
          <p:nvPicPr>
            <p:cNvPr id="245" name="object 24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07107" y="4666418"/>
              <a:ext cx="102056" cy="93455"/>
            </a:xfrm>
            <a:prstGeom prst="rect">
              <a:avLst/>
            </a:prstGeom>
          </p:spPr>
        </p:pic>
        <p:pic>
          <p:nvPicPr>
            <p:cNvPr id="246" name="object 24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318672" y="6349468"/>
              <a:ext cx="93469" cy="93499"/>
            </a:xfrm>
            <a:prstGeom prst="rect">
              <a:avLst/>
            </a:prstGeom>
          </p:spPr>
        </p:pic>
        <p:sp>
          <p:nvSpPr>
            <p:cNvPr id="247" name="object 247"/>
            <p:cNvSpPr/>
            <p:nvPr/>
          </p:nvSpPr>
          <p:spPr>
            <a:xfrm>
              <a:off x="8764657" y="4028679"/>
              <a:ext cx="85090" cy="102235"/>
            </a:xfrm>
            <a:custGeom>
              <a:avLst/>
              <a:gdLst/>
              <a:ahLst/>
              <a:cxnLst/>
              <a:rect l="l" t="t" r="r" b="b"/>
              <a:pathLst>
                <a:path w="85090" h="102235">
                  <a:moveTo>
                    <a:pt x="42428" y="0"/>
                  </a:moveTo>
                  <a:lnTo>
                    <a:pt x="0" y="102085"/>
                  </a:lnTo>
                  <a:lnTo>
                    <a:pt x="84941" y="102085"/>
                  </a:lnTo>
                  <a:lnTo>
                    <a:pt x="42428" y="0"/>
                  </a:lnTo>
                  <a:close/>
                </a:path>
              </a:pathLst>
            </a:custGeom>
            <a:solidFill>
              <a:srgbClr val="003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8" name="object 248"/>
            <p:cNvSpPr/>
            <p:nvPr/>
          </p:nvSpPr>
          <p:spPr>
            <a:xfrm>
              <a:off x="8807086" y="4062764"/>
              <a:ext cx="0" cy="161925"/>
            </a:xfrm>
            <a:custGeom>
              <a:avLst/>
              <a:gdLst/>
              <a:ahLst/>
              <a:cxnLst/>
              <a:rect l="l" t="t" r="r" b="b"/>
              <a:pathLst>
                <a:path h="161925">
                  <a:moveTo>
                    <a:pt x="0" y="0"/>
                  </a:moveTo>
                  <a:lnTo>
                    <a:pt x="0" y="161501"/>
                  </a:lnTo>
                </a:path>
              </a:pathLst>
            </a:custGeom>
            <a:ln w="16946">
              <a:solidFill>
                <a:srgbClr val="00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9" name="object 249"/>
          <p:cNvSpPr txBox="1"/>
          <p:nvPr/>
        </p:nvSpPr>
        <p:spPr>
          <a:xfrm>
            <a:off x="8479531" y="4186056"/>
            <a:ext cx="610870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b="1" spc="-10" dirty="0">
                <a:solidFill>
                  <a:srgbClr val="0033FF"/>
                </a:solidFill>
                <a:latin typeface="Arial"/>
                <a:cs typeface="Arial"/>
              </a:rPr>
              <a:t>PCSource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250" name="object 250"/>
          <p:cNvGrpSpPr/>
          <p:nvPr/>
        </p:nvGrpSpPr>
        <p:grpSpPr>
          <a:xfrm>
            <a:off x="3710063" y="4759854"/>
            <a:ext cx="85725" cy="195580"/>
            <a:chOff x="3710063" y="4759854"/>
            <a:chExt cx="85725" cy="195580"/>
          </a:xfrm>
        </p:grpSpPr>
        <p:sp>
          <p:nvSpPr>
            <p:cNvPr id="251" name="object 251"/>
            <p:cNvSpPr/>
            <p:nvPr/>
          </p:nvSpPr>
          <p:spPr>
            <a:xfrm>
              <a:off x="3710063" y="4759854"/>
              <a:ext cx="85725" cy="102235"/>
            </a:xfrm>
            <a:custGeom>
              <a:avLst/>
              <a:gdLst/>
              <a:ahLst/>
              <a:cxnLst/>
              <a:rect l="l" t="t" r="r" b="b"/>
              <a:pathLst>
                <a:path w="85725" h="102235">
                  <a:moveTo>
                    <a:pt x="42513" y="0"/>
                  </a:moveTo>
                  <a:lnTo>
                    <a:pt x="0" y="101915"/>
                  </a:lnTo>
                  <a:lnTo>
                    <a:pt x="85196" y="101915"/>
                  </a:lnTo>
                  <a:lnTo>
                    <a:pt x="42513" y="0"/>
                  </a:lnTo>
                  <a:close/>
                </a:path>
              </a:pathLst>
            </a:custGeom>
            <a:solidFill>
              <a:srgbClr val="003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2" name="object 252"/>
            <p:cNvSpPr/>
            <p:nvPr/>
          </p:nvSpPr>
          <p:spPr>
            <a:xfrm>
              <a:off x="3752577" y="4793769"/>
              <a:ext cx="0" cy="153670"/>
            </a:xfrm>
            <a:custGeom>
              <a:avLst/>
              <a:gdLst/>
              <a:ahLst/>
              <a:cxnLst/>
              <a:rect l="l" t="t" r="r" b="b"/>
              <a:pathLst>
                <a:path h="153670">
                  <a:moveTo>
                    <a:pt x="0" y="0"/>
                  </a:moveTo>
                  <a:lnTo>
                    <a:pt x="0" y="153085"/>
                  </a:lnTo>
                </a:path>
              </a:pathLst>
            </a:custGeom>
            <a:ln w="16946">
              <a:solidFill>
                <a:srgbClr val="00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3" name="object 253"/>
          <p:cNvSpPr txBox="1"/>
          <p:nvPr/>
        </p:nvSpPr>
        <p:spPr>
          <a:xfrm>
            <a:off x="3382509" y="4908646"/>
            <a:ext cx="642620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b="1" spc="-10" dirty="0">
                <a:solidFill>
                  <a:srgbClr val="0033FF"/>
                </a:solidFill>
                <a:latin typeface="Arial"/>
                <a:cs typeface="Arial"/>
              </a:rPr>
              <a:t>MemtoReg</a:t>
            </a:r>
            <a:endParaRPr sz="900">
              <a:latin typeface="Arial"/>
              <a:cs typeface="Arial"/>
            </a:endParaRPr>
          </a:p>
        </p:txBody>
      </p:sp>
      <p:sp>
        <p:nvSpPr>
          <p:cNvPr id="254" name="object 254"/>
          <p:cNvSpPr txBox="1"/>
          <p:nvPr/>
        </p:nvSpPr>
        <p:spPr>
          <a:xfrm>
            <a:off x="872259" y="3650553"/>
            <a:ext cx="264795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b="1" spc="-20" dirty="0">
                <a:solidFill>
                  <a:srgbClr val="0033FF"/>
                </a:solidFill>
                <a:latin typeface="Arial"/>
                <a:cs typeface="Arial"/>
              </a:rPr>
              <a:t>IorD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255" name="object 255"/>
          <p:cNvGrpSpPr/>
          <p:nvPr/>
        </p:nvGrpSpPr>
        <p:grpSpPr>
          <a:xfrm>
            <a:off x="382876" y="3527103"/>
            <a:ext cx="85725" cy="238125"/>
            <a:chOff x="382876" y="3527103"/>
            <a:chExt cx="85725" cy="238125"/>
          </a:xfrm>
        </p:grpSpPr>
        <p:sp>
          <p:nvSpPr>
            <p:cNvPr id="256" name="object 256"/>
            <p:cNvSpPr/>
            <p:nvPr/>
          </p:nvSpPr>
          <p:spPr>
            <a:xfrm>
              <a:off x="382876" y="3663262"/>
              <a:ext cx="85725" cy="102235"/>
            </a:xfrm>
            <a:custGeom>
              <a:avLst/>
              <a:gdLst/>
              <a:ahLst/>
              <a:cxnLst/>
              <a:rect l="l" t="t" r="r" b="b"/>
              <a:pathLst>
                <a:path w="85725" h="102235">
                  <a:moveTo>
                    <a:pt x="85145" y="0"/>
                  </a:moveTo>
                  <a:lnTo>
                    <a:pt x="0" y="0"/>
                  </a:lnTo>
                  <a:lnTo>
                    <a:pt x="42675" y="101915"/>
                  </a:lnTo>
                  <a:lnTo>
                    <a:pt x="85145" y="0"/>
                  </a:lnTo>
                  <a:close/>
                </a:path>
              </a:pathLst>
            </a:custGeom>
            <a:solidFill>
              <a:srgbClr val="003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7" name="object 257"/>
            <p:cNvSpPr/>
            <p:nvPr/>
          </p:nvSpPr>
          <p:spPr>
            <a:xfrm>
              <a:off x="425551" y="3535676"/>
              <a:ext cx="0" cy="195580"/>
            </a:xfrm>
            <a:custGeom>
              <a:avLst/>
              <a:gdLst/>
              <a:ahLst/>
              <a:cxnLst/>
              <a:rect l="l" t="t" r="r" b="b"/>
              <a:pathLst>
                <a:path h="195579">
                  <a:moveTo>
                    <a:pt x="0" y="0"/>
                  </a:moveTo>
                  <a:lnTo>
                    <a:pt x="0" y="195586"/>
                  </a:lnTo>
                </a:path>
              </a:pathLst>
            </a:custGeom>
            <a:ln w="16946">
              <a:solidFill>
                <a:srgbClr val="00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8" name="object 258"/>
          <p:cNvSpPr txBox="1"/>
          <p:nvPr/>
        </p:nvSpPr>
        <p:spPr>
          <a:xfrm>
            <a:off x="200079" y="3336051"/>
            <a:ext cx="403860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b="1" spc="-10" dirty="0">
                <a:solidFill>
                  <a:srgbClr val="0033FF"/>
                </a:solidFill>
                <a:latin typeface="Arial"/>
                <a:cs typeface="Arial"/>
              </a:rPr>
              <a:t>PCWr*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259" name="object 259"/>
          <p:cNvGrpSpPr/>
          <p:nvPr/>
        </p:nvGrpSpPr>
        <p:grpSpPr>
          <a:xfrm>
            <a:off x="2944141" y="2489926"/>
            <a:ext cx="85725" cy="434340"/>
            <a:chOff x="2944141" y="2489926"/>
            <a:chExt cx="85725" cy="434340"/>
          </a:xfrm>
        </p:grpSpPr>
        <p:sp>
          <p:nvSpPr>
            <p:cNvPr id="260" name="object 260"/>
            <p:cNvSpPr/>
            <p:nvPr/>
          </p:nvSpPr>
          <p:spPr>
            <a:xfrm>
              <a:off x="2944141" y="2821671"/>
              <a:ext cx="85725" cy="102235"/>
            </a:xfrm>
            <a:custGeom>
              <a:avLst/>
              <a:gdLst/>
              <a:ahLst/>
              <a:cxnLst/>
              <a:rect l="l" t="t" r="r" b="b"/>
              <a:pathLst>
                <a:path w="85725" h="102235">
                  <a:moveTo>
                    <a:pt x="85111" y="0"/>
                  </a:moveTo>
                  <a:lnTo>
                    <a:pt x="0" y="0"/>
                  </a:lnTo>
                  <a:lnTo>
                    <a:pt x="42683" y="102085"/>
                  </a:lnTo>
                  <a:lnTo>
                    <a:pt x="85111" y="0"/>
                  </a:lnTo>
                  <a:close/>
                </a:path>
              </a:pathLst>
            </a:custGeom>
            <a:solidFill>
              <a:srgbClr val="003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1" name="object 261"/>
            <p:cNvSpPr/>
            <p:nvPr/>
          </p:nvSpPr>
          <p:spPr>
            <a:xfrm>
              <a:off x="2986824" y="2498499"/>
              <a:ext cx="0" cy="391795"/>
            </a:xfrm>
            <a:custGeom>
              <a:avLst/>
              <a:gdLst/>
              <a:ahLst/>
              <a:cxnLst/>
              <a:rect l="l" t="t" r="r" b="b"/>
              <a:pathLst>
                <a:path h="391794">
                  <a:moveTo>
                    <a:pt x="0" y="0"/>
                  </a:moveTo>
                  <a:lnTo>
                    <a:pt x="0" y="391172"/>
                  </a:lnTo>
                </a:path>
              </a:pathLst>
            </a:custGeom>
            <a:ln w="16946">
              <a:solidFill>
                <a:srgbClr val="00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2" name="object 262"/>
          <p:cNvSpPr txBox="1"/>
          <p:nvPr/>
        </p:nvSpPr>
        <p:spPr>
          <a:xfrm>
            <a:off x="2701698" y="2349875"/>
            <a:ext cx="440690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b="1" spc="-10" dirty="0">
                <a:solidFill>
                  <a:srgbClr val="0033FF"/>
                </a:solidFill>
                <a:latin typeface="Arial"/>
                <a:cs typeface="Arial"/>
              </a:rPr>
              <a:t>IRWrite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263" name="object 263"/>
          <p:cNvGrpSpPr/>
          <p:nvPr/>
        </p:nvGrpSpPr>
        <p:grpSpPr>
          <a:xfrm>
            <a:off x="228600" y="2223516"/>
            <a:ext cx="8709660" cy="3746500"/>
            <a:chOff x="228600" y="2223516"/>
            <a:chExt cx="8709660" cy="3746500"/>
          </a:xfrm>
        </p:grpSpPr>
        <p:sp>
          <p:nvSpPr>
            <p:cNvPr id="264" name="object 264"/>
            <p:cNvSpPr/>
            <p:nvPr/>
          </p:nvSpPr>
          <p:spPr>
            <a:xfrm>
              <a:off x="1914550" y="3926848"/>
              <a:ext cx="85725" cy="102235"/>
            </a:xfrm>
            <a:custGeom>
              <a:avLst/>
              <a:gdLst/>
              <a:ahLst/>
              <a:cxnLst/>
              <a:rect l="l" t="t" r="r" b="b"/>
              <a:pathLst>
                <a:path w="85725" h="102235">
                  <a:moveTo>
                    <a:pt x="85196" y="0"/>
                  </a:moveTo>
                  <a:lnTo>
                    <a:pt x="0" y="0"/>
                  </a:lnTo>
                  <a:lnTo>
                    <a:pt x="42513" y="101830"/>
                  </a:lnTo>
                  <a:lnTo>
                    <a:pt x="85196" y="0"/>
                  </a:lnTo>
                  <a:close/>
                </a:path>
              </a:pathLst>
            </a:custGeom>
            <a:solidFill>
              <a:srgbClr val="003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5" name="object 265"/>
            <p:cNvSpPr/>
            <p:nvPr/>
          </p:nvSpPr>
          <p:spPr>
            <a:xfrm>
              <a:off x="1957064" y="3799262"/>
              <a:ext cx="0" cy="195580"/>
            </a:xfrm>
            <a:custGeom>
              <a:avLst/>
              <a:gdLst/>
              <a:ahLst/>
              <a:cxnLst/>
              <a:rect l="l" t="t" r="r" b="b"/>
              <a:pathLst>
                <a:path h="195579">
                  <a:moveTo>
                    <a:pt x="0" y="0"/>
                  </a:moveTo>
                  <a:lnTo>
                    <a:pt x="0" y="195501"/>
                  </a:lnTo>
                </a:path>
              </a:pathLst>
            </a:custGeom>
            <a:ln w="16946">
              <a:solidFill>
                <a:srgbClr val="00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6" name="object 266"/>
            <p:cNvSpPr/>
            <p:nvPr/>
          </p:nvSpPr>
          <p:spPr>
            <a:xfrm>
              <a:off x="228600" y="2223515"/>
              <a:ext cx="8709660" cy="3746500"/>
            </a:xfrm>
            <a:custGeom>
              <a:avLst/>
              <a:gdLst/>
              <a:ahLst/>
              <a:cxnLst/>
              <a:rect l="l" t="t" r="r" b="b"/>
              <a:pathLst>
                <a:path w="8709660" h="3746500">
                  <a:moveTo>
                    <a:pt x="304800" y="795528"/>
                  </a:moveTo>
                  <a:lnTo>
                    <a:pt x="0" y="795528"/>
                  </a:lnTo>
                  <a:lnTo>
                    <a:pt x="0" y="1100328"/>
                  </a:lnTo>
                  <a:lnTo>
                    <a:pt x="304800" y="1100328"/>
                  </a:lnTo>
                  <a:lnTo>
                    <a:pt x="304800" y="795528"/>
                  </a:lnTo>
                  <a:close/>
                </a:path>
                <a:path w="8709660" h="3746500">
                  <a:moveTo>
                    <a:pt x="914400" y="1066800"/>
                  </a:moveTo>
                  <a:lnTo>
                    <a:pt x="609600" y="1066800"/>
                  </a:lnTo>
                  <a:lnTo>
                    <a:pt x="609600" y="1371600"/>
                  </a:lnTo>
                  <a:lnTo>
                    <a:pt x="914400" y="1371600"/>
                  </a:lnTo>
                  <a:lnTo>
                    <a:pt x="914400" y="1066800"/>
                  </a:lnTo>
                  <a:close/>
                </a:path>
                <a:path w="8709660" h="3746500">
                  <a:moveTo>
                    <a:pt x="1862328" y="1252728"/>
                  </a:moveTo>
                  <a:lnTo>
                    <a:pt x="1557528" y="1252728"/>
                  </a:lnTo>
                  <a:lnTo>
                    <a:pt x="1557528" y="1557528"/>
                  </a:lnTo>
                  <a:lnTo>
                    <a:pt x="1862328" y="1557528"/>
                  </a:lnTo>
                  <a:lnTo>
                    <a:pt x="1862328" y="1252728"/>
                  </a:lnTo>
                  <a:close/>
                </a:path>
                <a:path w="8709660" h="3746500">
                  <a:moveTo>
                    <a:pt x="1882140" y="3081528"/>
                  </a:moveTo>
                  <a:lnTo>
                    <a:pt x="1577340" y="3081528"/>
                  </a:lnTo>
                  <a:lnTo>
                    <a:pt x="1577340" y="3386328"/>
                  </a:lnTo>
                  <a:lnTo>
                    <a:pt x="1882140" y="3386328"/>
                  </a:lnTo>
                  <a:lnTo>
                    <a:pt x="1882140" y="3081528"/>
                  </a:lnTo>
                  <a:close/>
                </a:path>
                <a:path w="8709660" h="3746500">
                  <a:moveTo>
                    <a:pt x="3276600" y="0"/>
                  </a:moveTo>
                  <a:lnTo>
                    <a:pt x="2971800" y="0"/>
                  </a:lnTo>
                  <a:lnTo>
                    <a:pt x="2971800" y="304800"/>
                  </a:lnTo>
                  <a:lnTo>
                    <a:pt x="3276600" y="304800"/>
                  </a:lnTo>
                  <a:lnTo>
                    <a:pt x="3276600" y="0"/>
                  </a:lnTo>
                  <a:close/>
                </a:path>
                <a:path w="8709660" h="3746500">
                  <a:moveTo>
                    <a:pt x="3657600" y="2842260"/>
                  </a:moveTo>
                  <a:lnTo>
                    <a:pt x="3352800" y="2842260"/>
                  </a:lnTo>
                  <a:lnTo>
                    <a:pt x="3352800" y="3147060"/>
                  </a:lnTo>
                  <a:lnTo>
                    <a:pt x="3657600" y="3147060"/>
                  </a:lnTo>
                  <a:lnTo>
                    <a:pt x="3657600" y="2842260"/>
                  </a:lnTo>
                  <a:close/>
                </a:path>
                <a:path w="8709660" h="3746500">
                  <a:moveTo>
                    <a:pt x="4485132" y="3137916"/>
                  </a:moveTo>
                  <a:lnTo>
                    <a:pt x="4180332" y="3137916"/>
                  </a:lnTo>
                  <a:lnTo>
                    <a:pt x="4180332" y="3442716"/>
                  </a:lnTo>
                  <a:lnTo>
                    <a:pt x="4485132" y="3442716"/>
                  </a:lnTo>
                  <a:lnTo>
                    <a:pt x="4485132" y="3137916"/>
                  </a:lnTo>
                  <a:close/>
                </a:path>
                <a:path w="8709660" h="3746500">
                  <a:moveTo>
                    <a:pt x="5791200" y="1459992"/>
                  </a:moveTo>
                  <a:lnTo>
                    <a:pt x="5486400" y="1459992"/>
                  </a:lnTo>
                  <a:lnTo>
                    <a:pt x="5486400" y="1764792"/>
                  </a:lnTo>
                  <a:lnTo>
                    <a:pt x="5791200" y="1764792"/>
                  </a:lnTo>
                  <a:lnTo>
                    <a:pt x="5791200" y="1459992"/>
                  </a:lnTo>
                  <a:close/>
                </a:path>
                <a:path w="8709660" h="3746500">
                  <a:moveTo>
                    <a:pt x="6542532" y="3441192"/>
                  </a:moveTo>
                  <a:lnTo>
                    <a:pt x="6237732" y="3441192"/>
                  </a:lnTo>
                  <a:lnTo>
                    <a:pt x="6237732" y="3745992"/>
                  </a:lnTo>
                  <a:lnTo>
                    <a:pt x="6542532" y="3745992"/>
                  </a:lnTo>
                  <a:lnTo>
                    <a:pt x="6542532" y="3441192"/>
                  </a:lnTo>
                  <a:close/>
                </a:path>
                <a:path w="8709660" h="3746500">
                  <a:moveTo>
                    <a:pt x="6553200" y="1264920"/>
                  </a:moveTo>
                  <a:lnTo>
                    <a:pt x="6248400" y="1264920"/>
                  </a:lnTo>
                  <a:lnTo>
                    <a:pt x="6248400" y="1479804"/>
                  </a:lnTo>
                  <a:lnTo>
                    <a:pt x="6553200" y="1479804"/>
                  </a:lnTo>
                  <a:lnTo>
                    <a:pt x="6553200" y="1264920"/>
                  </a:lnTo>
                  <a:close/>
                </a:path>
                <a:path w="8709660" h="3746500">
                  <a:moveTo>
                    <a:pt x="7162800" y="1327416"/>
                  </a:moveTo>
                  <a:lnTo>
                    <a:pt x="6705600" y="1327416"/>
                  </a:lnTo>
                  <a:lnTo>
                    <a:pt x="6705600" y="1632204"/>
                  </a:lnTo>
                  <a:lnTo>
                    <a:pt x="7162800" y="1632204"/>
                  </a:lnTo>
                  <a:lnTo>
                    <a:pt x="7162800" y="1327416"/>
                  </a:lnTo>
                  <a:close/>
                </a:path>
                <a:path w="8709660" h="3746500">
                  <a:moveTo>
                    <a:pt x="8709660" y="2090928"/>
                  </a:moveTo>
                  <a:lnTo>
                    <a:pt x="8404860" y="2090928"/>
                  </a:lnTo>
                  <a:lnTo>
                    <a:pt x="8404860" y="2395728"/>
                  </a:lnTo>
                  <a:lnTo>
                    <a:pt x="8709660" y="2395728"/>
                  </a:lnTo>
                  <a:lnTo>
                    <a:pt x="8709660" y="209092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562600" y="4572000"/>
            <a:ext cx="457200" cy="533400"/>
          </a:xfrm>
          <a:custGeom>
            <a:avLst/>
            <a:gdLst/>
            <a:ahLst/>
            <a:cxnLst/>
            <a:rect l="l" t="t" r="r" b="b"/>
            <a:pathLst>
              <a:path w="457200" h="533400">
                <a:moveTo>
                  <a:pt x="457200" y="0"/>
                </a:moveTo>
                <a:lnTo>
                  <a:pt x="0" y="0"/>
                </a:lnTo>
                <a:lnTo>
                  <a:pt x="0" y="533400"/>
                </a:lnTo>
                <a:lnTo>
                  <a:pt x="457200" y="533400"/>
                </a:lnTo>
                <a:lnTo>
                  <a:pt x="457200" y="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17092" y="3924300"/>
            <a:ext cx="1423670" cy="1219200"/>
          </a:xfrm>
          <a:custGeom>
            <a:avLst/>
            <a:gdLst/>
            <a:ahLst/>
            <a:cxnLst/>
            <a:rect l="l" t="t" r="r" b="b"/>
            <a:pathLst>
              <a:path w="1423670" h="1219200">
                <a:moveTo>
                  <a:pt x="1423416" y="0"/>
                </a:moveTo>
                <a:lnTo>
                  <a:pt x="128016" y="0"/>
                </a:lnTo>
                <a:lnTo>
                  <a:pt x="128016" y="216408"/>
                </a:lnTo>
                <a:lnTo>
                  <a:pt x="0" y="216408"/>
                </a:lnTo>
                <a:lnTo>
                  <a:pt x="0" y="381000"/>
                </a:lnTo>
                <a:lnTo>
                  <a:pt x="128016" y="381000"/>
                </a:lnTo>
                <a:lnTo>
                  <a:pt x="128016" y="1219200"/>
                </a:lnTo>
                <a:lnTo>
                  <a:pt x="1423416" y="1219200"/>
                </a:lnTo>
                <a:lnTo>
                  <a:pt x="1423416" y="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02692" y="3669791"/>
            <a:ext cx="457200" cy="838200"/>
          </a:xfrm>
          <a:custGeom>
            <a:avLst/>
            <a:gdLst/>
            <a:ahLst/>
            <a:cxnLst/>
            <a:rect l="l" t="t" r="r" b="b"/>
            <a:pathLst>
              <a:path w="457200" h="838200">
                <a:moveTo>
                  <a:pt x="457200" y="0"/>
                </a:moveTo>
                <a:lnTo>
                  <a:pt x="0" y="0"/>
                </a:lnTo>
                <a:lnTo>
                  <a:pt x="0" y="838199"/>
                </a:lnTo>
                <a:lnTo>
                  <a:pt x="457200" y="838199"/>
                </a:lnTo>
                <a:lnTo>
                  <a:pt x="457200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731007" y="2793492"/>
            <a:ext cx="533400" cy="914400"/>
          </a:xfrm>
          <a:custGeom>
            <a:avLst/>
            <a:gdLst/>
            <a:ahLst/>
            <a:cxnLst/>
            <a:rect l="l" t="t" r="r" b="b"/>
            <a:pathLst>
              <a:path w="533400" h="914400">
                <a:moveTo>
                  <a:pt x="533399" y="0"/>
                </a:moveTo>
                <a:lnTo>
                  <a:pt x="0" y="0"/>
                </a:lnTo>
                <a:lnTo>
                  <a:pt x="0" y="914399"/>
                </a:lnTo>
                <a:lnTo>
                  <a:pt x="533399" y="914399"/>
                </a:lnTo>
                <a:lnTo>
                  <a:pt x="533399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66800" y="4712207"/>
            <a:ext cx="5067300" cy="1586865"/>
          </a:xfrm>
          <a:custGeom>
            <a:avLst/>
            <a:gdLst/>
            <a:ahLst/>
            <a:cxnLst/>
            <a:rect l="l" t="t" r="r" b="b"/>
            <a:pathLst>
              <a:path w="5067300" h="1586864">
                <a:moveTo>
                  <a:pt x="5067300" y="0"/>
                </a:moveTo>
                <a:lnTo>
                  <a:pt x="4914900" y="0"/>
                </a:lnTo>
                <a:lnTo>
                  <a:pt x="4914900" y="1434084"/>
                </a:lnTo>
                <a:lnTo>
                  <a:pt x="178308" y="1434084"/>
                </a:lnTo>
                <a:lnTo>
                  <a:pt x="178308" y="164592"/>
                </a:lnTo>
                <a:lnTo>
                  <a:pt x="269049" y="164592"/>
                </a:lnTo>
                <a:lnTo>
                  <a:pt x="269049" y="12192"/>
                </a:lnTo>
                <a:lnTo>
                  <a:pt x="38100" y="12192"/>
                </a:lnTo>
                <a:lnTo>
                  <a:pt x="38100" y="88392"/>
                </a:lnTo>
                <a:lnTo>
                  <a:pt x="25908" y="88392"/>
                </a:lnTo>
                <a:lnTo>
                  <a:pt x="25908" y="1434084"/>
                </a:lnTo>
                <a:lnTo>
                  <a:pt x="0" y="1434084"/>
                </a:lnTo>
                <a:lnTo>
                  <a:pt x="0" y="1586484"/>
                </a:lnTo>
                <a:lnTo>
                  <a:pt x="5029200" y="1586484"/>
                </a:lnTo>
                <a:lnTo>
                  <a:pt x="5029200" y="1524000"/>
                </a:lnTo>
                <a:lnTo>
                  <a:pt x="5067300" y="1524000"/>
                </a:lnTo>
                <a:lnTo>
                  <a:pt x="5067300" y="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74791" y="4114800"/>
            <a:ext cx="457200" cy="457200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609600" y="4203191"/>
            <a:ext cx="7924800" cy="2273935"/>
          </a:xfrm>
          <a:custGeom>
            <a:avLst/>
            <a:gdLst/>
            <a:ahLst/>
            <a:cxnLst/>
            <a:rect l="l" t="t" r="r" b="b"/>
            <a:pathLst>
              <a:path w="7924800" h="2273935">
                <a:moveTo>
                  <a:pt x="7924800" y="445008"/>
                </a:moveTo>
                <a:lnTo>
                  <a:pt x="7898892" y="445008"/>
                </a:lnTo>
                <a:lnTo>
                  <a:pt x="7898892" y="406908"/>
                </a:lnTo>
                <a:lnTo>
                  <a:pt x="7696200" y="406908"/>
                </a:lnTo>
                <a:lnTo>
                  <a:pt x="7696200" y="0"/>
                </a:lnTo>
                <a:lnTo>
                  <a:pt x="7239000" y="0"/>
                </a:lnTo>
                <a:lnTo>
                  <a:pt x="7239000" y="914400"/>
                </a:lnTo>
                <a:lnTo>
                  <a:pt x="7696200" y="914400"/>
                </a:lnTo>
                <a:lnTo>
                  <a:pt x="7696200" y="547116"/>
                </a:lnTo>
                <a:lnTo>
                  <a:pt x="7772400" y="547116"/>
                </a:lnTo>
                <a:lnTo>
                  <a:pt x="7772400" y="2083308"/>
                </a:lnTo>
                <a:lnTo>
                  <a:pt x="152400" y="2083308"/>
                </a:lnTo>
                <a:lnTo>
                  <a:pt x="152400" y="216408"/>
                </a:lnTo>
                <a:lnTo>
                  <a:pt x="304800" y="216408"/>
                </a:lnTo>
                <a:lnTo>
                  <a:pt x="304800" y="51816"/>
                </a:lnTo>
                <a:lnTo>
                  <a:pt x="76200" y="51816"/>
                </a:lnTo>
                <a:lnTo>
                  <a:pt x="76200" y="64008"/>
                </a:lnTo>
                <a:lnTo>
                  <a:pt x="0" y="64008"/>
                </a:lnTo>
                <a:lnTo>
                  <a:pt x="0" y="2083308"/>
                </a:lnTo>
                <a:lnTo>
                  <a:pt x="0" y="2197608"/>
                </a:lnTo>
                <a:lnTo>
                  <a:pt x="0" y="2273808"/>
                </a:lnTo>
                <a:lnTo>
                  <a:pt x="7848600" y="2273808"/>
                </a:lnTo>
                <a:lnTo>
                  <a:pt x="7848600" y="2247900"/>
                </a:lnTo>
                <a:lnTo>
                  <a:pt x="7924800" y="2247900"/>
                </a:lnTo>
                <a:lnTo>
                  <a:pt x="7924800" y="445008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29969" y="358266"/>
            <a:ext cx="7412990" cy="1367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333399"/>
                </a:solidFill>
                <a:latin typeface="Tahoma"/>
                <a:cs typeface="Tahoma"/>
              </a:rPr>
              <a:t>Multicycle</a:t>
            </a:r>
            <a:r>
              <a:rPr spc="-65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dirty="0">
                <a:solidFill>
                  <a:srgbClr val="333399"/>
                </a:solidFill>
                <a:latin typeface="Tahoma"/>
                <a:cs typeface="Tahoma"/>
              </a:rPr>
              <a:t>Execution</a:t>
            </a:r>
            <a:r>
              <a:rPr spc="-50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dirty="0">
                <a:solidFill>
                  <a:srgbClr val="333399"/>
                </a:solidFill>
                <a:latin typeface="Tahoma"/>
                <a:cs typeface="Tahoma"/>
              </a:rPr>
              <a:t>Steps</a:t>
            </a:r>
            <a:r>
              <a:rPr spc="-10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pc="-25" dirty="0">
                <a:solidFill>
                  <a:srgbClr val="333399"/>
                </a:solidFill>
                <a:latin typeface="Tahoma"/>
                <a:cs typeface="Tahoma"/>
              </a:rPr>
              <a:t>(4) </a:t>
            </a:r>
            <a:r>
              <a:rPr dirty="0">
                <a:solidFill>
                  <a:srgbClr val="333399"/>
                </a:solidFill>
                <a:latin typeface="Tahoma"/>
                <a:cs typeface="Tahoma"/>
              </a:rPr>
              <a:t>Memory</a:t>
            </a:r>
            <a:r>
              <a:rPr spc="-45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dirty="0">
                <a:solidFill>
                  <a:srgbClr val="333399"/>
                </a:solidFill>
                <a:latin typeface="Tahoma"/>
                <a:cs typeface="Tahoma"/>
              </a:rPr>
              <a:t>Access</a:t>
            </a:r>
            <a:r>
              <a:rPr spc="-30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dirty="0">
                <a:solidFill>
                  <a:srgbClr val="333399"/>
                </a:solidFill>
                <a:latin typeface="Tahoma"/>
                <a:cs typeface="Tahoma"/>
              </a:rPr>
              <a:t>-</a:t>
            </a:r>
            <a:r>
              <a:rPr spc="-20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dirty="0">
                <a:solidFill>
                  <a:srgbClr val="333399"/>
                </a:solidFill>
                <a:latin typeface="Tahoma"/>
                <a:cs typeface="Tahoma"/>
              </a:rPr>
              <a:t>Write</a:t>
            </a:r>
            <a:r>
              <a:rPr spc="-40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pc="-20" dirty="0">
                <a:solidFill>
                  <a:srgbClr val="333399"/>
                </a:solidFill>
                <a:latin typeface="Tahoma"/>
                <a:cs typeface="Tahoma"/>
              </a:rPr>
              <a:t>(sw)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261617" y="1762709"/>
            <a:ext cx="292100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ourier New"/>
                <a:cs typeface="Courier New"/>
              </a:rPr>
              <a:t>Memory[ALUOut]</a:t>
            </a:r>
            <a:r>
              <a:rPr sz="2000" spc="-5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=</a:t>
            </a:r>
            <a:r>
              <a:rPr sz="2000" spc="-35" dirty="0">
                <a:latin typeface="Courier New"/>
                <a:cs typeface="Courier New"/>
              </a:rPr>
              <a:t> </a:t>
            </a:r>
            <a:r>
              <a:rPr sz="2000" spc="-25" dirty="0">
                <a:latin typeface="Courier New"/>
                <a:cs typeface="Courier New"/>
              </a:rPr>
              <a:t>B;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699383" y="5023676"/>
            <a:ext cx="153035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b="1" spc="-50" dirty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793613" y="3638719"/>
            <a:ext cx="153035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b="1" spc="-50" dirty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528816" y="5633051"/>
            <a:ext cx="153035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b="1" spc="-50" dirty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905254" y="5265103"/>
            <a:ext cx="127635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b="1" spc="-50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85876" y="3105595"/>
            <a:ext cx="127635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b="1" spc="-50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41527" y="3410395"/>
            <a:ext cx="127635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b="1" spc="-50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903729" y="3562519"/>
            <a:ext cx="127635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b="1" spc="-50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557518" y="3486595"/>
            <a:ext cx="153035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b="1" spc="-50" dirty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766047" y="4325176"/>
            <a:ext cx="153035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b="1" spc="-50" dirty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909816" y="3638719"/>
            <a:ext cx="457200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b="1" spc="-25" dirty="0">
                <a:solidFill>
                  <a:srgbClr val="FF0000"/>
                </a:solidFill>
                <a:latin typeface="Arial"/>
                <a:cs typeface="Arial"/>
              </a:rPr>
              <a:t>XXX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262884" y="2279968"/>
            <a:ext cx="127635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b="1" spc="-50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3858767" y="3250764"/>
            <a:ext cx="1647189" cy="1795145"/>
            <a:chOff x="3858767" y="3250764"/>
            <a:chExt cx="1647189" cy="1795145"/>
          </a:xfrm>
        </p:grpSpPr>
        <p:sp>
          <p:nvSpPr>
            <p:cNvPr id="23" name="object 23"/>
            <p:cNvSpPr/>
            <p:nvPr/>
          </p:nvSpPr>
          <p:spPr>
            <a:xfrm>
              <a:off x="4092940" y="3939516"/>
              <a:ext cx="1387475" cy="1080135"/>
            </a:xfrm>
            <a:custGeom>
              <a:avLst/>
              <a:gdLst/>
              <a:ahLst/>
              <a:cxnLst/>
              <a:rect l="l" t="t" r="r" b="b"/>
              <a:pathLst>
                <a:path w="1387475" h="1080135">
                  <a:moveTo>
                    <a:pt x="0" y="1080090"/>
                  </a:moveTo>
                  <a:lnTo>
                    <a:pt x="1386958" y="1080090"/>
                  </a:lnTo>
                  <a:lnTo>
                    <a:pt x="1386958" y="0"/>
                  </a:lnTo>
                  <a:lnTo>
                    <a:pt x="0" y="0"/>
                  </a:lnTo>
                  <a:lnTo>
                    <a:pt x="0" y="1080090"/>
                  </a:lnTo>
                  <a:close/>
                </a:path>
              </a:pathLst>
            </a:custGeom>
            <a:ln w="5105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990907" y="4432963"/>
              <a:ext cx="119380" cy="102235"/>
            </a:xfrm>
            <a:custGeom>
              <a:avLst/>
              <a:gdLst/>
              <a:ahLst/>
              <a:cxnLst/>
              <a:rect l="l" t="t" r="r" b="b"/>
              <a:pathLst>
                <a:path w="119379" h="102235">
                  <a:moveTo>
                    <a:pt x="0" y="0"/>
                  </a:moveTo>
                  <a:lnTo>
                    <a:pt x="0" y="101869"/>
                  </a:lnTo>
                  <a:lnTo>
                    <a:pt x="119037" y="508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871785" y="4483813"/>
              <a:ext cx="179070" cy="0"/>
            </a:xfrm>
            <a:custGeom>
              <a:avLst/>
              <a:gdLst/>
              <a:ahLst/>
              <a:cxnLst/>
              <a:rect l="l" t="t" r="r" b="b"/>
              <a:pathLst>
                <a:path w="179070">
                  <a:moveTo>
                    <a:pt x="178726" y="0"/>
                  </a:moveTo>
                  <a:lnTo>
                    <a:pt x="0" y="0"/>
                  </a:lnTo>
                </a:path>
              </a:pathLst>
            </a:custGeom>
            <a:ln w="255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365196" y="3846065"/>
              <a:ext cx="85725" cy="102235"/>
            </a:xfrm>
            <a:custGeom>
              <a:avLst/>
              <a:gdLst/>
              <a:ahLst/>
              <a:cxnLst/>
              <a:rect l="l" t="t" r="r" b="b"/>
              <a:pathLst>
                <a:path w="85725" h="102235">
                  <a:moveTo>
                    <a:pt x="85111" y="0"/>
                  </a:moveTo>
                  <a:lnTo>
                    <a:pt x="0" y="0"/>
                  </a:lnTo>
                  <a:lnTo>
                    <a:pt x="42683" y="102039"/>
                  </a:lnTo>
                  <a:lnTo>
                    <a:pt x="851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407879" y="3259336"/>
              <a:ext cx="0" cy="654685"/>
            </a:xfrm>
            <a:custGeom>
              <a:avLst/>
              <a:gdLst/>
              <a:ahLst/>
              <a:cxnLst/>
              <a:rect l="l" t="t" r="r" b="b"/>
              <a:pathLst>
                <a:path h="654685">
                  <a:moveTo>
                    <a:pt x="0" y="0"/>
                  </a:moveTo>
                  <a:lnTo>
                    <a:pt x="0" y="654669"/>
                  </a:lnTo>
                </a:path>
              </a:pathLst>
            </a:custGeom>
            <a:ln w="169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748242" y="3846065"/>
              <a:ext cx="85090" cy="102235"/>
            </a:xfrm>
            <a:custGeom>
              <a:avLst/>
              <a:gdLst/>
              <a:ahLst/>
              <a:cxnLst/>
              <a:rect l="l" t="t" r="r" b="b"/>
              <a:pathLst>
                <a:path w="85089" h="102235">
                  <a:moveTo>
                    <a:pt x="84941" y="0"/>
                  </a:moveTo>
                  <a:lnTo>
                    <a:pt x="0" y="0"/>
                  </a:lnTo>
                  <a:lnTo>
                    <a:pt x="42513" y="102039"/>
                  </a:lnTo>
                  <a:lnTo>
                    <a:pt x="849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790755" y="3259336"/>
              <a:ext cx="0" cy="654685"/>
            </a:xfrm>
            <a:custGeom>
              <a:avLst/>
              <a:gdLst/>
              <a:ahLst/>
              <a:cxnLst/>
              <a:rect l="l" t="t" r="r" b="b"/>
              <a:pathLst>
                <a:path h="654685">
                  <a:moveTo>
                    <a:pt x="0" y="0"/>
                  </a:moveTo>
                  <a:lnTo>
                    <a:pt x="0" y="654669"/>
                  </a:lnTo>
                </a:path>
              </a:pathLst>
            </a:custGeom>
            <a:ln w="169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365196" y="3599384"/>
              <a:ext cx="76835" cy="76835"/>
            </a:xfrm>
            <a:custGeom>
              <a:avLst/>
              <a:gdLst/>
              <a:ahLst/>
              <a:cxnLst/>
              <a:rect l="l" t="t" r="r" b="b"/>
              <a:pathLst>
                <a:path w="76835" h="76835">
                  <a:moveTo>
                    <a:pt x="76779" y="0"/>
                  </a:moveTo>
                  <a:lnTo>
                    <a:pt x="0" y="76529"/>
                  </a:lnTo>
                </a:path>
              </a:pathLst>
            </a:custGeom>
            <a:ln w="85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4429275" y="3561106"/>
            <a:ext cx="8255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0" dirty="0">
                <a:latin typeface="Arial MT"/>
                <a:cs typeface="Arial MT"/>
              </a:rPr>
              <a:t>5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4748242" y="3599384"/>
            <a:ext cx="76835" cy="76835"/>
          </a:xfrm>
          <a:custGeom>
            <a:avLst/>
            <a:gdLst/>
            <a:ahLst/>
            <a:cxnLst/>
            <a:rect l="l" t="t" r="r" b="b"/>
            <a:pathLst>
              <a:path w="76835" h="76835">
                <a:moveTo>
                  <a:pt x="76609" y="0"/>
                </a:moveTo>
                <a:lnTo>
                  <a:pt x="0" y="76529"/>
                </a:lnTo>
              </a:path>
            </a:pathLst>
          </a:custGeom>
          <a:ln w="8578">
            <a:solidFill>
              <a:srgbClr val="44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4812151" y="3561106"/>
            <a:ext cx="8255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0" dirty="0">
                <a:latin typeface="Arial MT"/>
                <a:cs typeface="Arial MT"/>
              </a:rPr>
              <a:t>5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169434" y="4275699"/>
            <a:ext cx="270510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b="1" spc="-25" dirty="0">
                <a:latin typeface="Arial"/>
                <a:cs typeface="Arial"/>
              </a:rPr>
              <a:t>RD1</a:t>
            </a:r>
            <a:endParaRPr sz="9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169434" y="4700864"/>
            <a:ext cx="270510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b="1" spc="-25" dirty="0">
                <a:latin typeface="Arial"/>
                <a:cs typeface="Arial"/>
              </a:rPr>
              <a:t>RD2</a:t>
            </a:r>
            <a:endParaRPr sz="9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284474" y="3935481"/>
            <a:ext cx="986155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394970" algn="l"/>
                <a:tab pos="778510" algn="l"/>
              </a:tabLst>
            </a:pPr>
            <a:r>
              <a:rPr sz="900" b="1" spc="-25" dirty="0">
                <a:latin typeface="Arial"/>
                <a:cs typeface="Arial"/>
              </a:rPr>
              <a:t>RN1</a:t>
            </a:r>
            <a:r>
              <a:rPr sz="900" b="1" dirty="0">
                <a:latin typeface="Arial"/>
                <a:cs typeface="Arial"/>
              </a:rPr>
              <a:t>	</a:t>
            </a:r>
            <a:r>
              <a:rPr sz="900" b="1" spc="-25" dirty="0">
                <a:latin typeface="Arial"/>
                <a:cs typeface="Arial"/>
              </a:rPr>
              <a:t>RN2</a:t>
            </a:r>
            <a:r>
              <a:rPr sz="900" b="1" dirty="0">
                <a:latin typeface="Arial"/>
                <a:cs typeface="Arial"/>
              </a:rPr>
              <a:t>	</a:t>
            </a:r>
            <a:r>
              <a:rPr sz="900" b="1" spc="-25" dirty="0">
                <a:latin typeface="Arial"/>
                <a:cs typeface="Arial"/>
              </a:rPr>
              <a:t>WN</a:t>
            </a:r>
            <a:endParaRPr sz="9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131340" y="4394745"/>
            <a:ext cx="220345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b="1" spc="-25" dirty="0">
                <a:latin typeface="Arial"/>
                <a:cs typeface="Arial"/>
              </a:rPr>
              <a:t>WD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4552425" y="5019607"/>
            <a:ext cx="85725" cy="196215"/>
            <a:chOff x="4552425" y="5019607"/>
            <a:chExt cx="85725" cy="196215"/>
          </a:xfrm>
        </p:grpSpPr>
        <p:sp>
          <p:nvSpPr>
            <p:cNvPr id="39" name="object 39"/>
            <p:cNvSpPr/>
            <p:nvPr/>
          </p:nvSpPr>
          <p:spPr>
            <a:xfrm>
              <a:off x="4552425" y="5019607"/>
              <a:ext cx="85725" cy="102235"/>
            </a:xfrm>
            <a:custGeom>
              <a:avLst/>
              <a:gdLst/>
              <a:ahLst/>
              <a:cxnLst/>
              <a:rect l="l" t="t" r="r" b="b"/>
              <a:pathLst>
                <a:path w="85725" h="102235">
                  <a:moveTo>
                    <a:pt x="42683" y="0"/>
                  </a:moveTo>
                  <a:lnTo>
                    <a:pt x="0" y="102124"/>
                  </a:lnTo>
                  <a:lnTo>
                    <a:pt x="85111" y="102124"/>
                  </a:lnTo>
                  <a:lnTo>
                    <a:pt x="42683" y="0"/>
                  </a:lnTo>
                  <a:close/>
                </a:path>
              </a:pathLst>
            </a:custGeom>
            <a:solidFill>
              <a:srgbClr val="003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595108" y="5053705"/>
              <a:ext cx="0" cy="153035"/>
            </a:xfrm>
            <a:custGeom>
              <a:avLst/>
              <a:gdLst/>
              <a:ahLst/>
              <a:cxnLst/>
              <a:rect l="l" t="t" r="r" b="b"/>
              <a:pathLst>
                <a:path h="153035">
                  <a:moveTo>
                    <a:pt x="0" y="0"/>
                  </a:moveTo>
                  <a:lnTo>
                    <a:pt x="0" y="152974"/>
                  </a:lnTo>
                </a:path>
              </a:pathLst>
            </a:custGeom>
            <a:ln w="16946">
              <a:solidFill>
                <a:srgbClr val="00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4293061" y="5185383"/>
            <a:ext cx="550545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b="1" spc="-10" dirty="0">
                <a:solidFill>
                  <a:srgbClr val="0033FF"/>
                </a:solidFill>
                <a:latin typeface="Arial"/>
                <a:cs typeface="Arial"/>
              </a:rPr>
              <a:t>RegWrite</a:t>
            </a:r>
            <a:endParaRPr sz="9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386591" y="4181899"/>
            <a:ext cx="706120" cy="209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b="1" spc="-10" dirty="0">
                <a:latin typeface="Arial"/>
                <a:cs typeface="Arial"/>
              </a:rPr>
              <a:t>Registers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6858230" y="3939532"/>
            <a:ext cx="1081405" cy="1250950"/>
            <a:chOff x="6858230" y="3939532"/>
            <a:chExt cx="1081405" cy="1250950"/>
          </a:xfrm>
        </p:grpSpPr>
        <p:sp>
          <p:nvSpPr>
            <p:cNvPr id="44" name="object 44"/>
            <p:cNvSpPr/>
            <p:nvPr/>
          </p:nvSpPr>
          <p:spPr>
            <a:xfrm>
              <a:off x="6883947" y="4092746"/>
              <a:ext cx="459740" cy="1071880"/>
            </a:xfrm>
            <a:custGeom>
              <a:avLst/>
              <a:gdLst/>
              <a:ahLst/>
              <a:cxnLst/>
              <a:rect l="l" t="t" r="r" b="b"/>
              <a:pathLst>
                <a:path w="459740" h="1071879">
                  <a:moveTo>
                    <a:pt x="0" y="0"/>
                  </a:moveTo>
                  <a:lnTo>
                    <a:pt x="0" y="459263"/>
                  </a:lnTo>
                  <a:lnTo>
                    <a:pt x="76609" y="535623"/>
                  </a:lnTo>
                  <a:lnTo>
                    <a:pt x="0" y="612238"/>
                  </a:lnTo>
                  <a:lnTo>
                    <a:pt x="0" y="1071502"/>
                  </a:lnTo>
                  <a:lnTo>
                    <a:pt x="459655" y="841912"/>
                  </a:lnTo>
                  <a:lnTo>
                    <a:pt x="459655" y="229504"/>
                  </a:lnTo>
                  <a:lnTo>
                    <a:pt x="0" y="0"/>
                  </a:lnTo>
                </a:path>
              </a:pathLst>
            </a:custGeom>
            <a:ln w="51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820008" y="4620036"/>
              <a:ext cx="119380" cy="102235"/>
            </a:xfrm>
            <a:custGeom>
              <a:avLst/>
              <a:gdLst/>
              <a:ahLst/>
              <a:cxnLst/>
              <a:rect l="l" t="t" r="r" b="b"/>
              <a:pathLst>
                <a:path w="119379" h="102235">
                  <a:moveTo>
                    <a:pt x="0" y="0"/>
                  </a:moveTo>
                  <a:lnTo>
                    <a:pt x="0" y="101869"/>
                  </a:lnTo>
                  <a:lnTo>
                    <a:pt x="119292" y="510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352020" y="4671056"/>
              <a:ext cx="527685" cy="0"/>
            </a:xfrm>
            <a:custGeom>
              <a:avLst/>
              <a:gdLst/>
              <a:ahLst/>
              <a:cxnLst/>
              <a:rect l="l" t="t" r="r" b="b"/>
              <a:pathLst>
                <a:path w="527684">
                  <a:moveTo>
                    <a:pt x="527591" y="0"/>
                  </a:moveTo>
                  <a:lnTo>
                    <a:pt x="0" y="0"/>
                  </a:lnTo>
                </a:path>
              </a:pathLst>
            </a:custGeom>
            <a:ln w="255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7079764" y="4109667"/>
              <a:ext cx="85090" cy="102235"/>
            </a:xfrm>
            <a:custGeom>
              <a:avLst/>
              <a:gdLst/>
              <a:ahLst/>
              <a:cxnLst/>
              <a:rect l="l" t="t" r="r" b="b"/>
              <a:pathLst>
                <a:path w="85090" h="102235">
                  <a:moveTo>
                    <a:pt x="84941" y="0"/>
                  </a:moveTo>
                  <a:lnTo>
                    <a:pt x="0" y="0"/>
                  </a:lnTo>
                  <a:lnTo>
                    <a:pt x="42513" y="102124"/>
                  </a:lnTo>
                  <a:lnTo>
                    <a:pt x="84941" y="0"/>
                  </a:lnTo>
                  <a:close/>
                </a:path>
              </a:pathLst>
            </a:custGeom>
            <a:solidFill>
              <a:srgbClr val="003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7122278" y="3948104"/>
              <a:ext cx="0" cy="229870"/>
            </a:xfrm>
            <a:custGeom>
              <a:avLst/>
              <a:gdLst/>
              <a:ahLst/>
              <a:cxnLst/>
              <a:rect l="l" t="t" r="r" b="b"/>
              <a:pathLst>
                <a:path h="229870">
                  <a:moveTo>
                    <a:pt x="0" y="0"/>
                  </a:moveTo>
                  <a:lnTo>
                    <a:pt x="0" y="229589"/>
                  </a:lnTo>
                </a:path>
              </a:pathLst>
            </a:custGeom>
            <a:ln w="16946">
              <a:solidFill>
                <a:srgbClr val="00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7479646" y="4398865"/>
              <a:ext cx="102235" cy="85090"/>
            </a:xfrm>
            <a:custGeom>
              <a:avLst/>
              <a:gdLst/>
              <a:ahLst/>
              <a:cxnLst/>
              <a:rect l="l" t="t" r="r" b="b"/>
              <a:pathLst>
                <a:path w="102234" h="85089">
                  <a:moveTo>
                    <a:pt x="0" y="0"/>
                  </a:moveTo>
                  <a:lnTo>
                    <a:pt x="0" y="84948"/>
                  </a:lnTo>
                  <a:lnTo>
                    <a:pt x="102032" y="424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3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7352020" y="4441296"/>
              <a:ext cx="196215" cy="0"/>
            </a:xfrm>
            <a:custGeom>
              <a:avLst/>
              <a:gdLst/>
              <a:ahLst/>
              <a:cxnLst/>
              <a:rect l="l" t="t" r="r" b="b"/>
              <a:pathLst>
                <a:path w="196215">
                  <a:moveTo>
                    <a:pt x="195816" y="0"/>
                  </a:moveTo>
                  <a:lnTo>
                    <a:pt x="0" y="0"/>
                  </a:lnTo>
                </a:path>
              </a:pathLst>
            </a:custGeom>
            <a:ln w="16947">
              <a:solidFill>
                <a:srgbClr val="0033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6803225" y="3807847"/>
            <a:ext cx="591185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b="1" spc="-10" dirty="0">
                <a:solidFill>
                  <a:srgbClr val="0033FF"/>
                </a:solidFill>
                <a:latin typeface="Arial"/>
                <a:cs typeface="Arial"/>
              </a:rPr>
              <a:t>Operation</a:t>
            </a:r>
            <a:endParaRPr sz="9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6956444" y="4368971"/>
            <a:ext cx="314960" cy="209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b="1" spc="-50" dirty="0">
                <a:latin typeface="Arial"/>
                <a:cs typeface="Arial"/>
              </a:rPr>
              <a:t>ALU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676151" y="3246319"/>
            <a:ext cx="7804150" cy="3121660"/>
            <a:chOff x="676151" y="3246319"/>
            <a:chExt cx="7804150" cy="3121660"/>
          </a:xfrm>
        </p:grpSpPr>
        <p:sp>
          <p:nvSpPr>
            <p:cNvPr id="54" name="object 54"/>
            <p:cNvSpPr/>
            <p:nvPr/>
          </p:nvSpPr>
          <p:spPr>
            <a:xfrm>
              <a:off x="689168" y="3259336"/>
              <a:ext cx="7778115" cy="3095625"/>
            </a:xfrm>
            <a:custGeom>
              <a:avLst/>
              <a:gdLst/>
              <a:ahLst/>
              <a:cxnLst/>
              <a:rect l="l" t="t" r="r" b="b"/>
              <a:pathLst>
                <a:path w="7778115" h="3095625">
                  <a:moveTo>
                    <a:pt x="7777555" y="3095431"/>
                  </a:moveTo>
                  <a:lnTo>
                    <a:pt x="0" y="3095431"/>
                  </a:lnTo>
                </a:path>
                <a:path w="7778115" h="3095625">
                  <a:moveTo>
                    <a:pt x="7777555" y="459093"/>
                  </a:moveTo>
                  <a:lnTo>
                    <a:pt x="7777555" y="3095431"/>
                  </a:lnTo>
                </a:path>
                <a:path w="7778115" h="3095625">
                  <a:moveTo>
                    <a:pt x="2569827" y="0"/>
                  </a:moveTo>
                  <a:lnTo>
                    <a:pt x="2569827" y="2483213"/>
                  </a:lnTo>
                </a:path>
                <a:path w="7778115" h="3095625">
                  <a:moveTo>
                    <a:pt x="5590748" y="0"/>
                  </a:moveTo>
                  <a:lnTo>
                    <a:pt x="2450789" y="0"/>
                  </a:lnTo>
                </a:path>
              </a:pathLst>
            </a:custGeom>
            <a:ln w="255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7088182" y="4024719"/>
              <a:ext cx="76835" cy="76835"/>
            </a:xfrm>
            <a:custGeom>
              <a:avLst/>
              <a:gdLst/>
              <a:ahLst/>
              <a:cxnLst/>
              <a:rect l="l" t="t" r="r" b="b"/>
              <a:pathLst>
                <a:path w="76834" h="76835">
                  <a:moveTo>
                    <a:pt x="76524" y="0"/>
                  </a:moveTo>
                  <a:lnTo>
                    <a:pt x="0" y="76359"/>
                  </a:lnTo>
                </a:path>
              </a:pathLst>
            </a:custGeom>
            <a:ln w="8578">
              <a:solidFill>
                <a:srgbClr val="00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 txBox="1"/>
          <p:nvPr/>
        </p:nvSpPr>
        <p:spPr>
          <a:xfrm>
            <a:off x="7152006" y="3986484"/>
            <a:ext cx="8255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0" dirty="0">
                <a:latin typeface="Arial MT"/>
                <a:cs typeface="Arial MT"/>
              </a:rPr>
              <a:t>3</a:t>
            </a:r>
            <a:endParaRPr sz="800">
              <a:latin typeface="Arial MT"/>
              <a:cs typeface="Arial MT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4713937" y="4739082"/>
            <a:ext cx="1770380" cy="1377950"/>
            <a:chOff x="4713937" y="4739082"/>
            <a:chExt cx="1770380" cy="1377950"/>
          </a:xfrm>
        </p:grpSpPr>
        <p:sp>
          <p:nvSpPr>
            <p:cNvPr id="58" name="object 58"/>
            <p:cNvSpPr/>
            <p:nvPr/>
          </p:nvSpPr>
          <p:spPr>
            <a:xfrm>
              <a:off x="6364858" y="4739082"/>
              <a:ext cx="119380" cy="102235"/>
            </a:xfrm>
            <a:custGeom>
              <a:avLst/>
              <a:gdLst/>
              <a:ahLst/>
              <a:cxnLst/>
              <a:rect l="l" t="t" r="r" b="b"/>
              <a:pathLst>
                <a:path w="119379" h="102235">
                  <a:moveTo>
                    <a:pt x="0" y="0"/>
                  </a:moveTo>
                  <a:lnTo>
                    <a:pt x="0" y="101869"/>
                  </a:lnTo>
                  <a:lnTo>
                    <a:pt x="119292" y="510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5896870" y="4790102"/>
              <a:ext cx="527685" cy="0"/>
            </a:xfrm>
            <a:custGeom>
              <a:avLst/>
              <a:gdLst/>
              <a:ahLst/>
              <a:cxnLst/>
              <a:rect l="l" t="t" r="r" b="b"/>
              <a:pathLst>
                <a:path w="527685">
                  <a:moveTo>
                    <a:pt x="527676" y="0"/>
                  </a:moveTo>
                  <a:lnTo>
                    <a:pt x="0" y="0"/>
                  </a:lnTo>
                </a:path>
              </a:pathLst>
            </a:custGeom>
            <a:ln w="255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6364858" y="4891972"/>
              <a:ext cx="119380" cy="102235"/>
            </a:xfrm>
            <a:custGeom>
              <a:avLst/>
              <a:gdLst/>
              <a:ahLst/>
              <a:cxnLst/>
              <a:rect l="l" t="t" r="r" b="b"/>
              <a:pathLst>
                <a:path w="119379" h="102235">
                  <a:moveTo>
                    <a:pt x="0" y="0"/>
                  </a:moveTo>
                  <a:lnTo>
                    <a:pt x="0" y="102124"/>
                  </a:lnTo>
                  <a:lnTo>
                    <a:pt x="119292" y="511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5207727" y="4943077"/>
              <a:ext cx="1217295" cy="800100"/>
            </a:xfrm>
            <a:custGeom>
              <a:avLst/>
              <a:gdLst/>
              <a:ahLst/>
              <a:cxnLst/>
              <a:rect l="l" t="t" r="r" b="b"/>
              <a:pathLst>
                <a:path w="1217295" h="800100">
                  <a:moveTo>
                    <a:pt x="1216819" y="0"/>
                  </a:moveTo>
                  <a:lnTo>
                    <a:pt x="1038093" y="0"/>
                  </a:lnTo>
                </a:path>
                <a:path w="1217295" h="800100">
                  <a:moveTo>
                    <a:pt x="0" y="187072"/>
                  </a:moveTo>
                  <a:lnTo>
                    <a:pt x="0" y="799472"/>
                  </a:lnTo>
                </a:path>
              </a:pathLst>
            </a:custGeom>
            <a:ln w="255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4739654" y="5393752"/>
              <a:ext cx="273050" cy="697865"/>
            </a:xfrm>
            <a:custGeom>
              <a:avLst/>
              <a:gdLst/>
              <a:ahLst/>
              <a:cxnLst/>
              <a:rect l="l" t="t" r="r" b="b"/>
              <a:pathLst>
                <a:path w="273050" h="697864">
                  <a:moveTo>
                    <a:pt x="0" y="544424"/>
                  </a:moveTo>
                  <a:lnTo>
                    <a:pt x="0" y="604165"/>
                  </a:lnTo>
                  <a:lnTo>
                    <a:pt x="0" y="652761"/>
                  </a:lnTo>
                  <a:lnTo>
                    <a:pt x="0" y="685429"/>
                  </a:lnTo>
                  <a:lnTo>
                    <a:pt x="0" y="697382"/>
                  </a:lnTo>
                  <a:lnTo>
                    <a:pt x="272426" y="697382"/>
                  </a:lnTo>
                  <a:lnTo>
                    <a:pt x="272426" y="0"/>
                  </a:lnTo>
                  <a:lnTo>
                    <a:pt x="0" y="0"/>
                  </a:lnTo>
                  <a:lnTo>
                    <a:pt x="0" y="11959"/>
                  </a:lnTo>
                  <a:lnTo>
                    <a:pt x="0" y="44653"/>
                  </a:lnTo>
                  <a:lnTo>
                    <a:pt x="0" y="93306"/>
                  </a:lnTo>
                  <a:lnTo>
                    <a:pt x="0" y="153144"/>
                  </a:lnTo>
                  <a:lnTo>
                    <a:pt x="0" y="544424"/>
                  </a:lnTo>
                  <a:close/>
                </a:path>
              </a:pathLst>
            </a:custGeom>
            <a:ln w="51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3" name="object 63"/>
          <p:cNvSpPr txBox="1"/>
          <p:nvPr/>
        </p:nvSpPr>
        <p:spPr>
          <a:xfrm>
            <a:off x="4829071" y="5406554"/>
            <a:ext cx="111760" cy="64452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12700" marR="5080" algn="just">
              <a:lnSpc>
                <a:spcPts val="940"/>
              </a:lnSpc>
              <a:spcBef>
                <a:spcPts val="285"/>
              </a:spcBef>
            </a:pPr>
            <a:r>
              <a:rPr sz="900" b="1" spc="-50" dirty="0">
                <a:latin typeface="Arial"/>
                <a:cs typeface="Arial"/>
              </a:rPr>
              <a:t>E</a:t>
            </a:r>
            <a:r>
              <a:rPr sz="900" b="1" spc="500" dirty="0">
                <a:latin typeface="Arial"/>
                <a:cs typeface="Arial"/>
              </a:rPr>
              <a:t> </a:t>
            </a:r>
            <a:r>
              <a:rPr sz="900" b="1" spc="-50" dirty="0">
                <a:latin typeface="Arial"/>
                <a:cs typeface="Arial"/>
              </a:rPr>
              <a:t>X</a:t>
            </a:r>
            <a:r>
              <a:rPr sz="900" b="1" spc="500" dirty="0">
                <a:latin typeface="Arial"/>
                <a:cs typeface="Arial"/>
              </a:rPr>
              <a:t> </a:t>
            </a:r>
            <a:r>
              <a:rPr sz="900" b="1" spc="-50" dirty="0">
                <a:latin typeface="Arial"/>
                <a:cs typeface="Arial"/>
              </a:rPr>
              <a:t>T</a:t>
            </a:r>
            <a:r>
              <a:rPr sz="900" b="1" spc="500" dirty="0">
                <a:latin typeface="Arial"/>
                <a:cs typeface="Arial"/>
              </a:rPr>
              <a:t> </a:t>
            </a:r>
            <a:r>
              <a:rPr sz="900" b="1" spc="-50" dirty="0">
                <a:latin typeface="Arial"/>
                <a:cs typeface="Arial"/>
              </a:rPr>
              <a:t>N</a:t>
            </a:r>
            <a:r>
              <a:rPr sz="900" b="1" spc="500" dirty="0">
                <a:latin typeface="Arial"/>
                <a:cs typeface="Arial"/>
              </a:rPr>
              <a:t> </a:t>
            </a:r>
            <a:r>
              <a:rPr sz="900" b="1" spc="-50" dirty="0">
                <a:latin typeface="Arial"/>
                <a:cs typeface="Arial"/>
              </a:rPr>
              <a:t>D</a:t>
            </a:r>
            <a:endParaRPr sz="900">
              <a:latin typeface="Arial"/>
              <a:cs typeface="Aria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4484403" y="5341303"/>
            <a:ext cx="204470" cy="346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6835">
              <a:lnSpc>
                <a:spcPts val="1875"/>
              </a:lnSpc>
            </a:pPr>
            <a:r>
              <a:rPr sz="1800" b="1" spc="-50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  <a:p>
            <a:pPr>
              <a:lnSpc>
                <a:spcPts val="844"/>
              </a:lnSpc>
            </a:pPr>
            <a:r>
              <a:rPr sz="800" spc="-25" dirty="0">
                <a:latin typeface="Arial MT"/>
                <a:cs typeface="Arial MT"/>
              </a:rPr>
              <a:t>16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4484403" y="5708443"/>
            <a:ext cx="76835" cy="76835"/>
          </a:xfrm>
          <a:custGeom>
            <a:avLst/>
            <a:gdLst/>
            <a:ahLst/>
            <a:cxnLst/>
            <a:rect l="l" t="t" r="r" b="b"/>
            <a:pathLst>
              <a:path w="76835" h="76835">
                <a:moveTo>
                  <a:pt x="76609" y="0"/>
                </a:moveTo>
                <a:lnTo>
                  <a:pt x="0" y="76580"/>
                </a:lnTo>
              </a:path>
            </a:pathLst>
          </a:custGeom>
          <a:ln w="8578">
            <a:solidFill>
              <a:srgbClr val="44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6" name="object 66"/>
          <p:cNvGrpSpPr/>
          <p:nvPr/>
        </p:nvGrpSpPr>
        <p:grpSpPr>
          <a:xfrm>
            <a:off x="3245978" y="5661524"/>
            <a:ext cx="2698115" cy="132080"/>
            <a:chOff x="3245978" y="5661524"/>
            <a:chExt cx="2698115" cy="132080"/>
          </a:xfrm>
        </p:grpSpPr>
        <p:sp>
          <p:nvSpPr>
            <p:cNvPr id="67" name="object 67"/>
            <p:cNvSpPr/>
            <p:nvPr/>
          </p:nvSpPr>
          <p:spPr>
            <a:xfrm>
              <a:off x="4637537" y="5691496"/>
              <a:ext cx="119380" cy="102235"/>
            </a:xfrm>
            <a:custGeom>
              <a:avLst/>
              <a:gdLst/>
              <a:ahLst/>
              <a:cxnLst/>
              <a:rect l="l" t="t" r="r" b="b"/>
              <a:pathLst>
                <a:path w="119379" h="102235">
                  <a:moveTo>
                    <a:pt x="0" y="0"/>
                  </a:moveTo>
                  <a:lnTo>
                    <a:pt x="0" y="102099"/>
                  </a:lnTo>
                  <a:lnTo>
                    <a:pt x="119037" y="510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3258996" y="5742550"/>
              <a:ext cx="1438275" cy="0"/>
            </a:xfrm>
            <a:custGeom>
              <a:avLst/>
              <a:gdLst/>
              <a:ahLst/>
              <a:cxnLst/>
              <a:rect l="l" t="t" r="r" b="b"/>
              <a:pathLst>
                <a:path w="1438275">
                  <a:moveTo>
                    <a:pt x="1438230" y="0"/>
                  </a:moveTo>
                  <a:lnTo>
                    <a:pt x="0" y="0"/>
                  </a:lnTo>
                </a:path>
              </a:pathLst>
            </a:custGeom>
            <a:ln w="255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5862944" y="5665969"/>
              <a:ext cx="76835" cy="76835"/>
            </a:xfrm>
            <a:custGeom>
              <a:avLst/>
              <a:gdLst/>
              <a:ahLst/>
              <a:cxnLst/>
              <a:rect l="l" t="t" r="r" b="b"/>
              <a:pathLst>
                <a:path w="76835" h="76835">
                  <a:moveTo>
                    <a:pt x="76609" y="0"/>
                  </a:moveTo>
                  <a:lnTo>
                    <a:pt x="0" y="76580"/>
                  </a:lnTo>
                </a:path>
              </a:pathLst>
            </a:custGeom>
            <a:ln w="85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0" name="object 70"/>
          <p:cNvSpPr txBox="1"/>
          <p:nvPr/>
        </p:nvSpPr>
        <p:spPr>
          <a:xfrm>
            <a:off x="5041808" y="5551161"/>
            <a:ext cx="14478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25" dirty="0">
                <a:latin typeface="Arial MT"/>
                <a:cs typeface="Arial MT"/>
              </a:rPr>
              <a:t>32</a:t>
            </a:r>
            <a:endParaRPr sz="800">
              <a:latin typeface="Arial MT"/>
              <a:cs typeface="Arial MT"/>
            </a:endParaRPr>
          </a:p>
        </p:txBody>
      </p:sp>
      <p:grpSp>
        <p:nvGrpSpPr>
          <p:cNvPr id="71" name="object 71"/>
          <p:cNvGrpSpPr/>
          <p:nvPr/>
        </p:nvGrpSpPr>
        <p:grpSpPr>
          <a:xfrm>
            <a:off x="1310140" y="3947897"/>
            <a:ext cx="7169784" cy="1845945"/>
            <a:chOff x="1310140" y="3947897"/>
            <a:chExt cx="7169784" cy="1845945"/>
          </a:xfrm>
        </p:grpSpPr>
        <p:sp>
          <p:nvSpPr>
            <p:cNvPr id="72" name="object 72"/>
            <p:cNvSpPr/>
            <p:nvPr/>
          </p:nvSpPr>
          <p:spPr>
            <a:xfrm>
              <a:off x="5326765" y="5691496"/>
              <a:ext cx="119380" cy="102235"/>
            </a:xfrm>
            <a:custGeom>
              <a:avLst/>
              <a:gdLst/>
              <a:ahLst/>
              <a:cxnLst/>
              <a:rect l="l" t="t" r="r" b="b"/>
              <a:pathLst>
                <a:path w="119379" h="102235">
                  <a:moveTo>
                    <a:pt x="0" y="0"/>
                  </a:moveTo>
                  <a:lnTo>
                    <a:pt x="0" y="102099"/>
                  </a:lnTo>
                  <a:lnTo>
                    <a:pt x="119207" y="510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5020413" y="5742550"/>
              <a:ext cx="366395" cy="0"/>
            </a:xfrm>
            <a:custGeom>
              <a:avLst/>
              <a:gdLst/>
              <a:ahLst/>
              <a:cxnLst/>
              <a:rect l="l" t="t" r="r" b="b"/>
              <a:pathLst>
                <a:path w="366395">
                  <a:moveTo>
                    <a:pt x="365955" y="0"/>
                  </a:moveTo>
                  <a:lnTo>
                    <a:pt x="0" y="0"/>
                  </a:lnTo>
                </a:path>
              </a:pathLst>
            </a:custGeom>
            <a:ln w="255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1335857" y="3973614"/>
              <a:ext cx="1157605" cy="1080135"/>
            </a:xfrm>
            <a:custGeom>
              <a:avLst/>
              <a:gdLst/>
              <a:ahLst/>
              <a:cxnLst/>
              <a:rect l="l" t="t" r="r" b="b"/>
              <a:pathLst>
                <a:path w="1157605" h="1080135">
                  <a:moveTo>
                    <a:pt x="1157386" y="0"/>
                  </a:moveTo>
                  <a:lnTo>
                    <a:pt x="0" y="0"/>
                  </a:lnTo>
                  <a:lnTo>
                    <a:pt x="0" y="1080090"/>
                  </a:lnTo>
                  <a:lnTo>
                    <a:pt x="1157386" y="1080090"/>
                  </a:lnTo>
                  <a:lnTo>
                    <a:pt x="115738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1335857" y="3973614"/>
              <a:ext cx="1157605" cy="1080135"/>
            </a:xfrm>
            <a:custGeom>
              <a:avLst/>
              <a:gdLst/>
              <a:ahLst/>
              <a:cxnLst/>
              <a:rect l="l" t="t" r="r" b="b"/>
              <a:pathLst>
                <a:path w="1157605" h="1080135">
                  <a:moveTo>
                    <a:pt x="0" y="1080090"/>
                  </a:moveTo>
                  <a:lnTo>
                    <a:pt x="1157386" y="1080090"/>
                  </a:lnTo>
                  <a:lnTo>
                    <a:pt x="1157386" y="0"/>
                  </a:lnTo>
                  <a:lnTo>
                    <a:pt x="0" y="0"/>
                  </a:lnTo>
                  <a:lnTo>
                    <a:pt x="0" y="1080090"/>
                  </a:lnTo>
                  <a:close/>
                </a:path>
              </a:pathLst>
            </a:custGeom>
            <a:ln w="5105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8236980" y="4671056"/>
              <a:ext cx="229870" cy="0"/>
            </a:xfrm>
            <a:custGeom>
              <a:avLst/>
              <a:gdLst/>
              <a:ahLst/>
              <a:cxnLst/>
              <a:rect l="l" t="t" r="r" b="b"/>
              <a:pathLst>
                <a:path w="229870">
                  <a:moveTo>
                    <a:pt x="229742" y="0"/>
                  </a:moveTo>
                  <a:lnTo>
                    <a:pt x="0" y="0"/>
                  </a:lnTo>
                </a:path>
              </a:pathLst>
            </a:custGeom>
            <a:ln w="255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7" name="object 77"/>
          <p:cNvSpPr txBox="1"/>
          <p:nvPr/>
        </p:nvSpPr>
        <p:spPr>
          <a:xfrm>
            <a:off x="7364828" y="4233012"/>
            <a:ext cx="277495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b="1" spc="-20" dirty="0">
                <a:solidFill>
                  <a:srgbClr val="003399"/>
                </a:solidFill>
                <a:latin typeface="Arial"/>
                <a:cs typeface="Arial"/>
              </a:rPr>
              <a:t>Zero</a:t>
            </a:r>
            <a:endParaRPr sz="900">
              <a:latin typeface="Arial"/>
              <a:cs typeface="Arial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2271918" y="4428588"/>
            <a:ext cx="200660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900" b="1" spc="60" dirty="0">
                <a:latin typeface="Arial"/>
                <a:cs typeface="Arial"/>
              </a:rPr>
              <a:t>RD</a:t>
            </a:r>
            <a:endParaRPr sz="900">
              <a:latin typeface="Arial"/>
              <a:cs typeface="Arial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1386958" y="4700864"/>
            <a:ext cx="207645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900" b="1" spc="-25" dirty="0">
                <a:latin typeface="Arial"/>
                <a:cs typeface="Arial"/>
              </a:rPr>
              <a:t>WD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80" name="object 80"/>
          <p:cNvGrpSpPr/>
          <p:nvPr/>
        </p:nvGrpSpPr>
        <p:grpSpPr>
          <a:xfrm>
            <a:off x="1914550" y="5053705"/>
            <a:ext cx="85725" cy="204470"/>
            <a:chOff x="1914550" y="5053705"/>
            <a:chExt cx="85725" cy="204470"/>
          </a:xfrm>
        </p:grpSpPr>
        <p:sp>
          <p:nvSpPr>
            <p:cNvPr id="81" name="object 81"/>
            <p:cNvSpPr/>
            <p:nvPr/>
          </p:nvSpPr>
          <p:spPr>
            <a:xfrm>
              <a:off x="1914550" y="5053705"/>
              <a:ext cx="85725" cy="102235"/>
            </a:xfrm>
            <a:custGeom>
              <a:avLst/>
              <a:gdLst/>
              <a:ahLst/>
              <a:cxnLst/>
              <a:rect l="l" t="t" r="r" b="b"/>
              <a:pathLst>
                <a:path w="85725" h="102235">
                  <a:moveTo>
                    <a:pt x="42513" y="0"/>
                  </a:moveTo>
                  <a:lnTo>
                    <a:pt x="0" y="101954"/>
                  </a:lnTo>
                  <a:lnTo>
                    <a:pt x="85196" y="101954"/>
                  </a:lnTo>
                  <a:lnTo>
                    <a:pt x="42513" y="0"/>
                  </a:lnTo>
                  <a:close/>
                </a:path>
              </a:pathLst>
            </a:custGeom>
            <a:solidFill>
              <a:srgbClr val="003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1957064" y="5087633"/>
              <a:ext cx="0" cy="161925"/>
            </a:xfrm>
            <a:custGeom>
              <a:avLst/>
              <a:gdLst/>
              <a:ahLst/>
              <a:cxnLst/>
              <a:rect l="l" t="t" r="r" b="b"/>
              <a:pathLst>
                <a:path h="161925">
                  <a:moveTo>
                    <a:pt x="0" y="0"/>
                  </a:moveTo>
                  <a:lnTo>
                    <a:pt x="0" y="161562"/>
                  </a:lnTo>
                </a:path>
              </a:pathLst>
            </a:custGeom>
            <a:ln w="16946">
              <a:solidFill>
                <a:srgbClr val="00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3" name="object 83"/>
          <p:cNvSpPr txBox="1"/>
          <p:nvPr/>
        </p:nvSpPr>
        <p:spPr>
          <a:xfrm>
            <a:off x="1633791" y="4862342"/>
            <a:ext cx="579120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900" b="1" spc="-10" dirty="0">
                <a:solidFill>
                  <a:srgbClr val="0033FF"/>
                </a:solidFill>
                <a:latin typeface="Arial"/>
                <a:cs typeface="Arial"/>
              </a:rPr>
              <a:t>MemRead</a:t>
            </a:r>
            <a:endParaRPr sz="900">
              <a:latin typeface="Arial"/>
              <a:cs typeface="Arial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1591363" y="4292441"/>
            <a:ext cx="591820" cy="209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200" b="1" spc="-10" dirty="0">
                <a:latin typeface="Arial"/>
                <a:cs typeface="Arial"/>
              </a:rPr>
              <a:t>Memory</a:t>
            </a:r>
            <a:endParaRPr sz="1200">
              <a:latin typeface="Arial"/>
              <a:cs typeface="Arial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1374258" y="4122469"/>
            <a:ext cx="375285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b="1" spc="-20" dirty="0">
                <a:latin typeface="Arial"/>
                <a:cs typeface="Arial"/>
              </a:rPr>
              <a:t>ADDR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86" name="object 86"/>
          <p:cNvGrpSpPr/>
          <p:nvPr/>
        </p:nvGrpSpPr>
        <p:grpSpPr>
          <a:xfrm>
            <a:off x="952981" y="3743956"/>
            <a:ext cx="85725" cy="238125"/>
            <a:chOff x="952981" y="3743956"/>
            <a:chExt cx="85725" cy="238125"/>
          </a:xfrm>
        </p:grpSpPr>
        <p:sp>
          <p:nvSpPr>
            <p:cNvPr id="87" name="object 87"/>
            <p:cNvSpPr/>
            <p:nvPr/>
          </p:nvSpPr>
          <p:spPr>
            <a:xfrm>
              <a:off x="952981" y="3880163"/>
              <a:ext cx="85725" cy="102235"/>
            </a:xfrm>
            <a:custGeom>
              <a:avLst/>
              <a:gdLst/>
              <a:ahLst/>
              <a:cxnLst/>
              <a:rect l="l" t="t" r="r" b="b"/>
              <a:pathLst>
                <a:path w="85725" h="102235">
                  <a:moveTo>
                    <a:pt x="85196" y="0"/>
                  </a:moveTo>
                  <a:lnTo>
                    <a:pt x="0" y="0"/>
                  </a:lnTo>
                  <a:lnTo>
                    <a:pt x="42683" y="101869"/>
                  </a:lnTo>
                  <a:lnTo>
                    <a:pt x="85196" y="0"/>
                  </a:lnTo>
                  <a:close/>
                </a:path>
              </a:pathLst>
            </a:custGeom>
            <a:solidFill>
              <a:srgbClr val="003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995664" y="3752528"/>
              <a:ext cx="0" cy="195580"/>
            </a:xfrm>
            <a:custGeom>
              <a:avLst/>
              <a:gdLst/>
              <a:ahLst/>
              <a:cxnLst/>
              <a:rect l="l" t="t" r="r" b="b"/>
              <a:pathLst>
                <a:path h="195579">
                  <a:moveTo>
                    <a:pt x="0" y="0"/>
                  </a:moveTo>
                  <a:lnTo>
                    <a:pt x="0" y="195576"/>
                  </a:lnTo>
                </a:path>
              </a:pathLst>
            </a:custGeom>
            <a:ln w="16946">
              <a:solidFill>
                <a:srgbClr val="00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9" name="object 89"/>
          <p:cNvSpPr txBox="1"/>
          <p:nvPr/>
        </p:nvSpPr>
        <p:spPr>
          <a:xfrm>
            <a:off x="1245108" y="3986501"/>
            <a:ext cx="1295400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8620">
              <a:lnSpc>
                <a:spcPct val="100000"/>
              </a:lnSpc>
              <a:spcBef>
                <a:spcPts val="135"/>
              </a:spcBef>
            </a:pPr>
            <a:r>
              <a:rPr sz="900" b="1" spc="-10" dirty="0">
                <a:solidFill>
                  <a:srgbClr val="0033FF"/>
                </a:solidFill>
                <a:latin typeface="Arial"/>
                <a:cs typeface="Arial"/>
              </a:rPr>
              <a:t>MemWrite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90" name="object 90"/>
          <p:cNvGrpSpPr/>
          <p:nvPr/>
        </p:nvGrpSpPr>
        <p:grpSpPr>
          <a:xfrm>
            <a:off x="5126673" y="3709858"/>
            <a:ext cx="1774825" cy="1361440"/>
            <a:chOff x="5126673" y="3709858"/>
            <a:chExt cx="1774825" cy="1361440"/>
          </a:xfrm>
        </p:grpSpPr>
        <p:sp>
          <p:nvSpPr>
            <p:cNvPr id="91" name="object 91"/>
            <p:cNvSpPr/>
            <p:nvPr/>
          </p:nvSpPr>
          <p:spPr>
            <a:xfrm>
              <a:off x="5131118" y="3752528"/>
              <a:ext cx="76835" cy="76835"/>
            </a:xfrm>
            <a:custGeom>
              <a:avLst/>
              <a:gdLst/>
              <a:ahLst/>
              <a:cxnLst/>
              <a:rect l="l" t="t" r="r" b="b"/>
              <a:pathLst>
                <a:path w="76835" h="76835">
                  <a:moveTo>
                    <a:pt x="76609" y="0"/>
                  </a:moveTo>
                  <a:lnTo>
                    <a:pt x="0" y="76529"/>
                  </a:lnTo>
                </a:path>
              </a:pathLst>
            </a:custGeom>
            <a:ln w="85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5131118" y="3846065"/>
              <a:ext cx="85725" cy="102235"/>
            </a:xfrm>
            <a:custGeom>
              <a:avLst/>
              <a:gdLst/>
              <a:ahLst/>
              <a:cxnLst/>
              <a:rect l="l" t="t" r="r" b="b"/>
              <a:pathLst>
                <a:path w="85725" h="102235">
                  <a:moveTo>
                    <a:pt x="85111" y="0"/>
                  </a:moveTo>
                  <a:lnTo>
                    <a:pt x="0" y="0"/>
                  </a:lnTo>
                  <a:lnTo>
                    <a:pt x="42428" y="102039"/>
                  </a:lnTo>
                  <a:lnTo>
                    <a:pt x="851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5173546" y="3718430"/>
              <a:ext cx="0" cy="195580"/>
            </a:xfrm>
            <a:custGeom>
              <a:avLst/>
              <a:gdLst/>
              <a:ahLst/>
              <a:cxnLst/>
              <a:rect l="l" t="t" r="r" b="b"/>
              <a:pathLst>
                <a:path h="195579">
                  <a:moveTo>
                    <a:pt x="0" y="0"/>
                  </a:moveTo>
                  <a:lnTo>
                    <a:pt x="0" y="195576"/>
                  </a:lnTo>
                </a:path>
              </a:pathLst>
            </a:custGeom>
            <a:ln w="169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6781830" y="4968587"/>
              <a:ext cx="119380" cy="102235"/>
            </a:xfrm>
            <a:custGeom>
              <a:avLst/>
              <a:gdLst/>
              <a:ahLst/>
              <a:cxnLst/>
              <a:rect l="l" t="t" r="r" b="b"/>
              <a:pathLst>
                <a:path w="119379" h="102235">
                  <a:moveTo>
                    <a:pt x="0" y="0"/>
                  </a:moveTo>
                  <a:lnTo>
                    <a:pt x="0" y="102124"/>
                  </a:lnTo>
                  <a:lnTo>
                    <a:pt x="119292" y="510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6705306" y="5019607"/>
              <a:ext cx="136525" cy="0"/>
            </a:xfrm>
            <a:custGeom>
              <a:avLst/>
              <a:gdLst/>
              <a:ahLst/>
              <a:cxnLst/>
              <a:rect l="l" t="t" r="r" b="b"/>
              <a:pathLst>
                <a:path w="136525">
                  <a:moveTo>
                    <a:pt x="136213" y="0"/>
                  </a:moveTo>
                  <a:lnTo>
                    <a:pt x="0" y="0"/>
                  </a:lnTo>
                </a:path>
              </a:pathLst>
            </a:custGeom>
            <a:ln w="255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6" name="object 96"/>
          <p:cNvSpPr txBox="1"/>
          <p:nvPr/>
        </p:nvSpPr>
        <p:spPr>
          <a:xfrm>
            <a:off x="3288979" y="3059385"/>
            <a:ext cx="770890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b="1" dirty="0">
                <a:latin typeface="Arial"/>
                <a:cs typeface="Arial"/>
              </a:rPr>
              <a:t>Instruction</a:t>
            </a:r>
            <a:r>
              <a:rPr sz="900" b="1" spc="155" dirty="0">
                <a:latin typeface="Arial"/>
                <a:cs typeface="Arial"/>
              </a:rPr>
              <a:t>  </a:t>
            </a:r>
            <a:r>
              <a:rPr sz="900" b="1" spc="-50" dirty="0">
                <a:latin typeface="Constantia"/>
                <a:cs typeface="Constantia"/>
              </a:rPr>
              <a:t>I</a:t>
            </a:r>
            <a:endParaRPr sz="900">
              <a:latin typeface="Constantia"/>
              <a:cs typeface="Constantia"/>
            </a:endParaRPr>
          </a:p>
        </p:txBody>
      </p:sp>
      <p:sp>
        <p:nvSpPr>
          <p:cNvPr id="97" name="object 97"/>
          <p:cNvSpPr/>
          <p:nvPr/>
        </p:nvSpPr>
        <p:spPr>
          <a:xfrm>
            <a:off x="3216567" y="3565456"/>
            <a:ext cx="76835" cy="76835"/>
          </a:xfrm>
          <a:custGeom>
            <a:avLst/>
            <a:gdLst/>
            <a:ahLst/>
            <a:cxnLst/>
            <a:rect l="l" t="t" r="r" b="b"/>
            <a:pathLst>
              <a:path w="76835" h="76835">
                <a:moveTo>
                  <a:pt x="76524" y="0"/>
                </a:moveTo>
                <a:lnTo>
                  <a:pt x="0" y="76614"/>
                </a:lnTo>
              </a:path>
            </a:pathLst>
          </a:custGeom>
          <a:ln w="8578">
            <a:solidFill>
              <a:srgbClr val="44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 txBox="1"/>
          <p:nvPr/>
        </p:nvSpPr>
        <p:spPr>
          <a:xfrm>
            <a:off x="3280391" y="3527262"/>
            <a:ext cx="14478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25" dirty="0">
                <a:latin typeface="Arial MT"/>
                <a:cs typeface="Arial MT"/>
              </a:rPr>
              <a:t>32</a:t>
            </a:r>
            <a:endParaRPr sz="800">
              <a:latin typeface="Arial MT"/>
              <a:cs typeface="Arial MT"/>
            </a:endParaRPr>
          </a:p>
        </p:txBody>
      </p:sp>
      <p:grpSp>
        <p:nvGrpSpPr>
          <p:cNvPr id="99" name="object 99"/>
          <p:cNvGrpSpPr/>
          <p:nvPr/>
        </p:nvGrpSpPr>
        <p:grpSpPr>
          <a:xfrm>
            <a:off x="6266899" y="3667580"/>
            <a:ext cx="2438400" cy="2054225"/>
            <a:chOff x="6266899" y="3667580"/>
            <a:chExt cx="2438400" cy="2054225"/>
          </a:xfrm>
        </p:grpSpPr>
        <p:sp>
          <p:nvSpPr>
            <p:cNvPr id="100" name="object 100"/>
            <p:cNvSpPr/>
            <p:nvPr/>
          </p:nvSpPr>
          <p:spPr>
            <a:xfrm>
              <a:off x="8585931" y="3667580"/>
              <a:ext cx="119380" cy="102235"/>
            </a:xfrm>
            <a:custGeom>
              <a:avLst/>
              <a:gdLst/>
              <a:ahLst/>
              <a:cxnLst/>
              <a:rect l="l" t="t" r="r" b="b"/>
              <a:pathLst>
                <a:path w="119379" h="102235">
                  <a:moveTo>
                    <a:pt x="0" y="0"/>
                  </a:moveTo>
                  <a:lnTo>
                    <a:pt x="0" y="101869"/>
                  </a:lnTo>
                  <a:lnTo>
                    <a:pt x="119037" y="508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6279916" y="3718430"/>
              <a:ext cx="2366010" cy="1990089"/>
            </a:xfrm>
            <a:custGeom>
              <a:avLst/>
              <a:gdLst/>
              <a:ahLst/>
              <a:cxnLst/>
              <a:rect l="l" t="t" r="r" b="b"/>
              <a:pathLst>
                <a:path w="2366009" h="1990089">
                  <a:moveTo>
                    <a:pt x="2365448" y="0"/>
                  </a:moveTo>
                  <a:lnTo>
                    <a:pt x="2186806" y="0"/>
                  </a:lnTo>
                </a:path>
                <a:path w="2366009" h="1990089">
                  <a:moveTo>
                    <a:pt x="0" y="1530766"/>
                  </a:moveTo>
                  <a:lnTo>
                    <a:pt x="0" y="1990012"/>
                  </a:lnTo>
                </a:path>
              </a:pathLst>
            </a:custGeom>
            <a:ln w="255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2" name="object 10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41349" y="4620020"/>
              <a:ext cx="102067" cy="93483"/>
            </a:xfrm>
            <a:prstGeom prst="rect">
              <a:avLst/>
            </a:prstGeom>
          </p:spPr>
        </p:pic>
        <p:sp>
          <p:nvSpPr>
            <p:cNvPr id="103" name="object 103"/>
            <p:cNvSpPr/>
            <p:nvPr/>
          </p:nvSpPr>
          <p:spPr>
            <a:xfrm>
              <a:off x="6543585" y="5283294"/>
              <a:ext cx="85725" cy="102235"/>
            </a:xfrm>
            <a:custGeom>
              <a:avLst/>
              <a:gdLst/>
              <a:ahLst/>
              <a:cxnLst/>
              <a:rect l="l" t="t" r="r" b="b"/>
              <a:pathLst>
                <a:path w="85725" h="102235">
                  <a:moveTo>
                    <a:pt x="42683" y="0"/>
                  </a:moveTo>
                  <a:lnTo>
                    <a:pt x="0" y="102124"/>
                  </a:lnTo>
                  <a:lnTo>
                    <a:pt x="85111" y="102124"/>
                  </a:lnTo>
                  <a:lnTo>
                    <a:pt x="42683" y="0"/>
                  </a:lnTo>
                  <a:close/>
                </a:path>
              </a:pathLst>
            </a:custGeom>
            <a:solidFill>
              <a:srgbClr val="003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6586268" y="5317138"/>
              <a:ext cx="0" cy="161925"/>
            </a:xfrm>
            <a:custGeom>
              <a:avLst/>
              <a:gdLst/>
              <a:ahLst/>
              <a:cxnLst/>
              <a:rect l="l" t="t" r="r" b="b"/>
              <a:pathLst>
                <a:path h="161925">
                  <a:moveTo>
                    <a:pt x="0" y="0"/>
                  </a:moveTo>
                  <a:lnTo>
                    <a:pt x="0" y="161732"/>
                  </a:lnTo>
                </a:path>
              </a:pathLst>
            </a:custGeom>
            <a:ln w="16946">
              <a:solidFill>
                <a:srgbClr val="00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5" name="object 105"/>
          <p:cNvSpPr txBox="1"/>
          <p:nvPr/>
        </p:nvSpPr>
        <p:spPr>
          <a:xfrm>
            <a:off x="6335238" y="5474580"/>
            <a:ext cx="553720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b="1" spc="-10" dirty="0">
                <a:solidFill>
                  <a:srgbClr val="0033FF"/>
                </a:solidFill>
                <a:latin typeface="Arial"/>
                <a:cs typeface="Arial"/>
              </a:rPr>
              <a:t>ALUSrcB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106" name="object 106"/>
          <p:cNvGrpSpPr/>
          <p:nvPr/>
        </p:nvGrpSpPr>
        <p:grpSpPr>
          <a:xfrm>
            <a:off x="5403079" y="3892656"/>
            <a:ext cx="2311400" cy="2028825"/>
            <a:chOff x="5403079" y="3892656"/>
            <a:chExt cx="2311400" cy="2028825"/>
          </a:xfrm>
        </p:grpSpPr>
        <p:sp>
          <p:nvSpPr>
            <p:cNvPr id="107" name="object 107"/>
            <p:cNvSpPr/>
            <p:nvPr/>
          </p:nvSpPr>
          <p:spPr>
            <a:xfrm>
              <a:off x="5820261" y="3905673"/>
              <a:ext cx="1880870" cy="1802764"/>
            </a:xfrm>
            <a:custGeom>
              <a:avLst/>
              <a:gdLst/>
              <a:ahLst/>
              <a:cxnLst/>
              <a:rect l="l" t="t" r="r" b="b"/>
              <a:pathLst>
                <a:path w="1880870" h="1802764">
                  <a:moveTo>
                    <a:pt x="1880710" y="0"/>
                  </a:moveTo>
                  <a:lnTo>
                    <a:pt x="1880710" y="765383"/>
                  </a:lnTo>
                </a:path>
                <a:path w="1880870" h="1802764">
                  <a:moveTo>
                    <a:pt x="459655" y="1802769"/>
                  </a:moveTo>
                  <a:lnTo>
                    <a:pt x="0" y="1802769"/>
                  </a:lnTo>
                </a:path>
              </a:pathLst>
            </a:custGeom>
            <a:ln w="255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5428797" y="5580808"/>
              <a:ext cx="391795" cy="314960"/>
            </a:xfrm>
            <a:custGeom>
              <a:avLst/>
              <a:gdLst/>
              <a:ahLst/>
              <a:cxnLst/>
              <a:rect l="l" t="t" r="r" b="b"/>
              <a:pathLst>
                <a:path w="391795" h="314960">
                  <a:moveTo>
                    <a:pt x="0" y="161741"/>
                  </a:moveTo>
                  <a:lnTo>
                    <a:pt x="7781" y="210268"/>
                  </a:lnTo>
                  <a:lnTo>
                    <a:pt x="29480" y="252277"/>
                  </a:lnTo>
                  <a:lnTo>
                    <a:pt x="62627" y="285317"/>
                  </a:lnTo>
                  <a:lnTo>
                    <a:pt x="104753" y="306938"/>
                  </a:lnTo>
                  <a:lnTo>
                    <a:pt x="153388" y="314690"/>
                  </a:lnTo>
                  <a:lnTo>
                    <a:pt x="238330" y="314690"/>
                  </a:lnTo>
                  <a:lnTo>
                    <a:pt x="286971" y="306938"/>
                  </a:lnTo>
                  <a:lnTo>
                    <a:pt x="329038" y="285317"/>
                  </a:lnTo>
                  <a:lnTo>
                    <a:pt x="362097" y="252277"/>
                  </a:lnTo>
                  <a:lnTo>
                    <a:pt x="383716" y="210268"/>
                  </a:lnTo>
                  <a:lnTo>
                    <a:pt x="391463" y="161741"/>
                  </a:lnTo>
                  <a:lnTo>
                    <a:pt x="391463" y="153161"/>
                  </a:lnTo>
                  <a:lnTo>
                    <a:pt x="383716" y="104612"/>
                  </a:lnTo>
                  <a:lnTo>
                    <a:pt x="362097" y="62551"/>
                  </a:lnTo>
                  <a:lnTo>
                    <a:pt x="329038" y="29447"/>
                  </a:lnTo>
                  <a:lnTo>
                    <a:pt x="286971" y="7773"/>
                  </a:lnTo>
                  <a:lnTo>
                    <a:pt x="238330" y="0"/>
                  </a:lnTo>
                  <a:lnTo>
                    <a:pt x="153388" y="0"/>
                  </a:lnTo>
                  <a:lnTo>
                    <a:pt x="104753" y="7773"/>
                  </a:lnTo>
                  <a:lnTo>
                    <a:pt x="62627" y="29447"/>
                  </a:lnTo>
                  <a:lnTo>
                    <a:pt x="29480" y="62551"/>
                  </a:lnTo>
                  <a:lnTo>
                    <a:pt x="7781" y="104612"/>
                  </a:lnTo>
                  <a:lnTo>
                    <a:pt x="0" y="153161"/>
                  </a:lnTo>
                  <a:lnTo>
                    <a:pt x="0" y="161741"/>
                  </a:lnTo>
                </a:path>
              </a:pathLst>
            </a:custGeom>
            <a:ln w="5105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9" name="object 109"/>
          <p:cNvSpPr txBox="1"/>
          <p:nvPr/>
        </p:nvSpPr>
        <p:spPr>
          <a:xfrm>
            <a:off x="5458780" y="5619162"/>
            <a:ext cx="295910" cy="209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b="1" spc="-25" dirty="0">
                <a:latin typeface="Courier New"/>
                <a:cs typeface="Courier New"/>
              </a:rPr>
              <a:t>&lt;&lt;2</a:t>
            </a:r>
            <a:endParaRPr sz="1200">
              <a:latin typeface="Courier New"/>
              <a:cs typeface="Courier New"/>
            </a:endParaRPr>
          </a:p>
        </p:txBody>
      </p:sp>
      <p:grpSp>
        <p:nvGrpSpPr>
          <p:cNvPr id="110" name="object 110"/>
          <p:cNvGrpSpPr/>
          <p:nvPr/>
        </p:nvGrpSpPr>
        <p:grpSpPr>
          <a:xfrm>
            <a:off x="63556" y="2710440"/>
            <a:ext cx="7497445" cy="1757045"/>
            <a:chOff x="63556" y="2710440"/>
            <a:chExt cx="7497445" cy="1757045"/>
          </a:xfrm>
        </p:grpSpPr>
        <p:sp>
          <p:nvSpPr>
            <p:cNvPr id="111" name="object 111"/>
            <p:cNvSpPr/>
            <p:nvPr/>
          </p:nvSpPr>
          <p:spPr>
            <a:xfrm>
              <a:off x="689168" y="2723458"/>
              <a:ext cx="6859270" cy="0"/>
            </a:xfrm>
            <a:custGeom>
              <a:avLst/>
              <a:gdLst/>
              <a:ahLst/>
              <a:cxnLst/>
              <a:rect l="l" t="t" r="r" b="b"/>
              <a:pathLst>
                <a:path w="6859270">
                  <a:moveTo>
                    <a:pt x="6858669" y="0"/>
                  </a:moveTo>
                  <a:lnTo>
                    <a:pt x="0" y="0"/>
                  </a:lnTo>
                </a:path>
              </a:pathLst>
            </a:custGeom>
            <a:ln w="255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263829" y="3710020"/>
              <a:ext cx="314960" cy="731520"/>
            </a:xfrm>
            <a:custGeom>
              <a:avLst/>
              <a:gdLst/>
              <a:ahLst/>
              <a:cxnLst/>
              <a:rect l="l" t="t" r="r" b="b"/>
              <a:pathLst>
                <a:path w="314959" h="731520">
                  <a:moveTo>
                    <a:pt x="314871" y="0"/>
                  </a:moveTo>
                  <a:lnTo>
                    <a:pt x="0" y="0"/>
                  </a:lnTo>
                  <a:lnTo>
                    <a:pt x="0" y="731276"/>
                  </a:lnTo>
                  <a:lnTo>
                    <a:pt x="314871" y="731276"/>
                  </a:lnTo>
                  <a:lnTo>
                    <a:pt x="31487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263829" y="3710020"/>
              <a:ext cx="314960" cy="731520"/>
            </a:xfrm>
            <a:custGeom>
              <a:avLst/>
              <a:gdLst/>
              <a:ahLst/>
              <a:cxnLst/>
              <a:rect l="l" t="t" r="r" b="b"/>
              <a:pathLst>
                <a:path w="314959" h="731520">
                  <a:moveTo>
                    <a:pt x="0" y="731276"/>
                  </a:moveTo>
                  <a:lnTo>
                    <a:pt x="314871" y="731276"/>
                  </a:lnTo>
                  <a:lnTo>
                    <a:pt x="314871" y="0"/>
                  </a:lnTo>
                  <a:lnTo>
                    <a:pt x="0" y="0"/>
                  </a:lnTo>
                  <a:lnTo>
                    <a:pt x="0" y="731276"/>
                  </a:lnTo>
                  <a:close/>
                </a:path>
              </a:pathLst>
            </a:custGeom>
            <a:ln w="51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161729" y="4050229"/>
              <a:ext cx="119380" cy="102235"/>
            </a:xfrm>
            <a:custGeom>
              <a:avLst/>
              <a:gdLst/>
              <a:ahLst/>
              <a:cxnLst/>
              <a:rect l="l" t="t" r="r" b="b"/>
              <a:pathLst>
                <a:path w="119379" h="102235">
                  <a:moveTo>
                    <a:pt x="0" y="0"/>
                  </a:moveTo>
                  <a:lnTo>
                    <a:pt x="0" y="101954"/>
                  </a:lnTo>
                  <a:lnTo>
                    <a:pt x="119046" y="508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76574" y="4101079"/>
              <a:ext cx="144780" cy="0"/>
            </a:xfrm>
            <a:custGeom>
              <a:avLst/>
              <a:gdLst/>
              <a:ahLst/>
              <a:cxnLst/>
              <a:rect l="l" t="t" r="r" b="b"/>
              <a:pathLst>
                <a:path w="144779">
                  <a:moveTo>
                    <a:pt x="144572" y="0"/>
                  </a:moveTo>
                  <a:lnTo>
                    <a:pt x="0" y="0"/>
                  </a:lnTo>
                </a:path>
              </a:pathLst>
            </a:custGeom>
            <a:ln w="255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774322" y="4050229"/>
              <a:ext cx="119380" cy="102235"/>
            </a:xfrm>
            <a:custGeom>
              <a:avLst/>
              <a:gdLst/>
              <a:ahLst/>
              <a:cxnLst/>
              <a:rect l="l" t="t" r="r" b="b"/>
              <a:pathLst>
                <a:path w="119380" h="102235">
                  <a:moveTo>
                    <a:pt x="0" y="0"/>
                  </a:moveTo>
                  <a:lnTo>
                    <a:pt x="0" y="101954"/>
                  </a:lnTo>
                  <a:lnTo>
                    <a:pt x="119224" y="508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578701" y="4101079"/>
              <a:ext cx="255270" cy="0"/>
            </a:xfrm>
            <a:custGeom>
              <a:avLst/>
              <a:gdLst/>
              <a:ahLst/>
              <a:cxnLst/>
              <a:rect l="l" t="t" r="r" b="b"/>
              <a:pathLst>
                <a:path w="255269">
                  <a:moveTo>
                    <a:pt x="255250" y="0"/>
                  </a:moveTo>
                  <a:lnTo>
                    <a:pt x="0" y="0"/>
                  </a:lnTo>
                </a:path>
              </a:pathLst>
            </a:custGeom>
            <a:ln w="255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8" name="object 118"/>
          <p:cNvSpPr txBox="1"/>
          <p:nvPr/>
        </p:nvSpPr>
        <p:spPr>
          <a:xfrm>
            <a:off x="302171" y="3799249"/>
            <a:ext cx="238125" cy="209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b="1" spc="-25" dirty="0">
                <a:latin typeface="Arial"/>
                <a:cs typeface="Arial"/>
              </a:rPr>
              <a:t>PC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9" name="object 119"/>
          <p:cNvSpPr txBox="1"/>
          <p:nvPr/>
        </p:nvSpPr>
        <p:spPr>
          <a:xfrm>
            <a:off x="6131003" y="4836832"/>
            <a:ext cx="92075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b="1" spc="-50" dirty="0">
                <a:latin typeface="Arial"/>
                <a:cs typeface="Arial"/>
              </a:rPr>
              <a:t>4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120" name="object 120"/>
          <p:cNvGrpSpPr/>
          <p:nvPr/>
        </p:nvGrpSpPr>
        <p:grpSpPr>
          <a:xfrm>
            <a:off x="63556" y="2514864"/>
            <a:ext cx="9029065" cy="3270250"/>
            <a:chOff x="63556" y="2514864"/>
            <a:chExt cx="9029065" cy="3270250"/>
          </a:xfrm>
        </p:grpSpPr>
        <p:sp>
          <p:nvSpPr>
            <p:cNvPr id="121" name="object 121"/>
            <p:cNvSpPr/>
            <p:nvPr/>
          </p:nvSpPr>
          <p:spPr>
            <a:xfrm>
              <a:off x="76574" y="2527882"/>
              <a:ext cx="6092825" cy="1607820"/>
            </a:xfrm>
            <a:custGeom>
              <a:avLst/>
              <a:gdLst/>
              <a:ahLst/>
              <a:cxnLst/>
              <a:rect l="l" t="t" r="r" b="b"/>
              <a:pathLst>
                <a:path w="6092825" h="1607820">
                  <a:moveTo>
                    <a:pt x="612594" y="195576"/>
                  </a:moveTo>
                  <a:lnTo>
                    <a:pt x="612594" y="1573197"/>
                  </a:lnTo>
                </a:path>
                <a:path w="6092825" h="1607820">
                  <a:moveTo>
                    <a:pt x="0" y="0"/>
                  </a:moveTo>
                  <a:lnTo>
                    <a:pt x="0" y="1573197"/>
                  </a:lnTo>
                </a:path>
                <a:path w="6092825" h="1607820">
                  <a:moveTo>
                    <a:pt x="6092722" y="195576"/>
                  </a:moveTo>
                  <a:lnTo>
                    <a:pt x="6092722" y="1607295"/>
                  </a:lnTo>
                </a:path>
              </a:pathLst>
            </a:custGeom>
            <a:ln w="255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7496736" y="2995734"/>
              <a:ext cx="102235" cy="119380"/>
            </a:xfrm>
            <a:custGeom>
              <a:avLst/>
              <a:gdLst/>
              <a:ahLst/>
              <a:cxnLst/>
              <a:rect l="l" t="t" r="r" b="b"/>
              <a:pathLst>
                <a:path w="102234" h="119380">
                  <a:moveTo>
                    <a:pt x="102117" y="0"/>
                  </a:moveTo>
                  <a:lnTo>
                    <a:pt x="0" y="0"/>
                  </a:lnTo>
                  <a:lnTo>
                    <a:pt x="51101" y="119046"/>
                  </a:lnTo>
                  <a:lnTo>
                    <a:pt x="10211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7547838" y="2723458"/>
              <a:ext cx="689610" cy="800100"/>
            </a:xfrm>
            <a:custGeom>
              <a:avLst/>
              <a:gdLst/>
              <a:ahLst/>
              <a:cxnLst/>
              <a:rect l="l" t="t" r="r" b="b"/>
              <a:pathLst>
                <a:path w="689609" h="800100">
                  <a:moveTo>
                    <a:pt x="0" y="0"/>
                  </a:moveTo>
                  <a:lnTo>
                    <a:pt x="0" y="331714"/>
                  </a:lnTo>
                </a:path>
                <a:path w="689609" h="800100">
                  <a:moveTo>
                    <a:pt x="689143" y="535878"/>
                  </a:moveTo>
                  <a:lnTo>
                    <a:pt x="689143" y="799481"/>
                  </a:lnTo>
                </a:path>
              </a:pathLst>
            </a:custGeom>
            <a:ln w="255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4" name="object 12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56608" y="5691497"/>
              <a:ext cx="93564" cy="93525"/>
            </a:xfrm>
            <a:prstGeom prst="rect">
              <a:avLst/>
            </a:prstGeom>
          </p:spPr>
        </p:pic>
        <p:pic>
          <p:nvPicPr>
            <p:cNvPr id="125" name="object 12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38118" y="4041711"/>
              <a:ext cx="93734" cy="102070"/>
            </a:xfrm>
            <a:prstGeom prst="rect">
              <a:avLst/>
            </a:prstGeom>
          </p:spPr>
        </p:pic>
        <p:sp>
          <p:nvSpPr>
            <p:cNvPr id="126" name="object 126"/>
            <p:cNvSpPr/>
            <p:nvPr/>
          </p:nvSpPr>
          <p:spPr>
            <a:xfrm>
              <a:off x="7854104" y="3259336"/>
              <a:ext cx="1225550" cy="459105"/>
            </a:xfrm>
            <a:custGeom>
              <a:avLst/>
              <a:gdLst/>
              <a:ahLst/>
              <a:cxnLst/>
              <a:rect l="l" t="t" r="r" b="b"/>
              <a:pathLst>
                <a:path w="1225550" h="459104">
                  <a:moveTo>
                    <a:pt x="382876" y="0"/>
                  </a:moveTo>
                  <a:lnTo>
                    <a:pt x="0" y="0"/>
                  </a:lnTo>
                </a:path>
                <a:path w="1225550" h="459104">
                  <a:moveTo>
                    <a:pt x="1225237" y="459093"/>
                  </a:moveTo>
                  <a:lnTo>
                    <a:pt x="1072019" y="459093"/>
                  </a:lnTo>
                </a:path>
              </a:pathLst>
            </a:custGeom>
            <a:ln w="255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5403289" y="3522939"/>
              <a:ext cx="102235" cy="85090"/>
            </a:xfrm>
            <a:custGeom>
              <a:avLst/>
              <a:gdLst/>
              <a:ahLst/>
              <a:cxnLst/>
              <a:rect l="l" t="t" r="r" b="b"/>
              <a:pathLst>
                <a:path w="102235" h="85089">
                  <a:moveTo>
                    <a:pt x="102117" y="0"/>
                  </a:moveTo>
                  <a:lnTo>
                    <a:pt x="0" y="42516"/>
                  </a:lnTo>
                  <a:lnTo>
                    <a:pt x="102117" y="85033"/>
                  </a:lnTo>
                  <a:lnTo>
                    <a:pt x="102117" y="0"/>
                  </a:lnTo>
                  <a:close/>
                </a:path>
              </a:pathLst>
            </a:custGeom>
            <a:solidFill>
              <a:srgbClr val="003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5437385" y="3565456"/>
              <a:ext cx="153670" cy="0"/>
            </a:xfrm>
            <a:custGeom>
              <a:avLst/>
              <a:gdLst/>
              <a:ahLst/>
              <a:cxnLst/>
              <a:rect l="l" t="t" r="r" b="b"/>
              <a:pathLst>
                <a:path w="153670">
                  <a:moveTo>
                    <a:pt x="153218" y="0"/>
                  </a:moveTo>
                  <a:lnTo>
                    <a:pt x="0" y="0"/>
                  </a:lnTo>
                </a:path>
              </a:pathLst>
            </a:custGeom>
            <a:ln w="16947">
              <a:solidFill>
                <a:srgbClr val="00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9" name="object 129"/>
          <p:cNvSpPr txBox="1"/>
          <p:nvPr/>
        </p:nvSpPr>
        <p:spPr>
          <a:xfrm>
            <a:off x="5611999" y="3476217"/>
            <a:ext cx="455930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b="1" spc="-10" dirty="0">
                <a:solidFill>
                  <a:srgbClr val="0033FF"/>
                </a:solidFill>
                <a:latin typeface="Arial"/>
                <a:cs typeface="Arial"/>
              </a:rPr>
              <a:t>RegDst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130" name="object 130"/>
          <p:cNvGrpSpPr/>
          <p:nvPr/>
        </p:nvGrpSpPr>
        <p:grpSpPr>
          <a:xfrm>
            <a:off x="4739627" y="3250764"/>
            <a:ext cx="629920" cy="238125"/>
            <a:chOff x="4739627" y="3250764"/>
            <a:chExt cx="629920" cy="238125"/>
          </a:xfrm>
        </p:grpSpPr>
        <p:sp>
          <p:nvSpPr>
            <p:cNvPr id="131" name="object 131"/>
            <p:cNvSpPr/>
            <p:nvPr/>
          </p:nvSpPr>
          <p:spPr>
            <a:xfrm>
              <a:off x="5284251" y="3386801"/>
              <a:ext cx="85725" cy="102235"/>
            </a:xfrm>
            <a:custGeom>
              <a:avLst/>
              <a:gdLst/>
              <a:ahLst/>
              <a:cxnLst/>
              <a:rect l="l" t="t" r="r" b="b"/>
              <a:pathLst>
                <a:path w="85725" h="102235">
                  <a:moveTo>
                    <a:pt x="85196" y="0"/>
                  </a:moveTo>
                  <a:lnTo>
                    <a:pt x="0" y="0"/>
                  </a:lnTo>
                  <a:lnTo>
                    <a:pt x="42513" y="102039"/>
                  </a:lnTo>
                  <a:lnTo>
                    <a:pt x="8519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5326765" y="3259336"/>
              <a:ext cx="0" cy="195580"/>
            </a:xfrm>
            <a:custGeom>
              <a:avLst/>
              <a:gdLst/>
              <a:ahLst/>
              <a:cxnLst/>
              <a:rect l="l" t="t" r="r" b="b"/>
              <a:pathLst>
                <a:path h="195579">
                  <a:moveTo>
                    <a:pt x="0" y="0"/>
                  </a:moveTo>
                  <a:lnTo>
                    <a:pt x="0" y="195406"/>
                  </a:lnTo>
                </a:path>
              </a:pathLst>
            </a:custGeom>
            <a:ln w="169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3" name="object 13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739627" y="3284906"/>
              <a:ext cx="323469" cy="203935"/>
            </a:xfrm>
            <a:prstGeom prst="rect">
              <a:avLst/>
            </a:prstGeom>
          </p:spPr>
        </p:pic>
        <p:sp>
          <p:nvSpPr>
            <p:cNvPr id="134" name="object 134"/>
            <p:cNvSpPr/>
            <p:nvPr/>
          </p:nvSpPr>
          <p:spPr>
            <a:xfrm>
              <a:off x="5284251" y="3276258"/>
              <a:ext cx="76835" cy="76835"/>
            </a:xfrm>
            <a:custGeom>
              <a:avLst/>
              <a:gdLst/>
              <a:ahLst/>
              <a:cxnLst/>
              <a:rect l="l" t="t" r="r" b="b"/>
              <a:pathLst>
                <a:path w="76835" h="76835">
                  <a:moveTo>
                    <a:pt x="76609" y="0"/>
                  </a:moveTo>
                  <a:lnTo>
                    <a:pt x="0" y="76614"/>
                  </a:lnTo>
                </a:path>
              </a:pathLst>
            </a:custGeom>
            <a:ln w="85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5" name="object 135"/>
          <p:cNvSpPr txBox="1"/>
          <p:nvPr/>
        </p:nvSpPr>
        <p:spPr>
          <a:xfrm>
            <a:off x="5195027" y="3238065"/>
            <a:ext cx="8255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0" dirty="0">
                <a:latin typeface="Arial MT"/>
                <a:cs typeface="Arial MT"/>
              </a:rPr>
              <a:t>5</a:t>
            </a:r>
            <a:endParaRPr sz="800">
              <a:latin typeface="Arial MT"/>
              <a:cs typeface="Arial MT"/>
            </a:endParaRPr>
          </a:p>
        </p:txBody>
      </p:sp>
      <p:grpSp>
        <p:nvGrpSpPr>
          <p:cNvPr id="136" name="object 136"/>
          <p:cNvGrpSpPr/>
          <p:nvPr/>
        </p:nvGrpSpPr>
        <p:grpSpPr>
          <a:xfrm>
            <a:off x="1101685" y="2842390"/>
            <a:ext cx="2064385" cy="1420495"/>
            <a:chOff x="1101685" y="2842390"/>
            <a:chExt cx="2064385" cy="1420495"/>
          </a:xfrm>
        </p:grpSpPr>
        <p:sp>
          <p:nvSpPr>
            <p:cNvPr id="137" name="object 137"/>
            <p:cNvSpPr/>
            <p:nvPr/>
          </p:nvSpPr>
          <p:spPr>
            <a:xfrm>
              <a:off x="1233740" y="4160687"/>
              <a:ext cx="119380" cy="102235"/>
            </a:xfrm>
            <a:custGeom>
              <a:avLst/>
              <a:gdLst/>
              <a:ahLst/>
              <a:cxnLst/>
              <a:rect l="l" t="t" r="r" b="b"/>
              <a:pathLst>
                <a:path w="119380" h="102235">
                  <a:moveTo>
                    <a:pt x="0" y="0"/>
                  </a:moveTo>
                  <a:lnTo>
                    <a:pt x="0" y="102124"/>
                  </a:lnTo>
                  <a:lnTo>
                    <a:pt x="119292" y="511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1114702" y="4211792"/>
              <a:ext cx="179070" cy="0"/>
            </a:xfrm>
            <a:custGeom>
              <a:avLst/>
              <a:gdLst/>
              <a:ahLst/>
              <a:cxnLst/>
              <a:rect l="l" t="t" r="r" b="b"/>
              <a:pathLst>
                <a:path w="179069">
                  <a:moveTo>
                    <a:pt x="178726" y="0"/>
                  </a:moveTo>
                  <a:lnTo>
                    <a:pt x="0" y="0"/>
                  </a:lnTo>
                </a:path>
              </a:pathLst>
            </a:custGeom>
            <a:ln w="255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2825103" y="2868107"/>
              <a:ext cx="314960" cy="731520"/>
            </a:xfrm>
            <a:custGeom>
              <a:avLst/>
              <a:gdLst/>
              <a:ahLst/>
              <a:cxnLst/>
              <a:rect l="l" t="t" r="r" b="b"/>
              <a:pathLst>
                <a:path w="314960" h="731520">
                  <a:moveTo>
                    <a:pt x="314871" y="0"/>
                  </a:moveTo>
                  <a:lnTo>
                    <a:pt x="0" y="0"/>
                  </a:lnTo>
                  <a:lnTo>
                    <a:pt x="0" y="731276"/>
                  </a:lnTo>
                  <a:lnTo>
                    <a:pt x="314871" y="731276"/>
                  </a:lnTo>
                  <a:lnTo>
                    <a:pt x="31487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2825103" y="2868107"/>
              <a:ext cx="314960" cy="731520"/>
            </a:xfrm>
            <a:custGeom>
              <a:avLst/>
              <a:gdLst/>
              <a:ahLst/>
              <a:cxnLst/>
              <a:rect l="l" t="t" r="r" b="b"/>
              <a:pathLst>
                <a:path w="314960" h="731520">
                  <a:moveTo>
                    <a:pt x="0" y="731276"/>
                  </a:moveTo>
                  <a:lnTo>
                    <a:pt x="314871" y="731276"/>
                  </a:lnTo>
                  <a:lnTo>
                    <a:pt x="314871" y="0"/>
                  </a:lnTo>
                  <a:lnTo>
                    <a:pt x="0" y="0"/>
                  </a:lnTo>
                  <a:lnTo>
                    <a:pt x="0" y="731276"/>
                  </a:lnTo>
                  <a:close/>
                </a:path>
              </a:pathLst>
            </a:custGeom>
            <a:ln w="51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1" name="object 141"/>
          <p:cNvSpPr txBox="1"/>
          <p:nvPr/>
        </p:nvSpPr>
        <p:spPr>
          <a:xfrm>
            <a:off x="2923108" y="2957252"/>
            <a:ext cx="136525" cy="362585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 indent="33655">
              <a:lnSpc>
                <a:spcPts val="1210"/>
              </a:lnSpc>
              <a:spcBef>
                <a:spcPts val="335"/>
              </a:spcBef>
            </a:pPr>
            <a:r>
              <a:rPr sz="1200" b="1" spc="-50" dirty="0">
                <a:latin typeface="Arial"/>
                <a:cs typeface="Arial"/>
              </a:rPr>
              <a:t>I R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2" name="object 142"/>
          <p:cNvSpPr/>
          <p:nvPr/>
        </p:nvSpPr>
        <p:spPr>
          <a:xfrm>
            <a:off x="2825103" y="4016140"/>
            <a:ext cx="314960" cy="731520"/>
          </a:xfrm>
          <a:custGeom>
            <a:avLst/>
            <a:gdLst/>
            <a:ahLst/>
            <a:cxnLst/>
            <a:rect l="l" t="t" r="r" b="b"/>
            <a:pathLst>
              <a:path w="314960" h="731520">
                <a:moveTo>
                  <a:pt x="0" y="731276"/>
                </a:moveTo>
                <a:lnTo>
                  <a:pt x="314871" y="731276"/>
                </a:lnTo>
                <a:lnTo>
                  <a:pt x="314871" y="0"/>
                </a:lnTo>
                <a:lnTo>
                  <a:pt x="0" y="0"/>
                </a:lnTo>
                <a:lnTo>
                  <a:pt x="0" y="731276"/>
                </a:lnTo>
                <a:close/>
              </a:path>
            </a:pathLst>
          </a:custGeom>
          <a:ln w="51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 txBox="1"/>
          <p:nvPr/>
        </p:nvSpPr>
        <p:spPr>
          <a:xfrm>
            <a:off x="2914520" y="4105369"/>
            <a:ext cx="153035" cy="51562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20955" marR="5080" indent="-8890" algn="just">
              <a:lnSpc>
                <a:spcPts val="1210"/>
              </a:lnSpc>
              <a:spcBef>
                <a:spcPts val="335"/>
              </a:spcBef>
            </a:pPr>
            <a:r>
              <a:rPr sz="1200" b="1" spc="-50" dirty="0">
                <a:latin typeface="Arial"/>
                <a:cs typeface="Arial"/>
              </a:rPr>
              <a:t>M D R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44" name="object 144"/>
          <p:cNvGrpSpPr/>
          <p:nvPr/>
        </p:nvGrpSpPr>
        <p:grpSpPr>
          <a:xfrm>
            <a:off x="2480226" y="3199713"/>
            <a:ext cx="4004310" cy="2100580"/>
            <a:chOff x="2480226" y="3199713"/>
            <a:chExt cx="4004310" cy="2100580"/>
          </a:xfrm>
        </p:grpSpPr>
        <p:sp>
          <p:nvSpPr>
            <p:cNvPr id="145" name="object 145"/>
            <p:cNvSpPr/>
            <p:nvPr/>
          </p:nvSpPr>
          <p:spPr>
            <a:xfrm>
              <a:off x="2493243" y="4560343"/>
              <a:ext cx="153670" cy="0"/>
            </a:xfrm>
            <a:custGeom>
              <a:avLst/>
              <a:gdLst/>
              <a:ahLst/>
              <a:cxnLst/>
              <a:rect l="l" t="t" r="r" b="b"/>
              <a:pathLst>
                <a:path w="153669">
                  <a:moveTo>
                    <a:pt x="153218" y="0"/>
                  </a:moveTo>
                  <a:lnTo>
                    <a:pt x="0" y="0"/>
                  </a:lnTo>
                </a:path>
              </a:pathLst>
            </a:custGeom>
            <a:ln w="255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2722986" y="3208316"/>
              <a:ext cx="119380" cy="102235"/>
            </a:xfrm>
            <a:custGeom>
              <a:avLst/>
              <a:gdLst/>
              <a:ahLst/>
              <a:cxnLst/>
              <a:rect l="l" t="t" r="r" b="b"/>
              <a:pathLst>
                <a:path w="119380" h="102235">
                  <a:moveTo>
                    <a:pt x="0" y="0"/>
                  </a:moveTo>
                  <a:lnTo>
                    <a:pt x="0" y="101869"/>
                  </a:lnTo>
                  <a:lnTo>
                    <a:pt x="119037" y="510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2646462" y="3259336"/>
              <a:ext cx="136525" cy="0"/>
            </a:xfrm>
            <a:custGeom>
              <a:avLst/>
              <a:gdLst/>
              <a:ahLst/>
              <a:cxnLst/>
              <a:rect l="l" t="t" r="r" b="b"/>
              <a:pathLst>
                <a:path w="136525">
                  <a:moveTo>
                    <a:pt x="136128" y="0"/>
                  </a:moveTo>
                  <a:lnTo>
                    <a:pt x="0" y="0"/>
                  </a:lnTo>
                </a:path>
              </a:pathLst>
            </a:custGeom>
            <a:ln w="255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2722986" y="4313662"/>
              <a:ext cx="119380" cy="102235"/>
            </a:xfrm>
            <a:custGeom>
              <a:avLst/>
              <a:gdLst/>
              <a:ahLst/>
              <a:cxnLst/>
              <a:rect l="l" t="t" r="r" b="b"/>
              <a:pathLst>
                <a:path w="119380" h="102235">
                  <a:moveTo>
                    <a:pt x="0" y="0"/>
                  </a:moveTo>
                  <a:lnTo>
                    <a:pt x="0" y="102124"/>
                  </a:lnTo>
                  <a:lnTo>
                    <a:pt x="119037" y="511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2646462" y="3259336"/>
              <a:ext cx="136525" cy="1301115"/>
            </a:xfrm>
            <a:custGeom>
              <a:avLst/>
              <a:gdLst/>
              <a:ahLst/>
              <a:cxnLst/>
              <a:rect l="l" t="t" r="r" b="b"/>
              <a:pathLst>
                <a:path w="136525" h="1301114">
                  <a:moveTo>
                    <a:pt x="136128" y="1105430"/>
                  </a:moveTo>
                  <a:lnTo>
                    <a:pt x="0" y="1105430"/>
                  </a:lnTo>
                </a:path>
                <a:path w="136525" h="1301114">
                  <a:moveTo>
                    <a:pt x="0" y="0"/>
                  </a:moveTo>
                  <a:lnTo>
                    <a:pt x="0" y="1301006"/>
                  </a:lnTo>
                </a:path>
              </a:pathLst>
            </a:custGeom>
            <a:ln w="255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0" name="object 15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586755" y="4313646"/>
              <a:ext cx="102152" cy="93738"/>
            </a:xfrm>
            <a:prstGeom prst="rect">
              <a:avLst/>
            </a:prstGeom>
          </p:spPr>
        </p:pic>
        <p:pic>
          <p:nvPicPr>
            <p:cNvPr id="151" name="object 15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199629" y="3199713"/>
              <a:ext cx="102067" cy="102071"/>
            </a:xfrm>
            <a:prstGeom prst="rect">
              <a:avLst/>
            </a:prstGeom>
          </p:spPr>
        </p:pic>
        <p:sp>
          <p:nvSpPr>
            <p:cNvPr id="152" name="object 152"/>
            <p:cNvSpPr/>
            <p:nvPr/>
          </p:nvSpPr>
          <p:spPr>
            <a:xfrm>
              <a:off x="3531422" y="4313662"/>
              <a:ext cx="119380" cy="102235"/>
            </a:xfrm>
            <a:custGeom>
              <a:avLst/>
              <a:gdLst/>
              <a:ahLst/>
              <a:cxnLst/>
              <a:rect l="l" t="t" r="r" b="b"/>
              <a:pathLst>
                <a:path w="119379" h="102235">
                  <a:moveTo>
                    <a:pt x="0" y="0"/>
                  </a:moveTo>
                  <a:lnTo>
                    <a:pt x="0" y="102124"/>
                  </a:lnTo>
                  <a:lnTo>
                    <a:pt x="119037" y="511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3139958" y="4364767"/>
              <a:ext cx="451484" cy="0"/>
            </a:xfrm>
            <a:custGeom>
              <a:avLst/>
              <a:gdLst/>
              <a:ahLst/>
              <a:cxnLst/>
              <a:rect l="l" t="t" r="r" b="b"/>
              <a:pathLst>
                <a:path w="451485">
                  <a:moveTo>
                    <a:pt x="450897" y="0"/>
                  </a:moveTo>
                  <a:lnTo>
                    <a:pt x="0" y="0"/>
                  </a:lnTo>
                </a:path>
              </a:pathLst>
            </a:custGeom>
            <a:ln w="255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3531422" y="4543421"/>
              <a:ext cx="119380" cy="102235"/>
            </a:xfrm>
            <a:custGeom>
              <a:avLst/>
              <a:gdLst/>
              <a:ahLst/>
              <a:cxnLst/>
              <a:rect l="l" t="t" r="r" b="b"/>
              <a:pathLst>
                <a:path w="119379" h="102235">
                  <a:moveTo>
                    <a:pt x="0" y="0"/>
                  </a:moveTo>
                  <a:lnTo>
                    <a:pt x="0" y="102124"/>
                  </a:lnTo>
                  <a:lnTo>
                    <a:pt x="119037" y="510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3369701" y="4594441"/>
              <a:ext cx="221615" cy="0"/>
            </a:xfrm>
            <a:custGeom>
              <a:avLst/>
              <a:gdLst/>
              <a:ahLst/>
              <a:cxnLst/>
              <a:rect l="l" t="t" r="r" b="b"/>
              <a:pathLst>
                <a:path w="221614">
                  <a:moveTo>
                    <a:pt x="221154" y="0"/>
                  </a:moveTo>
                  <a:lnTo>
                    <a:pt x="0" y="0"/>
                  </a:lnTo>
                </a:path>
              </a:pathLst>
            </a:custGeom>
            <a:ln w="255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6364858" y="5079045"/>
              <a:ext cx="119380" cy="102235"/>
            </a:xfrm>
            <a:custGeom>
              <a:avLst/>
              <a:gdLst/>
              <a:ahLst/>
              <a:cxnLst/>
              <a:rect l="l" t="t" r="r" b="b"/>
              <a:pathLst>
                <a:path w="119379" h="102235">
                  <a:moveTo>
                    <a:pt x="0" y="0"/>
                  </a:moveTo>
                  <a:lnTo>
                    <a:pt x="0" y="102124"/>
                  </a:lnTo>
                  <a:lnTo>
                    <a:pt x="119292" y="511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5207727" y="5130150"/>
              <a:ext cx="1217295" cy="0"/>
            </a:xfrm>
            <a:custGeom>
              <a:avLst/>
              <a:gdLst/>
              <a:ahLst/>
              <a:cxnLst/>
              <a:rect l="l" t="t" r="r" b="b"/>
              <a:pathLst>
                <a:path w="1217295">
                  <a:moveTo>
                    <a:pt x="1216819" y="0"/>
                  </a:moveTo>
                  <a:lnTo>
                    <a:pt x="0" y="0"/>
                  </a:lnTo>
                </a:path>
              </a:pathLst>
            </a:custGeom>
            <a:ln w="255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6364858" y="5198091"/>
              <a:ext cx="119380" cy="102235"/>
            </a:xfrm>
            <a:custGeom>
              <a:avLst/>
              <a:gdLst/>
              <a:ahLst/>
              <a:cxnLst/>
              <a:rect l="l" t="t" r="r" b="b"/>
              <a:pathLst>
                <a:path w="119379" h="102235">
                  <a:moveTo>
                    <a:pt x="0" y="0"/>
                  </a:moveTo>
                  <a:lnTo>
                    <a:pt x="0" y="102124"/>
                  </a:lnTo>
                  <a:lnTo>
                    <a:pt x="119292" y="511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6279916" y="5249196"/>
              <a:ext cx="144780" cy="0"/>
            </a:xfrm>
            <a:custGeom>
              <a:avLst/>
              <a:gdLst/>
              <a:ahLst/>
              <a:cxnLst/>
              <a:rect l="l" t="t" r="r" b="b"/>
              <a:pathLst>
                <a:path w="144779">
                  <a:moveTo>
                    <a:pt x="144630" y="0"/>
                  </a:moveTo>
                  <a:lnTo>
                    <a:pt x="0" y="0"/>
                  </a:lnTo>
                </a:path>
              </a:pathLst>
            </a:custGeom>
            <a:ln w="255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0" name="object 160"/>
          <p:cNvSpPr txBox="1"/>
          <p:nvPr/>
        </p:nvSpPr>
        <p:spPr>
          <a:xfrm>
            <a:off x="6581901" y="5058010"/>
            <a:ext cx="82550" cy="1276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50" b="1" spc="-50" dirty="0">
                <a:latin typeface="Arial"/>
                <a:cs typeface="Arial"/>
              </a:rPr>
              <a:t>X</a:t>
            </a:r>
            <a:endParaRPr sz="650">
              <a:latin typeface="Arial"/>
              <a:cs typeface="Arial"/>
            </a:endParaRPr>
          </a:p>
        </p:txBody>
      </p:sp>
      <p:sp>
        <p:nvSpPr>
          <p:cNvPr id="161" name="object 161"/>
          <p:cNvSpPr/>
          <p:nvPr/>
        </p:nvSpPr>
        <p:spPr>
          <a:xfrm>
            <a:off x="6475563" y="4671056"/>
            <a:ext cx="229870" cy="688975"/>
          </a:xfrm>
          <a:custGeom>
            <a:avLst/>
            <a:gdLst/>
            <a:ahLst/>
            <a:cxnLst/>
            <a:rect l="l" t="t" r="r" b="b"/>
            <a:pathLst>
              <a:path w="229870" h="688975">
                <a:moveTo>
                  <a:pt x="0" y="0"/>
                </a:moveTo>
                <a:lnTo>
                  <a:pt x="0" y="688768"/>
                </a:lnTo>
                <a:lnTo>
                  <a:pt x="229742" y="535623"/>
                </a:lnTo>
                <a:lnTo>
                  <a:pt x="229742" y="152974"/>
                </a:lnTo>
                <a:lnTo>
                  <a:pt x="0" y="0"/>
                </a:lnTo>
              </a:path>
            </a:pathLst>
          </a:custGeom>
          <a:ln w="51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 txBox="1"/>
          <p:nvPr/>
        </p:nvSpPr>
        <p:spPr>
          <a:xfrm>
            <a:off x="6454383" y="4700864"/>
            <a:ext cx="241300" cy="2876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ts val="1010"/>
              </a:lnSpc>
              <a:spcBef>
                <a:spcPts val="135"/>
              </a:spcBef>
            </a:pPr>
            <a:r>
              <a:rPr sz="900" b="1" spc="-50" dirty="0">
                <a:solidFill>
                  <a:srgbClr val="0033FF"/>
                </a:solidFill>
                <a:latin typeface="Courier New"/>
                <a:cs typeface="Courier New"/>
              </a:rPr>
              <a:t>0</a:t>
            </a:r>
            <a:endParaRPr sz="900">
              <a:latin typeface="Courier New"/>
              <a:cs typeface="Courier New"/>
            </a:endParaRPr>
          </a:p>
          <a:p>
            <a:pPr marL="38100">
              <a:lnSpc>
                <a:spcPts val="1010"/>
              </a:lnSpc>
            </a:pPr>
            <a:r>
              <a:rPr sz="1350" b="1" baseline="-9259" dirty="0">
                <a:solidFill>
                  <a:srgbClr val="0033FF"/>
                </a:solidFill>
                <a:latin typeface="Courier New"/>
                <a:cs typeface="Courier New"/>
              </a:rPr>
              <a:t>1</a:t>
            </a:r>
            <a:r>
              <a:rPr sz="1350" b="1" spc="-517" baseline="-9259" dirty="0">
                <a:solidFill>
                  <a:srgbClr val="0033FF"/>
                </a:solidFill>
                <a:latin typeface="Courier New"/>
                <a:cs typeface="Courier New"/>
              </a:rPr>
              <a:t> </a:t>
            </a:r>
            <a:r>
              <a:rPr sz="650" b="1" spc="-50" dirty="0">
                <a:latin typeface="Arial"/>
                <a:cs typeface="Arial"/>
              </a:rPr>
              <a:t>M</a:t>
            </a:r>
            <a:endParaRPr sz="650">
              <a:latin typeface="Arial"/>
              <a:cs typeface="Arial"/>
            </a:endParaRPr>
          </a:p>
        </p:txBody>
      </p:sp>
      <p:sp>
        <p:nvSpPr>
          <p:cNvPr id="163" name="object 163"/>
          <p:cNvSpPr txBox="1"/>
          <p:nvPr/>
        </p:nvSpPr>
        <p:spPr>
          <a:xfrm>
            <a:off x="6454383" y="4921950"/>
            <a:ext cx="231775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1350" b="1" baseline="-33950" dirty="0">
                <a:solidFill>
                  <a:srgbClr val="0033FF"/>
                </a:solidFill>
                <a:latin typeface="Courier New"/>
                <a:cs typeface="Courier New"/>
              </a:rPr>
              <a:t>2</a:t>
            </a:r>
            <a:r>
              <a:rPr sz="1350" b="1" spc="-517" baseline="-33950" dirty="0">
                <a:solidFill>
                  <a:srgbClr val="0033FF"/>
                </a:solidFill>
                <a:latin typeface="Courier New"/>
                <a:cs typeface="Courier New"/>
              </a:rPr>
              <a:t> </a:t>
            </a:r>
            <a:r>
              <a:rPr sz="650" b="1" spc="-50" dirty="0">
                <a:latin typeface="Arial"/>
                <a:cs typeface="Arial"/>
              </a:rPr>
              <a:t>U</a:t>
            </a:r>
            <a:endParaRPr sz="650">
              <a:latin typeface="Arial"/>
              <a:cs typeface="Arial"/>
            </a:endParaRPr>
          </a:p>
        </p:txBody>
      </p:sp>
      <p:sp>
        <p:nvSpPr>
          <p:cNvPr id="164" name="object 164"/>
          <p:cNvSpPr txBox="1"/>
          <p:nvPr/>
        </p:nvSpPr>
        <p:spPr>
          <a:xfrm>
            <a:off x="6479783" y="5126030"/>
            <a:ext cx="97155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b="1" spc="-50" dirty="0">
                <a:solidFill>
                  <a:srgbClr val="0033FF"/>
                </a:solidFill>
                <a:latin typeface="Courier New"/>
                <a:cs typeface="Courier New"/>
              </a:rPr>
              <a:t>3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65" name="object 165"/>
          <p:cNvSpPr/>
          <p:nvPr/>
        </p:nvSpPr>
        <p:spPr>
          <a:xfrm>
            <a:off x="3641872" y="4211792"/>
            <a:ext cx="230504" cy="535940"/>
          </a:xfrm>
          <a:custGeom>
            <a:avLst/>
            <a:gdLst/>
            <a:ahLst/>
            <a:cxnLst/>
            <a:rect l="l" t="t" r="r" b="b"/>
            <a:pathLst>
              <a:path w="230504" h="535939">
                <a:moveTo>
                  <a:pt x="0" y="0"/>
                </a:moveTo>
                <a:lnTo>
                  <a:pt x="0" y="535623"/>
                </a:lnTo>
                <a:lnTo>
                  <a:pt x="229912" y="425165"/>
                </a:lnTo>
                <a:lnTo>
                  <a:pt x="229912" y="119046"/>
                </a:lnTo>
                <a:lnTo>
                  <a:pt x="0" y="0"/>
                </a:lnTo>
              </a:path>
            </a:pathLst>
          </a:custGeom>
          <a:ln w="51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 txBox="1"/>
          <p:nvPr/>
        </p:nvSpPr>
        <p:spPr>
          <a:xfrm>
            <a:off x="3620947" y="4253026"/>
            <a:ext cx="240665" cy="29464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31445" marR="30480" indent="-93980">
              <a:lnSpc>
                <a:spcPct val="109900"/>
              </a:lnSpc>
              <a:spcBef>
                <a:spcPts val="140"/>
              </a:spcBef>
            </a:pPr>
            <a:r>
              <a:rPr sz="900" b="1" dirty="0">
                <a:solidFill>
                  <a:srgbClr val="0033FF"/>
                </a:solidFill>
                <a:latin typeface="Courier New"/>
                <a:cs typeface="Courier New"/>
              </a:rPr>
              <a:t>1</a:t>
            </a:r>
            <a:r>
              <a:rPr sz="900" b="1" spc="-350" dirty="0">
                <a:solidFill>
                  <a:srgbClr val="0033FF"/>
                </a:solidFill>
                <a:latin typeface="Courier New"/>
                <a:cs typeface="Courier New"/>
              </a:rPr>
              <a:t> </a:t>
            </a:r>
            <a:r>
              <a:rPr sz="975" b="1" spc="-75" baseline="-12820" dirty="0">
                <a:latin typeface="Arial"/>
                <a:cs typeface="Arial"/>
              </a:rPr>
              <a:t>M</a:t>
            </a:r>
            <a:r>
              <a:rPr sz="975" b="1" spc="750" baseline="-12820" dirty="0">
                <a:latin typeface="Arial"/>
                <a:cs typeface="Arial"/>
              </a:rPr>
              <a:t> </a:t>
            </a:r>
            <a:r>
              <a:rPr sz="650" b="1" spc="-50" dirty="0">
                <a:latin typeface="Arial"/>
                <a:cs typeface="Arial"/>
              </a:rPr>
              <a:t>U</a:t>
            </a:r>
            <a:endParaRPr sz="650">
              <a:latin typeface="Arial"/>
              <a:cs typeface="Arial"/>
            </a:endParaRPr>
          </a:p>
        </p:txBody>
      </p:sp>
      <p:sp>
        <p:nvSpPr>
          <p:cNvPr id="167" name="object 167"/>
          <p:cNvSpPr txBox="1"/>
          <p:nvPr/>
        </p:nvSpPr>
        <p:spPr>
          <a:xfrm>
            <a:off x="3646347" y="4488281"/>
            <a:ext cx="184785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50" b="1" baseline="3086" dirty="0">
                <a:solidFill>
                  <a:srgbClr val="0033FF"/>
                </a:solidFill>
                <a:latin typeface="Courier New"/>
                <a:cs typeface="Courier New"/>
              </a:rPr>
              <a:t>0</a:t>
            </a:r>
            <a:r>
              <a:rPr sz="1350" b="1" spc="-419" baseline="3086" dirty="0">
                <a:solidFill>
                  <a:srgbClr val="0033FF"/>
                </a:solidFill>
                <a:latin typeface="Courier New"/>
                <a:cs typeface="Courier New"/>
              </a:rPr>
              <a:t> </a:t>
            </a:r>
            <a:r>
              <a:rPr sz="650" b="1" spc="-50" dirty="0">
                <a:latin typeface="Arial"/>
                <a:cs typeface="Arial"/>
              </a:rPr>
              <a:t>X</a:t>
            </a:r>
            <a:endParaRPr sz="650">
              <a:latin typeface="Arial"/>
              <a:cs typeface="Arial"/>
            </a:endParaRPr>
          </a:p>
        </p:txBody>
      </p:sp>
      <p:grpSp>
        <p:nvGrpSpPr>
          <p:cNvPr id="168" name="object 168"/>
          <p:cNvGrpSpPr/>
          <p:nvPr/>
        </p:nvGrpSpPr>
        <p:grpSpPr>
          <a:xfrm>
            <a:off x="5883853" y="4084158"/>
            <a:ext cx="1017269" cy="332105"/>
            <a:chOff x="5883853" y="4084158"/>
            <a:chExt cx="1017269" cy="332105"/>
          </a:xfrm>
        </p:grpSpPr>
        <p:sp>
          <p:nvSpPr>
            <p:cNvPr id="169" name="object 169"/>
            <p:cNvSpPr/>
            <p:nvPr/>
          </p:nvSpPr>
          <p:spPr>
            <a:xfrm>
              <a:off x="6781830" y="4203204"/>
              <a:ext cx="119380" cy="102235"/>
            </a:xfrm>
            <a:custGeom>
              <a:avLst/>
              <a:gdLst/>
              <a:ahLst/>
              <a:cxnLst/>
              <a:rect l="l" t="t" r="r" b="b"/>
              <a:pathLst>
                <a:path w="119379" h="102235">
                  <a:moveTo>
                    <a:pt x="0" y="0"/>
                  </a:moveTo>
                  <a:lnTo>
                    <a:pt x="0" y="102124"/>
                  </a:lnTo>
                  <a:lnTo>
                    <a:pt x="119292" y="510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0"/>
            <p:cNvSpPr/>
            <p:nvPr/>
          </p:nvSpPr>
          <p:spPr>
            <a:xfrm>
              <a:off x="6705306" y="4254224"/>
              <a:ext cx="136525" cy="0"/>
            </a:xfrm>
            <a:custGeom>
              <a:avLst/>
              <a:gdLst/>
              <a:ahLst/>
              <a:cxnLst/>
              <a:rect l="l" t="t" r="r" b="b"/>
              <a:pathLst>
                <a:path w="136525">
                  <a:moveTo>
                    <a:pt x="136213" y="0"/>
                  </a:moveTo>
                  <a:lnTo>
                    <a:pt x="0" y="0"/>
                  </a:lnTo>
                </a:path>
              </a:pathLst>
            </a:custGeom>
            <a:ln w="255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6364858" y="4313662"/>
              <a:ext cx="119380" cy="102235"/>
            </a:xfrm>
            <a:custGeom>
              <a:avLst/>
              <a:gdLst/>
              <a:ahLst/>
              <a:cxnLst/>
              <a:rect l="l" t="t" r="r" b="b"/>
              <a:pathLst>
                <a:path w="119379" h="102235">
                  <a:moveTo>
                    <a:pt x="0" y="0"/>
                  </a:moveTo>
                  <a:lnTo>
                    <a:pt x="0" y="102124"/>
                  </a:lnTo>
                  <a:lnTo>
                    <a:pt x="119292" y="511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5896870" y="4364767"/>
              <a:ext cx="527685" cy="0"/>
            </a:xfrm>
            <a:custGeom>
              <a:avLst/>
              <a:gdLst/>
              <a:ahLst/>
              <a:cxnLst/>
              <a:rect l="l" t="t" r="r" b="b"/>
              <a:pathLst>
                <a:path w="527685">
                  <a:moveTo>
                    <a:pt x="527676" y="0"/>
                  </a:moveTo>
                  <a:lnTo>
                    <a:pt x="0" y="0"/>
                  </a:lnTo>
                </a:path>
              </a:pathLst>
            </a:custGeom>
            <a:ln w="255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/>
            <p:cNvSpPr/>
            <p:nvPr/>
          </p:nvSpPr>
          <p:spPr>
            <a:xfrm>
              <a:off x="6364858" y="4084158"/>
              <a:ext cx="119380" cy="102235"/>
            </a:xfrm>
            <a:custGeom>
              <a:avLst/>
              <a:gdLst/>
              <a:ahLst/>
              <a:cxnLst/>
              <a:rect l="l" t="t" r="r" b="b"/>
              <a:pathLst>
                <a:path w="119379" h="102235">
                  <a:moveTo>
                    <a:pt x="0" y="0"/>
                  </a:moveTo>
                  <a:lnTo>
                    <a:pt x="0" y="102124"/>
                  </a:lnTo>
                  <a:lnTo>
                    <a:pt x="119292" y="510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4"/>
            <p:cNvSpPr/>
            <p:nvPr/>
          </p:nvSpPr>
          <p:spPr>
            <a:xfrm>
              <a:off x="6169296" y="4135177"/>
              <a:ext cx="255270" cy="0"/>
            </a:xfrm>
            <a:custGeom>
              <a:avLst/>
              <a:gdLst/>
              <a:ahLst/>
              <a:cxnLst/>
              <a:rect l="l" t="t" r="r" b="b"/>
              <a:pathLst>
                <a:path w="255270">
                  <a:moveTo>
                    <a:pt x="255250" y="0"/>
                  </a:moveTo>
                  <a:lnTo>
                    <a:pt x="0" y="0"/>
                  </a:lnTo>
                </a:path>
              </a:pathLst>
            </a:custGeom>
            <a:ln w="255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5" name="object 175"/>
          <p:cNvSpPr txBox="1"/>
          <p:nvPr/>
        </p:nvSpPr>
        <p:spPr>
          <a:xfrm>
            <a:off x="6573568" y="4088632"/>
            <a:ext cx="96520" cy="1276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50" b="1" spc="-50" dirty="0">
                <a:latin typeface="Arial"/>
                <a:cs typeface="Arial"/>
              </a:rPr>
              <a:t>M</a:t>
            </a:r>
            <a:endParaRPr sz="650">
              <a:latin typeface="Arial"/>
              <a:cs typeface="Arial"/>
            </a:endParaRPr>
          </a:p>
        </p:txBody>
      </p:sp>
      <p:sp>
        <p:nvSpPr>
          <p:cNvPr id="176" name="object 176"/>
          <p:cNvSpPr txBox="1"/>
          <p:nvPr/>
        </p:nvSpPr>
        <p:spPr>
          <a:xfrm>
            <a:off x="6573568" y="4190672"/>
            <a:ext cx="86995" cy="1276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50" b="1" spc="-50" dirty="0">
                <a:latin typeface="Arial"/>
                <a:cs typeface="Arial"/>
              </a:rPr>
              <a:t>U</a:t>
            </a:r>
            <a:endParaRPr sz="650">
              <a:latin typeface="Arial"/>
              <a:cs typeface="Arial"/>
            </a:endParaRPr>
          </a:p>
        </p:txBody>
      </p:sp>
      <p:sp>
        <p:nvSpPr>
          <p:cNvPr id="177" name="object 177"/>
          <p:cNvSpPr/>
          <p:nvPr/>
        </p:nvSpPr>
        <p:spPr>
          <a:xfrm>
            <a:off x="6475563" y="3982033"/>
            <a:ext cx="229870" cy="535940"/>
          </a:xfrm>
          <a:custGeom>
            <a:avLst/>
            <a:gdLst/>
            <a:ahLst/>
            <a:cxnLst/>
            <a:rect l="l" t="t" r="r" b="b"/>
            <a:pathLst>
              <a:path w="229870" h="535939">
                <a:moveTo>
                  <a:pt x="0" y="0"/>
                </a:moveTo>
                <a:lnTo>
                  <a:pt x="0" y="535878"/>
                </a:lnTo>
                <a:lnTo>
                  <a:pt x="229742" y="425420"/>
                </a:lnTo>
                <a:lnTo>
                  <a:pt x="229742" y="119046"/>
                </a:lnTo>
                <a:lnTo>
                  <a:pt x="0" y="0"/>
                </a:lnTo>
              </a:path>
            </a:pathLst>
          </a:custGeom>
          <a:ln w="51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 txBox="1"/>
          <p:nvPr/>
        </p:nvSpPr>
        <p:spPr>
          <a:xfrm>
            <a:off x="6479783" y="4037521"/>
            <a:ext cx="97155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b="1" spc="-50" dirty="0">
                <a:solidFill>
                  <a:srgbClr val="0033FF"/>
                </a:solidFill>
                <a:latin typeface="Courier New"/>
                <a:cs typeface="Courier New"/>
              </a:rPr>
              <a:t>0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79" name="object 179"/>
          <p:cNvSpPr txBox="1"/>
          <p:nvPr/>
        </p:nvSpPr>
        <p:spPr>
          <a:xfrm>
            <a:off x="6479783" y="4258522"/>
            <a:ext cx="184785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50" b="1" baseline="3086" dirty="0">
                <a:solidFill>
                  <a:srgbClr val="0033FF"/>
                </a:solidFill>
                <a:latin typeface="Courier New"/>
                <a:cs typeface="Courier New"/>
              </a:rPr>
              <a:t>1</a:t>
            </a:r>
            <a:r>
              <a:rPr sz="1350" b="1" spc="-419" baseline="3086" dirty="0">
                <a:solidFill>
                  <a:srgbClr val="0033FF"/>
                </a:solidFill>
                <a:latin typeface="Courier New"/>
                <a:cs typeface="Courier New"/>
              </a:rPr>
              <a:t> </a:t>
            </a:r>
            <a:r>
              <a:rPr sz="650" b="1" spc="-50" dirty="0">
                <a:latin typeface="Arial"/>
                <a:cs typeface="Arial"/>
              </a:rPr>
              <a:t>X</a:t>
            </a:r>
            <a:endParaRPr sz="650">
              <a:latin typeface="Arial"/>
              <a:cs typeface="Arial"/>
            </a:endParaRPr>
          </a:p>
        </p:txBody>
      </p:sp>
      <p:grpSp>
        <p:nvGrpSpPr>
          <p:cNvPr id="180" name="object 180"/>
          <p:cNvGrpSpPr/>
          <p:nvPr/>
        </p:nvGrpSpPr>
        <p:grpSpPr>
          <a:xfrm>
            <a:off x="5633077" y="4143567"/>
            <a:ext cx="289560" cy="442595"/>
            <a:chOff x="5633077" y="4143567"/>
            <a:chExt cx="289560" cy="442595"/>
          </a:xfrm>
        </p:grpSpPr>
        <p:sp>
          <p:nvSpPr>
            <p:cNvPr id="181" name="object 181"/>
            <p:cNvSpPr/>
            <p:nvPr/>
          </p:nvSpPr>
          <p:spPr>
            <a:xfrm>
              <a:off x="5658795" y="4169284"/>
              <a:ext cx="238125" cy="391160"/>
            </a:xfrm>
            <a:custGeom>
              <a:avLst/>
              <a:gdLst/>
              <a:ahLst/>
              <a:cxnLst/>
              <a:rect l="l" t="t" r="r" b="b"/>
              <a:pathLst>
                <a:path w="238125" h="391160">
                  <a:moveTo>
                    <a:pt x="238092" y="0"/>
                  </a:moveTo>
                  <a:lnTo>
                    <a:pt x="0" y="0"/>
                  </a:lnTo>
                  <a:lnTo>
                    <a:pt x="0" y="391058"/>
                  </a:lnTo>
                  <a:lnTo>
                    <a:pt x="238092" y="391058"/>
                  </a:lnTo>
                  <a:lnTo>
                    <a:pt x="23809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182"/>
            <p:cNvSpPr/>
            <p:nvPr/>
          </p:nvSpPr>
          <p:spPr>
            <a:xfrm>
              <a:off x="5658795" y="4169284"/>
              <a:ext cx="238125" cy="391160"/>
            </a:xfrm>
            <a:custGeom>
              <a:avLst/>
              <a:gdLst/>
              <a:ahLst/>
              <a:cxnLst/>
              <a:rect l="l" t="t" r="r" b="b"/>
              <a:pathLst>
                <a:path w="238125" h="391160">
                  <a:moveTo>
                    <a:pt x="0" y="391058"/>
                  </a:moveTo>
                  <a:lnTo>
                    <a:pt x="238092" y="391058"/>
                  </a:lnTo>
                  <a:lnTo>
                    <a:pt x="238092" y="0"/>
                  </a:lnTo>
                  <a:lnTo>
                    <a:pt x="0" y="0"/>
                  </a:lnTo>
                  <a:lnTo>
                    <a:pt x="0" y="391058"/>
                  </a:lnTo>
                  <a:close/>
                </a:path>
              </a:pathLst>
            </a:custGeom>
            <a:ln w="51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3" name="object 183"/>
          <p:cNvSpPr txBox="1"/>
          <p:nvPr/>
        </p:nvSpPr>
        <p:spPr>
          <a:xfrm>
            <a:off x="5714031" y="4258726"/>
            <a:ext cx="135890" cy="209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b="1" spc="-50" dirty="0">
                <a:latin typeface="Arial"/>
                <a:cs typeface="Arial"/>
              </a:rPr>
              <a:t>A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84" name="object 184"/>
          <p:cNvGrpSpPr/>
          <p:nvPr/>
        </p:nvGrpSpPr>
        <p:grpSpPr>
          <a:xfrm>
            <a:off x="5633077" y="4602618"/>
            <a:ext cx="289560" cy="443230"/>
            <a:chOff x="5633077" y="4602618"/>
            <a:chExt cx="289560" cy="443230"/>
          </a:xfrm>
        </p:grpSpPr>
        <p:sp>
          <p:nvSpPr>
            <p:cNvPr id="185" name="object 185"/>
            <p:cNvSpPr/>
            <p:nvPr/>
          </p:nvSpPr>
          <p:spPr>
            <a:xfrm>
              <a:off x="5658795" y="4628335"/>
              <a:ext cx="238125" cy="391795"/>
            </a:xfrm>
            <a:custGeom>
              <a:avLst/>
              <a:gdLst/>
              <a:ahLst/>
              <a:cxnLst/>
              <a:rect l="l" t="t" r="r" b="b"/>
              <a:pathLst>
                <a:path w="238125" h="391795">
                  <a:moveTo>
                    <a:pt x="238092" y="0"/>
                  </a:moveTo>
                  <a:lnTo>
                    <a:pt x="0" y="0"/>
                  </a:lnTo>
                  <a:lnTo>
                    <a:pt x="0" y="391271"/>
                  </a:lnTo>
                  <a:lnTo>
                    <a:pt x="238092" y="391271"/>
                  </a:lnTo>
                  <a:lnTo>
                    <a:pt x="23809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" name="object 186"/>
            <p:cNvSpPr/>
            <p:nvPr/>
          </p:nvSpPr>
          <p:spPr>
            <a:xfrm>
              <a:off x="5658795" y="4628335"/>
              <a:ext cx="238125" cy="391795"/>
            </a:xfrm>
            <a:custGeom>
              <a:avLst/>
              <a:gdLst/>
              <a:ahLst/>
              <a:cxnLst/>
              <a:rect l="l" t="t" r="r" b="b"/>
              <a:pathLst>
                <a:path w="238125" h="391795">
                  <a:moveTo>
                    <a:pt x="0" y="391271"/>
                  </a:moveTo>
                  <a:lnTo>
                    <a:pt x="238092" y="391271"/>
                  </a:lnTo>
                  <a:lnTo>
                    <a:pt x="238092" y="0"/>
                  </a:lnTo>
                  <a:lnTo>
                    <a:pt x="0" y="0"/>
                  </a:lnTo>
                  <a:lnTo>
                    <a:pt x="0" y="391271"/>
                  </a:lnTo>
                  <a:close/>
                </a:path>
              </a:pathLst>
            </a:custGeom>
            <a:ln w="51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7" name="object 187"/>
          <p:cNvSpPr txBox="1"/>
          <p:nvPr/>
        </p:nvSpPr>
        <p:spPr>
          <a:xfrm>
            <a:off x="5714031" y="4675090"/>
            <a:ext cx="136525" cy="209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b="1" spc="-50" dirty="0">
                <a:latin typeface="Arial"/>
                <a:cs typeface="Arial"/>
              </a:rPr>
              <a:t>B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88" name="object 188"/>
          <p:cNvGrpSpPr/>
          <p:nvPr/>
        </p:nvGrpSpPr>
        <p:grpSpPr>
          <a:xfrm>
            <a:off x="5466881" y="4254033"/>
            <a:ext cx="2795905" cy="791845"/>
            <a:chOff x="5466881" y="4254033"/>
            <a:chExt cx="2795905" cy="791845"/>
          </a:xfrm>
        </p:grpSpPr>
        <p:sp>
          <p:nvSpPr>
            <p:cNvPr id="189" name="object 189"/>
            <p:cNvSpPr/>
            <p:nvPr/>
          </p:nvSpPr>
          <p:spPr>
            <a:xfrm>
              <a:off x="5556422" y="4739083"/>
              <a:ext cx="119380" cy="102235"/>
            </a:xfrm>
            <a:custGeom>
              <a:avLst/>
              <a:gdLst/>
              <a:ahLst/>
              <a:cxnLst/>
              <a:rect l="l" t="t" r="r" b="b"/>
              <a:pathLst>
                <a:path w="119379" h="102235">
                  <a:moveTo>
                    <a:pt x="0" y="0"/>
                  </a:moveTo>
                  <a:lnTo>
                    <a:pt x="0" y="101869"/>
                  </a:lnTo>
                  <a:lnTo>
                    <a:pt x="119292" y="510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" name="object 190"/>
            <p:cNvSpPr/>
            <p:nvPr/>
          </p:nvSpPr>
          <p:spPr>
            <a:xfrm>
              <a:off x="5479898" y="4790102"/>
              <a:ext cx="136525" cy="0"/>
            </a:xfrm>
            <a:custGeom>
              <a:avLst/>
              <a:gdLst/>
              <a:ahLst/>
              <a:cxnLst/>
              <a:rect l="l" t="t" r="r" b="b"/>
              <a:pathLst>
                <a:path w="136525">
                  <a:moveTo>
                    <a:pt x="136213" y="0"/>
                  </a:moveTo>
                  <a:lnTo>
                    <a:pt x="0" y="0"/>
                  </a:lnTo>
                </a:path>
              </a:pathLst>
            </a:custGeom>
            <a:ln w="255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" name="object 191"/>
            <p:cNvSpPr/>
            <p:nvPr/>
          </p:nvSpPr>
          <p:spPr>
            <a:xfrm>
              <a:off x="5556422" y="4313662"/>
              <a:ext cx="119380" cy="102235"/>
            </a:xfrm>
            <a:custGeom>
              <a:avLst/>
              <a:gdLst/>
              <a:ahLst/>
              <a:cxnLst/>
              <a:rect l="l" t="t" r="r" b="b"/>
              <a:pathLst>
                <a:path w="119379" h="102235">
                  <a:moveTo>
                    <a:pt x="0" y="0"/>
                  </a:moveTo>
                  <a:lnTo>
                    <a:pt x="0" y="102124"/>
                  </a:lnTo>
                  <a:lnTo>
                    <a:pt x="119292" y="511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" name="object 192"/>
            <p:cNvSpPr/>
            <p:nvPr/>
          </p:nvSpPr>
          <p:spPr>
            <a:xfrm>
              <a:off x="5479898" y="4364767"/>
              <a:ext cx="136525" cy="0"/>
            </a:xfrm>
            <a:custGeom>
              <a:avLst/>
              <a:gdLst/>
              <a:ahLst/>
              <a:cxnLst/>
              <a:rect l="l" t="t" r="r" b="b"/>
              <a:pathLst>
                <a:path w="136525">
                  <a:moveTo>
                    <a:pt x="136213" y="0"/>
                  </a:moveTo>
                  <a:lnTo>
                    <a:pt x="0" y="0"/>
                  </a:lnTo>
                </a:path>
              </a:pathLst>
            </a:custGeom>
            <a:ln w="255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" name="object 193"/>
            <p:cNvSpPr/>
            <p:nvPr/>
          </p:nvSpPr>
          <p:spPr>
            <a:xfrm>
              <a:off x="7922126" y="4279751"/>
              <a:ext cx="314960" cy="740410"/>
            </a:xfrm>
            <a:custGeom>
              <a:avLst/>
              <a:gdLst/>
              <a:ahLst/>
              <a:cxnLst/>
              <a:rect l="l" t="t" r="r" b="b"/>
              <a:pathLst>
                <a:path w="314959" h="740410">
                  <a:moveTo>
                    <a:pt x="314871" y="0"/>
                  </a:moveTo>
                  <a:lnTo>
                    <a:pt x="0" y="0"/>
                  </a:lnTo>
                  <a:lnTo>
                    <a:pt x="0" y="739856"/>
                  </a:lnTo>
                  <a:lnTo>
                    <a:pt x="314871" y="739856"/>
                  </a:lnTo>
                  <a:lnTo>
                    <a:pt x="31487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" name="object 194"/>
            <p:cNvSpPr/>
            <p:nvPr/>
          </p:nvSpPr>
          <p:spPr>
            <a:xfrm>
              <a:off x="7922126" y="4279751"/>
              <a:ext cx="314960" cy="740410"/>
            </a:xfrm>
            <a:custGeom>
              <a:avLst/>
              <a:gdLst/>
              <a:ahLst/>
              <a:cxnLst/>
              <a:rect l="l" t="t" r="r" b="b"/>
              <a:pathLst>
                <a:path w="314959" h="740410">
                  <a:moveTo>
                    <a:pt x="0" y="739856"/>
                  </a:moveTo>
                  <a:lnTo>
                    <a:pt x="314871" y="739856"/>
                  </a:lnTo>
                  <a:lnTo>
                    <a:pt x="314871" y="0"/>
                  </a:lnTo>
                  <a:lnTo>
                    <a:pt x="0" y="0"/>
                  </a:lnTo>
                  <a:lnTo>
                    <a:pt x="0" y="739856"/>
                  </a:lnTo>
                  <a:close/>
                </a:path>
              </a:pathLst>
            </a:custGeom>
            <a:ln w="51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5" name="object 195"/>
          <p:cNvSpPr txBox="1"/>
          <p:nvPr/>
        </p:nvSpPr>
        <p:spPr>
          <a:xfrm>
            <a:off x="7952109" y="4530738"/>
            <a:ext cx="249554" cy="25019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8255">
              <a:lnSpc>
                <a:spcPts val="800"/>
              </a:lnSpc>
              <a:spcBef>
                <a:spcPts val="260"/>
              </a:spcBef>
            </a:pPr>
            <a:r>
              <a:rPr sz="800" b="1" spc="-25" dirty="0">
                <a:latin typeface="Arial"/>
                <a:cs typeface="Arial"/>
              </a:rPr>
              <a:t>ALU</a:t>
            </a:r>
            <a:r>
              <a:rPr sz="800" b="1" spc="500" dirty="0">
                <a:latin typeface="Arial"/>
                <a:cs typeface="Arial"/>
              </a:rPr>
              <a:t> </a:t>
            </a:r>
            <a:r>
              <a:rPr sz="800" b="1" spc="-25" dirty="0">
                <a:latin typeface="Arial"/>
                <a:cs typeface="Arial"/>
              </a:rPr>
              <a:t>OUT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196" name="object 196"/>
          <p:cNvGrpSpPr/>
          <p:nvPr/>
        </p:nvGrpSpPr>
        <p:grpSpPr>
          <a:xfrm>
            <a:off x="5050064" y="3344077"/>
            <a:ext cx="3902075" cy="2446020"/>
            <a:chOff x="5050064" y="3344077"/>
            <a:chExt cx="3902075" cy="2446020"/>
          </a:xfrm>
        </p:grpSpPr>
        <p:sp>
          <p:nvSpPr>
            <p:cNvPr id="197" name="object 197"/>
            <p:cNvSpPr/>
            <p:nvPr/>
          </p:nvSpPr>
          <p:spPr>
            <a:xfrm>
              <a:off x="5054509" y="5708443"/>
              <a:ext cx="76835" cy="76835"/>
            </a:xfrm>
            <a:custGeom>
              <a:avLst/>
              <a:gdLst/>
              <a:ahLst/>
              <a:cxnLst/>
              <a:rect l="l" t="t" r="r" b="b"/>
              <a:pathLst>
                <a:path w="76835" h="76835">
                  <a:moveTo>
                    <a:pt x="76609" y="0"/>
                  </a:moveTo>
                  <a:lnTo>
                    <a:pt x="0" y="76580"/>
                  </a:lnTo>
                </a:path>
              </a:pathLst>
            </a:custGeom>
            <a:ln w="8578">
              <a:solidFill>
                <a:srgbClr val="44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" name="object 198"/>
            <p:cNvSpPr/>
            <p:nvPr/>
          </p:nvSpPr>
          <p:spPr>
            <a:xfrm>
              <a:off x="8696466" y="3369795"/>
              <a:ext cx="229870" cy="688975"/>
            </a:xfrm>
            <a:custGeom>
              <a:avLst/>
              <a:gdLst/>
              <a:ahLst/>
              <a:cxnLst/>
              <a:rect l="l" t="t" r="r" b="b"/>
              <a:pathLst>
                <a:path w="229870" h="688975">
                  <a:moveTo>
                    <a:pt x="0" y="0"/>
                  </a:moveTo>
                  <a:lnTo>
                    <a:pt x="0" y="688853"/>
                  </a:lnTo>
                  <a:lnTo>
                    <a:pt x="229657" y="535878"/>
                  </a:lnTo>
                  <a:lnTo>
                    <a:pt x="229657" y="153144"/>
                  </a:lnTo>
                  <a:lnTo>
                    <a:pt x="0" y="0"/>
                  </a:lnTo>
                </a:path>
              </a:pathLst>
            </a:custGeom>
            <a:ln w="51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9" name="object 199"/>
          <p:cNvSpPr txBox="1"/>
          <p:nvPr/>
        </p:nvSpPr>
        <p:spPr>
          <a:xfrm>
            <a:off x="8700856" y="3816350"/>
            <a:ext cx="97155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b="1" spc="-50" dirty="0">
                <a:solidFill>
                  <a:srgbClr val="0033FF"/>
                </a:solidFill>
                <a:latin typeface="Courier New"/>
                <a:cs typeface="Courier New"/>
              </a:rPr>
              <a:t>0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200" name="object 200"/>
          <p:cNvSpPr txBox="1"/>
          <p:nvPr/>
        </p:nvSpPr>
        <p:spPr>
          <a:xfrm>
            <a:off x="8700856" y="3425113"/>
            <a:ext cx="189865" cy="3644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ts val="1035"/>
              </a:lnSpc>
              <a:spcBef>
                <a:spcPts val="135"/>
              </a:spcBef>
            </a:pPr>
            <a:r>
              <a:rPr sz="900" b="1" spc="-50" dirty="0">
                <a:solidFill>
                  <a:srgbClr val="0033FF"/>
                </a:solidFill>
                <a:latin typeface="Courier New"/>
                <a:cs typeface="Courier New"/>
              </a:rPr>
              <a:t>2</a:t>
            </a:r>
            <a:endParaRPr sz="900">
              <a:latin typeface="Courier New"/>
              <a:cs typeface="Courier New"/>
            </a:endParaRPr>
          </a:p>
          <a:p>
            <a:pPr marL="106045">
              <a:lnSpc>
                <a:spcPts val="620"/>
              </a:lnSpc>
            </a:pPr>
            <a:r>
              <a:rPr sz="650" b="1" spc="-50" dirty="0">
                <a:latin typeface="Arial"/>
                <a:cs typeface="Arial"/>
              </a:rPr>
              <a:t>M</a:t>
            </a:r>
            <a:endParaRPr sz="650">
              <a:latin typeface="Arial"/>
              <a:cs typeface="Arial"/>
            </a:endParaRPr>
          </a:p>
          <a:p>
            <a:pPr marL="12700">
              <a:lnSpc>
                <a:spcPts val="965"/>
              </a:lnSpc>
            </a:pPr>
            <a:r>
              <a:rPr sz="1350" b="1" baseline="3086" dirty="0">
                <a:solidFill>
                  <a:srgbClr val="0033FF"/>
                </a:solidFill>
                <a:latin typeface="Courier New"/>
                <a:cs typeface="Courier New"/>
              </a:rPr>
              <a:t>1</a:t>
            </a:r>
            <a:r>
              <a:rPr sz="1350" b="1" spc="-525" baseline="3086" dirty="0">
                <a:solidFill>
                  <a:srgbClr val="0033FF"/>
                </a:solidFill>
                <a:latin typeface="Courier New"/>
                <a:cs typeface="Courier New"/>
              </a:rPr>
              <a:t> </a:t>
            </a:r>
            <a:r>
              <a:rPr sz="650" b="1" spc="-50" dirty="0">
                <a:latin typeface="Arial"/>
                <a:cs typeface="Arial"/>
              </a:rPr>
              <a:t>U</a:t>
            </a:r>
            <a:endParaRPr sz="650">
              <a:latin typeface="Arial"/>
              <a:cs typeface="Arial"/>
            </a:endParaRPr>
          </a:p>
        </p:txBody>
      </p:sp>
      <p:sp>
        <p:nvSpPr>
          <p:cNvPr id="201" name="object 201"/>
          <p:cNvSpPr txBox="1"/>
          <p:nvPr/>
        </p:nvSpPr>
        <p:spPr>
          <a:xfrm>
            <a:off x="8802973" y="3756793"/>
            <a:ext cx="82550" cy="1276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50" b="1" spc="-50" dirty="0">
                <a:latin typeface="Arial"/>
                <a:cs typeface="Arial"/>
              </a:rPr>
              <a:t>X</a:t>
            </a:r>
            <a:endParaRPr sz="650">
              <a:latin typeface="Arial"/>
              <a:cs typeface="Arial"/>
            </a:endParaRPr>
          </a:p>
        </p:txBody>
      </p:sp>
      <p:grpSp>
        <p:nvGrpSpPr>
          <p:cNvPr id="202" name="object 202"/>
          <p:cNvGrpSpPr/>
          <p:nvPr/>
        </p:nvGrpSpPr>
        <p:grpSpPr>
          <a:xfrm>
            <a:off x="6245611" y="3080474"/>
            <a:ext cx="2459355" cy="876300"/>
            <a:chOff x="6245611" y="3080474"/>
            <a:chExt cx="2459355" cy="876300"/>
          </a:xfrm>
        </p:grpSpPr>
        <p:sp>
          <p:nvSpPr>
            <p:cNvPr id="203" name="object 203"/>
            <p:cNvSpPr/>
            <p:nvPr/>
          </p:nvSpPr>
          <p:spPr>
            <a:xfrm>
              <a:off x="8585931" y="3471919"/>
              <a:ext cx="119380" cy="102235"/>
            </a:xfrm>
            <a:custGeom>
              <a:avLst/>
              <a:gdLst/>
              <a:ahLst/>
              <a:cxnLst/>
              <a:rect l="l" t="t" r="r" b="b"/>
              <a:pathLst>
                <a:path w="119379" h="102235">
                  <a:moveTo>
                    <a:pt x="0" y="0"/>
                  </a:moveTo>
                  <a:lnTo>
                    <a:pt x="0" y="101869"/>
                  </a:lnTo>
                  <a:lnTo>
                    <a:pt x="119037" y="510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" name="object 204"/>
            <p:cNvSpPr/>
            <p:nvPr/>
          </p:nvSpPr>
          <p:spPr>
            <a:xfrm>
              <a:off x="8236981" y="3522939"/>
              <a:ext cx="408940" cy="0"/>
            </a:xfrm>
            <a:custGeom>
              <a:avLst/>
              <a:gdLst/>
              <a:ahLst/>
              <a:cxnLst/>
              <a:rect l="l" t="t" r="r" b="b"/>
              <a:pathLst>
                <a:path w="408940">
                  <a:moveTo>
                    <a:pt x="408384" y="0"/>
                  </a:moveTo>
                  <a:lnTo>
                    <a:pt x="0" y="0"/>
                  </a:lnTo>
                </a:path>
              </a:pathLst>
            </a:custGeom>
            <a:ln w="255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5" name="object 205"/>
            <p:cNvSpPr/>
            <p:nvPr/>
          </p:nvSpPr>
          <p:spPr>
            <a:xfrm>
              <a:off x="8585931" y="3854653"/>
              <a:ext cx="119380" cy="102235"/>
            </a:xfrm>
            <a:custGeom>
              <a:avLst/>
              <a:gdLst/>
              <a:ahLst/>
              <a:cxnLst/>
              <a:rect l="l" t="t" r="r" b="b"/>
              <a:pathLst>
                <a:path w="119379" h="102235">
                  <a:moveTo>
                    <a:pt x="0" y="0"/>
                  </a:moveTo>
                  <a:lnTo>
                    <a:pt x="0" y="101869"/>
                  </a:lnTo>
                  <a:lnTo>
                    <a:pt x="119037" y="510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6" name="object 206"/>
            <p:cNvSpPr/>
            <p:nvPr/>
          </p:nvSpPr>
          <p:spPr>
            <a:xfrm>
              <a:off x="7700971" y="3905673"/>
              <a:ext cx="944880" cy="0"/>
            </a:xfrm>
            <a:custGeom>
              <a:avLst/>
              <a:gdLst/>
              <a:ahLst/>
              <a:cxnLst/>
              <a:rect l="l" t="t" r="r" b="b"/>
              <a:pathLst>
                <a:path w="944879">
                  <a:moveTo>
                    <a:pt x="944393" y="0"/>
                  </a:moveTo>
                  <a:lnTo>
                    <a:pt x="0" y="0"/>
                  </a:lnTo>
                </a:path>
              </a:pathLst>
            </a:custGeom>
            <a:ln w="255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7" name="object 207"/>
            <p:cNvSpPr/>
            <p:nvPr/>
          </p:nvSpPr>
          <p:spPr>
            <a:xfrm>
              <a:off x="6271329" y="3106192"/>
              <a:ext cx="391795" cy="314960"/>
            </a:xfrm>
            <a:custGeom>
              <a:avLst/>
              <a:gdLst/>
              <a:ahLst/>
              <a:cxnLst/>
              <a:rect l="l" t="t" r="r" b="b"/>
              <a:pathLst>
                <a:path w="391795" h="314960">
                  <a:moveTo>
                    <a:pt x="0" y="161562"/>
                  </a:moveTo>
                  <a:lnTo>
                    <a:pt x="7755" y="210175"/>
                  </a:lnTo>
                  <a:lnTo>
                    <a:pt x="29396" y="252240"/>
                  </a:lnTo>
                  <a:lnTo>
                    <a:pt x="62480" y="285314"/>
                  </a:lnTo>
                  <a:lnTo>
                    <a:pt x="104568" y="306951"/>
                  </a:lnTo>
                  <a:lnTo>
                    <a:pt x="153218" y="314707"/>
                  </a:lnTo>
                  <a:lnTo>
                    <a:pt x="238330" y="314707"/>
                  </a:lnTo>
                  <a:lnTo>
                    <a:pt x="286873" y="306951"/>
                  </a:lnTo>
                  <a:lnTo>
                    <a:pt x="328928" y="285314"/>
                  </a:lnTo>
                  <a:lnTo>
                    <a:pt x="362024" y="252240"/>
                  </a:lnTo>
                  <a:lnTo>
                    <a:pt x="383692" y="210175"/>
                  </a:lnTo>
                  <a:lnTo>
                    <a:pt x="391463" y="161562"/>
                  </a:lnTo>
                  <a:lnTo>
                    <a:pt x="391463" y="153144"/>
                  </a:lnTo>
                  <a:lnTo>
                    <a:pt x="383692" y="104532"/>
                  </a:lnTo>
                  <a:lnTo>
                    <a:pt x="362024" y="62466"/>
                  </a:lnTo>
                  <a:lnTo>
                    <a:pt x="328928" y="29392"/>
                  </a:lnTo>
                  <a:lnTo>
                    <a:pt x="286873" y="7755"/>
                  </a:lnTo>
                  <a:lnTo>
                    <a:pt x="238330" y="0"/>
                  </a:lnTo>
                  <a:lnTo>
                    <a:pt x="153218" y="0"/>
                  </a:lnTo>
                  <a:lnTo>
                    <a:pt x="104568" y="7755"/>
                  </a:lnTo>
                  <a:lnTo>
                    <a:pt x="62480" y="29392"/>
                  </a:lnTo>
                  <a:lnTo>
                    <a:pt x="29396" y="62466"/>
                  </a:lnTo>
                  <a:lnTo>
                    <a:pt x="7755" y="104532"/>
                  </a:lnTo>
                  <a:lnTo>
                    <a:pt x="0" y="153144"/>
                  </a:lnTo>
                  <a:lnTo>
                    <a:pt x="0" y="161562"/>
                  </a:lnTo>
                </a:path>
              </a:pathLst>
            </a:custGeom>
            <a:ln w="5105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8" name="object 208"/>
          <p:cNvSpPr txBox="1"/>
          <p:nvPr/>
        </p:nvSpPr>
        <p:spPr>
          <a:xfrm>
            <a:off x="6318317" y="3144325"/>
            <a:ext cx="295910" cy="209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b="1" spc="-25" dirty="0">
                <a:latin typeface="Courier New"/>
                <a:cs typeface="Courier New"/>
              </a:rPr>
              <a:t>&lt;&lt;2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209" name="object 209"/>
          <p:cNvSpPr/>
          <p:nvPr/>
        </p:nvSpPr>
        <p:spPr>
          <a:xfrm>
            <a:off x="7190214" y="3106192"/>
            <a:ext cx="664210" cy="314960"/>
          </a:xfrm>
          <a:custGeom>
            <a:avLst/>
            <a:gdLst/>
            <a:ahLst/>
            <a:cxnLst/>
            <a:rect l="l" t="t" r="r" b="b"/>
            <a:pathLst>
              <a:path w="664209" h="314960">
                <a:moveTo>
                  <a:pt x="0" y="161562"/>
                </a:moveTo>
                <a:lnTo>
                  <a:pt x="7781" y="210175"/>
                </a:lnTo>
                <a:lnTo>
                  <a:pt x="29480" y="252240"/>
                </a:lnTo>
                <a:lnTo>
                  <a:pt x="62627" y="285314"/>
                </a:lnTo>
                <a:lnTo>
                  <a:pt x="104753" y="306951"/>
                </a:lnTo>
                <a:lnTo>
                  <a:pt x="153388" y="314707"/>
                </a:lnTo>
                <a:lnTo>
                  <a:pt x="510756" y="314707"/>
                </a:lnTo>
                <a:lnTo>
                  <a:pt x="559300" y="306951"/>
                </a:lnTo>
                <a:lnTo>
                  <a:pt x="601354" y="285314"/>
                </a:lnTo>
                <a:lnTo>
                  <a:pt x="634450" y="252240"/>
                </a:lnTo>
                <a:lnTo>
                  <a:pt x="656118" y="210175"/>
                </a:lnTo>
                <a:lnTo>
                  <a:pt x="663890" y="161562"/>
                </a:lnTo>
                <a:lnTo>
                  <a:pt x="663890" y="153144"/>
                </a:lnTo>
                <a:lnTo>
                  <a:pt x="656118" y="104532"/>
                </a:lnTo>
                <a:lnTo>
                  <a:pt x="634450" y="62466"/>
                </a:lnTo>
                <a:lnTo>
                  <a:pt x="601354" y="29392"/>
                </a:lnTo>
                <a:lnTo>
                  <a:pt x="559300" y="7755"/>
                </a:lnTo>
                <a:lnTo>
                  <a:pt x="510756" y="0"/>
                </a:lnTo>
                <a:lnTo>
                  <a:pt x="153388" y="0"/>
                </a:lnTo>
                <a:lnTo>
                  <a:pt x="104753" y="7755"/>
                </a:lnTo>
                <a:lnTo>
                  <a:pt x="62627" y="29392"/>
                </a:lnTo>
                <a:lnTo>
                  <a:pt x="29480" y="62466"/>
                </a:lnTo>
                <a:lnTo>
                  <a:pt x="7781" y="104532"/>
                </a:lnTo>
                <a:lnTo>
                  <a:pt x="0" y="153144"/>
                </a:lnTo>
                <a:lnTo>
                  <a:pt x="0" y="161562"/>
                </a:lnTo>
              </a:path>
            </a:pathLst>
          </a:custGeom>
          <a:ln w="510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 txBox="1"/>
          <p:nvPr/>
        </p:nvSpPr>
        <p:spPr>
          <a:xfrm>
            <a:off x="7288219" y="3153091"/>
            <a:ext cx="470534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b="1" spc="-10" dirty="0">
                <a:latin typeface="Courier New"/>
                <a:cs typeface="Courier New"/>
              </a:rPr>
              <a:t>CONCAT</a:t>
            </a:r>
            <a:endParaRPr sz="900">
              <a:latin typeface="Courier New"/>
              <a:cs typeface="Courier New"/>
            </a:endParaRPr>
          </a:p>
        </p:txBody>
      </p:sp>
      <p:grpSp>
        <p:nvGrpSpPr>
          <p:cNvPr id="211" name="object 211"/>
          <p:cNvGrpSpPr/>
          <p:nvPr/>
        </p:nvGrpSpPr>
        <p:grpSpPr>
          <a:xfrm>
            <a:off x="676151" y="3216650"/>
            <a:ext cx="7446645" cy="1293495"/>
            <a:chOff x="676151" y="3216650"/>
            <a:chExt cx="7446645" cy="1293495"/>
          </a:xfrm>
        </p:grpSpPr>
        <p:sp>
          <p:nvSpPr>
            <p:cNvPr id="212" name="object 212"/>
            <p:cNvSpPr/>
            <p:nvPr/>
          </p:nvSpPr>
          <p:spPr>
            <a:xfrm>
              <a:off x="7088182" y="3216650"/>
              <a:ext cx="119380" cy="102235"/>
            </a:xfrm>
            <a:custGeom>
              <a:avLst/>
              <a:gdLst/>
              <a:ahLst/>
              <a:cxnLst/>
              <a:rect l="l" t="t" r="r" b="b"/>
              <a:pathLst>
                <a:path w="119379" h="102235">
                  <a:moveTo>
                    <a:pt x="0" y="0"/>
                  </a:moveTo>
                  <a:lnTo>
                    <a:pt x="0" y="102124"/>
                  </a:lnTo>
                  <a:lnTo>
                    <a:pt x="119207" y="511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3" name="object 213"/>
            <p:cNvSpPr/>
            <p:nvPr/>
          </p:nvSpPr>
          <p:spPr>
            <a:xfrm>
              <a:off x="6662792" y="3267755"/>
              <a:ext cx="485140" cy="0"/>
            </a:xfrm>
            <a:custGeom>
              <a:avLst/>
              <a:gdLst/>
              <a:ahLst/>
              <a:cxnLst/>
              <a:rect l="l" t="t" r="r" b="b"/>
              <a:pathLst>
                <a:path w="485140">
                  <a:moveTo>
                    <a:pt x="484993" y="0"/>
                  </a:moveTo>
                  <a:lnTo>
                    <a:pt x="0" y="0"/>
                  </a:lnTo>
                </a:path>
              </a:pathLst>
            </a:custGeom>
            <a:ln w="255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4" name="object 214"/>
            <p:cNvSpPr/>
            <p:nvPr/>
          </p:nvSpPr>
          <p:spPr>
            <a:xfrm>
              <a:off x="6781830" y="3225238"/>
              <a:ext cx="1336675" cy="76835"/>
            </a:xfrm>
            <a:custGeom>
              <a:avLst/>
              <a:gdLst/>
              <a:ahLst/>
              <a:cxnLst/>
              <a:rect l="l" t="t" r="r" b="b"/>
              <a:pathLst>
                <a:path w="1336675" h="76835">
                  <a:moveTo>
                    <a:pt x="76609" y="0"/>
                  </a:moveTo>
                  <a:lnTo>
                    <a:pt x="0" y="76614"/>
                  </a:lnTo>
                </a:path>
                <a:path w="1336675" h="76835">
                  <a:moveTo>
                    <a:pt x="1336112" y="0"/>
                  </a:moveTo>
                  <a:lnTo>
                    <a:pt x="1259503" y="76614"/>
                  </a:lnTo>
                </a:path>
              </a:pathLst>
            </a:custGeom>
            <a:ln w="8578">
              <a:solidFill>
                <a:srgbClr val="44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5" name="object 215"/>
            <p:cNvSpPr/>
            <p:nvPr/>
          </p:nvSpPr>
          <p:spPr>
            <a:xfrm>
              <a:off x="774322" y="4279819"/>
              <a:ext cx="119380" cy="102235"/>
            </a:xfrm>
            <a:custGeom>
              <a:avLst/>
              <a:gdLst/>
              <a:ahLst/>
              <a:cxnLst/>
              <a:rect l="l" t="t" r="r" b="b"/>
              <a:pathLst>
                <a:path w="119380" h="102235">
                  <a:moveTo>
                    <a:pt x="0" y="0"/>
                  </a:moveTo>
                  <a:lnTo>
                    <a:pt x="0" y="102039"/>
                  </a:lnTo>
                  <a:lnTo>
                    <a:pt x="119224" y="510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6" name="object 216"/>
            <p:cNvSpPr/>
            <p:nvPr/>
          </p:nvSpPr>
          <p:spPr>
            <a:xfrm>
              <a:off x="689168" y="4330838"/>
              <a:ext cx="144780" cy="0"/>
            </a:xfrm>
            <a:custGeom>
              <a:avLst/>
              <a:gdLst/>
              <a:ahLst/>
              <a:cxnLst/>
              <a:rect l="l" t="t" r="r" b="b"/>
              <a:pathLst>
                <a:path w="144780">
                  <a:moveTo>
                    <a:pt x="144783" y="0"/>
                  </a:moveTo>
                  <a:lnTo>
                    <a:pt x="0" y="0"/>
                  </a:lnTo>
                </a:path>
              </a:pathLst>
            </a:custGeom>
            <a:ln w="255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7" name="object 217"/>
            <p:cNvSpPr/>
            <p:nvPr/>
          </p:nvSpPr>
          <p:spPr>
            <a:xfrm>
              <a:off x="884959" y="3948105"/>
              <a:ext cx="229870" cy="535940"/>
            </a:xfrm>
            <a:custGeom>
              <a:avLst/>
              <a:gdLst/>
              <a:ahLst/>
              <a:cxnLst/>
              <a:rect l="l" t="t" r="r" b="b"/>
              <a:pathLst>
                <a:path w="229869" h="535939">
                  <a:moveTo>
                    <a:pt x="0" y="0"/>
                  </a:moveTo>
                  <a:lnTo>
                    <a:pt x="0" y="535708"/>
                  </a:lnTo>
                  <a:lnTo>
                    <a:pt x="229742" y="425165"/>
                  </a:lnTo>
                  <a:lnTo>
                    <a:pt x="229742" y="119131"/>
                  </a:lnTo>
                  <a:lnTo>
                    <a:pt x="0" y="0"/>
                  </a:lnTo>
                </a:path>
              </a:pathLst>
            </a:custGeom>
            <a:ln w="51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8" name="object 218"/>
          <p:cNvSpPr txBox="1"/>
          <p:nvPr/>
        </p:nvSpPr>
        <p:spPr>
          <a:xfrm>
            <a:off x="6769130" y="3033815"/>
            <a:ext cx="14478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25" dirty="0">
                <a:latin typeface="Arial MT"/>
                <a:cs typeface="Arial MT"/>
              </a:rPr>
              <a:t>28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219" name="object 219"/>
          <p:cNvSpPr txBox="1"/>
          <p:nvPr/>
        </p:nvSpPr>
        <p:spPr>
          <a:xfrm>
            <a:off x="8028633" y="3033815"/>
            <a:ext cx="14478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25" dirty="0">
                <a:latin typeface="Arial MT"/>
                <a:cs typeface="Arial MT"/>
              </a:rPr>
              <a:t>32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220" name="object 220"/>
          <p:cNvSpPr txBox="1"/>
          <p:nvPr/>
        </p:nvSpPr>
        <p:spPr>
          <a:xfrm>
            <a:off x="863865" y="3989338"/>
            <a:ext cx="241300" cy="40386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31445" marR="30480" indent="-93980">
              <a:lnSpc>
                <a:spcPct val="109900"/>
              </a:lnSpc>
              <a:spcBef>
                <a:spcPts val="140"/>
              </a:spcBef>
              <a:buClr>
                <a:srgbClr val="0033FF"/>
              </a:buClr>
              <a:buSzPct val="138461"/>
              <a:buFont typeface="Courier New"/>
              <a:buAutoNum type="arabicPlain"/>
              <a:tabLst>
                <a:tab pos="131445" algn="l"/>
              </a:tabLst>
            </a:pPr>
            <a:r>
              <a:rPr sz="975" b="1" spc="-75" baseline="-12820" dirty="0">
                <a:latin typeface="Arial"/>
                <a:cs typeface="Arial"/>
              </a:rPr>
              <a:t>M</a:t>
            </a:r>
            <a:r>
              <a:rPr sz="975" b="1" spc="750" baseline="-12820" dirty="0">
                <a:latin typeface="Arial"/>
                <a:cs typeface="Arial"/>
              </a:rPr>
              <a:t> </a:t>
            </a:r>
            <a:r>
              <a:rPr sz="650" b="1" spc="-50" dirty="0">
                <a:latin typeface="Arial"/>
                <a:cs typeface="Arial"/>
              </a:rPr>
              <a:t>U</a:t>
            </a:r>
            <a:endParaRPr sz="650">
              <a:latin typeface="Arial"/>
              <a:cs typeface="Arial"/>
            </a:endParaRPr>
          </a:p>
          <a:p>
            <a:pPr marL="139700" indent="-101600">
              <a:lnSpc>
                <a:spcPts val="855"/>
              </a:lnSpc>
              <a:buClr>
                <a:srgbClr val="0033FF"/>
              </a:buClr>
              <a:buSzPct val="138461"/>
              <a:buFont typeface="Courier New"/>
              <a:buAutoNum type="arabicPlain"/>
              <a:tabLst>
                <a:tab pos="139700" algn="l"/>
              </a:tabLst>
            </a:pPr>
            <a:r>
              <a:rPr sz="650" b="1" spc="-50" dirty="0">
                <a:latin typeface="Arial"/>
                <a:cs typeface="Arial"/>
              </a:rPr>
              <a:t>X</a:t>
            </a:r>
            <a:endParaRPr sz="650">
              <a:latin typeface="Arial"/>
              <a:cs typeface="Arial"/>
            </a:endParaRPr>
          </a:p>
        </p:txBody>
      </p:sp>
      <p:grpSp>
        <p:nvGrpSpPr>
          <p:cNvPr id="221" name="object 221"/>
          <p:cNvGrpSpPr/>
          <p:nvPr/>
        </p:nvGrpSpPr>
        <p:grpSpPr>
          <a:xfrm>
            <a:off x="6586268" y="3820486"/>
            <a:ext cx="85090" cy="238760"/>
            <a:chOff x="6586268" y="3820486"/>
            <a:chExt cx="85090" cy="238760"/>
          </a:xfrm>
        </p:grpSpPr>
        <p:sp>
          <p:nvSpPr>
            <p:cNvPr id="222" name="object 222"/>
            <p:cNvSpPr/>
            <p:nvPr/>
          </p:nvSpPr>
          <p:spPr>
            <a:xfrm>
              <a:off x="6586268" y="3956523"/>
              <a:ext cx="85090" cy="102235"/>
            </a:xfrm>
            <a:custGeom>
              <a:avLst/>
              <a:gdLst/>
              <a:ahLst/>
              <a:cxnLst/>
              <a:rect l="l" t="t" r="r" b="b"/>
              <a:pathLst>
                <a:path w="85090" h="102235">
                  <a:moveTo>
                    <a:pt x="84941" y="0"/>
                  </a:moveTo>
                  <a:lnTo>
                    <a:pt x="0" y="0"/>
                  </a:lnTo>
                  <a:lnTo>
                    <a:pt x="42428" y="102124"/>
                  </a:lnTo>
                  <a:lnTo>
                    <a:pt x="84941" y="0"/>
                  </a:lnTo>
                  <a:close/>
                </a:path>
              </a:pathLst>
            </a:custGeom>
            <a:solidFill>
              <a:srgbClr val="003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3" name="object 223"/>
            <p:cNvSpPr/>
            <p:nvPr/>
          </p:nvSpPr>
          <p:spPr>
            <a:xfrm>
              <a:off x="6628696" y="3829058"/>
              <a:ext cx="0" cy="196215"/>
            </a:xfrm>
            <a:custGeom>
              <a:avLst/>
              <a:gdLst/>
              <a:ahLst/>
              <a:cxnLst/>
              <a:rect l="l" t="t" r="r" b="b"/>
              <a:pathLst>
                <a:path h="196214">
                  <a:moveTo>
                    <a:pt x="0" y="0"/>
                  </a:moveTo>
                  <a:lnTo>
                    <a:pt x="0" y="195661"/>
                  </a:lnTo>
                </a:path>
              </a:pathLst>
            </a:custGeom>
            <a:ln w="16946">
              <a:solidFill>
                <a:srgbClr val="00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4" name="object 224"/>
          <p:cNvSpPr txBox="1"/>
          <p:nvPr/>
        </p:nvSpPr>
        <p:spPr>
          <a:xfrm>
            <a:off x="6335238" y="3680212"/>
            <a:ext cx="553720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b="1" spc="-10" dirty="0">
                <a:solidFill>
                  <a:srgbClr val="0033FF"/>
                </a:solidFill>
                <a:latin typeface="Arial"/>
                <a:cs typeface="Arial"/>
              </a:rPr>
              <a:t>ALUSrcA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225" name="object 225"/>
          <p:cNvGrpSpPr/>
          <p:nvPr/>
        </p:nvGrpSpPr>
        <p:grpSpPr>
          <a:xfrm>
            <a:off x="63556" y="2514864"/>
            <a:ext cx="9029065" cy="3853179"/>
            <a:chOff x="63556" y="2514864"/>
            <a:chExt cx="9029065" cy="3853179"/>
          </a:xfrm>
        </p:grpSpPr>
        <p:sp>
          <p:nvSpPr>
            <p:cNvPr id="226" name="object 226"/>
            <p:cNvSpPr/>
            <p:nvPr/>
          </p:nvSpPr>
          <p:spPr>
            <a:xfrm>
              <a:off x="76574" y="2527882"/>
              <a:ext cx="9003030" cy="3827145"/>
            </a:xfrm>
            <a:custGeom>
              <a:avLst/>
              <a:gdLst/>
              <a:ahLst/>
              <a:cxnLst/>
              <a:rect l="l" t="t" r="r" b="b"/>
              <a:pathLst>
                <a:path w="9003030" h="3827145">
                  <a:moveTo>
                    <a:pt x="9002768" y="0"/>
                  </a:moveTo>
                  <a:lnTo>
                    <a:pt x="0" y="0"/>
                  </a:lnTo>
                </a:path>
                <a:path w="9003030" h="3827145">
                  <a:moveTo>
                    <a:pt x="9002768" y="0"/>
                  </a:moveTo>
                  <a:lnTo>
                    <a:pt x="9002768" y="1190548"/>
                  </a:lnTo>
                </a:path>
                <a:path w="9003030" h="3827145">
                  <a:moveTo>
                    <a:pt x="3293126" y="2066559"/>
                  </a:moveTo>
                  <a:lnTo>
                    <a:pt x="3293126" y="3826886"/>
                  </a:lnTo>
                </a:path>
                <a:path w="9003030" h="3827145">
                  <a:moveTo>
                    <a:pt x="5973429" y="3673727"/>
                  </a:moveTo>
                  <a:lnTo>
                    <a:pt x="1072224" y="3673727"/>
                  </a:lnTo>
                </a:path>
                <a:path w="9003030" h="3827145">
                  <a:moveTo>
                    <a:pt x="5973429" y="2262220"/>
                  </a:moveTo>
                  <a:lnTo>
                    <a:pt x="5973429" y="3673727"/>
                  </a:lnTo>
                </a:path>
                <a:path w="9003030" h="3827145">
                  <a:moveTo>
                    <a:pt x="612594" y="1802956"/>
                  </a:moveTo>
                  <a:lnTo>
                    <a:pt x="612594" y="3826886"/>
                  </a:lnTo>
                </a:path>
              </a:pathLst>
            </a:custGeom>
            <a:ln w="255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7" name="object 227"/>
            <p:cNvSpPr/>
            <p:nvPr/>
          </p:nvSpPr>
          <p:spPr>
            <a:xfrm>
              <a:off x="1233740" y="4739083"/>
              <a:ext cx="119380" cy="102235"/>
            </a:xfrm>
            <a:custGeom>
              <a:avLst/>
              <a:gdLst/>
              <a:ahLst/>
              <a:cxnLst/>
              <a:rect l="l" t="t" r="r" b="b"/>
              <a:pathLst>
                <a:path w="119380" h="102235">
                  <a:moveTo>
                    <a:pt x="0" y="0"/>
                  </a:moveTo>
                  <a:lnTo>
                    <a:pt x="0" y="101869"/>
                  </a:lnTo>
                  <a:lnTo>
                    <a:pt x="119292" y="510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8" name="object 228"/>
            <p:cNvSpPr/>
            <p:nvPr/>
          </p:nvSpPr>
          <p:spPr>
            <a:xfrm>
              <a:off x="1148798" y="4790102"/>
              <a:ext cx="144780" cy="1411605"/>
            </a:xfrm>
            <a:custGeom>
              <a:avLst/>
              <a:gdLst/>
              <a:ahLst/>
              <a:cxnLst/>
              <a:rect l="l" t="t" r="r" b="b"/>
              <a:pathLst>
                <a:path w="144780" h="1411604">
                  <a:moveTo>
                    <a:pt x="144630" y="0"/>
                  </a:moveTo>
                  <a:lnTo>
                    <a:pt x="0" y="0"/>
                  </a:lnTo>
                </a:path>
                <a:path w="144780" h="1411604">
                  <a:moveTo>
                    <a:pt x="0" y="0"/>
                  </a:moveTo>
                  <a:lnTo>
                    <a:pt x="0" y="1411507"/>
                  </a:lnTo>
                </a:path>
              </a:pathLst>
            </a:custGeom>
            <a:ln w="255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9" name="object 229"/>
          <p:cNvSpPr txBox="1"/>
          <p:nvPr/>
        </p:nvSpPr>
        <p:spPr>
          <a:xfrm>
            <a:off x="5628919" y="3051052"/>
            <a:ext cx="547370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b="1" spc="-10" dirty="0">
                <a:solidFill>
                  <a:srgbClr val="DD0000"/>
                </a:solidFill>
                <a:latin typeface="Courier New"/>
                <a:cs typeface="Courier New"/>
              </a:rPr>
              <a:t>jmpaddr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230" name="object 230"/>
          <p:cNvSpPr txBox="1"/>
          <p:nvPr/>
        </p:nvSpPr>
        <p:spPr>
          <a:xfrm>
            <a:off x="5628919" y="3212768"/>
            <a:ext cx="45275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spc="-10" dirty="0">
                <a:solidFill>
                  <a:srgbClr val="DD0000"/>
                </a:solidFill>
                <a:latin typeface="Courier New"/>
                <a:cs typeface="Courier New"/>
              </a:rPr>
              <a:t>I[25:0]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231" name="object 231"/>
          <p:cNvSpPr txBox="1"/>
          <p:nvPr/>
        </p:nvSpPr>
        <p:spPr>
          <a:xfrm>
            <a:off x="5373668" y="3289144"/>
            <a:ext cx="179070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b="1" spc="35" dirty="0">
                <a:solidFill>
                  <a:srgbClr val="DD0000"/>
                </a:solidFill>
                <a:latin typeface="Courier New"/>
                <a:cs typeface="Courier New"/>
              </a:rPr>
              <a:t>rd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232" name="object 232"/>
          <p:cNvSpPr/>
          <p:nvPr/>
        </p:nvSpPr>
        <p:spPr>
          <a:xfrm>
            <a:off x="4901375" y="3480337"/>
            <a:ext cx="536575" cy="229870"/>
          </a:xfrm>
          <a:custGeom>
            <a:avLst/>
            <a:gdLst/>
            <a:ahLst/>
            <a:cxnLst/>
            <a:rect l="l" t="t" r="r" b="b"/>
            <a:pathLst>
              <a:path w="536575" h="229870">
                <a:moveTo>
                  <a:pt x="536009" y="0"/>
                </a:moveTo>
                <a:lnTo>
                  <a:pt x="0" y="0"/>
                </a:lnTo>
                <a:lnTo>
                  <a:pt x="119037" y="229674"/>
                </a:lnTo>
                <a:lnTo>
                  <a:pt x="425389" y="229674"/>
                </a:lnTo>
                <a:lnTo>
                  <a:pt x="536009" y="0"/>
                </a:lnTo>
              </a:path>
            </a:pathLst>
          </a:custGeom>
          <a:ln w="510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 txBox="1"/>
          <p:nvPr/>
        </p:nvSpPr>
        <p:spPr>
          <a:xfrm>
            <a:off x="4982205" y="3450623"/>
            <a:ext cx="403225" cy="4121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ts val="1000"/>
              </a:lnSpc>
              <a:spcBef>
                <a:spcPts val="135"/>
              </a:spcBef>
              <a:tabLst>
                <a:tab pos="318770" algn="l"/>
              </a:tabLst>
            </a:pPr>
            <a:r>
              <a:rPr sz="900" b="1" spc="-50" dirty="0">
                <a:solidFill>
                  <a:srgbClr val="0033FF"/>
                </a:solidFill>
                <a:latin typeface="Courier New"/>
                <a:cs typeface="Courier New"/>
              </a:rPr>
              <a:t>0</a:t>
            </a:r>
            <a:r>
              <a:rPr sz="900" b="1" dirty="0">
                <a:solidFill>
                  <a:srgbClr val="0033FF"/>
                </a:solidFill>
                <a:latin typeface="Courier New"/>
                <a:cs typeface="Courier New"/>
              </a:rPr>
              <a:t>	</a:t>
            </a:r>
            <a:r>
              <a:rPr sz="900" b="1" spc="-50" dirty="0">
                <a:solidFill>
                  <a:srgbClr val="0033FF"/>
                </a:solidFill>
                <a:latin typeface="Courier New"/>
                <a:cs typeface="Courier New"/>
              </a:rPr>
              <a:t>1</a:t>
            </a:r>
            <a:endParaRPr sz="900">
              <a:latin typeface="Courier New"/>
              <a:cs typeface="Courier New"/>
            </a:endParaRPr>
          </a:p>
          <a:p>
            <a:pPr marL="80645">
              <a:lnSpc>
                <a:spcPts val="700"/>
              </a:lnSpc>
            </a:pPr>
            <a:r>
              <a:rPr sz="650" b="1" spc="-25" dirty="0">
                <a:latin typeface="Arial"/>
                <a:cs typeface="Arial"/>
              </a:rPr>
              <a:t>MUX</a:t>
            </a:r>
            <a:endParaRPr sz="650">
              <a:latin typeface="Arial"/>
              <a:cs typeface="Arial"/>
            </a:endParaRPr>
          </a:p>
          <a:p>
            <a:pPr marL="225425">
              <a:lnSpc>
                <a:spcPct val="100000"/>
              </a:lnSpc>
              <a:spcBef>
                <a:spcPts val="340"/>
              </a:spcBef>
            </a:pPr>
            <a:r>
              <a:rPr sz="800" spc="-50" dirty="0">
                <a:latin typeface="Arial MT"/>
                <a:cs typeface="Arial MT"/>
              </a:rPr>
              <a:t>5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234" name="object 234"/>
          <p:cNvSpPr txBox="1"/>
          <p:nvPr/>
        </p:nvSpPr>
        <p:spPr>
          <a:xfrm>
            <a:off x="4207865" y="3289144"/>
            <a:ext cx="561975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394970" algn="l"/>
              </a:tabLst>
            </a:pPr>
            <a:r>
              <a:rPr sz="900" b="1" spc="-25" dirty="0">
                <a:solidFill>
                  <a:srgbClr val="DD0000"/>
                </a:solidFill>
                <a:latin typeface="Courier New"/>
                <a:cs typeface="Courier New"/>
              </a:rPr>
              <a:t>rs</a:t>
            </a:r>
            <a:r>
              <a:rPr sz="900" b="1" dirty="0">
                <a:solidFill>
                  <a:srgbClr val="DD0000"/>
                </a:solidFill>
                <a:latin typeface="Courier New"/>
                <a:cs typeface="Courier New"/>
              </a:rPr>
              <a:t>	</a:t>
            </a:r>
            <a:r>
              <a:rPr sz="900" b="1" spc="35" dirty="0">
                <a:solidFill>
                  <a:srgbClr val="DD0000"/>
                </a:solidFill>
                <a:latin typeface="Courier New"/>
                <a:cs typeface="Courier New"/>
              </a:rPr>
              <a:t>rt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235" name="object 235"/>
          <p:cNvSpPr txBox="1"/>
          <p:nvPr/>
        </p:nvSpPr>
        <p:spPr>
          <a:xfrm>
            <a:off x="3552647" y="5551161"/>
            <a:ext cx="700405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b="1" spc="-10" dirty="0">
                <a:solidFill>
                  <a:srgbClr val="DD0000"/>
                </a:solidFill>
                <a:latin typeface="Courier New"/>
                <a:cs typeface="Courier New"/>
              </a:rPr>
              <a:t>immediate</a:t>
            </a:r>
            <a:endParaRPr sz="900">
              <a:latin typeface="Courier New"/>
              <a:cs typeface="Courier New"/>
            </a:endParaRPr>
          </a:p>
        </p:txBody>
      </p:sp>
      <p:grpSp>
        <p:nvGrpSpPr>
          <p:cNvPr id="236" name="object 236"/>
          <p:cNvGrpSpPr/>
          <p:nvPr/>
        </p:nvGrpSpPr>
        <p:grpSpPr>
          <a:xfrm>
            <a:off x="3318667" y="2663834"/>
            <a:ext cx="5531485" cy="3733800"/>
            <a:chOff x="3318667" y="2663834"/>
            <a:chExt cx="5531485" cy="3733800"/>
          </a:xfrm>
        </p:grpSpPr>
        <p:pic>
          <p:nvPicPr>
            <p:cNvPr id="237" name="object 23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348173" y="3199713"/>
              <a:ext cx="102152" cy="102071"/>
            </a:xfrm>
            <a:prstGeom prst="rect">
              <a:avLst/>
            </a:prstGeom>
          </p:spPr>
        </p:pic>
        <p:pic>
          <p:nvPicPr>
            <p:cNvPr id="238" name="object 23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731049" y="3199713"/>
              <a:ext cx="102152" cy="102071"/>
            </a:xfrm>
            <a:prstGeom prst="rect">
              <a:avLst/>
            </a:prstGeom>
          </p:spPr>
        </p:pic>
        <p:pic>
          <p:nvPicPr>
            <p:cNvPr id="239" name="object 23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267314" y="3199713"/>
              <a:ext cx="102067" cy="102071"/>
            </a:xfrm>
            <a:prstGeom prst="rect">
              <a:avLst/>
            </a:prstGeom>
          </p:spPr>
        </p:pic>
        <p:pic>
          <p:nvPicPr>
            <p:cNvPr id="240" name="object 24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109675" y="2663834"/>
              <a:ext cx="102067" cy="102156"/>
            </a:xfrm>
            <a:prstGeom prst="rect">
              <a:avLst/>
            </a:prstGeom>
          </p:spPr>
        </p:pic>
        <p:pic>
          <p:nvPicPr>
            <p:cNvPr id="241" name="object 24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998970" y="4730479"/>
              <a:ext cx="93734" cy="102070"/>
            </a:xfrm>
            <a:prstGeom prst="rect">
              <a:avLst/>
            </a:prstGeom>
          </p:spPr>
        </p:pic>
        <p:pic>
          <p:nvPicPr>
            <p:cNvPr id="242" name="object 24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07102" y="4620020"/>
              <a:ext cx="102067" cy="93483"/>
            </a:xfrm>
            <a:prstGeom prst="rect">
              <a:avLst/>
            </a:prstGeom>
          </p:spPr>
        </p:pic>
        <p:pic>
          <p:nvPicPr>
            <p:cNvPr id="243" name="object 24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318667" y="6303716"/>
              <a:ext cx="93479" cy="93525"/>
            </a:xfrm>
            <a:prstGeom prst="rect">
              <a:avLst/>
            </a:prstGeom>
          </p:spPr>
        </p:pic>
        <p:sp>
          <p:nvSpPr>
            <p:cNvPr id="244" name="object 244"/>
            <p:cNvSpPr/>
            <p:nvPr/>
          </p:nvSpPr>
          <p:spPr>
            <a:xfrm>
              <a:off x="8764658" y="3982033"/>
              <a:ext cx="85090" cy="102235"/>
            </a:xfrm>
            <a:custGeom>
              <a:avLst/>
              <a:gdLst/>
              <a:ahLst/>
              <a:cxnLst/>
              <a:rect l="l" t="t" r="r" b="b"/>
              <a:pathLst>
                <a:path w="85090" h="102235">
                  <a:moveTo>
                    <a:pt x="42428" y="0"/>
                  </a:moveTo>
                  <a:lnTo>
                    <a:pt x="0" y="102124"/>
                  </a:lnTo>
                  <a:lnTo>
                    <a:pt x="84941" y="102124"/>
                  </a:lnTo>
                  <a:lnTo>
                    <a:pt x="42428" y="0"/>
                  </a:lnTo>
                  <a:close/>
                </a:path>
              </a:pathLst>
            </a:custGeom>
            <a:solidFill>
              <a:srgbClr val="003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5" name="object 245"/>
            <p:cNvSpPr/>
            <p:nvPr/>
          </p:nvSpPr>
          <p:spPr>
            <a:xfrm>
              <a:off x="8807086" y="4016131"/>
              <a:ext cx="0" cy="161925"/>
            </a:xfrm>
            <a:custGeom>
              <a:avLst/>
              <a:gdLst/>
              <a:ahLst/>
              <a:cxnLst/>
              <a:rect l="l" t="t" r="r" b="b"/>
              <a:pathLst>
                <a:path h="161925">
                  <a:moveTo>
                    <a:pt x="0" y="0"/>
                  </a:moveTo>
                  <a:lnTo>
                    <a:pt x="0" y="161562"/>
                  </a:lnTo>
                </a:path>
              </a:pathLst>
            </a:custGeom>
            <a:ln w="16946">
              <a:solidFill>
                <a:srgbClr val="00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6" name="object 246"/>
          <p:cNvSpPr txBox="1"/>
          <p:nvPr/>
        </p:nvSpPr>
        <p:spPr>
          <a:xfrm>
            <a:off x="8479531" y="4139476"/>
            <a:ext cx="610870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b="1" spc="-10" dirty="0">
                <a:solidFill>
                  <a:srgbClr val="0033FF"/>
                </a:solidFill>
                <a:latin typeface="Arial"/>
                <a:cs typeface="Arial"/>
              </a:rPr>
              <a:t>PCSource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247" name="object 247"/>
          <p:cNvGrpSpPr/>
          <p:nvPr/>
        </p:nvGrpSpPr>
        <p:grpSpPr>
          <a:xfrm>
            <a:off x="3710063" y="4713487"/>
            <a:ext cx="85725" cy="196215"/>
            <a:chOff x="3710063" y="4713487"/>
            <a:chExt cx="85725" cy="196215"/>
          </a:xfrm>
        </p:grpSpPr>
        <p:sp>
          <p:nvSpPr>
            <p:cNvPr id="248" name="object 248"/>
            <p:cNvSpPr/>
            <p:nvPr/>
          </p:nvSpPr>
          <p:spPr>
            <a:xfrm>
              <a:off x="3710063" y="4713487"/>
              <a:ext cx="85725" cy="102235"/>
            </a:xfrm>
            <a:custGeom>
              <a:avLst/>
              <a:gdLst/>
              <a:ahLst/>
              <a:cxnLst/>
              <a:rect l="l" t="t" r="r" b="b"/>
              <a:pathLst>
                <a:path w="85725" h="102235">
                  <a:moveTo>
                    <a:pt x="42513" y="0"/>
                  </a:moveTo>
                  <a:lnTo>
                    <a:pt x="0" y="101954"/>
                  </a:lnTo>
                  <a:lnTo>
                    <a:pt x="85196" y="101954"/>
                  </a:lnTo>
                  <a:lnTo>
                    <a:pt x="42513" y="0"/>
                  </a:lnTo>
                  <a:close/>
                </a:path>
              </a:pathLst>
            </a:custGeom>
            <a:solidFill>
              <a:srgbClr val="003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9" name="object 249"/>
            <p:cNvSpPr/>
            <p:nvPr/>
          </p:nvSpPr>
          <p:spPr>
            <a:xfrm>
              <a:off x="3752577" y="4747416"/>
              <a:ext cx="0" cy="153670"/>
            </a:xfrm>
            <a:custGeom>
              <a:avLst/>
              <a:gdLst/>
              <a:ahLst/>
              <a:cxnLst/>
              <a:rect l="l" t="t" r="r" b="b"/>
              <a:pathLst>
                <a:path h="153670">
                  <a:moveTo>
                    <a:pt x="0" y="0"/>
                  </a:moveTo>
                  <a:lnTo>
                    <a:pt x="0" y="153144"/>
                  </a:lnTo>
                </a:path>
              </a:pathLst>
            </a:custGeom>
            <a:ln w="16946">
              <a:solidFill>
                <a:srgbClr val="00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0" name="object 250"/>
          <p:cNvSpPr txBox="1"/>
          <p:nvPr/>
        </p:nvSpPr>
        <p:spPr>
          <a:xfrm>
            <a:off x="3382509" y="4862342"/>
            <a:ext cx="642620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b="1" spc="-10" dirty="0">
                <a:solidFill>
                  <a:srgbClr val="0033FF"/>
                </a:solidFill>
                <a:latin typeface="Arial"/>
                <a:cs typeface="Arial"/>
              </a:rPr>
              <a:t>MemtoReg</a:t>
            </a:r>
            <a:endParaRPr sz="900">
              <a:latin typeface="Arial"/>
              <a:cs typeface="Arial"/>
            </a:endParaRPr>
          </a:p>
        </p:txBody>
      </p:sp>
      <p:sp>
        <p:nvSpPr>
          <p:cNvPr id="251" name="object 251"/>
          <p:cNvSpPr txBox="1"/>
          <p:nvPr/>
        </p:nvSpPr>
        <p:spPr>
          <a:xfrm>
            <a:off x="872259" y="3603767"/>
            <a:ext cx="264795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b="1" spc="-20" dirty="0">
                <a:solidFill>
                  <a:srgbClr val="0033FF"/>
                </a:solidFill>
                <a:latin typeface="Arial"/>
                <a:cs typeface="Arial"/>
              </a:rPr>
              <a:t>IorD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252" name="object 252"/>
          <p:cNvGrpSpPr/>
          <p:nvPr/>
        </p:nvGrpSpPr>
        <p:grpSpPr>
          <a:xfrm>
            <a:off x="382876" y="3480268"/>
            <a:ext cx="85725" cy="238760"/>
            <a:chOff x="382876" y="3480268"/>
            <a:chExt cx="85725" cy="238760"/>
          </a:xfrm>
        </p:grpSpPr>
        <p:sp>
          <p:nvSpPr>
            <p:cNvPr id="253" name="object 253"/>
            <p:cNvSpPr/>
            <p:nvPr/>
          </p:nvSpPr>
          <p:spPr>
            <a:xfrm>
              <a:off x="382876" y="3616475"/>
              <a:ext cx="85725" cy="102235"/>
            </a:xfrm>
            <a:custGeom>
              <a:avLst/>
              <a:gdLst/>
              <a:ahLst/>
              <a:cxnLst/>
              <a:rect l="l" t="t" r="r" b="b"/>
              <a:pathLst>
                <a:path w="85725" h="102235">
                  <a:moveTo>
                    <a:pt x="85145" y="0"/>
                  </a:moveTo>
                  <a:lnTo>
                    <a:pt x="0" y="0"/>
                  </a:lnTo>
                  <a:lnTo>
                    <a:pt x="42675" y="101954"/>
                  </a:lnTo>
                  <a:lnTo>
                    <a:pt x="85145" y="0"/>
                  </a:lnTo>
                  <a:close/>
                </a:path>
              </a:pathLst>
            </a:custGeom>
            <a:solidFill>
              <a:srgbClr val="003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4" name="object 254"/>
            <p:cNvSpPr/>
            <p:nvPr/>
          </p:nvSpPr>
          <p:spPr>
            <a:xfrm>
              <a:off x="425551" y="3488841"/>
              <a:ext cx="0" cy="196215"/>
            </a:xfrm>
            <a:custGeom>
              <a:avLst/>
              <a:gdLst/>
              <a:ahLst/>
              <a:cxnLst/>
              <a:rect l="l" t="t" r="r" b="b"/>
              <a:pathLst>
                <a:path h="196214">
                  <a:moveTo>
                    <a:pt x="0" y="0"/>
                  </a:moveTo>
                  <a:lnTo>
                    <a:pt x="0" y="195661"/>
                  </a:lnTo>
                </a:path>
              </a:pathLst>
            </a:custGeom>
            <a:ln w="16946">
              <a:solidFill>
                <a:srgbClr val="00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5" name="object 255"/>
          <p:cNvSpPr txBox="1"/>
          <p:nvPr/>
        </p:nvSpPr>
        <p:spPr>
          <a:xfrm>
            <a:off x="200079" y="3289144"/>
            <a:ext cx="403860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b="1" spc="-10" dirty="0">
                <a:solidFill>
                  <a:srgbClr val="0033FF"/>
                </a:solidFill>
                <a:latin typeface="Arial"/>
                <a:cs typeface="Arial"/>
              </a:rPr>
              <a:t>PCWr*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256" name="object 256"/>
          <p:cNvGrpSpPr/>
          <p:nvPr/>
        </p:nvGrpSpPr>
        <p:grpSpPr>
          <a:xfrm>
            <a:off x="2944141" y="2442694"/>
            <a:ext cx="85725" cy="434340"/>
            <a:chOff x="2944141" y="2442694"/>
            <a:chExt cx="85725" cy="434340"/>
          </a:xfrm>
        </p:grpSpPr>
        <p:sp>
          <p:nvSpPr>
            <p:cNvPr id="257" name="object 257"/>
            <p:cNvSpPr/>
            <p:nvPr/>
          </p:nvSpPr>
          <p:spPr>
            <a:xfrm>
              <a:off x="2944141" y="2774563"/>
              <a:ext cx="85725" cy="102235"/>
            </a:xfrm>
            <a:custGeom>
              <a:avLst/>
              <a:gdLst/>
              <a:ahLst/>
              <a:cxnLst/>
              <a:rect l="l" t="t" r="r" b="b"/>
              <a:pathLst>
                <a:path w="85725" h="102235">
                  <a:moveTo>
                    <a:pt x="85111" y="0"/>
                  </a:moveTo>
                  <a:lnTo>
                    <a:pt x="0" y="0"/>
                  </a:lnTo>
                  <a:lnTo>
                    <a:pt x="42683" y="102124"/>
                  </a:lnTo>
                  <a:lnTo>
                    <a:pt x="85111" y="0"/>
                  </a:lnTo>
                  <a:close/>
                </a:path>
              </a:pathLst>
            </a:custGeom>
            <a:solidFill>
              <a:srgbClr val="003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8" name="object 258"/>
            <p:cNvSpPr/>
            <p:nvPr/>
          </p:nvSpPr>
          <p:spPr>
            <a:xfrm>
              <a:off x="2986824" y="2451267"/>
              <a:ext cx="0" cy="391795"/>
            </a:xfrm>
            <a:custGeom>
              <a:avLst/>
              <a:gdLst/>
              <a:ahLst/>
              <a:cxnLst/>
              <a:rect l="l" t="t" r="r" b="b"/>
              <a:pathLst>
                <a:path h="391794">
                  <a:moveTo>
                    <a:pt x="0" y="0"/>
                  </a:moveTo>
                  <a:lnTo>
                    <a:pt x="0" y="391322"/>
                  </a:lnTo>
                </a:path>
              </a:pathLst>
            </a:custGeom>
            <a:ln w="16946">
              <a:solidFill>
                <a:srgbClr val="00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9" name="object 259"/>
          <p:cNvSpPr txBox="1"/>
          <p:nvPr/>
        </p:nvSpPr>
        <p:spPr>
          <a:xfrm>
            <a:off x="2701698" y="2302590"/>
            <a:ext cx="440690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b="1" spc="-10" dirty="0">
                <a:solidFill>
                  <a:srgbClr val="0033FF"/>
                </a:solidFill>
                <a:latin typeface="Arial"/>
                <a:cs typeface="Arial"/>
              </a:rPr>
              <a:t>IRWrite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260" name="object 260"/>
          <p:cNvGrpSpPr/>
          <p:nvPr/>
        </p:nvGrpSpPr>
        <p:grpSpPr>
          <a:xfrm>
            <a:off x="228600" y="2199132"/>
            <a:ext cx="8709660" cy="3744595"/>
            <a:chOff x="228600" y="2199132"/>
            <a:chExt cx="8709660" cy="3744595"/>
          </a:xfrm>
        </p:grpSpPr>
        <p:sp>
          <p:nvSpPr>
            <p:cNvPr id="261" name="object 261"/>
            <p:cNvSpPr/>
            <p:nvPr/>
          </p:nvSpPr>
          <p:spPr>
            <a:xfrm>
              <a:off x="1914550" y="3880163"/>
              <a:ext cx="85725" cy="102235"/>
            </a:xfrm>
            <a:custGeom>
              <a:avLst/>
              <a:gdLst/>
              <a:ahLst/>
              <a:cxnLst/>
              <a:rect l="l" t="t" r="r" b="b"/>
              <a:pathLst>
                <a:path w="85725" h="102235">
                  <a:moveTo>
                    <a:pt x="85196" y="0"/>
                  </a:moveTo>
                  <a:lnTo>
                    <a:pt x="0" y="0"/>
                  </a:lnTo>
                  <a:lnTo>
                    <a:pt x="42513" y="101869"/>
                  </a:lnTo>
                  <a:lnTo>
                    <a:pt x="85196" y="0"/>
                  </a:lnTo>
                  <a:close/>
                </a:path>
              </a:pathLst>
            </a:custGeom>
            <a:solidFill>
              <a:srgbClr val="003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2" name="object 262"/>
            <p:cNvSpPr/>
            <p:nvPr/>
          </p:nvSpPr>
          <p:spPr>
            <a:xfrm>
              <a:off x="1957064" y="3756660"/>
              <a:ext cx="0" cy="191770"/>
            </a:xfrm>
            <a:custGeom>
              <a:avLst/>
              <a:gdLst/>
              <a:ahLst/>
              <a:cxnLst/>
              <a:rect l="l" t="t" r="r" b="b"/>
              <a:pathLst>
                <a:path h="191770">
                  <a:moveTo>
                    <a:pt x="0" y="0"/>
                  </a:moveTo>
                  <a:lnTo>
                    <a:pt x="0" y="191445"/>
                  </a:lnTo>
                </a:path>
              </a:pathLst>
            </a:custGeom>
            <a:ln w="16946">
              <a:solidFill>
                <a:srgbClr val="00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3" name="object 263"/>
            <p:cNvSpPr/>
            <p:nvPr/>
          </p:nvSpPr>
          <p:spPr>
            <a:xfrm>
              <a:off x="228600" y="2199131"/>
              <a:ext cx="8709660" cy="3744595"/>
            </a:xfrm>
            <a:custGeom>
              <a:avLst/>
              <a:gdLst/>
              <a:ahLst/>
              <a:cxnLst/>
              <a:rect l="l" t="t" r="r" b="b"/>
              <a:pathLst>
                <a:path w="8709660" h="3744595">
                  <a:moveTo>
                    <a:pt x="304800" y="795528"/>
                  </a:moveTo>
                  <a:lnTo>
                    <a:pt x="0" y="795528"/>
                  </a:lnTo>
                  <a:lnTo>
                    <a:pt x="0" y="1100328"/>
                  </a:lnTo>
                  <a:lnTo>
                    <a:pt x="304800" y="1100328"/>
                  </a:lnTo>
                  <a:lnTo>
                    <a:pt x="304800" y="795528"/>
                  </a:lnTo>
                  <a:close/>
                </a:path>
                <a:path w="8709660" h="3744595">
                  <a:moveTo>
                    <a:pt x="914400" y="1066800"/>
                  </a:moveTo>
                  <a:lnTo>
                    <a:pt x="609600" y="1066800"/>
                  </a:lnTo>
                  <a:lnTo>
                    <a:pt x="609600" y="1371612"/>
                  </a:lnTo>
                  <a:lnTo>
                    <a:pt x="914400" y="1371612"/>
                  </a:lnTo>
                  <a:lnTo>
                    <a:pt x="914400" y="1066800"/>
                  </a:lnTo>
                  <a:close/>
                </a:path>
                <a:path w="8709660" h="3744595">
                  <a:moveTo>
                    <a:pt x="1862328" y="1252728"/>
                  </a:moveTo>
                  <a:lnTo>
                    <a:pt x="1557528" y="1252728"/>
                  </a:lnTo>
                  <a:lnTo>
                    <a:pt x="1557528" y="1557528"/>
                  </a:lnTo>
                  <a:lnTo>
                    <a:pt x="1862328" y="1557528"/>
                  </a:lnTo>
                  <a:lnTo>
                    <a:pt x="1862328" y="1252728"/>
                  </a:lnTo>
                  <a:close/>
                </a:path>
                <a:path w="8709660" h="3744595">
                  <a:moveTo>
                    <a:pt x="1882140" y="3081528"/>
                  </a:moveTo>
                  <a:lnTo>
                    <a:pt x="1577340" y="3081528"/>
                  </a:lnTo>
                  <a:lnTo>
                    <a:pt x="1577340" y="3386328"/>
                  </a:lnTo>
                  <a:lnTo>
                    <a:pt x="1882140" y="3386328"/>
                  </a:lnTo>
                  <a:lnTo>
                    <a:pt x="1882140" y="3081528"/>
                  </a:lnTo>
                  <a:close/>
                </a:path>
                <a:path w="8709660" h="3744595">
                  <a:moveTo>
                    <a:pt x="3276600" y="0"/>
                  </a:moveTo>
                  <a:lnTo>
                    <a:pt x="2971800" y="0"/>
                  </a:lnTo>
                  <a:lnTo>
                    <a:pt x="2971800" y="304800"/>
                  </a:lnTo>
                  <a:lnTo>
                    <a:pt x="3276600" y="304800"/>
                  </a:lnTo>
                  <a:lnTo>
                    <a:pt x="3276600" y="0"/>
                  </a:lnTo>
                  <a:close/>
                </a:path>
                <a:path w="8709660" h="3744595">
                  <a:moveTo>
                    <a:pt x="3657600" y="2840736"/>
                  </a:moveTo>
                  <a:lnTo>
                    <a:pt x="3352800" y="2840736"/>
                  </a:lnTo>
                  <a:lnTo>
                    <a:pt x="3352800" y="3145536"/>
                  </a:lnTo>
                  <a:lnTo>
                    <a:pt x="3657600" y="3145536"/>
                  </a:lnTo>
                  <a:lnTo>
                    <a:pt x="3657600" y="2840736"/>
                  </a:lnTo>
                  <a:close/>
                </a:path>
                <a:path w="8709660" h="3744595">
                  <a:moveTo>
                    <a:pt x="4485132" y="3136392"/>
                  </a:moveTo>
                  <a:lnTo>
                    <a:pt x="4180332" y="3136392"/>
                  </a:lnTo>
                  <a:lnTo>
                    <a:pt x="4180332" y="3441192"/>
                  </a:lnTo>
                  <a:lnTo>
                    <a:pt x="4485132" y="3441192"/>
                  </a:lnTo>
                  <a:lnTo>
                    <a:pt x="4485132" y="3136392"/>
                  </a:lnTo>
                  <a:close/>
                </a:path>
                <a:path w="8709660" h="3744595">
                  <a:moveTo>
                    <a:pt x="5791200" y="1458468"/>
                  </a:moveTo>
                  <a:lnTo>
                    <a:pt x="5486400" y="1458468"/>
                  </a:lnTo>
                  <a:lnTo>
                    <a:pt x="5486400" y="1763268"/>
                  </a:lnTo>
                  <a:lnTo>
                    <a:pt x="5791200" y="1763268"/>
                  </a:lnTo>
                  <a:lnTo>
                    <a:pt x="5791200" y="1458468"/>
                  </a:lnTo>
                  <a:close/>
                </a:path>
                <a:path w="8709660" h="3744595">
                  <a:moveTo>
                    <a:pt x="6542532" y="3439668"/>
                  </a:moveTo>
                  <a:lnTo>
                    <a:pt x="6237732" y="3439668"/>
                  </a:lnTo>
                  <a:lnTo>
                    <a:pt x="6237732" y="3744468"/>
                  </a:lnTo>
                  <a:lnTo>
                    <a:pt x="6542532" y="3744468"/>
                  </a:lnTo>
                  <a:lnTo>
                    <a:pt x="6542532" y="3439668"/>
                  </a:lnTo>
                  <a:close/>
                </a:path>
                <a:path w="8709660" h="3744595">
                  <a:moveTo>
                    <a:pt x="6553200" y="1263396"/>
                  </a:moveTo>
                  <a:lnTo>
                    <a:pt x="6248400" y="1263396"/>
                  </a:lnTo>
                  <a:lnTo>
                    <a:pt x="6248400" y="1479804"/>
                  </a:lnTo>
                  <a:lnTo>
                    <a:pt x="6553200" y="1479804"/>
                  </a:lnTo>
                  <a:lnTo>
                    <a:pt x="6553200" y="1263396"/>
                  </a:lnTo>
                  <a:close/>
                </a:path>
                <a:path w="8709660" h="3744595">
                  <a:moveTo>
                    <a:pt x="7162800" y="1327404"/>
                  </a:moveTo>
                  <a:lnTo>
                    <a:pt x="6705600" y="1327404"/>
                  </a:lnTo>
                  <a:lnTo>
                    <a:pt x="6705600" y="1632204"/>
                  </a:lnTo>
                  <a:lnTo>
                    <a:pt x="7162800" y="1632204"/>
                  </a:lnTo>
                  <a:lnTo>
                    <a:pt x="7162800" y="1327404"/>
                  </a:lnTo>
                  <a:close/>
                </a:path>
                <a:path w="8709660" h="3744595">
                  <a:moveTo>
                    <a:pt x="8709660" y="2090928"/>
                  </a:moveTo>
                  <a:lnTo>
                    <a:pt x="8404860" y="2090928"/>
                  </a:lnTo>
                  <a:lnTo>
                    <a:pt x="8404860" y="2395728"/>
                  </a:lnTo>
                  <a:lnTo>
                    <a:pt x="8709660" y="2395728"/>
                  </a:lnTo>
                  <a:lnTo>
                    <a:pt x="8709660" y="209092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872484" y="3927347"/>
            <a:ext cx="1702435" cy="1384300"/>
            <a:chOff x="3872484" y="3927347"/>
            <a:chExt cx="1702435" cy="1384300"/>
          </a:xfrm>
        </p:grpSpPr>
        <p:sp>
          <p:nvSpPr>
            <p:cNvPr id="3" name="object 3"/>
            <p:cNvSpPr/>
            <p:nvPr/>
          </p:nvSpPr>
          <p:spPr>
            <a:xfrm>
              <a:off x="3872484" y="4041647"/>
              <a:ext cx="1702435" cy="1270000"/>
            </a:xfrm>
            <a:custGeom>
              <a:avLst/>
              <a:gdLst/>
              <a:ahLst/>
              <a:cxnLst/>
              <a:rect l="l" t="t" r="r" b="b"/>
              <a:pathLst>
                <a:path w="1702435" h="1270000">
                  <a:moveTo>
                    <a:pt x="1702308" y="0"/>
                  </a:moveTo>
                  <a:lnTo>
                    <a:pt x="140208" y="0"/>
                  </a:lnTo>
                  <a:lnTo>
                    <a:pt x="140208" y="518172"/>
                  </a:lnTo>
                  <a:lnTo>
                    <a:pt x="0" y="518172"/>
                  </a:lnTo>
                  <a:lnTo>
                    <a:pt x="0" y="685800"/>
                  </a:lnTo>
                  <a:lnTo>
                    <a:pt x="13716" y="685800"/>
                  </a:lnTo>
                  <a:lnTo>
                    <a:pt x="13716" y="697992"/>
                  </a:lnTo>
                  <a:lnTo>
                    <a:pt x="140208" y="697992"/>
                  </a:lnTo>
                  <a:lnTo>
                    <a:pt x="140208" y="1269492"/>
                  </a:lnTo>
                  <a:lnTo>
                    <a:pt x="1702308" y="1269492"/>
                  </a:lnTo>
                  <a:lnTo>
                    <a:pt x="1702308" y="0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105400" y="3927347"/>
              <a:ext cx="152400" cy="165100"/>
            </a:xfrm>
            <a:custGeom>
              <a:avLst/>
              <a:gdLst/>
              <a:ahLst/>
              <a:cxnLst/>
              <a:rect l="l" t="t" r="r" b="b"/>
              <a:pathLst>
                <a:path w="152400" h="165100">
                  <a:moveTo>
                    <a:pt x="152400" y="0"/>
                  </a:moveTo>
                  <a:lnTo>
                    <a:pt x="0" y="0"/>
                  </a:lnTo>
                  <a:lnTo>
                    <a:pt x="0" y="164591"/>
                  </a:lnTo>
                  <a:lnTo>
                    <a:pt x="152400" y="164591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212592" y="3381755"/>
            <a:ext cx="2171700" cy="266700"/>
          </a:xfrm>
          <a:custGeom>
            <a:avLst/>
            <a:gdLst/>
            <a:ahLst/>
            <a:cxnLst/>
            <a:rect l="l" t="t" r="r" b="b"/>
            <a:pathLst>
              <a:path w="2171700" h="266700">
                <a:moveTo>
                  <a:pt x="2171700" y="12192"/>
                </a:moveTo>
                <a:lnTo>
                  <a:pt x="2133600" y="12192"/>
                </a:lnTo>
                <a:lnTo>
                  <a:pt x="2133600" y="0"/>
                </a:lnTo>
                <a:lnTo>
                  <a:pt x="0" y="0"/>
                </a:lnTo>
                <a:lnTo>
                  <a:pt x="0" y="114300"/>
                </a:lnTo>
                <a:lnTo>
                  <a:pt x="2095500" y="114300"/>
                </a:lnTo>
                <a:lnTo>
                  <a:pt x="2095500" y="266700"/>
                </a:lnTo>
                <a:lnTo>
                  <a:pt x="2171700" y="266700"/>
                </a:lnTo>
                <a:lnTo>
                  <a:pt x="2171700" y="12192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3276600" y="4296155"/>
            <a:ext cx="5257800" cy="2310765"/>
            <a:chOff x="3276600" y="4296155"/>
            <a:chExt cx="5257800" cy="2310765"/>
          </a:xfrm>
        </p:grpSpPr>
        <p:sp>
          <p:nvSpPr>
            <p:cNvPr id="7" name="object 7"/>
            <p:cNvSpPr/>
            <p:nvPr/>
          </p:nvSpPr>
          <p:spPr>
            <a:xfrm>
              <a:off x="3276600" y="4396739"/>
              <a:ext cx="5257800" cy="2209800"/>
            </a:xfrm>
            <a:custGeom>
              <a:avLst/>
              <a:gdLst/>
              <a:ahLst/>
              <a:cxnLst/>
              <a:rect l="l" t="t" r="r" b="b"/>
              <a:pathLst>
                <a:path w="5257800" h="2209800">
                  <a:moveTo>
                    <a:pt x="5257800" y="381000"/>
                  </a:moveTo>
                  <a:lnTo>
                    <a:pt x="5117592" y="381000"/>
                  </a:lnTo>
                  <a:lnTo>
                    <a:pt x="5029200" y="381000"/>
                  </a:lnTo>
                  <a:lnTo>
                    <a:pt x="5029200" y="0"/>
                  </a:lnTo>
                  <a:lnTo>
                    <a:pt x="4572000" y="0"/>
                  </a:lnTo>
                  <a:lnTo>
                    <a:pt x="4572000" y="914400"/>
                  </a:lnTo>
                  <a:lnTo>
                    <a:pt x="5029200" y="914400"/>
                  </a:lnTo>
                  <a:lnTo>
                    <a:pt x="5029200" y="533400"/>
                  </a:lnTo>
                  <a:lnTo>
                    <a:pt x="5117592" y="533400"/>
                  </a:lnTo>
                  <a:lnTo>
                    <a:pt x="5117592" y="2071116"/>
                  </a:lnTo>
                  <a:lnTo>
                    <a:pt x="152400" y="2071116"/>
                  </a:lnTo>
                  <a:lnTo>
                    <a:pt x="152400" y="457200"/>
                  </a:lnTo>
                  <a:lnTo>
                    <a:pt x="381000" y="457200"/>
                  </a:lnTo>
                  <a:lnTo>
                    <a:pt x="381000" y="304800"/>
                  </a:lnTo>
                  <a:lnTo>
                    <a:pt x="0" y="304800"/>
                  </a:lnTo>
                  <a:lnTo>
                    <a:pt x="0" y="457200"/>
                  </a:lnTo>
                  <a:lnTo>
                    <a:pt x="12179" y="457200"/>
                  </a:lnTo>
                  <a:lnTo>
                    <a:pt x="12179" y="2071116"/>
                  </a:lnTo>
                  <a:lnTo>
                    <a:pt x="0" y="2071116"/>
                  </a:lnTo>
                  <a:lnTo>
                    <a:pt x="0" y="2209800"/>
                  </a:lnTo>
                  <a:lnTo>
                    <a:pt x="5181600" y="2209800"/>
                  </a:lnTo>
                  <a:lnTo>
                    <a:pt x="5181600" y="2185416"/>
                  </a:lnTo>
                  <a:lnTo>
                    <a:pt x="5257800" y="2185416"/>
                  </a:lnTo>
                  <a:lnTo>
                    <a:pt x="5257800" y="533400"/>
                  </a:lnTo>
                  <a:lnTo>
                    <a:pt x="5257800" y="381000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74792" y="4296155"/>
              <a:ext cx="457200" cy="990600"/>
            </a:xfrm>
            <a:prstGeom prst="rect">
              <a:avLst/>
            </a:prstGeom>
          </p:spPr>
        </p:pic>
      </p:grpSp>
      <p:sp>
        <p:nvSpPr>
          <p:cNvPr id="9" name="object 9"/>
          <p:cNvSpPr/>
          <p:nvPr/>
        </p:nvSpPr>
        <p:spPr>
          <a:xfrm>
            <a:off x="202692" y="3851147"/>
            <a:ext cx="457200" cy="838200"/>
          </a:xfrm>
          <a:custGeom>
            <a:avLst/>
            <a:gdLst/>
            <a:ahLst/>
            <a:cxnLst/>
            <a:rect l="l" t="t" r="r" b="b"/>
            <a:pathLst>
              <a:path w="457200" h="838200">
                <a:moveTo>
                  <a:pt x="457200" y="0"/>
                </a:moveTo>
                <a:lnTo>
                  <a:pt x="0" y="0"/>
                </a:lnTo>
                <a:lnTo>
                  <a:pt x="0" y="838200"/>
                </a:lnTo>
                <a:lnTo>
                  <a:pt x="457200" y="838200"/>
                </a:lnTo>
                <a:lnTo>
                  <a:pt x="457200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755392" y="2962655"/>
            <a:ext cx="457200" cy="914400"/>
          </a:xfrm>
          <a:custGeom>
            <a:avLst/>
            <a:gdLst/>
            <a:ahLst/>
            <a:cxnLst/>
            <a:rect l="l" t="t" r="r" b="b"/>
            <a:pathLst>
              <a:path w="457200" h="914400">
                <a:moveTo>
                  <a:pt x="457200" y="0"/>
                </a:moveTo>
                <a:lnTo>
                  <a:pt x="0" y="0"/>
                </a:lnTo>
                <a:lnTo>
                  <a:pt x="0" y="914400"/>
                </a:lnTo>
                <a:lnTo>
                  <a:pt x="457200" y="914400"/>
                </a:lnTo>
                <a:lnTo>
                  <a:pt x="45720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905254" y="5446179"/>
            <a:ext cx="127635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b="1" spc="-50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82524" y="3286697"/>
            <a:ext cx="127635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b="1" spc="-50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30554" y="3591497"/>
            <a:ext cx="153035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b="1" spc="-50" dirty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903729" y="3743897"/>
            <a:ext cx="127635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b="1" spc="-50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766047" y="4506151"/>
            <a:ext cx="153035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b="1" spc="-50" dirty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919983" y="2295716"/>
            <a:ext cx="127635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b="1" spc="-50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909816" y="3820097"/>
            <a:ext cx="457200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b="1" spc="-25" dirty="0">
                <a:solidFill>
                  <a:srgbClr val="FF0000"/>
                </a:solidFill>
                <a:latin typeface="Arial"/>
                <a:cs typeface="Arial"/>
              </a:rPr>
              <a:t>XXX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528816" y="5814378"/>
            <a:ext cx="153035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b="1" spc="-50" dirty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557518" y="3667697"/>
            <a:ext cx="153035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b="1" spc="-50" dirty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710685" y="5204778"/>
            <a:ext cx="127635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b="1" spc="-50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804915" y="3820097"/>
            <a:ext cx="127635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b="1" spc="-50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3860228" y="3404425"/>
            <a:ext cx="1629410" cy="1779270"/>
            <a:chOff x="3860228" y="3404425"/>
            <a:chExt cx="1629410" cy="1779270"/>
          </a:xfrm>
        </p:grpSpPr>
        <p:sp>
          <p:nvSpPr>
            <p:cNvPr id="23" name="object 23"/>
            <p:cNvSpPr/>
            <p:nvPr/>
          </p:nvSpPr>
          <p:spPr>
            <a:xfrm>
              <a:off x="4106417" y="4106418"/>
              <a:ext cx="1370330" cy="1064260"/>
            </a:xfrm>
            <a:custGeom>
              <a:avLst/>
              <a:gdLst/>
              <a:ahLst/>
              <a:cxnLst/>
              <a:rect l="l" t="t" r="r" b="b"/>
              <a:pathLst>
                <a:path w="1370329" h="1064260">
                  <a:moveTo>
                    <a:pt x="1370076" y="0"/>
                  </a:moveTo>
                  <a:lnTo>
                    <a:pt x="0" y="0"/>
                  </a:lnTo>
                  <a:lnTo>
                    <a:pt x="0" y="1063752"/>
                  </a:lnTo>
                  <a:lnTo>
                    <a:pt x="1370076" y="1063752"/>
                  </a:lnTo>
                  <a:lnTo>
                    <a:pt x="137007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106417" y="4106418"/>
              <a:ext cx="1370330" cy="1064260"/>
            </a:xfrm>
            <a:custGeom>
              <a:avLst/>
              <a:gdLst/>
              <a:ahLst/>
              <a:cxnLst/>
              <a:rect l="l" t="t" r="r" b="b"/>
              <a:pathLst>
                <a:path w="1370329" h="1064260">
                  <a:moveTo>
                    <a:pt x="0" y="1063752"/>
                  </a:moveTo>
                  <a:lnTo>
                    <a:pt x="1370076" y="1063752"/>
                  </a:lnTo>
                  <a:lnTo>
                    <a:pt x="1370076" y="0"/>
                  </a:lnTo>
                  <a:lnTo>
                    <a:pt x="0" y="0"/>
                  </a:lnTo>
                  <a:lnTo>
                    <a:pt x="0" y="1063752"/>
                  </a:lnTo>
                  <a:close/>
                </a:path>
              </a:pathLst>
            </a:custGeom>
            <a:ln w="259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991355" y="4585716"/>
              <a:ext cx="119380" cy="102235"/>
            </a:xfrm>
            <a:custGeom>
              <a:avLst/>
              <a:gdLst/>
              <a:ahLst/>
              <a:cxnLst/>
              <a:rect l="l" t="t" r="r" b="b"/>
              <a:pathLst>
                <a:path w="119379" h="102235">
                  <a:moveTo>
                    <a:pt x="0" y="0"/>
                  </a:moveTo>
                  <a:lnTo>
                    <a:pt x="0" y="102107"/>
                  </a:lnTo>
                  <a:lnTo>
                    <a:pt x="118872" y="510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873245" y="4638294"/>
              <a:ext cx="178435" cy="1905"/>
            </a:xfrm>
            <a:custGeom>
              <a:avLst/>
              <a:gdLst/>
              <a:ahLst/>
              <a:cxnLst/>
              <a:rect l="l" t="t" r="r" b="b"/>
              <a:pathLst>
                <a:path w="178435" h="1904">
                  <a:moveTo>
                    <a:pt x="178307" y="0"/>
                  </a:moveTo>
                  <a:lnTo>
                    <a:pt x="0" y="1523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366259" y="3998976"/>
              <a:ext cx="83820" cy="102235"/>
            </a:xfrm>
            <a:custGeom>
              <a:avLst/>
              <a:gdLst/>
              <a:ahLst/>
              <a:cxnLst/>
              <a:rect l="l" t="t" r="r" b="b"/>
              <a:pathLst>
                <a:path w="83820" h="102235">
                  <a:moveTo>
                    <a:pt x="83819" y="0"/>
                  </a:moveTo>
                  <a:lnTo>
                    <a:pt x="0" y="0"/>
                  </a:lnTo>
                  <a:lnTo>
                    <a:pt x="42672" y="102107"/>
                  </a:lnTo>
                  <a:lnTo>
                    <a:pt x="8381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409693" y="3412998"/>
              <a:ext cx="1905" cy="655320"/>
            </a:xfrm>
            <a:custGeom>
              <a:avLst/>
              <a:gdLst/>
              <a:ahLst/>
              <a:cxnLst/>
              <a:rect l="l" t="t" r="r" b="b"/>
              <a:pathLst>
                <a:path w="1904" h="655320">
                  <a:moveTo>
                    <a:pt x="0" y="0"/>
                  </a:moveTo>
                  <a:lnTo>
                    <a:pt x="1523" y="655319"/>
                  </a:lnTo>
                </a:path>
              </a:pathLst>
            </a:custGeom>
            <a:ln w="167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748783" y="3998976"/>
              <a:ext cx="85725" cy="102235"/>
            </a:xfrm>
            <a:custGeom>
              <a:avLst/>
              <a:gdLst/>
              <a:ahLst/>
              <a:cxnLst/>
              <a:rect l="l" t="t" r="r" b="b"/>
              <a:pathLst>
                <a:path w="85725" h="102235">
                  <a:moveTo>
                    <a:pt x="85343" y="0"/>
                  </a:moveTo>
                  <a:lnTo>
                    <a:pt x="0" y="0"/>
                  </a:lnTo>
                  <a:lnTo>
                    <a:pt x="42671" y="102107"/>
                  </a:lnTo>
                  <a:lnTo>
                    <a:pt x="8534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792217" y="3412998"/>
              <a:ext cx="1905" cy="655320"/>
            </a:xfrm>
            <a:custGeom>
              <a:avLst/>
              <a:gdLst/>
              <a:ahLst/>
              <a:cxnLst/>
              <a:rect l="l" t="t" r="r" b="b"/>
              <a:pathLst>
                <a:path w="1904" h="655320">
                  <a:moveTo>
                    <a:pt x="0" y="0"/>
                  </a:moveTo>
                  <a:lnTo>
                    <a:pt x="1524" y="655319"/>
                  </a:lnTo>
                </a:path>
              </a:pathLst>
            </a:custGeom>
            <a:ln w="167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367021" y="3751326"/>
              <a:ext cx="76200" cy="79375"/>
            </a:xfrm>
            <a:custGeom>
              <a:avLst/>
              <a:gdLst/>
              <a:ahLst/>
              <a:cxnLst/>
              <a:rect l="l" t="t" r="r" b="b"/>
              <a:pathLst>
                <a:path w="76200" h="79375">
                  <a:moveTo>
                    <a:pt x="76200" y="0"/>
                  </a:moveTo>
                  <a:lnTo>
                    <a:pt x="0" y="79248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4429759" y="3711066"/>
            <a:ext cx="8255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0" dirty="0">
                <a:latin typeface="Arial MT"/>
                <a:cs typeface="Arial MT"/>
              </a:rPr>
              <a:t>5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4749546" y="3751326"/>
            <a:ext cx="76200" cy="79375"/>
          </a:xfrm>
          <a:custGeom>
            <a:avLst/>
            <a:gdLst/>
            <a:ahLst/>
            <a:cxnLst/>
            <a:rect l="l" t="t" r="r" b="b"/>
            <a:pathLst>
              <a:path w="76200" h="79375">
                <a:moveTo>
                  <a:pt x="76200" y="0"/>
                </a:moveTo>
                <a:lnTo>
                  <a:pt x="0" y="79248"/>
                </a:lnTo>
              </a:path>
            </a:pathLst>
          </a:custGeom>
          <a:ln w="7620">
            <a:solidFill>
              <a:srgbClr val="44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4812538" y="3711066"/>
            <a:ext cx="8255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0" dirty="0">
                <a:latin typeface="Arial MT"/>
                <a:cs typeface="Arial MT"/>
              </a:rPr>
              <a:t>5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169789" y="4860417"/>
            <a:ext cx="2533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25" dirty="0">
                <a:latin typeface="Arial"/>
                <a:cs typeface="Arial"/>
              </a:rPr>
              <a:t>RD2</a:t>
            </a:r>
            <a:endParaRPr sz="9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132834" y="4554092"/>
            <a:ext cx="2165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25" dirty="0">
                <a:latin typeface="Arial"/>
                <a:cs typeface="Arial"/>
              </a:rPr>
              <a:t>WD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4553711" y="5173979"/>
            <a:ext cx="83820" cy="196850"/>
            <a:chOff x="4553711" y="5173979"/>
            <a:chExt cx="83820" cy="196850"/>
          </a:xfrm>
        </p:grpSpPr>
        <p:sp>
          <p:nvSpPr>
            <p:cNvPr id="38" name="object 38"/>
            <p:cNvSpPr/>
            <p:nvPr/>
          </p:nvSpPr>
          <p:spPr>
            <a:xfrm>
              <a:off x="4553711" y="5173979"/>
              <a:ext cx="83820" cy="100965"/>
            </a:xfrm>
            <a:custGeom>
              <a:avLst/>
              <a:gdLst/>
              <a:ahLst/>
              <a:cxnLst/>
              <a:rect l="l" t="t" r="r" b="b"/>
              <a:pathLst>
                <a:path w="83820" h="100964">
                  <a:moveTo>
                    <a:pt x="42672" y="0"/>
                  </a:moveTo>
                  <a:lnTo>
                    <a:pt x="0" y="100584"/>
                  </a:lnTo>
                  <a:lnTo>
                    <a:pt x="83820" y="100584"/>
                  </a:lnTo>
                  <a:lnTo>
                    <a:pt x="42672" y="0"/>
                  </a:lnTo>
                  <a:close/>
                </a:path>
              </a:pathLst>
            </a:custGeom>
            <a:solidFill>
              <a:srgbClr val="003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597145" y="5208269"/>
              <a:ext cx="1905" cy="154305"/>
            </a:xfrm>
            <a:custGeom>
              <a:avLst/>
              <a:gdLst/>
              <a:ahLst/>
              <a:cxnLst/>
              <a:rect l="l" t="t" r="r" b="b"/>
              <a:pathLst>
                <a:path w="1904" h="154304">
                  <a:moveTo>
                    <a:pt x="0" y="0"/>
                  </a:moveTo>
                  <a:lnTo>
                    <a:pt x="1524" y="153923"/>
                  </a:lnTo>
                </a:path>
              </a:pathLst>
            </a:custGeom>
            <a:ln w="16764">
              <a:solidFill>
                <a:srgbClr val="00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4293234" y="5344795"/>
            <a:ext cx="5276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10" dirty="0">
                <a:solidFill>
                  <a:srgbClr val="0033FF"/>
                </a:solidFill>
                <a:latin typeface="Arial"/>
                <a:cs typeface="Arial"/>
              </a:rPr>
              <a:t>RegWrite</a:t>
            </a:r>
            <a:endParaRPr sz="9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259834" y="4093591"/>
            <a:ext cx="1201420" cy="4546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420370" algn="l"/>
                <a:tab pos="803275" algn="l"/>
              </a:tabLst>
            </a:pPr>
            <a:r>
              <a:rPr sz="900" b="1" spc="-25" dirty="0">
                <a:latin typeface="Arial"/>
                <a:cs typeface="Arial"/>
              </a:rPr>
              <a:t>RN1</a:t>
            </a:r>
            <a:r>
              <a:rPr sz="900" b="1" dirty="0">
                <a:latin typeface="Arial"/>
                <a:cs typeface="Arial"/>
              </a:rPr>
              <a:t>	</a:t>
            </a:r>
            <a:r>
              <a:rPr sz="900" b="1" spc="-25" dirty="0">
                <a:latin typeface="Arial"/>
                <a:cs typeface="Arial"/>
              </a:rPr>
              <a:t>RN2</a:t>
            </a:r>
            <a:r>
              <a:rPr sz="900" b="1" dirty="0">
                <a:latin typeface="Arial"/>
                <a:cs typeface="Arial"/>
              </a:rPr>
              <a:t>	</a:t>
            </a:r>
            <a:r>
              <a:rPr sz="900" b="1" spc="-25" dirty="0">
                <a:latin typeface="Arial"/>
                <a:cs typeface="Arial"/>
              </a:rPr>
              <a:t>WN</a:t>
            </a:r>
            <a:endParaRPr sz="900">
              <a:latin typeface="Arial"/>
              <a:cs typeface="Arial"/>
            </a:endParaRPr>
          </a:p>
          <a:p>
            <a:pPr marL="139700">
              <a:lnSpc>
                <a:spcPct val="100000"/>
              </a:lnSpc>
              <a:spcBef>
                <a:spcPts val="855"/>
              </a:spcBef>
            </a:pPr>
            <a:r>
              <a:rPr sz="1200" b="1" dirty="0">
                <a:latin typeface="Arial"/>
                <a:cs typeface="Arial"/>
              </a:rPr>
              <a:t>Registers</a:t>
            </a:r>
            <a:r>
              <a:rPr sz="1200" b="1" spc="310" dirty="0">
                <a:latin typeface="Arial"/>
                <a:cs typeface="Arial"/>
              </a:rPr>
              <a:t> </a:t>
            </a:r>
            <a:r>
              <a:rPr sz="1350" b="1" spc="-37" baseline="-27777" dirty="0">
                <a:latin typeface="Arial"/>
                <a:cs typeface="Arial"/>
              </a:rPr>
              <a:t>RD1</a:t>
            </a:r>
            <a:endParaRPr sz="1350" baseline="-27777">
              <a:latin typeface="Arial"/>
              <a:cs typeface="Arial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6873176" y="4093273"/>
            <a:ext cx="1065530" cy="1239520"/>
            <a:chOff x="6873176" y="4093273"/>
            <a:chExt cx="1065530" cy="1239520"/>
          </a:xfrm>
        </p:grpSpPr>
        <p:sp>
          <p:nvSpPr>
            <p:cNvPr id="43" name="object 43"/>
            <p:cNvSpPr/>
            <p:nvPr/>
          </p:nvSpPr>
          <p:spPr>
            <a:xfrm>
              <a:off x="6886194" y="4245101"/>
              <a:ext cx="459105" cy="1074420"/>
            </a:xfrm>
            <a:custGeom>
              <a:avLst/>
              <a:gdLst/>
              <a:ahLst/>
              <a:cxnLst/>
              <a:rect l="l" t="t" r="r" b="b"/>
              <a:pathLst>
                <a:path w="459104" h="1074420">
                  <a:moveTo>
                    <a:pt x="0" y="0"/>
                  </a:moveTo>
                  <a:lnTo>
                    <a:pt x="0" y="460883"/>
                  </a:lnTo>
                  <a:lnTo>
                    <a:pt x="76200" y="537210"/>
                  </a:lnTo>
                  <a:lnTo>
                    <a:pt x="0" y="613537"/>
                  </a:lnTo>
                  <a:lnTo>
                    <a:pt x="0" y="1074420"/>
                  </a:lnTo>
                  <a:lnTo>
                    <a:pt x="458724" y="843915"/>
                  </a:lnTo>
                  <a:lnTo>
                    <a:pt x="458724" y="230505"/>
                  </a:lnTo>
                  <a:lnTo>
                    <a:pt x="0" y="0"/>
                  </a:lnTo>
                  <a:close/>
                </a:path>
              </a:pathLst>
            </a:custGeom>
            <a:ln w="259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819644" y="4773167"/>
              <a:ext cx="119380" cy="102235"/>
            </a:xfrm>
            <a:custGeom>
              <a:avLst/>
              <a:gdLst/>
              <a:ahLst/>
              <a:cxnLst/>
              <a:rect l="l" t="t" r="r" b="b"/>
              <a:pathLst>
                <a:path w="119379" h="102235">
                  <a:moveTo>
                    <a:pt x="0" y="0"/>
                  </a:moveTo>
                  <a:lnTo>
                    <a:pt x="0" y="102107"/>
                  </a:lnTo>
                  <a:lnTo>
                    <a:pt x="118872" y="510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352538" y="4825745"/>
              <a:ext cx="528955" cy="1905"/>
            </a:xfrm>
            <a:custGeom>
              <a:avLst/>
              <a:gdLst/>
              <a:ahLst/>
              <a:cxnLst/>
              <a:rect l="l" t="t" r="r" b="b"/>
              <a:pathLst>
                <a:path w="528954" h="1904">
                  <a:moveTo>
                    <a:pt x="528827" y="0"/>
                  </a:moveTo>
                  <a:lnTo>
                    <a:pt x="0" y="1523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080504" y="4262627"/>
              <a:ext cx="83820" cy="102235"/>
            </a:xfrm>
            <a:custGeom>
              <a:avLst/>
              <a:gdLst/>
              <a:ahLst/>
              <a:cxnLst/>
              <a:rect l="l" t="t" r="r" b="b"/>
              <a:pathLst>
                <a:path w="83820" h="102235">
                  <a:moveTo>
                    <a:pt x="83820" y="0"/>
                  </a:moveTo>
                  <a:lnTo>
                    <a:pt x="0" y="0"/>
                  </a:lnTo>
                  <a:lnTo>
                    <a:pt x="42672" y="102108"/>
                  </a:lnTo>
                  <a:lnTo>
                    <a:pt x="83820" y="0"/>
                  </a:lnTo>
                  <a:close/>
                </a:path>
              </a:pathLst>
            </a:custGeom>
            <a:solidFill>
              <a:srgbClr val="003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7123938" y="4101845"/>
              <a:ext cx="1905" cy="230504"/>
            </a:xfrm>
            <a:custGeom>
              <a:avLst/>
              <a:gdLst/>
              <a:ahLst/>
              <a:cxnLst/>
              <a:rect l="l" t="t" r="r" b="b"/>
              <a:pathLst>
                <a:path w="1904" h="230504">
                  <a:moveTo>
                    <a:pt x="0" y="0"/>
                  </a:moveTo>
                  <a:lnTo>
                    <a:pt x="1523" y="230123"/>
                  </a:lnTo>
                </a:path>
              </a:pathLst>
            </a:custGeom>
            <a:ln w="16764">
              <a:solidFill>
                <a:srgbClr val="00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7479792" y="4550663"/>
              <a:ext cx="102235" cy="86995"/>
            </a:xfrm>
            <a:custGeom>
              <a:avLst/>
              <a:gdLst/>
              <a:ahLst/>
              <a:cxnLst/>
              <a:rect l="l" t="t" r="r" b="b"/>
              <a:pathLst>
                <a:path w="102234" h="86995">
                  <a:moveTo>
                    <a:pt x="0" y="0"/>
                  </a:moveTo>
                  <a:lnTo>
                    <a:pt x="0" y="86868"/>
                  </a:lnTo>
                  <a:lnTo>
                    <a:pt x="102107" y="434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3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7352538" y="4595621"/>
              <a:ext cx="196850" cy="1905"/>
            </a:xfrm>
            <a:custGeom>
              <a:avLst/>
              <a:gdLst/>
              <a:ahLst/>
              <a:cxnLst/>
              <a:rect l="l" t="t" r="r" b="b"/>
              <a:pathLst>
                <a:path w="196850" h="1904">
                  <a:moveTo>
                    <a:pt x="196595" y="0"/>
                  </a:moveTo>
                  <a:lnTo>
                    <a:pt x="0" y="1523"/>
                  </a:lnTo>
                </a:path>
              </a:pathLst>
            </a:custGeom>
            <a:ln w="16764">
              <a:solidFill>
                <a:srgbClr val="0033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6805041" y="3966464"/>
            <a:ext cx="5657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10" dirty="0">
                <a:solidFill>
                  <a:srgbClr val="0033FF"/>
                </a:solidFill>
                <a:latin typeface="Arial"/>
                <a:cs typeface="Arial"/>
              </a:rPr>
              <a:t>Operation</a:t>
            </a:r>
            <a:endParaRPr sz="9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6957441" y="4527042"/>
            <a:ext cx="3340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25" dirty="0">
                <a:latin typeface="Arial"/>
                <a:cs typeface="Arial"/>
              </a:rPr>
              <a:t>ALU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676592" y="3399980"/>
            <a:ext cx="7806055" cy="3124835"/>
            <a:chOff x="676592" y="3399980"/>
            <a:chExt cx="7806055" cy="3124835"/>
          </a:xfrm>
        </p:grpSpPr>
        <p:sp>
          <p:nvSpPr>
            <p:cNvPr id="53" name="object 53"/>
            <p:cNvSpPr/>
            <p:nvPr/>
          </p:nvSpPr>
          <p:spPr>
            <a:xfrm>
              <a:off x="689610" y="3412997"/>
              <a:ext cx="7780020" cy="3098800"/>
            </a:xfrm>
            <a:custGeom>
              <a:avLst/>
              <a:gdLst/>
              <a:ahLst/>
              <a:cxnLst/>
              <a:rect l="l" t="t" r="r" b="b"/>
              <a:pathLst>
                <a:path w="7780020" h="3098800">
                  <a:moveTo>
                    <a:pt x="7778496" y="3096767"/>
                  </a:moveTo>
                  <a:lnTo>
                    <a:pt x="0" y="3098291"/>
                  </a:lnTo>
                </a:path>
                <a:path w="7780020" h="3098800">
                  <a:moveTo>
                    <a:pt x="7778496" y="458724"/>
                  </a:moveTo>
                  <a:lnTo>
                    <a:pt x="7780020" y="3096767"/>
                  </a:lnTo>
                </a:path>
                <a:path w="7780020" h="3098800">
                  <a:moveTo>
                    <a:pt x="2570988" y="0"/>
                  </a:moveTo>
                  <a:lnTo>
                    <a:pt x="2572512" y="2484120"/>
                  </a:lnTo>
                </a:path>
                <a:path w="7780020" h="3098800">
                  <a:moveTo>
                    <a:pt x="5591556" y="0"/>
                  </a:moveTo>
                  <a:lnTo>
                    <a:pt x="2450591" y="1524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7088886" y="4178045"/>
              <a:ext cx="76200" cy="78105"/>
            </a:xfrm>
            <a:custGeom>
              <a:avLst/>
              <a:gdLst/>
              <a:ahLst/>
              <a:cxnLst/>
              <a:rect l="l" t="t" r="r" b="b"/>
              <a:pathLst>
                <a:path w="76200" h="78104">
                  <a:moveTo>
                    <a:pt x="76200" y="0"/>
                  </a:moveTo>
                  <a:lnTo>
                    <a:pt x="0" y="77723"/>
                  </a:lnTo>
                </a:path>
              </a:pathLst>
            </a:custGeom>
            <a:ln w="7620">
              <a:solidFill>
                <a:srgbClr val="00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7152893" y="4136516"/>
            <a:ext cx="8255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0" dirty="0">
                <a:latin typeface="Arial MT"/>
                <a:cs typeface="Arial MT"/>
              </a:rPr>
              <a:t>3</a:t>
            </a:r>
            <a:endParaRPr sz="800">
              <a:latin typeface="Arial MT"/>
              <a:cs typeface="Arial MT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4741100" y="4892040"/>
            <a:ext cx="1743710" cy="1362710"/>
            <a:chOff x="4741100" y="4892040"/>
            <a:chExt cx="1743710" cy="1362710"/>
          </a:xfrm>
        </p:grpSpPr>
        <p:sp>
          <p:nvSpPr>
            <p:cNvPr id="57" name="object 57"/>
            <p:cNvSpPr/>
            <p:nvPr/>
          </p:nvSpPr>
          <p:spPr>
            <a:xfrm>
              <a:off x="6365748" y="4892040"/>
              <a:ext cx="119380" cy="102235"/>
            </a:xfrm>
            <a:custGeom>
              <a:avLst/>
              <a:gdLst/>
              <a:ahLst/>
              <a:cxnLst/>
              <a:rect l="l" t="t" r="r" b="b"/>
              <a:pathLst>
                <a:path w="119379" h="102235">
                  <a:moveTo>
                    <a:pt x="0" y="0"/>
                  </a:moveTo>
                  <a:lnTo>
                    <a:pt x="0" y="102108"/>
                  </a:lnTo>
                  <a:lnTo>
                    <a:pt x="118872" y="510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5894070" y="4945380"/>
              <a:ext cx="544830" cy="0"/>
            </a:xfrm>
            <a:custGeom>
              <a:avLst/>
              <a:gdLst/>
              <a:ahLst/>
              <a:cxnLst/>
              <a:rect l="l" t="t" r="r" b="b"/>
              <a:pathLst>
                <a:path w="544829">
                  <a:moveTo>
                    <a:pt x="0" y="0"/>
                  </a:moveTo>
                  <a:lnTo>
                    <a:pt x="544830" y="0"/>
                  </a:lnTo>
                </a:path>
              </a:pathLst>
            </a:custGeom>
            <a:ln w="274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6365748" y="5044440"/>
              <a:ext cx="119380" cy="104139"/>
            </a:xfrm>
            <a:custGeom>
              <a:avLst/>
              <a:gdLst/>
              <a:ahLst/>
              <a:cxnLst/>
              <a:rect l="l" t="t" r="r" b="b"/>
              <a:pathLst>
                <a:path w="119379" h="104139">
                  <a:moveTo>
                    <a:pt x="0" y="0"/>
                  </a:moveTo>
                  <a:lnTo>
                    <a:pt x="0" y="103632"/>
                  </a:lnTo>
                  <a:lnTo>
                    <a:pt x="118872" y="510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4754118" y="5097018"/>
              <a:ext cx="1671955" cy="1144905"/>
            </a:xfrm>
            <a:custGeom>
              <a:avLst/>
              <a:gdLst/>
              <a:ahLst/>
              <a:cxnLst/>
              <a:rect l="l" t="t" r="r" b="b"/>
              <a:pathLst>
                <a:path w="1671954" h="1144904">
                  <a:moveTo>
                    <a:pt x="1671828" y="0"/>
                  </a:moveTo>
                  <a:lnTo>
                    <a:pt x="1493520" y="1523"/>
                  </a:lnTo>
                </a:path>
                <a:path w="1671954" h="1144904">
                  <a:moveTo>
                    <a:pt x="455676" y="187451"/>
                  </a:moveTo>
                  <a:lnTo>
                    <a:pt x="457200" y="800099"/>
                  </a:lnTo>
                </a:path>
                <a:path w="1671954" h="1144904">
                  <a:moveTo>
                    <a:pt x="0" y="590549"/>
                  </a:moveTo>
                  <a:lnTo>
                    <a:pt x="10007" y="541016"/>
                  </a:lnTo>
                  <a:lnTo>
                    <a:pt x="37290" y="500567"/>
                  </a:lnTo>
                  <a:lnTo>
                    <a:pt x="77741" y="473296"/>
                  </a:lnTo>
                  <a:lnTo>
                    <a:pt x="127254" y="463295"/>
                  </a:lnTo>
                  <a:lnTo>
                    <a:pt x="176766" y="473296"/>
                  </a:lnTo>
                  <a:lnTo>
                    <a:pt x="217217" y="500567"/>
                  </a:lnTo>
                  <a:lnTo>
                    <a:pt x="244500" y="541016"/>
                  </a:lnTo>
                  <a:lnTo>
                    <a:pt x="254508" y="590549"/>
                  </a:lnTo>
                  <a:lnTo>
                    <a:pt x="254508" y="1017269"/>
                  </a:lnTo>
                  <a:lnTo>
                    <a:pt x="244500" y="1066803"/>
                  </a:lnTo>
                  <a:lnTo>
                    <a:pt x="217217" y="1107252"/>
                  </a:lnTo>
                  <a:lnTo>
                    <a:pt x="176766" y="1134523"/>
                  </a:lnTo>
                  <a:lnTo>
                    <a:pt x="127254" y="1144523"/>
                  </a:lnTo>
                  <a:lnTo>
                    <a:pt x="77741" y="1134523"/>
                  </a:lnTo>
                  <a:lnTo>
                    <a:pt x="37290" y="1107252"/>
                  </a:lnTo>
                  <a:lnTo>
                    <a:pt x="10007" y="1066803"/>
                  </a:lnTo>
                  <a:lnTo>
                    <a:pt x="0" y="1017269"/>
                  </a:lnTo>
                  <a:lnTo>
                    <a:pt x="0" y="590549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61"/>
          <p:cNvSpPr txBox="1"/>
          <p:nvPr/>
        </p:nvSpPr>
        <p:spPr>
          <a:xfrm>
            <a:off x="4829936" y="5566968"/>
            <a:ext cx="103505" cy="401320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 marR="5080" algn="just">
              <a:lnSpc>
                <a:spcPts val="940"/>
              </a:lnSpc>
              <a:spcBef>
                <a:spcPts val="245"/>
              </a:spcBef>
            </a:pPr>
            <a:r>
              <a:rPr sz="900" b="1" spc="-50" dirty="0">
                <a:latin typeface="Arial"/>
                <a:cs typeface="Arial"/>
              </a:rPr>
              <a:t>E</a:t>
            </a:r>
            <a:r>
              <a:rPr sz="900" b="1" spc="500" dirty="0">
                <a:latin typeface="Arial"/>
                <a:cs typeface="Arial"/>
              </a:rPr>
              <a:t> </a:t>
            </a:r>
            <a:r>
              <a:rPr sz="900" b="1" spc="-50" dirty="0">
                <a:latin typeface="Arial"/>
                <a:cs typeface="Arial"/>
              </a:rPr>
              <a:t>X</a:t>
            </a:r>
            <a:r>
              <a:rPr sz="900" b="1" spc="500" dirty="0">
                <a:latin typeface="Arial"/>
                <a:cs typeface="Arial"/>
              </a:rPr>
              <a:t> </a:t>
            </a:r>
            <a:r>
              <a:rPr sz="900" b="1" spc="-50" dirty="0">
                <a:latin typeface="Arial"/>
                <a:cs typeface="Arial"/>
              </a:rPr>
              <a:t>T</a:t>
            </a:r>
            <a:endParaRPr sz="900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4829936" y="5924194"/>
            <a:ext cx="107950" cy="281940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 marR="5080">
              <a:lnSpc>
                <a:spcPts val="940"/>
              </a:lnSpc>
              <a:spcBef>
                <a:spcPts val="245"/>
              </a:spcBef>
            </a:pPr>
            <a:r>
              <a:rPr sz="900" b="1" spc="-50" dirty="0">
                <a:latin typeface="Arial"/>
                <a:cs typeface="Arial"/>
              </a:rPr>
              <a:t>N</a:t>
            </a:r>
            <a:r>
              <a:rPr sz="900" b="1" spc="500" dirty="0">
                <a:latin typeface="Arial"/>
                <a:cs typeface="Arial"/>
              </a:rPr>
              <a:t> </a:t>
            </a:r>
            <a:r>
              <a:rPr sz="900" b="1" spc="-50" dirty="0">
                <a:latin typeface="Arial"/>
                <a:cs typeface="Arial"/>
              </a:rPr>
              <a:t>D</a:t>
            </a:r>
            <a:endParaRPr sz="900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4485385" y="5522379"/>
            <a:ext cx="203835" cy="316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6200">
              <a:lnSpc>
                <a:spcPts val="1755"/>
              </a:lnSpc>
            </a:pPr>
            <a:r>
              <a:rPr sz="1800" b="1" spc="-50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  <a:p>
            <a:pPr>
              <a:lnSpc>
                <a:spcPts val="725"/>
              </a:lnSpc>
            </a:pPr>
            <a:r>
              <a:rPr sz="800" spc="-25" dirty="0">
                <a:latin typeface="Arial MT"/>
                <a:cs typeface="Arial MT"/>
              </a:rPr>
              <a:t>16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4485894" y="586359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76200"/>
                </a:lnTo>
              </a:path>
            </a:pathLst>
          </a:custGeom>
          <a:ln w="7620">
            <a:solidFill>
              <a:srgbClr val="44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5" name="object 65"/>
          <p:cNvGrpSpPr/>
          <p:nvPr/>
        </p:nvGrpSpPr>
        <p:grpSpPr>
          <a:xfrm>
            <a:off x="3247580" y="5817108"/>
            <a:ext cx="2698115" cy="129539"/>
            <a:chOff x="3247580" y="5817108"/>
            <a:chExt cx="2698115" cy="129539"/>
          </a:xfrm>
        </p:grpSpPr>
        <p:sp>
          <p:nvSpPr>
            <p:cNvPr id="66" name="object 66"/>
            <p:cNvSpPr/>
            <p:nvPr/>
          </p:nvSpPr>
          <p:spPr>
            <a:xfrm>
              <a:off x="4637531" y="5844540"/>
              <a:ext cx="119380" cy="102235"/>
            </a:xfrm>
            <a:custGeom>
              <a:avLst/>
              <a:gdLst/>
              <a:ahLst/>
              <a:cxnLst/>
              <a:rect l="l" t="t" r="r" b="b"/>
              <a:pathLst>
                <a:path w="119379" h="102235">
                  <a:moveTo>
                    <a:pt x="0" y="0"/>
                  </a:moveTo>
                  <a:lnTo>
                    <a:pt x="0" y="102108"/>
                  </a:lnTo>
                  <a:lnTo>
                    <a:pt x="118871" y="510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3260597" y="5897118"/>
              <a:ext cx="1437640" cy="1905"/>
            </a:xfrm>
            <a:custGeom>
              <a:avLst/>
              <a:gdLst/>
              <a:ahLst/>
              <a:cxnLst/>
              <a:rect l="l" t="t" r="r" b="b"/>
              <a:pathLst>
                <a:path w="1437639" h="1904">
                  <a:moveTo>
                    <a:pt x="1437131" y="0"/>
                  </a:moveTo>
                  <a:lnTo>
                    <a:pt x="0" y="1523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5863589" y="5820918"/>
              <a:ext cx="78105" cy="76200"/>
            </a:xfrm>
            <a:custGeom>
              <a:avLst/>
              <a:gdLst/>
              <a:ahLst/>
              <a:cxnLst/>
              <a:rect l="l" t="t" r="r" b="b"/>
              <a:pathLst>
                <a:path w="78104" h="76200">
                  <a:moveTo>
                    <a:pt x="77724" y="0"/>
                  </a:moveTo>
                  <a:lnTo>
                    <a:pt x="0" y="76199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9" name="object 69"/>
          <p:cNvSpPr txBox="1"/>
          <p:nvPr/>
        </p:nvSpPr>
        <p:spPr>
          <a:xfrm>
            <a:off x="5042661" y="5701995"/>
            <a:ext cx="13843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25" dirty="0">
                <a:latin typeface="Arial MT"/>
                <a:cs typeface="Arial MT"/>
              </a:rPr>
              <a:t>32</a:t>
            </a:r>
            <a:endParaRPr sz="800">
              <a:latin typeface="Arial MT"/>
              <a:cs typeface="Arial MT"/>
            </a:endParaRPr>
          </a:p>
        </p:txBody>
      </p:sp>
      <p:grpSp>
        <p:nvGrpSpPr>
          <p:cNvPr id="70" name="object 70"/>
          <p:cNvGrpSpPr/>
          <p:nvPr/>
        </p:nvGrpSpPr>
        <p:grpSpPr>
          <a:xfrm>
            <a:off x="1336484" y="4126928"/>
            <a:ext cx="7158990" cy="1819910"/>
            <a:chOff x="1336484" y="4126928"/>
            <a:chExt cx="7158990" cy="1819910"/>
          </a:xfrm>
        </p:grpSpPr>
        <p:sp>
          <p:nvSpPr>
            <p:cNvPr id="71" name="object 71"/>
            <p:cNvSpPr/>
            <p:nvPr/>
          </p:nvSpPr>
          <p:spPr>
            <a:xfrm>
              <a:off x="5327904" y="5844539"/>
              <a:ext cx="119380" cy="102235"/>
            </a:xfrm>
            <a:custGeom>
              <a:avLst/>
              <a:gdLst/>
              <a:ahLst/>
              <a:cxnLst/>
              <a:rect l="l" t="t" r="r" b="b"/>
              <a:pathLst>
                <a:path w="119379" h="102235">
                  <a:moveTo>
                    <a:pt x="0" y="0"/>
                  </a:moveTo>
                  <a:lnTo>
                    <a:pt x="0" y="102108"/>
                  </a:lnTo>
                  <a:lnTo>
                    <a:pt x="118872" y="510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5022342" y="5897117"/>
              <a:ext cx="364490" cy="1905"/>
            </a:xfrm>
            <a:custGeom>
              <a:avLst/>
              <a:gdLst/>
              <a:ahLst/>
              <a:cxnLst/>
              <a:rect l="l" t="t" r="r" b="b"/>
              <a:pathLst>
                <a:path w="364489" h="1904">
                  <a:moveTo>
                    <a:pt x="364236" y="0"/>
                  </a:moveTo>
                  <a:lnTo>
                    <a:pt x="0" y="1523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1349502" y="4139945"/>
              <a:ext cx="1140460" cy="1064260"/>
            </a:xfrm>
            <a:custGeom>
              <a:avLst/>
              <a:gdLst/>
              <a:ahLst/>
              <a:cxnLst/>
              <a:rect l="l" t="t" r="r" b="b"/>
              <a:pathLst>
                <a:path w="1140460" h="1064260">
                  <a:moveTo>
                    <a:pt x="0" y="1063752"/>
                  </a:moveTo>
                  <a:lnTo>
                    <a:pt x="1139952" y="1063752"/>
                  </a:lnTo>
                  <a:lnTo>
                    <a:pt x="1139952" y="0"/>
                  </a:lnTo>
                  <a:lnTo>
                    <a:pt x="0" y="0"/>
                  </a:lnTo>
                  <a:lnTo>
                    <a:pt x="0" y="1063752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8233410" y="4826507"/>
              <a:ext cx="247650" cy="0"/>
            </a:xfrm>
            <a:custGeom>
              <a:avLst/>
              <a:gdLst/>
              <a:ahLst/>
              <a:cxnLst/>
              <a:rect l="l" t="t" r="r" b="b"/>
              <a:pathLst>
                <a:path w="247650">
                  <a:moveTo>
                    <a:pt x="0" y="0"/>
                  </a:moveTo>
                  <a:lnTo>
                    <a:pt x="247650" y="0"/>
                  </a:lnTo>
                </a:path>
              </a:pathLst>
            </a:custGeom>
            <a:ln w="274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5" name="object 75"/>
          <p:cNvSpPr txBox="1"/>
          <p:nvPr/>
        </p:nvSpPr>
        <p:spPr>
          <a:xfrm>
            <a:off x="7365618" y="4391914"/>
            <a:ext cx="2736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20" dirty="0">
                <a:solidFill>
                  <a:srgbClr val="003399"/>
                </a:solidFill>
                <a:latin typeface="Arial"/>
                <a:cs typeface="Arial"/>
              </a:rPr>
              <a:t>Zero</a:t>
            </a:r>
            <a:endParaRPr sz="900">
              <a:latin typeface="Arial"/>
              <a:cs typeface="Arial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2259329" y="4587367"/>
            <a:ext cx="1905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25" dirty="0">
                <a:latin typeface="Arial"/>
                <a:cs typeface="Arial"/>
              </a:rPr>
              <a:t>RD</a:t>
            </a:r>
            <a:endParaRPr sz="900">
              <a:latin typeface="Arial"/>
              <a:cs typeface="Arial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1375028" y="4860417"/>
            <a:ext cx="2165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25" dirty="0">
                <a:latin typeface="Arial"/>
                <a:cs typeface="Arial"/>
              </a:rPr>
              <a:t>WD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78" name="object 78"/>
          <p:cNvGrpSpPr/>
          <p:nvPr/>
        </p:nvGrpSpPr>
        <p:grpSpPr>
          <a:xfrm>
            <a:off x="1914144" y="5207508"/>
            <a:ext cx="86995" cy="204470"/>
            <a:chOff x="1914144" y="5207508"/>
            <a:chExt cx="86995" cy="204470"/>
          </a:xfrm>
        </p:grpSpPr>
        <p:sp>
          <p:nvSpPr>
            <p:cNvPr id="79" name="object 79"/>
            <p:cNvSpPr/>
            <p:nvPr/>
          </p:nvSpPr>
          <p:spPr>
            <a:xfrm>
              <a:off x="1914144" y="5207508"/>
              <a:ext cx="86995" cy="100965"/>
            </a:xfrm>
            <a:custGeom>
              <a:avLst/>
              <a:gdLst/>
              <a:ahLst/>
              <a:cxnLst/>
              <a:rect l="l" t="t" r="r" b="b"/>
              <a:pathLst>
                <a:path w="86994" h="100964">
                  <a:moveTo>
                    <a:pt x="43433" y="0"/>
                  </a:moveTo>
                  <a:lnTo>
                    <a:pt x="0" y="100584"/>
                  </a:lnTo>
                  <a:lnTo>
                    <a:pt x="86868" y="100584"/>
                  </a:lnTo>
                  <a:lnTo>
                    <a:pt x="43433" y="0"/>
                  </a:lnTo>
                  <a:close/>
                </a:path>
              </a:pathLst>
            </a:custGeom>
            <a:solidFill>
              <a:srgbClr val="003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1957578" y="5241798"/>
              <a:ext cx="1905" cy="161925"/>
            </a:xfrm>
            <a:custGeom>
              <a:avLst/>
              <a:gdLst/>
              <a:ahLst/>
              <a:cxnLst/>
              <a:rect l="l" t="t" r="r" b="b"/>
              <a:pathLst>
                <a:path w="1905" h="161925">
                  <a:moveTo>
                    <a:pt x="0" y="0"/>
                  </a:moveTo>
                  <a:lnTo>
                    <a:pt x="1524" y="161543"/>
                  </a:lnTo>
                </a:path>
              </a:pathLst>
            </a:custGeom>
            <a:ln w="16764">
              <a:solidFill>
                <a:srgbClr val="00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1" name="object 81"/>
          <p:cNvSpPr txBox="1"/>
          <p:nvPr/>
        </p:nvSpPr>
        <p:spPr>
          <a:xfrm>
            <a:off x="1621027" y="5022342"/>
            <a:ext cx="5676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10" dirty="0">
                <a:solidFill>
                  <a:srgbClr val="0033FF"/>
                </a:solidFill>
                <a:latin typeface="Arial"/>
                <a:cs typeface="Arial"/>
              </a:rPr>
              <a:t>MemRead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82" name="object 82"/>
          <p:cNvGrpSpPr/>
          <p:nvPr/>
        </p:nvGrpSpPr>
        <p:grpSpPr>
          <a:xfrm>
            <a:off x="952500" y="3898201"/>
            <a:ext cx="85725" cy="238125"/>
            <a:chOff x="952500" y="3898201"/>
            <a:chExt cx="85725" cy="238125"/>
          </a:xfrm>
        </p:grpSpPr>
        <p:sp>
          <p:nvSpPr>
            <p:cNvPr id="83" name="object 83"/>
            <p:cNvSpPr/>
            <p:nvPr/>
          </p:nvSpPr>
          <p:spPr>
            <a:xfrm>
              <a:off x="952500" y="4032504"/>
              <a:ext cx="85725" cy="104139"/>
            </a:xfrm>
            <a:custGeom>
              <a:avLst/>
              <a:gdLst/>
              <a:ahLst/>
              <a:cxnLst/>
              <a:rect l="l" t="t" r="r" b="b"/>
              <a:pathLst>
                <a:path w="85725" h="104139">
                  <a:moveTo>
                    <a:pt x="85343" y="0"/>
                  </a:moveTo>
                  <a:lnTo>
                    <a:pt x="0" y="0"/>
                  </a:lnTo>
                  <a:lnTo>
                    <a:pt x="42671" y="103632"/>
                  </a:lnTo>
                  <a:lnTo>
                    <a:pt x="85343" y="0"/>
                  </a:lnTo>
                  <a:close/>
                </a:path>
              </a:pathLst>
            </a:custGeom>
            <a:solidFill>
              <a:srgbClr val="003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995934" y="3906774"/>
              <a:ext cx="1905" cy="195580"/>
            </a:xfrm>
            <a:custGeom>
              <a:avLst/>
              <a:gdLst/>
              <a:ahLst/>
              <a:cxnLst/>
              <a:rect l="l" t="t" r="r" b="b"/>
              <a:pathLst>
                <a:path w="1905" h="195579">
                  <a:moveTo>
                    <a:pt x="0" y="0"/>
                  </a:moveTo>
                  <a:lnTo>
                    <a:pt x="1524" y="195071"/>
                  </a:lnTo>
                </a:path>
              </a:pathLst>
            </a:custGeom>
            <a:ln w="16764">
              <a:solidFill>
                <a:srgbClr val="00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5" name="object 85"/>
          <p:cNvSpPr txBox="1"/>
          <p:nvPr/>
        </p:nvSpPr>
        <p:spPr>
          <a:xfrm>
            <a:off x="1375028" y="4144517"/>
            <a:ext cx="819150" cy="5149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45745">
              <a:lnSpc>
                <a:spcPct val="100000"/>
              </a:lnSpc>
              <a:spcBef>
                <a:spcPts val="100"/>
              </a:spcBef>
            </a:pPr>
            <a:r>
              <a:rPr sz="900" b="1" spc="-10" dirty="0">
                <a:solidFill>
                  <a:srgbClr val="0033FF"/>
                </a:solidFill>
                <a:latin typeface="Arial"/>
                <a:cs typeface="Arial"/>
              </a:rPr>
              <a:t>MemWrite </a:t>
            </a:r>
            <a:r>
              <a:rPr sz="900" b="1" spc="-20" dirty="0">
                <a:latin typeface="Arial"/>
                <a:cs typeface="Arial"/>
              </a:rPr>
              <a:t>ADDR</a:t>
            </a:r>
            <a:endParaRPr sz="900">
              <a:latin typeface="Arial"/>
              <a:cs typeface="Arial"/>
            </a:endParaRPr>
          </a:p>
          <a:p>
            <a:pPr marL="215900">
              <a:lnSpc>
                <a:spcPct val="100000"/>
              </a:lnSpc>
              <a:spcBef>
                <a:spcPts val="250"/>
              </a:spcBef>
            </a:pPr>
            <a:r>
              <a:rPr sz="1200" b="1" spc="-10" dirty="0">
                <a:latin typeface="Arial"/>
                <a:cs typeface="Arial"/>
              </a:rPr>
              <a:t>Memory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86" name="object 86"/>
          <p:cNvGrpSpPr/>
          <p:nvPr/>
        </p:nvGrpSpPr>
        <p:grpSpPr>
          <a:xfrm>
            <a:off x="5128259" y="3863149"/>
            <a:ext cx="1772920" cy="1361440"/>
            <a:chOff x="5128259" y="3863149"/>
            <a:chExt cx="1772920" cy="1361440"/>
          </a:xfrm>
        </p:grpSpPr>
        <p:sp>
          <p:nvSpPr>
            <p:cNvPr id="87" name="object 87"/>
            <p:cNvSpPr/>
            <p:nvPr/>
          </p:nvSpPr>
          <p:spPr>
            <a:xfrm>
              <a:off x="5132069" y="3906773"/>
              <a:ext cx="78105" cy="76200"/>
            </a:xfrm>
            <a:custGeom>
              <a:avLst/>
              <a:gdLst/>
              <a:ahLst/>
              <a:cxnLst/>
              <a:rect l="l" t="t" r="r" b="b"/>
              <a:pathLst>
                <a:path w="78104" h="76200">
                  <a:moveTo>
                    <a:pt x="77724" y="0"/>
                  </a:moveTo>
                  <a:lnTo>
                    <a:pt x="0" y="76200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5131307" y="3998975"/>
              <a:ext cx="85725" cy="102235"/>
            </a:xfrm>
            <a:custGeom>
              <a:avLst/>
              <a:gdLst/>
              <a:ahLst/>
              <a:cxnLst/>
              <a:rect l="l" t="t" r="r" b="b"/>
              <a:pathLst>
                <a:path w="85725" h="102235">
                  <a:moveTo>
                    <a:pt x="85343" y="0"/>
                  </a:moveTo>
                  <a:lnTo>
                    <a:pt x="0" y="0"/>
                  </a:lnTo>
                  <a:lnTo>
                    <a:pt x="42671" y="102107"/>
                  </a:lnTo>
                  <a:lnTo>
                    <a:pt x="8534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5174741" y="3871721"/>
              <a:ext cx="1905" cy="196850"/>
            </a:xfrm>
            <a:custGeom>
              <a:avLst/>
              <a:gdLst/>
              <a:ahLst/>
              <a:cxnLst/>
              <a:rect l="l" t="t" r="r" b="b"/>
              <a:pathLst>
                <a:path w="1904" h="196850">
                  <a:moveTo>
                    <a:pt x="0" y="0"/>
                  </a:moveTo>
                  <a:lnTo>
                    <a:pt x="1524" y="196595"/>
                  </a:lnTo>
                </a:path>
              </a:pathLst>
            </a:custGeom>
            <a:ln w="167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6781799" y="5120639"/>
              <a:ext cx="119380" cy="104139"/>
            </a:xfrm>
            <a:custGeom>
              <a:avLst/>
              <a:gdLst/>
              <a:ahLst/>
              <a:cxnLst/>
              <a:rect l="l" t="t" r="r" b="b"/>
              <a:pathLst>
                <a:path w="119379" h="104139">
                  <a:moveTo>
                    <a:pt x="0" y="0"/>
                  </a:moveTo>
                  <a:lnTo>
                    <a:pt x="0" y="103632"/>
                  </a:lnTo>
                  <a:lnTo>
                    <a:pt x="118872" y="525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6706361" y="5174741"/>
              <a:ext cx="137160" cy="1905"/>
            </a:xfrm>
            <a:custGeom>
              <a:avLst/>
              <a:gdLst/>
              <a:ahLst/>
              <a:cxnLst/>
              <a:rect l="l" t="t" r="r" b="b"/>
              <a:pathLst>
                <a:path w="137159" h="1904">
                  <a:moveTo>
                    <a:pt x="137160" y="0"/>
                  </a:moveTo>
                  <a:lnTo>
                    <a:pt x="0" y="1523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2" name="object 92"/>
          <p:cNvSpPr txBox="1"/>
          <p:nvPr/>
        </p:nvSpPr>
        <p:spPr>
          <a:xfrm>
            <a:off x="3289808" y="3216909"/>
            <a:ext cx="61785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10" dirty="0">
                <a:latin typeface="Arial"/>
                <a:cs typeface="Arial"/>
              </a:rPr>
              <a:t>Instruction</a:t>
            </a:r>
            <a:endParaRPr sz="900">
              <a:latin typeface="Arial"/>
              <a:cs typeface="Arial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3986910" y="3207511"/>
            <a:ext cx="711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50" dirty="0">
                <a:latin typeface="Constantia"/>
                <a:cs typeface="Constantia"/>
              </a:rPr>
              <a:t>I</a:t>
            </a:r>
            <a:endParaRPr sz="900">
              <a:latin typeface="Constantia"/>
              <a:cs typeface="Constantia"/>
            </a:endParaRPr>
          </a:p>
        </p:txBody>
      </p:sp>
      <p:sp>
        <p:nvSpPr>
          <p:cNvPr id="94" name="object 94"/>
          <p:cNvSpPr/>
          <p:nvPr/>
        </p:nvSpPr>
        <p:spPr>
          <a:xfrm>
            <a:off x="3216401" y="3719321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76200"/>
                </a:lnTo>
              </a:path>
            </a:pathLst>
          </a:custGeom>
          <a:ln w="7620">
            <a:solidFill>
              <a:srgbClr val="44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 txBox="1"/>
          <p:nvPr/>
        </p:nvSpPr>
        <p:spPr>
          <a:xfrm>
            <a:off x="3280409" y="3676015"/>
            <a:ext cx="13843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25" dirty="0">
                <a:latin typeface="Arial MT"/>
                <a:cs typeface="Arial MT"/>
              </a:rPr>
              <a:t>32</a:t>
            </a:r>
            <a:endParaRPr sz="800">
              <a:latin typeface="Arial MT"/>
              <a:cs typeface="Arial MT"/>
            </a:endParaRPr>
          </a:p>
        </p:txBody>
      </p:sp>
      <p:grpSp>
        <p:nvGrpSpPr>
          <p:cNvPr id="96" name="object 96"/>
          <p:cNvGrpSpPr/>
          <p:nvPr/>
        </p:nvGrpSpPr>
        <p:grpSpPr>
          <a:xfrm>
            <a:off x="6268148" y="3819144"/>
            <a:ext cx="2439035" cy="2058035"/>
            <a:chOff x="6268148" y="3819144"/>
            <a:chExt cx="2439035" cy="2058035"/>
          </a:xfrm>
        </p:grpSpPr>
        <p:sp>
          <p:nvSpPr>
            <p:cNvPr id="97" name="object 97"/>
            <p:cNvSpPr/>
            <p:nvPr/>
          </p:nvSpPr>
          <p:spPr>
            <a:xfrm>
              <a:off x="8586215" y="3819144"/>
              <a:ext cx="120650" cy="104139"/>
            </a:xfrm>
            <a:custGeom>
              <a:avLst/>
              <a:gdLst/>
              <a:ahLst/>
              <a:cxnLst/>
              <a:rect l="l" t="t" r="r" b="b"/>
              <a:pathLst>
                <a:path w="120650" h="104139">
                  <a:moveTo>
                    <a:pt x="0" y="0"/>
                  </a:moveTo>
                  <a:lnTo>
                    <a:pt x="0" y="103631"/>
                  </a:lnTo>
                  <a:lnTo>
                    <a:pt x="120395" y="510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6281165" y="3871722"/>
              <a:ext cx="2365375" cy="1991995"/>
            </a:xfrm>
            <a:custGeom>
              <a:avLst/>
              <a:gdLst/>
              <a:ahLst/>
              <a:cxnLst/>
              <a:rect l="l" t="t" r="r" b="b"/>
              <a:pathLst>
                <a:path w="2365375" h="1991995">
                  <a:moveTo>
                    <a:pt x="2365248" y="0"/>
                  </a:moveTo>
                  <a:lnTo>
                    <a:pt x="2186940" y="1523"/>
                  </a:lnTo>
                </a:path>
                <a:path w="2365375" h="1991995">
                  <a:moveTo>
                    <a:pt x="0" y="1531619"/>
                  </a:moveTo>
                  <a:lnTo>
                    <a:pt x="1524" y="1991867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7681721" y="4812030"/>
              <a:ext cx="32384" cy="26034"/>
            </a:xfrm>
            <a:custGeom>
              <a:avLst/>
              <a:gdLst/>
              <a:ahLst/>
              <a:cxnLst/>
              <a:rect l="l" t="t" r="r" b="b"/>
              <a:pathLst>
                <a:path w="32384" h="26035">
                  <a:moveTo>
                    <a:pt x="24892" y="0"/>
                  </a:moveTo>
                  <a:lnTo>
                    <a:pt x="7111" y="0"/>
                  </a:lnTo>
                  <a:lnTo>
                    <a:pt x="0" y="5842"/>
                  </a:lnTo>
                  <a:lnTo>
                    <a:pt x="0" y="12954"/>
                  </a:lnTo>
                  <a:lnTo>
                    <a:pt x="0" y="20066"/>
                  </a:lnTo>
                  <a:lnTo>
                    <a:pt x="7111" y="25908"/>
                  </a:lnTo>
                  <a:lnTo>
                    <a:pt x="24892" y="25908"/>
                  </a:lnTo>
                  <a:lnTo>
                    <a:pt x="32003" y="20066"/>
                  </a:lnTo>
                  <a:lnTo>
                    <a:pt x="32003" y="5842"/>
                  </a:lnTo>
                  <a:lnTo>
                    <a:pt x="24892" y="0"/>
                  </a:lnTo>
                  <a:close/>
                </a:path>
              </a:pathLst>
            </a:custGeom>
            <a:solidFill>
              <a:srgbClr val="44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7681721" y="4812030"/>
              <a:ext cx="32384" cy="26034"/>
            </a:xfrm>
            <a:custGeom>
              <a:avLst/>
              <a:gdLst/>
              <a:ahLst/>
              <a:cxnLst/>
              <a:rect l="l" t="t" r="r" b="b"/>
              <a:pathLst>
                <a:path w="32384" h="26035">
                  <a:moveTo>
                    <a:pt x="0" y="12954"/>
                  </a:moveTo>
                  <a:lnTo>
                    <a:pt x="0" y="5842"/>
                  </a:lnTo>
                  <a:lnTo>
                    <a:pt x="7111" y="0"/>
                  </a:lnTo>
                  <a:lnTo>
                    <a:pt x="16001" y="0"/>
                  </a:lnTo>
                  <a:lnTo>
                    <a:pt x="24892" y="0"/>
                  </a:lnTo>
                  <a:lnTo>
                    <a:pt x="32003" y="5842"/>
                  </a:lnTo>
                  <a:lnTo>
                    <a:pt x="32003" y="12954"/>
                  </a:lnTo>
                  <a:lnTo>
                    <a:pt x="32003" y="20066"/>
                  </a:lnTo>
                  <a:lnTo>
                    <a:pt x="24892" y="25908"/>
                  </a:lnTo>
                  <a:lnTo>
                    <a:pt x="16001" y="25908"/>
                  </a:lnTo>
                  <a:lnTo>
                    <a:pt x="7111" y="25908"/>
                  </a:lnTo>
                  <a:lnTo>
                    <a:pt x="0" y="20066"/>
                  </a:lnTo>
                  <a:lnTo>
                    <a:pt x="0" y="12954"/>
                  </a:lnTo>
                  <a:close/>
                </a:path>
              </a:pathLst>
            </a:custGeom>
            <a:ln w="259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6544055" y="5437632"/>
              <a:ext cx="85725" cy="100965"/>
            </a:xfrm>
            <a:custGeom>
              <a:avLst/>
              <a:gdLst/>
              <a:ahLst/>
              <a:cxnLst/>
              <a:rect l="l" t="t" r="r" b="b"/>
              <a:pathLst>
                <a:path w="85725" h="100964">
                  <a:moveTo>
                    <a:pt x="42672" y="0"/>
                  </a:moveTo>
                  <a:lnTo>
                    <a:pt x="0" y="100584"/>
                  </a:lnTo>
                  <a:lnTo>
                    <a:pt x="85344" y="100584"/>
                  </a:lnTo>
                  <a:lnTo>
                    <a:pt x="42672" y="0"/>
                  </a:lnTo>
                  <a:close/>
                </a:path>
              </a:pathLst>
            </a:custGeom>
            <a:solidFill>
              <a:srgbClr val="003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6587489" y="5471922"/>
              <a:ext cx="1905" cy="161925"/>
            </a:xfrm>
            <a:custGeom>
              <a:avLst/>
              <a:gdLst/>
              <a:ahLst/>
              <a:cxnLst/>
              <a:rect l="l" t="t" r="r" b="b"/>
              <a:pathLst>
                <a:path w="1904" h="161925">
                  <a:moveTo>
                    <a:pt x="0" y="0"/>
                  </a:moveTo>
                  <a:lnTo>
                    <a:pt x="1524" y="161543"/>
                  </a:lnTo>
                </a:path>
              </a:pathLst>
            </a:custGeom>
            <a:ln w="16764">
              <a:solidFill>
                <a:srgbClr val="00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3" name="object 103"/>
          <p:cNvSpPr txBox="1"/>
          <p:nvPr/>
        </p:nvSpPr>
        <p:spPr>
          <a:xfrm>
            <a:off x="6336538" y="5633720"/>
            <a:ext cx="52578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10" dirty="0">
                <a:solidFill>
                  <a:srgbClr val="0033FF"/>
                </a:solidFill>
                <a:latin typeface="Arial"/>
                <a:cs typeface="Arial"/>
              </a:rPr>
              <a:t>ALUSrcB</a:t>
            </a:r>
            <a:endParaRPr sz="900">
              <a:latin typeface="Arial"/>
              <a:cs typeface="Arial"/>
            </a:endParaRPr>
          </a:p>
        </p:txBody>
      </p:sp>
      <p:sp>
        <p:nvSpPr>
          <p:cNvPr id="104" name="object 104"/>
          <p:cNvSpPr/>
          <p:nvPr/>
        </p:nvSpPr>
        <p:spPr>
          <a:xfrm>
            <a:off x="5442965" y="4059173"/>
            <a:ext cx="2260600" cy="1987550"/>
          </a:xfrm>
          <a:custGeom>
            <a:avLst/>
            <a:gdLst/>
            <a:ahLst/>
            <a:cxnLst/>
            <a:rect l="l" t="t" r="r" b="b"/>
            <a:pathLst>
              <a:path w="2260600" h="1987550">
                <a:moveTo>
                  <a:pt x="2258567" y="0"/>
                </a:moveTo>
                <a:lnTo>
                  <a:pt x="2260091" y="766571"/>
                </a:lnTo>
              </a:path>
              <a:path w="2260600" h="1987550">
                <a:moveTo>
                  <a:pt x="838200" y="1804415"/>
                </a:moveTo>
                <a:lnTo>
                  <a:pt x="379475" y="1805939"/>
                </a:lnTo>
              </a:path>
              <a:path w="2260600" h="1987550">
                <a:moveTo>
                  <a:pt x="0" y="1830082"/>
                </a:moveTo>
                <a:lnTo>
                  <a:pt x="7215" y="1785360"/>
                </a:lnTo>
                <a:lnTo>
                  <a:pt x="27306" y="1746520"/>
                </a:lnTo>
                <a:lnTo>
                  <a:pt x="57936" y="1715891"/>
                </a:lnTo>
                <a:lnTo>
                  <a:pt x="96771" y="1695805"/>
                </a:lnTo>
                <a:lnTo>
                  <a:pt x="141478" y="1688591"/>
                </a:lnTo>
                <a:lnTo>
                  <a:pt x="233425" y="1688591"/>
                </a:lnTo>
                <a:lnTo>
                  <a:pt x="278132" y="1695805"/>
                </a:lnTo>
                <a:lnTo>
                  <a:pt x="316967" y="1715891"/>
                </a:lnTo>
                <a:lnTo>
                  <a:pt x="347597" y="1746520"/>
                </a:lnTo>
                <a:lnTo>
                  <a:pt x="367688" y="1785360"/>
                </a:lnTo>
                <a:lnTo>
                  <a:pt x="374904" y="1830082"/>
                </a:lnTo>
                <a:lnTo>
                  <a:pt x="374904" y="1845805"/>
                </a:lnTo>
                <a:lnTo>
                  <a:pt x="367688" y="1890527"/>
                </a:lnTo>
                <a:lnTo>
                  <a:pt x="347597" y="1929367"/>
                </a:lnTo>
                <a:lnTo>
                  <a:pt x="316967" y="1959996"/>
                </a:lnTo>
                <a:lnTo>
                  <a:pt x="278132" y="1980082"/>
                </a:lnTo>
                <a:lnTo>
                  <a:pt x="233425" y="1987295"/>
                </a:lnTo>
                <a:lnTo>
                  <a:pt x="141478" y="1987295"/>
                </a:lnTo>
                <a:lnTo>
                  <a:pt x="96771" y="1980082"/>
                </a:lnTo>
                <a:lnTo>
                  <a:pt x="57936" y="1959996"/>
                </a:lnTo>
                <a:lnTo>
                  <a:pt x="27306" y="1929367"/>
                </a:lnTo>
                <a:lnTo>
                  <a:pt x="7215" y="1890527"/>
                </a:lnTo>
                <a:lnTo>
                  <a:pt x="0" y="1845805"/>
                </a:lnTo>
                <a:lnTo>
                  <a:pt x="0" y="1830082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 txBox="1"/>
          <p:nvPr/>
        </p:nvSpPr>
        <p:spPr>
          <a:xfrm>
            <a:off x="5460238" y="5775452"/>
            <a:ext cx="2997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25" dirty="0">
                <a:latin typeface="Courier New"/>
                <a:cs typeface="Courier New"/>
              </a:rPr>
              <a:t>&lt;&lt;2</a:t>
            </a:r>
            <a:endParaRPr sz="1200">
              <a:latin typeface="Courier New"/>
              <a:cs typeface="Courier New"/>
            </a:endParaRPr>
          </a:p>
        </p:txBody>
      </p:sp>
      <p:grpSp>
        <p:nvGrpSpPr>
          <p:cNvPr id="106" name="object 106"/>
          <p:cNvGrpSpPr/>
          <p:nvPr/>
        </p:nvGrpSpPr>
        <p:grpSpPr>
          <a:xfrm>
            <a:off x="63944" y="2862008"/>
            <a:ext cx="7498715" cy="1740535"/>
            <a:chOff x="63944" y="2862008"/>
            <a:chExt cx="7498715" cy="1740535"/>
          </a:xfrm>
        </p:grpSpPr>
        <p:sp>
          <p:nvSpPr>
            <p:cNvPr id="107" name="object 107"/>
            <p:cNvSpPr/>
            <p:nvPr/>
          </p:nvSpPr>
          <p:spPr>
            <a:xfrm>
              <a:off x="689609" y="2875025"/>
              <a:ext cx="6859905" cy="3175"/>
            </a:xfrm>
            <a:custGeom>
              <a:avLst/>
              <a:gdLst/>
              <a:ahLst/>
              <a:cxnLst/>
              <a:rect l="l" t="t" r="r" b="b"/>
              <a:pathLst>
                <a:path w="6859905" h="3175">
                  <a:moveTo>
                    <a:pt x="6859524" y="0"/>
                  </a:moveTo>
                  <a:lnTo>
                    <a:pt x="0" y="3048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276606" y="3876293"/>
              <a:ext cx="299085" cy="713740"/>
            </a:xfrm>
            <a:custGeom>
              <a:avLst/>
              <a:gdLst/>
              <a:ahLst/>
              <a:cxnLst/>
              <a:rect l="l" t="t" r="r" b="b"/>
              <a:pathLst>
                <a:path w="299084" h="713739">
                  <a:moveTo>
                    <a:pt x="298703" y="0"/>
                  </a:moveTo>
                  <a:lnTo>
                    <a:pt x="0" y="0"/>
                  </a:lnTo>
                  <a:lnTo>
                    <a:pt x="0" y="713231"/>
                  </a:lnTo>
                  <a:lnTo>
                    <a:pt x="298703" y="713231"/>
                  </a:lnTo>
                  <a:lnTo>
                    <a:pt x="29870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276606" y="3876293"/>
              <a:ext cx="299085" cy="713740"/>
            </a:xfrm>
            <a:custGeom>
              <a:avLst/>
              <a:gdLst/>
              <a:ahLst/>
              <a:cxnLst/>
              <a:rect l="l" t="t" r="r" b="b"/>
              <a:pathLst>
                <a:path w="299084" h="713739">
                  <a:moveTo>
                    <a:pt x="0" y="713231"/>
                  </a:moveTo>
                  <a:lnTo>
                    <a:pt x="298703" y="713231"/>
                  </a:lnTo>
                  <a:lnTo>
                    <a:pt x="298703" y="0"/>
                  </a:lnTo>
                  <a:lnTo>
                    <a:pt x="0" y="0"/>
                  </a:lnTo>
                  <a:lnTo>
                    <a:pt x="0" y="713231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161543" y="4201667"/>
              <a:ext cx="119380" cy="104139"/>
            </a:xfrm>
            <a:custGeom>
              <a:avLst/>
              <a:gdLst/>
              <a:ahLst/>
              <a:cxnLst/>
              <a:rect l="l" t="t" r="r" b="b"/>
              <a:pathLst>
                <a:path w="119379" h="104139">
                  <a:moveTo>
                    <a:pt x="0" y="0"/>
                  </a:moveTo>
                  <a:lnTo>
                    <a:pt x="0" y="103631"/>
                  </a:lnTo>
                  <a:lnTo>
                    <a:pt x="118871" y="525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76961" y="4255769"/>
              <a:ext cx="144780" cy="1905"/>
            </a:xfrm>
            <a:custGeom>
              <a:avLst/>
              <a:gdLst/>
              <a:ahLst/>
              <a:cxnLst/>
              <a:rect l="l" t="t" r="r" b="b"/>
              <a:pathLst>
                <a:path w="144779" h="1904">
                  <a:moveTo>
                    <a:pt x="144780" y="0"/>
                  </a:moveTo>
                  <a:lnTo>
                    <a:pt x="0" y="1523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774191" y="4201667"/>
              <a:ext cx="119380" cy="104139"/>
            </a:xfrm>
            <a:custGeom>
              <a:avLst/>
              <a:gdLst/>
              <a:ahLst/>
              <a:cxnLst/>
              <a:rect l="l" t="t" r="r" b="b"/>
              <a:pathLst>
                <a:path w="119380" h="104139">
                  <a:moveTo>
                    <a:pt x="0" y="0"/>
                  </a:moveTo>
                  <a:lnTo>
                    <a:pt x="0" y="103631"/>
                  </a:lnTo>
                  <a:lnTo>
                    <a:pt x="118871" y="525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579881" y="4255769"/>
              <a:ext cx="254635" cy="1905"/>
            </a:xfrm>
            <a:custGeom>
              <a:avLst/>
              <a:gdLst/>
              <a:ahLst/>
              <a:cxnLst/>
              <a:rect l="l" t="t" r="r" b="b"/>
              <a:pathLst>
                <a:path w="254634" h="1904">
                  <a:moveTo>
                    <a:pt x="254508" y="0"/>
                  </a:moveTo>
                  <a:lnTo>
                    <a:pt x="0" y="1523"/>
                  </a:lnTo>
                </a:path>
              </a:pathLst>
            </a:custGeom>
            <a:ln w="259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4" name="object 114"/>
          <p:cNvSpPr txBox="1"/>
          <p:nvPr/>
        </p:nvSpPr>
        <p:spPr>
          <a:xfrm>
            <a:off x="301548" y="3957066"/>
            <a:ext cx="2381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25" dirty="0">
                <a:latin typeface="Arial"/>
                <a:cs typeface="Arial"/>
              </a:rPr>
              <a:t>PC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5" name="object 115"/>
          <p:cNvSpPr txBox="1"/>
          <p:nvPr/>
        </p:nvSpPr>
        <p:spPr>
          <a:xfrm>
            <a:off x="6131814" y="4995417"/>
            <a:ext cx="895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50" dirty="0">
                <a:latin typeface="Arial"/>
                <a:cs typeface="Arial"/>
              </a:rPr>
              <a:t>4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116" name="object 116"/>
          <p:cNvGrpSpPr/>
          <p:nvPr/>
        </p:nvGrpSpPr>
        <p:grpSpPr>
          <a:xfrm>
            <a:off x="63944" y="2666936"/>
            <a:ext cx="9030335" cy="3255645"/>
            <a:chOff x="63944" y="2666936"/>
            <a:chExt cx="9030335" cy="3255645"/>
          </a:xfrm>
        </p:grpSpPr>
        <p:sp>
          <p:nvSpPr>
            <p:cNvPr id="117" name="object 117"/>
            <p:cNvSpPr/>
            <p:nvPr/>
          </p:nvSpPr>
          <p:spPr>
            <a:xfrm>
              <a:off x="76961" y="2679953"/>
              <a:ext cx="6094730" cy="1609725"/>
            </a:xfrm>
            <a:custGeom>
              <a:avLst/>
              <a:gdLst/>
              <a:ahLst/>
              <a:cxnLst/>
              <a:rect l="l" t="t" r="r" b="b"/>
              <a:pathLst>
                <a:path w="6094730" h="1609725">
                  <a:moveTo>
                    <a:pt x="612647" y="195072"/>
                  </a:moveTo>
                  <a:lnTo>
                    <a:pt x="614172" y="1575816"/>
                  </a:lnTo>
                </a:path>
                <a:path w="6094730" h="1609725">
                  <a:moveTo>
                    <a:pt x="0" y="0"/>
                  </a:moveTo>
                  <a:lnTo>
                    <a:pt x="1524" y="1575816"/>
                  </a:lnTo>
                </a:path>
                <a:path w="6094730" h="1609725">
                  <a:moveTo>
                    <a:pt x="6092952" y="195072"/>
                  </a:moveTo>
                  <a:lnTo>
                    <a:pt x="6094476" y="1609344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7498079" y="3148583"/>
              <a:ext cx="100965" cy="119380"/>
            </a:xfrm>
            <a:custGeom>
              <a:avLst/>
              <a:gdLst/>
              <a:ahLst/>
              <a:cxnLst/>
              <a:rect l="l" t="t" r="r" b="b"/>
              <a:pathLst>
                <a:path w="100965" h="119379">
                  <a:moveTo>
                    <a:pt x="100584" y="0"/>
                  </a:moveTo>
                  <a:lnTo>
                    <a:pt x="0" y="0"/>
                  </a:lnTo>
                  <a:lnTo>
                    <a:pt x="50292" y="118871"/>
                  </a:lnTo>
                  <a:lnTo>
                    <a:pt x="1005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7549134" y="2875025"/>
              <a:ext cx="690880" cy="800100"/>
            </a:xfrm>
            <a:custGeom>
              <a:avLst/>
              <a:gdLst/>
              <a:ahLst/>
              <a:cxnLst/>
              <a:rect l="l" t="t" r="r" b="b"/>
              <a:pathLst>
                <a:path w="690879" h="800100">
                  <a:moveTo>
                    <a:pt x="0" y="0"/>
                  </a:moveTo>
                  <a:lnTo>
                    <a:pt x="1524" y="332232"/>
                  </a:lnTo>
                </a:path>
                <a:path w="690879" h="800100">
                  <a:moveTo>
                    <a:pt x="688848" y="537972"/>
                  </a:moveTo>
                  <a:lnTo>
                    <a:pt x="690372" y="800100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5194553" y="5883401"/>
              <a:ext cx="27940" cy="26034"/>
            </a:xfrm>
            <a:custGeom>
              <a:avLst/>
              <a:gdLst/>
              <a:ahLst/>
              <a:cxnLst/>
              <a:rect l="l" t="t" r="r" b="b"/>
              <a:pathLst>
                <a:path w="27939" h="26035">
                  <a:moveTo>
                    <a:pt x="21336" y="0"/>
                  </a:moveTo>
                  <a:lnTo>
                    <a:pt x="6096" y="0"/>
                  </a:lnTo>
                  <a:lnTo>
                    <a:pt x="0" y="5803"/>
                  </a:lnTo>
                  <a:lnTo>
                    <a:pt x="0" y="12954"/>
                  </a:lnTo>
                  <a:lnTo>
                    <a:pt x="0" y="20104"/>
                  </a:lnTo>
                  <a:lnTo>
                    <a:pt x="6096" y="25908"/>
                  </a:lnTo>
                  <a:lnTo>
                    <a:pt x="21336" y="25908"/>
                  </a:lnTo>
                  <a:lnTo>
                    <a:pt x="27432" y="20104"/>
                  </a:lnTo>
                  <a:lnTo>
                    <a:pt x="27432" y="5803"/>
                  </a:lnTo>
                  <a:lnTo>
                    <a:pt x="21336" y="0"/>
                  </a:lnTo>
                  <a:close/>
                </a:path>
              </a:pathLst>
            </a:custGeom>
            <a:solidFill>
              <a:srgbClr val="44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5194553" y="5883401"/>
              <a:ext cx="27940" cy="26034"/>
            </a:xfrm>
            <a:custGeom>
              <a:avLst/>
              <a:gdLst/>
              <a:ahLst/>
              <a:cxnLst/>
              <a:rect l="l" t="t" r="r" b="b"/>
              <a:pathLst>
                <a:path w="27939" h="26035">
                  <a:moveTo>
                    <a:pt x="0" y="12954"/>
                  </a:moveTo>
                  <a:lnTo>
                    <a:pt x="0" y="5803"/>
                  </a:lnTo>
                  <a:lnTo>
                    <a:pt x="6096" y="0"/>
                  </a:lnTo>
                  <a:lnTo>
                    <a:pt x="13716" y="0"/>
                  </a:lnTo>
                  <a:lnTo>
                    <a:pt x="21336" y="0"/>
                  </a:lnTo>
                  <a:lnTo>
                    <a:pt x="27432" y="5803"/>
                  </a:lnTo>
                  <a:lnTo>
                    <a:pt x="27432" y="12954"/>
                  </a:lnTo>
                  <a:lnTo>
                    <a:pt x="27432" y="20104"/>
                  </a:lnTo>
                  <a:lnTo>
                    <a:pt x="21336" y="25908"/>
                  </a:lnTo>
                  <a:lnTo>
                    <a:pt x="13716" y="25908"/>
                  </a:lnTo>
                  <a:lnTo>
                    <a:pt x="6096" y="25908"/>
                  </a:lnTo>
                  <a:lnTo>
                    <a:pt x="0" y="20104"/>
                  </a:lnTo>
                  <a:lnTo>
                    <a:pt x="0" y="12954"/>
                  </a:lnTo>
                  <a:close/>
                </a:path>
              </a:pathLst>
            </a:custGeom>
            <a:ln w="259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677418" y="4232909"/>
              <a:ext cx="24765" cy="35560"/>
            </a:xfrm>
            <a:custGeom>
              <a:avLst/>
              <a:gdLst/>
              <a:ahLst/>
              <a:cxnLst/>
              <a:rect l="l" t="t" r="r" b="b"/>
              <a:pathLst>
                <a:path w="24765" h="35560">
                  <a:moveTo>
                    <a:pt x="18922" y="0"/>
                  </a:moveTo>
                  <a:lnTo>
                    <a:pt x="5460" y="0"/>
                  </a:lnTo>
                  <a:lnTo>
                    <a:pt x="0" y="7873"/>
                  </a:lnTo>
                  <a:lnTo>
                    <a:pt x="0" y="17525"/>
                  </a:lnTo>
                  <a:lnTo>
                    <a:pt x="0" y="27177"/>
                  </a:lnTo>
                  <a:lnTo>
                    <a:pt x="5460" y="35051"/>
                  </a:lnTo>
                  <a:lnTo>
                    <a:pt x="18922" y="35051"/>
                  </a:lnTo>
                  <a:lnTo>
                    <a:pt x="24383" y="27177"/>
                  </a:lnTo>
                  <a:lnTo>
                    <a:pt x="24383" y="7873"/>
                  </a:lnTo>
                  <a:lnTo>
                    <a:pt x="18922" y="0"/>
                  </a:lnTo>
                  <a:close/>
                </a:path>
              </a:pathLst>
            </a:custGeom>
            <a:solidFill>
              <a:srgbClr val="44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677418" y="3412997"/>
              <a:ext cx="8403590" cy="855344"/>
            </a:xfrm>
            <a:custGeom>
              <a:avLst/>
              <a:gdLst/>
              <a:ahLst/>
              <a:cxnLst/>
              <a:rect l="l" t="t" r="r" b="b"/>
              <a:pathLst>
                <a:path w="8403590" h="855345">
                  <a:moveTo>
                    <a:pt x="0" y="837438"/>
                  </a:moveTo>
                  <a:lnTo>
                    <a:pt x="0" y="827785"/>
                  </a:lnTo>
                  <a:lnTo>
                    <a:pt x="5460" y="819912"/>
                  </a:lnTo>
                  <a:lnTo>
                    <a:pt x="12191" y="819912"/>
                  </a:lnTo>
                  <a:lnTo>
                    <a:pt x="18922" y="819912"/>
                  </a:lnTo>
                  <a:lnTo>
                    <a:pt x="24383" y="827785"/>
                  </a:lnTo>
                  <a:lnTo>
                    <a:pt x="24383" y="837438"/>
                  </a:lnTo>
                  <a:lnTo>
                    <a:pt x="24383" y="847089"/>
                  </a:lnTo>
                  <a:lnTo>
                    <a:pt x="18922" y="854963"/>
                  </a:lnTo>
                  <a:lnTo>
                    <a:pt x="12191" y="854963"/>
                  </a:lnTo>
                  <a:lnTo>
                    <a:pt x="5460" y="854963"/>
                  </a:lnTo>
                  <a:lnTo>
                    <a:pt x="0" y="847089"/>
                  </a:lnTo>
                  <a:lnTo>
                    <a:pt x="0" y="837438"/>
                  </a:lnTo>
                  <a:close/>
                </a:path>
                <a:path w="8403590" h="855345">
                  <a:moveTo>
                    <a:pt x="7560563" y="0"/>
                  </a:moveTo>
                  <a:lnTo>
                    <a:pt x="7178039" y="1524"/>
                  </a:lnTo>
                </a:path>
                <a:path w="8403590" h="855345">
                  <a:moveTo>
                    <a:pt x="8403336" y="458724"/>
                  </a:moveTo>
                  <a:lnTo>
                    <a:pt x="8249411" y="460247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5404103" y="3674363"/>
              <a:ext cx="102235" cy="86995"/>
            </a:xfrm>
            <a:custGeom>
              <a:avLst/>
              <a:gdLst/>
              <a:ahLst/>
              <a:cxnLst/>
              <a:rect l="l" t="t" r="r" b="b"/>
              <a:pathLst>
                <a:path w="102235" h="86995">
                  <a:moveTo>
                    <a:pt x="102108" y="0"/>
                  </a:moveTo>
                  <a:lnTo>
                    <a:pt x="0" y="43434"/>
                  </a:lnTo>
                  <a:lnTo>
                    <a:pt x="102108" y="86868"/>
                  </a:lnTo>
                  <a:lnTo>
                    <a:pt x="102108" y="0"/>
                  </a:lnTo>
                  <a:close/>
                </a:path>
              </a:pathLst>
            </a:custGeom>
            <a:solidFill>
              <a:srgbClr val="003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5438393" y="3719321"/>
              <a:ext cx="154305" cy="1905"/>
            </a:xfrm>
            <a:custGeom>
              <a:avLst/>
              <a:gdLst/>
              <a:ahLst/>
              <a:cxnLst/>
              <a:rect l="l" t="t" r="r" b="b"/>
              <a:pathLst>
                <a:path w="154304" h="1904">
                  <a:moveTo>
                    <a:pt x="153923" y="0"/>
                  </a:moveTo>
                  <a:lnTo>
                    <a:pt x="0" y="1523"/>
                  </a:lnTo>
                </a:path>
              </a:pathLst>
            </a:custGeom>
            <a:ln w="16764">
              <a:solidFill>
                <a:srgbClr val="00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6" name="object 126"/>
          <p:cNvSpPr txBox="1"/>
          <p:nvPr/>
        </p:nvSpPr>
        <p:spPr>
          <a:xfrm>
            <a:off x="5612638" y="3634485"/>
            <a:ext cx="426084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10" dirty="0">
                <a:solidFill>
                  <a:srgbClr val="0033FF"/>
                </a:solidFill>
                <a:latin typeface="Arial"/>
                <a:cs typeface="Arial"/>
              </a:rPr>
              <a:t>RegDst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127" name="object 127"/>
          <p:cNvGrpSpPr/>
          <p:nvPr/>
        </p:nvGrpSpPr>
        <p:grpSpPr>
          <a:xfrm>
            <a:off x="4756403" y="3404425"/>
            <a:ext cx="612775" cy="238125"/>
            <a:chOff x="4756403" y="3404425"/>
            <a:chExt cx="612775" cy="238125"/>
          </a:xfrm>
        </p:grpSpPr>
        <p:sp>
          <p:nvSpPr>
            <p:cNvPr id="128" name="object 128"/>
            <p:cNvSpPr/>
            <p:nvPr/>
          </p:nvSpPr>
          <p:spPr>
            <a:xfrm>
              <a:off x="5285231" y="3538728"/>
              <a:ext cx="83820" cy="104139"/>
            </a:xfrm>
            <a:custGeom>
              <a:avLst/>
              <a:gdLst/>
              <a:ahLst/>
              <a:cxnLst/>
              <a:rect l="l" t="t" r="r" b="b"/>
              <a:pathLst>
                <a:path w="83820" h="104139">
                  <a:moveTo>
                    <a:pt x="83819" y="0"/>
                  </a:moveTo>
                  <a:lnTo>
                    <a:pt x="0" y="0"/>
                  </a:lnTo>
                  <a:lnTo>
                    <a:pt x="42671" y="103632"/>
                  </a:lnTo>
                  <a:lnTo>
                    <a:pt x="8381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5328665" y="3412998"/>
              <a:ext cx="1905" cy="195580"/>
            </a:xfrm>
            <a:custGeom>
              <a:avLst/>
              <a:gdLst/>
              <a:ahLst/>
              <a:cxnLst/>
              <a:rect l="l" t="t" r="r" b="b"/>
              <a:pathLst>
                <a:path w="1904" h="195579">
                  <a:moveTo>
                    <a:pt x="0" y="0"/>
                  </a:moveTo>
                  <a:lnTo>
                    <a:pt x="1524" y="195071"/>
                  </a:lnTo>
                </a:path>
              </a:pathLst>
            </a:custGeom>
            <a:ln w="167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0" name="object 13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56403" y="3454908"/>
              <a:ext cx="306324" cy="187452"/>
            </a:xfrm>
            <a:prstGeom prst="rect">
              <a:avLst/>
            </a:prstGeom>
          </p:spPr>
        </p:pic>
        <p:sp>
          <p:nvSpPr>
            <p:cNvPr id="131" name="object 131"/>
            <p:cNvSpPr/>
            <p:nvPr/>
          </p:nvSpPr>
          <p:spPr>
            <a:xfrm>
              <a:off x="5285993" y="3429762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76200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2" name="object 132"/>
          <p:cNvSpPr txBox="1"/>
          <p:nvPr/>
        </p:nvSpPr>
        <p:spPr>
          <a:xfrm>
            <a:off x="5196585" y="3387089"/>
            <a:ext cx="82550" cy="147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spc="-50" dirty="0">
                <a:latin typeface="Arial MT"/>
                <a:cs typeface="Arial MT"/>
              </a:rPr>
              <a:t>5</a:t>
            </a:r>
            <a:endParaRPr sz="800">
              <a:latin typeface="Arial MT"/>
              <a:cs typeface="Arial MT"/>
            </a:endParaRPr>
          </a:p>
        </p:txBody>
      </p:sp>
      <p:grpSp>
        <p:nvGrpSpPr>
          <p:cNvPr id="133" name="object 133"/>
          <p:cNvGrpSpPr/>
          <p:nvPr/>
        </p:nvGrpSpPr>
        <p:grpSpPr>
          <a:xfrm>
            <a:off x="1101788" y="3020504"/>
            <a:ext cx="2047239" cy="1395095"/>
            <a:chOff x="1101788" y="3020504"/>
            <a:chExt cx="2047239" cy="1395095"/>
          </a:xfrm>
        </p:grpSpPr>
        <p:sp>
          <p:nvSpPr>
            <p:cNvPr id="134" name="object 134"/>
            <p:cNvSpPr/>
            <p:nvPr/>
          </p:nvSpPr>
          <p:spPr>
            <a:xfrm>
              <a:off x="1232915" y="4312920"/>
              <a:ext cx="120650" cy="102235"/>
            </a:xfrm>
            <a:custGeom>
              <a:avLst/>
              <a:gdLst/>
              <a:ahLst/>
              <a:cxnLst/>
              <a:rect l="l" t="t" r="r" b="b"/>
              <a:pathLst>
                <a:path w="120650" h="102235">
                  <a:moveTo>
                    <a:pt x="0" y="0"/>
                  </a:moveTo>
                  <a:lnTo>
                    <a:pt x="0" y="102107"/>
                  </a:lnTo>
                  <a:lnTo>
                    <a:pt x="120396" y="510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1114805" y="4365498"/>
              <a:ext cx="180340" cy="1905"/>
            </a:xfrm>
            <a:custGeom>
              <a:avLst/>
              <a:gdLst/>
              <a:ahLst/>
              <a:cxnLst/>
              <a:rect l="l" t="t" r="r" b="b"/>
              <a:pathLst>
                <a:path w="180340" h="1904">
                  <a:moveTo>
                    <a:pt x="179831" y="0"/>
                  </a:moveTo>
                  <a:lnTo>
                    <a:pt x="0" y="1524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2839974" y="3033522"/>
              <a:ext cx="295910" cy="715010"/>
            </a:xfrm>
            <a:custGeom>
              <a:avLst/>
              <a:gdLst/>
              <a:ahLst/>
              <a:cxnLst/>
              <a:rect l="l" t="t" r="r" b="b"/>
              <a:pathLst>
                <a:path w="295910" h="715010">
                  <a:moveTo>
                    <a:pt x="295656" y="0"/>
                  </a:moveTo>
                  <a:lnTo>
                    <a:pt x="0" y="0"/>
                  </a:lnTo>
                  <a:lnTo>
                    <a:pt x="0" y="714755"/>
                  </a:lnTo>
                  <a:lnTo>
                    <a:pt x="295656" y="714755"/>
                  </a:lnTo>
                  <a:lnTo>
                    <a:pt x="29565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2839974" y="3033522"/>
              <a:ext cx="295910" cy="715010"/>
            </a:xfrm>
            <a:custGeom>
              <a:avLst/>
              <a:gdLst/>
              <a:ahLst/>
              <a:cxnLst/>
              <a:rect l="l" t="t" r="r" b="b"/>
              <a:pathLst>
                <a:path w="295910" h="715010">
                  <a:moveTo>
                    <a:pt x="0" y="714755"/>
                  </a:moveTo>
                  <a:lnTo>
                    <a:pt x="295656" y="714755"/>
                  </a:lnTo>
                  <a:lnTo>
                    <a:pt x="295656" y="0"/>
                  </a:lnTo>
                  <a:lnTo>
                    <a:pt x="0" y="0"/>
                  </a:lnTo>
                  <a:lnTo>
                    <a:pt x="0" y="714755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8" name="object 138"/>
          <p:cNvSpPr txBox="1"/>
          <p:nvPr/>
        </p:nvSpPr>
        <p:spPr>
          <a:xfrm>
            <a:off x="2923158" y="3113913"/>
            <a:ext cx="135890" cy="36258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 marR="5080" indent="34290">
              <a:lnSpc>
                <a:spcPts val="1210"/>
              </a:lnSpc>
              <a:spcBef>
                <a:spcPts val="330"/>
              </a:spcBef>
            </a:pPr>
            <a:r>
              <a:rPr sz="1200" b="1" spc="-50" dirty="0">
                <a:latin typeface="Arial"/>
                <a:cs typeface="Arial"/>
              </a:rPr>
              <a:t>I R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9" name="object 139"/>
          <p:cNvSpPr/>
          <p:nvPr/>
        </p:nvSpPr>
        <p:spPr>
          <a:xfrm>
            <a:off x="2839973" y="4182617"/>
            <a:ext cx="295910" cy="715010"/>
          </a:xfrm>
          <a:custGeom>
            <a:avLst/>
            <a:gdLst/>
            <a:ahLst/>
            <a:cxnLst/>
            <a:rect l="l" t="t" r="r" b="b"/>
            <a:pathLst>
              <a:path w="295910" h="715010">
                <a:moveTo>
                  <a:pt x="0" y="714755"/>
                </a:moveTo>
                <a:lnTo>
                  <a:pt x="295656" y="714755"/>
                </a:lnTo>
                <a:lnTo>
                  <a:pt x="295656" y="0"/>
                </a:lnTo>
                <a:lnTo>
                  <a:pt x="0" y="0"/>
                </a:lnTo>
                <a:lnTo>
                  <a:pt x="0" y="714755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 txBox="1"/>
          <p:nvPr/>
        </p:nvSpPr>
        <p:spPr>
          <a:xfrm>
            <a:off x="2915157" y="4263644"/>
            <a:ext cx="152400" cy="514984"/>
          </a:xfrm>
          <a:prstGeom prst="rect">
            <a:avLst/>
          </a:prstGeom>
        </p:spPr>
        <p:txBody>
          <a:bodyPr vert="horz" wrap="square" lIns="0" tIns="42544" rIns="0" bIns="0" rtlCol="0">
            <a:spAutoFit/>
          </a:bodyPr>
          <a:lstStyle/>
          <a:p>
            <a:pPr marL="20320" marR="5080" indent="-8255" algn="just">
              <a:lnSpc>
                <a:spcPct val="83700"/>
              </a:lnSpc>
              <a:spcBef>
                <a:spcPts val="334"/>
              </a:spcBef>
            </a:pPr>
            <a:r>
              <a:rPr sz="1200" b="1" spc="-50" dirty="0">
                <a:latin typeface="Arial"/>
                <a:cs typeface="Arial"/>
              </a:rPr>
              <a:t>M D R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41" name="object 141"/>
          <p:cNvGrpSpPr/>
          <p:nvPr/>
        </p:nvGrpSpPr>
        <p:grpSpPr>
          <a:xfrm>
            <a:off x="2481008" y="3360420"/>
            <a:ext cx="4003675" cy="2092960"/>
            <a:chOff x="2481008" y="3360420"/>
            <a:chExt cx="4003675" cy="2092960"/>
          </a:xfrm>
        </p:grpSpPr>
        <p:sp>
          <p:nvSpPr>
            <p:cNvPr id="142" name="object 142"/>
            <p:cNvSpPr/>
            <p:nvPr/>
          </p:nvSpPr>
          <p:spPr>
            <a:xfrm>
              <a:off x="2494025" y="4714494"/>
              <a:ext cx="152400" cy="1905"/>
            </a:xfrm>
            <a:custGeom>
              <a:avLst/>
              <a:gdLst/>
              <a:ahLst/>
              <a:cxnLst/>
              <a:rect l="l" t="t" r="r" b="b"/>
              <a:pathLst>
                <a:path w="152400" h="1904">
                  <a:moveTo>
                    <a:pt x="152400" y="0"/>
                  </a:moveTo>
                  <a:lnTo>
                    <a:pt x="0" y="1523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2721863" y="3360420"/>
              <a:ext cx="120650" cy="102235"/>
            </a:xfrm>
            <a:custGeom>
              <a:avLst/>
              <a:gdLst/>
              <a:ahLst/>
              <a:cxnLst/>
              <a:rect l="l" t="t" r="r" b="b"/>
              <a:pathLst>
                <a:path w="120650" h="102235">
                  <a:moveTo>
                    <a:pt x="0" y="0"/>
                  </a:moveTo>
                  <a:lnTo>
                    <a:pt x="0" y="102107"/>
                  </a:lnTo>
                  <a:lnTo>
                    <a:pt x="120396" y="510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2646425" y="3412998"/>
              <a:ext cx="137160" cy="1905"/>
            </a:xfrm>
            <a:custGeom>
              <a:avLst/>
              <a:gdLst/>
              <a:ahLst/>
              <a:cxnLst/>
              <a:rect l="l" t="t" r="r" b="b"/>
              <a:pathLst>
                <a:path w="137160" h="1904">
                  <a:moveTo>
                    <a:pt x="137160" y="0"/>
                  </a:moveTo>
                  <a:lnTo>
                    <a:pt x="0" y="1524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2721863" y="4466844"/>
              <a:ext cx="120650" cy="102235"/>
            </a:xfrm>
            <a:custGeom>
              <a:avLst/>
              <a:gdLst/>
              <a:ahLst/>
              <a:cxnLst/>
              <a:rect l="l" t="t" r="r" b="b"/>
              <a:pathLst>
                <a:path w="120650" h="102235">
                  <a:moveTo>
                    <a:pt x="0" y="0"/>
                  </a:moveTo>
                  <a:lnTo>
                    <a:pt x="0" y="102107"/>
                  </a:lnTo>
                  <a:lnTo>
                    <a:pt x="120396" y="510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2646425" y="3412998"/>
              <a:ext cx="137160" cy="1301750"/>
            </a:xfrm>
            <a:custGeom>
              <a:avLst/>
              <a:gdLst/>
              <a:ahLst/>
              <a:cxnLst/>
              <a:rect l="l" t="t" r="r" b="b"/>
              <a:pathLst>
                <a:path w="137160" h="1301750">
                  <a:moveTo>
                    <a:pt x="137160" y="1106424"/>
                  </a:moveTo>
                  <a:lnTo>
                    <a:pt x="0" y="1107947"/>
                  </a:lnTo>
                </a:path>
                <a:path w="137160" h="1301750">
                  <a:moveTo>
                    <a:pt x="0" y="0"/>
                  </a:moveTo>
                  <a:lnTo>
                    <a:pt x="3048" y="1301495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2626613" y="4505706"/>
              <a:ext cx="33655" cy="26034"/>
            </a:xfrm>
            <a:custGeom>
              <a:avLst/>
              <a:gdLst/>
              <a:ahLst/>
              <a:cxnLst/>
              <a:rect l="l" t="t" r="r" b="b"/>
              <a:pathLst>
                <a:path w="33655" h="26035">
                  <a:moveTo>
                    <a:pt x="26035" y="0"/>
                  </a:moveTo>
                  <a:lnTo>
                    <a:pt x="7493" y="0"/>
                  </a:lnTo>
                  <a:lnTo>
                    <a:pt x="0" y="5842"/>
                  </a:lnTo>
                  <a:lnTo>
                    <a:pt x="0" y="12954"/>
                  </a:lnTo>
                  <a:lnTo>
                    <a:pt x="0" y="20066"/>
                  </a:lnTo>
                  <a:lnTo>
                    <a:pt x="7493" y="25908"/>
                  </a:lnTo>
                  <a:lnTo>
                    <a:pt x="26035" y="25908"/>
                  </a:lnTo>
                  <a:lnTo>
                    <a:pt x="33528" y="20066"/>
                  </a:lnTo>
                  <a:lnTo>
                    <a:pt x="33528" y="5842"/>
                  </a:lnTo>
                  <a:lnTo>
                    <a:pt x="26035" y="0"/>
                  </a:lnTo>
                  <a:close/>
                </a:path>
              </a:pathLst>
            </a:custGeom>
            <a:solidFill>
              <a:srgbClr val="44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2626613" y="4505706"/>
              <a:ext cx="33655" cy="26034"/>
            </a:xfrm>
            <a:custGeom>
              <a:avLst/>
              <a:gdLst/>
              <a:ahLst/>
              <a:cxnLst/>
              <a:rect l="l" t="t" r="r" b="b"/>
              <a:pathLst>
                <a:path w="33655" h="26035">
                  <a:moveTo>
                    <a:pt x="0" y="12954"/>
                  </a:moveTo>
                  <a:lnTo>
                    <a:pt x="0" y="5842"/>
                  </a:lnTo>
                  <a:lnTo>
                    <a:pt x="7493" y="0"/>
                  </a:lnTo>
                  <a:lnTo>
                    <a:pt x="16763" y="0"/>
                  </a:lnTo>
                  <a:lnTo>
                    <a:pt x="26035" y="0"/>
                  </a:lnTo>
                  <a:lnTo>
                    <a:pt x="33528" y="5842"/>
                  </a:lnTo>
                  <a:lnTo>
                    <a:pt x="33528" y="12954"/>
                  </a:lnTo>
                  <a:lnTo>
                    <a:pt x="33528" y="20066"/>
                  </a:lnTo>
                  <a:lnTo>
                    <a:pt x="26035" y="25908"/>
                  </a:lnTo>
                  <a:lnTo>
                    <a:pt x="16763" y="25908"/>
                  </a:lnTo>
                  <a:lnTo>
                    <a:pt x="7493" y="25908"/>
                  </a:lnTo>
                  <a:lnTo>
                    <a:pt x="0" y="20066"/>
                  </a:lnTo>
                  <a:lnTo>
                    <a:pt x="0" y="12954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3239261" y="3391662"/>
              <a:ext cx="33655" cy="33655"/>
            </a:xfrm>
            <a:custGeom>
              <a:avLst/>
              <a:gdLst/>
              <a:ahLst/>
              <a:cxnLst/>
              <a:rect l="l" t="t" r="r" b="b"/>
              <a:pathLst>
                <a:path w="33654" h="33654">
                  <a:moveTo>
                    <a:pt x="26035" y="0"/>
                  </a:moveTo>
                  <a:lnTo>
                    <a:pt x="7493" y="0"/>
                  </a:lnTo>
                  <a:lnTo>
                    <a:pt x="0" y="7492"/>
                  </a:lnTo>
                  <a:lnTo>
                    <a:pt x="0" y="16763"/>
                  </a:lnTo>
                  <a:lnTo>
                    <a:pt x="0" y="26035"/>
                  </a:lnTo>
                  <a:lnTo>
                    <a:pt x="7493" y="33527"/>
                  </a:lnTo>
                  <a:lnTo>
                    <a:pt x="26035" y="33527"/>
                  </a:lnTo>
                  <a:lnTo>
                    <a:pt x="33527" y="26035"/>
                  </a:lnTo>
                  <a:lnTo>
                    <a:pt x="33527" y="7492"/>
                  </a:lnTo>
                  <a:lnTo>
                    <a:pt x="26035" y="0"/>
                  </a:lnTo>
                  <a:close/>
                </a:path>
              </a:pathLst>
            </a:custGeom>
            <a:solidFill>
              <a:srgbClr val="44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3239261" y="3391662"/>
              <a:ext cx="33655" cy="33655"/>
            </a:xfrm>
            <a:custGeom>
              <a:avLst/>
              <a:gdLst/>
              <a:ahLst/>
              <a:cxnLst/>
              <a:rect l="l" t="t" r="r" b="b"/>
              <a:pathLst>
                <a:path w="33654" h="33654">
                  <a:moveTo>
                    <a:pt x="0" y="16763"/>
                  </a:moveTo>
                  <a:lnTo>
                    <a:pt x="0" y="7492"/>
                  </a:lnTo>
                  <a:lnTo>
                    <a:pt x="7493" y="0"/>
                  </a:lnTo>
                  <a:lnTo>
                    <a:pt x="16763" y="0"/>
                  </a:lnTo>
                  <a:lnTo>
                    <a:pt x="26035" y="0"/>
                  </a:lnTo>
                  <a:lnTo>
                    <a:pt x="33527" y="7492"/>
                  </a:lnTo>
                  <a:lnTo>
                    <a:pt x="33527" y="16763"/>
                  </a:lnTo>
                  <a:lnTo>
                    <a:pt x="33527" y="26035"/>
                  </a:lnTo>
                  <a:lnTo>
                    <a:pt x="26035" y="33527"/>
                  </a:lnTo>
                  <a:lnTo>
                    <a:pt x="16763" y="33527"/>
                  </a:lnTo>
                  <a:lnTo>
                    <a:pt x="7493" y="33527"/>
                  </a:lnTo>
                  <a:lnTo>
                    <a:pt x="0" y="26035"/>
                  </a:lnTo>
                  <a:lnTo>
                    <a:pt x="0" y="16763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3532631" y="4466844"/>
              <a:ext cx="119380" cy="102235"/>
            </a:xfrm>
            <a:custGeom>
              <a:avLst/>
              <a:gdLst/>
              <a:ahLst/>
              <a:cxnLst/>
              <a:rect l="l" t="t" r="r" b="b"/>
              <a:pathLst>
                <a:path w="119379" h="102235">
                  <a:moveTo>
                    <a:pt x="0" y="0"/>
                  </a:moveTo>
                  <a:lnTo>
                    <a:pt x="0" y="102107"/>
                  </a:lnTo>
                  <a:lnTo>
                    <a:pt x="118871" y="510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3140201" y="4519422"/>
              <a:ext cx="451484" cy="1905"/>
            </a:xfrm>
            <a:custGeom>
              <a:avLst/>
              <a:gdLst/>
              <a:ahLst/>
              <a:cxnLst/>
              <a:rect l="l" t="t" r="r" b="b"/>
              <a:pathLst>
                <a:path w="451485" h="1904">
                  <a:moveTo>
                    <a:pt x="451103" y="0"/>
                  </a:moveTo>
                  <a:lnTo>
                    <a:pt x="0" y="1523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3532631" y="4695444"/>
              <a:ext cx="119380" cy="104139"/>
            </a:xfrm>
            <a:custGeom>
              <a:avLst/>
              <a:gdLst/>
              <a:ahLst/>
              <a:cxnLst/>
              <a:rect l="l" t="t" r="r" b="b"/>
              <a:pathLst>
                <a:path w="119379" h="104139">
                  <a:moveTo>
                    <a:pt x="0" y="0"/>
                  </a:moveTo>
                  <a:lnTo>
                    <a:pt x="0" y="103631"/>
                  </a:lnTo>
                  <a:lnTo>
                    <a:pt x="118871" y="525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3370325" y="4749546"/>
              <a:ext cx="220979" cy="1905"/>
            </a:xfrm>
            <a:custGeom>
              <a:avLst/>
              <a:gdLst/>
              <a:ahLst/>
              <a:cxnLst/>
              <a:rect l="l" t="t" r="r" b="b"/>
              <a:pathLst>
                <a:path w="220979" h="1904">
                  <a:moveTo>
                    <a:pt x="220979" y="0"/>
                  </a:moveTo>
                  <a:lnTo>
                    <a:pt x="0" y="1523"/>
                  </a:lnTo>
                </a:path>
              </a:pathLst>
            </a:custGeom>
            <a:ln w="259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6365748" y="5231892"/>
              <a:ext cx="119380" cy="102235"/>
            </a:xfrm>
            <a:custGeom>
              <a:avLst/>
              <a:gdLst/>
              <a:ahLst/>
              <a:cxnLst/>
              <a:rect l="l" t="t" r="r" b="b"/>
              <a:pathLst>
                <a:path w="119379" h="102235">
                  <a:moveTo>
                    <a:pt x="0" y="0"/>
                  </a:moveTo>
                  <a:lnTo>
                    <a:pt x="0" y="102107"/>
                  </a:lnTo>
                  <a:lnTo>
                    <a:pt x="118872" y="510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5209794" y="5284470"/>
              <a:ext cx="1216660" cy="1905"/>
            </a:xfrm>
            <a:custGeom>
              <a:avLst/>
              <a:gdLst/>
              <a:ahLst/>
              <a:cxnLst/>
              <a:rect l="l" t="t" r="r" b="b"/>
              <a:pathLst>
                <a:path w="1216660" h="1904">
                  <a:moveTo>
                    <a:pt x="1216152" y="0"/>
                  </a:moveTo>
                  <a:lnTo>
                    <a:pt x="0" y="1523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6365748" y="5350764"/>
              <a:ext cx="119380" cy="102235"/>
            </a:xfrm>
            <a:custGeom>
              <a:avLst/>
              <a:gdLst/>
              <a:ahLst/>
              <a:cxnLst/>
              <a:rect l="l" t="t" r="r" b="b"/>
              <a:pathLst>
                <a:path w="119379" h="102235">
                  <a:moveTo>
                    <a:pt x="0" y="0"/>
                  </a:moveTo>
                  <a:lnTo>
                    <a:pt x="0" y="102108"/>
                  </a:lnTo>
                  <a:lnTo>
                    <a:pt x="118872" y="510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6281166" y="5403342"/>
              <a:ext cx="144780" cy="1905"/>
            </a:xfrm>
            <a:custGeom>
              <a:avLst/>
              <a:gdLst/>
              <a:ahLst/>
              <a:cxnLst/>
              <a:rect l="l" t="t" r="r" b="b"/>
              <a:pathLst>
                <a:path w="144779" h="1904">
                  <a:moveTo>
                    <a:pt x="144780" y="0"/>
                  </a:moveTo>
                  <a:lnTo>
                    <a:pt x="0" y="1524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9" name="object 159"/>
          <p:cNvSpPr txBox="1"/>
          <p:nvPr/>
        </p:nvSpPr>
        <p:spPr>
          <a:xfrm>
            <a:off x="6582918" y="5208270"/>
            <a:ext cx="8445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b="1" spc="-50" dirty="0">
                <a:latin typeface="Arial"/>
                <a:cs typeface="Arial"/>
              </a:rPr>
              <a:t>X</a:t>
            </a:r>
            <a:endParaRPr sz="700">
              <a:latin typeface="Arial"/>
              <a:cs typeface="Arial"/>
            </a:endParaRPr>
          </a:p>
        </p:txBody>
      </p:sp>
      <p:sp>
        <p:nvSpPr>
          <p:cNvPr id="160" name="object 160"/>
          <p:cNvSpPr/>
          <p:nvPr/>
        </p:nvSpPr>
        <p:spPr>
          <a:xfrm>
            <a:off x="6476238" y="4825746"/>
            <a:ext cx="230504" cy="688975"/>
          </a:xfrm>
          <a:custGeom>
            <a:avLst/>
            <a:gdLst/>
            <a:ahLst/>
            <a:cxnLst/>
            <a:rect l="l" t="t" r="r" b="b"/>
            <a:pathLst>
              <a:path w="230504" h="688975">
                <a:moveTo>
                  <a:pt x="0" y="0"/>
                </a:moveTo>
                <a:lnTo>
                  <a:pt x="0" y="688847"/>
                </a:lnTo>
                <a:lnTo>
                  <a:pt x="230123" y="536447"/>
                </a:lnTo>
                <a:lnTo>
                  <a:pt x="230123" y="152399"/>
                </a:lnTo>
                <a:lnTo>
                  <a:pt x="0" y="0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 txBox="1"/>
          <p:nvPr/>
        </p:nvSpPr>
        <p:spPr>
          <a:xfrm>
            <a:off x="6455664" y="4862321"/>
            <a:ext cx="243840" cy="279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ts val="1000"/>
              </a:lnSpc>
              <a:spcBef>
                <a:spcPts val="100"/>
              </a:spcBef>
            </a:pPr>
            <a:r>
              <a:rPr sz="900" b="1" spc="-50" dirty="0">
                <a:solidFill>
                  <a:srgbClr val="0033FF"/>
                </a:solidFill>
                <a:latin typeface="Courier New"/>
                <a:cs typeface="Courier New"/>
              </a:rPr>
              <a:t>0</a:t>
            </a:r>
            <a:endParaRPr sz="900">
              <a:latin typeface="Courier New"/>
              <a:cs typeface="Courier New"/>
            </a:endParaRPr>
          </a:p>
          <a:p>
            <a:pPr marL="38100">
              <a:lnSpc>
                <a:spcPts val="1000"/>
              </a:lnSpc>
            </a:pPr>
            <a:r>
              <a:rPr sz="1350" b="1" baseline="-9259" dirty="0">
                <a:solidFill>
                  <a:srgbClr val="0033FF"/>
                </a:solidFill>
                <a:latin typeface="Courier New"/>
                <a:cs typeface="Courier New"/>
              </a:rPr>
              <a:t>1</a:t>
            </a:r>
            <a:r>
              <a:rPr sz="1350" b="1" spc="-517" baseline="-9259" dirty="0">
                <a:solidFill>
                  <a:srgbClr val="0033FF"/>
                </a:solidFill>
                <a:latin typeface="Courier New"/>
                <a:cs typeface="Courier New"/>
              </a:rPr>
              <a:t> </a:t>
            </a:r>
            <a:r>
              <a:rPr sz="700" b="1" spc="-50" dirty="0">
                <a:latin typeface="Arial"/>
                <a:cs typeface="Arial"/>
              </a:rPr>
              <a:t>M</a:t>
            </a:r>
            <a:endParaRPr sz="700">
              <a:latin typeface="Arial"/>
              <a:cs typeface="Arial"/>
            </a:endParaRPr>
          </a:p>
        </p:txBody>
      </p:sp>
      <p:sp>
        <p:nvSpPr>
          <p:cNvPr id="162" name="object 162"/>
          <p:cNvSpPr txBox="1"/>
          <p:nvPr/>
        </p:nvSpPr>
        <p:spPr>
          <a:xfrm>
            <a:off x="6455664" y="5080507"/>
            <a:ext cx="23431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350" b="1" baseline="-33950" dirty="0">
                <a:solidFill>
                  <a:srgbClr val="0033FF"/>
                </a:solidFill>
                <a:latin typeface="Courier New"/>
                <a:cs typeface="Courier New"/>
              </a:rPr>
              <a:t>2</a:t>
            </a:r>
            <a:r>
              <a:rPr sz="1350" b="1" spc="-517" baseline="-33950" dirty="0">
                <a:solidFill>
                  <a:srgbClr val="0033FF"/>
                </a:solidFill>
                <a:latin typeface="Courier New"/>
                <a:cs typeface="Courier New"/>
              </a:rPr>
              <a:t> </a:t>
            </a:r>
            <a:r>
              <a:rPr sz="700" b="1" spc="-50" dirty="0">
                <a:latin typeface="Arial"/>
                <a:cs typeface="Arial"/>
              </a:rPr>
              <a:t>U</a:t>
            </a:r>
            <a:endParaRPr sz="700">
              <a:latin typeface="Arial"/>
              <a:cs typeface="Arial"/>
            </a:endParaRPr>
          </a:p>
        </p:txBody>
      </p:sp>
      <p:sp>
        <p:nvSpPr>
          <p:cNvPr id="163" name="object 163"/>
          <p:cNvSpPr txBox="1"/>
          <p:nvPr/>
        </p:nvSpPr>
        <p:spPr>
          <a:xfrm>
            <a:off x="6481064" y="5287771"/>
            <a:ext cx="9461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50" dirty="0">
                <a:solidFill>
                  <a:srgbClr val="0033FF"/>
                </a:solidFill>
                <a:latin typeface="Courier New"/>
                <a:cs typeface="Courier New"/>
              </a:rPr>
              <a:t>3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64" name="object 164"/>
          <p:cNvSpPr/>
          <p:nvPr/>
        </p:nvSpPr>
        <p:spPr>
          <a:xfrm>
            <a:off x="3643121" y="4365497"/>
            <a:ext cx="230504" cy="536575"/>
          </a:xfrm>
          <a:custGeom>
            <a:avLst/>
            <a:gdLst/>
            <a:ahLst/>
            <a:cxnLst/>
            <a:rect l="l" t="t" r="r" b="b"/>
            <a:pathLst>
              <a:path w="230504" h="536575">
                <a:moveTo>
                  <a:pt x="0" y="0"/>
                </a:moveTo>
                <a:lnTo>
                  <a:pt x="0" y="536447"/>
                </a:lnTo>
                <a:lnTo>
                  <a:pt x="230124" y="425322"/>
                </a:lnTo>
                <a:lnTo>
                  <a:pt x="230124" y="118999"/>
                </a:lnTo>
                <a:lnTo>
                  <a:pt x="0" y="0"/>
                </a:lnTo>
                <a:close/>
              </a:path>
            </a:pathLst>
          </a:custGeom>
          <a:ln w="259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 txBox="1"/>
          <p:nvPr/>
        </p:nvSpPr>
        <p:spPr>
          <a:xfrm>
            <a:off x="3621659" y="4413295"/>
            <a:ext cx="2438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31445" marR="30480" indent="-93980">
              <a:lnSpc>
                <a:spcPct val="105800"/>
              </a:lnSpc>
              <a:spcBef>
                <a:spcPts val="120"/>
              </a:spcBef>
            </a:pPr>
            <a:r>
              <a:rPr sz="900" b="1" dirty="0">
                <a:solidFill>
                  <a:srgbClr val="3333CC"/>
                </a:solidFill>
                <a:latin typeface="Courier New"/>
                <a:cs typeface="Courier New"/>
              </a:rPr>
              <a:t>0</a:t>
            </a:r>
            <a:r>
              <a:rPr sz="900" b="1" spc="-345" dirty="0">
                <a:solidFill>
                  <a:srgbClr val="3333CC"/>
                </a:solidFill>
                <a:latin typeface="Courier New"/>
                <a:cs typeface="Courier New"/>
              </a:rPr>
              <a:t> </a:t>
            </a:r>
            <a:r>
              <a:rPr sz="1050" b="1" spc="-75" baseline="-11904" dirty="0">
                <a:latin typeface="Arial"/>
                <a:cs typeface="Arial"/>
              </a:rPr>
              <a:t>M</a:t>
            </a:r>
            <a:r>
              <a:rPr sz="1050" b="1" spc="750" baseline="-11904" dirty="0">
                <a:latin typeface="Arial"/>
                <a:cs typeface="Arial"/>
              </a:rPr>
              <a:t> </a:t>
            </a:r>
            <a:r>
              <a:rPr sz="700" b="1" spc="-50" dirty="0">
                <a:latin typeface="Arial"/>
                <a:cs typeface="Arial"/>
              </a:rPr>
              <a:t>U</a:t>
            </a:r>
            <a:endParaRPr sz="700">
              <a:latin typeface="Arial"/>
              <a:cs typeface="Arial"/>
            </a:endParaRPr>
          </a:p>
        </p:txBody>
      </p:sp>
      <p:sp>
        <p:nvSpPr>
          <p:cNvPr id="166" name="object 166"/>
          <p:cNvSpPr txBox="1"/>
          <p:nvPr/>
        </p:nvSpPr>
        <p:spPr>
          <a:xfrm>
            <a:off x="3647059" y="4647057"/>
            <a:ext cx="18605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baseline="3086" dirty="0">
                <a:solidFill>
                  <a:srgbClr val="0033FF"/>
                </a:solidFill>
                <a:latin typeface="Courier New"/>
                <a:cs typeface="Courier New"/>
              </a:rPr>
              <a:t>1</a:t>
            </a:r>
            <a:r>
              <a:rPr sz="1350" b="1" spc="-427" baseline="3086" dirty="0">
                <a:solidFill>
                  <a:srgbClr val="0033FF"/>
                </a:solidFill>
                <a:latin typeface="Courier New"/>
                <a:cs typeface="Courier New"/>
              </a:rPr>
              <a:t> </a:t>
            </a:r>
            <a:r>
              <a:rPr sz="700" b="1" spc="-50" dirty="0">
                <a:latin typeface="Arial"/>
                <a:cs typeface="Arial"/>
              </a:rPr>
              <a:t>X</a:t>
            </a:r>
            <a:endParaRPr sz="700">
              <a:latin typeface="Arial"/>
              <a:cs typeface="Arial"/>
            </a:endParaRPr>
          </a:p>
        </p:txBody>
      </p:sp>
      <p:grpSp>
        <p:nvGrpSpPr>
          <p:cNvPr id="167" name="object 167"/>
          <p:cNvGrpSpPr/>
          <p:nvPr/>
        </p:nvGrpSpPr>
        <p:grpSpPr>
          <a:xfrm>
            <a:off x="5880100" y="4236720"/>
            <a:ext cx="1021080" cy="332740"/>
            <a:chOff x="5880100" y="4236720"/>
            <a:chExt cx="1021080" cy="332740"/>
          </a:xfrm>
        </p:grpSpPr>
        <p:sp>
          <p:nvSpPr>
            <p:cNvPr id="168" name="object 168"/>
            <p:cNvSpPr/>
            <p:nvPr/>
          </p:nvSpPr>
          <p:spPr>
            <a:xfrm>
              <a:off x="6781800" y="4355592"/>
              <a:ext cx="119380" cy="102235"/>
            </a:xfrm>
            <a:custGeom>
              <a:avLst/>
              <a:gdLst/>
              <a:ahLst/>
              <a:cxnLst/>
              <a:rect l="l" t="t" r="r" b="b"/>
              <a:pathLst>
                <a:path w="119379" h="102235">
                  <a:moveTo>
                    <a:pt x="0" y="0"/>
                  </a:moveTo>
                  <a:lnTo>
                    <a:pt x="0" y="102107"/>
                  </a:lnTo>
                  <a:lnTo>
                    <a:pt x="118872" y="510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6706361" y="4408170"/>
              <a:ext cx="137160" cy="1905"/>
            </a:xfrm>
            <a:custGeom>
              <a:avLst/>
              <a:gdLst/>
              <a:ahLst/>
              <a:cxnLst/>
              <a:rect l="l" t="t" r="r" b="b"/>
              <a:pathLst>
                <a:path w="137159" h="1904">
                  <a:moveTo>
                    <a:pt x="137160" y="0"/>
                  </a:moveTo>
                  <a:lnTo>
                    <a:pt x="0" y="1523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0"/>
            <p:cNvSpPr/>
            <p:nvPr/>
          </p:nvSpPr>
          <p:spPr>
            <a:xfrm>
              <a:off x="6365748" y="4466844"/>
              <a:ext cx="119380" cy="102235"/>
            </a:xfrm>
            <a:custGeom>
              <a:avLst/>
              <a:gdLst/>
              <a:ahLst/>
              <a:cxnLst/>
              <a:rect l="l" t="t" r="r" b="b"/>
              <a:pathLst>
                <a:path w="119379" h="102235">
                  <a:moveTo>
                    <a:pt x="0" y="0"/>
                  </a:moveTo>
                  <a:lnTo>
                    <a:pt x="0" y="102107"/>
                  </a:lnTo>
                  <a:lnTo>
                    <a:pt x="118872" y="510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5894070" y="4520184"/>
              <a:ext cx="544830" cy="0"/>
            </a:xfrm>
            <a:custGeom>
              <a:avLst/>
              <a:gdLst/>
              <a:ahLst/>
              <a:cxnLst/>
              <a:rect l="l" t="t" r="r" b="b"/>
              <a:pathLst>
                <a:path w="544829">
                  <a:moveTo>
                    <a:pt x="0" y="0"/>
                  </a:moveTo>
                  <a:lnTo>
                    <a:pt x="544830" y="0"/>
                  </a:lnTo>
                </a:path>
              </a:pathLst>
            </a:custGeom>
            <a:ln w="274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6365748" y="4236720"/>
              <a:ext cx="119380" cy="102235"/>
            </a:xfrm>
            <a:custGeom>
              <a:avLst/>
              <a:gdLst/>
              <a:ahLst/>
              <a:cxnLst/>
              <a:rect l="l" t="t" r="r" b="b"/>
              <a:pathLst>
                <a:path w="119379" h="102235">
                  <a:moveTo>
                    <a:pt x="0" y="0"/>
                  </a:moveTo>
                  <a:lnTo>
                    <a:pt x="0" y="102107"/>
                  </a:lnTo>
                  <a:lnTo>
                    <a:pt x="118872" y="510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/>
            <p:cNvSpPr/>
            <p:nvPr/>
          </p:nvSpPr>
          <p:spPr>
            <a:xfrm>
              <a:off x="6169913" y="4289298"/>
              <a:ext cx="256540" cy="1905"/>
            </a:xfrm>
            <a:custGeom>
              <a:avLst/>
              <a:gdLst/>
              <a:ahLst/>
              <a:cxnLst/>
              <a:rect l="l" t="t" r="r" b="b"/>
              <a:pathLst>
                <a:path w="256539" h="1904">
                  <a:moveTo>
                    <a:pt x="256032" y="0"/>
                  </a:moveTo>
                  <a:lnTo>
                    <a:pt x="0" y="1524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4" name="object 174"/>
          <p:cNvSpPr txBox="1"/>
          <p:nvPr/>
        </p:nvSpPr>
        <p:spPr>
          <a:xfrm>
            <a:off x="6574917" y="4237990"/>
            <a:ext cx="9906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b="1" spc="-50" dirty="0">
                <a:latin typeface="Arial"/>
                <a:cs typeface="Arial"/>
              </a:rPr>
              <a:t>M</a:t>
            </a:r>
            <a:endParaRPr sz="700">
              <a:latin typeface="Arial"/>
              <a:cs typeface="Arial"/>
            </a:endParaRPr>
          </a:p>
        </p:txBody>
      </p:sp>
      <p:sp>
        <p:nvSpPr>
          <p:cNvPr id="175" name="object 175"/>
          <p:cNvSpPr txBox="1"/>
          <p:nvPr/>
        </p:nvSpPr>
        <p:spPr>
          <a:xfrm>
            <a:off x="6574917" y="4341367"/>
            <a:ext cx="8953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b="1" spc="-50" dirty="0">
                <a:latin typeface="Arial"/>
                <a:cs typeface="Arial"/>
              </a:rPr>
              <a:t>U</a:t>
            </a:r>
            <a:endParaRPr sz="700">
              <a:latin typeface="Arial"/>
              <a:cs typeface="Arial"/>
            </a:endParaRPr>
          </a:p>
        </p:txBody>
      </p:sp>
      <p:sp>
        <p:nvSpPr>
          <p:cNvPr id="176" name="object 176"/>
          <p:cNvSpPr/>
          <p:nvPr/>
        </p:nvSpPr>
        <p:spPr>
          <a:xfrm>
            <a:off x="6476238" y="4136897"/>
            <a:ext cx="230504" cy="535305"/>
          </a:xfrm>
          <a:custGeom>
            <a:avLst/>
            <a:gdLst/>
            <a:ahLst/>
            <a:cxnLst/>
            <a:rect l="l" t="t" r="r" b="b"/>
            <a:pathLst>
              <a:path w="230504" h="535304">
                <a:moveTo>
                  <a:pt x="0" y="0"/>
                </a:moveTo>
                <a:lnTo>
                  <a:pt x="0" y="534924"/>
                </a:lnTo>
                <a:lnTo>
                  <a:pt x="230123" y="425450"/>
                </a:lnTo>
                <a:lnTo>
                  <a:pt x="230123" y="118999"/>
                </a:lnTo>
                <a:lnTo>
                  <a:pt x="0" y="0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 txBox="1"/>
          <p:nvPr/>
        </p:nvSpPr>
        <p:spPr>
          <a:xfrm>
            <a:off x="6481064" y="4198746"/>
            <a:ext cx="9461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50" dirty="0">
                <a:solidFill>
                  <a:srgbClr val="0033FF"/>
                </a:solidFill>
                <a:latin typeface="Courier New"/>
                <a:cs typeface="Courier New"/>
              </a:rPr>
              <a:t>0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78" name="object 178"/>
          <p:cNvSpPr txBox="1"/>
          <p:nvPr/>
        </p:nvSpPr>
        <p:spPr>
          <a:xfrm>
            <a:off x="6481064" y="4416932"/>
            <a:ext cx="1866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baseline="3086" dirty="0">
                <a:solidFill>
                  <a:srgbClr val="0033FF"/>
                </a:solidFill>
                <a:latin typeface="Courier New"/>
                <a:cs typeface="Courier New"/>
              </a:rPr>
              <a:t>1</a:t>
            </a:r>
            <a:r>
              <a:rPr sz="1350" b="1" spc="-419" baseline="3086" dirty="0">
                <a:solidFill>
                  <a:srgbClr val="0033FF"/>
                </a:solidFill>
                <a:latin typeface="Courier New"/>
                <a:cs typeface="Courier New"/>
              </a:rPr>
              <a:t> </a:t>
            </a:r>
            <a:r>
              <a:rPr sz="700" b="1" spc="-50" dirty="0">
                <a:latin typeface="Arial"/>
                <a:cs typeface="Arial"/>
              </a:rPr>
              <a:t>X</a:t>
            </a:r>
            <a:endParaRPr sz="700">
              <a:latin typeface="Arial"/>
              <a:cs typeface="Arial"/>
            </a:endParaRPr>
          </a:p>
        </p:txBody>
      </p:sp>
      <p:sp>
        <p:nvSpPr>
          <p:cNvPr id="179" name="object 179"/>
          <p:cNvSpPr/>
          <p:nvPr/>
        </p:nvSpPr>
        <p:spPr>
          <a:xfrm>
            <a:off x="5673090" y="4336541"/>
            <a:ext cx="220979" cy="373380"/>
          </a:xfrm>
          <a:custGeom>
            <a:avLst/>
            <a:gdLst/>
            <a:ahLst/>
            <a:cxnLst/>
            <a:rect l="l" t="t" r="r" b="b"/>
            <a:pathLst>
              <a:path w="220979" h="373379">
                <a:moveTo>
                  <a:pt x="220979" y="0"/>
                </a:moveTo>
                <a:lnTo>
                  <a:pt x="0" y="0"/>
                </a:lnTo>
                <a:lnTo>
                  <a:pt x="0" y="373379"/>
                </a:lnTo>
                <a:lnTo>
                  <a:pt x="220979" y="373379"/>
                </a:lnTo>
                <a:lnTo>
                  <a:pt x="22097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 txBox="1"/>
          <p:nvPr/>
        </p:nvSpPr>
        <p:spPr>
          <a:xfrm>
            <a:off x="5673090" y="4336541"/>
            <a:ext cx="220979" cy="373380"/>
          </a:xfrm>
          <a:prstGeom prst="rect">
            <a:avLst/>
          </a:prstGeom>
          <a:ln w="25907">
            <a:solidFill>
              <a:srgbClr val="000000"/>
            </a:solidFill>
          </a:ln>
        </p:spPr>
        <p:txBody>
          <a:bodyPr vert="horz" wrap="square" lIns="0" tIns="92075" rIns="0" bIns="0" rtlCol="0">
            <a:spAutoFit/>
          </a:bodyPr>
          <a:lstStyle/>
          <a:p>
            <a:pPr marL="55244">
              <a:lnSpc>
                <a:spcPct val="100000"/>
              </a:lnSpc>
              <a:spcBef>
                <a:spcPts val="725"/>
              </a:spcBef>
            </a:pPr>
            <a:r>
              <a:rPr sz="1200" b="1" spc="-50" dirty="0">
                <a:latin typeface="Arial"/>
                <a:cs typeface="Arial"/>
              </a:rPr>
              <a:t>A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81" name="object 181"/>
          <p:cNvGrpSpPr/>
          <p:nvPr/>
        </p:nvGrpSpPr>
        <p:grpSpPr>
          <a:xfrm>
            <a:off x="5660072" y="4782248"/>
            <a:ext cx="247015" cy="401320"/>
            <a:chOff x="5660072" y="4782248"/>
            <a:chExt cx="247015" cy="401320"/>
          </a:xfrm>
        </p:grpSpPr>
        <p:sp>
          <p:nvSpPr>
            <p:cNvPr id="182" name="object 182"/>
            <p:cNvSpPr/>
            <p:nvPr/>
          </p:nvSpPr>
          <p:spPr>
            <a:xfrm>
              <a:off x="5673089" y="4795265"/>
              <a:ext cx="220979" cy="375285"/>
            </a:xfrm>
            <a:custGeom>
              <a:avLst/>
              <a:gdLst/>
              <a:ahLst/>
              <a:cxnLst/>
              <a:rect l="l" t="t" r="r" b="b"/>
              <a:pathLst>
                <a:path w="220979" h="375285">
                  <a:moveTo>
                    <a:pt x="220979" y="0"/>
                  </a:moveTo>
                  <a:lnTo>
                    <a:pt x="0" y="0"/>
                  </a:lnTo>
                  <a:lnTo>
                    <a:pt x="0" y="374904"/>
                  </a:lnTo>
                  <a:lnTo>
                    <a:pt x="220979" y="374904"/>
                  </a:lnTo>
                  <a:lnTo>
                    <a:pt x="22097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83"/>
            <p:cNvSpPr/>
            <p:nvPr/>
          </p:nvSpPr>
          <p:spPr>
            <a:xfrm>
              <a:off x="5673089" y="4795265"/>
              <a:ext cx="220979" cy="375285"/>
            </a:xfrm>
            <a:custGeom>
              <a:avLst/>
              <a:gdLst/>
              <a:ahLst/>
              <a:cxnLst/>
              <a:rect l="l" t="t" r="r" b="b"/>
              <a:pathLst>
                <a:path w="220979" h="375285">
                  <a:moveTo>
                    <a:pt x="0" y="374904"/>
                  </a:moveTo>
                  <a:lnTo>
                    <a:pt x="220979" y="374904"/>
                  </a:lnTo>
                  <a:lnTo>
                    <a:pt x="220979" y="0"/>
                  </a:lnTo>
                  <a:lnTo>
                    <a:pt x="0" y="0"/>
                  </a:lnTo>
                  <a:lnTo>
                    <a:pt x="0" y="374904"/>
                  </a:lnTo>
                  <a:close/>
                </a:path>
              </a:pathLst>
            </a:custGeom>
            <a:ln w="259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4" name="object 184"/>
          <p:cNvSpPr txBox="1"/>
          <p:nvPr/>
        </p:nvSpPr>
        <p:spPr>
          <a:xfrm>
            <a:off x="5715761" y="4833620"/>
            <a:ext cx="1358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0" dirty="0">
                <a:latin typeface="Arial"/>
                <a:cs typeface="Arial"/>
              </a:rPr>
              <a:t>B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85" name="object 185"/>
          <p:cNvGrpSpPr/>
          <p:nvPr/>
        </p:nvGrpSpPr>
        <p:grpSpPr>
          <a:xfrm>
            <a:off x="5468048" y="4433252"/>
            <a:ext cx="2778760" cy="749935"/>
            <a:chOff x="5468048" y="4433252"/>
            <a:chExt cx="2778760" cy="749935"/>
          </a:xfrm>
        </p:grpSpPr>
        <p:sp>
          <p:nvSpPr>
            <p:cNvPr id="186" name="object 186"/>
            <p:cNvSpPr/>
            <p:nvPr/>
          </p:nvSpPr>
          <p:spPr>
            <a:xfrm>
              <a:off x="5556503" y="4892040"/>
              <a:ext cx="119380" cy="102235"/>
            </a:xfrm>
            <a:custGeom>
              <a:avLst/>
              <a:gdLst/>
              <a:ahLst/>
              <a:cxnLst/>
              <a:rect l="l" t="t" r="r" b="b"/>
              <a:pathLst>
                <a:path w="119379" h="102235">
                  <a:moveTo>
                    <a:pt x="0" y="0"/>
                  </a:moveTo>
                  <a:lnTo>
                    <a:pt x="0" y="102108"/>
                  </a:lnTo>
                  <a:lnTo>
                    <a:pt x="118872" y="510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" name="object 187"/>
            <p:cNvSpPr/>
            <p:nvPr/>
          </p:nvSpPr>
          <p:spPr>
            <a:xfrm>
              <a:off x="5481065" y="4944618"/>
              <a:ext cx="135890" cy="1905"/>
            </a:xfrm>
            <a:custGeom>
              <a:avLst/>
              <a:gdLst/>
              <a:ahLst/>
              <a:cxnLst/>
              <a:rect l="l" t="t" r="r" b="b"/>
              <a:pathLst>
                <a:path w="135889" h="1904">
                  <a:moveTo>
                    <a:pt x="135636" y="0"/>
                  </a:moveTo>
                  <a:lnTo>
                    <a:pt x="0" y="1523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" name="object 188"/>
            <p:cNvSpPr/>
            <p:nvPr/>
          </p:nvSpPr>
          <p:spPr>
            <a:xfrm>
              <a:off x="5556503" y="4466844"/>
              <a:ext cx="119380" cy="102235"/>
            </a:xfrm>
            <a:custGeom>
              <a:avLst/>
              <a:gdLst/>
              <a:ahLst/>
              <a:cxnLst/>
              <a:rect l="l" t="t" r="r" b="b"/>
              <a:pathLst>
                <a:path w="119379" h="102235">
                  <a:moveTo>
                    <a:pt x="0" y="0"/>
                  </a:moveTo>
                  <a:lnTo>
                    <a:pt x="0" y="102107"/>
                  </a:lnTo>
                  <a:lnTo>
                    <a:pt x="118872" y="510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189"/>
            <p:cNvSpPr/>
            <p:nvPr/>
          </p:nvSpPr>
          <p:spPr>
            <a:xfrm>
              <a:off x="5481065" y="4519422"/>
              <a:ext cx="135890" cy="1905"/>
            </a:xfrm>
            <a:custGeom>
              <a:avLst/>
              <a:gdLst/>
              <a:ahLst/>
              <a:cxnLst/>
              <a:rect l="l" t="t" r="r" b="b"/>
              <a:pathLst>
                <a:path w="135889" h="1904">
                  <a:moveTo>
                    <a:pt x="135636" y="0"/>
                  </a:moveTo>
                  <a:lnTo>
                    <a:pt x="0" y="1523"/>
                  </a:lnTo>
                </a:path>
              </a:pathLst>
            </a:custGeom>
            <a:ln w="259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" name="object 190"/>
            <p:cNvSpPr/>
            <p:nvPr/>
          </p:nvSpPr>
          <p:spPr>
            <a:xfrm>
              <a:off x="7936229" y="4446270"/>
              <a:ext cx="297180" cy="723900"/>
            </a:xfrm>
            <a:custGeom>
              <a:avLst/>
              <a:gdLst/>
              <a:ahLst/>
              <a:cxnLst/>
              <a:rect l="l" t="t" r="r" b="b"/>
              <a:pathLst>
                <a:path w="297179" h="723900">
                  <a:moveTo>
                    <a:pt x="297179" y="0"/>
                  </a:moveTo>
                  <a:lnTo>
                    <a:pt x="0" y="0"/>
                  </a:lnTo>
                  <a:lnTo>
                    <a:pt x="0" y="723899"/>
                  </a:lnTo>
                  <a:lnTo>
                    <a:pt x="297179" y="723899"/>
                  </a:lnTo>
                  <a:lnTo>
                    <a:pt x="29717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" name="object 191"/>
            <p:cNvSpPr/>
            <p:nvPr/>
          </p:nvSpPr>
          <p:spPr>
            <a:xfrm>
              <a:off x="7936229" y="4446270"/>
              <a:ext cx="297180" cy="723900"/>
            </a:xfrm>
            <a:custGeom>
              <a:avLst/>
              <a:gdLst/>
              <a:ahLst/>
              <a:cxnLst/>
              <a:rect l="l" t="t" r="r" b="b"/>
              <a:pathLst>
                <a:path w="297179" h="723900">
                  <a:moveTo>
                    <a:pt x="0" y="723899"/>
                  </a:moveTo>
                  <a:lnTo>
                    <a:pt x="297179" y="723899"/>
                  </a:lnTo>
                  <a:lnTo>
                    <a:pt x="297179" y="0"/>
                  </a:lnTo>
                  <a:lnTo>
                    <a:pt x="0" y="0"/>
                  </a:lnTo>
                  <a:lnTo>
                    <a:pt x="0" y="723899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2" name="object 192"/>
          <p:cNvSpPr txBox="1"/>
          <p:nvPr/>
        </p:nvSpPr>
        <p:spPr>
          <a:xfrm>
            <a:off x="7952993" y="4681220"/>
            <a:ext cx="240665" cy="249554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8890">
              <a:lnSpc>
                <a:spcPts val="800"/>
              </a:lnSpc>
              <a:spcBef>
                <a:spcPts val="260"/>
              </a:spcBef>
            </a:pPr>
            <a:r>
              <a:rPr sz="800" b="1" spc="-25" dirty="0">
                <a:latin typeface="Arial"/>
                <a:cs typeface="Arial"/>
              </a:rPr>
              <a:t>ALU</a:t>
            </a:r>
            <a:r>
              <a:rPr sz="800" b="1" spc="500" dirty="0">
                <a:latin typeface="Arial"/>
                <a:cs typeface="Arial"/>
              </a:rPr>
              <a:t> </a:t>
            </a:r>
            <a:r>
              <a:rPr sz="800" b="1" spc="-25" dirty="0">
                <a:latin typeface="Arial"/>
                <a:cs typeface="Arial"/>
              </a:rPr>
              <a:t>OUT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193" name="object 193"/>
          <p:cNvGrpSpPr/>
          <p:nvPr/>
        </p:nvGrpSpPr>
        <p:grpSpPr>
          <a:xfrm>
            <a:off x="5052059" y="3509708"/>
            <a:ext cx="3888104" cy="2433955"/>
            <a:chOff x="5052059" y="3509708"/>
            <a:chExt cx="3888104" cy="2433955"/>
          </a:xfrm>
        </p:grpSpPr>
        <p:sp>
          <p:nvSpPr>
            <p:cNvPr id="194" name="object 194"/>
            <p:cNvSpPr/>
            <p:nvPr/>
          </p:nvSpPr>
          <p:spPr>
            <a:xfrm>
              <a:off x="5055869" y="586359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76200"/>
                  </a:lnTo>
                </a:path>
              </a:pathLst>
            </a:custGeom>
            <a:ln w="7620">
              <a:solidFill>
                <a:srgbClr val="44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" name="object 195"/>
            <p:cNvSpPr/>
            <p:nvPr/>
          </p:nvSpPr>
          <p:spPr>
            <a:xfrm>
              <a:off x="8696705" y="3522726"/>
              <a:ext cx="230504" cy="690880"/>
            </a:xfrm>
            <a:custGeom>
              <a:avLst/>
              <a:gdLst/>
              <a:ahLst/>
              <a:cxnLst/>
              <a:rect l="l" t="t" r="r" b="b"/>
              <a:pathLst>
                <a:path w="230504" h="690879">
                  <a:moveTo>
                    <a:pt x="0" y="0"/>
                  </a:moveTo>
                  <a:lnTo>
                    <a:pt x="0" y="690372"/>
                  </a:lnTo>
                  <a:lnTo>
                    <a:pt x="230124" y="536067"/>
                  </a:lnTo>
                  <a:lnTo>
                    <a:pt x="230124" y="152654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6" name="object 196"/>
          <p:cNvSpPr txBox="1"/>
          <p:nvPr/>
        </p:nvSpPr>
        <p:spPr>
          <a:xfrm>
            <a:off x="8702420" y="3975938"/>
            <a:ext cx="9461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50" dirty="0">
                <a:solidFill>
                  <a:srgbClr val="0033FF"/>
                </a:solidFill>
                <a:latin typeface="Courier New"/>
                <a:cs typeface="Courier New"/>
              </a:rPr>
              <a:t>0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97" name="object 197"/>
          <p:cNvSpPr txBox="1"/>
          <p:nvPr/>
        </p:nvSpPr>
        <p:spPr>
          <a:xfrm>
            <a:off x="8702420" y="3585717"/>
            <a:ext cx="193040" cy="356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000"/>
              </a:lnSpc>
              <a:spcBef>
                <a:spcPts val="100"/>
              </a:spcBef>
            </a:pPr>
            <a:r>
              <a:rPr sz="900" b="1" spc="-50" dirty="0">
                <a:solidFill>
                  <a:srgbClr val="0033FF"/>
                </a:solidFill>
                <a:latin typeface="Courier New"/>
                <a:cs typeface="Courier New"/>
              </a:rPr>
              <a:t>2</a:t>
            </a:r>
            <a:endParaRPr sz="900">
              <a:latin typeface="Courier New"/>
              <a:cs typeface="Courier New"/>
            </a:endParaRPr>
          </a:p>
          <a:p>
            <a:pPr marL="106045">
              <a:lnSpc>
                <a:spcPts val="640"/>
              </a:lnSpc>
            </a:pPr>
            <a:r>
              <a:rPr sz="700" b="1" spc="-50" dirty="0">
                <a:latin typeface="Arial"/>
                <a:cs typeface="Arial"/>
              </a:rPr>
              <a:t>M</a:t>
            </a:r>
            <a:endParaRPr sz="700">
              <a:latin typeface="Arial"/>
              <a:cs typeface="Arial"/>
            </a:endParaRPr>
          </a:p>
          <a:p>
            <a:pPr marL="12700">
              <a:lnSpc>
                <a:spcPts val="960"/>
              </a:lnSpc>
            </a:pPr>
            <a:r>
              <a:rPr sz="1350" b="1" baseline="3086" dirty="0">
                <a:solidFill>
                  <a:srgbClr val="0033FF"/>
                </a:solidFill>
                <a:latin typeface="Courier New"/>
                <a:cs typeface="Courier New"/>
              </a:rPr>
              <a:t>1</a:t>
            </a:r>
            <a:r>
              <a:rPr sz="1350" b="1" spc="-517" baseline="3086" dirty="0">
                <a:solidFill>
                  <a:srgbClr val="0033FF"/>
                </a:solidFill>
                <a:latin typeface="Courier New"/>
                <a:cs typeface="Courier New"/>
              </a:rPr>
              <a:t> </a:t>
            </a:r>
            <a:r>
              <a:rPr sz="700" b="1" spc="-50" dirty="0">
                <a:latin typeface="Arial"/>
                <a:cs typeface="Arial"/>
              </a:rPr>
              <a:t>U</a:t>
            </a:r>
            <a:endParaRPr sz="700">
              <a:latin typeface="Arial"/>
              <a:cs typeface="Arial"/>
            </a:endParaRPr>
          </a:p>
        </p:txBody>
      </p:sp>
      <p:sp>
        <p:nvSpPr>
          <p:cNvPr id="198" name="object 198"/>
          <p:cNvSpPr txBox="1"/>
          <p:nvPr/>
        </p:nvSpPr>
        <p:spPr>
          <a:xfrm>
            <a:off x="8803893" y="3906139"/>
            <a:ext cx="8445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b="1" spc="-50" dirty="0">
                <a:latin typeface="Arial"/>
                <a:cs typeface="Arial"/>
              </a:rPr>
              <a:t>X</a:t>
            </a:r>
            <a:endParaRPr sz="700">
              <a:latin typeface="Arial"/>
              <a:cs typeface="Arial"/>
            </a:endParaRPr>
          </a:p>
        </p:txBody>
      </p:sp>
      <p:grpSp>
        <p:nvGrpSpPr>
          <p:cNvPr id="199" name="object 199"/>
          <p:cNvGrpSpPr/>
          <p:nvPr/>
        </p:nvGrpSpPr>
        <p:grpSpPr>
          <a:xfrm>
            <a:off x="6272720" y="3258248"/>
            <a:ext cx="2433955" cy="852169"/>
            <a:chOff x="6272720" y="3258248"/>
            <a:chExt cx="2433955" cy="852169"/>
          </a:xfrm>
        </p:grpSpPr>
        <p:sp>
          <p:nvSpPr>
            <p:cNvPr id="200" name="object 200"/>
            <p:cNvSpPr/>
            <p:nvPr/>
          </p:nvSpPr>
          <p:spPr>
            <a:xfrm>
              <a:off x="8586216" y="3624071"/>
              <a:ext cx="120650" cy="102235"/>
            </a:xfrm>
            <a:custGeom>
              <a:avLst/>
              <a:gdLst/>
              <a:ahLst/>
              <a:cxnLst/>
              <a:rect l="l" t="t" r="r" b="b"/>
              <a:pathLst>
                <a:path w="120650" h="102235">
                  <a:moveTo>
                    <a:pt x="0" y="0"/>
                  </a:moveTo>
                  <a:lnTo>
                    <a:pt x="0" y="102107"/>
                  </a:lnTo>
                  <a:lnTo>
                    <a:pt x="120395" y="510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" name="object 201"/>
            <p:cNvSpPr/>
            <p:nvPr/>
          </p:nvSpPr>
          <p:spPr>
            <a:xfrm>
              <a:off x="8237982" y="3675125"/>
              <a:ext cx="408940" cy="3175"/>
            </a:xfrm>
            <a:custGeom>
              <a:avLst/>
              <a:gdLst/>
              <a:ahLst/>
              <a:cxnLst/>
              <a:rect l="l" t="t" r="r" b="b"/>
              <a:pathLst>
                <a:path w="408940" h="3175">
                  <a:moveTo>
                    <a:pt x="408432" y="0"/>
                  </a:moveTo>
                  <a:lnTo>
                    <a:pt x="0" y="3048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" name="object 202"/>
            <p:cNvSpPr/>
            <p:nvPr/>
          </p:nvSpPr>
          <p:spPr>
            <a:xfrm>
              <a:off x="8586216" y="4006595"/>
              <a:ext cx="120650" cy="104139"/>
            </a:xfrm>
            <a:custGeom>
              <a:avLst/>
              <a:gdLst/>
              <a:ahLst/>
              <a:cxnLst/>
              <a:rect l="l" t="t" r="r" b="b"/>
              <a:pathLst>
                <a:path w="120650" h="104139">
                  <a:moveTo>
                    <a:pt x="0" y="0"/>
                  </a:moveTo>
                  <a:lnTo>
                    <a:pt x="0" y="103631"/>
                  </a:lnTo>
                  <a:lnTo>
                    <a:pt x="120395" y="510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" name="object 203"/>
            <p:cNvSpPr/>
            <p:nvPr/>
          </p:nvSpPr>
          <p:spPr>
            <a:xfrm>
              <a:off x="6285738" y="3271265"/>
              <a:ext cx="2360930" cy="789940"/>
            </a:xfrm>
            <a:custGeom>
              <a:avLst/>
              <a:gdLst/>
              <a:ahLst/>
              <a:cxnLst/>
              <a:rect l="l" t="t" r="r" b="b"/>
              <a:pathLst>
                <a:path w="2360929" h="789939">
                  <a:moveTo>
                    <a:pt x="2360676" y="787908"/>
                  </a:moveTo>
                  <a:lnTo>
                    <a:pt x="1415795" y="789432"/>
                  </a:lnTo>
                </a:path>
                <a:path w="2360929" h="789939">
                  <a:moveTo>
                    <a:pt x="0" y="141478"/>
                  </a:moveTo>
                  <a:lnTo>
                    <a:pt x="7215" y="96771"/>
                  </a:lnTo>
                  <a:lnTo>
                    <a:pt x="27306" y="57936"/>
                  </a:lnTo>
                  <a:lnTo>
                    <a:pt x="57936" y="27306"/>
                  </a:lnTo>
                  <a:lnTo>
                    <a:pt x="96771" y="7215"/>
                  </a:lnTo>
                  <a:lnTo>
                    <a:pt x="141477" y="0"/>
                  </a:lnTo>
                  <a:lnTo>
                    <a:pt x="233426" y="0"/>
                  </a:lnTo>
                  <a:lnTo>
                    <a:pt x="278132" y="7215"/>
                  </a:lnTo>
                  <a:lnTo>
                    <a:pt x="316967" y="27306"/>
                  </a:lnTo>
                  <a:lnTo>
                    <a:pt x="347597" y="57936"/>
                  </a:lnTo>
                  <a:lnTo>
                    <a:pt x="367688" y="96771"/>
                  </a:lnTo>
                  <a:lnTo>
                    <a:pt x="374904" y="141478"/>
                  </a:lnTo>
                  <a:lnTo>
                    <a:pt x="374904" y="157225"/>
                  </a:lnTo>
                  <a:lnTo>
                    <a:pt x="367688" y="201932"/>
                  </a:lnTo>
                  <a:lnTo>
                    <a:pt x="347597" y="240767"/>
                  </a:lnTo>
                  <a:lnTo>
                    <a:pt x="316967" y="271397"/>
                  </a:lnTo>
                  <a:lnTo>
                    <a:pt x="278132" y="291488"/>
                  </a:lnTo>
                  <a:lnTo>
                    <a:pt x="233426" y="298704"/>
                  </a:lnTo>
                  <a:lnTo>
                    <a:pt x="141477" y="298704"/>
                  </a:lnTo>
                  <a:lnTo>
                    <a:pt x="96771" y="291488"/>
                  </a:lnTo>
                  <a:lnTo>
                    <a:pt x="57936" y="271397"/>
                  </a:lnTo>
                  <a:lnTo>
                    <a:pt x="27306" y="240767"/>
                  </a:lnTo>
                  <a:lnTo>
                    <a:pt x="7215" y="201932"/>
                  </a:lnTo>
                  <a:lnTo>
                    <a:pt x="0" y="157225"/>
                  </a:lnTo>
                  <a:lnTo>
                    <a:pt x="0" y="141478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4" name="object 204"/>
          <p:cNvSpPr txBox="1"/>
          <p:nvPr/>
        </p:nvSpPr>
        <p:spPr>
          <a:xfrm>
            <a:off x="6319265" y="3298697"/>
            <a:ext cx="2997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25" dirty="0">
                <a:latin typeface="Courier New"/>
                <a:cs typeface="Courier New"/>
              </a:rPr>
              <a:t>&lt;&lt;2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205" name="object 205"/>
          <p:cNvSpPr/>
          <p:nvPr/>
        </p:nvSpPr>
        <p:spPr>
          <a:xfrm>
            <a:off x="7204709" y="3271265"/>
            <a:ext cx="646430" cy="299085"/>
          </a:xfrm>
          <a:custGeom>
            <a:avLst/>
            <a:gdLst/>
            <a:ahLst/>
            <a:cxnLst/>
            <a:rect l="l" t="t" r="r" b="b"/>
            <a:pathLst>
              <a:path w="646429" h="299085">
                <a:moveTo>
                  <a:pt x="0" y="141478"/>
                </a:moveTo>
                <a:lnTo>
                  <a:pt x="7215" y="96771"/>
                </a:lnTo>
                <a:lnTo>
                  <a:pt x="27306" y="57936"/>
                </a:lnTo>
                <a:lnTo>
                  <a:pt x="57936" y="27306"/>
                </a:lnTo>
                <a:lnTo>
                  <a:pt x="96771" y="7215"/>
                </a:lnTo>
                <a:lnTo>
                  <a:pt x="141478" y="0"/>
                </a:lnTo>
                <a:lnTo>
                  <a:pt x="504698" y="0"/>
                </a:lnTo>
                <a:lnTo>
                  <a:pt x="549404" y="7215"/>
                </a:lnTo>
                <a:lnTo>
                  <a:pt x="588239" y="27306"/>
                </a:lnTo>
                <a:lnTo>
                  <a:pt x="618869" y="57936"/>
                </a:lnTo>
                <a:lnTo>
                  <a:pt x="638960" y="96771"/>
                </a:lnTo>
                <a:lnTo>
                  <a:pt x="646176" y="141478"/>
                </a:lnTo>
                <a:lnTo>
                  <a:pt x="646176" y="157225"/>
                </a:lnTo>
                <a:lnTo>
                  <a:pt x="638960" y="201932"/>
                </a:lnTo>
                <a:lnTo>
                  <a:pt x="618869" y="240767"/>
                </a:lnTo>
                <a:lnTo>
                  <a:pt x="588239" y="271397"/>
                </a:lnTo>
                <a:lnTo>
                  <a:pt x="549404" y="291488"/>
                </a:lnTo>
                <a:lnTo>
                  <a:pt x="504698" y="298704"/>
                </a:lnTo>
                <a:lnTo>
                  <a:pt x="141478" y="298704"/>
                </a:lnTo>
                <a:lnTo>
                  <a:pt x="96771" y="291488"/>
                </a:lnTo>
                <a:lnTo>
                  <a:pt x="57936" y="271397"/>
                </a:lnTo>
                <a:lnTo>
                  <a:pt x="27306" y="240767"/>
                </a:lnTo>
                <a:lnTo>
                  <a:pt x="7215" y="201932"/>
                </a:lnTo>
                <a:lnTo>
                  <a:pt x="0" y="157225"/>
                </a:lnTo>
                <a:lnTo>
                  <a:pt x="0" y="141478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 txBox="1"/>
          <p:nvPr/>
        </p:nvSpPr>
        <p:spPr>
          <a:xfrm>
            <a:off x="7289418" y="3312667"/>
            <a:ext cx="43688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10" dirty="0">
                <a:latin typeface="Courier New"/>
                <a:cs typeface="Courier New"/>
              </a:rPr>
              <a:t>CONCAT</a:t>
            </a:r>
            <a:endParaRPr sz="900">
              <a:latin typeface="Courier New"/>
              <a:cs typeface="Courier New"/>
            </a:endParaRPr>
          </a:p>
        </p:txBody>
      </p:sp>
      <p:grpSp>
        <p:nvGrpSpPr>
          <p:cNvPr id="207" name="object 207"/>
          <p:cNvGrpSpPr/>
          <p:nvPr/>
        </p:nvGrpSpPr>
        <p:grpSpPr>
          <a:xfrm>
            <a:off x="676592" y="3368040"/>
            <a:ext cx="7446645" cy="1283335"/>
            <a:chOff x="676592" y="3368040"/>
            <a:chExt cx="7446645" cy="1283335"/>
          </a:xfrm>
        </p:grpSpPr>
        <p:sp>
          <p:nvSpPr>
            <p:cNvPr id="208" name="object 208"/>
            <p:cNvSpPr/>
            <p:nvPr/>
          </p:nvSpPr>
          <p:spPr>
            <a:xfrm>
              <a:off x="7088124" y="3368040"/>
              <a:ext cx="119380" cy="102235"/>
            </a:xfrm>
            <a:custGeom>
              <a:avLst/>
              <a:gdLst/>
              <a:ahLst/>
              <a:cxnLst/>
              <a:rect l="l" t="t" r="r" b="b"/>
              <a:pathLst>
                <a:path w="119379" h="102235">
                  <a:moveTo>
                    <a:pt x="0" y="0"/>
                  </a:moveTo>
                  <a:lnTo>
                    <a:pt x="0" y="102108"/>
                  </a:lnTo>
                  <a:lnTo>
                    <a:pt x="118872" y="510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9" name="object 209"/>
            <p:cNvSpPr/>
            <p:nvPr/>
          </p:nvSpPr>
          <p:spPr>
            <a:xfrm>
              <a:off x="6663689" y="3420618"/>
              <a:ext cx="486409" cy="1905"/>
            </a:xfrm>
            <a:custGeom>
              <a:avLst/>
              <a:gdLst/>
              <a:ahLst/>
              <a:cxnLst/>
              <a:rect l="l" t="t" r="r" b="b"/>
              <a:pathLst>
                <a:path w="486409" h="1904">
                  <a:moveTo>
                    <a:pt x="486155" y="0"/>
                  </a:moveTo>
                  <a:lnTo>
                    <a:pt x="0" y="1524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0" name="object 210"/>
            <p:cNvSpPr/>
            <p:nvPr/>
          </p:nvSpPr>
          <p:spPr>
            <a:xfrm>
              <a:off x="6782562" y="3379470"/>
              <a:ext cx="1336675" cy="76200"/>
            </a:xfrm>
            <a:custGeom>
              <a:avLst/>
              <a:gdLst/>
              <a:ahLst/>
              <a:cxnLst/>
              <a:rect l="l" t="t" r="r" b="b"/>
              <a:pathLst>
                <a:path w="1336675" h="76200">
                  <a:moveTo>
                    <a:pt x="76200" y="0"/>
                  </a:moveTo>
                  <a:lnTo>
                    <a:pt x="0" y="76200"/>
                  </a:lnTo>
                </a:path>
                <a:path w="1336675" h="76200">
                  <a:moveTo>
                    <a:pt x="1336548" y="0"/>
                  </a:moveTo>
                  <a:lnTo>
                    <a:pt x="1260348" y="76200"/>
                  </a:lnTo>
                </a:path>
              </a:pathLst>
            </a:custGeom>
            <a:ln w="7620">
              <a:solidFill>
                <a:srgbClr val="44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1" name="object 211"/>
            <p:cNvSpPr/>
            <p:nvPr/>
          </p:nvSpPr>
          <p:spPr>
            <a:xfrm>
              <a:off x="774192" y="4431792"/>
              <a:ext cx="119380" cy="104139"/>
            </a:xfrm>
            <a:custGeom>
              <a:avLst/>
              <a:gdLst/>
              <a:ahLst/>
              <a:cxnLst/>
              <a:rect l="l" t="t" r="r" b="b"/>
              <a:pathLst>
                <a:path w="119380" h="104139">
                  <a:moveTo>
                    <a:pt x="0" y="0"/>
                  </a:moveTo>
                  <a:lnTo>
                    <a:pt x="0" y="103631"/>
                  </a:lnTo>
                  <a:lnTo>
                    <a:pt x="118871" y="510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2" name="object 212"/>
            <p:cNvSpPr/>
            <p:nvPr/>
          </p:nvSpPr>
          <p:spPr>
            <a:xfrm>
              <a:off x="689610" y="4101846"/>
              <a:ext cx="425450" cy="536575"/>
            </a:xfrm>
            <a:custGeom>
              <a:avLst/>
              <a:gdLst/>
              <a:ahLst/>
              <a:cxnLst/>
              <a:rect l="l" t="t" r="r" b="b"/>
              <a:pathLst>
                <a:path w="425450" h="536575">
                  <a:moveTo>
                    <a:pt x="144780" y="382523"/>
                  </a:moveTo>
                  <a:lnTo>
                    <a:pt x="0" y="384047"/>
                  </a:lnTo>
                </a:path>
                <a:path w="425450" h="536575">
                  <a:moveTo>
                    <a:pt x="195072" y="0"/>
                  </a:moveTo>
                  <a:lnTo>
                    <a:pt x="195072" y="536447"/>
                  </a:lnTo>
                  <a:lnTo>
                    <a:pt x="425196" y="425322"/>
                  </a:lnTo>
                  <a:lnTo>
                    <a:pt x="425196" y="118998"/>
                  </a:lnTo>
                  <a:lnTo>
                    <a:pt x="195072" y="0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3" name="object 213"/>
          <p:cNvSpPr txBox="1"/>
          <p:nvPr/>
        </p:nvSpPr>
        <p:spPr>
          <a:xfrm>
            <a:off x="6769989" y="3182238"/>
            <a:ext cx="138430" cy="147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spc="-25" dirty="0">
                <a:latin typeface="Arial MT"/>
                <a:cs typeface="Arial MT"/>
              </a:rPr>
              <a:t>28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214" name="object 214"/>
          <p:cNvSpPr txBox="1"/>
          <p:nvPr/>
        </p:nvSpPr>
        <p:spPr>
          <a:xfrm>
            <a:off x="8030718" y="3182238"/>
            <a:ext cx="138430" cy="147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spc="-25" dirty="0">
                <a:latin typeface="Arial MT"/>
                <a:cs typeface="Arial MT"/>
              </a:rPr>
              <a:t>32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215" name="object 215"/>
          <p:cNvSpPr txBox="1"/>
          <p:nvPr/>
        </p:nvSpPr>
        <p:spPr>
          <a:xfrm>
            <a:off x="863803" y="4156633"/>
            <a:ext cx="243840" cy="38798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30175" marR="30480" indent="-92710">
              <a:lnSpc>
                <a:spcPct val="103600"/>
              </a:lnSpc>
              <a:spcBef>
                <a:spcPts val="114"/>
              </a:spcBef>
              <a:buClr>
                <a:srgbClr val="0033FF"/>
              </a:buClr>
              <a:buSzPct val="128571"/>
              <a:buFont typeface="Courier New"/>
              <a:buAutoNum type="arabicPlain"/>
              <a:tabLst>
                <a:tab pos="131445" algn="l"/>
              </a:tabLst>
            </a:pPr>
            <a:r>
              <a:rPr sz="1050" b="1" spc="-75" baseline="-7936" dirty="0">
                <a:latin typeface="Arial"/>
                <a:cs typeface="Arial"/>
              </a:rPr>
              <a:t>M</a:t>
            </a:r>
            <a:r>
              <a:rPr sz="1050" b="1" spc="750" baseline="-7936" dirty="0">
                <a:latin typeface="Arial"/>
                <a:cs typeface="Arial"/>
              </a:rPr>
              <a:t> 	</a:t>
            </a:r>
            <a:r>
              <a:rPr sz="700" b="1" spc="-50" dirty="0">
                <a:latin typeface="Arial"/>
                <a:cs typeface="Arial"/>
              </a:rPr>
              <a:t>U</a:t>
            </a:r>
            <a:endParaRPr sz="700">
              <a:latin typeface="Arial"/>
              <a:cs typeface="Arial"/>
            </a:endParaRPr>
          </a:p>
          <a:p>
            <a:pPr marL="140335" indent="-102235">
              <a:lnSpc>
                <a:spcPts val="840"/>
              </a:lnSpc>
              <a:buClr>
                <a:srgbClr val="0033FF"/>
              </a:buClr>
              <a:buSzPct val="128571"/>
              <a:buFont typeface="Courier New"/>
              <a:buAutoNum type="arabicPlain"/>
              <a:tabLst>
                <a:tab pos="140335" algn="l"/>
              </a:tabLst>
            </a:pPr>
            <a:r>
              <a:rPr sz="700" b="1" spc="-50" dirty="0">
                <a:latin typeface="Arial"/>
                <a:cs typeface="Arial"/>
              </a:rPr>
              <a:t>X</a:t>
            </a:r>
            <a:endParaRPr sz="700">
              <a:latin typeface="Arial"/>
              <a:cs typeface="Arial"/>
            </a:endParaRPr>
          </a:p>
        </p:txBody>
      </p:sp>
      <p:grpSp>
        <p:nvGrpSpPr>
          <p:cNvPr id="216" name="object 216"/>
          <p:cNvGrpSpPr/>
          <p:nvPr/>
        </p:nvGrpSpPr>
        <p:grpSpPr>
          <a:xfrm>
            <a:off x="6586728" y="3974401"/>
            <a:ext cx="85725" cy="238125"/>
            <a:chOff x="6586728" y="3974401"/>
            <a:chExt cx="85725" cy="238125"/>
          </a:xfrm>
        </p:grpSpPr>
        <p:sp>
          <p:nvSpPr>
            <p:cNvPr id="217" name="object 217"/>
            <p:cNvSpPr/>
            <p:nvPr/>
          </p:nvSpPr>
          <p:spPr>
            <a:xfrm>
              <a:off x="6586728" y="4110228"/>
              <a:ext cx="85725" cy="102235"/>
            </a:xfrm>
            <a:custGeom>
              <a:avLst/>
              <a:gdLst/>
              <a:ahLst/>
              <a:cxnLst/>
              <a:rect l="l" t="t" r="r" b="b"/>
              <a:pathLst>
                <a:path w="85725" h="102235">
                  <a:moveTo>
                    <a:pt x="85344" y="0"/>
                  </a:moveTo>
                  <a:lnTo>
                    <a:pt x="0" y="0"/>
                  </a:lnTo>
                  <a:lnTo>
                    <a:pt x="42672" y="102108"/>
                  </a:lnTo>
                  <a:lnTo>
                    <a:pt x="85344" y="0"/>
                  </a:lnTo>
                  <a:close/>
                </a:path>
              </a:pathLst>
            </a:custGeom>
            <a:solidFill>
              <a:srgbClr val="003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8" name="object 218"/>
            <p:cNvSpPr/>
            <p:nvPr/>
          </p:nvSpPr>
          <p:spPr>
            <a:xfrm>
              <a:off x="6630162" y="3982974"/>
              <a:ext cx="1905" cy="195580"/>
            </a:xfrm>
            <a:custGeom>
              <a:avLst/>
              <a:gdLst/>
              <a:ahLst/>
              <a:cxnLst/>
              <a:rect l="l" t="t" r="r" b="b"/>
              <a:pathLst>
                <a:path w="1904" h="195579">
                  <a:moveTo>
                    <a:pt x="0" y="0"/>
                  </a:moveTo>
                  <a:lnTo>
                    <a:pt x="1524" y="195071"/>
                  </a:lnTo>
                </a:path>
              </a:pathLst>
            </a:custGeom>
            <a:ln w="16764">
              <a:solidFill>
                <a:srgbClr val="00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9" name="object 219"/>
          <p:cNvSpPr txBox="1"/>
          <p:nvPr/>
        </p:nvSpPr>
        <p:spPr>
          <a:xfrm>
            <a:off x="6336538" y="3837813"/>
            <a:ext cx="52578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10" dirty="0">
                <a:solidFill>
                  <a:srgbClr val="0033FF"/>
                </a:solidFill>
                <a:latin typeface="Arial"/>
                <a:cs typeface="Arial"/>
              </a:rPr>
              <a:t>ALUSrcA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220" name="object 220"/>
          <p:cNvGrpSpPr/>
          <p:nvPr/>
        </p:nvGrpSpPr>
        <p:grpSpPr>
          <a:xfrm>
            <a:off x="63943" y="2666936"/>
            <a:ext cx="9031605" cy="3856354"/>
            <a:chOff x="63943" y="2666936"/>
            <a:chExt cx="9031605" cy="3856354"/>
          </a:xfrm>
        </p:grpSpPr>
        <p:sp>
          <p:nvSpPr>
            <p:cNvPr id="221" name="object 221"/>
            <p:cNvSpPr/>
            <p:nvPr/>
          </p:nvSpPr>
          <p:spPr>
            <a:xfrm>
              <a:off x="76960" y="2679953"/>
              <a:ext cx="9005570" cy="3830320"/>
            </a:xfrm>
            <a:custGeom>
              <a:avLst/>
              <a:gdLst/>
              <a:ahLst/>
              <a:cxnLst/>
              <a:rect l="l" t="t" r="r" b="b"/>
              <a:pathLst>
                <a:path w="9005570" h="3830320">
                  <a:moveTo>
                    <a:pt x="9003793" y="0"/>
                  </a:moveTo>
                  <a:lnTo>
                    <a:pt x="0" y="1524"/>
                  </a:lnTo>
                </a:path>
                <a:path w="9005570" h="3830320">
                  <a:moveTo>
                    <a:pt x="9003793" y="0"/>
                  </a:moveTo>
                  <a:lnTo>
                    <a:pt x="9005317" y="1191768"/>
                  </a:lnTo>
                </a:path>
                <a:path w="9005570" h="3830320">
                  <a:moveTo>
                    <a:pt x="3293365" y="2069592"/>
                  </a:moveTo>
                  <a:lnTo>
                    <a:pt x="3296413" y="3829812"/>
                  </a:lnTo>
                </a:path>
                <a:path w="9005570" h="3830320">
                  <a:moveTo>
                    <a:pt x="5974081" y="3677412"/>
                  </a:moveTo>
                  <a:lnTo>
                    <a:pt x="1072897" y="3678936"/>
                  </a:lnTo>
                </a:path>
                <a:path w="9005570" h="3830320">
                  <a:moveTo>
                    <a:pt x="5974081" y="2264664"/>
                  </a:moveTo>
                  <a:lnTo>
                    <a:pt x="5975605" y="3677412"/>
                  </a:lnTo>
                </a:path>
                <a:path w="9005570" h="3830320">
                  <a:moveTo>
                    <a:pt x="612649" y="1804416"/>
                  </a:moveTo>
                  <a:lnTo>
                    <a:pt x="614173" y="3829812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2" name="object 222"/>
            <p:cNvSpPr/>
            <p:nvPr/>
          </p:nvSpPr>
          <p:spPr>
            <a:xfrm>
              <a:off x="1232915" y="4892039"/>
              <a:ext cx="120650" cy="102235"/>
            </a:xfrm>
            <a:custGeom>
              <a:avLst/>
              <a:gdLst/>
              <a:ahLst/>
              <a:cxnLst/>
              <a:rect l="l" t="t" r="r" b="b"/>
              <a:pathLst>
                <a:path w="120650" h="102235">
                  <a:moveTo>
                    <a:pt x="0" y="0"/>
                  </a:moveTo>
                  <a:lnTo>
                    <a:pt x="0" y="102108"/>
                  </a:lnTo>
                  <a:lnTo>
                    <a:pt x="120396" y="510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3" name="object 223"/>
            <p:cNvSpPr/>
            <p:nvPr/>
          </p:nvSpPr>
          <p:spPr>
            <a:xfrm>
              <a:off x="1149857" y="4944617"/>
              <a:ext cx="144780" cy="1412875"/>
            </a:xfrm>
            <a:custGeom>
              <a:avLst/>
              <a:gdLst/>
              <a:ahLst/>
              <a:cxnLst/>
              <a:rect l="l" t="t" r="r" b="b"/>
              <a:pathLst>
                <a:path w="144780" h="1412875">
                  <a:moveTo>
                    <a:pt x="144779" y="0"/>
                  </a:moveTo>
                  <a:lnTo>
                    <a:pt x="0" y="1523"/>
                  </a:lnTo>
                </a:path>
                <a:path w="144780" h="1412875">
                  <a:moveTo>
                    <a:pt x="0" y="0"/>
                  </a:moveTo>
                  <a:lnTo>
                    <a:pt x="1523" y="1412747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4" name="object 224"/>
          <p:cNvSpPr txBox="1"/>
          <p:nvPr/>
        </p:nvSpPr>
        <p:spPr>
          <a:xfrm>
            <a:off x="5630036" y="3203091"/>
            <a:ext cx="505459" cy="30099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z="900" b="1" spc="-10" dirty="0">
                <a:solidFill>
                  <a:srgbClr val="DD0000"/>
                </a:solidFill>
                <a:latin typeface="Courier New"/>
                <a:cs typeface="Courier New"/>
              </a:rPr>
              <a:t>jmpaddr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800" b="1" spc="-10" dirty="0">
                <a:solidFill>
                  <a:srgbClr val="DD0000"/>
                </a:solidFill>
                <a:latin typeface="Courier New"/>
                <a:cs typeface="Courier New"/>
              </a:rPr>
              <a:t>I[25:0]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225" name="object 225"/>
          <p:cNvSpPr txBox="1"/>
          <p:nvPr/>
        </p:nvSpPr>
        <p:spPr>
          <a:xfrm>
            <a:off x="5374640" y="3449192"/>
            <a:ext cx="16256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25" dirty="0">
                <a:solidFill>
                  <a:srgbClr val="DD0000"/>
                </a:solidFill>
                <a:latin typeface="Courier New"/>
                <a:cs typeface="Courier New"/>
              </a:rPr>
              <a:t>rd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226" name="object 226"/>
          <p:cNvSpPr txBox="1"/>
          <p:nvPr/>
        </p:nvSpPr>
        <p:spPr>
          <a:xfrm>
            <a:off x="5050663" y="3684809"/>
            <a:ext cx="228600" cy="327025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700" b="1" spc="-25" dirty="0">
                <a:latin typeface="Arial"/>
                <a:cs typeface="Arial"/>
              </a:rPr>
              <a:t>MUX</a:t>
            </a:r>
            <a:endParaRPr sz="7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310"/>
              </a:spcBef>
            </a:pPr>
            <a:r>
              <a:rPr sz="800" spc="-50" dirty="0">
                <a:latin typeface="Arial MT"/>
                <a:cs typeface="Arial MT"/>
              </a:rPr>
              <a:t>5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227" name="object 227"/>
          <p:cNvSpPr/>
          <p:nvPr/>
        </p:nvSpPr>
        <p:spPr>
          <a:xfrm>
            <a:off x="4903470" y="3632453"/>
            <a:ext cx="535305" cy="230504"/>
          </a:xfrm>
          <a:custGeom>
            <a:avLst/>
            <a:gdLst/>
            <a:ahLst/>
            <a:cxnLst/>
            <a:rect l="l" t="t" r="r" b="b"/>
            <a:pathLst>
              <a:path w="535304" h="230504">
                <a:moveTo>
                  <a:pt x="534924" y="0"/>
                </a:moveTo>
                <a:lnTo>
                  <a:pt x="0" y="0"/>
                </a:lnTo>
                <a:lnTo>
                  <a:pt x="118999" y="230124"/>
                </a:lnTo>
                <a:lnTo>
                  <a:pt x="425450" y="230124"/>
                </a:lnTo>
                <a:lnTo>
                  <a:pt x="534924" y="0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 txBox="1"/>
          <p:nvPr/>
        </p:nvSpPr>
        <p:spPr>
          <a:xfrm>
            <a:off x="4983860" y="3611117"/>
            <a:ext cx="9461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50" dirty="0">
                <a:solidFill>
                  <a:srgbClr val="0033FF"/>
                </a:solidFill>
                <a:latin typeface="Courier New"/>
                <a:cs typeface="Courier New"/>
              </a:rPr>
              <a:t>0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229" name="object 229"/>
          <p:cNvSpPr txBox="1"/>
          <p:nvPr/>
        </p:nvSpPr>
        <p:spPr>
          <a:xfrm>
            <a:off x="5290184" y="3611117"/>
            <a:ext cx="9461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50" dirty="0">
                <a:solidFill>
                  <a:srgbClr val="0033FF"/>
                </a:solidFill>
                <a:latin typeface="Courier New"/>
                <a:cs typeface="Courier New"/>
              </a:rPr>
              <a:t>1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230" name="object 230"/>
          <p:cNvSpPr txBox="1"/>
          <p:nvPr/>
        </p:nvSpPr>
        <p:spPr>
          <a:xfrm>
            <a:off x="4591558" y="3449192"/>
            <a:ext cx="16256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25" dirty="0">
                <a:solidFill>
                  <a:srgbClr val="DD0000"/>
                </a:solidFill>
                <a:latin typeface="Courier New"/>
                <a:cs typeface="Courier New"/>
              </a:rPr>
              <a:t>rt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231" name="object 231"/>
          <p:cNvSpPr txBox="1"/>
          <p:nvPr/>
        </p:nvSpPr>
        <p:spPr>
          <a:xfrm>
            <a:off x="4209034" y="3449192"/>
            <a:ext cx="16256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25" dirty="0">
                <a:solidFill>
                  <a:srgbClr val="DD0000"/>
                </a:solidFill>
                <a:latin typeface="Courier New"/>
                <a:cs typeface="Courier New"/>
              </a:rPr>
              <a:t>rs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232" name="object 232"/>
          <p:cNvSpPr txBox="1"/>
          <p:nvPr/>
        </p:nvSpPr>
        <p:spPr>
          <a:xfrm>
            <a:off x="3553459" y="5712967"/>
            <a:ext cx="64198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10" dirty="0">
                <a:solidFill>
                  <a:srgbClr val="DD0000"/>
                </a:solidFill>
                <a:latin typeface="Courier New"/>
                <a:cs typeface="Courier New"/>
              </a:rPr>
              <a:t>immediate</a:t>
            </a:r>
            <a:endParaRPr sz="900">
              <a:latin typeface="Courier New"/>
              <a:cs typeface="Courier New"/>
            </a:endParaRPr>
          </a:p>
        </p:txBody>
      </p:sp>
      <p:grpSp>
        <p:nvGrpSpPr>
          <p:cNvPr id="233" name="object 233"/>
          <p:cNvGrpSpPr/>
          <p:nvPr/>
        </p:nvGrpSpPr>
        <p:grpSpPr>
          <a:xfrm>
            <a:off x="3345116" y="2842196"/>
            <a:ext cx="5504815" cy="3693160"/>
            <a:chOff x="3345116" y="2842196"/>
            <a:chExt cx="5504815" cy="3693160"/>
          </a:xfrm>
        </p:grpSpPr>
        <p:sp>
          <p:nvSpPr>
            <p:cNvPr id="234" name="object 234"/>
            <p:cNvSpPr/>
            <p:nvPr/>
          </p:nvSpPr>
          <p:spPr>
            <a:xfrm>
              <a:off x="4386833" y="3391661"/>
              <a:ext cx="35560" cy="33655"/>
            </a:xfrm>
            <a:custGeom>
              <a:avLst/>
              <a:gdLst/>
              <a:ahLst/>
              <a:cxnLst/>
              <a:rect l="l" t="t" r="r" b="b"/>
              <a:pathLst>
                <a:path w="35560" h="33654">
                  <a:moveTo>
                    <a:pt x="27177" y="0"/>
                  </a:moveTo>
                  <a:lnTo>
                    <a:pt x="7874" y="0"/>
                  </a:lnTo>
                  <a:lnTo>
                    <a:pt x="0" y="7492"/>
                  </a:lnTo>
                  <a:lnTo>
                    <a:pt x="0" y="16763"/>
                  </a:lnTo>
                  <a:lnTo>
                    <a:pt x="0" y="26035"/>
                  </a:lnTo>
                  <a:lnTo>
                    <a:pt x="7874" y="33527"/>
                  </a:lnTo>
                  <a:lnTo>
                    <a:pt x="27177" y="33527"/>
                  </a:lnTo>
                  <a:lnTo>
                    <a:pt x="35051" y="26035"/>
                  </a:lnTo>
                  <a:lnTo>
                    <a:pt x="35051" y="7492"/>
                  </a:lnTo>
                  <a:lnTo>
                    <a:pt x="27177" y="0"/>
                  </a:lnTo>
                  <a:close/>
                </a:path>
              </a:pathLst>
            </a:custGeom>
            <a:solidFill>
              <a:srgbClr val="44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5" name="object 235"/>
            <p:cNvSpPr/>
            <p:nvPr/>
          </p:nvSpPr>
          <p:spPr>
            <a:xfrm>
              <a:off x="4386833" y="3391661"/>
              <a:ext cx="35560" cy="33655"/>
            </a:xfrm>
            <a:custGeom>
              <a:avLst/>
              <a:gdLst/>
              <a:ahLst/>
              <a:cxnLst/>
              <a:rect l="l" t="t" r="r" b="b"/>
              <a:pathLst>
                <a:path w="35560" h="33654">
                  <a:moveTo>
                    <a:pt x="0" y="16763"/>
                  </a:moveTo>
                  <a:lnTo>
                    <a:pt x="0" y="7492"/>
                  </a:lnTo>
                  <a:lnTo>
                    <a:pt x="7874" y="0"/>
                  </a:lnTo>
                  <a:lnTo>
                    <a:pt x="17525" y="0"/>
                  </a:lnTo>
                  <a:lnTo>
                    <a:pt x="27177" y="0"/>
                  </a:lnTo>
                  <a:lnTo>
                    <a:pt x="35051" y="7492"/>
                  </a:lnTo>
                  <a:lnTo>
                    <a:pt x="35051" y="16763"/>
                  </a:lnTo>
                  <a:lnTo>
                    <a:pt x="35051" y="26035"/>
                  </a:lnTo>
                  <a:lnTo>
                    <a:pt x="27177" y="33527"/>
                  </a:lnTo>
                  <a:lnTo>
                    <a:pt x="17525" y="33527"/>
                  </a:lnTo>
                  <a:lnTo>
                    <a:pt x="7874" y="33527"/>
                  </a:lnTo>
                  <a:lnTo>
                    <a:pt x="0" y="26035"/>
                  </a:lnTo>
                  <a:lnTo>
                    <a:pt x="0" y="16763"/>
                  </a:lnTo>
                  <a:close/>
                </a:path>
              </a:pathLst>
            </a:custGeom>
            <a:ln w="259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6" name="object 236"/>
            <p:cNvSpPr/>
            <p:nvPr/>
          </p:nvSpPr>
          <p:spPr>
            <a:xfrm>
              <a:off x="4769357" y="3391661"/>
              <a:ext cx="35560" cy="33655"/>
            </a:xfrm>
            <a:custGeom>
              <a:avLst/>
              <a:gdLst/>
              <a:ahLst/>
              <a:cxnLst/>
              <a:rect l="l" t="t" r="r" b="b"/>
              <a:pathLst>
                <a:path w="35560" h="33654">
                  <a:moveTo>
                    <a:pt x="27177" y="0"/>
                  </a:moveTo>
                  <a:lnTo>
                    <a:pt x="7874" y="0"/>
                  </a:lnTo>
                  <a:lnTo>
                    <a:pt x="0" y="7492"/>
                  </a:lnTo>
                  <a:lnTo>
                    <a:pt x="0" y="16763"/>
                  </a:lnTo>
                  <a:lnTo>
                    <a:pt x="0" y="26035"/>
                  </a:lnTo>
                  <a:lnTo>
                    <a:pt x="7874" y="33527"/>
                  </a:lnTo>
                  <a:lnTo>
                    <a:pt x="27177" y="33527"/>
                  </a:lnTo>
                  <a:lnTo>
                    <a:pt x="35051" y="26035"/>
                  </a:lnTo>
                  <a:lnTo>
                    <a:pt x="35051" y="7492"/>
                  </a:lnTo>
                  <a:lnTo>
                    <a:pt x="27177" y="0"/>
                  </a:lnTo>
                  <a:close/>
                </a:path>
              </a:pathLst>
            </a:custGeom>
            <a:solidFill>
              <a:srgbClr val="44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7" name="object 237"/>
            <p:cNvSpPr/>
            <p:nvPr/>
          </p:nvSpPr>
          <p:spPr>
            <a:xfrm>
              <a:off x="4769357" y="3391661"/>
              <a:ext cx="35560" cy="33655"/>
            </a:xfrm>
            <a:custGeom>
              <a:avLst/>
              <a:gdLst/>
              <a:ahLst/>
              <a:cxnLst/>
              <a:rect l="l" t="t" r="r" b="b"/>
              <a:pathLst>
                <a:path w="35560" h="33654">
                  <a:moveTo>
                    <a:pt x="0" y="16763"/>
                  </a:moveTo>
                  <a:lnTo>
                    <a:pt x="0" y="7492"/>
                  </a:lnTo>
                  <a:lnTo>
                    <a:pt x="7874" y="0"/>
                  </a:lnTo>
                  <a:lnTo>
                    <a:pt x="17525" y="0"/>
                  </a:lnTo>
                  <a:lnTo>
                    <a:pt x="27177" y="0"/>
                  </a:lnTo>
                  <a:lnTo>
                    <a:pt x="35051" y="7492"/>
                  </a:lnTo>
                  <a:lnTo>
                    <a:pt x="35051" y="16763"/>
                  </a:lnTo>
                  <a:lnTo>
                    <a:pt x="35051" y="26035"/>
                  </a:lnTo>
                  <a:lnTo>
                    <a:pt x="27177" y="33527"/>
                  </a:lnTo>
                  <a:lnTo>
                    <a:pt x="17525" y="33527"/>
                  </a:lnTo>
                  <a:lnTo>
                    <a:pt x="7874" y="33527"/>
                  </a:lnTo>
                  <a:lnTo>
                    <a:pt x="0" y="26035"/>
                  </a:lnTo>
                  <a:lnTo>
                    <a:pt x="0" y="16763"/>
                  </a:lnTo>
                  <a:close/>
                </a:path>
              </a:pathLst>
            </a:custGeom>
            <a:ln w="259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8" name="object 238"/>
            <p:cNvSpPr/>
            <p:nvPr/>
          </p:nvSpPr>
          <p:spPr>
            <a:xfrm>
              <a:off x="5305805" y="3391661"/>
              <a:ext cx="35560" cy="33655"/>
            </a:xfrm>
            <a:custGeom>
              <a:avLst/>
              <a:gdLst/>
              <a:ahLst/>
              <a:cxnLst/>
              <a:rect l="l" t="t" r="r" b="b"/>
              <a:pathLst>
                <a:path w="35560" h="33654">
                  <a:moveTo>
                    <a:pt x="27178" y="0"/>
                  </a:moveTo>
                  <a:lnTo>
                    <a:pt x="7874" y="0"/>
                  </a:lnTo>
                  <a:lnTo>
                    <a:pt x="0" y="7492"/>
                  </a:lnTo>
                  <a:lnTo>
                    <a:pt x="0" y="16763"/>
                  </a:lnTo>
                  <a:lnTo>
                    <a:pt x="0" y="26035"/>
                  </a:lnTo>
                  <a:lnTo>
                    <a:pt x="7874" y="33527"/>
                  </a:lnTo>
                  <a:lnTo>
                    <a:pt x="27178" y="33527"/>
                  </a:lnTo>
                  <a:lnTo>
                    <a:pt x="35052" y="26035"/>
                  </a:lnTo>
                  <a:lnTo>
                    <a:pt x="35052" y="7492"/>
                  </a:lnTo>
                  <a:lnTo>
                    <a:pt x="27178" y="0"/>
                  </a:lnTo>
                  <a:close/>
                </a:path>
              </a:pathLst>
            </a:custGeom>
            <a:solidFill>
              <a:srgbClr val="44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9" name="object 239"/>
            <p:cNvSpPr/>
            <p:nvPr/>
          </p:nvSpPr>
          <p:spPr>
            <a:xfrm>
              <a:off x="5305805" y="3391661"/>
              <a:ext cx="35560" cy="33655"/>
            </a:xfrm>
            <a:custGeom>
              <a:avLst/>
              <a:gdLst/>
              <a:ahLst/>
              <a:cxnLst/>
              <a:rect l="l" t="t" r="r" b="b"/>
              <a:pathLst>
                <a:path w="35560" h="33654">
                  <a:moveTo>
                    <a:pt x="0" y="16763"/>
                  </a:moveTo>
                  <a:lnTo>
                    <a:pt x="0" y="7492"/>
                  </a:lnTo>
                  <a:lnTo>
                    <a:pt x="7874" y="0"/>
                  </a:lnTo>
                  <a:lnTo>
                    <a:pt x="17526" y="0"/>
                  </a:lnTo>
                  <a:lnTo>
                    <a:pt x="27178" y="0"/>
                  </a:lnTo>
                  <a:lnTo>
                    <a:pt x="35052" y="7492"/>
                  </a:lnTo>
                  <a:lnTo>
                    <a:pt x="35052" y="16763"/>
                  </a:lnTo>
                  <a:lnTo>
                    <a:pt x="35052" y="26035"/>
                  </a:lnTo>
                  <a:lnTo>
                    <a:pt x="27178" y="33527"/>
                  </a:lnTo>
                  <a:lnTo>
                    <a:pt x="17526" y="33527"/>
                  </a:lnTo>
                  <a:lnTo>
                    <a:pt x="7874" y="33527"/>
                  </a:lnTo>
                  <a:lnTo>
                    <a:pt x="0" y="26035"/>
                  </a:lnTo>
                  <a:lnTo>
                    <a:pt x="0" y="16763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0" name="object 240"/>
            <p:cNvSpPr/>
            <p:nvPr/>
          </p:nvSpPr>
          <p:spPr>
            <a:xfrm>
              <a:off x="6148577" y="2855213"/>
              <a:ext cx="33655" cy="33655"/>
            </a:xfrm>
            <a:custGeom>
              <a:avLst/>
              <a:gdLst/>
              <a:ahLst/>
              <a:cxnLst/>
              <a:rect l="l" t="t" r="r" b="b"/>
              <a:pathLst>
                <a:path w="33654" h="33655">
                  <a:moveTo>
                    <a:pt x="26035" y="0"/>
                  </a:moveTo>
                  <a:lnTo>
                    <a:pt x="7493" y="0"/>
                  </a:lnTo>
                  <a:lnTo>
                    <a:pt x="0" y="7493"/>
                  </a:lnTo>
                  <a:lnTo>
                    <a:pt x="0" y="16763"/>
                  </a:lnTo>
                  <a:lnTo>
                    <a:pt x="0" y="26035"/>
                  </a:lnTo>
                  <a:lnTo>
                    <a:pt x="7493" y="33527"/>
                  </a:lnTo>
                  <a:lnTo>
                    <a:pt x="26035" y="33527"/>
                  </a:lnTo>
                  <a:lnTo>
                    <a:pt x="33527" y="26035"/>
                  </a:lnTo>
                  <a:lnTo>
                    <a:pt x="33527" y="7493"/>
                  </a:lnTo>
                  <a:lnTo>
                    <a:pt x="26035" y="0"/>
                  </a:lnTo>
                  <a:close/>
                </a:path>
              </a:pathLst>
            </a:custGeom>
            <a:solidFill>
              <a:srgbClr val="44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1" name="object 241"/>
            <p:cNvSpPr/>
            <p:nvPr/>
          </p:nvSpPr>
          <p:spPr>
            <a:xfrm>
              <a:off x="6148577" y="2855213"/>
              <a:ext cx="33655" cy="33655"/>
            </a:xfrm>
            <a:custGeom>
              <a:avLst/>
              <a:gdLst/>
              <a:ahLst/>
              <a:cxnLst/>
              <a:rect l="l" t="t" r="r" b="b"/>
              <a:pathLst>
                <a:path w="33654" h="33655">
                  <a:moveTo>
                    <a:pt x="0" y="16763"/>
                  </a:moveTo>
                  <a:lnTo>
                    <a:pt x="0" y="7493"/>
                  </a:lnTo>
                  <a:lnTo>
                    <a:pt x="7493" y="0"/>
                  </a:lnTo>
                  <a:lnTo>
                    <a:pt x="16763" y="0"/>
                  </a:lnTo>
                  <a:lnTo>
                    <a:pt x="26035" y="0"/>
                  </a:lnTo>
                  <a:lnTo>
                    <a:pt x="33527" y="7493"/>
                  </a:lnTo>
                  <a:lnTo>
                    <a:pt x="33527" y="16763"/>
                  </a:lnTo>
                  <a:lnTo>
                    <a:pt x="33527" y="26035"/>
                  </a:lnTo>
                  <a:lnTo>
                    <a:pt x="26035" y="33527"/>
                  </a:lnTo>
                  <a:lnTo>
                    <a:pt x="16763" y="33527"/>
                  </a:lnTo>
                  <a:lnTo>
                    <a:pt x="7493" y="33527"/>
                  </a:lnTo>
                  <a:lnTo>
                    <a:pt x="0" y="26035"/>
                  </a:lnTo>
                  <a:lnTo>
                    <a:pt x="0" y="16763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2" name="object 242"/>
            <p:cNvSpPr/>
            <p:nvPr/>
          </p:nvSpPr>
          <p:spPr>
            <a:xfrm>
              <a:off x="6037325" y="4921757"/>
              <a:ext cx="26034" cy="35560"/>
            </a:xfrm>
            <a:custGeom>
              <a:avLst/>
              <a:gdLst/>
              <a:ahLst/>
              <a:cxnLst/>
              <a:rect l="l" t="t" r="r" b="b"/>
              <a:pathLst>
                <a:path w="26035" h="35560">
                  <a:moveTo>
                    <a:pt x="20065" y="0"/>
                  </a:moveTo>
                  <a:lnTo>
                    <a:pt x="5841" y="0"/>
                  </a:lnTo>
                  <a:lnTo>
                    <a:pt x="0" y="7874"/>
                  </a:lnTo>
                  <a:lnTo>
                    <a:pt x="0" y="17526"/>
                  </a:lnTo>
                  <a:lnTo>
                    <a:pt x="0" y="27178"/>
                  </a:lnTo>
                  <a:lnTo>
                    <a:pt x="5841" y="35052"/>
                  </a:lnTo>
                  <a:lnTo>
                    <a:pt x="20065" y="35052"/>
                  </a:lnTo>
                  <a:lnTo>
                    <a:pt x="25908" y="27178"/>
                  </a:lnTo>
                  <a:lnTo>
                    <a:pt x="25908" y="7874"/>
                  </a:lnTo>
                  <a:lnTo>
                    <a:pt x="20065" y="0"/>
                  </a:lnTo>
                  <a:close/>
                </a:path>
              </a:pathLst>
            </a:custGeom>
            <a:solidFill>
              <a:srgbClr val="44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3" name="object 243"/>
            <p:cNvSpPr/>
            <p:nvPr/>
          </p:nvSpPr>
          <p:spPr>
            <a:xfrm>
              <a:off x="6037325" y="4921757"/>
              <a:ext cx="26034" cy="35560"/>
            </a:xfrm>
            <a:custGeom>
              <a:avLst/>
              <a:gdLst/>
              <a:ahLst/>
              <a:cxnLst/>
              <a:rect l="l" t="t" r="r" b="b"/>
              <a:pathLst>
                <a:path w="26035" h="35560">
                  <a:moveTo>
                    <a:pt x="0" y="17526"/>
                  </a:moveTo>
                  <a:lnTo>
                    <a:pt x="0" y="7874"/>
                  </a:lnTo>
                  <a:lnTo>
                    <a:pt x="5841" y="0"/>
                  </a:lnTo>
                  <a:lnTo>
                    <a:pt x="12953" y="0"/>
                  </a:lnTo>
                  <a:lnTo>
                    <a:pt x="20065" y="0"/>
                  </a:lnTo>
                  <a:lnTo>
                    <a:pt x="25908" y="7874"/>
                  </a:lnTo>
                  <a:lnTo>
                    <a:pt x="25908" y="17526"/>
                  </a:lnTo>
                  <a:lnTo>
                    <a:pt x="25908" y="27178"/>
                  </a:lnTo>
                  <a:lnTo>
                    <a:pt x="20065" y="35052"/>
                  </a:lnTo>
                  <a:lnTo>
                    <a:pt x="12953" y="35052"/>
                  </a:lnTo>
                  <a:lnTo>
                    <a:pt x="5841" y="35052"/>
                  </a:lnTo>
                  <a:lnTo>
                    <a:pt x="0" y="27178"/>
                  </a:lnTo>
                  <a:lnTo>
                    <a:pt x="0" y="17526"/>
                  </a:lnTo>
                  <a:close/>
                </a:path>
              </a:pathLst>
            </a:custGeom>
            <a:ln w="259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4" name="object 244"/>
            <p:cNvSpPr/>
            <p:nvPr/>
          </p:nvSpPr>
          <p:spPr>
            <a:xfrm>
              <a:off x="8446769" y="4812029"/>
              <a:ext cx="35560" cy="26034"/>
            </a:xfrm>
            <a:custGeom>
              <a:avLst/>
              <a:gdLst/>
              <a:ahLst/>
              <a:cxnLst/>
              <a:rect l="l" t="t" r="r" b="b"/>
              <a:pathLst>
                <a:path w="35559" h="26035">
                  <a:moveTo>
                    <a:pt x="27177" y="0"/>
                  </a:moveTo>
                  <a:lnTo>
                    <a:pt x="7874" y="0"/>
                  </a:lnTo>
                  <a:lnTo>
                    <a:pt x="0" y="5842"/>
                  </a:lnTo>
                  <a:lnTo>
                    <a:pt x="0" y="12954"/>
                  </a:lnTo>
                  <a:lnTo>
                    <a:pt x="0" y="20066"/>
                  </a:lnTo>
                  <a:lnTo>
                    <a:pt x="7874" y="25908"/>
                  </a:lnTo>
                  <a:lnTo>
                    <a:pt x="27177" y="25908"/>
                  </a:lnTo>
                  <a:lnTo>
                    <a:pt x="35051" y="20066"/>
                  </a:lnTo>
                  <a:lnTo>
                    <a:pt x="35051" y="5842"/>
                  </a:lnTo>
                  <a:lnTo>
                    <a:pt x="27177" y="0"/>
                  </a:lnTo>
                  <a:close/>
                </a:path>
              </a:pathLst>
            </a:custGeom>
            <a:solidFill>
              <a:srgbClr val="44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5" name="object 245"/>
            <p:cNvSpPr/>
            <p:nvPr/>
          </p:nvSpPr>
          <p:spPr>
            <a:xfrm>
              <a:off x="8446769" y="4812029"/>
              <a:ext cx="35560" cy="26034"/>
            </a:xfrm>
            <a:custGeom>
              <a:avLst/>
              <a:gdLst/>
              <a:ahLst/>
              <a:cxnLst/>
              <a:rect l="l" t="t" r="r" b="b"/>
              <a:pathLst>
                <a:path w="35559" h="26035">
                  <a:moveTo>
                    <a:pt x="0" y="12954"/>
                  </a:moveTo>
                  <a:lnTo>
                    <a:pt x="0" y="5842"/>
                  </a:lnTo>
                  <a:lnTo>
                    <a:pt x="7874" y="0"/>
                  </a:lnTo>
                  <a:lnTo>
                    <a:pt x="17525" y="0"/>
                  </a:lnTo>
                  <a:lnTo>
                    <a:pt x="27177" y="0"/>
                  </a:lnTo>
                  <a:lnTo>
                    <a:pt x="35051" y="5842"/>
                  </a:lnTo>
                  <a:lnTo>
                    <a:pt x="35051" y="12954"/>
                  </a:lnTo>
                  <a:lnTo>
                    <a:pt x="35051" y="20066"/>
                  </a:lnTo>
                  <a:lnTo>
                    <a:pt x="27177" y="25908"/>
                  </a:lnTo>
                  <a:lnTo>
                    <a:pt x="17525" y="25908"/>
                  </a:lnTo>
                  <a:lnTo>
                    <a:pt x="7874" y="25908"/>
                  </a:lnTo>
                  <a:lnTo>
                    <a:pt x="0" y="20066"/>
                  </a:lnTo>
                  <a:lnTo>
                    <a:pt x="0" y="12954"/>
                  </a:lnTo>
                  <a:close/>
                </a:path>
              </a:pathLst>
            </a:custGeom>
            <a:ln w="259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6" name="object 246"/>
            <p:cNvSpPr/>
            <p:nvPr/>
          </p:nvSpPr>
          <p:spPr>
            <a:xfrm>
              <a:off x="3358133" y="6497574"/>
              <a:ext cx="26034" cy="24765"/>
            </a:xfrm>
            <a:custGeom>
              <a:avLst/>
              <a:gdLst/>
              <a:ahLst/>
              <a:cxnLst/>
              <a:rect l="l" t="t" r="r" b="b"/>
              <a:pathLst>
                <a:path w="26035" h="24765">
                  <a:moveTo>
                    <a:pt x="20065" y="0"/>
                  </a:moveTo>
                  <a:lnTo>
                    <a:pt x="5841" y="0"/>
                  </a:lnTo>
                  <a:lnTo>
                    <a:pt x="0" y="5460"/>
                  </a:lnTo>
                  <a:lnTo>
                    <a:pt x="0" y="12191"/>
                  </a:lnTo>
                  <a:lnTo>
                    <a:pt x="0" y="18922"/>
                  </a:lnTo>
                  <a:lnTo>
                    <a:pt x="5841" y="24383"/>
                  </a:lnTo>
                  <a:lnTo>
                    <a:pt x="20065" y="24383"/>
                  </a:lnTo>
                  <a:lnTo>
                    <a:pt x="25907" y="18922"/>
                  </a:lnTo>
                  <a:lnTo>
                    <a:pt x="25907" y="5460"/>
                  </a:lnTo>
                  <a:lnTo>
                    <a:pt x="20065" y="0"/>
                  </a:lnTo>
                  <a:close/>
                </a:path>
              </a:pathLst>
            </a:custGeom>
            <a:solidFill>
              <a:srgbClr val="44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7" name="object 247"/>
            <p:cNvSpPr/>
            <p:nvPr/>
          </p:nvSpPr>
          <p:spPr>
            <a:xfrm>
              <a:off x="3358133" y="6497574"/>
              <a:ext cx="26034" cy="24765"/>
            </a:xfrm>
            <a:custGeom>
              <a:avLst/>
              <a:gdLst/>
              <a:ahLst/>
              <a:cxnLst/>
              <a:rect l="l" t="t" r="r" b="b"/>
              <a:pathLst>
                <a:path w="26035" h="24765">
                  <a:moveTo>
                    <a:pt x="0" y="12191"/>
                  </a:moveTo>
                  <a:lnTo>
                    <a:pt x="0" y="5460"/>
                  </a:lnTo>
                  <a:lnTo>
                    <a:pt x="5841" y="0"/>
                  </a:lnTo>
                  <a:lnTo>
                    <a:pt x="12953" y="0"/>
                  </a:lnTo>
                  <a:lnTo>
                    <a:pt x="20065" y="0"/>
                  </a:lnTo>
                  <a:lnTo>
                    <a:pt x="25907" y="5460"/>
                  </a:lnTo>
                  <a:lnTo>
                    <a:pt x="25907" y="12191"/>
                  </a:lnTo>
                  <a:lnTo>
                    <a:pt x="25907" y="18922"/>
                  </a:lnTo>
                  <a:lnTo>
                    <a:pt x="20065" y="24383"/>
                  </a:lnTo>
                  <a:lnTo>
                    <a:pt x="12953" y="24383"/>
                  </a:lnTo>
                  <a:lnTo>
                    <a:pt x="5841" y="24383"/>
                  </a:lnTo>
                  <a:lnTo>
                    <a:pt x="0" y="18922"/>
                  </a:lnTo>
                  <a:lnTo>
                    <a:pt x="0" y="12191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8" name="object 248"/>
            <p:cNvSpPr/>
            <p:nvPr/>
          </p:nvSpPr>
          <p:spPr>
            <a:xfrm>
              <a:off x="8764523" y="4136136"/>
              <a:ext cx="85725" cy="100965"/>
            </a:xfrm>
            <a:custGeom>
              <a:avLst/>
              <a:gdLst/>
              <a:ahLst/>
              <a:cxnLst/>
              <a:rect l="l" t="t" r="r" b="b"/>
              <a:pathLst>
                <a:path w="85725" h="100964">
                  <a:moveTo>
                    <a:pt x="42672" y="0"/>
                  </a:moveTo>
                  <a:lnTo>
                    <a:pt x="0" y="100583"/>
                  </a:lnTo>
                  <a:lnTo>
                    <a:pt x="85344" y="100583"/>
                  </a:lnTo>
                  <a:lnTo>
                    <a:pt x="42672" y="0"/>
                  </a:lnTo>
                  <a:close/>
                </a:path>
              </a:pathLst>
            </a:custGeom>
            <a:solidFill>
              <a:srgbClr val="003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9" name="object 249"/>
            <p:cNvSpPr/>
            <p:nvPr/>
          </p:nvSpPr>
          <p:spPr>
            <a:xfrm>
              <a:off x="8807957" y="4168901"/>
              <a:ext cx="1905" cy="163195"/>
            </a:xfrm>
            <a:custGeom>
              <a:avLst/>
              <a:gdLst/>
              <a:ahLst/>
              <a:cxnLst/>
              <a:rect l="l" t="t" r="r" b="b"/>
              <a:pathLst>
                <a:path w="1904" h="163195">
                  <a:moveTo>
                    <a:pt x="0" y="0"/>
                  </a:moveTo>
                  <a:lnTo>
                    <a:pt x="1524" y="163068"/>
                  </a:lnTo>
                </a:path>
              </a:pathLst>
            </a:custGeom>
            <a:ln w="16764">
              <a:solidFill>
                <a:srgbClr val="00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0" name="object 250"/>
          <p:cNvSpPr txBox="1"/>
          <p:nvPr/>
        </p:nvSpPr>
        <p:spPr>
          <a:xfrm>
            <a:off x="8481821" y="4298442"/>
            <a:ext cx="5721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10" dirty="0">
                <a:solidFill>
                  <a:srgbClr val="0033FF"/>
                </a:solidFill>
                <a:latin typeface="Arial"/>
                <a:cs typeface="Arial"/>
              </a:rPr>
              <a:t>PCSource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251" name="object 251"/>
          <p:cNvGrpSpPr/>
          <p:nvPr/>
        </p:nvGrpSpPr>
        <p:grpSpPr>
          <a:xfrm>
            <a:off x="3709415" y="4867655"/>
            <a:ext cx="86995" cy="196850"/>
            <a:chOff x="3709415" y="4867655"/>
            <a:chExt cx="86995" cy="196850"/>
          </a:xfrm>
        </p:grpSpPr>
        <p:sp>
          <p:nvSpPr>
            <p:cNvPr id="252" name="object 252"/>
            <p:cNvSpPr/>
            <p:nvPr/>
          </p:nvSpPr>
          <p:spPr>
            <a:xfrm>
              <a:off x="3709415" y="4867655"/>
              <a:ext cx="86995" cy="100965"/>
            </a:xfrm>
            <a:custGeom>
              <a:avLst/>
              <a:gdLst/>
              <a:ahLst/>
              <a:cxnLst/>
              <a:rect l="l" t="t" r="r" b="b"/>
              <a:pathLst>
                <a:path w="86995" h="100964">
                  <a:moveTo>
                    <a:pt x="43434" y="0"/>
                  </a:moveTo>
                  <a:lnTo>
                    <a:pt x="0" y="100584"/>
                  </a:lnTo>
                  <a:lnTo>
                    <a:pt x="86868" y="100584"/>
                  </a:lnTo>
                  <a:lnTo>
                    <a:pt x="43434" y="0"/>
                  </a:lnTo>
                  <a:close/>
                </a:path>
              </a:pathLst>
            </a:custGeom>
            <a:solidFill>
              <a:srgbClr val="003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3" name="object 253"/>
            <p:cNvSpPr/>
            <p:nvPr/>
          </p:nvSpPr>
          <p:spPr>
            <a:xfrm>
              <a:off x="3754373" y="4901945"/>
              <a:ext cx="1905" cy="154305"/>
            </a:xfrm>
            <a:custGeom>
              <a:avLst/>
              <a:gdLst/>
              <a:ahLst/>
              <a:cxnLst/>
              <a:rect l="l" t="t" r="r" b="b"/>
              <a:pathLst>
                <a:path w="1904" h="154304">
                  <a:moveTo>
                    <a:pt x="0" y="0"/>
                  </a:moveTo>
                  <a:lnTo>
                    <a:pt x="1524" y="153923"/>
                  </a:lnTo>
                </a:path>
              </a:pathLst>
            </a:custGeom>
            <a:ln w="16764">
              <a:solidFill>
                <a:srgbClr val="00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4" name="object 254"/>
          <p:cNvSpPr txBox="1"/>
          <p:nvPr/>
        </p:nvSpPr>
        <p:spPr>
          <a:xfrm>
            <a:off x="3383407" y="5022342"/>
            <a:ext cx="61150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10" dirty="0">
                <a:solidFill>
                  <a:srgbClr val="0033FF"/>
                </a:solidFill>
                <a:latin typeface="Arial"/>
                <a:cs typeface="Arial"/>
              </a:rPr>
              <a:t>MemtoReg</a:t>
            </a:r>
            <a:endParaRPr sz="900">
              <a:latin typeface="Arial"/>
              <a:cs typeface="Arial"/>
            </a:endParaRPr>
          </a:p>
        </p:txBody>
      </p:sp>
      <p:sp>
        <p:nvSpPr>
          <p:cNvPr id="255" name="object 255"/>
          <p:cNvSpPr txBox="1"/>
          <p:nvPr/>
        </p:nvSpPr>
        <p:spPr>
          <a:xfrm>
            <a:off x="871829" y="3761613"/>
            <a:ext cx="2546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20" dirty="0">
                <a:solidFill>
                  <a:srgbClr val="0033FF"/>
                </a:solidFill>
                <a:latin typeface="Arial"/>
                <a:cs typeface="Arial"/>
              </a:rPr>
              <a:t>IorD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256" name="object 256"/>
          <p:cNvGrpSpPr/>
          <p:nvPr/>
        </p:nvGrpSpPr>
        <p:grpSpPr>
          <a:xfrm>
            <a:off x="382524" y="3634549"/>
            <a:ext cx="85725" cy="236854"/>
            <a:chOff x="382524" y="3634549"/>
            <a:chExt cx="85725" cy="236854"/>
          </a:xfrm>
        </p:grpSpPr>
        <p:sp>
          <p:nvSpPr>
            <p:cNvPr id="257" name="object 257"/>
            <p:cNvSpPr/>
            <p:nvPr/>
          </p:nvSpPr>
          <p:spPr>
            <a:xfrm>
              <a:off x="382524" y="3768851"/>
              <a:ext cx="85725" cy="102235"/>
            </a:xfrm>
            <a:custGeom>
              <a:avLst/>
              <a:gdLst/>
              <a:ahLst/>
              <a:cxnLst/>
              <a:rect l="l" t="t" r="r" b="b"/>
              <a:pathLst>
                <a:path w="85725" h="102235">
                  <a:moveTo>
                    <a:pt x="85344" y="0"/>
                  </a:moveTo>
                  <a:lnTo>
                    <a:pt x="0" y="0"/>
                  </a:lnTo>
                  <a:lnTo>
                    <a:pt x="42671" y="102108"/>
                  </a:lnTo>
                  <a:lnTo>
                    <a:pt x="85344" y="0"/>
                  </a:lnTo>
                  <a:close/>
                </a:path>
              </a:pathLst>
            </a:custGeom>
            <a:solidFill>
              <a:srgbClr val="003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8" name="object 258"/>
            <p:cNvSpPr/>
            <p:nvPr/>
          </p:nvSpPr>
          <p:spPr>
            <a:xfrm>
              <a:off x="425958" y="3643121"/>
              <a:ext cx="1905" cy="195580"/>
            </a:xfrm>
            <a:custGeom>
              <a:avLst/>
              <a:gdLst/>
              <a:ahLst/>
              <a:cxnLst/>
              <a:rect l="l" t="t" r="r" b="b"/>
              <a:pathLst>
                <a:path w="1904" h="195579">
                  <a:moveTo>
                    <a:pt x="0" y="0"/>
                  </a:moveTo>
                  <a:lnTo>
                    <a:pt x="1523" y="195071"/>
                  </a:lnTo>
                </a:path>
              </a:pathLst>
            </a:custGeom>
            <a:ln w="16764">
              <a:solidFill>
                <a:srgbClr val="00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9" name="object 259"/>
          <p:cNvSpPr txBox="1"/>
          <p:nvPr/>
        </p:nvSpPr>
        <p:spPr>
          <a:xfrm>
            <a:off x="200050" y="3447415"/>
            <a:ext cx="3810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10" dirty="0">
                <a:solidFill>
                  <a:srgbClr val="0033FF"/>
                </a:solidFill>
                <a:latin typeface="Arial"/>
                <a:cs typeface="Arial"/>
              </a:rPr>
              <a:t>PCWr*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260" name="object 260"/>
          <p:cNvGrpSpPr/>
          <p:nvPr/>
        </p:nvGrpSpPr>
        <p:grpSpPr>
          <a:xfrm>
            <a:off x="2944367" y="2595181"/>
            <a:ext cx="85725" cy="434975"/>
            <a:chOff x="2944367" y="2595181"/>
            <a:chExt cx="85725" cy="434975"/>
          </a:xfrm>
        </p:grpSpPr>
        <p:sp>
          <p:nvSpPr>
            <p:cNvPr id="261" name="object 261"/>
            <p:cNvSpPr/>
            <p:nvPr/>
          </p:nvSpPr>
          <p:spPr>
            <a:xfrm>
              <a:off x="2944367" y="2926080"/>
              <a:ext cx="85725" cy="104139"/>
            </a:xfrm>
            <a:custGeom>
              <a:avLst/>
              <a:gdLst/>
              <a:ahLst/>
              <a:cxnLst/>
              <a:rect l="l" t="t" r="r" b="b"/>
              <a:pathLst>
                <a:path w="85725" h="104139">
                  <a:moveTo>
                    <a:pt x="85343" y="0"/>
                  </a:moveTo>
                  <a:lnTo>
                    <a:pt x="0" y="0"/>
                  </a:lnTo>
                  <a:lnTo>
                    <a:pt x="43433" y="103632"/>
                  </a:lnTo>
                  <a:lnTo>
                    <a:pt x="85343" y="0"/>
                  </a:lnTo>
                  <a:close/>
                </a:path>
              </a:pathLst>
            </a:custGeom>
            <a:solidFill>
              <a:srgbClr val="003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2" name="object 262"/>
            <p:cNvSpPr/>
            <p:nvPr/>
          </p:nvSpPr>
          <p:spPr>
            <a:xfrm>
              <a:off x="2987801" y="2603754"/>
              <a:ext cx="1905" cy="391795"/>
            </a:xfrm>
            <a:custGeom>
              <a:avLst/>
              <a:gdLst/>
              <a:ahLst/>
              <a:cxnLst/>
              <a:rect l="l" t="t" r="r" b="b"/>
              <a:pathLst>
                <a:path w="1905" h="391794">
                  <a:moveTo>
                    <a:pt x="0" y="0"/>
                  </a:moveTo>
                  <a:lnTo>
                    <a:pt x="1524" y="391668"/>
                  </a:lnTo>
                </a:path>
              </a:pathLst>
            </a:custGeom>
            <a:ln w="16764">
              <a:solidFill>
                <a:srgbClr val="00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3" name="object 263"/>
          <p:cNvSpPr txBox="1"/>
          <p:nvPr/>
        </p:nvSpPr>
        <p:spPr>
          <a:xfrm>
            <a:off x="2702432" y="2459177"/>
            <a:ext cx="426084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10" dirty="0">
                <a:solidFill>
                  <a:srgbClr val="0033FF"/>
                </a:solidFill>
                <a:latin typeface="Arial"/>
                <a:cs typeface="Arial"/>
              </a:rPr>
              <a:t>IRWrite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264" name="object 264"/>
          <p:cNvGrpSpPr/>
          <p:nvPr/>
        </p:nvGrpSpPr>
        <p:grpSpPr>
          <a:xfrm>
            <a:off x="228600" y="3200400"/>
            <a:ext cx="8709660" cy="2948940"/>
            <a:chOff x="228600" y="3200400"/>
            <a:chExt cx="8709660" cy="2948940"/>
          </a:xfrm>
        </p:grpSpPr>
        <p:sp>
          <p:nvSpPr>
            <p:cNvPr id="265" name="object 265"/>
            <p:cNvSpPr/>
            <p:nvPr/>
          </p:nvSpPr>
          <p:spPr>
            <a:xfrm>
              <a:off x="1914144" y="4032503"/>
              <a:ext cx="86995" cy="104139"/>
            </a:xfrm>
            <a:custGeom>
              <a:avLst/>
              <a:gdLst/>
              <a:ahLst/>
              <a:cxnLst/>
              <a:rect l="l" t="t" r="r" b="b"/>
              <a:pathLst>
                <a:path w="86994" h="104139">
                  <a:moveTo>
                    <a:pt x="86868" y="0"/>
                  </a:moveTo>
                  <a:lnTo>
                    <a:pt x="0" y="0"/>
                  </a:lnTo>
                  <a:lnTo>
                    <a:pt x="43433" y="103632"/>
                  </a:lnTo>
                  <a:lnTo>
                    <a:pt x="86868" y="0"/>
                  </a:lnTo>
                  <a:close/>
                </a:path>
              </a:pathLst>
            </a:custGeom>
            <a:solidFill>
              <a:srgbClr val="003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6" name="object 266"/>
            <p:cNvSpPr/>
            <p:nvPr/>
          </p:nvSpPr>
          <p:spPr>
            <a:xfrm>
              <a:off x="1958339" y="3962400"/>
              <a:ext cx="0" cy="147955"/>
            </a:xfrm>
            <a:custGeom>
              <a:avLst/>
              <a:gdLst/>
              <a:ahLst/>
              <a:cxnLst/>
              <a:rect l="l" t="t" r="r" b="b"/>
              <a:pathLst>
                <a:path h="147954">
                  <a:moveTo>
                    <a:pt x="0" y="0"/>
                  </a:moveTo>
                  <a:lnTo>
                    <a:pt x="0" y="147827"/>
                  </a:lnTo>
                </a:path>
              </a:pathLst>
            </a:custGeom>
            <a:ln w="18287">
              <a:solidFill>
                <a:srgbClr val="00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7" name="object 267"/>
            <p:cNvSpPr/>
            <p:nvPr/>
          </p:nvSpPr>
          <p:spPr>
            <a:xfrm>
              <a:off x="228600" y="3200399"/>
              <a:ext cx="8709660" cy="2948940"/>
            </a:xfrm>
            <a:custGeom>
              <a:avLst/>
              <a:gdLst/>
              <a:ahLst/>
              <a:cxnLst/>
              <a:rect l="l" t="t" r="r" b="b"/>
              <a:pathLst>
                <a:path w="8709660" h="2948940">
                  <a:moveTo>
                    <a:pt x="3048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304800" y="304800"/>
                  </a:lnTo>
                  <a:lnTo>
                    <a:pt x="304800" y="0"/>
                  </a:lnTo>
                  <a:close/>
                </a:path>
                <a:path w="8709660" h="2948940">
                  <a:moveTo>
                    <a:pt x="914400" y="304800"/>
                  </a:moveTo>
                  <a:lnTo>
                    <a:pt x="609600" y="304800"/>
                  </a:lnTo>
                  <a:lnTo>
                    <a:pt x="609600" y="609600"/>
                  </a:lnTo>
                  <a:lnTo>
                    <a:pt x="914400" y="609600"/>
                  </a:lnTo>
                  <a:lnTo>
                    <a:pt x="914400" y="304800"/>
                  </a:lnTo>
                  <a:close/>
                </a:path>
                <a:path w="8709660" h="2948940">
                  <a:moveTo>
                    <a:pt x="1862328" y="457200"/>
                  </a:moveTo>
                  <a:lnTo>
                    <a:pt x="1557528" y="457200"/>
                  </a:lnTo>
                  <a:lnTo>
                    <a:pt x="1557528" y="762000"/>
                  </a:lnTo>
                  <a:lnTo>
                    <a:pt x="1862328" y="762000"/>
                  </a:lnTo>
                  <a:lnTo>
                    <a:pt x="1862328" y="457200"/>
                  </a:lnTo>
                  <a:close/>
                </a:path>
                <a:path w="8709660" h="2948940">
                  <a:moveTo>
                    <a:pt x="1882140" y="2286000"/>
                  </a:moveTo>
                  <a:lnTo>
                    <a:pt x="1577340" y="2286000"/>
                  </a:lnTo>
                  <a:lnTo>
                    <a:pt x="1577340" y="2590800"/>
                  </a:lnTo>
                  <a:lnTo>
                    <a:pt x="1882140" y="2590800"/>
                  </a:lnTo>
                  <a:lnTo>
                    <a:pt x="1882140" y="2286000"/>
                  </a:lnTo>
                  <a:close/>
                </a:path>
                <a:path w="8709660" h="2948940">
                  <a:moveTo>
                    <a:pt x="3657600" y="2046732"/>
                  </a:moveTo>
                  <a:lnTo>
                    <a:pt x="3352800" y="2046732"/>
                  </a:lnTo>
                  <a:lnTo>
                    <a:pt x="3352800" y="2351532"/>
                  </a:lnTo>
                  <a:lnTo>
                    <a:pt x="3657600" y="2351532"/>
                  </a:lnTo>
                  <a:lnTo>
                    <a:pt x="3657600" y="2046732"/>
                  </a:lnTo>
                  <a:close/>
                </a:path>
                <a:path w="8709660" h="2948940">
                  <a:moveTo>
                    <a:pt x="4485132" y="2340864"/>
                  </a:moveTo>
                  <a:lnTo>
                    <a:pt x="4180332" y="2340864"/>
                  </a:lnTo>
                  <a:lnTo>
                    <a:pt x="4180332" y="2645664"/>
                  </a:lnTo>
                  <a:lnTo>
                    <a:pt x="4485132" y="2645664"/>
                  </a:lnTo>
                  <a:lnTo>
                    <a:pt x="4485132" y="2340864"/>
                  </a:lnTo>
                  <a:close/>
                </a:path>
                <a:path w="8709660" h="2948940">
                  <a:moveTo>
                    <a:pt x="5791200" y="662940"/>
                  </a:moveTo>
                  <a:lnTo>
                    <a:pt x="5486400" y="662940"/>
                  </a:lnTo>
                  <a:lnTo>
                    <a:pt x="5486400" y="967740"/>
                  </a:lnTo>
                  <a:lnTo>
                    <a:pt x="5791200" y="967740"/>
                  </a:lnTo>
                  <a:lnTo>
                    <a:pt x="5791200" y="662940"/>
                  </a:lnTo>
                  <a:close/>
                </a:path>
                <a:path w="8709660" h="2948940">
                  <a:moveTo>
                    <a:pt x="6542532" y="2644140"/>
                  </a:moveTo>
                  <a:lnTo>
                    <a:pt x="6237732" y="2644140"/>
                  </a:lnTo>
                  <a:lnTo>
                    <a:pt x="6237732" y="2948940"/>
                  </a:lnTo>
                  <a:lnTo>
                    <a:pt x="6542532" y="2948940"/>
                  </a:lnTo>
                  <a:lnTo>
                    <a:pt x="6542532" y="2644140"/>
                  </a:lnTo>
                  <a:close/>
                </a:path>
                <a:path w="8709660" h="2948940">
                  <a:moveTo>
                    <a:pt x="6553200" y="467868"/>
                  </a:moveTo>
                  <a:lnTo>
                    <a:pt x="6248400" y="467868"/>
                  </a:lnTo>
                  <a:lnTo>
                    <a:pt x="6248400" y="684276"/>
                  </a:lnTo>
                  <a:lnTo>
                    <a:pt x="6553200" y="684276"/>
                  </a:lnTo>
                  <a:lnTo>
                    <a:pt x="6553200" y="467868"/>
                  </a:lnTo>
                  <a:close/>
                </a:path>
                <a:path w="8709660" h="2948940">
                  <a:moveTo>
                    <a:pt x="7162800" y="531876"/>
                  </a:moveTo>
                  <a:lnTo>
                    <a:pt x="6705600" y="531876"/>
                  </a:lnTo>
                  <a:lnTo>
                    <a:pt x="6705600" y="836676"/>
                  </a:lnTo>
                  <a:lnTo>
                    <a:pt x="7162800" y="836676"/>
                  </a:lnTo>
                  <a:lnTo>
                    <a:pt x="7162800" y="531876"/>
                  </a:lnTo>
                  <a:close/>
                </a:path>
                <a:path w="8709660" h="2948940">
                  <a:moveTo>
                    <a:pt x="8709660" y="1295400"/>
                  </a:moveTo>
                  <a:lnTo>
                    <a:pt x="8404860" y="1295400"/>
                  </a:lnTo>
                  <a:lnTo>
                    <a:pt x="8404860" y="1600200"/>
                  </a:lnTo>
                  <a:lnTo>
                    <a:pt x="8709660" y="1600200"/>
                  </a:lnTo>
                  <a:lnTo>
                    <a:pt x="8709660" y="12954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8" name="object 268"/>
          <p:cNvSpPr txBox="1">
            <a:spLocks noGrp="1"/>
          </p:cNvSpPr>
          <p:nvPr>
            <p:ph type="title"/>
          </p:nvPr>
        </p:nvSpPr>
        <p:spPr>
          <a:xfrm>
            <a:off x="1229969" y="358266"/>
            <a:ext cx="6748780" cy="1367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333399"/>
                </a:solidFill>
                <a:latin typeface="Tahoma"/>
                <a:cs typeface="Tahoma"/>
              </a:rPr>
              <a:t>Multicycle</a:t>
            </a:r>
            <a:r>
              <a:rPr spc="-60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dirty="0">
                <a:solidFill>
                  <a:srgbClr val="333399"/>
                </a:solidFill>
                <a:latin typeface="Tahoma"/>
                <a:cs typeface="Tahoma"/>
              </a:rPr>
              <a:t>Control</a:t>
            </a:r>
            <a:r>
              <a:rPr spc="-35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dirty="0">
                <a:solidFill>
                  <a:srgbClr val="333399"/>
                </a:solidFill>
                <a:latin typeface="Tahoma"/>
                <a:cs typeface="Tahoma"/>
              </a:rPr>
              <a:t>Step</a:t>
            </a:r>
            <a:r>
              <a:rPr spc="-5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pc="-20" dirty="0">
                <a:solidFill>
                  <a:srgbClr val="333399"/>
                </a:solidFill>
                <a:latin typeface="Tahoma"/>
                <a:cs typeface="Tahoma"/>
              </a:rPr>
              <a:t>(4): </a:t>
            </a:r>
            <a:r>
              <a:rPr dirty="0">
                <a:solidFill>
                  <a:srgbClr val="333399"/>
                </a:solidFill>
                <a:latin typeface="Tahoma"/>
                <a:cs typeface="Tahoma"/>
              </a:rPr>
              <a:t>ALU</a:t>
            </a:r>
            <a:r>
              <a:rPr spc="-5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dirty="0">
                <a:solidFill>
                  <a:srgbClr val="333399"/>
                </a:solidFill>
                <a:latin typeface="Tahoma"/>
                <a:cs typeface="Tahoma"/>
              </a:rPr>
              <a:t>Instruction</a:t>
            </a:r>
            <a:r>
              <a:rPr spc="-25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pc="-20" dirty="0">
                <a:solidFill>
                  <a:srgbClr val="333399"/>
                </a:solidFill>
                <a:latin typeface="Tahoma"/>
                <a:cs typeface="Tahoma"/>
              </a:rPr>
              <a:t>(R-</a:t>
            </a:r>
            <a:r>
              <a:rPr spc="-10" dirty="0">
                <a:solidFill>
                  <a:srgbClr val="333399"/>
                </a:solidFill>
                <a:latin typeface="Tahoma"/>
                <a:cs typeface="Tahoma"/>
              </a:rPr>
              <a:t>Type)</a:t>
            </a:r>
          </a:p>
        </p:txBody>
      </p:sp>
      <p:sp>
        <p:nvSpPr>
          <p:cNvPr id="269" name="object 269"/>
          <p:cNvSpPr txBox="1"/>
          <p:nvPr/>
        </p:nvSpPr>
        <p:spPr>
          <a:xfrm>
            <a:off x="802640" y="1831289"/>
            <a:ext cx="7303770" cy="6369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41400">
              <a:lnSpc>
                <a:spcPct val="100000"/>
              </a:lnSpc>
              <a:spcBef>
                <a:spcPts val="105"/>
              </a:spcBef>
              <a:tabLst>
                <a:tab pos="5765800" algn="l"/>
              </a:tabLst>
            </a:pPr>
            <a:r>
              <a:rPr sz="2000" dirty="0">
                <a:latin typeface="Courier New"/>
                <a:cs typeface="Courier New"/>
              </a:rPr>
              <a:t>Reg[IR[15:11]]</a:t>
            </a:r>
            <a:r>
              <a:rPr sz="2000" spc="-5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=</a:t>
            </a:r>
            <a:r>
              <a:rPr sz="2000" spc="-35" dirty="0">
                <a:latin typeface="Courier New"/>
                <a:cs typeface="Courier New"/>
              </a:rPr>
              <a:t> </a:t>
            </a:r>
            <a:r>
              <a:rPr sz="2000" spc="-10" dirty="0">
                <a:latin typeface="Courier New"/>
                <a:cs typeface="Courier New"/>
              </a:rPr>
              <a:t>ALUOut;</a:t>
            </a:r>
            <a:r>
              <a:rPr sz="2000" dirty="0">
                <a:latin typeface="Courier New"/>
                <a:cs typeface="Courier New"/>
              </a:rPr>
              <a:t>	(Reg[Rd]</a:t>
            </a:r>
            <a:r>
              <a:rPr sz="2000" spc="-50" dirty="0">
                <a:latin typeface="Courier New"/>
                <a:cs typeface="Courier New"/>
              </a:rPr>
              <a:t> =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10" dirty="0">
                <a:latin typeface="Courier New"/>
                <a:cs typeface="Courier New"/>
              </a:rPr>
              <a:t>ALUOut)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270" name="object 270"/>
          <p:cNvSpPr/>
          <p:nvPr/>
        </p:nvSpPr>
        <p:spPr>
          <a:xfrm>
            <a:off x="2819400" y="22098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304800" y="0"/>
                </a:moveTo>
                <a:lnTo>
                  <a:pt x="0" y="0"/>
                </a:lnTo>
                <a:lnTo>
                  <a:pt x="0" y="304800"/>
                </a:lnTo>
                <a:lnTo>
                  <a:pt x="304800" y="304800"/>
                </a:lnTo>
                <a:lnTo>
                  <a:pt x="304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05400" y="3761232"/>
            <a:ext cx="152400" cy="165100"/>
          </a:xfrm>
          <a:custGeom>
            <a:avLst/>
            <a:gdLst/>
            <a:ahLst/>
            <a:cxnLst/>
            <a:rect l="l" t="t" r="r" b="b"/>
            <a:pathLst>
              <a:path w="152400" h="165100">
                <a:moveTo>
                  <a:pt x="152400" y="0"/>
                </a:moveTo>
                <a:lnTo>
                  <a:pt x="0" y="0"/>
                </a:lnTo>
                <a:lnTo>
                  <a:pt x="0" y="164592"/>
                </a:lnTo>
                <a:lnTo>
                  <a:pt x="152400" y="164592"/>
                </a:lnTo>
                <a:lnTo>
                  <a:pt x="15240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762500" y="3366515"/>
            <a:ext cx="304800" cy="76200"/>
          </a:xfrm>
          <a:custGeom>
            <a:avLst/>
            <a:gdLst/>
            <a:ahLst/>
            <a:cxnLst/>
            <a:rect l="l" t="t" r="r" b="b"/>
            <a:pathLst>
              <a:path w="304800" h="76200">
                <a:moveTo>
                  <a:pt x="304800" y="0"/>
                </a:moveTo>
                <a:lnTo>
                  <a:pt x="0" y="0"/>
                </a:lnTo>
                <a:lnTo>
                  <a:pt x="0" y="76200"/>
                </a:lnTo>
                <a:lnTo>
                  <a:pt x="304800" y="76200"/>
                </a:lnTo>
                <a:lnTo>
                  <a:pt x="30480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74507" y="4306823"/>
            <a:ext cx="405383" cy="864107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3872484" y="3925823"/>
            <a:ext cx="2109470" cy="1270000"/>
            <a:chOff x="3872484" y="3925823"/>
            <a:chExt cx="2109470" cy="127000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00700" y="4116323"/>
              <a:ext cx="381000" cy="10668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872484" y="3925823"/>
              <a:ext cx="1702435" cy="1270000"/>
            </a:xfrm>
            <a:custGeom>
              <a:avLst/>
              <a:gdLst/>
              <a:ahLst/>
              <a:cxnLst/>
              <a:rect l="l" t="t" r="r" b="b"/>
              <a:pathLst>
                <a:path w="1702435" h="1270000">
                  <a:moveTo>
                    <a:pt x="1702308" y="0"/>
                  </a:moveTo>
                  <a:lnTo>
                    <a:pt x="140208" y="0"/>
                  </a:lnTo>
                  <a:lnTo>
                    <a:pt x="140208" y="518172"/>
                  </a:lnTo>
                  <a:lnTo>
                    <a:pt x="0" y="518172"/>
                  </a:lnTo>
                  <a:lnTo>
                    <a:pt x="0" y="685800"/>
                  </a:lnTo>
                  <a:lnTo>
                    <a:pt x="140208" y="685800"/>
                  </a:lnTo>
                  <a:lnTo>
                    <a:pt x="140208" y="1269504"/>
                  </a:lnTo>
                  <a:lnTo>
                    <a:pt x="1702308" y="1269504"/>
                  </a:lnTo>
                  <a:lnTo>
                    <a:pt x="1702308" y="0"/>
                  </a:lnTo>
                  <a:close/>
                </a:path>
              </a:pathLst>
            </a:custGeom>
            <a:solidFill>
              <a:srgbClr val="FF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2743200" y="3989832"/>
            <a:ext cx="914400" cy="990600"/>
          </a:xfrm>
          <a:custGeom>
            <a:avLst/>
            <a:gdLst/>
            <a:ahLst/>
            <a:cxnLst/>
            <a:rect l="l" t="t" r="r" b="b"/>
            <a:pathLst>
              <a:path w="914400" h="990600">
                <a:moveTo>
                  <a:pt x="914400" y="393192"/>
                </a:moveTo>
                <a:lnTo>
                  <a:pt x="457200" y="393192"/>
                </a:lnTo>
                <a:lnTo>
                  <a:pt x="457200" y="0"/>
                </a:lnTo>
                <a:lnTo>
                  <a:pt x="0" y="0"/>
                </a:lnTo>
                <a:lnTo>
                  <a:pt x="0" y="990600"/>
                </a:lnTo>
                <a:lnTo>
                  <a:pt x="457200" y="990600"/>
                </a:lnTo>
                <a:lnTo>
                  <a:pt x="457200" y="545592"/>
                </a:lnTo>
                <a:lnTo>
                  <a:pt x="914400" y="545592"/>
                </a:lnTo>
                <a:lnTo>
                  <a:pt x="914400" y="393192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953000" y="3392423"/>
            <a:ext cx="152400" cy="165100"/>
          </a:xfrm>
          <a:custGeom>
            <a:avLst/>
            <a:gdLst/>
            <a:ahLst/>
            <a:cxnLst/>
            <a:rect l="l" t="t" r="r" b="b"/>
            <a:pathLst>
              <a:path w="152400" h="165100">
                <a:moveTo>
                  <a:pt x="152400" y="0"/>
                </a:moveTo>
                <a:lnTo>
                  <a:pt x="0" y="0"/>
                </a:lnTo>
                <a:lnTo>
                  <a:pt x="0" y="164591"/>
                </a:lnTo>
                <a:lnTo>
                  <a:pt x="152400" y="164591"/>
                </a:lnTo>
                <a:lnTo>
                  <a:pt x="15240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769108" y="2859023"/>
            <a:ext cx="2095500" cy="914400"/>
          </a:xfrm>
          <a:custGeom>
            <a:avLst/>
            <a:gdLst/>
            <a:ahLst/>
            <a:cxnLst/>
            <a:rect l="l" t="t" r="r" b="b"/>
            <a:pathLst>
              <a:path w="2095500" h="914400">
                <a:moveTo>
                  <a:pt x="2095487" y="393192"/>
                </a:moveTo>
                <a:lnTo>
                  <a:pt x="457200" y="393192"/>
                </a:lnTo>
                <a:lnTo>
                  <a:pt x="457200" y="0"/>
                </a:lnTo>
                <a:lnTo>
                  <a:pt x="0" y="0"/>
                </a:lnTo>
                <a:lnTo>
                  <a:pt x="0" y="914400"/>
                </a:lnTo>
                <a:lnTo>
                  <a:pt x="457200" y="914400"/>
                </a:lnTo>
                <a:lnTo>
                  <a:pt x="457200" y="533400"/>
                </a:lnTo>
                <a:lnTo>
                  <a:pt x="2095487" y="533400"/>
                </a:lnTo>
                <a:lnTo>
                  <a:pt x="2095487" y="393192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2692" y="3735323"/>
            <a:ext cx="457200" cy="838200"/>
          </a:xfrm>
          <a:custGeom>
            <a:avLst/>
            <a:gdLst/>
            <a:ahLst/>
            <a:cxnLst/>
            <a:rect l="l" t="t" r="r" b="b"/>
            <a:pathLst>
              <a:path w="457200" h="838200">
                <a:moveTo>
                  <a:pt x="457200" y="0"/>
                </a:moveTo>
                <a:lnTo>
                  <a:pt x="0" y="0"/>
                </a:lnTo>
                <a:lnTo>
                  <a:pt x="0" y="838200"/>
                </a:lnTo>
                <a:lnTo>
                  <a:pt x="457200" y="838200"/>
                </a:lnTo>
                <a:lnTo>
                  <a:pt x="457200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229969" y="358266"/>
            <a:ext cx="7508875" cy="173608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333399"/>
                </a:solidFill>
                <a:latin typeface="Tahoma"/>
                <a:cs typeface="Tahoma"/>
              </a:rPr>
              <a:t>Multicycle</a:t>
            </a:r>
            <a:r>
              <a:rPr spc="-65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dirty="0">
                <a:solidFill>
                  <a:srgbClr val="333399"/>
                </a:solidFill>
                <a:latin typeface="Tahoma"/>
                <a:cs typeface="Tahoma"/>
              </a:rPr>
              <a:t>Execution</a:t>
            </a:r>
            <a:r>
              <a:rPr spc="-50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dirty="0">
                <a:solidFill>
                  <a:srgbClr val="333399"/>
                </a:solidFill>
                <a:latin typeface="Tahoma"/>
                <a:cs typeface="Tahoma"/>
              </a:rPr>
              <a:t>Steps</a:t>
            </a:r>
            <a:r>
              <a:rPr spc="-10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pc="-25" dirty="0">
                <a:solidFill>
                  <a:srgbClr val="333399"/>
                </a:solidFill>
                <a:latin typeface="Tahoma"/>
                <a:cs typeface="Tahoma"/>
              </a:rPr>
              <a:t>(5) </a:t>
            </a:r>
            <a:r>
              <a:rPr dirty="0">
                <a:solidFill>
                  <a:srgbClr val="333399"/>
                </a:solidFill>
                <a:latin typeface="Tahoma"/>
                <a:cs typeface="Tahoma"/>
              </a:rPr>
              <a:t>Memory</a:t>
            </a:r>
            <a:r>
              <a:rPr spc="-40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dirty="0">
                <a:solidFill>
                  <a:srgbClr val="333399"/>
                </a:solidFill>
                <a:latin typeface="Tahoma"/>
                <a:cs typeface="Tahoma"/>
              </a:rPr>
              <a:t>Read</a:t>
            </a:r>
            <a:r>
              <a:rPr spc="-20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dirty="0">
                <a:solidFill>
                  <a:srgbClr val="333399"/>
                </a:solidFill>
                <a:latin typeface="Tahoma"/>
                <a:cs typeface="Tahoma"/>
              </a:rPr>
              <a:t>Completion</a:t>
            </a:r>
            <a:r>
              <a:rPr spc="-45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pc="-20" dirty="0">
                <a:solidFill>
                  <a:srgbClr val="333399"/>
                </a:solidFill>
                <a:latin typeface="Tahoma"/>
                <a:cs typeface="Tahoma"/>
              </a:rPr>
              <a:t>(lw)</a:t>
            </a:r>
          </a:p>
          <a:p>
            <a:pPr marL="43815">
              <a:lnSpc>
                <a:spcPct val="100000"/>
              </a:lnSpc>
              <a:spcBef>
                <a:spcPts val="500"/>
              </a:spcBef>
            </a:pPr>
            <a:r>
              <a:rPr sz="2000" spc="-10" dirty="0">
                <a:latin typeface="Courier New"/>
                <a:cs typeface="Courier New"/>
              </a:rPr>
              <a:t>Reg[IR[20-</a:t>
            </a:r>
            <a:r>
              <a:rPr sz="2000" dirty="0">
                <a:latin typeface="Courier New"/>
                <a:cs typeface="Courier New"/>
              </a:rPr>
              <a:t>16]] =</a:t>
            </a:r>
            <a:r>
              <a:rPr sz="2000" spc="15" dirty="0">
                <a:latin typeface="Courier New"/>
                <a:cs typeface="Courier New"/>
              </a:rPr>
              <a:t> </a:t>
            </a:r>
            <a:r>
              <a:rPr sz="2000" spc="-20" dirty="0">
                <a:latin typeface="Courier New"/>
                <a:cs typeface="Courier New"/>
              </a:rPr>
              <a:t>MDR;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561585" y="5436150"/>
            <a:ext cx="127635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b="1" spc="-50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710685" y="5099876"/>
            <a:ext cx="127635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b="1" spc="-50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804915" y="3676819"/>
            <a:ext cx="127635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b="1" spc="-50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527292" y="5671151"/>
            <a:ext cx="153035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b="1" spc="-50" dirty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905254" y="5303203"/>
            <a:ext cx="127635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b="1" spc="-50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85876" y="3143695"/>
            <a:ext cx="127635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b="1" spc="-50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28725" y="3448495"/>
            <a:ext cx="153035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b="1" spc="-50" dirty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903729" y="3600619"/>
            <a:ext cx="127635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b="1" spc="-50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555613" y="3524695"/>
            <a:ext cx="153035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b="1" spc="-50" dirty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764269" y="4363276"/>
            <a:ext cx="153035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b="1" spc="-50" dirty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908292" y="3676819"/>
            <a:ext cx="457200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b="1" spc="-25" dirty="0">
                <a:solidFill>
                  <a:srgbClr val="FF0000"/>
                </a:solidFill>
                <a:latin typeface="Arial"/>
                <a:cs typeface="Arial"/>
              </a:rPr>
              <a:t>XXX</a:t>
            </a:r>
            <a:endParaRPr sz="18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278759" y="2330768"/>
            <a:ext cx="127635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b="1" spc="-50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3860228" y="3312985"/>
            <a:ext cx="1629410" cy="1779270"/>
            <a:chOff x="3860228" y="3312985"/>
            <a:chExt cx="1629410" cy="1779270"/>
          </a:xfrm>
        </p:grpSpPr>
        <p:sp>
          <p:nvSpPr>
            <p:cNvPr id="26" name="object 26"/>
            <p:cNvSpPr/>
            <p:nvPr/>
          </p:nvSpPr>
          <p:spPr>
            <a:xfrm>
              <a:off x="4106417" y="4014977"/>
              <a:ext cx="1370330" cy="1064260"/>
            </a:xfrm>
            <a:custGeom>
              <a:avLst/>
              <a:gdLst/>
              <a:ahLst/>
              <a:cxnLst/>
              <a:rect l="l" t="t" r="r" b="b"/>
              <a:pathLst>
                <a:path w="1370329" h="1064260">
                  <a:moveTo>
                    <a:pt x="1370076" y="0"/>
                  </a:moveTo>
                  <a:lnTo>
                    <a:pt x="0" y="0"/>
                  </a:lnTo>
                  <a:lnTo>
                    <a:pt x="0" y="1063752"/>
                  </a:lnTo>
                  <a:lnTo>
                    <a:pt x="1370076" y="1063752"/>
                  </a:lnTo>
                  <a:lnTo>
                    <a:pt x="137007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106417" y="4014977"/>
              <a:ext cx="1370330" cy="1064260"/>
            </a:xfrm>
            <a:custGeom>
              <a:avLst/>
              <a:gdLst/>
              <a:ahLst/>
              <a:cxnLst/>
              <a:rect l="l" t="t" r="r" b="b"/>
              <a:pathLst>
                <a:path w="1370329" h="1064260">
                  <a:moveTo>
                    <a:pt x="0" y="1063752"/>
                  </a:moveTo>
                  <a:lnTo>
                    <a:pt x="1370076" y="1063752"/>
                  </a:lnTo>
                  <a:lnTo>
                    <a:pt x="1370076" y="0"/>
                  </a:lnTo>
                  <a:lnTo>
                    <a:pt x="0" y="0"/>
                  </a:lnTo>
                  <a:lnTo>
                    <a:pt x="0" y="1063752"/>
                  </a:lnTo>
                  <a:close/>
                </a:path>
              </a:pathLst>
            </a:custGeom>
            <a:ln w="259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991355" y="4495799"/>
              <a:ext cx="119380" cy="102235"/>
            </a:xfrm>
            <a:custGeom>
              <a:avLst/>
              <a:gdLst/>
              <a:ahLst/>
              <a:cxnLst/>
              <a:rect l="l" t="t" r="r" b="b"/>
              <a:pathLst>
                <a:path w="119379" h="102235">
                  <a:moveTo>
                    <a:pt x="0" y="0"/>
                  </a:moveTo>
                  <a:lnTo>
                    <a:pt x="0" y="102107"/>
                  </a:lnTo>
                  <a:lnTo>
                    <a:pt x="118872" y="510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873245" y="4546853"/>
              <a:ext cx="178435" cy="1905"/>
            </a:xfrm>
            <a:custGeom>
              <a:avLst/>
              <a:gdLst/>
              <a:ahLst/>
              <a:cxnLst/>
              <a:rect l="l" t="t" r="r" b="b"/>
              <a:pathLst>
                <a:path w="178435" h="1904">
                  <a:moveTo>
                    <a:pt x="178307" y="0"/>
                  </a:moveTo>
                  <a:lnTo>
                    <a:pt x="0" y="1524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366259" y="3909059"/>
              <a:ext cx="83820" cy="100965"/>
            </a:xfrm>
            <a:custGeom>
              <a:avLst/>
              <a:gdLst/>
              <a:ahLst/>
              <a:cxnLst/>
              <a:rect l="l" t="t" r="r" b="b"/>
              <a:pathLst>
                <a:path w="83820" h="100964">
                  <a:moveTo>
                    <a:pt x="83819" y="0"/>
                  </a:moveTo>
                  <a:lnTo>
                    <a:pt x="0" y="0"/>
                  </a:lnTo>
                  <a:lnTo>
                    <a:pt x="42672" y="100583"/>
                  </a:lnTo>
                  <a:lnTo>
                    <a:pt x="8381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409693" y="3321557"/>
              <a:ext cx="1905" cy="655320"/>
            </a:xfrm>
            <a:custGeom>
              <a:avLst/>
              <a:gdLst/>
              <a:ahLst/>
              <a:cxnLst/>
              <a:rect l="l" t="t" r="r" b="b"/>
              <a:pathLst>
                <a:path w="1904" h="655320">
                  <a:moveTo>
                    <a:pt x="0" y="0"/>
                  </a:moveTo>
                  <a:lnTo>
                    <a:pt x="1523" y="655319"/>
                  </a:lnTo>
                </a:path>
              </a:pathLst>
            </a:custGeom>
            <a:ln w="167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748783" y="3909059"/>
              <a:ext cx="85725" cy="100965"/>
            </a:xfrm>
            <a:custGeom>
              <a:avLst/>
              <a:gdLst/>
              <a:ahLst/>
              <a:cxnLst/>
              <a:rect l="l" t="t" r="r" b="b"/>
              <a:pathLst>
                <a:path w="85725" h="100964">
                  <a:moveTo>
                    <a:pt x="85343" y="0"/>
                  </a:moveTo>
                  <a:lnTo>
                    <a:pt x="0" y="0"/>
                  </a:lnTo>
                  <a:lnTo>
                    <a:pt x="42671" y="100583"/>
                  </a:lnTo>
                  <a:lnTo>
                    <a:pt x="8534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792217" y="3321557"/>
              <a:ext cx="1905" cy="655320"/>
            </a:xfrm>
            <a:custGeom>
              <a:avLst/>
              <a:gdLst/>
              <a:ahLst/>
              <a:cxnLst/>
              <a:rect l="l" t="t" r="r" b="b"/>
              <a:pathLst>
                <a:path w="1904" h="655320">
                  <a:moveTo>
                    <a:pt x="0" y="0"/>
                  </a:moveTo>
                  <a:lnTo>
                    <a:pt x="1524" y="655319"/>
                  </a:lnTo>
                </a:path>
              </a:pathLst>
            </a:custGeom>
            <a:ln w="167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367021" y="3661409"/>
              <a:ext cx="76200" cy="78105"/>
            </a:xfrm>
            <a:custGeom>
              <a:avLst/>
              <a:gdLst/>
              <a:ahLst/>
              <a:cxnLst/>
              <a:rect l="l" t="t" r="r" b="b"/>
              <a:pathLst>
                <a:path w="76200" h="78104">
                  <a:moveTo>
                    <a:pt x="76200" y="0"/>
                  </a:moveTo>
                  <a:lnTo>
                    <a:pt x="0" y="77723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4429759" y="3620515"/>
            <a:ext cx="8255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0" dirty="0">
                <a:latin typeface="Arial MT"/>
                <a:cs typeface="Arial MT"/>
              </a:rPr>
              <a:t>5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4749546" y="3661409"/>
            <a:ext cx="76200" cy="78105"/>
          </a:xfrm>
          <a:custGeom>
            <a:avLst/>
            <a:gdLst/>
            <a:ahLst/>
            <a:cxnLst/>
            <a:rect l="l" t="t" r="r" b="b"/>
            <a:pathLst>
              <a:path w="76200" h="78104">
                <a:moveTo>
                  <a:pt x="76200" y="0"/>
                </a:moveTo>
                <a:lnTo>
                  <a:pt x="0" y="77723"/>
                </a:lnTo>
              </a:path>
            </a:pathLst>
          </a:custGeom>
          <a:ln w="7620">
            <a:solidFill>
              <a:srgbClr val="44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4812538" y="3620515"/>
            <a:ext cx="8255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0" dirty="0">
                <a:latin typeface="Arial MT"/>
                <a:cs typeface="Arial MT"/>
              </a:rPr>
              <a:t>5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169789" y="4769866"/>
            <a:ext cx="2533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25" dirty="0">
                <a:latin typeface="Arial"/>
                <a:cs typeface="Arial"/>
              </a:rPr>
              <a:t>RD2</a:t>
            </a:r>
            <a:endParaRPr sz="9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132834" y="4463542"/>
            <a:ext cx="2165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25" dirty="0">
                <a:latin typeface="Arial"/>
                <a:cs typeface="Arial"/>
              </a:rPr>
              <a:t>WD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4553711" y="5082540"/>
            <a:ext cx="83820" cy="196850"/>
            <a:chOff x="4553711" y="5082540"/>
            <a:chExt cx="83820" cy="196850"/>
          </a:xfrm>
        </p:grpSpPr>
        <p:sp>
          <p:nvSpPr>
            <p:cNvPr id="41" name="object 41"/>
            <p:cNvSpPr/>
            <p:nvPr/>
          </p:nvSpPr>
          <p:spPr>
            <a:xfrm>
              <a:off x="4553711" y="5082540"/>
              <a:ext cx="83820" cy="102235"/>
            </a:xfrm>
            <a:custGeom>
              <a:avLst/>
              <a:gdLst/>
              <a:ahLst/>
              <a:cxnLst/>
              <a:rect l="l" t="t" r="r" b="b"/>
              <a:pathLst>
                <a:path w="83820" h="102235">
                  <a:moveTo>
                    <a:pt x="42672" y="0"/>
                  </a:moveTo>
                  <a:lnTo>
                    <a:pt x="0" y="102108"/>
                  </a:lnTo>
                  <a:lnTo>
                    <a:pt x="83820" y="102108"/>
                  </a:lnTo>
                  <a:lnTo>
                    <a:pt x="42672" y="0"/>
                  </a:lnTo>
                  <a:close/>
                </a:path>
              </a:pathLst>
            </a:custGeom>
            <a:solidFill>
              <a:srgbClr val="003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597145" y="5116830"/>
              <a:ext cx="1905" cy="154305"/>
            </a:xfrm>
            <a:custGeom>
              <a:avLst/>
              <a:gdLst/>
              <a:ahLst/>
              <a:cxnLst/>
              <a:rect l="l" t="t" r="r" b="b"/>
              <a:pathLst>
                <a:path w="1904" h="154304">
                  <a:moveTo>
                    <a:pt x="0" y="0"/>
                  </a:moveTo>
                  <a:lnTo>
                    <a:pt x="1524" y="153924"/>
                  </a:lnTo>
                </a:path>
              </a:pathLst>
            </a:custGeom>
            <a:ln w="16764">
              <a:solidFill>
                <a:srgbClr val="00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4293234" y="5254244"/>
            <a:ext cx="5276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10" dirty="0">
                <a:solidFill>
                  <a:srgbClr val="0033FF"/>
                </a:solidFill>
                <a:latin typeface="Arial"/>
                <a:cs typeface="Arial"/>
              </a:rPr>
              <a:t>RegWrite</a:t>
            </a:r>
            <a:endParaRPr sz="9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259834" y="4003040"/>
            <a:ext cx="1201420" cy="4546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420370" algn="l"/>
                <a:tab pos="803275" algn="l"/>
              </a:tabLst>
            </a:pPr>
            <a:r>
              <a:rPr sz="900" b="1" spc="-25" dirty="0">
                <a:latin typeface="Arial"/>
                <a:cs typeface="Arial"/>
              </a:rPr>
              <a:t>RN1</a:t>
            </a:r>
            <a:r>
              <a:rPr sz="900" b="1" dirty="0">
                <a:latin typeface="Arial"/>
                <a:cs typeface="Arial"/>
              </a:rPr>
              <a:t>	</a:t>
            </a:r>
            <a:r>
              <a:rPr sz="900" b="1" spc="-25" dirty="0">
                <a:latin typeface="Arial"/>
                <a:cs typeface="Arial"/>
              </a:rPr>
              <a:t>RN2</a:t>
            </a:r>
            <a:r>
              <a:rPr sz="900" b="1" dirty="0">
                <a:latin typeface="Arial"/>
                <a:cs typeface="Arial"/>
              </a:rPr>
              <a:t>	</a:t>
            </a:r>
            <a:r>
              <a:rPr sz="900" b="1" spc="-25" dirty="0">
                <a:latin typeface="Arial"/>
                <a:cs typeface="Arial"/>
              </a:rPr>
              <a:t>WN</a:t>
            </a:r>
            <a:endParaRPr sz="900">
              <a:latin typeface="Arial"/>
              <a:cs typeface="Arial"/>
            </a:endParaRPr>
          </a:p>
          <a:p>
            <a:pPr marL="139700">
              <a:lnSpc>
                <a:spcPct val="100000"/>
              </a:lnSpc>
              <a:spcBef>
                <a:spcPts val="855"/>
              </a:spcBef>
            </a:pPr>
            <a:r>
              <a:rPr sz="1200" b="1" dirty="0">
                <a:latin typeface="Arial"/>
                <a:cs typeface="Arial"/>
              </a:rPr>
              <a:t>Registers</a:t>
            </a:r>
            <a:r>
              <a:rPr sz="1200" b="1" spc="310" dirty="0">
                <a:latin typeface="Arial"/>
                <a:cs typeface="Arial"/>
              </a:rPr>
              <a:t> </a:t>
            </a:r>
            <a:r>
              <a:rPr sz="1350" b="1" spc="-37" baseline="-27777" dirty="0">
                <a:latin typeface="Arial"/>
                <a:cs typeface="Arial"/>
              </a:rPr>
              <a:t>RD1</a:t>
            </a:r>
            <a:endParaRPr sz="1350" baseline="-27777">
              <a:latin typeface="Arial"/>
              <a:cs typeface="Arial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6873176" y="4001833"/>
            <a:ext cx="1065530" cy="1239520"/>
            <a:chOff x="6873176" y="4001833"/>
            <a:chExt cx="1065530" cy="1239520"/>
          </a:xfrm>
        </p:grpSpPr>
        <p:sp>
          <p:nvSpPr>
            <p:cNvPr id="46" name="object 46"/>
            <p:cNvSpPr/>
            <p:nvPr/>
          </p:nvSpPr>
          <p:spPr>
            <a:xfrm>
              <a:off x="6886194" y="4155186"/>
              <a:ext cx="459105" cy="1073150"/>
            </a:xfrm>
            <a:custGeom>
              <a:avLst/>
              <a:gdLst/>
              <a:ahLst/>
              <a:cxnLst/>
              <a:rect l="l" t="t" r="r" b="b"/>
              <a:pathLst>
                <a:path w="459104" h="1073150">
                  <a:moveTo>
                    <a:pt x="0" y="0"/>
                  </a:moveTo>
                  <a:lnTo>
                    <a:pt x="0" y="460247"/>
                  </a:lnTo>
                  <a:lnTo>
                    <a:pt x="76200" y="536447"/>
                  </a:lnTo>
                  <a:lnTo>
                    <a:pt x="0" y="612647"/>
                  </a:lnTo>
                  <a:lnTo>
                    <a:pt x="0" y="1072895"/>
                  </a:lnTo>
                  <a:lnTo>
                    <a:pt x="458724" y="842771"/>
                  </a:lnTo>
                  <a:lnTo>
                    <a:pt x="458724" y="230124"/>
                  </a:lnTo>
                  <a:lnTo>
                    <a:pt x="0" y="0"/>
                  </a:lnTo>
                  <a:close/>
                </a:path>
              </a:pathLst>
            </a:custGeom>
            <a:ln w="259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7819644" y="4683252"/>
              <a:ext cx="119380" cy="102235"/>
            </a:xfrm>
            <a:custGeom>
              <a:avLst/>
              <a:gdLst/>
              <a:ahLst/>
              <a:cxnLst/>
              <a:rect l="l" t="t" r="r" b="b"/>
              <a:pathLst>
                <a:path w="119379" h="102235">
                  <a:moveTo>
                    <a:pt x="0" y="0"/>
                  </a:moveTo>
                  <a:lnTo>
                    <a:pt x="0" y="102108"/>
                  </a:lnTo>
                  <a:lnTo>
                    <a:pt x="118872" y="510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7352538" y="4734306"/>
              <a:ext cx="528955" cy="1905"/>
            </a:xfrm>
            <a:custGeom>
              <a:avLst/>
              <a:gdLst/>
              <a:ahLst/>
              <a:cxnLst/>
              <a:rect l="l" t="t" r="r" b="b"/>
              <a:pathLst>
                <a:path w="528954" h="1904">
                  <a:moveTo>
                    <a:pt x="528827" y="0"/>
                  </a:moveTo>
                  <a:lnTo>
                    <a:pt x="0" y="1524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7080504" y="4172712"/>
              <a:ext cx="83820" cy="100965"/>
            </a:xfrm>
            <a:custGeom>
              <a:avLst/>
              <a:gdLst/>
              <a:ahLst/>
              <a:cxnLst/>
              <a:rect l="l" t="t" r="r" b="b"/>
              <a:pathLst>
                <a:path w="83820" h="100964">
                  <a:moveTo>
                    <a:pt x="83820" y="0"/>
                  </a:moveTo>
                  <a:lnTo>
                    <a:pt x="0" y="0"/>
                  </a:lnTo>
                  <a:lnTo>
                    <a:pt x="42672" y="100583"/>
                  </a:lnTo>
                  <a:lnTo>
                    <a:pt x="83820" y="0"/>
                  </a:lnTo>
                  <a:close/>
                </a:path>
              </a:pathLst>
            </a:custGeom>
            <a:solidFill>
              <a:srgbClr val="003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7123938" y="4010406"/>
              <a:ext cx="1905" cy="230504"/>
            </a:xfrm>
            <a:custGeom>
              <a:avLst/>
              <a:gdLst/>
              <a:ahLst/>
              <a:cxnLst/>
              <a:rect l="l" t="t" r="r" b="b"/>
              <a:pathLst>
                <a:path w="1904" h="230504">
                  <a:moveTo>
                    <a:pt x="0" y="0"/>
                  </a:moveTo>
                  <a:lnTo>
                    <a:pt x="1523" y="230124"/>
                  </a:lnTo>
                </a:path>
              </a:pathLst>
            </a:custGeom>
            <a:ln w="16764">
              <a:solidFill>
                <a:srgbClr val="00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7479792" y="4460748"/>
              <a:ext cx="102235" cy="85725"/>
            </a:xfrm>
            <a:custGeom>
              <a:avLst/>
              <a:gdLst/>
              <a:ahLst/>
              <a:cxnLst/>
              <a:rect l="l" t="t" r="r" b="b"/>
              <a:pathLst>
                <a:path w="102234" h="85725">
                  <a:moveTo>
                    <a:pt x="0" y="0"/>
                  </a:moveTo>
                  <a:lnTo>
                    <a:pt x="0" y="85343"/>
                  </a:lnTo>
                  <a:lnTo>
                    <a:pt x="102107" y="426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3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7352538" y="4504182"/>
              <a:ext cx="196850" cy="1905"/>
            </a:xfrm>
            <a:custGeom>
              <a:avLst/>
              <a:gdLst/>
              <a:ahLst/>
              <a:cxnLst/>
              <a:rect l="l" t="t" r="r" b="b"/>
              <a:pathLst>
                <a:path w="196850" h="1904">
                  <a:moveTo>
                    <a:pt x="196595" y="0"/>
                  </a:moveTo>
                  <a:lnTo>
                    <a:pt x="0" y="1524"/>
                  </a:lnTo>
                </a:path>
              </a:pathLst>
            </a:custGeom>
            <a:ln w="16764">
              <a:solidFill>
                <a:srgbClr val="0033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6805041" y="3875913"/>
            <a:ext cx="5657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10" dirty="0">
                <a:solidFill>
                  <a:srgbClr val="0033FF"/>
                </a:solidFill>
                <a:latin typeface="Arial"/>
                <a:cs typeface="Arial"/>
              </a:rPr>
              <a:t>Operation</a:t>
            </a:r>
            <a:endParaRPr sz="9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6957441" y="4436491"/>
            <a:ext cx="3340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25" dirty="0">
                <a:latin typeface="Arial"/>
                <a:cs typeface="Arial"/>
              </a:rPr>
              <a:t>ALU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676592" y="3308540"/>
            <a:ext cx="7806055" cy="3126105"/>
            <a:chOff x="676592" y="3308540"/>
            <a:chExt cx="7806055" cy="3126105"/>
          </a:xfrm>
        </p:grpSpPr>
        <p:sp>
          <p:nvSpPr>
            <p:cNvPr id="56" name="object 56"/>
            <p:cNvSpPr/>
            <p:nvPr/>
          </p:nvSpPr>
          <p:spPr>
            <a:xfrm>
              <a:off x="689610" y="3321558"/>
              <a:ext cx="7780020" cy="3100070"/>
            </a:xfrm>
            <a:custGeom>
              <a:avLst/>
              <a:gdLst/>
              <a:ahLst/>
              <a:cxnLst/>
              <a:rect l="l" t="t" r="r" b="b"/>
              <a:pathLst>
                <a:path w="7780020" h="3100070">
                  <a:moveTo>
                    <a:pt x="7778496" y="3096767"/>
                  </a:moveTo>
                  <a:lnTo>
                    <a:pt x="0" y="3099816"/>
                  </a:lnTo>
                </a:path>
                <a:path w="7780020" h="3100070">
                  <a:moveTo>
                    <a:pt x="7778496" y="458723"/>
                  </a:moveTo>
                  <a:lnTo>
                    <a:pt x="7780020" y="3096767"/>
                  </a:lnTo>
                </a:path>
                <a:path w="7780020" h="3100070">
                  <a:moveTo>
                    <a:pt x="2570988" y="0"/>
                  </a:moveTo>
                  <a:lnTo>
                    <a:pt x="2572512" y="2484119"/>
                  </a:lnTo>
                </a:path>
                <a:path w="7780020" h="3100070">
                  <a:moveTo>
                    <a:pt x="5591556" y="0"/>
                  </a:moveTo>
                  <a:lnTo>
                    <a:pt x="2450591" y="1524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7088886" y="4086606"/>
              <a:ext cx="76200" cy="78105"/>
            </a:xfrm>
            <a:custGeom>
              <a:avLst/>
              <a:gdLst/>
              <a:ahLst/>
              <a:cxnLst/>
              <a:rect l="l" t="t" r="r" b="b"/>
              <a:pathLst>
                <a:path w="76200" h="78104">
                  <a:moveTo>
                    <a:pt x="76200" y="0"/>
                  </a:moveTo>
                  <a:lnTo>
                    <a:pt x="0" y="77724"/>
                  </a:lnTo>
                </a:path>
              </a:pathLst>
            </a:custGeom>
            <a:ln w="7620">
              <a:solidFill>
                <a:srgbClr val="00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58"/>
          <p:cNvSpPr txBox="1"/>
          <p:nvPr/>
        </p:nvSpPr>
        <p:spPr>
          <a:xfrm>
            <a:off x="7152893" y="4045965"/>
            <a:ext cx="8255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0" dirty="0">
                <a:latin typeface="Arial MT"/>
                <a:cs typeface="Arial MT"/>
              </a:rPr>
              <a:t>3</a:t>
            </a:r>
            <a:endParaRPr sz="800">
              <a:latin typeface="Arial MT"/>
              <a:cs typeface="Arial MT"/>
            </a:endParaRPr>
          </a:p>
        </p:txBody>
      </p:sp>
      <p:grpSp>
        <p:nvGrpSpPr>
          <p:cNvPr id="59" name="object 59"/>
          <p:cNvGrpSpPr/>
          <p:nvPr/>
        </p:nvGrpSpPr>
        <p:grpSpPr>
          <a:xfrm>
            <a:off x="4741100" y="4802123"/>
            <a:ext cx="1743710" cy="1361440"/>
            <a:chOff x="4741100" y="4802123"/>
            <a:chExt cx="1743710" cy="1361440"/>
          </a:xfrm>
        </p:grpSpPr>
        <p:sp>
          <p:nvSpPr>
            <p:cNvPr id="60" name="object 60"/>
            <p:cNvSpPr/>
            <p:nvPr/>
          </p:nvSpPr>
          <p:spPr>
            <a:xfrm>
              <a:off x="6365748" y="4802123"/>
              <a:ext cx="119380" cy="102235"/>
            </a:xfrm>
            <a:custGeom>
              <a:avLst/>
              <a:gdLst/>
              <a:ahLst/>
              <a:cxnLst/>
              <a:rect l="l" t="t" r="r" b="b"/>
              <a:pathLst>
                <a:path w="119379" h="102235">
                  <a:moveTo>
                    <a:pt x="0" y="0"/>
                  </a:moveTo>
                  <a:lnTo>
                    <a:pt x="0" y="102107"/>
                  </a:lnTo>
                  <a:lnTo>
                    <a:pt x="118872" y="510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5894070" y="4853939"/>
              <a:ext cx="544830" cy="0"/>
            </a:xfrm>
            <a:custGeom>
              <a:avLst/>
              <a:gdLst/>
              <a:ahLst/>
              <a:cxnLst/>
              <a:rect l="l" t="t" r="r" b="b"/>
              <a:pathLst>
                <a:path w="544829">
                  <a:moveTo>
                    <a:pt x="0" y="0"/>
                  </a:moveTo>
                  <a:lnTo>
                    <a:pt x="544830" y="0"/>
                  </a:lnTo>
                </a:path>
              </a:pathLst>
            </a:custGeom>
            <a:ln w="274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6365748" y="4954523"/>
              <a:ext cx="119380" cy="104139"/>
            </a:xfrm>
            <a:custGeom>
              <a:avLst/>
              <a:gdLst/>
              <a:ahLst/>
              <a:cxnLst/>
              <a:rect l="l" t="t" r="r" b="b"/>
              <a:pathLst>
                <a:path w="119379" h="104139">
                  <a:moveTo>
                    <a:pt x="0" y="0"/>
                  </a:moveTo>
                  <a:lnTo>
                    <a:pt x="0" y="103631"/>
                  </a:lnTo>
                  <a:lnTo>
                    <a:pt x="118872" y="510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4754118" y="5005577"/>
              <a:ext cx="1671955" cy="1144905"/>
            </a:xfrm>
            <a:custGeom>
              <a:avLst/>
              <a:gdLst/>
              <a:ahLst/>
              <a:cxnLst/>
              <a:rect l="l" t="t" r="r" b="b"/>
              <a:pathLst>
                <a:path w="1671954" h="1144904">
                  <a:moveTo>
                    <a:pt x="1671828" y="0"/>
                  </a:moveTo>
                  <a:lnTo>
                    <a:pt x="1493520" y="1524"/>
                  </a:lnTo>
                </a:path>
                <a:path w="1671954" h="1144904">
                  <a:moveTo>
                    <a:pt x="455676" y="187452"/>
                  </a:moveTo>
                  <a:lnTo>
                    <a:pt x="457200" y="800100"/>
                  </a:lnTo>
                </a:path>
                <a:path w="1671954" h="1144904">
                  <a:moveTo>
                    <a:pt x="0" y="592074"/>
                  </a:moveTo>
                  <a:lnTo>
                    <a:pt x="10007" y="542561"/>
                  </a:lnTo>
                  <a:lnTo>
                    <a:pt x="37290" y="502110"/>
                  </a:lnTo>
                  <a:lnTo>
                    <a:pt x="77741" y="474827"/>
                  </a:lnTo>
                  <a:lnTo>
                    <a:pt x="127254" y="464820"/>
                  </a:lnTo>
                  <a:lnTo>
                    <a:pt x="176766" y="474827"/>
                  </a:lnTo>
                  <a:lnTo>
                    <a:pt x="217217" y="502110"/>
                  </a:lnTo>
                  <a:lnTo>
                    <a:pt x="244500" y="542561"/>
                  </a:lnTo>
                  <a:lnTo>
                    <a:pt x="254508" y="592074"/>
                  </a:lnTo>
                  <a:lnTo>
                    <a:pt x="254508" y="1017270"/>
                  </a:lnTo>
                  <a:lnTo>
                    <a:pt x="244500" y="1066803"/>
                  </a:lnTo>
                  <a:lnTo>
                    <a:pt x="217217" y="1107252"/>
                  </a:lnTo>
                  <a:lnTo>
                    <a:pt x="176766" y="1134523"/>
                  </a:lnTo>
                  <a:lnTo>
                    <a:pt x="127254" y="1144524"/>
                  </a:lnTo>
                  <a:lnTo>
                    <a:pt x="77741" y="1134523"/>
                  </a:lnTo>
                  <a:lnTo>
                    <a:pt x="37290" y="1107252"/>
                  </a:lnTo>
                  <a:lnTo>
                    <a:pt x="10007" y="1066803"/>
                  </a:lnTo>
                  <a:lnTo>
                    <a:pt x="0" y="1017270"/>
                  </a:lnTo>
                  <a:lnTo>
                    <a:pt x="0" y="592074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4" name="object 64"/>
          <p:cNvSpPr txBox="1"/>
          <p:nvPr/>
        </p:nvSpPr>
        <p:spPr>
          <a:xfrm>
            <a:off x="4829936" y="5476443"/>
            <a:ext cx="1022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50" dirty="0">
                <a:latin typeface="Arial"/>
                <a:cs typeface="Arial"/>
              </a:rPr>
              <a:t>E</a:t>
            </a:r>
            <a:endParaRPr sz="900">
              <a:latin typeface="Arial"/>
              <a:cs typeface="Aria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4837938" y="5714796"/>
            <a:ext cx="952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50" dirty="0">
                <a:latin typeface="Arial"/>
                <a:cs typeface="Arial"/>
              </a:rPr>
              <a:t>T</a:t>
            </a:r>
            <a:endParaRPr sz="900">
              <a:latin typeface="Arial"/>
              <a:cs typeface="Arial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4829936" y="5833668"/>
            <a:ext cx="107950" cy="281940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 marR="5080">
              <a:lnSpc>
                <a:spcPts val="940"/>
              </a:lnSpc>
              <a:spcBef>
                <a:spcPts val="245"/>
              </a:spcBef>
            </a:pPr>
            <a:r>
              <a:rPr sz="900" b="1" spc="-50" dirty="0">
                <a:latin typeface="Arial"/>
                <a:cs typeface="Arial"/>
              </a:rPr>
              <a:t>N</a:t>
            </a:r>
            <a:r>
              <a:rPr sz="900" b="1" spc="500" dirty="0">
                <a:latin typeface="Arial"/>
                <a:cs typeface="Arial"/>
              </a:rPr>
              <a:t> </a:t>
            </a:r>
            <a:r>
              <a:rPr sz="900" b="1" spc="-50" dirty="0">
                <a:latin typeface="Arial"/>
                <a:cs typeface="Arial"/>
              </a:rPr>
              <a:t>D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67" name="object 67"/>
          <p:cNvGrpSpPr/>
          <p:nvPr/>
        </p:nvGrpSpPr>
        <p:grpSpPr>
          <a:xfrm>
            <a:off x="3247580" y="5725667"/>
            <a:ext cx="2698115" cy="131445"/>
            <a:chOff x="3247580" y="5725667"/>
            <a:chExt cx="2698115" cy="131445"/>
          </a:xfrm>
        </p:grpSpPr>
        <p:sp>
          <p:nvSpPr>
            <p:cNvPr id="68" name="object 68"/>
            <p:cNvSpPr/>
            <p:nvPr/>
          </p:nvSpPr>
          <p:spPr>
            <a:xfrm>
              <a:off x="4485893" y="5773673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76200"/>
                  </a:lnTo>
                </a:path>
              </a:pathLst>
            </a:custGeom>
            <a:ln w="7620">
              <a:solidFill>
                <a:srgbClr val="44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4637531" y="5754623"/>
              <a:ext cx="119380" cy="102235"/>
            </a:xfrm>
            <a:custGeom>
              <a:avLst/>
              <a:gdLst/>
              <a:ahLst/>
              <a:cxnLst/>
              <a:rect l="l" t="t" r="r" b="b"/>
              <a:pathLst>
                <a:path w="119379" h="102235">
                  <a:moveTo>
                    <a:pt x="0" y="0"/>
                  </a:moveTo>
                  <a:lnTo>
                    <a:pt x="0" y="102107"/>
                  </a:lnTo>
                  <a:lnTo>
                    <a:pt x="118871" y="510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3260597" y="5805677"/>
              <a:ext cx="1437640" cy="1905"/>
            </a:xfrm>
            <a:custGeom>
              <a:avLst/>
              <a:gdLst/>
              <a:ahLst/>
              <a:cxnLst/>
              <a:rect l="l" t="t" r="r" b="b"/>
              <a:pathLst>
                <a:path w="1437639" h="1904">
                  <a:moveTo>
                    <a:pt x="1437131" y="0"/>
                  </a:moveTo>
                  <a:lnTo>
                    <a:pt x="0" y="1524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5863589" y="5729477"/>
              <a:ext cx="78105" cy="76200"/>
            </a:xfrm>
            <a:custGeom>
              <a:avLst/>
              <a:gdLst/>
              <a:ahLst/>
              <a:cxnLst/>
              <a:rect l="l" t="t" r="r" b="b"/>
              <a:pathLst>
                <a:path w="78104" h="76200">
                  <a:moveTo>
                    <a:pt x="77724" y="0"/>
                  </a:moveTo>
                  <a:lnTo>
                    <a:pt x="0" y="76200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2" name="object 72"/>
          <p:cNvSpPr txBox="1"/>
          <p:nvPr/>
        </p:nvSpPr>
        <p:spPr>
          <a:xfrm>
            <a:off x="4472685" y="5599277"/>
            <a:ext cx="70866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9570" algn="l"/>
                <a:tab pos="582295" algn="l"/>
              </a:tabLst>
            </a:pPr>
            <a:r>
              <a:rPr sz="800" spc="-25" dirty="0">
                <a:latin typeface="Arial MT"/>
                <a:cs typeface="Arial MT"/>
              </a:rPr>
              <a:t>16</a:t>
            </a:r>
            <a:r>
              <a:rPr sz="800" dirty="0">
                <a:latin typeface="Arial MT"/>
                <a:cs typeface="Arial MT"/>
              </a:rPr>
              <a:t>	</a:t>
            </a:r>
            <a:r>
              <a:rPr sz="1350" b="1" spc="-75" baseline="3086" dirty="0">
                <a:latin typeface="Arial"/>
                <a:cs typeface="Arial"/>
              </a:rPr>
              <a:t>X</a:t>
            </a:r>
            <a:r>
              <a:rPr sz="1350" b="1" baseline="3086" dirty="0">
                <a:latin typeface="Arial"/>
                <a:cs typeface="Arial"/>
              </a:rPr>
              <a:t>	</a:t>
            </a:r>
            <a:r>
              <a:rPr sz="800" spc="-25" dirty="0">
                <a:latin typeface="Arial MT"/>
                <a:cs typeface="Arial MT"/>
              </a:rPr>
              <a:t>32</a:t>
            </a:r>
            <a:endParaRPr sz="800">
              <a:latin typeface="Arial MT"/>
              <a:cs typeface="Arial MT"/>
            </a:endParaRPr>
          </a:p>
        </p:txBody>
      </p:sp>
      <p:grpSp>
        <p:nvGrpSpPr>
          <p:cNvPr id="73" name="object 73"/>
          <p:cNvGrpSpPr/>
          <p:nvPr/>
        </p:nvGrpSpPr>
        <p:grpSpPr>
          <a:xfrm>
            <a:off x="1336484" y="4035488"/>
            <a:ext cx="7158990" cy="1821814"/>
            <a:chOff x="1336484" y="4035488"/>
            <a:chExt cx="7158990" cy="1821814"/>
          </a:xfrm>
        </p:grpSpPr>
        <p:sp>
          <p:nvSpPr>
            <p:cNvPr id="74" name="object 74"/>
            <p:cNvSpPr/>
            <p:nvPr/>
          </p:nvSpPr>
          <p:spPr>
            <a:xfrm>
              <a:off x="5327904" y="5754624"/>
              <a:ext cx="119380" cy="102235"/>
            </a:xfrm>
            <a:custGeom>
              <a:avLst/>
              <a:gdLst/>
              <a:ahLst/>
              <a:cxnLst/>
              <a:rect l="l" t="t" r="r" b="b"/>
              <a:pathLst>
                <a:path w="119379" h="102235">
                  <a:moveTo>
                    <a:pt x="0" y="0"/>
                  </a:moveTo>
                  <a:lnTo>
                    <a:pt x="0" y="102107"/>
                  </a:lnTo>
                  <a:lnTo>
                    <a:pt x="118872" y="510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5022342" y="5805677"/>
              <a:ext cx="364490" cy="1905"/>
            </a:xfrm>
            <a:custGeom>
              <a:avLst/>
              <a:gdLst/>
              <a:ahLst/>
              <a:cxnLst/>
              <a:rect l="l" t="t" r="r" b="b"/>
              <a:pathLst>
                <a:path w="364489" h="1904">
                  <a:moveTo>
                    <a:pt x="364236" y="0"/>
                  </a:moveTo>
                  <a:lnTo>
                    <a:pt x="0" y="1524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1349502" y="4048506"/>
              <a:ext cx="1140460" cy="1064260"/>
            </a:xfrm>
            <a:custGeom>
              <a:avLst/>
              <a:gdLst/>
              <a:ahLst/>
              <a:cxnLst/>
              <a:rect l="l" t="t" r="r" b="b"/>
              <a:pathLst>
                <a:path w="1140460" h="1064260">
                  <a:moveTo>
                    <a:pt x="0" y="1063752"/>
                  </a:moveTo>
                  <a:lnTo>
                    <a:pt x="1139952" y="1063752"/>
                  </a:lnTo>
                  <a:lnTo>
                    <a:pt x="1139952" y="0"/>
                  </a:lnTo>
                  <a:lnTo>
                    <a:pt x="0" y="0"/>
                  </a:lnTo>
                  <a:lnTo>
                    <a:pt x="0" y="1063752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8233410" y="4735068"/>
              <a:ext cx="247650" cy="0"/>
            </a:xfrm>
            <a:custGeom>
              <a:avLst/>
              <a:gdLst/>
              <a:ahLst/>
              <a:cxnLst/>
              <a:rect l="l" t="t" r="r" b="b"/>
              <a:pathLst>
                <a:path w="247650">
                  <a:moveTo>
                    <a:pt x="0" y="0"/>
                  </a:moveTo>
                  <a:lnTo>
                    <a:pt x="247650" y="0"/>
                  </a:lnTo>
                </a:path>
              </a:pathLst>
            </a:custGeom>
            <a:ln w="274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8" name="object 78"/>
          <p:cNvSpPr txBox="1"/>
          <p:nvPr/>
        </p:nvSpPr>
        <p:spPr>
          <a:xfrm>
            <a:off x="7365618" y="4301490"/>
            <a:ext cx="2736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20" dirty="0">
                <a:solidFill>
                  <a:srgbClr val="003399"/>
                </a:solidFill>
                <a:latin typeface="Arial"/>
                <a:cs typeface="Arial"/>
              </a:rPr>
              <a:t>Zero</a:t>
            </a:r>
            <a:endParaRPr sz="900">
              <a:latin typeface="Arial"/>
              <a:cs typeface="Arial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2259329" y="4496816"/>
            <a:ext cx="1905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25" dirty="0">
                <a:latin typeface="Arial"/>
                <a:cs typeface="Arial"/>
              </a:rPr>
              <a:t>RD</a:t>
            </a:r>
            <a:endParaRPr sz="900">
              <a:latin typeface="Arial"/>
              <a:cs typeface="Arial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1375028" y="4769866"/>
            <a:ext cx="2165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25" dirty="0">
                <a:latin typeface="Arial"/>
                <a:cs typeface="Arial"/>
              </a:rPr>
              <a:t>WD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81" name="object 81"/>
          <p:cNvGrpSpPr/>
          <p:nvPr/>
        </p:nvGrpSpPr>
        <p:grpSpPr>
          <a:xfrm>
            <a:off x="1914144" y="5116067"/>
            <a:ext cx="86995" cy="204470"/>
            <a:chOff x="1914144" y="5116067"/>
            <a:chExt cx="86995" cy="204470"/>
          </a:xfrm>
        </p:grpSpPr>
        <p:sp>
          <p:nvSpPr>
            <p:cNvPr id="82" name="object 82"/>
            <p:cNvSpPr/>
            <p:nvPr/>
          </p:nvSpPr>
          <p:spPr>
            <a:xfrm>
              <a:off x="1914144" y="5116067"/>
              <a:ext cx="86995" cy="102235"/>
            </a:xfrm>
            <a:custGeom>
              <a:avLst/>
              <a:gdLst/>
              <a:ahLst/>
              <a:cxnLst/>
              <a:rect l="l" t="t" r="r" b="b"/>
              <a:pathLst>
                <a:path w="86994" h="102235">
                  <a:moveTo>
                    <a:pt x="43433" y="0"/>
                  </a:moveTo>
                  <a:lnTo>
                    <a:pt x="0" y="102107"/>
                  </a:lnTo>
                  <a:lnTo>
                    <a:pt x="86868" y="102107"/>
                  </a:lnTo>
                  <a:lnTo>
                    <a:pt x="43433" y="0"/>
                  </a:lnTo>
                  <a:close/>
                </a:path>
              </a:pathLst>
            </a:custGeom>
            <a:solidFill>
              <a:srgbClr val="003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1957578" y="5150357"/>
              <a:ext cx="1905" cy="161925"/>
            </a:xfrm>
            <a:custGeom>
              <a:avLst/>
              <a:gdLst/>
              <a:ahLst/>
              <a:cxnLst/>
              <a:rect l="l" t="t" r="r" b="b"/>
              <a:pathLst>
                <a:path w="1905" h="161925">
                  <a:moveTo>
                    <a:pt x="0" y="0"/>
                  </a:moveTo>
                  <a:lnTo>
                    <a:pt x="1524" y="161544"/>
                  </a:lnTo>
                </a:path>
              </a:pathLst>
            </a:custGeom>
            <a:ln w="16764">
              <a:solidFill>
                <a:srgbClr val="00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4" name="object 84"/>
          <p:cNvSpPr txBox="1"/>
          <p:nvPr/>
        </p:nvSpPr>
        <p:spPr>
          <a:xfrm>
            <a:off x="1621027" y="4931486"/>
            <a:ext cx="56769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10" dirty="0">
                <a:solidFill>
                  <a:srgbClr val="0033FF"/>
                </a:solidFill>
                <a:latin typeface="Arial"/>
                <a:cs typeface="Arial"/>
              </a:rPr>
              <a:t>MemRead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85" name="object 85"/>
          <p:cNvGrpSpPr/>
          <p:nvPr/>
        </p:nvGrpSpPr>
        <p:grpSpPr>
          <a:xfrm>
            <a:off x="952500" y="3806761"/>
            <a:ext cx="85725" cy="238125"/>
            <a:chOff x="952500" y="3806761"/>
            <a:chExt cx="85725" cy="238125"/>
          </a:xfrm>
        </p:grpSpPr>
        <p:sp>
          <p:nvSpPr>
            <p:cNvPr id="86" name="object 86"/>
            <p:cNvSpPr/>
            <p:nvPr/>
          </p:nvSpPr>
          <p:spPr>
            <a:xfrm>
              <a:off x="952500" y="3941063"/>
              <a:ext cx="85725" cy="104139"/>
            </a:xfrm>
            <a:custGeom>
              <a:avLst/>
              <a:gdLst/>
              <a:ahLst/>
              <a:cxnLst/>
              <a:rect l="l" t="t" r="r" b="b"/>
              <a:pathLst>
                <a:path w="85725" h="104139">
                  <a:moveTo>
                    <a:pt x="85343" y="0"/>
                  </a:moveTo>
                  <a:lnTo>
                    <a:pt x="0" y="0"/>
                  </a:lnTo>
                  <a:lnTo>
                    <a:pt x="42671" y="103631"/>
                  </a:lnTo>
                  <a:lnTo>
                    <a:pt x="85343" y="0"/>
                  </a:lnTo>
                  <a:close/>
                </a:path>
              </a:pathLst>
            </a:custGeom>
            <a:solidFill>
              <a:srgbClr val="003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995934" y="3815333"/>
              <a:ext cx="1905" cy="195580"/>
            </a:xfrm>
            <a:custGeom>
              <a:avLst/>
              <a:gdLst/>
              <a:ahLst/>
              <a:cxnLst/>
              <a:rect l="l" t="t" r="r" b="b"/>
              <a:pathLst>
                <a:path w="1905" h="195579">
                  <a:moveTo>
                    <a:pt x="0" y="0"/>
                  </a:moveTo>
                  <a:lnTo>
                    <a:pt x="1524" y="195072"/>
                  </a:lnTo>
                </a:path>
              </a:pathLst>
            </a:custGeom>
            <a:ln w="16764">
              <a:solidFill>
                <a:srgbClr val="00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8" name="object 88"/>
          <p:cNvSpPr txBox="1"/>
          <p:nvPr/>
        </p:nvSpPr>
        <p:spPr>
          <a:xfrm>
            <a:off x="1375028" y="4053967"/>
            <a:ext cx="819150" cy="5149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45745">
              <a:lnSpc>
                <a:spcPct val="100000"/>
              </a:lnSpc>
              <a:spcBef>
                <a:spcPts val="100"/>
              </a:spcBef>
            </a:pPr>
            <a:r>
              <a:rPr sz="900" b="1" spc="-10" dirty="0">
                <a:solidFill>
                  <a:srgbClr val="0033FF"/>
                </a:solidFill>
                <a:latin typeface="Arial"/>
                <a:cs typeface="Arial"/>
              </a:rPr>
              <a:t>MemWrite </a:t>
            </a:r>
            <a:r>
              <a:rPr sz="900" b="1" spc="-20" dirty="0">
                <a:latin typeface="Arial"/>
                <a:cs typeface="Arial"/>
              </a:rPr>
              <a:t>ADDR</a:t>
            </a:r>
            <a:endParaRPr sz="900">
              <a:latin typeface="Arial"/>
              <a:cs typeface="Arial"/>
            </a:endParaRPr>
          </a:p>
          <a:p>
            <a:pPr marL="215900">
              <a:lnSpc>
                <a:spcPct val="100000"/>
              </a:lnSpc>
              <a:spcBef>
                <a:spcPts val="250"/>
              </a:spcBef>
            </a:pPr>
            <a:r>
              <a:rPr sz="1200" b="1" spc="-10" dirty="0">
                <a:latin typeface="Arial"/>
                <a:cs typeface="Arial"/>
              </a:rPr>
              <a:t>Memory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89" name="object 89"/>
          <p:cNvGrpSpPr/>
          <p:nvPr/>
        </p:nvGrpSpPr>
        <p:grpSpPr>
          <a:xfrm>
            <a:off x="5128259" y="3771709"/>
            <a:ext cx="1772920" cy="1362710"/>
            <a:chOff x="5128259" y="3771709"/>
            <a:chExt cx="1772920" cy="1362710"/>
          </a:xfrm>
        </p:grpSpPr>
        <p:sp>
          <p:nvSpPr>
            <p:cNvPr id="90" name="object 90"/>
            <p:cNvSpPr/>
            <p:nvPr/>
          </p:nvSpPr>
          <p:spPr>
            <a:xfrm>
              <a:off x="5132069" y="3815333"/>
              <a:ext cx="78105" cy="76200"/>
            </a:xfrm>
            <a:custGeom>
              <a:avLst/>
              <a:gdLst/>
              <a:ahLst/>
              <a:cxnLst/>
              <a:rect l="l" t="t" r="r" b="b"/>
              <a:pathLst>
                <a:path w="78104" h="76200">
                  <a:moveTo>
                    <a:pt x="77724" y="0"/>
                  </a:moveTo>
                  <a:lnTo>
                    <a:pt x="0" y="76200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5131307" y="3909059"/>
              <a:ext cx="85725" cy="100965"/>
            </a:xfrm>
            <a:custGeom>
              <a:avLst/>
              <a:gdLst/>
              <a:ahLst/>
              <a:cxnLst/>
              <a:rect l="l" t="t" r="r" b="b"/>
              <a:pathLst>
                <a:path w="85725" h="100964">
                  <a:moveTo>
                    <a:pt x="85343" y="0"/>
                  </a:moveTo>
                  <a:lnTo>
                    <a:pt x="0" y="0"/>
                  </a:lnTo>
                  <a:lnTo>
                    <a:pt x="42671" y="100583"/>
                  </a:lnTo>
                  <a:lnTo>
                    <a:pt x="8534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5174741" y="3780281"/>
              <a:ext cx="1905" cy="196850"/>
            </a:xfrm>
            <a:custGeom>
              <a:avLst/>
              <a:gdLst/>
              <a:ahLst/>
              <a:cxnLst/>
              <a:rect l="l" t="t" r="r" b="b"/>
              <a:pathLst>
                <a:path w="1904" h="196850">
                  <a:moveTo>
                    <a:pt x="0" y="0"/>
                  </a:moveTo>
                  <a:lnTo>
                    <a:pt x="1524" y="196596"/>
                  </a:lnTo>
                </a:path>
              </a:pathLst>
            </a:custGeom>
            <a:ln w="167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6781799" y="5030723"/>
              <a:ext cx="119380" cy="104139"/>
            </a:xfrm>
            <a:custGeom>
              <a:avLst/>
              <a:gdLst/>
              <a:ahLst/>
              <a:cxnLst/>
              <a:rect l="l" t="t" r="r" b="b"/>
              <a:pathLst>
                <a:path w="119379" h="104139">
                  <a:moveTo>
                    <a:pt x="0" y="0"/>
                  </a:moveTo>
                  <a:lnTo>
                    <a:pt x="0" y="103631"/>
                  </a:lnTo>
                  <a:lnTo>
                    <a:pt x="118872" y="525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6706361" y="5083301"/>
              <a:ext cx="137160" cy="1905"/>
            </a:xfrm>
            <a:custGeom>
              <a:avLst/>
              <a:gdLst/>
              <a:ahLst/>
              <a:cxnLst/>
              <a:rect l="l" t="t" r="r" b="b"/>
              <a:pathLst>
                <a:path w="137159" h="1904">
                  <a:moveTo>
                    <a:pt x="137160" y="0"/>
                  </a:moveTo>
                  <a:lnTo>
                    <a:pt x="0" y="1524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5" name="object 95"/>
          <p:cNvSpPr txBox="1"/>
          <p:nvPr/>
        </p:nvSpPr>
        <p:spPr>
          <a:xfrm>
            <a:off x="3289808" y="3126485"/>
            <a:ext cx="61785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10" dirty="0">
                <a:latin typeface="Arial"/>
                <a:cs typeface="Arial"/>
              </a:rPr>
              <a:t>Instruction</a:t>
            </a:r>
            <a:endParaRPr sz="900">
              <a:latin typeface="Arial"/>
              <a:cs typeface="Arial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3986910" y="3116960"/>
            <a:ext cx="711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50" dirty="0">
                <a:latin typeface="Constantia"/>
                <a:cs typeface="Constantia"/>
              </a:rPr>
              <a:t>I</a:t>
            </a:r>
            <a:endParaRPr sz="900">
              <a:latin typeface="Constantia"/>
              <a:cs typeface="Constantia"/>
            </a:endParaRPr>
          </a:p>
        </p:txBody>
      </p:sp>
      <p:sp>
        <p:nvSpPr>
          <p:cNvPr id="97" name="object 97"/>
          <p:cNvSpPr/>
          <p:nvPr/>
        </p:nvSpPr>
        <p:spPr>
          <a:xfrm>
            <a:off x="3216401" y="3627882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76200"/>
                </a:lnTo>
              </a:path>
            </a:pathLst>
          </a:custGeom>
          <a:ln w="7620">
            <a:solidFill>
              <a:srgbClr val="44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 txBox="1"/>
          <p:nvPr/>
        </p:nvSpPr>
        <p:spPr>
          <a:xfrm>
            <a:off x="3280409" y="3585464"/>
            <a:ext cx="138430" cy="147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spc="-25" dirty="0">
                <a:latin typeface="Arial MT"/>
                <a:cs typeface="Arial MT"/>
              </a:rPr>
              <a:t>32</a:t>
            </a:r>
            <a:endParaRPr sz="800">
              <a:latin typeface="Arial MT"/>
              <a:cs typeface="Arial MT"/>
            </a:endParaRPr>
          </a:p>
        </p:txBody>
      </p:sp>
      <p:grpSp>
        <p:nvGrpSpPr>
          <p:cNvPr id="99" name="object 99"/>
          <p:cNvGrpSpPr/>
          <p:nvPr/>
        </p:nvGrpSpPr>
        <p:grpSpPr>
          <a:xfrm>
            <a:off x="6268148" y="3729228"/>
            <a:ext cx="2439035" cy="2058035"/>
            <a:chOff x="6268148" y="3729228"/>
            <a:chExt cx="2439035" cy="2058035"/>
          </a:xfrm>
        </p:grpSpPr>
        <p:sp>
          <p:nvSpPr>
            <p:cNvPr id="100" name="object 100"/>
            <p:cNvSpPr/>
            <p:nvPr/>
          </p:nvSpPr>
          <p:spPr>
            <a:xfrm>
              <a:off x="8586215" y="3729228"/>
              <a:ext cx="120650" cy="104139"/>
            </a:xfrm>
            <a:custGeom>
              <a:avLst/>
              <a:gdLst/>
              <a:ahLst/>
              <a:cxnLst/>
              <a:rect l="l" t="t" r="r" b="b"/>
              <a:pathLst>
                <a:path w="120650" h="104139">
                  <a:moveTo>
                    <a:pt x="0" y="0"/>
                  </a:moveTo>
                  <a:lnTo>
                    <a:pt x="0" y="103632"/>
                  </a:lnTo>
                  <a:lnTo>
                    <a:pt x="120395" y="510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6281165" y="3780282"/>
              <a:ext cx="2365375" cy="1993900"/>
            </a:xfrm>
            <a:custGeom>
              <a:avLst/>
              <a:gdLst/>
              <a:ahLst/>
              <a:cxnLst/>
              <a:rect l="l" t="t" r="r" b="b"/>
              <a:pathLst>
                <a:path w="2365375" h="1993900">
                  <a:moveTo>
                    <a:pt x="2365248" y="0"/>
                  </a:moveTo>
                  <a:lnTo>
                    <a:pt x="2186940" y="1524"/>
                  </a:lnTo>
                </a:path>
                <a:path w="2365375" h="1993900">
                  <a:moveTo>
                    <a:pt x="0" y="1531620"/>
                  </a:moveTo>
                  <a:lnTo>
                    <a:pt x="1524" y="1993392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7681721" y="4722114"/>
              <a:ext cx="32384" cy="26034"/>
            </a:xfrm>
            <a:custGeom>
              <a:avLst/>
              <a:gdLst/>
              <a:ahLst/>
              <a:cxnLst/>
              <a:rect l="l" t="t" r="r" b="b"/>
              <a:pathLst>
                <a:path w="32384" h="26035">
                  <a:moveTo>
                    <a:pt x="24892" y="0"/>
                  </a:moveTo>
                  <a:lnTo>
                    <a:pt x="7111" y="0"/>
                  </a:lnTo>
                  <a:lnTo>
                    <a:pt x="0" y="5842"/>
                  </a:lnTo>
                  <a:lnTo>
                    <a:pt x="0" y="12954"/>
                  </a:lnTo>
                  <a:lnTo>
                    <a:pt x="0" y="20066"/>
                  </a:lnTo>
                  <a:lnTo>
                    <a:pt x="7111" y="25908"/>
                  </a:lnTo>
                  <a:lnTo>
                    <a:pt x="24892" y="25908"/>
                  </a:lnTo>
                  <a:lnTo>
                    <a:pt x="32003" y="20066"/>
                  </a:lnTo>
                  <a:lnTo>
                    <a:pt x="32003" y="5842"/>
                  </a:lnTo>
                  <a:lnTo>
                    <a:pt x="24892" y="0"/>
                  </a:lnTo>
                  <a:close/>
                </a:path>
              </a:pathLst>
            </a:custGeom>
            <a:solidFill>
              <a:srgbClr val="44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7681721" y="4722114"/>
              <a:ext cx="32384" cy="26034"/>
            </a:xfrm>
            <a:custGeom>
              <a:avLst/>
              <a:gdLst/>
              <a:ahLst/>
              <a:cxnLst/>
              <a:rect l="l" t="t" r="r" b="b"/>
              <a:pathLst>
                <a:path w="32384" h="26035">
                  <a:moveTo>
                    <a:pt x="0" y="12954"/>
                  </a:moveTo>
                  <a:lnTo>
                    <a:pt x="0" y="5842"/>
                  </a:lnTo>
                  <a:lnTo>
                    <a:pt x="7111" y="0"/>
                  </a:lnTo>
                  <a:lnTo>
                    <a:pt x="16001" y="0"/>
                  </a:lnTo>
                  <a:lnTo>
                    <a:pt x="24892" y="0"/>
                  </a:lnTo>
                  <a:lnTo>
                    <a:pt x="32003" y="5842"/>
                  </a:lnTo>
                  <a:lnTo>
                    <a:pt x="32003" y="12954"/>
                  </a:lnTo>
                  <a:lnTo>
                    <a:pt x="32003" y="20066"/>
                  </a:lnTo>
                  <a:lnTo>
                    <a:pt x="24892" y="25908"/>
                  </a:lnTo>
                  <a:lnTo>
                    <a:pt x="16001" y="25908"/>
                  </a:lnTo>
                  <a:lnTo>
                    <a:pt x="7111" y="25908"/>
                  </a:lnTo>
                  <a:lnTo>
                    <a:pt x="0" y="20066"/>
                  </a:lnTo>
                  <a:lnTo>
                    <a:pt x="0" y="12954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6544055" y="5346192"/>
              <a:ext cx="85725" cy="102235"/>
            </a:xfrm>
            <a:custGeom>
              <a:avLst/>
              <a:gdLst/>
              <a:ahLst/>
              <a:cxnLst/>
              <a:rect l="l" t="t" r="r" b="b"/>
              <a:pathLst>
                <a:path w="85725" h="102235">
                  <a:moveTo>
                    <a:pt x="42672" y="0"/>
                  </a:moveTo>
                  <a:lnTo>
                    <a:pt x="0" y="102108"/>
                  </a:lnTo>
                  <a:lnTo>
                    <a:pt x="85344" y="102108"/>
                  </a:lnTo>
                  <a:lnTo>
                    <a:pt x="42672" y="0"/>
                  </a:lnTo>
                  <a:close/>
                </a:path>
              </a:pathLst>
            </a:custGeom>
            <a:solidFill>
              <a:srgbClr val="003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6587489" y="5380482"/>
              <a:ext cx="1905" cy="161925"/>
            </a:xfrm>
            <a:custGeom>
              <a:avLst/>
              <a:gdLst/>
              <a:ahLst/>
              <a:cxnLst/>
              <a:rect l="l" t="t" r="r" b="b"/>
              <a:pathLst>
                <a:path w="1904" h="161925">
                  <a:moveTo>
                    <a:pt x="0" y="0"/>
                  </a:moveTo>
                  <a:lnTo>
                    <a:pt x="1524" y="161544"/>
                  </a:lnTo>
                </a:path>
              </a:pathLst>
            </a:custGeom>
            <a:ln w="16764">
              <a:solidFill>
                <a:srgbClr val="00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6" name="object 106"/>
          <p:cNvSpPr txBox="1"/>
          <p:nvPr/>
        </p:nvSpPr>
        <p:spPr>
          <a:xfrm>
            <a:off x="6336538" y="5543194"/>
            <a:ext cx="52578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10" dirty="0">
                <a:solidFill>
                  <a:srgbClr val="0033FF"/>
                </a:solidFill>
                <a:latin typeface="Arial"/>
                <a:cs typeface="Arial"/>
              </a:rPr>
              <a:t>ALUSrcB</a:t>
            </a:r>
            <a:endParaRPr sz="900">
              <a:latin typeface="Arial"/>
              <a:cs typeface="Arial"/>
            </a:endParaRPr>
          </a:p>
        </p:txBody>
      </p:sp>
      <p:sp>
        <p:nvSpPr>
          <p:cNvPr id="107" name="object 107"/>
          <p:cNvSpPr/>
          <p:nvPr/>
        </p:nvSpPr>
        <p:spPr>
          <a:xfrm>
            <a:off x="5442965" y="3967734"/>
            <a:ext cx="2260600" cy="1987550"/>
          </a:xfrm>
          <a:custGeom>
            <a:avLst/>
            <a:gdLst/>
            <a:ahLst/>
            <a:cxnLst/>
            <a:rect l="l" t="t" r="r" b="b"/>
            <a:pathLst>
              <a:path w="2260600" h="1987550">
                <a:moveTo>
                  <a:pt x="2258567" y="0"/>
                </a:moveTo>
                <a:lnTo>
                  <a:pt x="2260091" y="766572"/>
                </a:lnTo>
              </a:path>
              <a:path w="2260600" h="1987550">
                <a:moveTo>
                  <a:pt x="838200" y="1805940"/>
                </a:moveTo>
                <a:lnTo>
                  <a:pt x="379475" y="1807464"/>
                </a:lnTo>
              </a:path>
              <a:path w="2260600" h="1987550">
                <a:moveTo>
                  <a:pt x="0" y="1830082"/>
                </a:moveTo>
                <a:lnTo>
                  <a:pt x="7215" y="1785360"/>
                </a:lnTo>
                <a:lnTo>
                  <a:pt x="27306" y="1746520"/>
                </a:lnTo>
                <a:lnTo>
                  <a:pt x="57936" y="1715891"/>
                </a:lnTo>
                <a:lnTo>
                  <a:pt x="96771" y="1695805"/>
                </a:lnTo>
                <a:lnTo>
                  <a:pt x="141478" y="1688592"/>
                </a:lnTo>
                <a:lnTo>
                  <a:pt x="233425" y="1688592"/>
                </a:lnTo>
                <a:lnTo>
                  <a:pt x="278132" y="1695805"/>
                </a:lnTo>
                <a:lnTo>
                  <a:pt x="316967" y="1715891"/>
                </a:lnTo>
                <a:lnTo>
                  <a:pt x="347597" y="1746520"/>
                </a:lnTo>
                <a:lnTo>
                  <a:pt x="367688" y="1785360"/>
                </a:lnTo>
                <a:lnTo>
                  <a:pt x="374904" y="1830082"/>
                </a:lnTo>
                <a:lnTo>
                  <a:pt x="374904" y="1845805"/>
                </a:lnTo>
                <a:lnTo>
                  <a:pt x="367688" y="1890527"/>
                </a:lnTo>
                <a:lnTo>
                  <a:pt x="347597" y="1929367"/>
                </a:lnTo>
                <a:lnTo>
                  <a:pt x="316967" y="1959996"/>
                </a:lnTo>
                <a:lnTo>
                  <a:pt x="278132" y="1980082"/>
                </a:lnTo>
                <a:lnTo>
                  <a:pt x="233425" y="1987296"/>
                </a:lnTo>
                <a:lnTo>
                  <a:pt x="141478" y="1987296"/>
                </a:lnTo>
                <a:lnTo>
                  <a:pt x="96771" y="1980082"/>
                </a:lnTo>
                <a:lnTo>
                  <a:pt x="57936" y="1959996"/>
                </a:lnTo>
                <a:lnTo>
                  <a:pt x="27306" y="1929367"/>
                </a:lnTo>
                <a:lnTo>
                  <a:pt x="7215" y="1890527"/>
                </a:lnTo>
                <a:lnTo>
                  <a:pt x="0" y="1845805"/>
                </a:lnTo>
                <a:lnTo>
                  <a:pt x="0" y="1830082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 txBox="1"/>
          <p:nvPr/>
        </p:nvSpPr>
        <p:spPr>
          <a:xfrm>
            <a:off x="5460238" y="5684926"/>
            <a:ext cx="2997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25" dirty="0">
                <a:latin typeface="Courier New"/>
                <a:cs typeface="Courier New"/>
              </a:rPr>
              <a:t>&lt;&lt;2</a:t>
            </a:r>
            <a:endParaRPr sz="1200">
              <a:latin typeface="Courier New"/>
              <a:cs typeface="Courier New"/>
            </a:endParaRPr>
          </a:p>
        </p:txBody>
      </p:sp>
      <p:grpSp>
        <p:nvGrpSpPr>
          <p:cNvPr id="109" name="object 109"/>
          <p:cNvGrpSpPr/>
          <p:nvPr/>
        </p:nvGrpSpPr>
        <p:grpSpPr>
          <a:xfrm>
            <a:off x="63944" y="2772092"/>
            <a:ext cx="7498715" cy="1740535"/>
            <a:chOff x="63944" y="2772092"/>
            <a:chExt cx="7498715" cy="1740535"/>
          </a:xfrm>
        </p:grpSpPr>
        <p:sp>
          <p:nvSpPr>
            <p:cNvPr id="110" name="object 110"/>
            <p:cNvSpPr/>
            <p:nvPr/>
          </p:nvSpPr>
          <p:spPr>
            <a:xfrm>
              <a:off x="689609" y="2785109"/>
              <a:ext cx="6859905" cy="1905"/>
            </a:xfrm>
            <a:custGeom>
              <a:avLst/>
              <a:gdLst/>
              <a:ahLst/>
              <a:cxnLst/>
              <a:rect l="l" t="t" r="r" b="b"/>
              <a:pathLst>
                <a:path w="6859905" h="1905">
                  <a:moveTo>
                    <a:pt x="6859524" y="0"/>
                  </a:moveTo>
                  <a:lnTo>
                    <a:pt x="0" y="1524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276606" y="3784853"/>
              <a:ext cx="299085" cy="715010"/>
            </a:xfrm>
            <a:custGeom>
              <a:avLst/>
              <a:gdLst/>
              <a:ahLst/>
              <a:cxnLst/>
              <a:rect l="l" t="t" r="r" b="b"/>
              <a:pathLst>
                <a:path w="299084" h="715010">
                  <a:moveTo>
                    <a:pt x="298703" y="0"/>
                  </a:moveTo>
                  <a:lnTo>
                    <a:pt x="0" y="0"/>
                  </a:lnTo>
                  <a:lnTo>
                    <a:pt x="0" y="714756"/>
                  </a:lnTo>
                  <a:lnTo>
                    <a:pt x="298703" y="714756"/>
                  </a:lnTo>
                  <a:lnTo>
                    <a:pt x="29870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276606" y="3784853"/>
              <a:ext cx="299085" cy="715010"/>
            </a:xfrm>
            <a:custGeom>
              <a:avLst/>
              <a:gdLst/>
              <a:ahLst/>
              <a:cxnLst/>
              <a:rect l="l" t="t" r="r" b="b"/>
              <a:pathLst>
                <a:path w="299084" h="715010">
                  <a:moveTo>
                    <a:pt x="0" y="714756"/>
                  </a:moveTo>
                  <a:lnTo>
                    <a:pt x="298703" y="714756"/>
                  </a:lnTo>
                  <a:lnTo>
                    <a:pt x="298703" y="0"/>
                  </a:lnTo>
                  <a:lnTo>
                    <a:pt x="0" y="0"/>
                  </a:lnTo>
                  <a:lnTo>
                    <a:pt x="0" y="714756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161543" y="4111751"/>
              <a:ext cx="119380" cy="104139"/>
            </a:xfrm>
            <a:custGeom>
              <a:avLst/>
              <a:gdLst/>
              <a:ahLst/>
              <a:cxnLst/>
              <a:rect l="l" t="t" r="r" b="b"/>
              <a:pathLst>
                <a:path w="119379" h="104139">
                  <a:moveTo>
                    <a:pt x="0" y="0"/>
                  </a:moveTo>
                  <a:lnTo>
                    <a:pt x="0" y="103631"/>
                  </a:lnTo>
                  <a:lnTo>
                    <a:pt x="118871" y="525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76961" y="4164329"/>
              <a:ext cx="144780" cy="1905"/>
            </a:xfrm>
            <a:custGeom>
              <a:avLst/>
              <a:gdLst/>
              <a:ahLst/>
              <a:cxnLst/>
              <a:rect l="l" t="t" r="r" b="b"/>
              <a:pathLst>
                <a:path w="144779" h="1904">
                  <a:moveTo>
                    <a:pt x="144780" y="0"/>
                  </a:moveTo>
                  <a:lnTo>
                    <a:pt x="0" y="1524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774191" y="4111751"/>
              <a:ext cx="119380" cy="104139"/>
            </a:xfrm>
            <a:custGeom>
              <a:avLst/>
              <a:gdLst/>
              <a:ahLst/>
              <a:cxnLst/>
              <a:rect l="l" t="t" r="r" b="b"/>
              <a:pathLst>
                <a:path w="119380" h="104139">
                  <a:moveTo>
                    <a:pt x="0" y="0"/>
                  </a:moveTo>
                  <a:lnTo>
                    <a:pt x="0" y="103631"/>
                  </a:lnTo>
                  <a:lnTo>
                    <a:pt x="118871" y="525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579881" y="4164329"/>
              <a:ext cx="254635" cy="1905"/>
            </a:xfrm>
            <a:custGeom>
              <a:avLst/>
              <a:gdLst/>
              <a:ahLst/>
              <a:cxnLst/>
              <a:rect l="l" t="t" r="r" b="b"/>
              <a:pathLst>
                <a:path w="254634" h="1904">
                  <a:moveTo>
                    <a:pt x="254508" y="0"/>
                  </a:moveTo>
                  <a:lnTo>
                    <a:pt x="0" y="1524"/>
                  </a:lnTo>
                </a:path>
              </a:pathLst>
            </a:custGeom>
            <a:ln w="259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7" name="object 117"/>
          <p:cNvSpPr txBox="1"/>
          <p:nvPr/>
        </p:nvSpPr>
        <p:spPr>
          <a:xfrm>
            <a:off x="301548" y="3866515"/>
            <a:ext cx="2381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25" dirty="0">
                <a:latin typeface="Arial"/>
                <a:cs typeface="Arial"/>
              </a:rPr>
              <a:t>PC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8" name="object 118"/>
          <p:cNvSpPr txBox="1"/>
          <p:nvPr/>
        </p:nvSpPr>
        <p:spPr>
          <a:xfrm>
            <a:off x="6131814" y="4904994"/>
            <a:ext cx="895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50" dirty="0">
                <a:latin typeface="Arial"/>
                <a:cs typeface="Arial"/>
              </a:rPr>
              <a:t>4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119" name="object 119"/>
          <p:cNvGrpSpPr/>
          <p:nvPr/>
        </p:nvGrpSpPr>
        <p:grpSpPr>
          <a:xfrm>
            <a:off x="63944" y="2577020"/>
            <a:ext cx="9030335" cy="3255645"/>
            <a:chOff x="63944" y="2577020"/>
            <a:chExt cx="9030335" cy="3255645"/>
          </a:xfrm>
        </p:grpSpPr>
        <p:sp>
          <p:nvSpPr>
            <p:cNvPr id="120" name="object 120"/>
            <p:cNvSpPr/>
            <p:nvPr/>
          </p:nvSpPr>
          <p:spPr>
            <a:xfrm>
              <a:off x="76961" y="2590037"/>
              <a:ext cx="6094730" cy="1607820"/>
            </a:xfrm>
            <a:custGeom>
              <a:avLst/>
              <a:gdLst/>
              <a:ahLst/>
              <a:cxnLst/>
              <a:rect l="l" t="t" r="r" b="b"/>
              <a:pathLst>
                <a:path w="6094730" h="1607820">
                  <a:moveTo>
                    <a:pt x="612647" y="195072"/>
                  </a:moveTo>
                  <a:lnTo>
                    <a:pt x="614172" y="1574292"/>
                  </a:lnTo>
                </a:path>
                <a:path w="6094730" h="1607820">
                  <a:moveTo>
                    <a:pt x="0" y="0"/>
                  </a:moveTo>
                  <a:lnTo>
                    <a:pt x="1524" y="1574292"/>
                  </a:lnTo>
                </a:path>
                <a:path w="6094730" h="1607820">
                  <a:moveTo>
                    <a:pt x="6092952" y="195072"/>
                  </a:moveTo>
                  <a:lnTo>
                    <a:pt x="6094476" y="1607820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7498079" y="3057143"/>
              <a:ext cx="100965" cy="119380"/>
            </a:xfrm>
            <a:custGeom>
              <a:avLst/>
              <a:gdLst/>
              <a:ahLst/>
              <a:cxnLst/>
              <a:rect l="l" t="t" r="r" b="b"/>
              <a:pathLst>
                <a:path w="100965" h="119380">
                  <a:moveTo>
                    <a:pt x="100584" y="0"/>
                  </a:moveTo>
                  <a:lnTo>
                    <a:pt x="0" y="0"/>
                  </a:lnTo>
                  <a:lnTo>
                    <a:pt x="50292" y="118871"/>
                  </a:lnTo>
                  <a:lnTo>
                    <a:pt x="1005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7549134" y="2785109"/>
              <a:ext cx="690880" cy="800100"/>
            </a:xfrm>
            <a:custGeom>
              <a:avLst/>
              <a:gdLst/>
              <a:ahLst/>
              <a:cxnLst/>
              <a:rect l="l" t="t" r="r" b="b"/>
              <a:pathLst>
                <a:path w="690879" h="800100">
                  <a:moveTo>
                    <a:pt x="0" y="0"/>
                  </a:moveTo>
                  <a:lnTo>
                    <a:pt x="1524" y="332231"/>
                  </a:lnTo>
                </a:path>
                <a:path w="690879" h="800100">
                  <a:moveTo>
                    <a:pt x="688848" y="536448"/>
                  </a:moveTo>
                  <a:lnTo>
                    <a:pt x="690372" y="800100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5194553" y="5793485"/>
              <a:ext cx="27940" cy="26034"/>
            </a:xfrm>
            <a:custGeom>
              <a:avLst/>
              <a:gdLst/>
              <a:ahLst/>
              <a:cxnLst/>
              <a:rect l="l" t="t" r="r" b="b"/>
              <a:pathLst>
                <a:path w="27939" h="26035">
                  <a:moveTo>
                    <a:pt x="21336" y="0"/>
                  </a:moveTo>
                  <a:lnTo>
                    <a:pt x="6096" y="0"/>
                  </a:lnTo>
                  <a:lnTo>
                    <a:pt x="0" y="5803"/>
                  </a:lnTo>
                  <a:lnTo>
                    <a:pt x="0" y="12953"/>
                  </a:lnTo>
                  <a:lnTo>
                    <a:pt x="0" y="20104"/>
                  </a:lnTo>
                  <a:lnTo>
                    <a:pt x="6096" y="25907"/>
                  </a:lnTo>
                  <a:lnTo>
                    <a:pt x="21336" y="25907"/>
                  </a:lnTo>
                  <a:lnTo>
                    <a:pt x="27432" y="20104"/>
                  </a:lnTo>
                  <a:lnTo>
                    <a:pt x="27432" y="5803"/>
                  </a:lnTo>
                  <a:lnTo>
                    <a:pt x="21336" y="0"/>
                  </a:lnTo>
                  <a:close/>
                </a:path>
              </a:pathLst>
            </a:custGeom>
            <a:solidFill>
              <a:srgbClr val="44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5194553" y="5793485"/>
              <a:ext cx="27940" cy="26034"/>
            </a:xfrm>
            <a:custGeom>
              <a:avLst/>
              <a:gdLst/>
              <a:ahLst/>
              <a:cxnLst/>
              <a:rect l="l" t="t" r="r" b="b"/>
              <a:pathLst>
                <a:path w="27939" h="26035">
                  <a:moveTo>
                    <a:pt x="0" y="12953"/>
                  </a:moveTo>
                  <a:lnTo>
                    <a:pt x="0" y="5803"/>
                  </a:lnTo>
                  <a:lnTo>
                    <a:pt x="6096" y="0"/>
                  </a:lnTo>
                  <a:lnTo>
                    <a:pt x="13716" y="0"/>
                  </a:lnTo>
                  <a:lnTo>
                    <a:pt x="21336" y="0"/>
                  </a:lnTo>
                  <a:lnTo>
                    <a:pt x="27432" y="5803"/>
                  </a:lnTo>
                  <a:lnTo>
                    <a:pt x="27432" y="12953"/>
                  </a:lnTo>
                  <a:lnTo>
                    <a:pt x="27432" y="20104"/>
                  </a:lnTo>
                  <a:lnTo>
                    <a:pt x="21336" y="25907"/>
                  </a:lnTo>
                  <a:lnTo>
                    <a:pt x="13716" y="25907"/>
                  </a:lnTo>
                  <a:lnTo>
                    <a:pt x="6096" y="25907"/>
                  </a:lnTo>
                  <a:lnTo>
                    <a:pt x="0" y="20104"/>
                  </a:lnTo>
                  <a:lnTo>
                    <a:pt x="0" y="12953"/>
                  </a:lnTo>
                  <a:close/>
                </a:path>
              </a:pathLst>
            </a:custGeom>
            <a:ln w="259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677418" y="4142993"/>
              <a:ext cx="24765" cy="35560"/>
            </a:xfrm>
            <a:custGeom>
              <a:avLst/>
              <a:gdLst/>
              <a:ahLst/>
              <a:cxnLst/>
              <a:rect l="l" t="t" r="r" b="b"/>
              <a:pathLst>
                <a:path w="24765" h="35560">
                  <a:moveTo>
                    <a:pt x="18922" y="0"/>
                  </a:moveTo>
                  <a:lnTo>
                    <a:pt x="5460" y="0"/>
                  </a:lnTo>
                  <a:lnTo>
                    <a:pt x="0" y="7873"/>
                  </a:lnTo>
                  <a:lnTo>
                    <a:pt x="0" y="17525"/>
                  </a:lnTo>
                  <a:lnTo>
                    <a:pt x="0" y="27177"/>
                  </a:lnTo>
                  <a:lnTo>
                    <a:pt x="5460" y="35051"/>
                  </a:lnTo>
                  <a:lnTo>
                    <a:pt x="18922" y="35051"/>
                  </a:lnTo>
                  <a:lnTo>
                    <a:pt x="24383" y="27177"/>
                  </a:lnTo>
                  <a:lnTo>
                    <a:pt x="24383" y="7873"/>
                  </a:lnTo>
                  <a:lnTo>
                    <a:pt x="18922" y="0"/>
                  </a:lnTo>
                  <a:close/>
                </a:path>
              </a:pathLst>
            </a:custGeom>
            <a:solidFill>
              <a:srgbClr val="44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677418" y="3321557"/>
              <a:ext cx="8403590" cy="856615"/>
            </a:xfrm>
            <a:custGeom>
              <a:avLst/>
              <a:gdLst/>
              <a:ahLst/>
              <a:cxnLst/>
              <a:rect l="l" t="t" r="r" b="b"/>
              <a:pathLst>
                <a:path w="8403590" h="856614">
                  <a:moveTo>
                    <a:pt x="0" y="838961"/>
                  </a:moveTo>
                  <a:lnTo>
                    <a:pt x="0" y="829309"/>
                  </a:lnTo>
                  <a:lnTo>
                    <a:pt x="5460" y="821435"/>
                  </a:lnTo>
                  <a:lnTo>
                    <a:pt x="12191" y="821435"/>
                  </a:lnTo>
                  <a:lnTo>
                    <a:pt x="18922" y="821435"/>
                  </a:lnTo>
                  <a:lnTo>
                    <a:pt x="24383" y="829309"/>
                  </a:lnTo>
                  <a:lnTo>
                    <a:pt x="24383" y="838961"/>
                  </a:lnTo>
                  <a:lnTo>
                    <a:pt x="24383" y="848613"/>
                  </a:lnTo>
                  <a:lnTo>
                    <a:pt x="18922" y="856487"/>
                  </a:lnTo>
                  <a:lnTo>
                    <a:pt x="12191" y="856487"/>
                  </a:lnTo>
                  <a:lnTo>
                    <a:pt x="5460" y="856487"/>
                  </a:lnTo>
                  <a:lnTo>
                    <a:pt x="0" y="848613"/>
                  </a:lnTo>
                  <a:lnTo>
                    <a:pt x="0" y="838961"/>
                  </a:lnTo>
                  <a:close/>
                </a:path>
                <a:path w="8403590" h="856614">
                  <a:moveTo>
                    <a:pt x="7560563" y="0"/>
                  </a:moveTo>
                  <a:lnTo>
                    <a:pt x="7178039" y="1524"/>
                  </a:lnTo>
                </a:path>
                <a:path w="8403590" h="856614">
                  <a:moveTo>
                    <a:pt x="8403336" y="458723"/>
                  </a:moveTo>
                  <a:lnTo>
                    <a:pt x="8249411" y="460247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5404103" y="3584447"/>
              <a:ext cx="102235" cy="85725"/>
            </a:xfrm>
            <a:custGeom>
              <a:avLst/>
              <a:gdLst/>
              <a:ahLst/>
              <a:cxnLst/>
              <a:rect l="l" t="t" r="r" b="b"/>
              <a:pathLst>
                <a:path w="102235" h="85725">
                  <a:moveTo>
                    <a:pt x="102108" y="0"/>
                  </a:moveTo>
                  <a:lnTo>
                    <a:pt x="0" y="42671"/>
                  </a:lnTo>
                  <a:lnTo>
                    <a:pt x="102108" y="85343"/>
                  </a:lnTo>
                  <a:lnTo>
                    <a:pt x="102108" y="0"/>
                  </a:lnTo>
                  <a:close/>
                </a:path>
              </a:pathLst>
            </a:custGeom>
            <a:solidFill>
              <a:srgbClr val="003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5438393" y="3627881"/>
              <a:ext cx="154305" cy="1905"/>
            </a:xfrm>
            <a:custGeom>
              <a:avLst/>
              <a:gdLst/>
              <a:ahLst/>
              <a:cxnLst/>
              <a:rect l="l" t="t" r="r" b="b"/>
              <a:pathLst>
                <a:path w="154304" h="1904">
                  <a:moveTo>
                    <a:pt x="153923" y="0"/>
                  </a:moveTo>
                  <a:lnTo>
                    <a:pt x="0" y="1524"/>
                  </a:lnTo>
                </a:path>
              </a:pathLst>
            </a:custGeom>
            <a:ln w="16764">
              <a:solidFill>
                <a:srgbClr val="00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9" name="object 129"/>
          <p:cNvSpPr txBox="1"/>
          <p:nvPr/>
        </p:nvSpPr>
        <p:spPr>
          <a:xfrm>
            <a:off x="5612638" y="3543757"/>
            <a:ext cx="426084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10" dirty="0">
                <a:solidFill>
                  <a:srgbClr val="0033FF"/>
                </a:solidFill>
                <a:latin typeface="Arial"/>
                <a:cs typeface="Arial"/>
              </a:rPr>
              <a:t>RegDst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130" name="object 130"/>
          <p:cNvGrpSpPr/>
          <p:nvPr/>
        </p:nvGrpSpPr>
        <p:grpSpPr>
          <a:xfrm>
            <a:off x="4756403" y="3312985"/>
            <a:ext cx="612775" cy="238125"/>
            <a:chOff x="4756403" y="3312985"/>
            <a:chExt cx="612775" cy="238125"/>
          </a:xfrm>
        </p:grpSpPr>
        <p:sp>
          <p:nvSpPr>
            <p:cNvPr id="131" name="object 131"/>
            <p:cNvSpPr/>
            <p:nvPr/>
          </p:nvSpPr>
          <p:spPr>
            <a:xfrm>
              <a:off x="5285231" y="3448811"/>
              <a:ext cx="83820" cy="102235"/>
            </a:xfrm>
            <a:custGeom>
              <a:avLst/>
              <a:gdLst/>
              <a:ahLst/>
              <a:cxnLst/>
              <a:rect l="l" t="t" r="r" b="b"/>
              <a:pathLst>
                <a:path w="83820" h="102235">
                  <a:moveTo>
                    <a:pt x="83819" y="0"/>
                  </a:moveTo>
                  <a:lnTo>
                    <a:pt x="0" y="0"/>
                  </a:lnTo>
                  <a:lnTo>
                    <a:pt x="42671" y="102108"/>
                  </a:lnTo>
                  <a:lnTo>
                    <a:pt x="8381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5328665" y="3321557"/>
              <a:ext cx="1905" cy="195580"/>
            </a:xfrm>
            <a:custGeom>
              <a:avLst/>
              <a:gdLst/>
              <a:ahLst/>
              <a:cxnLst/>
              <a:rect l="l" t="t" r="r" b="b"/>
              <a:pathLst>
                <a:path w="1904" h="195579">
                  <a:moveTo>
                    <a:pt x="0" y="0"/>
                  </a:moveTo>
                  <a:lnTo>
                    <a:pt x="1524" y="195071"/>
                  </a:lnTo>
                </a:path>
              </a:pathLst>
            </a:custGeom>
            <a:ln w="167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3" name="object 13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56403" y="3364991"/>
              <a:ext cx="306324" cy="185928"/>
            </a:xfrm>
            <a:prstGeom prst="rect">
              <a:avLst/>
            </a:prstGeom>
          </p:spPr>
        </p:pic>
        <p:sp>
          <p:nvSpPr>
            <p:cNvPr id="134" name="object 134"/>
            <p:cNvSpPr/>
            <p:nvPr/>
          </p:nvSpPr>
          <p:spPr>
            <a:xfrm>
              <a:off x="5285993" y="3339845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76200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5" name="object 135"/>
          <p:cNvSpPr txBox="1"/>
          <p:nvPr/>
        </p:nvSpPr>
        <p:spPr>
          <a:xfrm>
            <a:off x="5196585" y="3296538"/>
            <a:ext cx="82550" cy="147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spc="-50" dirty="0">
                <a:latin typeface="Arial MT"/>
                <a:cs typeface="Arial MT"/>
              </a:rPr>
              <a:t>5</a:t>
            </a:r>
            <a:endParaRPr sz="800">
              <a:latin typeface="Arial MT"/>
              <a:cs typeface="Arial MT"/>
            </a:endParaRPr>
          </a:p>
        </p:txBody>
      </p:sp>
      <p:grpSp>
        <p:nvGrpSpPr>
          <p:cNvPr id="136" name="object 136"/>
          <p:cNvGrpSpPr/>
          <p:nvPr/>
        </p:nvGrpSpPr>
        <p:grpSpPr>
          <a:xfrm>
            <a:off x="1101788" y="2929064"/>
            <a:ext cx="2047239" cy="1396365"/>
            <a:chOff x="1101788" y="2929064"/>
            <a:chExt cx="2047239" cy="1396365"/>
          </a:xfrm>
        </p:grpSpPr>
        <p:sp>
          <p:nvSpPr>
            <p:cNvPr id="137" name="object 137"/>
            <p:cNvSpPr/>
            <p:nvPr/>
          </p:nvSpPr>
          <p:spPr>
            <a:xfrm>
              <a:off x="1232915" y="4223003"/>
              <a:ext cx="120650" cy="102235"/>
            </a:xfrm>
            <a:custGeom>
              <a:avLst/>
              <a:gdLst/>
              <a:ahLst/>
              <a:cxnLst/>
              <a:rect l="l" t="t" r="r" b="b"/>
              <a:pathLst>
                <a:path w="120650" h="102235">
                  <a:moveTo>
                    <a:pt x="0" y="0"/>
                  </a:moveTo>
                  <a:lnTo>
                    <a:pt x="0" y="102108"/>
                  </a:lnTo>
                  <a:lnTo>
                    <a:pt x="120396" y="510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1114805" y="4274057"/>
              <a:ext cx="180340" cy="1905"/>
            </a:xfrm>
            <a:custGeom>
              <a:avLst/>
              <a:gdLst/>
              <a:ahLst/>
              <a:cxnLst/>
              <a:rect l="l" t="t" r="r" b="b"/>
              <a:pathLst>
                <a:path w="180340" h="1904">
                  <a:moveTo>
                    <a:pt x="179831" y="0"/>
                  </a:moveTo>
                  <a:lnTo>
                    <a:pt x="0" y="1524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2839974" y="2942081"/>
              <a:ext cx="295910" cy="716280"/>
            </a:xfrm>
            <a:custGeom>
              <a:avLst/>
              <a:gdLst/>
              <a:ahLst/>
              <a:cxnLst/>
              <a:rect l="l" t="t" r="r" b="b"/>
              <a:pathLst>
                <a:path w="295910" h="716279">
                  <a:moveTo>
                    <a:pt x="295656" y="0"/>
                  </a:moveTo>
                  <a:lnTo>
                    <a:pt x="0" y="0"/>
                  </a:lnTo>
                  <a:lnTo>
                    <a:pt x="0" y="716279"/>
                  </a:lnTo>
                  <a:lnTo>
                    <a:pt x="295656" y="716279"/>
                  </a:lnTo>
                  <a:lnTo>
                    <a:pt x="29565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2839974" y="2942081"/>
              <a:ext cx="295910" cy="716280"/>
            </a:xfrm>
            <a:custGeom>
              <a:avLst/>
              <a:gdLst/>
              <a:ahLst/>
              <a:cxnLst/>
              <a:rect l="l" t="t" r="r" b="b"/>
              <a:pathLst>
                <a:path w="295910" h="716279">
                  <a:moveTo>
                    <a:pt x="0" y="716279"/>
                  </a:moveTo>
                  <a:lnTo>
                    <a:pt x="295656" y="716279"/>
                  </a:lnTo>
                  <a:lnTo>
                    <a:pt x="295656" y="0"/>
                  </a:lnTo>
                  <a:lnTo>
                    <a:pt x="0" y="0"/>
                  </a:lnTo>
                  <a:lnTo>
                    <a:pt x="0" y="716279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1" name="object 141"/>
          <p:cNvSpPr txBox="1"/>
          <p:nvPr/>
        </p:nvSpPr>
        <p:spPr>
          <a:xfrm>
            <a:off x="2923158" y="3023361"/>
            <a:ext cx="135890" cy="36258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 marR="5080" indent="34290">
              <a:lnSpc>
                <a:spcPts val="1210"/>
              </a:lnSpc>
              <a:spcBef>
                <a:spcPts val="330"/>
              </a:spcBef>
            </a:pPr>
            <a:r>
              <a:rPr sz="1200" b="1" spc="-50" dirty="0">
                <a:latin typeface="Arial"/>
                <a:cs typeface="Arial"/>
              </a:rPr>
              <a:t>I R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42" name="object 142"/>
          <p:cNvGrpSpPr/>
          <p:nvPr/>
        </p:nvGrpSpPr>
        <p:grpSpPr>
          <a:xfrm>
            <a:off x="2826956" y="4078160"/>
            <a:ext cx="321945" cy="741045"/>
            <a:chOff x="2826956" y="4078160"/>
            <a:chExt cx="321945" cy="741045"/>
          </a:xfrm>
        </p:grpSpPr>
        <p:sp>
          <p:nvSpPr>
            <p:cNvPr id="143" name="object 143"/>
            <p:cNvSpPr/>
            <p:nvPr/>
          </p:nvSpPr>
          <p:spPr>
            <a:xfrm>
              <a:off x="2839974" y="4091177"/>
              <a:ext cx="295910" cy="715010"/>
            </a:xfrm>
            <a:custGeom>
              <a:avLst/>
              <a:gdLst/>
              <a:ahLst/>
              <a:cxnLst/>
              <a:rect l="l" t="t" r="r" b="b"/>
              <a:pathLst>
                <a:path w="295910" h="715010">
                  <a:moveTo>
                    <a:pt x="295656" y="0"/>
                  </a:moveTo>
                  <a:lnTo>
                    <a:pt x="0" y="0"/>
                  </a:lnTo>
                  <a:lnTo>
                    <a:pt x="0" y="714756"/>
                  </a:lnTo>
                  <a:lnTo>
                    <a:pt x="295656" y="714756"/>
                  </a:lnTo>
                  <a:lnTo>
                    <a:pt x="29565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2839974" y="4091177"/>
              <a:ext cx="295910" cy="715010"/>
            </a:xfrm>
            <a:custGeom>
              <a:avLst/>
              <a:gdLst/>
              <a:ahLst/>
              <a:cxnLst/>
              <a:rect l="l" t="t" r="r" b="b"/>
              <a:pathLst>
                <a:path w="295910" h="715010">
                  <a:moveTo>
                    <a:pt x="0" y="714756"/>
                  </a:moveTo>
                  <a:lnTo>
                    <a:pt x="295656" y="714756"/>
                  </a:lnTo>
                  <a:lnTo>
                    <a:pt x="295656" y="0"/>
                  </a:lnTo>
                  <a:lnTo>
                    <a:pt x="0" y="0"/>
                  </a:lnTo>
                  <a:lnTo>
                    <a:pt x="0" y="714756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5" name="object 145"/>
          <p:cNvSpPr txBox="1"/>
          <p:nvPr/>
        </p:nvSpPr>
        <p:spPr>
          <a:xfrm>
            <a:off x="2915157" y="4173092"/>
            <a:ext cx="152400" cy="3606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20320" marR="5080" indent="-8255">
              <a:lnSpc>
                <a:spcPts val="1200"/>
              </a:lnSpc>
              <a:spcBef>
                <a:spcPts val="340"/>
              </a:spcBef>
            </a:pPr>
            <a:r>
              <a:rPr sz="1200" b="1" spc="-50" dirty="0">
                <a:latin typeface="Arial"/>
                <a:cs typeface="Arial"/>
              </a:rPr>
              <a:t>M D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6" name="object 146"/>
          <p:cNvSpPr txBox="1"/>
          <p:nvPr/>
        </p:nvSpPr>
        <p:spPr>
          <a:xfrm>
            <a:off x="2923158" y="4479417"/>
            <a:ext cx="1358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0" dirty="0">
                <a:latin typeface="Arial"/>
                <a:cs typeface="Arial"/>
              </a:rPr>
              <a:t>R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47" name="object 147"/>
          <p:cNvGrpSpPr/>
          <p:nvPr/>
        </p:nvGrpSpPr>
        <p:grpSpPr>
          <a:xfrm>
            <a:off x="2481008" y="3270503"/>
            <a:ext cx="4003675" cy="2092960"/>
            <a:chOff x="2481008" y="3270503"/>
            <a:chExt cx="4003675" cy="2092960"/>
          </a:xfrm>
        </p:grpSpPr>
        <p:sp>
          <p:nvSpPr>
            <p:cNvPr id="148" name="object 148"/>
            <p:cNvSpPr/>
            <p:nvPr/>
          </p:nvSpPr>
          <p:spPr>
            <a:xfrm>
              <a:off x="2494025" y="4623053"/>
              <a:ext cx="152400" cy="1905"/>
            </a:xfrm>
            <a:custGeom>
              <a:avLst/>
              <a:gdLst/>
              <a:ahLst/>
              <a:cxnLst/>
              <a:rect l="l" t="t" r="r" b="b"/>
              <a:pathLst>
                <a:path w="152400" h="1904">
                  <a:moveTo>
                    <a:pt x="152400" y="0"/>
                  </a:moveTo>
                  <a:lnTo>
                    <a:pt x="0" y="1524"/>
                  </a:lnTo>
                </a:path>
              </a:pathLst>
            </a:custGeom>
            <a:ln w="259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2721863" y="3270503"/>
              <a:ext cx="120650" cy="102235"/>
            </a:xfrm>
            <a:custGeom>
              <a:avLst/>
              <a:gdLst/>
              <a:ahLst/>
              <a:cxnLst/>
              <a:rect l="l" t="t" r="r" b="b"/>
              <a:pathLst>
                <a:path w="120650" h="102235">
                  <a:moveTo>
                    <a:pt x="0" y="0"/>
                  </a:moveTo>
                  <a:lnTo>
                    <a:pt x="0" y="102108"/>
                  </a:lnTo>
                  <a:lnTo>
                    <a:pt x="120396" y="510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2646425" y="3321557"/>
              <a:ext cx="137160" cy="1905"/>
            </a:xfrm>
            <a:custGeom>
              <a:avLst/>
              <a:gdLst/>
              <a:ahLst/>
              <a:cxnLst/>
              <a:rect l="l" t="t" r="r" b="b"/>
              <a:pathLst>
                <a:path w="137160" h="1904">
                  <a:moveTo>
                    <a:pt x="137160" y="0"/>
                  </a:moveTo>
                  <a:lnTo>
                    <a:pt x="0" y="1524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2721863" y="4376927"/>
              <a:ext cx="120650" cy="102235"/>
            </a:xfrm>
            <a:custGeom>
              <a:avLst/>
              <a:gdLst/>
              <a:ahLst/>
              <a:cxnLst/>
              <a:rect l="l" t="t" r="r" b="b"/>
              <a:pathLst>
                <a:path w="120650" h="102235">
                  <a:moveTo>
                    <a:pt x="0" y="0"/>
                  </a:moveTo>
                  <a:lnTo>
                    <a:pt x="0" y="102108"/>
                  </a:lnTo>
                  <a:lnTo>
                    <a:pt x="120396" y="510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2646425" y="3321557"/>
              <a:ext cx="137160" cy="1301750"/>
            </a:xfrm>
            <a:custGeom>
              <a:avLst/>
              <a:gdLst/>
              <a:ahLst/>
              <a:cxnLst/>
              <a:rect l="l" t="t" r="r" b="b"/>
              <a:pathLst>
                <a:path w="137160" h="1301750">
                  <a:moveTo>
                    <a:pt x="137160" y="1106423"/>
                  </a:moveTo>
                  <a:lnTo>
                    <a:pt x="0" y="1107947"/>
                  </a:lnTo>
                </a:path>
                <a:path w="137160" h="1301750">
                  <a:moveTo>
                    <a:pt x="0" y="0"/>
                  </a:moveTo>
                  <a:lnTo>
                    <a:pt x="3048" y="1301495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2626613" y="4415789"/>
              <a:ext cx="33655" cy="26034"/>
            </a:xfrm>
            <a:custGeom>
              <a:avLst/>
              <a:gdLst/>
              <a:ahLst/>
              <a:cxnLst/>
              <a:rect l="l" t="t" r="r" b="b"/>
              <a:pathLst>
                <a:path w="33655" h="26035">
                  <a:moveTo>
                    <a:pt x="26035" y="0"/>
                  </a:moveTo>
                  <a:lnTo>
                    <a:pt x="7493" y="0"/>
                  </a:lnTo>
                  <a:lnTo>
                    <a:pt x="0" y="5842"/>
                  </a:lnTo>
                  <a:lnTo>
                    <a:pt x="0" y="12954"/>
                  </a:lnTo>
                  <a:lnTo>
                    <a:pt x="0" y="20066"/>
                  </a:lnTo>
                  <a:lnTo>
                    <a:pt x="7493" y="25908"/>
                  </a:lnTo>
                  <a:lnTo>
                    <a:pt x="26035" y="25908"/>
                  </a:lnTo>
                  <a:lnTo>
                    <a:pt x="33528" y="20066"/>
                  </a:lnTo>
                  <a:lnTo>
                    <a:pt x="33528" y="5842"/>
                  </a:lnTo>
                  <a:lnTo>
                    <a:pt x="26035" y="0"/>
                  </a:lnTo>
                  <a:close/>
                </a:path>
              </a:pathLst>
            </a:custGeom>
            <a:solidFill>
              <a:srgbClr val="44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2626613" y="4415789"/>
              <a:ext cx="33655" cy="26034"/>
            </a:xfrm>
            <a:custGeom>
              <a:avLst/>
              <a:gdLst/>
              <a:ahLst/>
              <a:cxnLst/>
              <a:rect l="l" t="t" r="r" b="b"/>
              <a:pathLst>
                <a:path w="33655" h="26035">
                  <a:moveTo>
                    <a:pt x="0" y="12954"/>
                  </a:moveTo>
                  <a:lnTo>
                    <a:pt x="0" y="5842"/>
                  </a:lnTo>
                  <a:lnTo>
                    <a:pt x="7493" y="0"/>
                  </a:lnTo>
                  <a:lnTo>
                    <a:pt x="16763" y="0"/>
                  </a:lnTo>
                  <a:lnTo>
                    <a:pt x="26035" y="0"/>
                  </a:lnTo>
                  <a:lnTo>
                    <a:pt x="33528" y="5842"/>
                  </a:lnTo>
                  <a:lnTo>
                    <a:pt x="33528" y="12954"/>
                  </a:lnTo>
                  <a:lnTo>
                    <a:pt x="33528" y="20066"/>
                  </a:lnTo>
                  <a:lnTo>
                    <a:pt x="26035" y="25908"/>
                  </a:lnTo>
                  <a:lnTo>
                    <a:pt x="16763" y="25908"/>
                  </a:lnTo>
                  <a:lnTo>
                    <a:pt x="7493" y="25908"/>
                  </a:lnTo>
                  <a:lnTo>
                    <a:pt x="0" y="20066"/>
                  </a:lnTo>
                  <a:lnTo>
                    <a:pt x="0" y="12954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3239261" y="3301745"/>
              <a:ext cx="33655" cy="33655"/>
            </a:xfrm>
            <a:custGeom>
              <a:avLst/>
              <a:gdLst/>
              <a:ahLst/>
              <a:cxnLst/>
              <a:rect l="l" t="t" r="r" b="b"/>
              <a:pathLst>
                <a:path w="33654" h="33654">
                  <a:moveTo>
                    <a:pt x="26035" y="0"/>
                  </a:moveTo>
                  <a:lnTo>
                    <a:pt x="7493" y="0"/>
                  </a:lnTo>
                  <a:lnTo>
                    <a:pt x="0" y="7492"/>
                  </a:lnTo>
                  <a:lnTo>
                    <a:pt x="0" y="16763"/>
                  </a:lnTo>
                  <a:lnTo>
                    <a:pt x="0" y="26034"/>
                  </a:lnTo>
                  <a:lnTo>
                    <a:pt x="7493" y="33527"/>
                  </a:lnTo>
                  <a:lnTo>
                    <a:pt x="26035" y="33527"/>
                  </a:lnTo>
                  <a:lnTo>
                    <a:pt x="33527" y="26034"/>
                  </a:lnTo>
                  <a:lnTo>
                    <a:pt x="33527" y="7492"/>
                  </a:lnTo>
                  <a:lnTo>
                    <a:pt x="26035" y="0"/>
                  </a:lnTo>
                  <a:close/>
                </a:path>
              </a:pathLst>
            </a:custGeom>
            <a:solidFill>
              <a:srgbClr val="44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3239261" y="3301745"/>
              <a:ext cx="33655" cy="33655"/>
            </a:xfrm>
            <a:custGeom>
              <a:avLst/>
              <a:gdLst/>
              <a:ahLst/>
              <a:cxnLst/>
              <a:rect l="l" t="t" r="r" b="b"/>
              <a:pathLst>
                <a:path w="33654" h="33654">
                  <a:moveTo>
                    <a:pt x="0" y="16763"/>
                  </a:moveTo>
                  <a:lnTo>
                    <a:pt x="0" y="7492"/>
                  </a:lnTo>
                  <a:lnTo>
                    <a:pt x="7493" y="0"/>
                  </a:lnTo>
                  <a:lnTo>
                    <a:pt x="16763" y="0"/>
                  </a:lnTo>
                  <a:lnTo>
                    <a:pt x="26035" y="0"/>
                  </a:lnTo>
                  <a:lnTo>
                    <a:pt x="33527" y="7492"/>
                  </a:lnTo>
                  <a:lnTo>
                    <a:pt x="33527" y="16763"/>
                  </a:lnTo>
                  <a:lnTo>
                    <a:pt x="33527" y="26034"/>
                  </a:lnTo>
                  <a:lnTo>
                    <a:pt x="26035" y="33527"/>
                  </a:lnTo>
                  <a:lnTo>
                    <a:pt x="16763" y="33527"/>
                  </a:lnTo>
                  <a:lnTo>
                    <a:pt x="7493" y="33527"/>
                  </a:lnTo>
                  <a:lnTo>
                    <a:pt x="0" y="26034"/>
                  </a:lnTo>
                  <a:lnTo>
                    <a:pt x="0" y="16763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3532631" y="4376927"/>
              <a:ext cx="119380" cy="102235"/>
            </a:xfrm>
            <a:custGeom>
              <a:avLst/>
              <a:gdLst/>
              <a:ahLst/>
              <a:cxnLst/>
              <a:rect l="l" t="t" r="r" b="b"/>
              <a:pathLst>
                <a:path w="119379" h="102235">
                  <a:moveTo>
                    <a:pt x="0" y="0"/>
                  </a:moveTo>
                  <a:lnTo>
                    <a:pt x="0" y="102108"/>
                  </a:lnTo>
                  <a:lnTo>
                    <a:pt x="118871" y="510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3140201" y="4427981"/>
              <a:ext cx="451484" cy="1905"/>
            </a:xfrm>
            <a:custGeom>
              <a:avLst/>
              <a:gdLst/>
              <a:ahLst/>
              <a:cxnLst/>
              <a:rect l="l" t="t" r="r" b="b"/>
              <a:pathLst>
                <a:path w="451485" h="1904">
                  <a:moveTo>
                    <a:pt x="451103" y="0"/>
                  </a:moveTo>
                  <a:lnTo>
                    <a:pt x="0" y="1524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3532631" y="4605527"/>
              <a:ext cx="119380" cy="104139"/>
            </a:xfrm>
            <a:custGeom>
              <a:avLst/>
              <a:gdLst/>
              <a:ahLst/>
              <a:cxnLst/>
              <a:rect l="l" t="t" r="r" b="b"/>
              <a:pathLst>
                <a:path w="119379" h="104139">
                  <a:moveTo>
                    <a:pt x="0" y="0"/>
                  </a:moveTo>
                  <a:lnTo>
                    <a:pt x="0" y="103632"/>
                  </a:lnTo>
                  <a:lnTo>
                    <a:pt x="118871" y="525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3370325" y="4658105"/>
              <a:ext cx="220979" cy="1905"/>
            </a:xfrm>
            <a:custGeom>
              <a:avLst/>
              <a:gdLst/>
              <a:ahLst/>
              <a:cxnLst/>
              <a:rect l="l" t="t" r="r" b="b"/>
              <a:pathLst>
                <a:path w="220979" h="1904">
                  <a:moveTo>
                    <a:pt x="220979" y="0"/>
                  </a:moveTo>
                  <a:lnTo>
                    <a:pt x="0" y="1524"/>
                  </a:lnTo>
                </a:path>
              </a:pathLst>
            </a:custGeom>
            <a:ln w="259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6365748" y="5141975"/>
              <a:ext cx="119380" cy="102235"/>
            </a:xfrm>
            <a:custGeom>
              <a:avLst/>
              <a:gdLst/>
              <a:ahLst/>
              <a:cxnLst/>
              <a:rect l="l" t="t" r="r" b="b"/>
              <a:pathLst>
                <a:path w="119379" h="102235">
                  <a:moveTo>
                    <a:pt x="0" y="0"/>
                  </a:moveTo>
                  <a:lnTo>
                    <a:pt x="0" y="102108"/>
                  </a:lnTo>
                  <a:lnTo>
                    <a:pt x="118872" y="510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5209794" y="5193029"/>
              <a:ext cx="1216660" cy="1905"/>
            </a:xfrm>
            <a:custGeom>
              <a:avLst/>
              <a:gdLst/>
              <a:ahLst/>
              <a:cxnLst/>
              <a:rect l="l" t="t" r="r" b="b"/>
              <a:pathLst>
                <a:path w="1216660" h="1904">
                  <a:moveTo>
                    <a:pt x="1216152" y="0"/>
                  </a:moveTo>
                  <a:lnTo>
                    <a:pt x="0" y="1524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6365748" y="5260847"/>
              <a:ext cx="119380" cy="102235"/>
            </a:xfrm>
            <a:custGeom>
              <a:avLst/>
              <a:gdLst/>
              <a:ahLst/>
              <a:cxnLst/>
              <a:rect l="l" t="t" r="r" b="b"/>
              <a:pathLst>
                <a:path w="119379" h="102235">
                  <a:moveTo>
                    <a:pt x="0" y="0"/>
                  </a:moveTo>
                  <a:lnTo>
                    <a:pt x="0" y="102107"/>
                  </a:lnTo>
                  <a:lnTo>
                    <a:pt x="118872" y="510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6281166" y="5311901"/>
              <a:ext cx="144780" cy="1905"/>
            </a:xfrm>
            <a:custGeom>
              <a:avLst/>
              <a:gdLst/>
              <a:ahLst/>
              <a:cxnLst/>
              <a:rect l="l" t="t" r="r" b="b"/>
              <a:pathLst>
                <a:path w="144779" h="1904">
                  <a:moveTo>
                    <a:pt x="144780" y="0"/>
                  </a:moveTo>
                  <a:lnTo>
                    <a:pt x="0" y="1524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5" name="object 165"/>
          <p:cNvSpPr txBox="1"/>
          <p:nvPr/>
        </p:nvSpPr>
        <p:spPr>
          <a:xfrm>
            <a:off x="6582918" y="5117719"/>
            <a:ext cx="8445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b="1" spc="-50" dirty="0">
                <a:latin typeface="Arial"/>
                <a:cs typeface="Arial"/>
              </a:rPr>
              <a:t>X</a:t>
            </a:r>
            <a:endParaRPr sz="700">
              <a:latin typeface="Arial"/>
              <a:cs typeface="Arial"/>
            </a:endParaRPr>
          </a:p>
        </p:txBody>
      </p:sp>
      <p:sp>
        <p:nvSpPr>
          <p:cNvPr id="166" name="object 166"/>
          <p:cNvSpPr/>
          <p:nvPr/>
        </p:nvSpPr>
        <p:spPr>
          <a:xfrm>
            <a:off x="6476238" y="4734305"/>
            <a:ext cx="230504" cy="688975"/>
          </a:xfrm>
          <a:custGeom>
            <a:avLst/>
            <a:gdLst/>
            <a:ahLst/>
            <a:cxnLst/>
            <a:rect l="l" t="t" r="r" b="b"/>
            <a:pathLst>
              <a:path w="230504" h="688975">
                <a:moveTo>
                  <a:pt x="0" y="0"/>
                </a:moveTo>
                <a:lnTo>
                  <a:pt x="0" y="688848"/>
                </a:lnTo>
                <a:lnTo>
                  <a:pt x="230123" y="536448"/>
                </a:lnTo>
                <a:lnTo>
                  <a:pt x="230123" y="152400"/>
                </a:lnTo>
                <a:lnTo>
                  <a:pt x="0" y="0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 txBox="1"/>
          <p:nvPr/>
        </p:nvSpPr>
        <p:spPr>
          <a:xfrm>
            <a:off x="6455664" y="4771770"/>
            <a:ext cx="243840" cy="279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ts val="1000"/>
              </a:lnSpc>
              <a:spcBef>
                <a:spcPts val="100"/>
              </a:spcBef>
            </a:pPr>
            <a:r>
              <a:rPr sz="900" b="1" spc="-50" dirty="0">
                <a:solidFill>
                  <a:srgbClr val="0033FF"/>
                </a:solidFill>
                <a:latin typeface="Courier New"/>
                <a:cs typeface="Courier New"/>
              </a:rPr>
              <a:t>0</a:t>
            </a:r>
            <a:endParaRPr sz="900">
              <a:latin typeface="Courier New"/>
              <a:cs typeface="Courier New"/>
            </a:endParaRPr>
          </a:p>
          <a:p>
            <a:pPr marL="38100">
              <a:lnSpc>
                <a:spcPts val="1000"/>
              </a:lnSpc>
            </a:pPr>
            <a:r>
              <a:rPr sz="1350" b="1" baseline="-9259" dirty="0">
                <a:solidFill>
                  <a:srgbClr val="0033FF"/>
                </a:solidFill>
                <a:latin typeface="Courier New"/>
                <a:cs typeface="Courier New"/>
              </a:rPr>
              <a:t>1</a:t>
            </a:r>
            <a:r>
              <a:rPr sz="1350" b="1" spc="-517" baseline="-9259" dirty="0">
                <a:solidFill>
                  <a:srgbClr val="0033FF"/>
                </a:solidFill>
                <a:latin typeface="Courier New"/>
                <a:cs typeface="Courier New"/>
              </a:rPr>
              <a:t> </a:t>
            </a:r>
            <a:r>
              <a:rPr sz="700" b="1" spc="-50" dirty="0">
                <a:latin typeface="Arial"/>
                <a:cs typeface="Arial"/>
              </a:rPr>
              <a:t>M</a:t>
            </a:r>
            <a:endParaRPr sz="700">
              <a:latin typeface="Arial"/>
              <a:cs typeface="Arial"/>
            </a:endParaRPr>
          </a:p>
        </p:txBody>
      </p:sp>
      <p:sp>
        <p:nvSpPr>
          <p:cNvPr id="168" name="object 168"/>
          <p:cNvSpPr txBox="1"/>
          <p:nvPr/>
        </p:nvSpPr>
        <p:spPr>
          <a:xfrm>
            <a:off x="6455664" y="4990033"/>
            <a:ext cx="23431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350" b="1" baseline="-33950" dirty="0">
                <a:solidFill>
                  <a:srgbClr val="0033FF"/>
                </a:solidFill>
                <a:latin typeface="Courier New"/>
                <a:cs typeface="Courier New"/>
              </a:rPr>
              <a:t>2</a:t>
            </a:r>
            <a:r>
              <a:rPr sz="1350" b="1" spc="-517" baseline="-33950" dirty="0">
                <a:solidFill>
                  <a:srgbClr val="0033FF"/>
                </a:solidFill>
                <a:latin typeface="Courier New"/>
                <a:cs typeface="Courier New"/>
              </a:rPr>
              <a:t> </a:t>
            </a:r>
            <a:r>
              <a:rPr sz="700" b="1" spc="-50" dirty="0">
                <a:latin typeface="Arial"/>
                <a:cs typeface="Arial"/>
              </a:rPr>
              <a:t>U</a:t>
            </a:r>
            <a:endParaRPr sz="700">
              <a:latin typeface="Arial"/>
              <a:cs typeface="Arial"/>
            </a:endParaRPr>
          </a:p>
        </p:txBody>
      </p:sp>
      <p:sp>
        <p:nvSpPr>
          <p:cNvPr id="169" name="object 169"/>
          <p:cNvSpPr txBox="1"/>
          <p:nvPr/>
        </p:nvSpPr>
        <p:spPr>
          <a:xfrm>
            <a:off x="6481064" y="5196916"/>
            <a:ext cx="9461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50" dirty="0">
                <a:solidFill>
                  <a:srgbClr val="0033FF"/>
                </a:solidFill>
                <a:latin typeface="Courier New"/>
                <a:cs typeface="Courier New"/>
              </a:rPr>
              <a:t>3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70" name="object 170"/>
          <p:cNvSpPr/>
          <p:nvPr/>
        </p:nvSpPr>
        <p:spPr>
          <a:xfrm>
            <a:off x="3643121" y="4274058"/>
            <a:ext cx="230504" cy="536575"/>
          </a:xfrm>
          <a:custGeom>
            <a:avLst/>
            <a:gdLst/>
            <a:ahLst/>
            <a:cxnLst/>
            <a:rect l="l" t="t" r="r" b="b"/>
            <a:pathLst>
              <a:path w="230504" h="536575">
                <a:moveTo>
                  <a:pt x="0" y="0"/>
                </a:moveTo>
                <a:lnTo>
                  <a:pt x="0" y="536448"/>
                </a:lnTo>
                <a:lnTo>
                  <a:pt x="230124" y="425323"/>
                </a:lnTo>
                <a:lnTo>
                  <a:pt x="230124" y="118999"/>
                </a:lnTo>
                <a:lnTo>
                  <a:pt x="0" y="0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 txBox="1"/>
          <p:nvPr/>
        </p:nvSpPr>
        <p:spPr>
          <a:xfrm>
            <a:off x="3621659" y="4336795"/>
            <a:ext cx="24384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900" b="1" dirty="0">
                <a:solidFill>
                  <a:srgbClr val="0033FF"/>
                </a:solidFill>
                <a:latin typeface="Courier New"/>
                <a:cs typeface="Courier New"/>
              </a:rPr>
              <a:t>0</a:t>
            </a:r>
            <a:r>
              <a:rPr sz="900" b="1" spc="-345" dirty="0">
                <a:solidFill>
                  <a:srgbClr val="0033FF"/>
                </a:solidFill>
                <a:latin typeface="Courier New"/>
                <a:cs typeface="Courier New"/>
              </a:rPr>
              <a:t> </a:t>
            </a:r>
            <a:r>
              <a:rPr sz="1050" b="1" spc="-75" baseline="-7936" dirty="0">
                <a:latin typeface="Arial"/>
                <a:cs typeface="Arial"/>
              </a:rPr>
              <a:t>M</a:t>
            </a:r>
            <a:endParaRPr sz="1050" baseline="-7936">
              <a:latin typeface="Arial"/>
              <a:cs typeface="Arial"/>
            </a:endParaRPr>
          </a:p>
        </p:txBody>
      </p:sp>
      <p:sp>
        <p:nvSpPr>
          <p:cNvPr id="172" name="object 172"/>
          <p:cNvSpPr txBox="1"/>
          <p:nvPr/>
        </p:nvSpPr>
        <p:spPr>
          <a:xfrm>
            <a:off x="3647059" y="4479416"/>
            <a:ext cx="186055" cy="24002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6045">
              <a:lnSpc>
                <a:spcPts val="725"/>
              </a:lnSpc>
              <a:spcBef>
                <a:spcPts val="95"/>
              </a:spcBef>
            </a:pPr>
            <a:r>
              <a:rPr sz="700" b="1" spc="-50" dirty="0">
                <a:latin typeface="Arial"/>
                <a:cs typeface="Arial"/>
              </a:rPr>
              <a:t>U</a:t>
            </a:r>
            <a:endParaRPr sz="700">
              <a:latin typeface="Arial"/>
              <a:cs typeface="Arial"/>
            </a:endParaRPr>
          </a:p>
          <a:p>
            <a:pPr marL="12700">
              <a:lnSpc>
                <a:spcPts val="965"/>
              </a:lnSpc>
            </a:pPr>
            <a:r>
              <a:rPr sz="1350" b="1" baseline="3086" dirty="0">
                <a:solidFill>
                  <a:srgbClr val="0033FF"/>
                </a:solidFill>
                <a:latin typeface="Courier New"/>
                <a:cs typeface="Courier New"/>
              </a:rPr>
              <a:t>1</a:t>
            </a:r>
            <a:r>
              <a:rPr sz="1350" b="1" spc="-427" baseline="3086" dirty="0">
                <a:solidFill>
                  <a:srgbClr val="0033FF"/>
                </a:solidFill>
                <a:latin typeface="Courier New"/>
                <a:cs typeface="Courier New"/>
              </a:rPr>
              <a:t> </a:t>
            </a:r>
            <a:r>
              <a:rPr sz="700" b="1" spc="-50" dirty="0">
                <a:latin typeface="Arial"/>
                <a:cs typeface="Arial"/>
              </a:rPr>
              <a:t>X</a:t>
            </a:r>
            <a:endParaRPr sz="700">
              <a:latin typeface="Arial"/>
              <a:cs typeface="Arial"/>
            </a:endParaRPr>
          </a:p>
        </p:txBody>
      </p:sp>
      <p:grpSp>
        <p:nvGrpSpPr>
          <p:cNvPr id="173" name="object 173"/>
          <p:cNvGrpSpPr/>
          <p:nvPr/>
        </p:nvGrpSpPr>
        <p:grpSpPr>
          <a:xfrm>
            <a:off x="5880100" y="4146803"/>
            <a:ext cx="1021080" cy="332740"/>
            <a:chOff x="5880100" y="4146803"/>
            <a:chExt cx="1021080" cy="332740"/>
          </a:xfrm>
        </p:grpSpPr>
        <p:sp>
          <p:nvSpPr>
            <p:cNvPr id="174" name="object 174"/>
            <p:cNvSpPr/>
            <p:nvPr/>
          </p:nvSpPr>
          <p:spPr>
            <a:xfrm>
              <a:off x="6781800" y="4265675"/>
              <a:ext cx="119380" cy="102235"/>
            </a:xfrm>
            <a:custGeom>
              <a:avLst/>
              <a:gdLst/>
              <a:ahLst/>
              <a:cxnLst/>
              <a:rect l="l" t="t" r="r" b="b"/>
              <a:pathLst>
                <a:path w="119379" h="102235">
                  <a:moveTo>
                    <a:pt x="0" y="0"/>
                  </a:moveTo>
                  <a:lnTo>
                    <a:pt x="0" y="102107"/>
                  </a:lnTo>
                  <a:lnTo>
                    <a:pt x="118872" y="510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5"/>
            <p:cNvSpPr/>
            <p:nvPr/>
          </p:nvSpPr>
          <p:spPr>
            <a:xfrm>
              <a:off x="6706361" y="4316729"/>
              <a:ext cx="137160" cy="1905"/>
            </a:xfrm>
            <a:custGeom>
              <a:avLst/>
              <a:gdLst/>
              <a:ahLst/>
              <a:cxnLst/>
              <a:rect l="l" t="t" r="r" b="b"/>
              <a:pathLst>
                <a:path w="137159" h="1904">
                  <a:moveTo>
                    <a:pt x="137160" y="0"/>
                  </a:moveTo>
                  <a:lnTo>
                    <a:pt x="0" y="1524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76"/>
            <p:cNvSpPr/>
            <p:nvPr/>
          </p:nvSpPr>
          <p:spPr>
            <a:xfrm>
              <a:off x="6365748" y="4376927"/>
              <a:ext cx="119380" cy="102235"/>
            </a:xfrm>
            <a:custGeom>
              <a:avLst/>
              <a:gdLst/>
              <a:ahLst/>
              <a:cxnLst/>
              <a:rect l="l" t="t" r="r" b="b"/>
              <a:pathLst>
                <a:path w="119379" h="102235">
                  <a:moveTo>
                    <a:pt x="0" y="0"/>
                  </a:moveTo>
                  <a:lnTo>
                    <a:pt x="0" y="102108"/>
                  </a:lnTo>
                  <a:lnTo>
                    <a:pt x="118872" y="510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7"/>
            <p:cNvSpPr/>
            <p:nvPr/>
          </p:nvSpPr>
          <p:spPr>
            <a:xfrm>
              <a:off x="5894070" y="4428743"/>
              <a:ext cx="544830" cy="0"/>
            </a:xfrm>
            <a:custGeom>
              <a:avLst/>
              <a:gdLst/>
              <a:ahLst/>
              <a:cxnLst/>
              <a:rect l="l" t="t" r="r" b="b"/>
              <a:pathLst>
                <a:path w="544829">
                  <a:moveTo>
                    <a:pt x="0" y="0"/>
                  </a:moveTo>
                  <a:lnTo>
                    <a:pt x="544830" y="0"/>
                  </a:lnTo>
                </a:path>
              </a:pathLst>
            </a:custGeom>
            <a:ln w="274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8"/>
            <p:cNvSpPr/>
            <p:nvPr/>
          </p:nvSpPr>
          <p:spPr>
            <a:xfrm>
              <a:off x="6365748" y="4146803"/>
              <a:ext cx="119380" cy="102235"/>
            </a:xfrm>
            <a:custGeom>
              <a:avLst/>
              <a:gdLst/>
              <a:ahLst/>
              <a:cxnLst/>
              <a:rect l="l" t="t" r="r" b="b"/>
              <a:pathLst>
                <a:path w="119379" h="102235">
                  <a:moveTo>
                    <a:pt x="0" y="0"/>
                  </a:moveTo>
                  <a:lnTo>
                    <a:pt x="0" y="102108"/>
                  </a:lnTo>
                  <a:lnTo>
                    <a:pt x="118872" y="510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79"/>
            <p:cNvSpPr/>
            <p:nvPr/>
          </p:nvSpPr>
          <p:spPr>
            <a:xfrm>
              <a:off x="6169913" y="4197857"/>
              <a:ext cx="256540" cy="1905"/>
            </a:xfrm>
            <a:custGeom>
              <a:avLst/>
              <a:gdLst/>
              <a:ahLst/>
              <a:cxnLst/>
              <a:rect l="l" t="t" r="r" b="b"/>
              <a:pathLst>
                <a:path w="256539" h="1904">
                  <a:moveTo>
                    <a:pt x="256032" y="0"/>
                  </a:moveTo>
                  <a:lnTo>
                    <a:pt x="0" y="1524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0" name="object 180"/>
          <p:cNvSpPr txBox="1"/>
          <p:nvPr/>
        </p:nvSpPr>
        <p:spPr>
          <a:xfrm>
            <a:off x="6574917" y="4147565"/>
            <a:ext cx="9906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b="1" spc="-50" dirty="0">
                <a:latin typeface="Arial"/>
                <a:cs typeface="Arial"/>
              </a:rPr>
              <a:t>M</a:t>
            </a:r>
            <a:endParaRPr sz="700">
              <a:latin typeface="Arial"/>
              <a:cs typeface="Arial"/>
            </a:endParaRPr>
          </a:p>
        </p:txBody>
      </p:sp>
      <p:sp>
        <p:nvSpPr>
          <p:cNvPr id="181" name="object 181"/>
          <p:cNvSpPr txBox="1"/>
          <p:nvPr/>
        </p:nvSpPr>
        <p:spPr>
          <a:xfrm>
            <a:off x="6574917" y="4250816"/>
            <a:ext cx="8953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b="1" spc="-50" dirty="0">
                <a:latin typeface="Arial"/>
                <a:cs typeface="Arial"/>
              </a:rPr>
              <a:t>U</a:t>
            </a:r>
            <a:endParaRPr sz="700">
              <a:latin typeface="Arial"/>
              <a:cs typeface="Arial"/>
            </a:endParaRPr>
          </a:p>
        </p:txBody>
      </p:sp>
      <p:sp>
        <p:nvSpPr>
          <p:cNvPr id="182" name="object 182"/>
          <p:cNvSpPr/>
          <p:nvPr/>
        </p:nvSpPr>
        <p:spPr>
          <a:xfrm>
            <a:off x="6476238" y="4045458"/>
            <a:ext cx="230504" cy="535305"/>
          </a:xfrm>
          <a:custGeom>
            <a:avLst/>
            <a:gdLst/>
            <a:ahLst/>
            <a:cxnLst/>
            <a:rect l="l" t="t" r="r" b="b"/>
            <a:pathLst>
              <a:path w="230504" h="535304">
                <a:moveTo>
                  <a:pt x="0" y="0"/>
                </a:moveTo>
                <a:lnTo>
                  <a:pt x="0" y="534924"/>
                </a:lnTo>
                <a:lnTo>
                  <a:pt x="230123" y="425450"/>
                </a:lnTo>
                <a:lnTo>
                  <a:pt x="230123" y="118999"/>
                </a:lnTo>
                <a:lnTo>
                  <a:pt x="0" y="0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 txBox="1"/>
          <p:nvPr/>
        </p:nvSpPr>
        <p:spPr>
          <a:xfrm>
            <a:off x="6481064" y="4108195"/>
            <a:ext cx="9461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50" dirty="0">
                <a:solidFill>
                  <a:srgbClr val="0033FF"/>
                </a:solidFill>
                <a:latin typeface="Courier New"/>
                <a:cs typeface="Courier New"/>
              </a:rPr>
              <a:t>0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84" name="object 184"/>
          <p:cNvSpPr txBox="1"/>
          <p:nvPr/>
        </p:nvSpPr>
        <p:spPr>
          <a:xfrm>
            <a:off x="6481064" y="4326382"/>
            <a:ext cx="1866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baseline="3086" dirty="0">
                <a:solidFill>
                  <a:srgbClr val="0033FF"/>
                </a:solidFill>
                <a:latin typeface="Courier New"/>
                <a:cs typeface="Courier New"/>
              </a:rPr>
              <a:t>1</a:t>
            </a:r>
            <a:r>
              <a:rPr sz="1350" b="1" spc="-419" baseline="3086" dirty="0">
                <a:solidFill>
                  <a:srgbClr val="0033FF"/>
                </a:solidFill>
                <a:latin typeface="Courier New"/>
                <a:cs typeface="Courier New"/>
              </a:rPr>
              <a:t> </a:t>
            </a:r>
            <a:r>
              <a:rPr sz="700" b="1" spc="-50" dirty="0">
                <a:latin typeface="Arial"/>
                <a:cs typeface="Arial"/>
              </a:rPr>
              <a:t>X</a:t>
            </a:r>
            <a:endParaRPr sz="700">
              <a:latin typeface="Arial"/>
              <a:cs typeface="Arial"/>
            </a:endParaRPr>
          </a:p>
        </p:txBody>
      </p:sp>
      <p:sp>
        <p:nvSpPr>
          <p:cNvPr id="185" name="object 185"/>
          <p:cNvSpPr/>
          <p:nvPr/>
        </p:nvSpPr>
        <p:spPr>
          <a:xfrm>
            <a:off x="5673090" y="4245102"/>
            <a:ext cx="220979" cy="373380"/>
          </a:xfrm>
          <a:custGeom>
            <a:avLst/>
            <a:gdLst/>
            <a:ahLst/>
            <a:cxnLst/>
            <a:rect l="l" t="t" r="r" b="b"/>
            <a:pathLst>
              <a:path w="220979" h="373379">
                <a:moveTo>
                  <a:pt x="220979" y="0"/>
                </a:moveTo>
                <a:lnTo>
                  <a:pt x="0" y="0"/>
                </a:lnTo>
                <a:lnTo>
                  <a:pt x="0" y="373380"/>
                </a:lnTo>
                <a:lnTo>
                  <a:pt x="220979" y="373380"/>
                </a:lnTo>
                <a:lnTo>
                  <a:pt x="22097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 txBox="1"/>
          <p:nvPr/>
        </p:nvSpPr>
        <p:spPr>
          <a:xfrm>
            <a:off x="5673090" y="4245102"/>
            <a:ext cx="220979" cy="373380"/>
          </a:xfrm>
          <a:prstGeom prst="rect">
            <a:avLst/>
          </a:prstGeom>
          <a:ln w="25907">
            <a:solidFill>
              <a:srgbClr val="000000"/>
            </a:solidFill>
          </a:ln>
        </p:spPr>
        <p:txBody>
          <a:bodyPr vert="horz" wrap="square" lIns="0" tIns="92710" rIns="0" bIns="0" rtlCol="0">
            <a:spAutoFit/>
          </a:bodyPr>
          <a:lstStyle/>
          <a:p>
            <a:pPr marL="55244">
              <a:lnSpc>
                <a:spcPct val="100000"/>
              </a:lnSpc>
              <a:spcBef>
                <a:spcPts val="730"/>
              </a:spcBef>
            </a:pPr>
            <a:r>
              <a:rPr sz="1200" b="1" spc="-50" dirty="0">
                <a:latin typeface="Arial"/>
                <a:cs typeface="Arial"/>
              </a:rPr>
              <a:t>A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87" name="object 187"/>
          <p:cNvGrpSpPr/>
          <p:nvPr/>
        </p:nvGrpSpPr>
        <p:grpSpPr>
          <a:xfrm>
            <a:off x="5660072" y="4690808"/>
            <a:ext cx="247015" cy="401320"/>
            <a:chOff x="5660072" y="4690808"/>
            <a:chExt cx="247015" cy="401320"/>
          </a:xfrm>
        </p:grpSpPr>
        <p:sp>
          <p:nvSpPr>
            <p:cNvPr id="188" name="object 188"/>
            <p:cNvSpPr/>
            <p:nvPr/>
          </p:nvSpPr>
          <p:spPr>
            <a:xfrm>
              <a:off x="5673089" y="4703826"/>
              <a:ext cx="220979" cy="375285"/>
            </a:xfrm>
            <a:custGeom>
              <a:avLst/>
              <a:gdLst/>
              <a:ahLst/>
              <a:cxnLst/>
              <a:rect l="l" t="t" r="r" b="b"/>
              <a:pathLst>
                <a:path w="220979" h="375285">
                  <a:moveTo>
                    <a:pt x="220979" y="0"/>
                  </a:moveTo>
                  <a:lnTo>
                    <a:pt x="0" y="0"/>
                  </a:lnTo>
                  <a:lnTo>
                    <a:pt x="0" y="374904"/>
                  </a:lnTo>
                  <a:lnTo>
                    <a:pt x="220979" y="374904"/>
                  </a:lnTo>
                  <a:lnTo>
                    <a:pt x="22097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189"/>
            <p:cNvSpPr/>
            <p:nvPr/>
          </p:nvSpPr>
          <p:spPr>
            <a:xfrm>
              <a:off x="5673089" y="4703826"/>
              <a:ext cx="220979" cy="375285"/>
            </a:xfrm>
            <a:custGeom>
              <a:avLst/>
              <a:gdLst/>
              <a:ahLst/>
              <a:cxnLst/>
              <a:rect l="l" t="t" r="r" b="b"/>
              <a:pathLst>
                <a:path w="220979" h="375285">
                  <a:moveTo>
                    <a:pt x="0" y="374904"/>
                  </a:moveTo>
                  <a:lnTo>
                    <a:pt x="220979" y="374904"/>
                  </a:lnTo>
                  <a:lnTo>
                    <a:pt x="220979" y="0"/>
                  </a:lnTo>
                  <a:lnTo>
                    <a:pt x="0" y="0"/>
                  </a:lnTo>
                  <a:lnTo>
                    <a:pt x="0" y="374904"/>
                  </a:lnTo>
                  <a:close/>
                </a:path>
              </a:pathLst>
            </a:custGeom>
            <a:ln w="259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0" name="object 190"/>
          <p:cNvSpPr txBox="1"/>
          <p:nvPr/>
        </p:nvSpPr>
        <p:spPr>
          <a:xfrm>
            <a:off x="5715761" y="4743069"/>
            <a:ext cx="1358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0" dirty="0">
                <a:latin typeface="Arial"/>
                <a:cs typeface="Arial"/>
              </a:rPr>
              <a:t>B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91" name="object 191"/>
          <p:cNvGrpSpPr/>
          <p:nvPr/>
        </p:nvGrpSpPr>
        <p:grpSpPr>
          <a:xfrm>
            <a:off x="5468048" y="4341812"/>
            <a:ext cx="2778760" cy="749935"/>
            <a:chOff x="5468048" y="4341812"/>
            <a:chExt cx="2778760" cy="749935"/>
          </a:xfrm>
        </p:grpSpPr>
        <p:sp>
          <p:nvSpPr>
            <p:cNvPr id="192" name="object 192"/>
            <p:cNvSpPr/>
            <p:nvPr/>
          </p:nvSpPr>
          <p:spPr>
            <a:xfrm>
              <a:off x="5556503" y="4802123"/>
              <a:ext cx="119380" cy="102235"/>
            </a:xfrm>
            <a:custGeom>
              <a:avLst/>
              <a:gdLst/>
              <a:ahLst/>
              <a:cxnLst/>
              <a:rect l="l" t="t" r="r" b="b"/>
              <a:pathLst>
                <a:path w="119379" h="102235">
                  <a:moveTo>
                    <a:pt x="0" y="0"/>
                  </a:moveTo>
                  <a:lnTo>
                    <a:pt x="0" y="102107"/>
                  </a:lnTo>
                  <a:lnTo>
                    <a:pt x="118872" y="510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" name="object 193"/>
            <p:cNvSpPr/>
            <p:nvPr/>
          </p:nvSpPr>
          <p:spPr>
            <a:xfrm>
              <a:off x="5481065" y="4853177"/>
              <a:ext cx="135890" cy="1905"/>
            </a:xfrm>
            <a:custGeom>
              <a:avLst/>
              <a:gdLst/>
              <a:ahLst/>
              <a:cxnLst/>
              <a:rect l="l" t="t" r="r" b="b"/>
              <a:pathLst>
                <a:path w="135889" h="1904">
                  <a:moveTo>
                    <a:pt x="135636" y="0"/>
                  </a:moveTo>
                  <a:lnTo>
                    <a:pt x="0" y="1524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" name="object 194"/>
            <p:cNvSpPr/>
            <p:nvPr/>
          </p:nvSpPr>
          <p:spPr>
            <a:xfrm>
              <a:off x="5556503" y="4376928"/>
              <a:ext cx="119380" cy="102235"/>
            </a:xfrm>
            <a:custGeom>
              <a:avLst/>
              <a:gdLst/>
              <a:ahLst/>
              <a:cxnLst/>
              <a:rect l="l" t="t" r="r" b="b"/>
              <a:pathLst>
                <a:path w="119379" h="102235">
                  <a:moveTo>
                    <a:pt x="0" y="0"/>
                  </a:moveTo>
                  <a:lnTo>
                    <a:pt x="0" y="102108"/>
                  </a:lnTo>
                  <a:lnTo>
                    <a:pt x="118872" y="510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" name="object 195"/>
            <p:cNvSpPr/>
            <p:nvPr/>
          </p:nvSpPr>
          <p:spPr>
            <a:xfrm>
              <a:off x="5481065" y="4427981"/>
              <a:ext cx="135890" cy="1905"/>
            </a:xfrm>
            <a:custGeom>
              <a:avLst/>
              <a:gdLst/>
              <a:ahLst/>
              <a:cxnLst/>
              <a:rect l="l" t="t" r="r" b="b"/>
              <a:pathLst>
                <a:path w="135889" h="1904">
                  <a:moveTo>
                    <a:pt x="135636" y="0"/>
                  </a:moveTo>
                  <a:lnTo>
                    <a:pt x="0" y="1524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" name="object 196"/>
            <p:cNvSpPr/>
            <p:nvPr/>
          </p:nvSpPr>
          <p:spPr>
            <a:xfrm>
              <a:off x="7936229" y="4354829"/>
              <a:ext cx="297180" cy="723900"/>
            </a:xfrm>
            <a:custGeom>
              <a:avLst/>
              <a:gdLst/>
              <a:ahLst/>
              <a:cxnLst/>
              <a:rect l="l" t="t" r="r" b="b"/>
              <a:pathLst>
                <a:path w="297179" h="723900">
                  <a:moveTo>
                    <a:pt x="297179" y="0"/>
                  </a:moveTo>
                  <a:lnTo>
                    <a:pt x="0" y="0"/>
                  </a:lnTo>
                  <a:lnTo>
                    <a:pt x="0" y="723900"/>
                  </a:lnTo>
                  <a:lnTo>
                    <a:pt x="297179" y="723900"/>
                  </a:lnTo>
                  <a:lnTo>
                    <a:pt x="29717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" name="object 197"/>
            <p:cNvSpPr/>
            <p:nvPr/>
          </p:nvSpPr>
          <p:spPr>
            <a:xfrm>
              <a:off x="7936229" y="4354829"/>
              <a:ext cx="297180" cy="723900"/>
            </a:xfrm>
            <a:custGeom>
              <a:avLst/>
              <a:gdLst/>
              <a:ahLst/>
              <a:cxnLst/>
              <a:rect l="l" t="t" r="r" b="b"/>
              <a:pathLst>
                <a:path w="297179" h="723900">
                  <a:moveTo>
                    <a:pt x="0" y="723900"/>
                  </a:moveTo>
                  <a:lnTo>
                    <a:pt x="297179" y="723900"/>
                  </a:lnTo>
                  <a:lnTo>
                    <a:pt x="297179" y="0"/>
                  </a:lnTo>
                  <a:lnTo>
                    <a:pt x="0" y="0"/>
                  </a:lnTo>
                  <a:lnTo>
                    <a:pt x="0" y="723900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8" name="object 198"/>
          <p:cNvSpPr txBox="1"/>
          <p:nvPr/>
        </p:nvSpPr>
        <p:spPr>
          <a:xfrm>
            <a:off x="7952993" y="4590669"/>
            <a:ext cx="240665" cy="249554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8890">
              <a:lnSpc>
                <a:spcPts val="800"/>
              </a:lnSpc>
              <a:spcBef>
                <a:spcPts val="260"/>
              </a:spcBef>
            </a:pPr>
            <a:r>
              <a:rPr sz="800" b="1" spc="-25" dirty="0">
                <a:latin typeface="Arial"/>
                <a:cs typeface="Arial"/>
              </a:rPr>
              <a:t>ALU</a:t>
            </a:r>
            <a:r>
              <a:rPr sz="800" b="1" spc="500" dirty="0">
                <a:latin typeface="Arial"/>
                <a:cs typeface="Arial"/>
              </a:rPr>
              <a:t> </a:t>
            </a:r>
            <a:r>
              <a:rPr sz="800" b="1" spc="-25" dirty="0">
                <a:latin typeface="Arial"/>
                <a:cs typeface="Arial"/>
              </a:rPr>
              <a:t>OUT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199" name="object 199"/>
          <p:cNvGrpSpPr/>
          <p:nvPr/>
        </p:nvGrpSpPr>
        <p:grpSpPr>
          <a:xfrm>
            <a:off x="5052059" y="3419792"/>
            <a:ext cx="3888104" cy="2433955"/>
            <a:chOff x="5052059" y="3419792"/>
            <a:chExt cx="3888104" cy="2433955"/>
          </a:xfrm>
        </p:grpSpPr>
        <p:sp>
          <p:nvSpPr>
            <p:cNvPr id="200" name="object 200"/>
            <p:cNvSpPr/>
            <p:nvPr/>
          </p:nvSpPr>
          <p:spPr>
            <a:xfrm>
              <a:off x="5055869" y="5773673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76200"/>
                  </a:lnTo>
                </a:path>
              </a:pathLst>
            </a:custGeom>
            <a:ln w="7620">
              <a:solidFill>
                <a:srgbClr val="44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" name="object 201"/>
            <p:cNvSpPr/>
            <p:nvPr/>
          </p:nvSpPr>
          <p:spPr>
            <a:xfrm>
              <a:off x="8696705" y="3432809"/>
              <a:ext cx="230504" cy="688975"/>
            </a:xfrm>
            <a:custGeom>
              <a:avLst/>
              <a:gdLst/>
              <a:ahLst/>
              <a:cxnLst/>
              <a:rect l="l" t="t" r="r" b="b"/>
              <a:pathLst>
                <a:path w="230504" h="688975">
                  <a:moveTo>
                    <a:pt x="0" y="0"/>
                  </a:moveTo>
                  <a:lnTo>
                    <a:pt x="0" y="688847"/>
                  </a:lnTo>
                  <a:lnTo>
                    <a:pt x="230124" y="534923"/>
                  </a:lnTo>
                  <a:lnTo>
                    <a:pt x="230124" y="152400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2" name="object 202"/>
          <p:cNvSpPr txBox="1"/>
          <p:nvPr/>
        </p:nvSpPr>
        <p:spPr>
          <a:xfrm>
            <a:off x="8702420" y="3885945"/>
            <a:ext cx="9461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50" dirty="0">
                <a:solidFill>
                  <a:srgbClr val="0033FF"/>
                </a:solidFill>
                <a:latin typeface="Courier New"/>
                <a:cs typeface="Courier New"/>
              </a:rPr>
              <a:t>0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203" name="object 203"/>
          <p:cNvSpPr txBox="1"/>
          <p:nvPr/>
        </p:nvSpPr>
        <p:spPr>
          <a:xfrm>
            <a:off x="8702420" y="3495294"/>
            <a:ext cx="193040" cy="355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000"/>
              </a:lnSpc>
              <a:spcBef>
                <a:spcPts val="100"/>
              </a:spcBef>
            </a:pPr>
            <a:r>
              <a:rPr sz="900" b="1" spc="-50" dirty="0">
                <a:solidFill>
                  <a:srgbClr val="0033FF"/>
                </a:solidFill>
                <a:latin typeface="Courier New"/>
                <a:cs typeface="Courier New"/>
              </a:rPr>
              <a:t>2</a:t>
            </a:r>
            <a:endParaRPr sz="900">
              <a:latin typeface="Courier New"/>
              <a:cs typeface="Courier New"/>
            </a:endParaRPr>
          </a:p>
          <a:p>
            <a:pPr marL="106045">
              <a:lnSpc>
                <a:spcPts val="640"/>
              </a:lnSpc>
            </a:pPr>
            <a:r>
              <a:rPr sz="700" b="1" spc="-50" dirty="0">
                <a:latin typeface="Arial"/>
                <a:cs typeface="Arial"/>
              </a:rPr>
              <a:t>M</a:t>
            </a:r>
            <a:endParaRPr sz="700">
              <a:latin typeface="Arial"/>
              <a:cs typeface="Arial"/>
            </a:endParaRPr>
          </a:p>
          <a:p>
            <a:pPr marL="12700">
              <a:lnSpc>
                <a:spcPts val="960"/>
              </a:lnSpc>
            </a:pPr>
            <a:r>
              <a:rPr sz="1350" b="1" baseline="3086" dirty="0">
                <a:solidFill>
                  <a:srgbClr val="0033FF"/>
                </a:solidFill>
                <a:latin typeface="Courier New"/>
                <a:cs typeface="Courier New"/>
              </a:rPr>
              <a:t>1</a:t>
            </a:r>
            <a:r>
              <a:rPr sz="1350" b="1" spc="-517" baseline="3086" dirty="0">
                <a:solidFill>
                  <a:srgbClr val="0033FF"/>
                </a:solidFill>
                <a:latin typeface="Courier New"/>
                <a:cs typeface="Courier New"/>
              </a:rPr>
              <a:t> </a:t>
            </a:r>
            <a:r>
              <a:rPr sz="700" b="1" spc="-50" dirty="0">
                <a:latin typeface="Arial"/>
                <a:cs typeface="Arial"/>
              </a:rPr>
              <a:t>U</a:t>
            </a:r>
            <a:endParaRPr sz="700">
              <a:latin typeface="Arial"/>
              <a:cs typeface="Arial"/>
            </a:endParaRPr>
          </a:p>
        </p:txBody>
      </p:sp>
      <p:sp>
        <p:nvSpPr>
          <p:cNvPr id="204" name="object 204"/>
          <p:cNvSpPr txBox="1"/>
          <p:nvPr/>
        </p:nvSpPr>
        <p:spPr>
          <a:xfrm>
            <a:off x="8803893" y="3815588"/>
            <a:ext cx="8445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b="1" spc="-50" dirty="0">
                <a:latin typeface="Arial"/>
                <a:cs typeface="Arial"/>
              </a:rPr>
              <a:t>X</a:t>
            </a:r>
            <a:endParaRPr sz="700">
              <a:latin typeface="Arial"/>
              <a:cs typeface="Arial"/>
            </a:endParaRPr>
          </a:p>
        </p:txBody>
      </p:sp>
      <p:grpSp>
        <p:nvGrpSpPr>
          <p:cNvPr id="205" name="object 205"/>
          <p:cNvGrpSpPr/>
          <p:nvPr/>
        </p:nvGrpSpPr>
        <p:grpSpPr>
          <a:xfrm>
            <a:off x="6272720" y="3166808"/>
            <a:ext cx="2433955" cy="854075"/>
            <a:chOff x="6272720" y="3166808"/>
            <a:chExt cx="2433955" cy="854075"/>
          </a:xfrm>
        </p:grpSpPr>
        <p:sp>
          <p:nvSpPr>
            <p:cNvPr id="206" name="object 206"/>
            <p:cNvSpPr/>
            <p:nvPr/>
          </p:nvSpPr>
          <p:spPr>
            <a:xfrm>
              <a:off x="8586216" y="3534155"/>
              <a:ext cx="120650" cy="100965"/>
            </a:xfrm>
            <a:custGeom>
              <a:avLst/>
              <a:gdLst/>
              <a:ahLst/>
              <a:cxnLst/>
              <a:rect l="l" t="t" r="r" b="b"/>
              <a:pathLst>
                <a:path w="120650" h="100964">
                  <a:moveTo>
                    <a:pt x="0" y="0"/>
                  </a:moveTo>
                  <a:lnTo>
                    <a:pt x="0" y="100584"/>
                  </a:lnTo>
                  <a:lnTo>
                    <a:pt x="120395" y="502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7" name="object 207"/>
            <p:cNvSpPr/>
            <p:nvPr/>
          </p:nvSpPr>
          <p:spPr>
            <a:xfrm>
              <a:off x="8237982" y="3585209"/>
              <a:ext cx="408940" cy="1905"/>
            </a:xfrm>
            <a:custGeom>
              <a:avLst/>
              <a:gdLst/>
              <a:ahLst/>
              <a:cxnLst/>
              <a:rect l="l" t="t" r="r" b="b"/>
              <a:pathLst>
                <a:path w="408940" h="1904">
                  <a:moveTo>
                    <a:pt x="408432" y="0"/>
                  </a:moveTo>
                  <a:lnTo>
                    <a:pt x="0" y="1524"/>
                  </a:lnTo>
                </a:path>
              </a:pathLst>
            </a:custGeom>
            <a:ln w="259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8" name="object 208"/>
            <p:cNvSpPr/>
            <p:nvPr/>
          </p:nvSpPr>
          <p:spPr>
            <a:xfrm>
              <a:off x="8586216" y="3916679"/>
              <a:ext cx="120650" cy="104139"/>
            </a:xfrm>
            <a:custGeom>
              <a:avLst/>
              <a:gdLst/>
              <a:ahLst/>
              <a:cxnLst/>
              <a:rect l="l" t="t" r="r" b="b"/>
              <a:pathLst>
                <a:path w="120650" h="104139">
                  <a:moveTo>
                    <a:pt x="0" y="0"/>
                  </a:moveTo>
                  <a:lnTo>
                    <a:pt x="0" y="103632"/>
                  </a:lnTo>
                  <a:lnTo>
                    <a:pt x="120395" y="510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9" name="object 209"/>
            <p:cNvSpPr/>
            <p:nvPr/>
          </p:nvSpPr>
          <p:spPr>
            <a:xfrm>
              <a:off x="6285738" y="3179825"/>
              <a:ext cx="2360930" cy="789940"/>
            </a:xfrm>
            <a:custGeom>
              <a:avLst/>
              <a:gdLst/>
              <a:ahLst/>
              <a:cxnLst/>
              <a:rect l="l" t="t" r="r" b="b"/>
              <a:pathLst>
                <a:path w="2360929" h="789939">
                  <a:moveTo>
                    <a:pt x="2360676" y="787907"/>
                  </a:moveTo>
                  <a:lnTo>
                    <a:pt x="1415795" y="789432"/>
                  </a:lnTo>
                </a:path>
                <a:path w="2360929" h="789939">
                  <a:moveTo>
                    <a:pt x="0" y="141477"/>
                  </a:moveTo>
                  <a:lnTo>
                    <a:pt x="7215" y="96771"/>
                  </a:lnTo>
                  <a:lnTo>
                    <a:pt x="27306" y="57936"/>
                  </a:lnTo>
                  <a:lnTo>
                    <a:pt x="57936" y="27306"/>
                  </a:lnTo>
                  <a:lnTo>
                    <a:pt x="96771" y="7215"/>
                  </a:lnTo>
                  <a:lnTo>
                    <a:pt x="141477" y="0"/>
                  </a:lnTo>
                  <a:lnTo>
                    <a:pt x="233426" y="0"/>
                  </a:lnTo>
                  <a:lnTo>
                    <a:pt x="278132" y="7215"/>
                  </a:lnTo>
                  <a:lnTo>
                    <a:pt x="316967" y="27306"/>
                  </a:lnTo>
                  <a:lnTo>
                    <a:pt x="347597" y="57936"/>
                  </a:lnTo>
                  <a:lnTo>
                    <a:pt x="367688" y="96771"/>
                  </a:lnTo>
                  <a:lnTo>
                    <a:pt x="374904" y="141477"/>
                  </a:lnTo>
                  <a:lnTo>
                    <a:pt x="374904" y="157225"/>
                  </a:lnTo>
                  <a:lnTo>
                    <a:pt x="367688" y="201932"/>
                  </a:lnTo>
                  <a:lnTo>
                    <a:pt x="347597" y="240767"/>
                  </a:lnTo>
                  <a:lnTo>
                    <a:pt x="316967" y="271397"/>
                  </a:lnTo>
                  <a:lnTo>
                    <a:pt x="278132" y="291488"/>
                  </a:lnTo>
                  <a:lnTo>
                    <a:pt x="233426" y="298703"/>
                  </a:lnTo>
                  <a:lnTo>
                    <a:pt x="141477" y="298703"/>
                  </a:lnTo>
                  <a:lnTo>
                    <a:pt x="96771" y="291488"/>
                  </a:lnTo>
                  <a:lnTo>
                    <a:pt x="57936" y="271397"/>
                  </a:lnTo>
                  <a:lnTo>
                    <a:pt x="27306" y="240767"/>
                  </a:lnTo>
                  <a:lnTo>
                    <a:pt x="7215" y="201932"/>
                  </a:lnTo>
                  <a:lnTo>
                    <a:pt x="0" y="157225"/>
                  </a:lnTo>
                  <a:lnTo>
                    <a:pt x="0" y="141477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0" name="object 210"/>
          <p:cNvSpPr txBox="1"/>
          <p:nvPr/>
        </p:nvSpPr>
        <p:spPr>
          <a:xfrm>
            <a:off x="6319265" y="3208146"/>
            <a:ext cx="2997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25" dirty="0">
                <a:latin typeface="Courier New"/>
                <a:cs typeface="Courier New"/>
              </a:rPr>
              <a:t>&lt;&lt;2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211" name="object 211"/>
          <p:cNvSpPr/>
          <p:nvPr/>
        </p:nvSpPr>
        <p:spPr>
          <a:xfrm>
            <a:off x="7204709" y="3179826"/>
            <a:ext cx="646430" cy="299085"/>
          </a:xfrm>
          <a:custGeom>
            <a:avLst/>
            <a:gdLst/>
            <a:ahLst/>
            <a:cxnLst/>
            <a:rect l="l" t="t" r="r" b="b"/>
            <a:pathLst>
              <a:path w="646429" h="299085">
                <a:moveTo>
                  <a:pt x="0" y="141477"/>
                </a:moveTo>
                <a:lnTo>
                  <a:pt x="7215" y="96771"/>
                </a:lnTo>
                <a:lnTo>
                  <a:pt x="27306" y="57936"/>
                </a:lnTo>
                <a:lnTo>
                  <a:pt x="57936" y="27306"/>
                </a:lnTo>
                <a:lnTo>
                  <a:pt x="96771" y="7215"/>
                </a:lnTo>
                <a:lnTo>
                  <a:pt x="141478" y="0"/>
                </a:lnTo>
                <a:lnTo>
                  <a:pt x="504698" y="0"/>
                </a:lnTo>
                <a:lnTo>
                  <a:pt x="549404" y="7215"/>
                </a:lnTo>
                <a:lnTo>
                  <a:pt x="588239" y="27306"/>
                </a:lnTo>
                <a:lnTo>
                  <a:pt x="618869" y="57936"/>
                </a:lnTo>
                <a:lnTo>
                  <a:pt x="638960" y="96771"/>
                </a:lnTo>
                <a:lnTo>
                  <a:pt x="646176" y="141477"/>
                </a:lnTo>
                <a:lnTo>
                  <a:pt x="646176" y="157225"/>
                </a:lnTo>
                <a:lnTo>
                  <a:pt x="638960" y="201932"/>
                </a:lnTo>
                <a:lnTo>
                  <a:pt x="618869" y="240767"/>
                </a:lnTo>
                <a:lnTo>
                  <a:pt x="588239" y="271397"/>
                </a:lnTo>
                <a:lnTo>
                  <a:pt x="549404" y="291488"/>
                </a:lnTo>
                <a:lnTo>
                  <a:pt x="504698" y="298703"/>
                </a:lnTo>
                <a:lnTo>
                  <a:pt x="141478" y="298703"/>
                </a:lnTo>
                <a:lnTo>
                  <a:pt x="96771" y="291488"/>
                </a:lnTo>
                <a:lnTo>
                  <a:pt x="57936" y="271397"/>
                </a:lnTo>
                <a:lnTo>
                  <a:pt x="27306" y="240767"/>
                </a:lnTo>
                <a:lnTo>
                  <a:pt x="7215" y="201932"/>
                </a:lnTo>
                <a:lnTo>
                  <a:pt x="0" y="157225"/>
                </a:lnTo>
                <a:lnTo>
                  <a:pt x="0" y="141477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 txBox="1"/>
          <p:nvPr/>
        </p:nvSpPr>
        <p:spPr>
          <a:xfrm>
            <a:off x="7289418" y="3222116"/>
            <a:ext cx="43688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10" dirty="0">
                <a:latin typeface="Courier New"/>
                <a:cs typeface="Courier New"/>
              </a:rPr>
              <a:t>CONCAT</a:t>
            </a:r>
            <a:endParaRPr sz="900">
              <a:latin typeface="Courier New"/>
              <a:cs typeface="Courier New"/>
            </a:endParaRPr>
          </a:p>
        </p:txBody>
      </p:sp>
      <p:grpSp>
        <p:nvGrpSpPr>
          <p:cNvPr id="213" name="object 213"/>
          <p:cNvGrpSpPr/>
          <p:nvPr/>
        </p:nvGrpSpPr>
        <p:grpSpPr>
          <a:xfrm>
            <a:off x="676592" y="3278123"/>
            <a:ext cx="7446645" cy="1282065"/>
            <a:chOff x="676592" y="3278123"/>
            <a:chExt cx="7446645" cy="1282065"/>
          </a:xfrm>
        </p:grpSpPr>
        <p:sp>
          <p:nvSpPr>
            <p:cNvPr id="214" name="object 214"/>
            <p:cNvSpPr/>
            <p:nvPr/>
          </p:nvSpPr>
          <p:spPr>
            <a:xfrm>
              <a:off x="7088124" y="3278123"/>
              <a:ext cx="119380" cy="102235"/>
            </a:xfrm>
            <a:custGeom>
              <a:avLst/>
              <a:gdLst/>
              <a:ahLst/>
              <a:cxnLst/>
              <a:rect l="l" t="t" r="r" b="b"/>
              <a:pathLst>
                <a:path w="119379" h="102235">
                  <a:moveTo>
                    <a:pt x="0" y="0"/>
                  </a:moveTo>
                  <a:lnTo>
                    <a:pt x="0" y="102108"/>
                  </a:lnTo>
                  <a:lnTo>
                    <a:pt x="118872" y="510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5" name="object 215"/>
            <p:cNvSpPr/>
            <p:nvPr/>
          </p:nvSpPr>
          <p:spPr>
            <a:xfrm>
              <a:off x="6663689" y="3329177"/>
              <a:ext cx="486409" cy="1905"/>
            </a:xfrm>
            <a:custGeom>
              <a:avLst/>
              <a:gdLst/>
              <a:ahLst/>
              <a:cxnLst/>
              <a:rect l="l" t="t" r="r" b="b"/>
              <a:pathLst>
                <a:path w="486409" h="1904">
                  <a:moveTo>
                    <a:pt x="486155" y="0"/>
                  </a:moveTo>
                  <a:lnTo>
                    <a:pt x="0" y="1524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6" name="object 216"/>
            <p:cNvSpPr/>
            <p:nvPr/>
          </p:nvSpPr>
          <p:spPr>
            <a:xfrm>
              <a:off x="6782562" y="3288029"/>
              <a:ext cx="1336675" cy="76200"/>
            </a:xfrm>
            <a:custGeom>
              <a:avLst/>
              <a:gdLst/>
              <a:ahLst/>
              <a:cxnLst/>
              <a:rect l="l" t="t" r="r" b="b"/>
              <a:pathLst>
                <a:path w="1336675" h="76200">
                  <a:moveTo>
                    <a:pt x="76200" y="0"/>
                  </a:moveTo>
                  <a:lnTo>
                    <a:pt x="0" y="76200"/>
                  </a:lnTo>
                </a:path>
                <a:path w="1336675" h="76200">
                  <a:moveTo>
                    <a:pt x="1336548" y="0"/>
                  </a:moveTo>
                  <a:lnTo>
                    <a:pt x="1260348" y="76200"/>
                  </a:lnTo>
                </a:path>
              </a:pathLst>
            </a:custGeom>
            <a:ln w="7620">
              <a:solidFill>
                <a:srgbClr val="44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7" name="object 217"/>
            <p:cNvSpPr/>
            <p:nvPr/>
          </p:nvSpPr>
          <p:spPr>
            <a:xfrm>
              <a:off x="774192" y="4341875"/>
              <a:ext cx="119380" cy="104139"/>
            </a:xfrm>
            <a:custGeom>
              <a:avLst/>
              <a:gdLst/>
              <a:ahLst/>
              <a:cxnLst/>
              <a:rect l="l" t="t" r="r" b="b"/>
              <a:pathLst>
                <a:path w="119380" h="104139">
                  <a:moveTo>
                    <a:pt x="0" y="0"/>
                  </a:moveTo>
                  <a:lnTo>
                    <a:pt x="0" y="103631"/>
                  </a:lnTo>
                  <a:lnTo>
                    <a:pt x="118871" y="510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8" name="object 218"/>
            <p:cNvSpPr/>
            <p:nvPr/>
          </p:nvSpPr>
          <p:spPr>
            <a:xfrm>
              <a:off x="689610" y="4010405"/>
              <a:ext cx="425450" cy="536575"/>
            </a:xfrm>
            <a:custGeom>
              <a:avLst/>
              <a:gdLst/>
              <a:ahLst/>
              <a:cxnLst/>
              <a:rect l="l" t="t" r="r" b="b"/>
              <a:pathLst>
                <a:path w="425450" h="536575">
                  <a:moveTo>
                    <a:pt x="144780" y="382524"/>
                  </a:moveTo>
                  <a:lnTo>
                    <a:pt x="0" y="384048"/>
                  </a:lnTo>
                </a:path>
                <a:path w="425450" h="536575">
                  <a:moveTo>
                    <a:pt x="195072" y="0"/>
                  </a:moveTo>
                  <a:lnTo>
                    <a:pt x="195072" y="536448"/>
                  </a:lnTo>
                  <a:lnTo>
                    <a:pt x="425196" y="425323"/>
                  </a:lnTo>
                  <a:lnTo>
                    <a:pt x="425196" y="118999"/>
                  </a:lnTo>
                  <a:lnTo>
                    <a:pt x="195072" y="0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9" name="object 219"/>
          <p:cNvSpPr txBox="1"/>
          <p:nvPr/>
        </p:nvSpPr>
        <p:spPr>
          <a:xfrm>
            <a:off x="6769989" y="3091688"/>
            <a:ext cx="138430" cy="147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spc="-25" dirty="0">
                <a:latin typeface="Arial MT"/>
                <a:cs typeface="Arial MT"/>
              </a:rPr>
              <a:t>28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220" name="object 220"/>
          <p:cNvSpPr txBox="1"/>
          <p:nvPr/>
        </p:nvSpPr>
        <p:spPr>
          <a:xfrm>
            <a:off x="8030718" y="3091688"/>
            <a:ext cx="138430" cy="147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spc="-25" dirty="0">
                <a:latin typeface="Arial MT"/>
                <a:cs typeface="Arial MT"/>
              </a:rPr>
              <a:t>32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221" name="object 221"/>
          <p:cNvSpPr txBox="1"/>
          <p:nvPr/>
        </p:nvSpPr>
        <p:spPr>
          <a:xfrm>
            <a:off x="863803" y="4066082"/>
            <a:ext cx="243840" cy="38798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30175" marR="30480" indent="-92710">
              <a:lnSpc>
                <a:spcPct val="103600"/>
              </a:lnSpc>
              <a:spcBef>
                <a:spcPts val="114"/>
              </a:spcBef>
              <a:buClr>
                <a:srgbClr val="0033FF"/>
              </a:buClr>
              <a:buSzPct val="128571"/>
              <a:buFont typeface="Courier New"/>
              <a:buAutoNum type="arabicPlain"/>
              <a:tabLst>
                <a:tab pos="131445" algn="l"/>
              </a:tabLst>
            </a:pPr>
            <a:r>
              <a:rPr sz="1050" b="1" spc="-75" baseline="-7936" dirty="0">
                <a:latin typeface="Arial"/>
                <a:cs typeface="Arial"/>
              </a:rPr>
              <a:t>M</a:t>
            </a:r>
            <a:r>
              <a:rPr sz="1050" b="1" spc="750" baseline="-7936" dirty="0">
                <a:latin typeface="Arial"/>
                <a:cs typeface="Arial"/>
              </a:rPr>
              <a:t> 	</a:t>
            </a:r>
            <a:r>
              <a:rPr sz="700" b="1" spc="-50" dirty="0">
                <a:latin typeface="Arial"/>
                <a:cs typeface="Arial"/>
              </a:rPr>
              <a:t>U</a:t>
            </a:r>
            <a:endParaRPr sz="700">
              <a:latin typeface="Arial"/>
              <a:cs typeface="Arial"/>
            </a:endParaRPr>
          </a:p>
          <a:p>
            <a:pPr marL="140335" indent="-102235">
              <a:lnSpc>
                <a:spcPts val="840"/>
              </a:lnSpc>
              <a:buClr>
                <a:srgbClr val="0033FF"/>
              </a:buClr>
              <a:buSzPct val="128571"/>
              <a:buFont typeface="Courier New"/>
              <a:buAutoNum type="arabicPlain"/>
              <a:tabLst>
                <a:tab pos="140335" algn="l"/>
              </a:tabLst>
            </a:pPr>
            <a:r>
              <a:rPr sz="700" b="1" spc="-50" dirty="0">
                <a:latin typeface="Arial"/>
                <a:cs typeface="Arial"/>
              </a:rPr>
              <a:t>X</a:t>
            </a:r>
            <a:endParaRPr sz="700">
              <a:latin typeface="Arial"/>
              <a:cs typeface="Arial"/>
            </a:endParaRPr>
          </a:p>
        </p:txBody>
      </p:sp>
      <p:grpSp>
        <p:nvGrpSpPr>
          <p:cNvPr id="222" name="object 222"/>
          <p:cNvGrpSpPr/>
          <p:nvPr/>
        </p:nvGrpSpPr>
        <p:grpSpPr>
          <a:xfrm>
            <a:off x="6586728" y="3882961"/>
            <a:ext cx="85725" cy="238125"/>
            <a:chOff x="6586728" y="3882961"/>
            <a:chExt cx="85725" cy="238125"/>
          </a:xfrm>
        </p:grpSpPr>
        <p:sp>
          <p:nvSpPr>
            <p:cNvPr id="223" name="object 223"/>
            <p:cNvSpPr/>
            <p:nvPr/>
          </p:nvSpPr>
          <p:spPr>
            <a:xfrm>
              <a:off x="6586728" y="4020311"/>
              <a:ext cx="85725" cy="100965"/>
            </a:xfrm>
            <a:custGeom>
              <a:avLst/>
              <a:gdLst/>
              <a:ahLst/>
              <a:cxnLst/>
              <a:rect l="l" t="t" r="r" b="b"/>
              <a:pathLst>
                <a:path w="85725" h="100964">
                  <a:moveTo>
                    <a:pt x="85344" y="0"/>
                  </a:moveTo>
                  <a:lnTo>
                    <a:pt x="0" y="0"/>
                  </a:lnTo>
                  <a:lnTo>
                    <a:pt x="42672" y="100583"/>
                  </a:lnTo>
                  <a:lnTo>
                    <a:pt x="85344" y="0"/>
                  </a:lnTo>
                  <a:close/>
                </a:path>
              </a:pathLst>
            </a:custGeom>
            <a:solidFill>
              <a:srgbClr val="003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4" name="object 224"/>
            <p:cNvSpPr/>
            <p:nvPr/>
          </p:nvSpPr>
          <p:spPr>
            <a:xfrm>
              <a:off x="6630162" y="3891533"/>
              <a:ext cx="1905" cy="195580"/>
            </a:xfrm>
            <a:custGeom>
              <a:avLst/>
              <a:gdLst/>
              <a:ahLst/>
              <a:cxnLst/>
              <a:rect l="l" t="t" r="r" b="b"/>
              <a:pathLst>
                <a:path w="1904" h="195579">
                  <a:moveTo>
                    <a:pt x="0" y="0"/>
                  </a:moveTo>
                  <a:lnTo>
                    <a:pt x="1524" y="195072"/>
                  </a:lnTo>
                </a:path>
              </a:pathLst>
            </a:custGeom>
            <a:ln w="16764">
              <a:solidFill>
                <a:srgbClr val="00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5" name="object 225"/>
          <p:cNvSpPr txBox="1"/>
          <p:nvPr/>
        </p:nvSpPr>
        <p:spPr>
          <a:xfrm>
            <a:off x="6336538" y="3747261"/>
            <a:ext cx="52578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10" dirty="0">
                <a:solidFill>
                  <a:srgbClr val="0033FF"/>
                </a:solidFill>
                <a:latin typeface="Arial"/>
                <a:cs typeface="Arial"/>
              </a:rPr>
              <a:t>ALUSrcA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226" name="object 226"/>
          <p:cNvGrpSpPr/>
          <p:nvPr/>
        </p:nvGrpSpPr>
        <p:grpSpPr>
          <a:xfrm>
            <a:off x="63943" y="2577020"/>
            <a:ext cx="9031605" cy="3854450"/>
            <a:chOff x="63943" y="2577020"/>
            <a:chExt cx="9031605" cy="3854450"/>
          </a:xfrm>
        </p:grpSpPr>
        <p:sp>
          <p:nvSpPr>
            <p:cNvPr id="227" name="object 227"/>
            <p:cNvSpPr/>
            <p:nvPr/>
          </p:nvSpPr>
          <p:spPr>
            <a:xfrm>
              <a:off x="76960" y="2590037"/>
              <a:ext cx="9005570" cy="3828415"/>
            </a:xfrm>
            <a:custGeom>
              <a:avLst/>
              <a:gdLst/>
              <a:ahLst/>
              <a:cxnLst/>
              <a:rect l="l" t="t" r="r" b="b"/>
              <a:pathLst>
                <a:path w="9005570" h="3828415">
                  <a:moveTo>
                    <a:pt x="9003793" y="0"/>
                  </a:moveTo>
                  <a:lnTo>
                    <a:pt x="0" y="1524"/>
                  </a:lnTo>
                </a:path>
                <a:path w="9005570" h="3828415">
                  <a:moveTo>
                    <a:pt x="9003793" y="0"/>
                  </a:moveTo>
                  <a:lnTo>
                    <a:pt x="9005317" y="1190244"/>
                  </a:lnTo>
                </a:path>
                <a:path w="9005570" h="3828415">
                  <a:moveTo>
                    <a:pt x="3293365" y="2068068"/>
                  </a:moveTo>
                  <a:lnTo>
                    <a:pt x="3296413" y="3828288"/>
                  </a:lnTo>
                </a:path>
                <a:path w="9005570" h="3828415">
                  <a:moveTo>
                    <a:pt x="5974081" y="3675888"/>
                  </a:moveTo>
                  <a:lnTo>
                    <a:pt x="1072897" y="3678936"/>
                  </a:lnTo>
                </a:path>
                <a:path w="9005570" h="3828415">
                  <a:moveTo>
                    <a:pt x="5974081" y="2263140"/>
                  </a:moveTo>
                  <a:lnTo>
                    <a:pt x="5975605" y="3675888"/>
                  </a:lnTo>
                </a:path>
                <a:path w="9005570" h="3828415">
                  <a:moveTo>
                    <a:pt x="612649" y="1802892"/>
                  </a:moveTo>
                  <a:lnTo>
                    <a:pt x="614173" y="3828288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8" name="object 228"/>
            <p:cNvSpPr/>
            <p:nvPr/>
          </p:nvSpPr>
          <p:spPr>
            <a:xfrm>
              <a:off x="1232915" y="4802123"/>
              <a:ext cx="120650" cy="102235"/>
            </a:xfrm>
            <a:custGeom>
              <a:avLst/>
              <a:gdLst/>
              <a:ahLst/>
              <a:cxnLst/>
              <a:rect l="l" t="t" r="r" b="b"/>
              <a:pathLst>
                <a:path w="120650" h="102235">
                  <a:moveTo>
                    <a:pt x="0" y="0"/>
                  </a:moveTo>
                  <a:lnTo>
                    <a:pt x="0" y="102107"/>
                  </a:lnTo>
                  <a:lnTo>
                    <a:pt x="120396" y="510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9" name="object 229"/>
            <p:cNvSpPr/>
            <p:nvPr/>
          </p:nvSpPr>
          <p:spPr>
            <a:xfrm>
              <a:off x="1149857" y="4853177"/>
              <a:ext cx="144780" cy="1412875"/>
            </a:xfrm>
            <a:custGeom>
              <a:avLst/>
              <a:gdLst/>
              <a:ahLst/>
              <a:cxnLst/>
              <a:rect l="l" t="t" r="r" b="b"/>
              <a:pathLst>
                <a:path w="144780" h="1412875">
                  <a:moveTo>
                    <a:pt x="144779" y="0"/>
                  </a:moveTo>
                  <a:lnTo>
                    <a:pt x="0" y="1524"/>
                  </a:lnTo>
                </a:path>
                <a:path w="144780" h="1412875">
                  <a:moveTo>
                    <a:pt x="0" y="0"/>
                  </a:moveTo>
                  <a:lnTo>
                    <a:pt x="1523" y="1412748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0" name="object 230"/>
          <p:cNvSpPr txBox="1"/>
          <p:nvPr/>
        </p:nvSpPr>
        <p:spPr>
          <a:xfrm>
            <a:off x="5630036" y="3112398"/>
            <a:ext cx="505459" cy="300990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900" b="1" spc="-10" dirty="0">
                <a:solidFill>
                  <a:srgbClr val="DD0000"/>
                </a:solidFill>
                <a:latin typeface="Courier New"/>
                <a:cs typeface="Courier New"/>
              </a:rPr>
              <a:t>jmpaddr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800" b="1" spc="-10" dirty="0">
                <a:solidFill>
                  <a:srgbClr val="DD0000"/>
                </a:solidFill>
                <a:latin typeface="Courier New"/>
                <a:cs typeface="Courier New"/>
              </a:rPr>
              <a:t>I[25:0]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231" name="object 231"/>
          <p:cNvSpPr txBox="1"/>
          <p:nvPr/>
        </p:nvSpPr>
        <p:spPr>
          <a:xfrm>
            <a:off x="5374640" y="3358641"/>
            <a:ext cx="16256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25" dirty="0">
                <a:solidFill>
                  <a:srgbClr val="DD0000"/>
                </a:solidFill>
                <a:latin typeface="Courier New"/>
                <a:cs typeface="Courier New"/>
              </a:rPr>
              <a:t>rd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232" name="object 232"/>
          <p:cNvSpPr txBox="1"/>
          <p:nvPr/>
        </p:nvSpPr>
        <p:spPr>
          <a:xfrm>
            <a:off x="5050663" y="3595100"/>
            <a:ext cx="228600" cy="325755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5"/>
              </a:spcBef>
            </a:pPr>
            <a:r>
              <a:rPr sz="700" b="1" spc="-25" dirty="0">
                <a:latin typeface="Arial"/>
                <a:cs typeface="Arial"/>
              </a:rPr>
              <a:t>MUX</a:t>
            </a:r>
            <a:endParaRPr sz="7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309"/>
              </a:spcBef>
            </a:pPr>
            <a:r>
              <a:rPr sz="800" spc="-50" dirty="0">
                <a:latin typeface="Arial MT"/>
                <a:cs typeface="Arial MT"/>
              </a:rPr>
              <a:t>5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233" name="object 233"/>
          <p:cNvSpPr/>
          <p:nvPr/>
        </p:nvSpPr>
        <p:spPr>
          <a:xfrm>
            <a:off x="4903470" y="3542538"/>
            <a:ext cx="535305" cy="230504"/>
          </a:xfrm>
          <a:custGeom>
            <a:avLst/>
            <a:gdLst/>
            <a:ahLst/>
            <a:cxnLst/>
            <a:rect l="l" t="t" r="r" b="b"/>
            <a:pathLst>
              <a:path w="535304" h="230504">
                <a:moveTo>
                  <a:pt x="534924" y="0"/>
                </a:moveTo>
                <a:lnTo>
                  <a:pt x="0" y="0"/>
                </a:lnTo>
                <a:lnTo>
                  <a:pt x="118999" y="230124"/>
                </a:lnTo>
                <a:lnTo>
                  <a:pt x="425450" y="230124"/>
                </a:lnTo>
                <a:lnTo>
                  <a:pt x="534924" y="0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 txBox="1"/>
          <p:nvPr/>
        </p:nvSpPr>
        <p:spPr>
          <a:xfrm>
            <a:off x="4983860" y="3520567"/>
            <a:ext cx="9461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50" dirty="0">
                <a:solidFill>
                  <a:srgbClr val="0033FF"/>
                </a:solidFill>
                <a:latin typeface="Courier New"/>
                <a:cs typeface="Courier New"/>
              </a:rPr>
              <a:t>0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235" name="object 235"/>
          <p:cNvSpPr txBox="1"/>
          <p:nvPr/>
        </p:nvSpPr>
        <p:spPr>
          <a:xfrm>
            <a:off x="5290184" y="3520567"/>
            <a:ext cx="9461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50" dirty="0">
                <a:solidFill>
                  <a:srgbClr val="0033FF"/>
                </a:solidFill>
                <a:latin typeface="Courier New"/>
                <a:cs typeface="Courier New"/>
              </a:rPr>
              <a:t>1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236" name="object 236"/>
          <p:cNvSpPr txBox="1"/>
          <p:nvPr/>
        </p:nvSpPr>
        <p:spPr>
          <a:xfrm>
            <a:off x="4591558" y="3358641"/>
            <a:ext cx="16256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25" dirty="0">
                <a:solidFill>
                  <a:srgbClr val="DD0000"/>
                </a:solidFill>
                <a:latin typeface="Courier New"/>
                <a:cs typeface="Courier New"/>
              </a:rPr>
              <a:t>rt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237" name="object 237"/>
          <p:cNvSpPr txBox="1"/>
          <p:nvPr/>
        </p:nvSpPr>
        <p:spPr>
          <a:xfrm>
            <a:off x="4209034" y="3358641"/>
            <a:ext cx="16256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25" dirty="0">
                <a:solidFill>
                  <a:srgbClr val="DD0000"/>
                </a:solidFill>
                <a:latin typeface="Courier New"/>
                <a:cs typeface="Courier New"/>
              </a:rPr>
              <a:t>rs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238" name="object 238"/>
          <p:cNvSpPr txBox="1"/>
          <p:nvPr/>
        </p:nvSpPr>
        <p:spPr>
          <a:xfrm>
            <a:off x="3553459" y="5623052"/>
            <a:ext cx="6413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10" dirty="0">
                <a:solidFill>
                  <a:srgbClr val="DD0000"/>
                </a:solidFill>
                <a:latin typeface="Courier New"/>
                <a:cs typeface="Courier New"/>
              </a:rPr>
              <a:t>immediate</a:t>
            </a:r>
            <a:endParaRPr sz="900">
              <a:latin typeface="Courier New"/>
              <a:cs typeface="Courier New"/>
            </a:endParaRPr>
          </a:p>
        </p:txBody>
      </p:sp>
      <p:grpSp>
        <p:nvGrpSpPr>
          <p:cNvPr id="239" name="object 239"/>
          <p:cNvGrpSpPr/>
          <p:nvPr/>
        </p:nvGrpSpPr>
        <p:grpSpPr>
          <a:xfrm>
            <a:off x="3345116" y="2752280"/>
            <a:ext cx="5504815" cy="3693160"/>
            <a:chOff x="3345116" y="2752280"/>
            <a:chExt cx="5504815" cy="3693160"/>
          </a:xfrm>
        </p:grpSpPr>
        <p:sp>
          <p:nvSpPr>
            <p:cNvPr id="240" name="object 240"/>
            <p:cNvSpPr/>
            <p:nvPr/>
          </p:nvSpPr>
          <p:spPr>
            <a:xfrm>
              <a:off x="4386833" y="3301745"/>
              <a:ext cx="35560" cy="33655"/>
            </a:xfrm>
            <a:custGeom>
              <a:avLst/>
              <a:gdLst/>
              <a:ahLst/>
              <a:cxnLst/>
              <a:rect l="l" t="t" r="r" b="b"/>
              <a:pathLst>
                <a:path w="35560" h="33654">
                  <a:moveTo>
                    <a:pt x="27177" y="0"/>
                  </a:moveTo>
                  <a:lnTo>
                    <a:pt x="7874" y="0"/>
                  </a:lnTo>
                  <a:lnTo>
                    <a:pt x="0" y="7492"/>
                  </a:lnTo>
                  <a:lnTo>
                    <a:pt x="0" y="16763"/>
                  </a:lnTo>
                  <a:lnTo>
                    <a:pt x="0" y="26034"/>
                  </a:lnTo>
                  <a:lnTo>
                    <a:pt x="7874" y="33527"/>
                  </a:lnTo>
                  <a:lnTo>
                    <a:pt x="27177" y="33527"/>
                  </a:lnTo>
                  <a:lnTo>
                    <a:pt x="35051" y="26034"/>
                  </a:lnTo>
                  <a:lnTo>
                    <a:pt x="35051" y="7492"/>
                  </a:lnTo>
                  <a:lnTo>
                    <a:pt x="27177" y="0"/>
                  </a:lnTo>
                  <a:close/>
                </a:path>
              </a:pathLst>
            </a:custGeom>
            <a:solidFill>
              <a:srgbClr val="44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1" name="object 241"/>
            <p:cNvSpPr/>
            <p:nvPr/>
          </p:nvSpPr>
          <p:spPr>
            <a:xfrm>
              <a:off x="4386833" y="3301745"/>
              <a:ext cx="35560" cy="33655"/>
            </a:xfrm>
            <a:custGeom>
              <a:avLst/>
              <a:gdLst/>
              <a:ahLst/>
              <a:cxnLst/>
              <a:rect l="l" t="t" r="r" b="b"/>
              <a:pathLst>
                <a:path w="35560" h="33654">
                  <a:moveTo>
                    <a:pt x="0" y="16763"/>
                  </a:moveTo>
                  <a:lnTo>
                    <a:pt x="0" y="7492"/>
                  </a:lnTo>
                  <a:lnTo>
                    <a:pt x="7874" y="0"/>
                  </a:lnTo>
                  <a:lnTo>
                    <a:pt x="17525" y="0"/>
                  </a:lnTo>
                  <a:lnTo>
                    <a:pt x="27177" y="0"/>
                  </a:lnTo>
                  <a:lnTo>
                    <a:pt x="35051" y="7492"/>
                  </a:lnTo>
                  <a:lnTo>
                    <a:pt x="35051" y="16763"/>
                  </a:lnTo>
                  <a:lnTo>
                    <a:pt x="35051" y="26034"/>
                  </a:lnTo>
                  <a:lnTo>
                    <a:pt x="27177" y="33527"/>
                  </a:lnTo>
                  <a:lnTo>
                    <a:pt x="17525" y="33527"/>
                  </a:lnTo>
                  <a:lnTo>
                    <a:pt x="7874" y="33527"/>
                  </a:lnTo>
                  <a:lnTo>
                    <a:pt x="0" y="26034"/>
                  </a:lnTo>
                  <a:lnTo>
                    <a:pt x="0" y="16763"/>
                  </a:lnTo>
                  <a:close/>
                </a:path>
              </a:pathLst>
            </a:custGeom>
            <a:ln w="259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2" name="object 242"/>
            <p:cNvSpPr/>
            <p:nvPr/>
          </p:nvSpPr>
          <p:spPr>
            <a:xfrm>
              <a:off x="4769357" y="3301745"/>
              <a:ext cx="35560" cy="33655"/>
            </a:xfrm>
            <a:custGeom>
              <a:avLst/>
              <a:gdLst/>
              <a:ahLst/>
              <a:cxnLst/>
              <a:rect l="l" t="t" r="r" b="b"/>
              <a:pathLst>
                <a:path w="35560" h="33654">
                  <a:moveTo>
                    <a:pt x="27177" y="0"/>
                  </a:moveTo>
                  <a:lnTo>
                    <a:pt x="7874" y="0"/>
                  </a:lnTo>
                  <a:lnTo>
                    <a:pt x="0" y="7492"/>
                  </a:lnTo>
                  <a:lnTo>
                    <a:pt x="0" y="16763"/>
                  </a:lnTo>
                  <a:lnTo>
                    <a:pt x="0" y="26034"/>
                  </a:lnTo>
                  <a:lnTo>
                    <a:pt x="7874" y="33527"/>
                  </a:lnTo>
                  <a:lnTo>
                    <a:pt x="27177" y="33527"/>
                  </a:lnTo>
                  <a:lnTo>
                    <a:pt x="35051" y="26034"/>
                  </a:lnTo>
                  <a:lnTo>
                    <a:pt x="35051" y="7492"/>
                  </a:lnTo>
                  <a:lnTo>
                    <a:pt x="27177" y="0"/>
                  </a:lnTo>
                  <a:close/>
                </a:path>
              </a:pathLst>
            </a:custGeom>
            <a:solidFill>
              <a:srgbClr val="44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3" name="object 243"/>
            <p:cNvSpPr/>
            <p:nvPr/>
          </p:nvSpPr>
          <p:spPr>
            <a:xfrm>
              <a:off x="4769357" y="3301745"/>
              <a:ext cx="35560" cy="33655"/>
            </a:xfrm>
            <a:custGeom>
              <a:avLst/>
              <a:gdLst/>
              <a:ahLst/>
              <a:cxnLst/>
              <a:rect l="l" t="t" r="r" b="b"/>
              <a:pathLst>
                <a:path w="35560" h="33654">
                  <a:moveTo>
                    <a:pt x="0" y="16763"/>
                  </a:moveTo>
                  <a:lnTo>
                    <a:pt x="0" y="7492"/>
                  </a:lnTo>
                  <a:lnTo>
                    <a:pt x="7874" y="0"/>
                  </a:lnTo>
                  <a:lnTo>
                    <a:pt x="17525" y="0"/>
                  </a:lnTo>
                  <a:lnTo>
                    <a:pt x="27177" y="0"/>
                  </a:lnTo>
                  <a:lnTo>
                    <a:pt x="35051" y="7492"/>
                  </a:lnTo>
                  <a:lnTo>
                    <a:pt x="35051" y="16763"/>
                  </a:lnTo>
                  <a:lnTo>
                    <a:pt x="35051" y="26034"/>
                  </a:lnTo>
                  <a:lnTo>
                    <a:pt x="27177" y="33527"/>
                  </a:lnTo>
                  <a:lnTo>
                    <a:pt x="17525" y="33527"/>
                  </a:lnTo>
                  <a:lnTo>
                    <a:pt x="7874" y="33527"/>
                  </a:lnTo>
                  <a:lnTo>
                    <a:pt x="0" y="26034"/>
                  </a:lnTo>
                  <a:lnTo>
                    <a:pt x="0" y="16763"/>
                  </a:lnTo>
                  <a:close/>
                </a:path>
              </a:pathLst>
            </a:custGeom>
            <a:ln w="259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4" name="object 244"/>
            <p:cNvSpPr/>
            <p:nvPr/>
          </p:nvSpPr>
          <p:spPr>
            <a:xfrm>
              <a:off x="5305805" y="3301745"/>
              <a:ext cx="35560" cy="33655"/>
            </a:xfrm>
            <a:custGeom>
              <a:avLst/>
              <a:gdLst/>
              <a:ahLst/>
              <a:cxnLst/>
              <a:rect l="l" t="t" r="r" b="b"/>
              <a:pathLst>
                <a:path w="35560" h="33654">
                  <a:moveTo>
                    <a:pt x="27178" y="0"/>
                  </a:moveTo>
                  <a:lnTo>
                    <a:pt x="7874" y="0"/>
                  </a:lnTo>
                  <a:lnTo>
                    <a:pt x="0" y="7492"/>
                  </a:lnTo>
                  <a:lnTo>
                    <a:pt x="0" y="16763"/>
                  </a:lnTo>
                  <a:lnTo>
                    <a:pt x="0" y="26034"/>
                  </a:lnTo>
                  <a:lnTo>
                    <a:pt x="7874" y="33527"/>
                  </a:lnTo>
                  <a:lnTo>
                    <a:pt x="27178" y="33527"/>
                  </a:lnTo>
                  <a:lnTo>
                    <a:pt x="35052" y="26034"/>
                  </a:lnTo>
                  <a:lnTo>
                    <a:pt x="35052" y="7492"/>
                  </a:lnTo>
                  <a:lnTo>
                    <a:pt x="27178" y="0"/>
                  </a:lnTo>
                  <a:close/>
                </a:path>
              </a:pathLst>
            </a:custGeom>
            <a:solidFill>
              <a:srgbClr val="44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5" name="object 245"/>
            <p:cNvSpPr/>
            <p:nvPr/>
          </p:nvSpPr>
          <p:spPr>
            <a:xfrm>
              <a:off x="5305805" y="3301745"/>
              <a:ext cx="35560" cy="33655"/>
            </a:xfrm>
            <a:custGeom>
              <a:avLst/>
              <a:gdLst/>
              <a:ahLst/>
              <a:cxnLst/>
              <a:rect l="l" t="t" r="r" b="b"/>
              <a:pathLst>
                <a:path w="35560" h="33654">
                  <a:moveTo>
                    <a:pt x="0" y="16763"/>
                  </a:moveTo>
                  <a:lnTo>
                    <a:pt x="0" y="7492"/>
                  </a:lnTo>
                  <a:lnTo>
                    <a:pt x="7874" y="0"/>
                  </a:lnTo>
                  <a:lnTo>
                    <a:pt x="17526" y="0"/>
                  </a:lnTo>
                  <a:lnTo>
                    <a:pt x="27178" y="0"/>
                  </a:lnTo>
                  <a:lnTo>
                    <a:pt x="35052" y="7492"/>
                  </a:lnTo>
                  <a:lnTo>
                    <a:pt x="35052" y="16763"/>
                  </a:lnTo>
                  <a:lnTo>
                    <a:pt x="35052" y="26034"/>
                  </a:lnTo>
                  <a:lnTo>
                    <a:pt x="27178" y="33527"/>
                  </a:lnTo>
                  <a:lnTo>
                    <a:pt x="17526" y="33527"/>
                  </a:lnTo>
                  <a:lnTo>
                    <a:pt x="7874" y="33527"/>
                  </a:lnTo>
                  <a:lnTo>
                    <a:pt x="0" y="26034"/>
                  </a:lnTo>
                  <a:lnTo>
                    <a:pt x="0" y="16763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6" name="object 246"/>
            <p:cNvSpPr/>
            <p:nvPr/>
          </p:nvSpPr>
          <p:spPr>
            <a:xfrm>
              <a:off x="6148577" y="2765297"/>
              <a:ext cx="33655" cy="32384"/>
            </a:xfrm>
            <a:custGeom>
              <a:avLst/>
              <a:gdLst/>
              <a:ahLst/>
              <a:cxnLst/>
              <a:rect l="l" t="t" r="r" b="b"/>
              <a:pathLst>
                <a:path w="33654" h="32385">
                  <a:moveTo>
                    <a:pt x="26035" y="0"/>
                  </a:moveTo>
                  <a:lnTo>
                    <a:pt x="7493" y="0"/>
                  </a:lnTo>
                  <a:lnTo>
                    <a:pt x="0" y="7112"/>
                  </a:lnTo>
                  <a:lnTo>
                    <a:pt x="0" y="16001"/>
                  </a:lnTo>
                  <a:lnTo>
                    <a:pt x="0" y="24891"/>
                  </a:lnTo>
                  <a:lnTo>
                    <a:pt x="7493" y="32003"/>
                  </a:lnTo>
                  <a:lnTo>
                    <a:pt x="26035" y="32003"/>
                  </a:lnTo>
                  <a:lnTo>
                    <a:pt x="33527" y="24891"/>
                  </a:lnTo>
                  <a:lnTo>
                    <a:pt x="33527" y="7112"/>
                  </a:lnTo>
                  <a:lnTo>
                    <a:pt x="26035" y="0"/>
                  </a:lnTo>
                  <a:close/>
                </a:path>
              </a:pathLst>
            </a:custGeom>
            <a:solidFill>
              <a:srgbClr val="44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7" name="object 247"/>
            <p:cNvSpPr/>
            <p:nvPr/>
          </p:nvSpPr>
          <p:spPr>
            <a:xfrm>
              <a:off x="6148577" y="2765297"/>
              <a:ext cx="33655" cy="32384"/>
            </a:xfrm>
            <a:custGeom>
              <a:avLst/>
              <a:gdLst/>
              <a:ahLst/>
              <a:cxnLst/>
              <a:rect l="l" t="t" r="r" b="b"/>
              <a:pathLst>
                <a:path w="33654" h="32385">
                  <a:moveTo>
                    <a:pt x="0" y="16001"/>
                  </a:moveTo>
                  <a:lnTo>
                    <a:pt x="0" y="7112"/>
                  </a:lnTo>
                  <a:lnTo>
                    <a:pt x="7493" y="0"/>
                  </a:lnTo>
                  <a:lnTo>
                    <a:pt x="16763" y="0"/>
                  </a:lnTo>
                  <a:lnTo>
                    <a:pt x="26035" y="0"/>
                  </a:lnTo>
                  <a:lnTo>
                    <a:pt x="33527" y="7112"/>
                  </a:lnTo>
                  <a:lnTo>
                    <a:pt x="33527" y="16001"/>
                  </a:lnTo>
                  <a:lnTo>
                    <a:pt x="33527" y="24891"/>
                  </a:lnTo>
                  <a:lnTo>
                    <a:pt x="26035" y="32003"/>
                  </a:lnTo>
                  <a:lnTo>
                    <a:pt x="16763" y="32003"/>
                  </a:lnTo>
                  <a:lnTo>
                    <a:pt x="7493" y="32003"/>
                  </a:lnTo>
                  <a:lnTo>
                    <a:pt x="0" y="24891"/>
                  </a:lnTo>
                  <a:lnTo>
                    <a:pt x="0" y="16001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8" name="object 248"/>
            <p:cNvSpPr/>
            <p:nvPr/>
          </p:nvSpPr>
          <p:spPr>
            <a:xfrm>
              <a:off x="6037325" y="4831841"/>
              <a:ext cx="26034" cy="35560"/>
            </a:xfrm>
            <a:custGeom>
              <a:avLst/>
              <a:gdLst/>
              <a:ahLst/>
              <a:cxnLst/>
              <a:rect l="l" t="t" r="r" b="b"/>
              <a:pathLst>
                <a:path w="26035" h="35560">
                  <a:moveTo>
                    <a:pt x="20065" y="0"/>
                  </a:moveTo>
                  <a:lnTo>
                    <a:pt x="5841" y="0"/>
                  </a:lnTo>
                  <a:lnTo>
                    <a:pt x="0" y="7873"/>
                  </a:lnTo>
                  <a:lnTo>
                    <a:pt x="0" y="17525"/>
                  </a:lnTo>
                  <a:lnTo>
                    <a:pt x="0" y="27177"/>
                  </a:lnTo>
                  <a:lnTo>
                    <a:pt x="5841" y="35051"/>
                  </a:lnTo>
                  <a:lnTo>
                    <a:pt x="20065" y="35051"/>
                  </a:lnTo>
                  <a:lnTo>
                    <a:pt x="25908" y="27177"/>
                  </a:lnTo>
                  <a:lnTo>
                    <a:pt x="25908" y="7873"/>
                  </a:lnTo>
                  <a:lnTo>
                    <a:pt x="20065" y="0"/>
                  </a:lnTo>
                  <a:close/>
                </a:path>
              </a:pathLst>
            </a:custGeom>
            <a:solidFill>
              <a:srgbClr val="44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9" name="object 249"/>
            <p:cNvSpPr/>
            <p:nvPr/>
          </p:nvSpPr>
          <p:spPr>
            <a:xfrm>
              <a:off x="6037325" y="4831841"/>
              <a:ext cx="26034" cy="35560"/>
            </a:xfrm>
            <a:custGeom>
              <a:avLst/>
              <a:gdLst/>
              <a:ahLst/>
              <a:cxnLst/>
              <a:rect l="l" t="t" r="r" b="b"/>
              <a:pathLst>
                <a:path w="26035" h="35560">
                  <a:moveTo>
                    <a:pt x="0" y="17525"/>
                  </a:moveTo>
                  <a:lnTo>
                    <a:pt x="0" y="7873"/>
                  </a:lnTo>
                  <a:lnTo>
                    <a:pt x="5841" y="0"/>
                  </a:lnTo>
                  <a:lnTo>
                    <a:pt x="12953" y="0"/>
                  </a:lnTo>
                  <a:lnTo>
                    <a:pt x="20065" y="0"/>
                  </a:lnTo>
                  <a:lnTo>
                    <a:pt x="25908" y="7873"/>
                  </a:lnTo>
                  <a:lnTo>
                    <a:pt x="25908" y="17525"/>
                  </a:lnTo>
                  <a:lnTo>
                    <a:pt x="25908" y="27177"/>
                  </a:lnTo>
                  <a:lnTo>
                    <a:pt x="20065" y="35051"/>
                  </a:lnTo>
                  <a:lnTo>
                    <a:pt x="12953" y="35051"/>
                  </a:lnTo>
                  <a:lnTo>
                    <a:pt x="5841" y="35051"/>
                  </a:lnTo>
                  <a:lnTo>
                    <a:pt x="0" y="27177"/>
                  </a:lnTo>
                  <a:lnTo>
                    <a:pt x="0" y="17525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0" name="object 250"/>
            <p:cNvSpPr/>
            <p:nvPr/>
          </p:nvSpPr>
          <p:spPr>
            <a:xfrm>
              <a:off x="8446769" y="4722113"/>
              <a:ext cx="35560" cy="26034"/>
            </a:xfrm>
            <a:custGeom>
              <a:avLst/>
              <a:gdLst/>
              <a:ahLst/>
              <a:cxnLst/>
              <a:rect l="l" t="t" r="r" b="b"/>
              <a:pathLst>
                <a:path w="35559" h="26035">
                  <a:moveTo>
                    <a:pt x="27177" y="0"/>
                  </a:moveTo>
                  <a:lnTo>
                    <a:pt x="7874" y="0"/>
                  </a:lnTo>
                  <a:lnTo>
                    <a:pt x="0" y="5842"/>
                  </a:lnTo>
                  <a:lnTo>
                    <a:pt x="0" y="12954"/>
                  </a:lnTo>
                  <a:lnTo>
                    <a:pt x="0" y="20066"/>
                  </a:lnTo>
                  <a:lnTo>
                    <a:pt x="7874" y="25908"/>
                  </a:lnTo>
                  <a:lnTo>
                    <a:pt x="27177" y="25908"/>
                  </a:lnTo>
                  <a:lnTo>
                    <a:pt x="35051" y="20066"/>
                  </a:lnTo>
                  <a:lnTo>
                    <a:pt x="35051" y="5842"/>
                  </a:lnTo>
                  <a:lnTo>
                    <a:pt x="27177" y="0"/>
                  </a:lnTo>
                  <a:close/>
                </a:path>
              </a:pathLst>
            </a:custGeom>
            <a:solidFill>
              <a:srgbClr val="44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1" name="object 251"/>
            <p:cNvSpPr/>
            <p:nvPr/>
          </p:nvSpPr>
          <p:spPr>
            <a:xfrm>
              <a:off x="8446769" y="4722113"/>
              <a:ext cx="35560" cy="26034"/>
            </a:xfrm>
            <a:custGeom>
              <a:avLst/>
              <a:gdLst/>
              <a:ahLst/>
              <a:cxnLst/>
              <a:rect l="l" t="t" r="r" b="b"/>
              <a:pathLst>
                <a:path w="35559" h="26035">
                  <a:moveTo>
                    <a:pt x="0" y="12954"/>
                  </a:moveTo>
                  <a:lnTo>
                    <a:pt x="0" y="5842"/>
                  </a:lnTo>
                  <a:lnTo>
                    <a:pt x="7874" y="0"/>
                  </a:lnTo>
                  <a:lnTo>
                    <a:pt x="17525" y="0"/>
                  </a:lnTo>
                  <a:lnTo>
                    <a:pt x="27177" y="0"/>
                  </a:lnTo>
                  <a:lnTo>
                    <a:pt x="35051" y="5842"/>
                  </a:lnTo>
                  <a:lnTo>
                    <a:pt x="35051" y="12954"/>
                  </a:lnTo>
                  <a:lnTo>
                    <a:pt x="35051" y="20066"/>
                  </a:lnTo>
                  <a:lnTo>
                    <a:pt x="27177" y="25908"/>
                  </a:lnTo>
                  <a:lnTo>
                    <a:pt x="17525" y="25908"/>
                  </a:lnTo>
                  <a:lnTo>
                    <a:pt x="7874" y="25908"/>
                  </a:lnTo>
                  <a:lnTo>
                    <a:pt x="0" y="20066"/>
                  </a:lnTo>
                  <a:lnTo>
                    <a:pt x="0" y="12954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2" name="object 252"/>
            <p:cNvSpPr/>
            <p:nvPr/>
          </p:nvSpPr>
          <p:spPr>
            <a:xfrm>
              <a:off x="3358133" y="6406133"/>
              <a:ext cx="26034" cy="26034"/>
            </a:xfrm>
            <a:custGeom>
              <a:avLst/>
              <a:gdLst/>
              <a:ahLst/>
              <a:cxnLst/>
              <a:rect l="l" t="t" r="r" b="b"/>
              <a:pathLst>
                <a:path w="26035" h="26035">
                  <a:moveTo>
                    <a:pt x="20065" y="0"/>
                  </a:moveTo>
                  <a:lnTo>
                    <a:pt x="5841" y="0"/>
                  </a:lnTo>
                  <a:lnTo>
                    <a:pt x="0" y="5803"/>
                  </a:lnTo>
                  <a:lnTo>
                    <a:pt x="0" y="12953"/>
                  </a:lnTo>
                  <a:lnTo>
                    <a:pt x="0" y="20104"/>
                  </a:lnTo>
                  <a:lnTo>
                    <a:pt x="5841" y="25907"/>
                  </a:lnTo>
                  <a:lnTo>
                    <a:pt x="20065" y="25907"/>
                  </a:lnTo>
                  <a:lnTo>
                    <a:pt x="25907" y="20104"/>
                  </a:lnTo>
                  <a:lnTo>
                    <a:pt x="25907" y="5803"/>
                  </a:lnTo>
                  <a:lnTo>
                    <a:pt x="20065" y="0"/>
                  </a:lnTo>
                  <a:close/>
                </a:path>
              </a:pathLst>
            </a:custGeom>
            <a:solidFill>
              <a:srgbClr val="44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3" name="object 253"/>
            <p:cNvSpPr/>
            <p:nvPr/>
          </p:nvSpPr>
          <p:spPr>
            <a:xfrm>
              <a:off x="3358133" y="6406133"/>
              <a:ext cx="26034" cy="26034"/>
            </a:xfrm>
            <a:custGeom>
              <a:avLst/>
              <a:gdLst/>
              <a:ahLst/>
              <a:cxnLst/>
              <a:rect l="l" t="t" r="r" b="b"/>
              <a:pathLst>
                <a:path w="26035" h="26035">
                  <a:moveTo>
                    <a:pt x="0" y="12953"/>
                  </a:moveTo>
                  <a:lnTo>
                    <a:pt x="0" y="5803"/>
                  </a:lnTo>
                  <a:lnTo>
                    <a:pt x="5841" y="0"/>
                  </a:lnTo>
                  <a:lnTo>
                    <a:pt x="12953" y="0"/>
                  </a:lnTo>
                  <a:lnTo>
                    <a:pt x="20065" y="0"/>
                  </a:lnTo>
                  <a:lnTo>
                    <a:pt x="25907" y="5803"/>
                  </a:lnTo>
                  <a:lnTo>
                    <a:pt x="25907" y="12953"/>
                  </a:lnTo>
                  <a:lnTo>
                    <a:pt x="25907" y="20104"/>
                  </a:lnTo>
                  <a:lnTo>
                    <a:pt x="20065" y="25907"/>
                  </a:lnTo>
                  <a:lnTo>
                    <a:pt x="12953" y="25907"/>
                  </a:lnTo>
                  <a:lnTo>
                    <a:pt x="5841" y="25907"/>
                  </a:lnTo>
                  <a:lnTo>
                    <a:pt x="0" y="20104"/>
                  </a:lnTo>
                  <a:lnTo>
                    <a:pt x="0" y="12953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4" name="object 254"/>
            <p:cNvSpPr/>
            <p:nvPr/>
          </p:nvSpPr>
          <p:spPr>
            <a:xfrm>
              <a:off x="8764523" y="4044695"/>
              <a:ext cx="85725" cy="102235"/>
            </a:xfrm>
            <a:custGeom>
              <a:avLst/>
              <a:gdLst/>
              <a:ahLst/>
              <a:cxnLst/>
              <a:rect l="l" t="t" r="r" b="b"/>
              <a:pathLst>
                <a:path w="85725" h="102235">
                  <a:moveTo>
                    <a:pt x="42672" y="0"/>
                  </a:moveTo>
                  <a:lnTo>
                    <a:pt x="0" y="102107"/>
                  </a:lnTo>
                  <a:lnTo>
                    <a:pt x="85344" y="102107"/>
                  </a:lnTo>
                  <a:lnTo>
                    <a:pt x="42672" y="0"/>
                  </a:lnTo>
                  <a:close/>
                </a:path>
              </a:pathLst>
            </a:custGeom>
            <a:solidFill>
              <a:srgbClr val="003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5" name="object 255"/>
            <p:cNvSpPr/>
            <p:nvPr/>
          </p:nvSpPr>
          <p:spPr>
            <a:xfrm>
              <a:off x="8807957" y="4078985"/>
              <a:ext cx="1905" cy="161925"/>
            </a:xfrm>
            <a:custGeom>
              <a:avLst/>
              <a:gdLst/>
              <a:ahLst/>
              <a:cxnLst/>
              <a:rect l="l" t="t" r="r" b="b"/>
              <a:pathLst>
                <a:path w="1904" h="161925">
                  <a:moveTo>
                    <a:pt x="0" y="0"/>
                  </a:moveTo>
                  <a:lnTo>
                    <a:pt x="1524" y="161544"/>
                  </a:lnTo>
                </a:path>
              </a:pathLst>
            </a:custGeom>
            <a:ln w="16764">
              <a:solidFill>
                <a:srgbClr val="00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6" name="object 256"/>
          <p:cNvSpPr txBox="1"/>
          <p:nvPr/>
        </p:nvSpPr>
        <p:spPr>
          <a:xfrm>
            <a:off x="8481821" y="4207891"/>
            <a:ext cx="5721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10" dirty="0">
                <a:solidFill>
                  <a:srgbClr val="0033FF"/>
                </a:solidFill>
                <a:latin typeface="Arial"/>
                <a:cs typeface="Arial"/>
              </a:rPr>
              <a:t>PCSource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257" name="object 257"/>
          <p:cNvGrpSpPr/>
          <p:nvPr/>
        </p:nvGrpSpPr>
        <p:grpSpPr>
          <a:xfrm>
            <a:off x="3709415" y="4776215"/>
            <a:ext cx="86995" cy="196850"/>
            <a:chOff x="3709415" y="4776215"/>
            <a:chExt cx="86995" cy="196850"/>
          </a:xfrm>
        </p:grpSpPr>
        <p:sp>
          <p:nvSpPr>
            <p:cNvPr id="258" name="object 258"/>
            <p:cNvSpPr/>
            <p:nvPr/>
          </p:nvSpPr>
          <p:spPr>
            <a:xfrm>
              <a:off x="3709415" y="4776215"/>
              <a:ext cx="86995" cy="102235"/>
            </a:xfrm>
            <a:custGeom>
              <a:avLst/>
              <a:gdLst/>
              <a:ahLst/>
              <a:cxnLst/>
              <a:rect l="l" t="t" r="r" b="b"/>
              <a:pathLst>
                <a:path w="86995" h="102235">
                  <a:moveTo>
                    <a:pt x="43434" y="0"/>
                  </a:moveTo>
                  <a:lnTo>
                    <a:pt x="0" y="102107"/>
                  </a:lnTo>
                  <a:lnTo>
                    <a:pt x="86868" y="102107"/>
                  </a:lnTo>
                  <a:lnTo>
                    <a:pt x="43434" y="0"/>
                  </a:lnTo>
                  <a:close/>
                </a:path>
              </a:pathLst>
            </a:custGeom>
            <a:solidFill>
              <a:srgbClr val="003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9" name="object 259"/>
            <p:cNvSpPr/>
            <p:nvPr/>
          </p:nvSpPr>
          <p:spPr>
            <a:xfrm>
              <a:off x="3754373" y="4810505"/>
              <a:ext cx="1905" cy="154305"/>
            </a:xfrm>
            <a:custGeom>
              <a:avLst/>
              <a:gdLst/>
              <a:ahLst/>
              <a:cxnLst/>
              <a:rect l="l" t="t" r="r" b="b"/>
              <a:pathLst>
                <a:path w="1904" h="154304">
                  <a:moveTo>
                    <a:pt x="0" y="0"/>
                  </a:moveTo>
                  <a:lnTo>
                    <a:pt x="1524" y="153924"/>
                  </a:lnTo>
                </a:path>
              </a:pathLst>
            </a:custGeom>
            <a:ln w="16764">
              <a:solidFill>
                <a:srgbClr val="00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0" name="object 260"/>
          <p:cNvSpPr txBox="1"/>
          <p:nvPr/>
        </p:nvSpPr>
        <p:spPr>
          <a:xfrm>
            <a:off x="3383407" y="4931486"/>
            <a:ext cx="61150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10" dirty="0">
                <a:solidFill>
                  <a:srgbClr val="0033FF"/>
                </a:solidFill>
                <a:latin typeface="Arial"/>
                <a:cs typeface="Arial"/>
              </a:rPr>
              <a:t>MemtoReg</a:t>
            </a:r>
            <a:endParaRPr sz="900">
              <a:latin typeface="Arial"/>
              <a:cs typeface="Arial"/>
            </a:endParaRPr>
          </a:p>
        </p:txBody>
      </p:sp>
      <p:sp>
        <p:nvSpPr>
          <p:cNvPr id="261" name="object 261"/>
          <p:cNvSpPr txBox="1"/>
          <p:nvPr/>
        </p:nvSpPr>
        <p:spPr>
          <a:xfrm>
            <a:off x="871829" y="3671061"/>
            <a:ext cx="2546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20" dirty="0">
                <a:solidFill>
                  <a:srgbClr val="0033FF"/>
                </a:solidFill>
                <a:latin typeface="Arial"/>
                <a:cs typeface="Arial"/>
              </a:rPr>
              <a:t>IorD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262" name="object 262"/>
          <p:cNvGrpSpPr/>
          <p:nvPr/>
        </p:nvGrpSpPr>
        <p:grpSpPr>
          <a:xfrm>
            <a:off x="382524" y="3543109"/>
            <a:ext cx="85725" cy="236854"/>
            <a:chOff x="382524" y="3543109"/>
            <a:chExt cx="85725" cy="236854"/>
          </a:xfrm>
        </p:grpSpPr>
        <p:sp>
          <p:nvSpPr>
            <p:cNvPr id="263" name="object 263"/>
            <p:cNvSpPr/>
            <p:nvPr/>
          </p:nvSpPr>
          <p:spPr>
            <a:xfrm>
              <a:off x="382524" y="3678935"/>
              <a:ext cx="85725" cy="100965"/>
            </a:xfrm>
            <a:custGeom>
              <a:avLst/>
              <a:gdLst/>
              <a:ahLst/>
              <a:cxnLst/>
              <a:rect l="l" t="t" r="r" b="b"/>
              <a:pathLst>
                <a:path w="85725" h="100964">
                  <a:moveTo>
                    <a:pt x="85344" y="0"/>
                  </a:moveTo>
                  <a:lnTo>
                    <a:pt x="0" y="0"/>
                  </a:lnTo>
                  <a:lnTo>
                    <a:pt x="42671" y="100583"/>
                  </a:lnTo>
                  <a:lnTo>
                    <a:pt x="85344" y="0"/>
                  </a:lnTo>
                  <a:close/>
                </a:path>
              </a:pathLst>
            </a:custGeom>
            <a:solidFill>
              <a:srgbClr val="003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4" name="object 264"/>
            <p:cNvSpPr/>
            <p:nvPr/>
          </p:nvSpPr>
          <p:spPr>
            <a:xfrm>
              <a:off x="425958" y="3551681"/>
              <a:ext cx="1905" cy="195580"/>
            </a:xfrm>
            <a:custGeom>
              <a:avLst/>
              <a:gdLst/>
              <a:ahLst/>
              <a:cxnLst/>
              <a:rect l="l" t="t" r="r" b="b"/>
              <a:pathLst>
                <a:path w="1904" h="195579">
                  <a:moveTo>
                    <a:pt x="0" y="0"/>
                  </a:moveTo>
                  <a:lnTo>
                    <a:pt x="1523" y="195071"/>
                  </a:lnTo>
                </a:path>
              </a:pathLst>
            </a:custGeom>
            <a:ln w="16764">
              <a:solidFill>
                <a:srgbClr val="00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5" name="object 265"/>
          <p:cNvSpPr txBox="1"/>
          <p:nvPr/>
        </p:nvSpPr>
        <p:spPr>
          <a:xfrm>
            <a:off x="200050" y="3356864"/>
            <a:ext cx="3810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10" dirty="0">
                <a:solidFill>
                  <a:srgbClr val="0033FF"/>
                </a:solidFill>
                <a:latin typeface="Arial"/>
                <a:cs typeface="Arial"/>
              </a:rPr>
              <a:t>PCWr*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266" name="object 266"/>
          <p:cNvGrpSpPr/>
          <p:nvPr/>
        </p:nvGrpSpPr>
        <p:grpSpPr>
          <a:xfrm>
            <a:off x="2944367" y="2505265"/>
            <a:ext cx="85725" cy="433070"/>
            <a:chOff x="2944367" y="2505265"/>
            <a:chExt cx="85725" cy="433070"/>
          </a:xfrm>
        </p:grpSpPr>
        <p:sp>
          <p:nvSpPr>
            <p:cNvPr id="267" name="object 267"/>
            <p:cNvSpPr/>
            <p:nvPr/>
          </p:nvSpPr>
          <p:spPr>
            <a:xfrm>
              <a:off x="2944367" y="2834639"/>
              <a:ext cx="85725" cy="104139"/>
            </a:xfrm>
            <a:custGeom>
              <a:avLst/>
              <a:gdLst/>
              <a:ahLst/>
              <a:cxnLst/>
              <a:rect l="l" t="t" r="r" b="b"/>
              <a:pathLst>
                <a:path w="85725" h="104139">
                  <a:moveTo>
                    <a:pt x="85343" y="0"/>
                  </a:moveTo>
                  <a:lnTo>
                    <a:pt x="0" y="0"/>
                  </a:lnTo>
                  <a:lnTo>
                    <a:pt x="43433" y="103632"/>
                  </a:lnTo>
                  <a:lnTo>
                    <a:pt x="85343" y="0"/>
                  </a:lnTo>
                  <a:close/>
                </a:path>
              </a:pathLst>
            </a:custGeom>
            <a:solidFill>
              <a:srgbClr val="003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8" name="object 268"/>
            <p:cNvSpPr/>
            <p:nvPr/>
          </p:nvSpPr>
          <p:spPr>
            <a:xfrm>
              <a:off x="2987801" y="2513837"/>
              <a:ext cx="1905" cy="390525"/>
            </a:xfrm>
            <a:custGeom>
              <a:avLst/>
              <a:gdLst/>
              <a:ahLst/>
              <a:cxnLst/>
              <a:rect l="l" t="t" r="r" b="b"/>
              <a:pathLst>
                <a:path w="1905" h="390525">
                  <a:moveTo>
                    <a:pt x="0" y="0"/>
                  </a:moveTo>
                  <a:lnTo>
                    <a:pt x="1524" y="390144"/>
                  </a:lnTo>
                </a:path>
              </a:pathLst>
            </a:custGeom>
            <a:ln w="16764">
              <a:solidFill>
                <a:srgbClr val="00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9" name="object 269"/>
          <p:cNvSpPr txBox="1"/>
          <p:nvPr/>
        </p:nvSpPr>
        <p:spPr>
          <a:xfrm>
            <a:off x="2702432" y="2369311"/>
            <a:ext cx="4254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10" dirty="0">
                <a:solidFill>
                  <a:srgbClr val="0033FF"/>
                </a:solidFill>
                <a:latin typeface="Arial"/>
                <a:cs typeface="Arial"/>
              </a:rPr>
              <a:t>IRWrite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270" name="object 270"/>
          <p:cNvGrpSpPr/>
          <p:nvPr/>
        </p:nvGrpSpPr>
        <p:grpSpPr>
          <a:xfrm>
            <a:off x="228600" y="2238755"/>
            <a:ext cx="8709660" cy="3744595"/>
            <a:chOff x="228600" y="2238755"/>
            <a:chExt cx="8709660" cy="3744595"/>
          </a:xfrm>
        </p:grpSpPr>
        <p:sp>
          <p:nvSpPr>
            <p:cNvPr id="271" name="object 271"/>
            <p:cNvSpPr/>
            <p:nvPr/>
          </p:nvSpPr>
          <p:spPr>
            <a:xfrm>
              <a:off x="1914144" y="3941063"/>
              <a:ext cx="86995" cy="104139"/>
            </a:xfrm>
            <a:custGeom>
              <a:avLst/>
              <a:gdLst/>
              <a:ahLst/>
              <a:cxnLst/>
              <a:rect l="l" t="t" r="r" b="b"/>
              <a:pathLst>
                <a:path w="86994" h="104139">
                  <a:moveTo>
                    <a:pt x="86868" y="0"/>
                  </a:moveTo>
                  <a:lnTo>
                    <a:pt x="0" y="0"/>
                  </a:lnTo>
                  <a:lnTo>
                    <a:pt x="43433" y="103631"/>
                  </a:lnTo>
                  <a:lnTo>
                    <a:pt x="86868" y="0"/>
                  </a:lnTo>
                  <a:close/>
                </a:path>
              </a:pathLst>
            </a:custGeom>
            <a:solidFill>
              <a:srgbClr val="003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2" name="object 272"/>
            <p:cNvSpPr/>
            <p:nvPr/>
          </p:nvSpPr>
          <p:spPr>
            <a:xfrm>
              <a:off x="1957577" y="3815333"/>
              <a:ext cx="1905" cy="195580"/>
            </a:xfrm>
            <a:custGeom>
              <a:avLst/>
              <a:gdLst/>
              <a:ahLst/>
              <a:cxnLst/>
              <a:rect l="l" t="t" r="r" b="b"/>
              <a:pathLst>
                <a:path w="1905" h="195579">
                  <a:moveTo>
                    <a:pt x="0" y="0"/>
                  </a:moveTo>
                  <a:lnTo>
                    <a:pt x="1524" y="195072"/>
                  </a:lnTo>
                </a:path>
              </a:pathLst>
            </a:custGeom>
            <a:ln w="16764">
              <a:solidFill>
                <a:srgbClr val="00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3" name="object 273"/>
            <p:cNvSpPr/>
            <p:nvPr/>
          </p:nvSpPr>
          <p:spPr>
            <a:xfrm>
              <a:off x="228600" y="2238755"/>
              <a:ext cx="8709660" cy="3744595"/>
            </a:xfrm>
            <a:custGeom>
              <a:avLst/>
              <a:gdLst/>
              <a:ahLst/>
              <a:cxnLst/>
              <a:rect l="l" t="t" r="r" b="b"/>
              <a:pathLst>
                <a:path w="8709660" h="3744595">
                  <a:moveTo>
                    <a:pt x="304800" y="795528"/>
                  </a:moveTo>
                  <a:lnTo>
                    <a:pt x="0" y="795528"/>
                  </a:lnTo>
                  <a:lnTo>
                    <a:pt x="0" y="1100328"/>
                  </a:lnTo>
                  <a:lnTo>
                    <a:pt x="304800" y="1100328"/>
                  </a:lnTo>
                  <a:lnTo>
                    <a:pt x="304800" y="795528"/>
                  </a:lnTo>
                  <a:close/>
                </a:path>
                <a:path w="8709660" h="3744595">
                  <a:moveTo>
                    <a:pt x="914400" y="1066800"/>
                  </a:moveTo>
                  <a:lnTo>
                    <a:pt x="609600" y="1066800"/>
                  </a:lnTo>
                  <a:lnTo>
                    <a:pt x="609600" y="1371600"/>
                  </a:lnTo>
                  <a:lnTo>
                    <a:pt x="914400" y="1371600"/>
                  </a:lnTo>
                  <a:lnTo>
                    <a:pt x="914400" y="1066800"/>
                  </a:lnTo>
                  <a:close/>
                </a:path>
                <a:path w="8709660" h="3744595">
                  <a:moveTo>
                    <a:pt x="1862328" y="1252728"/>
                  </a:moveTo>
                  <a:lnTo>
                    <a:pt x="1557528" y="1252728"/>
                  </a:lnTo>
                  <a:lnTo>
                    <a:pt x="1557528" y="1557528"/>
                  </a:lnTo>
                  <a:lnTo>
                    <a:pt x="1862328" y="1557528"/>
                  </a:lnTo>
                  <a:lnTo>
                    <a:pt x="1862328" y="1252728"/>
                  </a:lnTo>
                  <a:close/>
                </a:path>
                <a:path w="8709660" h="3744595">
                  <a:moveTo>
                    <a:pt x="1882140" y="3081528"/>
                  </a:moveTo>
                  <a:lnTo>
                    <a:pt x="1577340" y="3081528"/>
                  </a:lnTo>
                  <a:lnTo>
                    <a:pt x="1577340" y="3386328"/>
                  </a:lnTo>
                  <a:lnTo>
                    <a:pt x="1882140" y="3386328"/>
                  </a:lnTo>
                  <a:lnTo>
                    <a:pt x="1882140" y="3081528"/>
                  </a:lnTo>
                  <a:close/>
                </a:path>
                <a:path w="8709660" h="3744595">
                  <a:moveTo>
                    <a:pt x="3276600" y="0"/>
                  </a:moveTo>
                  <a:lnTo>
                    <a:pt x="2971800" y="0"/>
                  </a:lnTo>
                  <a:lnTo>
                    <a:pt x="2971800" y="304800"/>
                  </a:lnTo>
                  <a:lnTo>
                    <a:pt x="3276600" y="304800"/>
                  </a:lnTo>
                  <a:lnTo>
                    <a:pt x="3276600" y="0"/>
                  </a:lnTo>
                  <a:close/>
                </a:path>
                <a:path w="8709660" h="3744595">
                  <a:moveTo>
                    <a:pt x="3657600" y="2840736"/>
                  </a:moveTo>
                  <a:lnTo>
                    <a:pt x="3352800" y="2840736"/>
                  </a:lnTo>
                  <a:lnTo>
                    <a:pt x="3352800" y="3145536"/>
                  </a:lnTo>
                  <a:lnTo>
                    <a:pt x="3657600" y="3145536"/>
                  </a:lnTo>
                  <a:lnTo>
                    <a:pt x="3657600" y="2840736"/>
                  </a:lnTo>
                  <a:close/>
                </a:path>
                <a:path w="8709660" h="3744595">
                  <a:moveTo>
                    <a:pt x="4485132" y="3136392"/>
                  </a:moveTo>
                  <a:lnTo>
                    <a:pt x="4180332" y="3136392"/>
                  </a:lnTo>
                  <a:lnTo>
                    <a:pt x="4180332" y="3441192"/>
                  </a:lnTo>
                  <a:lnTo>
                    <a:pt x="4485132" y="3441192"/>
                  </a:lnTo>
                  <a:lnTo>
                    <a:pt x="4485132" y="3136392"/>
                  </a:lnTo>
                  <a:close/>
                </a:path>
                <a:path w="8709660" h="3744595">
                  <a:moveTo>
                    <a:pt x="5791200" y="1458468"/>
                  </a:moveTo>
                  <a:lnTo>
                    <a:pt x="5486400" y="1458468"/>
                  </a:lnTo>
                  <a:lnTo>
                    <a:pt x="5486400" y="1763268"/>
                  </a:lnTo>
                  <a:lnTo>
                    <a:pt x="5791200" y="1763268"/>
                  </a:lnTo>
                  <a:lnTo>
                    <a:pt x="5791200" y="1458468"/>
                  </a:lnTo>
                  <a:close/>
                </a:path>
                <a:path w="8709660" h="3744595">
                  <a:moveTo>
                    <a:pt x="6542532" y="3439668"/>
                  </a:moveTo>
                  <a:lnTo>
                    <a:pt x="6237732" y="3439668"/>
                  </a:lnTo>
                  <a:lnTo>
                    <a:pt x="6237732" y="3744468"/>
                  </a:lnTo>
                  <a:lnTo>
                    <a:pt x="6542532" y="3744468"/>
                  </a:lnTo>
                  <a:lnTo>
                    <a:pt x="6542532" y="3439668"/>
                  </a:lnTo>
                  <a:close/>
                </a:path>
                <a:path w="8709660" h="3744595">
                  <a:moveTo>
                    <a:pt x="6553200" y="1263396"/>
                  </a:moveTo>
                  <a:lnTo>
                    <a:pt x="6248400" y="1263396"/>
                  </a:lnTo>
                  <a:lnTo>
                    <a:pt x="6248400" y="1479804"/>
                  </a:lnTo>
                  <a:lnTo>
                    <a:pt x="6553200" y="1479804"/>
                  </a:lnTo>
                  <a:lnTo>
                    <a:pt x="6553200" y="1263396"/>
                  </a:lnTo>
                  <a:close/>
                </a:path>
                <a:path w="8709660" h="3744595">
                  <a:moveTo>
                    <a:pt x="7162800" y="1327404"/>
                  </a:moveTo>
                  <a:lnTo>
                    <a:pt x="6705600" y="1327404"/>
                  </a:lnTo>
                  <a:lnTo>
                    <a:pt x="6705600" y="1632204"/>
                  </a:lnTo>
                  <a:lnTo>
                    <a:pt x="7162800" y="1632204"/>
                  </a:lnTo>
                  <a:lnTo>
                    <a:pt x="7162800" y="1327404"/>
                  </a:lnTo>
                  <a:close/>
                </a:path>
                <a:path w="8709660" h="3744595">
                  <a:moveTo>
                    <a:pt x="8709660" y="2090928"/>
                  </a:moveTo>
                  <a:lnTo>
                    <a:pt x="8404860" y="2090928"/>
                  </a:lnTo>
                  <a:lnTo>
                    <a:pt x="8404860" y="2395728"/>
                  </a:lnTo>
                  <a:lnTo>
                    <a:pt x="8709660" y="2395728"/>
                  </a:lnTo>
                  <a:lnTo>
                    <a:pt x="8709660" y="209092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97305" y="1822831"/>
            <a:ext cx="565721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</a:tabLst>
            </a:pPr>
            <a:r>
              <a:rPr sz="2000" i="1" dirty="0">
                <a:latin typeface="Times New Roman"/>
                <a:cs typeface="Times New Roman"/>
              </a:rPr>
              <a:t>Bu</a:t>
            </a:r>
            <a:r>
              <a:rPr sz="2000" i="1" spc="-1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kodların</a:t>
            </a:r>
            <a:r>
              <a:rPr sz="2000" i="1" spc="-4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yürütülmesi</a:t>
            </a:r>
            <a:r>
              <a:rPr sz="2000" i="1" spc="-5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kaç</a:t>
            </a:r>
            <a:r>
              <a:rPr sz="2000" i="1" spc="-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cycle da</a:t>
            </a:r>
            <a:r>
              <a:rPr sz="2000" i="1" spc="-15" dirty="0">
                <a:latin typeface="Times New Roman"/>
                <a:cs typeface="Times New Roman"/>
              </a:rPr>
              <a:t> </a:t>
            </a:r>
            <a:r>
              <a:rPr sz="2000" i="1" spc="-10" dirty="0">
                <a:latin typeface="Times New Roman"/>
                <a:cs typeface="Times New Roman"/>
              </a:rPr>
              <a:t>tamamalanır?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26104" y="2356485"/>
            <a:ext cx="5664200" cy="170307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3510279">
              <a:lnSpc>
                <a:spcPts val="2160"/>
              </a:lnSpc>
              <a:spcBef>
                <a:spcPts val="375"/>
              </a:spcBef>
            </a:pPr>
            <a:r>
              <a:rPr sz="2000" dirty="0">
                <a:latin typeface="Courier New"/>
                <a:cs typeface="Courier New"/>
              </a:rPr>
              <a:t>lw</a:t>
            </a:r>
            <a:r>
              <a:rPr sz="2000" spc="-1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$t2,</a:t>
            </a:r>
            <a:r>
              <a:rPr sz="2000" spc="-15" dirty="0">
                <a:latin typeface="Courier New"/>
                <a:cs typeface="Courier New"/>
              </a:rPr>
              <a:t> </a:t>
            </a:r>
            <a:r>
              <a:rPr sz="2000" spc="-10" dirty="0">
                <a:latin typeface="Courier New"/>
                <a:cs typeface="Courier New"/>
              </a:rPr>
              <a:t>0($t3) </a:t>
            </a:r>
            <a:r>
              <a:rPr sz="2000" dirty="0">
                <a:latin typeface="Courier New"/>
                <a:cs typeface="Courier New"/>
              </a:rPr>
              <a:t>lw</a:t>
            </a:r>
            <a:r>
              <a:rPr sz="2000" spc="-1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$t3,</a:t>
            </a:r>
            <a:r>
              <a:rPr sz="2000" spc="-15" dirty="0">
                <a:latin typeface="Courier New"/>
                <a:cs typeface="Courier New"/>
              </a:rPr>
              <a:t> </a:t>
            </a:r>
            <a:r>
              <a:rPr sz="2000" spc="-10" dirty="0">
                <a:latin typeface="Courier New"/>
                <a:cs typeface="Courier New"/>
              </a:rPr>
              <a:t>4($t3)</a:t>
            </a:r>
            <a:endParaRPr sz="2000">
              <a:latin typeface="Courier New"/>
              <a:cs typeface="Courier New"/>
            </a:endParaRPr>
          </a:p>
          <a:p>
            <a:pPr marL="12700" marR="5080">
              <a:lnSpc>
                <a:spcPts val="2160"/>
              </a:lnSpc>
            </a:pPr>
            <a:r>
              <a:rPr sz="2000" dirty="0">
                <a:latin typeface="Courier New"/>
                <a:cs typeface="Courier New"/>
              </a:rPr>
              <a:t>beq</a:t>
            </a:r>
            <a:r>
              <a:rPr sz="2000" spc="-3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$t2,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$t3,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Label</a:t>
            </a:r>
            <a:r>
              <a:rPr sz="2000" spc="-2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#assume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not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spc="-10" dirty="0">
                <a:latin typeface="Courier New"/>
                <a:cs typeface="Courier New"/>
              </a:rPr>
              <a:t>equal </a:t>
            </a:r>
            <a:r>
              <a:rPr sz="2000" dirty="0">
                <a:latin typeface="Courier New"/>
                <a:cs typeface="Courier New"/>
              </a:rPr>
              <a:t>add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$t5,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$t2,</a:t>
            </a:r>
            <a:r>
              <a:rPr sz="2000" spc="-15" dirty="0">
                <a:latin typeface="Courier New"/>
                <a:cs typeface="Courier New"/>
              </a:rPr>
              <a:t> </a:t>
            </a:r>
            <a:r>
              <a:rPr sz="2000" spc="-25" dirty="0">
                <a:latin typeface="Courier New"/>
                <a:cs typeface="Courier New"/>
              </a:rPr>
              <a:t>$t3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ts val="2010"/>
              </a:lnSpc>
            </a:pPr>
            <a:r>
              <a:rPr sz="2000" dirty="0">
                <a:latin typeface="Courier New"/>
                <a:cs typeface="Courier New"/>
              </a:rPr>
              <a:t>sw</a:t>
            </a:r>
            <a:r>
              <a:rPr sz="2000" spc="-1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$t5,</a:t>
            </a:r>
            <a:r>
              <a:rPr sz="2000" spc="-15" dirty="0">
                <a:latin typeface="Courier New"/>
                <a:cs typeface="Courier New"/>
              </a:rPr>
              <a:t> </a:t>
            </a:r>
            <a:r>
              <a:rPr sz="2000" spc="-10" dirty="0">
                <a:latin typeface="Courier New"/>
                <a:cs typeface="Courier New"/>
              </a:rPr>
              <a:t>8($t3)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ts val="2280"/>
              </a:lnSpc>
            </a:pPr>
            <a:r>
              <a:rPr sz="2000" spc="-25" dirty="0">
                <a:latin typeface="Courier New"/>
                <a:cs typeface="Courier New"/>
              </a:rPr>
              <a:t>...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40204" y="3727780"/>
            <a:ext cx="93980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latin typeface="Courier New"/>
                <a:cs typeface="Courier New"/>
              </a:rPr>
              <a:t>Label: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97305" y="4077461"/>
            <a:ext cx="369062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</a:tabLst>
            </a:pPr>
            <a:r>
              <a:rPr sz="2000" i="1" dirty="0">
                <a:latin typeface="Times New Roman"/>
                <a:cs typeface="Times New Roman"/>
              </a:rPr>
              <a:t>Yürütülen</a:t>
            </a:r>
            <a:r>
              <a:rPr sz="2000" i="1" spc="-4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8.</a:t>
            </a:r>
            <a:r>
              <a:rPr sz="2000" i="1" spc="-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cycle’da</a:t>
            </a:r>
            <a:r>
              <a:rPr sz="2000" i="1" spc="-3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ne </a:t>
            </a:r>
            <a:r>
              <a:rPr sz="2000" i="1" spc="-10" dirty="0">
                <a:latin typeface="Times New Roman"/>
                <a:cs typeface="Times New Roman"/>
              </a:rPr>
              <a:t>oluşur?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97305" y="5215890"/>
            <a:ext cx="7031355" cy="5340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147570">
              <a:lnSpc>
                <a:spcPts val="1764"/>
              </a:lnSpc>
              <a:spcBef>
                <a:spcPts val="95"/>
              </a:spcBef>
            </a:pPr>
            <a:r>
              <a:rPr sz="1600" b="1" dirty="0">
                <a:latin typeface="Tahoma"/>
                <a:cs typeface="Tahoma"/>
              </a:rPr>
              <a:t>Clock</a:t>
            </a:r>
            <a:r>
              <a:rPr sz="1600" b="1" spc="20" dirty="0">
                <a:latin typeface="Tahoma"/>
                <a:cs typeface="Tahoma"/>
              </a:rPr>
              <a:t> </a:t>
            </a:r>
            <a:r>
              <a:rPr sz="1600" b="1" spc="-20" dirty="0">
                <a:latin typeface="Tahoma"/>
                <a:cs typeface="Tahoma"/>
              </a:rPr>
              <a:t>time-line</a:t>
            </a:r>
            <a:endParaRPr sz="1600">
              <a:latin typeface="Tahoma"/>
              <a:cs typeface="Tahoma"/>
            </a:endParaRPr>
          </a:p>
          <a:p>
            <a:pPr marL="354965" indent="-342265">
              <a:lnSpc>
                <a:spcPts val="2245"/>
              </a:lnSpc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</a:tabLst>
            </a:pPr>
            <a:r>
              <a:rPr sz="2000" i="1" dirty="0">
                <a:latin typeface="Times New Roman"/>
                <a:cs typeface="Times New Roman"/>
              </a:rPr>
              <a:t>In</a:t>
            </a:r>
            <a:r>
              <a:rPr sz="2000" i="1" spc="-1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what</a:t>
            </a:r>
            <a:r>
              <a:rPr sz="2000" i="1" spc="-1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cycle</a:t>
            </a:r>
            <a:r>
              <a:rPr sz="2000" i="1" spc="-1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does</a:t>
            </a:r>
            <a:r>
              <a:rPr sz="2000" i="1" spc="-2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the</a:t>
            </a:r>
            <a:r>
              <a:rPr sz="2000" i="1" spc="-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actual</a:t>
            </a:r>
            <a:r>
              <a:rPr sz="2000" i="1" spc="-4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addition</a:t>
            </a:r>
            <a:r>
              <a:rPr sz="2000" i="1" spc="-3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of</a:t>
            </a:r>
            <a:r>
              <a:rPr sz="2000" i="1" spc="-1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$t2</a:t>
            </a:r>
            <a:r>
              <a:rPr sz="2000" i="1" spc="-1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and</a:t>
            </a:r>
            <a:r>
              <a:rPr sz="2000" i="1" spc="-1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$t3</a:t>
            </a:r>
            <a:r>
              <a:rPr sz="2000" i="1" spc="-1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takes</a:t>
            </a:r>
            <a:r>
              <a:rPr sz="2000" i="1" spc="-20" dirty="0">
                <a:latin typeface="Times New Roman"/>
                <a:cs typeface="Times New Roman"/>
              </a:rPr>
              <a:t> </a:t>
            </a:r>
            <a:r>
              <a:rPr sz="2000" i="1" spc="-10" dirty="0">
                <a:latin typeface="Times New Roman"/>
                <a:cs typeface="Times New Roman"/>
              </a:rPr>
              <a:t>place?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234439" y="4875276"/>
            <a:ext cx="6750050" cy="238125"/>
            <a:chOff x="1234439" y="4875276"/>
            <a:chExt cx="6750050" cy="238125"/>
          </a:xfrm>
        </p:grpSpPr>
        <p:sp>
          <p:nvSpPr>
            <p:cNvPr id="8" name="object 8"/>
            <p:cNvSpPr/>
            <p:nvPr/>
          </p:nvSpPr>
          <p:spPr>
            <a:xfrm>
              <a:off x="1240535" y="4876800"/>
              <a:ext cx="269875" cy="236220"/>
            </a:xfrm>
            <a:custGeom>
              <a:avLst/>
              <a:gdLst/>
              <a:ahLst/>
              <a:cxnLst/>
              <a:rect l="l" t="t" r="r" b="b"/>
              <a:pathLst>
                <a:path w="269875" h="236220">
                  <a:moveTo>
                    <a:pt x="0" y="236219"/>
                  </a:moveTo>
                  <a:lnTo>
                    <a:pt x="0" y="0"/>
                  </a:lnTo>
                </a:path>
                <a:path w="269875" h="236220">
                  <a:moveTo>
                    <a:pt x="7619" y="4572"/>
                  </a:moveTo>
                  <a:lnTo>
                    <a:pt x="131063" y="4572"/>
                  </a:lnTo>
                </a:path>
                <a:path w="269875" h="236220">
                  <a:moveTo>
                    <a:pt x="137159" y="12192"/>
                  </a:moveTo>
                  <a:lnTo>
                    <a:pt x="137159" y="224027"/>
                  </a:lnTo>
                </a:path>
                <a:path w="269875" h="236220">
                  <a:moveTo>
                    <a:pt x="144779" y="230124"/>
                  </a:moveTo>
                  <a:lnTo>
                    <a:pt x="269747" y="230124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10283" y="5100828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>
                  <a:moveTo>
                    <a:pt x="0" y="6096"/>
                  </a:moveTo>
                  <a:lnTo>
                    <a:pt x="1785" y="1785"/>
                  </a:lnTo>
                  <a:lnTo>
                    <a:pt x="6096" y="0"/>
                  </a:lnTo>
                  <a:lnTo>
                    <a:pt x="10406" y="1785"/>
                  </a:lnTo>
                  <a:lnTo>
                    <a:pt x="12192" y="6096"/>
                  </a:lnTo>
                  <a:lnTo>
                    <a:pt x="10406" y="10406"/>
                  </a:lnTo>
                  <a:lnTo>
                    <a:pt x="6096" y="12192"/>
                  </a:lnTo>
                  <a:lnTo>
                    <a:pt x="1785" y="10406"/>
                  </a:lnTo>
                  <a:lnTo>
                    <a:pt x="0" y="60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516379" y="4876800"/>
              <a:ext cx="268605" cy="236220"/>
            </a:xfrm>
            <a:custGeom>
              <a:avLst/>
              <a:gdLst/>
              <a:ahLst/>
              <a:cxnLst/>
              <a:rect l="l" t="t" r="r" b="b"/>
              <a:pathLst>
                <a:path w="268605" h="236220">
                  <a:moveTo>
                    <a:pt x="0" y="236219"/>
                  </a:moveTo>
                  <a:lnTo>
                    <a:pt x="0" y="0"/>
                  </a:lnTo>
                </a:path>
                <a:path w="268605" h="236220">
                  <a:moveTo>
                    <a:pt x="7619" y="4572"/>
                  </a:moveTo>
                  <a:lnTo>
                    <a:pt x="131063" y="4572"/>
                  </a:lnTo>
                </a:path>
                <a:path w="268605" h="236220">
                  <a:moveTo>
                    <a:pt x="137159" y="12192"/>
                  </a:moveTo>
                  <a:lnTo>
                    <a:pt x="137159" y="224027"/>
                  </a:lnTo>
                </a:path>
                <a:path w="268605" h="236220">
                  <a:moveTo>
                    <a:pt x="146303" y="230124"/>
                  </a:moveTo>
                  <a:lnTo>
                    <a:pt x="268224" y="230124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784603" y="5100828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>
                  <a:moveTo>
                    <a:pt x="0" y="6096"/>
                  </a:moveTo>
                  <a:lnTo>
                    <a:pt x="1785" y="1785"/>
                  </a:lnTo>
                  <a:lnTo>
                    <a:pt x="6095" y="0"/>
                  </a:lnTo>
                  <a:lnTo>
                    <a:pt x="10406" y="1785"/>
                  </a:lnTo>
                  <a:lnTo>
                    <a:pt x="12191" y="6096"/>
                  </a:lnTo>
                  <a:lnTo>
                    <a:pt x="10406" y="10406"/>
                  </a:lnTo>
                  <a:lnTo>
                    <a:pt x="6095" y="12192"/>
                  </a:lnTo>
                  <a:lnTo>
                    <a:pt x="1785" y="10406"/>
                  </a:lnTo>
                  <a:lnTo>
                    <a:pt x="0" y="60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790699" y="4876800"/>
              <a:ext cx="281940" cy="236220"/>
            </a:xfrm>
            <a:custGeom>
              <a:avLst/>
              <a:gdLst/>
              <a:ahLst/>
              <a:cxnLst/>
              <a:rect l="l" t="t" r="r" b="b"/>
              <a:pathLst>
                <a:path w="281939" h="236220">
                  <a:moveTo>
                    <a:pt x="0" y="236219"/>
                  </a:moveTo>
                  <a:lnTo>
                    <a:pt x="0" y="0"/>
                  </a:lnTo>
                </a:path>
                <a:path w="281939" h="236220">
                  <a:moveTo>
                    <a:pt x="7619" y="4572"/>
                  </a:moveTo>
                  <a:lnTo>
                    <a:pt x="131063" y="4572"/>
                  </a:lnTo>
                </a:path>
                <a:path w="281939" h="236220">
                  <a:moveTo>
                    <a:pt x="138683" y="12192"/>
                  </a:moveTo>
                  <a:lnTo>
                    <a:pt x="138683" y="224027"/>
                  </a:lnTo>
                </a:path>
                <a:path w="281939" h="236220">
                  <a:moveTo>
                    <a:pt x="146304" y="230124"/>
                  </a:moveTo>
                  <a:lnTo>
                    <a:pt x="281939" y="230124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074163" y="5100828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>
                  <a:moveTo>
                    <a:pt x="0" y="6096"/>
                  </a:moveTo>
                  <a:lnTo>
                    <a:pt x="1785" y="1785"/>
                  </a:lnTo>
                  <a:lnTo>
                    <a:pt x="6095" y="0"/>
                  </a:lnTo>
                  <a:lnTo>
                    <a:pt x="10406" y="1785"/>
                  </a:lnTo>
                  <a:lnTo>
                    <a:pt x="12191" y="6096"/>
                  </a:lnTo>
                  <a:lnTo>
                    <a:pt x="10406" y="10406"/>
                  </a:lnTo>
                  <a:lnTo>
                    <a:pt x="6095" y="12192"/>
                  </a:lnTo>
                  <a:lnTo>
                    <a:pt x="1785" y="10406"/>
                  </a:lnTo>
                  <a:lnTo>
                    <a:pt x="0" y="60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080259" y="4876800"/>
              <a:ext cx="268605" cy="236220"/>
            </a:xfrm>
            <a:custGeom>
              <a:avLst/>
              <a:gdLst/>
              <a:ahLst/>
              <a:cxnLst/>
              <a:rect l="l" t="t" r="r" b="b"/>
              <a:pathLst>
                <a:path w="268605" h="236220">
                  <a:moveTo>
                    <a:pt x="0" y="236219"/>
                  </a:moveTo>
                  <a:lnTo>
                    <a:pt x="0" y="0"/>
                  </a:lnTo>
                </a:path>
                <a:path w="268605" h="236220">
                  <a:moveTo>
                    <a:pt x="7619" y="4572"/>
                  </a:moveTo>
                  <a:lnTo>
                    <a:pt x="131063" y="4572"/>
                  </a:lnTo>
                </a:path>
                <a:path w="268605" h="236220">
                  <a:moveTo>
                    <a:pt x="137159" y="12192"/>
                  </a:moveTo>
                  <a:lnTo>
                    <a:pt x="137159" y="224027"/>
                  </a:lnTo>
                </a:path>
                <a:path w="268605" h="236220">
                  <a:moveTo>
                    <a:pt x="144779" y="230124"/>
                  </a:moveTo>
                  <a:lnTo>
                    <a:pt x="268223" y="230124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348483" y="5100828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>
                  <a:moveTo>
                    <a:pt x="0" y="6096"/>
                  </a:moveTo>
                  <a:lnTo>
                    <a:pt x="1785" y="1785"/>
                  </a:lnTo>
                  <a:lnTo>
                    <a:pt x="6095" y="0"/>
                  </a:lnTo>
                  <a:lnTo>
                    <a:pt x="10406" y="1785"/>
                  </a:lnTo>
                  <a:lnTo>
                    <a:pt x="12191" y="6096"/>
                  </a:lnTo>
                  <a:lnTo>
                    <a:pt x="10406" y="10406"/>
                  </a:lnTo>
                  <a:lnTo>
                    <a:pt x="6095" y="12192"/>
                  </a:lnTo>
                  <a:lnTo>
                    <a:pt x="1785" y="10406"/>
                  </a:lnTo>
                  <a:lnTo>
                    <a:pt x="0" y="60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354579" y="4876800"/>
              <a:ext cx="269875" cy="236220"/>
            </a:xfrm>
            <a:custGeom>
              <a:avLst/>
              <a:gdLst/>
              <a:ahLst/>
              <a:cxnLst/>
              <a:rect l="l" t="t" r="r" b="b"/>
              <a:pathLst>
                <a:path w="269875" h="236220">
                  <a:moveTo>
                    <a:pt x="0" y="236219"/>
                  </a:moveTo>
                  <a:lnTo>
                    <a:pt x="0" y="0"/>
                  </a:lnTo>
                </a:path>
                <a:path w="269875" h="236220">
                  <a:moveTo>
                    <a:pt x="7619" y="4572"/>
                  </a:moveTo>
                  <a:lnTo>
                    <a:pt x="131063" y="4572"/>
                  </a:lnTo>
                </a:path>
                <a:path w="269875" h="236220">
                  <a:moveTo>
                    <a:pt x="137159" y="12192"/>
                  </a:moveTo>
                  <a:lnTo>
                    <a:pt x="137159" y="224027"/>
                  </a:lnTo>
                </a:path>
                <a:path w="269875" h="236220">
                  <a:moveTo>
                    <a:pt x="146303" y="230124"/>
                  </a:moveTo>
                  <a:lnTo>
                    <a:pt x="269747" y="230124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624327" y="5100828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>
                  <a:moveTo>
                    <a:pt x="0" y="6096"/>
                  </a:moveTo>
                  <a:lnTo>
                    <a:pt x="1785" y="1785"/>
                  </a:lnTo>
                  <a:lnTo>
                    <a:pt x="6095" y="0"/>
                  </a:lnTo>
                  <a:lnTo>
                    <a:pt x="10406" y="1785"/>
                  </a:lnTo>
                  <a:lnTo>
                    <a:pt x="12191" y="6096"/>
                  </a:lnTo>
                  <a:lnTo>
                    <a:pt x="10406" y="10406"/>
                  </a:lnTo>
                  <a:lnTo>
                    <a:pt x="6095" y="12192"/>
                  </a:lnTo>
                  <a:lnTo>
                    <a:pt x="1785" y="10406"/>
                  </a:lnTo>
                  <a:lnTo>
                    <a:pt x="0" y="60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630423" y="4876800"/>
              <a:ext cx="280670" cy="236220"/>
            </a:xfrm>
            <a:custGeom>
              <a:avLst/>
              <a:gdLst/>
              <a:ahLst/>
              <a:cxnLst/>
              <a:rect l="l" t="t" r="r" b="b"/>
              <a:pathLst>
                <a:path w="280669" h="236220">
                  <a:moveTo>
                    <a:pt x="0" y="236219"/>
                  </a:moveTo>
                  <a:lnTo>
                    <a:pt x="0" y="0"/>
                  </a:lnTo>
                </a:path>
                <a:path w="280669" h="236220">
                  <a:moveTo>
                    <a:pt x="7619" y="4572"/>
                  </a:moveTo>
                  <a:lnTo>
                    <a:pt x="132587" y="4572"/>
                  </a:lnTo>
                </a:path>
                <a:path w="280669" h="236220">
                  <a:moveTo>
                    <a:pt x="138683" y="12192"/>
                  </a:moveTo>
                  <a:lnTo>
                    <a:pt x="138683" y="224027"/>
                  </a:lnTo>
                </a:path>
                <a:path w="280669" h="236220">
                  <a:moveTo>
                    <a:pt x="146303" y="230124"/>
                  </a:moveTo>
                  <a:lnTo>
                    <a:pt x="280415" y="230124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912363" y="5100828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>
                  <a:moveTo>
                    <a:pt x="0" y="6096"/>
                  </a:moveTo>
                  <a:lnTo>
                    <a:pt x="1785" y="1785"/>
                  </a:lnTo>
                  <a:lnTo>
                    <a:pt x="6095" y="0"/>
                  </a:lnTo>
                  <a:lnTo>
                    <a:pt x="10406" y="1785"/>
                  </a:lnTo>
                  <a:lnTo>
                    <a:pt x="12191" y="6096"/>
                  </a:lnTo>
                  <a:lnTo>
                    <a:pt x="10406" y="10406"/>
                  </a:lnTo>
                  <a:lnTo>
                    <a:pt x="6095" y="12192"/>
                  </a:lnTo>
                  <a:lnTo>
                    <a:pt x="1785" y="10406"/>
                  </a:lnTo>
                  <a:lnTo>
                    <a:pt x="0" y="60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918460" y="4876800"/>
              <a:ext cx="269875" cy="236220"/>
            </a:xfrm>
            <a:custGeom>
              <a:avLst/>
              <a:gdLst/>
              <a:ahLst/>
              <a:cxnLst/>
              <a:rect l="l" t="t" r="r" b="b"/>
              <a:pathLst>
                <a:path w="269875" h="236220">
                  <a:moveTo>
                    <a:pt x="0" y="236219"/>
                  </a:moveTo>
                  <a:lnTo>
                    <a:pt x="0" y="0"/>
                  </a:lnTo>
                </a:path>
                <a:path w="269875" h="236220">
                  <a:moveTo>
                    <a:pt x="7619" y="4572"/>
                  </a:moveTo>
                  <a:lnTo>
                    <a:pt x="131063" y="4572"/>
                  </a:lnTo>
                </a:path>
                <a:path w="269875" h="236220">
                  <a:moveTo>
                    <a:pt x="137159" y="12192"/>
                  </a:moveTo>
                  <a:lnTo>
                    <a:pt x="137159" y="224027"/>
                  </a:lnTo>
                </a:path>
                <a:path w="269875" h="236220">
                  <a:moveTo>
                    <a:pt x="144779" y="230124"/>
                  </a:moveTo>
                  <a:lnTo>
                    <a:pt x="269747" y="230124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188207" y="5100828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>
                  <a:moveTo>
                    <a:pt x="0" y="6096"/>
                  </a:moveTo>
                  <a:lnTo>
                    <a:pt x="1785" y="1785"/>
                  </a:lnTo>
                  <a:lnTo>
                    <a:pt x="6095" y="0"/>
                  </a:lnTo>
                  <a:lnTo>
                    <a:pt x="10406" y="1785"/>
                  </a:lnTo>
                  <a:lnTo>
                    <a:pt x="12191" y="6096"/>
                  </a:lnTo>
                  <a:lnTo>
                    <a:pt x="10406" y="10406"/>
                  </a:lnTo>
                  <a:lnTo>
                    <a:pt x="6095" y="12192"/>
                  </a:lnTo>
                  <a:lnTo>
                    <a:pt x="1785" y="10406"/>
                  </a:lnTo>
                  <a:lnTo>
                    <a:pt x="0" y="60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194304" y="4876800"/>
              <a:ext cx="269875" cy="236220"/>
            </a:xfrm>
            <a:custGeom>
              <a:avLst/>
              <a:gdLst/>
              <a:ahLst/>
              <a:cxnLst/>
              <a:rect l="l" t="t" r="r" b="b"/>
              <a:pathLst>
                <a:path w="269875" h="236220">
                  <a:moveTo>
                    <a:pt x="0" y="236219"/>
                  </a:moveTo>
                  <a:lnTo>
                    <a:pt x="0" y="0"/>
                  </a:lnTo>
                </a:path>
                <a:path w="269875" h="236220">
                  <a:moveTo>
                    <a:pt x="7619" y="4572"/>
                  </a:moveTo>
                  <a:lnTo>
                    <a:pt x="131063" y="4572"/>
                  </a:lnTo>
                </a:path>
                <a:path w="269875" h="236220">
                  <a:moveTo>
                    <a:pt x="137159" y="12192"/>
                  </a:moveTo>
                  <a:lnTo>
                    <a:pt x="137159" y="224027"/>
                  </a:lnTo>
                </a:path>
                <a:path w="269875" h="236220">
                  <a:moveTo>
                    <a:pt x="146304" y="230124"/>
                  </a:moveTo>
                  <a:lnTo>
                    <a:pt x="269747" y="230124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464051" y="5100828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>
                  <a:moveTo>
                    <a:pt x="0" y="6096"/>
                  </a:moveTo>
                  <a:lnTo>
                    <a:pt x="1785" y="1785"/>
                  </a:lnTo>
                  <a:lnTo>
                    <a:pt x="6096" y="0"/>
                  </a:lnTo>
                  <a:lnTo>
                    <a:pt x="10406" y="1785"/>
                  </a:lnTo>
                  <a:lnTo>
                    <a:pt x="12192" y="6096"/>
                  </a:lnTo>
                  <a:lnTo>
                    <a:pt x="10406" y="10406"/>
                  </a:lnTo>
                  <a:lnTo>
                    <a:pt x="6096" y="12192"/>
                  </a:lnTo>
                  <a:lnTo>
                    <a:pt x="1785" y="10406"/>
                  </a:lnTo>
                  <a:lnTo>
                    <a:pt x="0" y="60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494532" y="4876800"/>
              <a:ext cx="269875" cy="236220"/>
            </a:xfrm>
            <a:custGeom>
              <a:avLst/>
              <a:gdLst/>
              <a:ahLst/>
              <a:cxnLst/>
              <a:rect l="l" t="t" r="r" b="b"/>
              <a:pathLst>
                <a:path w="269875" h="236220">
                  <a:moveTo>
                    <a:pt x="0" y="236219"/>
                  </a:moveTo>
                  <a:lnTo>
                    <a:pt x="0" y="0"/>
                  </a:lnTo>
                </a:path>
                <a:path w="269875" h="236220">
                  <a:moveTo>
                    <a:pt x="7619" y="4572"/>
                  </a:moveTo>
                  <a:lnTo>
                    <a:pt x="131063" y="4572"/>
                  </a:lnTo>
                </a:path>
                <a:path w="269875" h="236220">
                  <a:moveTo>
                    <a:pt x="137159" y="12192"/>
                  </a:moveTo>
                  <a:lnTo>
                    <a:pt x="137159" y="224027"/>
                  </a:lnTo>
                </a:path>
                <a:path w="269875" h="236220">
                  <a:moveTo>
                    <a:pt x="146303" y="230124"/>
                  </a:moveTo>
                  <a:lnTo>
                    <a:pt x="269747" y="230124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764279" y="5100828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>
                  <a:moveTo>
                    <a:pt x="0" y="6096"/>
                  </a:moveTo>
                  <a:lnTo>
                    <a:pt x="1785" y="1785"/>
                  </a:lnTo>
                  <a:lnTo>
                    <a:pt x="6096" y="0"/>
                  </a:lnTo>
                  <a:lnTo>
                    <a:pt x="10406" y="1785"/>
                  </a:lnTo>
                  <a:lnTo>
                    <a:pt x="12192" y="6096"/>
                  </a:lnTo>
                  <a:lnTo>
                    <a:pt x="10406" y="10406"/>
                  </a:lnTo>
                  <a:lnTo>
                    <a:pt x="6096" y="12192"/>
                  </a:lnTo>
                  <a:lnTo>
                    <a:pt x="1785" y="10406"/>
                  </a:lnTo>
                  <a:lnTo>
                    <a:pt x="0" y="60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770375" y="4876800"/>
              <a:ext cx="269875" cy="236220"/>
            </a:xfrm>
            <a:custGeom>
              <a:avLst/>
              <a:gdLst/>
              <a:ahLst/>
              <a:cxnLst/>
              <a:rect l="l" t="t" r="r" b="b"/>
              <a:pathLst>
                <a:path w="269875" h="236220">
                  <a:moveTo>
                    <a:pt x="0" y="236219"/>
                  </a:moveTo>
                  <a:lnTo>
                    <a:pt x="0" y="0"/>
                  </a:lnTo>
                </a:path>
                <a:path w="269875" h="236220">
                  <a:moveTo>
                    <a:pt x="7620" y="4572"/>
                  </a:moveTo>
                  <a:lnTo>
                    <a:pt x="131063" y="4572"/>
                  </a:lnTo>
                </a:path>
                <a:path w="269875" h="236220">
                  <a:moveTo>
                    <a:pt x="138684" y="12192"/>
                  </a:moveTo>
                  <a:lnTo>
                    <a:pt x="138684" y="224027"/>
                  </a:lnTo>
                </a:path>
                <a:path w="269875" h="236220">
                  <a:moveTo>
                    <a:pt x="146303" y="230124"/>
                  </a:moveTo>
                  <a:lnTo>
                    <a:pt x="269748" y="230124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040123" y="5100828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>
                  <a:moveTo>
                    <a:pt x="0" y="6096"/>
                  </a:moveTo>
                  <a:lnTo>
                    <a:pt x="1785" y="1785"/>
                  </a:lnTo>
                  <a:lnTo>
                    <a:pt x="6096" y="0"/>
                  </a:lnTo>
                  <a:lnTo>
                    <a:pt x="10406" y="1785"/>
                  </a:lnTo>
                  <a:lnTo>
                    <a:pt x="12192" y="6096"/>
                  </a:lnTo>
                  <a:lnTo>
                    <a:pt x="10406" y="10406"/>
                  </a:lnTo>
                  <a:lnTo>
                    <a:pt x="6096" y="12192"/>
                  </a:lnTo>
                  <a:lnTo>
                    <a:pt x="1785" y="10406"/>
                  </a:lnTo>
                  <a:lnTo>
                    <a:pt x="0" y="60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046219" y="4876800"/>
              <a:ext cx="281940" cy="236220"/>
            </a:xfrm>
            <a:custGeom>
              <a:avLst/>
              <a:gdLst/>
              <a:ahLst/>
              <a:cxnLst/>
              <a:rect l="l" t="t" r="r" b="b"/>
              <a:pathLst>
                <a:path w="281939" h="236220">
                  <a:moveTo>
                    <a:pt x="0" y="236219"/>
                  </a:moveTo>
                  <a:lnTo>
                    <a:pt x="0" y="0"/>
                  </a:lnTo>
                </a:path>
                <a:path w="281939" h="236220">
                  <a:moveTo>
                    <a:pt x="7619" y="4572"/>
                  </a:moveTo>
                  <a:lnTo>
                    <a:pt x="131063" y="4572"/>
                  </a:lnTo>
                </a:path>
                <a:path w="281939" h="236220">
                  <a:moveTo>
                    <a:pt x="137159" y="12192"/>
                  </a:moveTo>
                  <a:lnTo>
                    <a:pt x="137159" y="224027"/>
                  </a:lnTo>
                </a:path>
                <a:path w="281939" h="236220">
                  <a:moveTo>
                    <a:pt x="144779" y="230124"/>
                  </a:moveTo>
                  <a:lnTo>
                    <a:pt x="281939" y="230124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328160" y="5100828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>
                  <a:moveTo>
                    <a:pt x="0" y="6096"/>
                  </a:moveTo>
                  <a:lnTo>
                    <a:pt x="1785" y="1785"/>
                  </a:lnTo>
                  <a:lnTo>
                    <a:pt x="6096" y="0"/>
                  </a:lnTo>
                  <a:lnTo>
                    <a:pt x="10406" y="1785"/>
                  </a:lnTo>
                  <a:lnTo>
                    <a:pt x="12192" y="6096"/>
                  </a:lnTo>
                  <a:lnTo>
                    <a:pt x="10406" y="10406"/>
                  </a:lnTo>
                  <a:lnTo>
                    <a:pt x="6096" y="12192"/>
                  </a:lnTo>
                  <a:lnTo>
                    <a:pt x="1785" y="10406"/>
                  </a:lnTo>
                  <a:lnTo>
                    <a:pt x="0" y="60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334255" y="4876800"/>
              <a:ext cx="269875" cy="236220"/>
            </a:xfrm>
            <a:custGeom>
              <a:avLst/>
              <a:gdLst/>
              <a:ahLst/>
              <a:cxnLst/>
              <a:rect l="l" t="t" r="r" b="b"/>
              <a:pathLst>
                <a:path w="269875" h="236220">
                  <a:moveTo>
                    <a:pt x="0" y="236219"/>
                  </a:moveTo>
                  <a:lnTo>
                    <a:pt x="0" y="0"/>
                  </a:lnTo>
                </a:path>
                <a:path w="269875" h="236220">
                  <a:moveTo>
                    <a:pt x="7620" y="4572"/>
                  </a:moveTo>
                  <a:lnTo>
                    <a:pt x="131064" y="4572"/>
                  </a:lnTo>
                </a:path>
                <a:path w="269875" h="236220">
                  <a:moveTo>
                    <a:pt x="137160" y="12192"/>
                  </a:moveTo>
                  <a:lnTo>
                    <a:pt x="137160" y="224027"/>
                  </a:lnTo>
                </a:path>
                <a:path w="269875" h="236220">
                  <a:moveTo>
                    <a:pt x="146304" y="230124"/>
                  </a:moveTo>
                  <a:lnTo>
                    <a:pt x="269748" y="230124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604004" y="5100828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>
                  <a:moveTo>
                    <a:pt x="0" y="6096"/>
                  </a:moveTo>
                  <a:lnTo>
                    <a:pt x="1785" y="1785"/>
                  </a:lnTo>
                  <a:lnTo>
                    <a:pt x="6096" y="0"/>
                  </a:lnTo>
                  <a:lnTo>
                    <a:pt x="10406" y="1785"/>
                  </a:lnTo>
                  <a:lnTo>
                    <a:pt x="12192" y="6096"/>
                  </a:lnTo>
                  <a:lnTo>
                    <a:pt x="10406" y="10406"/>
                  </a:lnTo>
                  <a:lnTo>
                    <a:pt x="6096" y="12192"/>
                  </a:lnTo>
                  <a:lnTo>
                    <a:pt x="1785" y="10406"/>
                  </a:lnTo>
                  <a:lnTo>
                    <a:pt x="0" y="60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610099" y="4876800"/>
              <a:ext cx="268605" cy="236220"/>
            </a:xfrm>
            <a:custGeom>
              <a:avLst/>
              <a:gdLst/>
              <a:ahLst/>
              <a:cxnLst/>
              <a:rect l="l" t="t" r="r" b="b"/>
              <a:pathLst>
                <a:path w="268604" h="236220">
                  <a:moveTo>
                    <a:pt x="0" y="236219"/>
                  </a:moveTo>
                  <a:lnTo>
                    <a:pt x="0" y="0"/>
                  </a:lnTo>
                </a:path>
                <a:path w="268604" h="236220">
                  <a:moveTo>
                    <a:pt x="7620" y="4572"/>
                  </a:moveTo>
                  <a:lnTo>
                    <a:pt x="129539" y="4572"/>
                  </a:lnTo>
                </a:path>
                <a:path w="268604" h="236220">
                  <a:moveTo>
                    <a:pt x="137160" y="12192"/>
                  </a:moveTo>
                  <a:lnTo>
                    <a:pt x="137160" y="224027"/>
                  </a:lnTo>
                </a:path>
                <a:path w="268604" h="236220">
                  <a:moveTo>
                    <a:pt x="144779" y="230124"/>
                  </a:moveTo>
                  <a:lnTo>
                    <a:pt x="268224" y="230124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878324" y="5100828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>
                  <a:moveTo>
                    <a:pt x="0" y="6096"/>
                  </a:moveTo>
                  <a:lnTo>
                    <a:pt x="1785" y="1785"/>
                  </a:lnTo>
                  <a:lnTo>
                    <a:pt x="6096" y="0"/>
                  </a:lnTo>
                  <a:lnTo>
                    <a:pt x="10406" y="1785"/>
                  </a:lnTo>
                  <a:lnTo>
                    <a:pt x="12192" y="6096"/>
                  </a:lnTo>
                  <a:lnTo>
                    <a:pt x="10406" y="10406"/>
                  </a:lnTo>
                  <a:lnTo>
                    <a:pt x="6096" y="12192"/>
                  </a:lnTo>
                  <a:lnTo>
                    <a:pt x="1785" y="10406"/>
                  </a:lnTo>
                  <a:lnTo>
                    <a:pt x="0" y="60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884419" y="4876800"/>
              <a:ext cx="283845" cy="236220"/>
            </a:xfrm>
            <a:custGeom>
              <a:avLst/>
              <a:gdLst/>
              <a:ahLst/>
              <a:cxnLst/>
              <a:rect l="l" t="t" r="r" b="b"/>
              <a:pathLst>
                <a:path w="283845" h="236220">
                  <a:moveTo>
                    <a:pt x="0" y="236219"/>
                  </a:moveTo>
                  <a:lnTo>
                    <a:pt x="0" y="0"/>
                  </a:lnTo>
                </a:path>
                <a:path w="283845" h="236220">
                  <a:moveTo>
                    <a:pt x="7619" y="4572"/>
                  </a:moveTo>
                  <a:lnTo>
                    <a:pt x="132587" y="4572"/>
                  </a:lnTo>
                </a:path>
                <a:path w="283845" h="236220">
                  <a:moveTo>
                    <a:pt x="138683" y="12192"/>
                  </a:moveTo>
                  <a:lnTo>
                    <a:pt x="138683" y="224027"/>
                  </a:lnTo>
                </a:path>
                <a:path w="283845" h="236220">
                  <a:moveTo>
                    <a:pt x="146303" y="230124"/>
                  </a:moveTo>
                  <a:lnTo>
                    <a:pt x="283463" y="230124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167883" y="5100828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>
                  <a:moveTo>
                    <a:pt x="0" y="6096"/>
                  </a:moveTo>
                  <a:lnTo>
                    <a:pt x="1785" y="1785"/>
                  </a:lnTo>
                  <a:lnTo>
                    <a:pt x="6096" y="0"/>
                  </a:lnTo>
                  <a:lnTo>
                    <a:pt x="10406" y="1785"/>
                  </a:lnTo>
                  <a:lnTo>
                    <a:pt x="12192" y="6096"/>
                  </a:lnTo>
                  <a:lnTo>
                    <a:pt x="10406" y="10406"/>
                  </a:lnTo>
                  <a:lnTo>
                    <a:pt x="6096" y="12192"/>
                  </a:lnTo>
                  <a:lnTo>
                    <a:pt x="1785" y="10406"/>
                  </a:lnTo>
                  <a:lnTo>
                    <a:pt x="0" y="60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173980" y="4876800"/>
              <a:ext cx="268605" cy="236220"/>
            </a:xfrm>
            <a:custGeom>
              <a:avLst/>
              <a:gdLst/>
              <a:ahLst/>
              <a:cxnLst/>
              <a:rect l="l" t="t" r="r" b="b"/>
              <a:pathLst>
                <a:path w="268604" h="236220">
                  <a:moveTo>
                    <a:pt x="0" y="236219"/>
                  </a:moveTo>
                  <a:lnTo>
                    <a:pt x="0" y="0"/>
                  </a:lnTo>
                </a:path>
                <a:path w="268604" h="236220">
                  <a:moveTo>
                    <a:pt x="7620" y="4572"/>
                  </a:moveTo>
                  <a:lnTo>
                    <a:pt x="131064" y="4572"/>
                  </a:lnTo>
                </a:path>
                <a:path w="268604" h="236220">
                  <a:moveTo>
                    <a:pt x="137160" y="12192"/>
                  </a:moveTo>
                  <a:lnTo>
                    <a:pt x="137160" y="224027"/>
                  </a:lnTo>
                </a:path>
                <a:path w="268604" h="236220">
                  <a:moveTo>
                    <a:pt x="146304" y="230124"/>
                  </a:moveTo>
                  <a:lnTo>
                    <a:pt x="268224" y="230124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442204" y="5100828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>
                  <a:moveTo>
                    <a:pt x="0" y="6096"/>
                  </a:moveTo>
                  <a:lnTo>
                    <a:pt x="1785" y="1785"/>
                  </a:lnTo>
                  <a:lnTo>
                    <a:pt x="6096" y="0"/>
                  </a:lnTo>
                  <a:lnTo>
                    <a:pt x="10406" y="1785"/>
                  </a:lnTo>
                  <a:lnTo>
                    <a:pt x="12192" y="6096"/>
                  </a:lnTo>
                  <a:lnTo>
                    <a:pt x="10406" y="10406"/>
                  </a:lnTo>
                  <a:lnTo>
                    <a:pt x="6096" y="12192"/>
                  </a:lnTo>
                  <a:lnTo>
                    <a:pt x="1785" y="10406"/>
                  </a:lnTo>
                  <a:lnTo>
                    <a:pt x="0" y="60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448299" y="4876800"/>
              <a:ext cx="269875" cy="236220"/>
            </a:xfrm>
            <a:custGeom>
              <a:avLst/>
              <a:gdLst/>
              <a:ahLst/>
              <a:cxnLst/>
              <a:rect l="l" t="t" r="r" b="b"/>
              <a:pathLst>
                <a:path w="269875" h="236220">
                  <a:moveTo>
                    <a:pt x="0" y="236219"/>
                  </a:moveTo>
                  <a:lnTo>
                    <a:pt x="0" y="0"/>
                  </a:lnTo>
                </a:path>
                <a:path w="269875" h="236220">
                  <a:moveTo>
                    <a:pt x="7620" y="4572"/>
                  </a:moveTo>
                  <a:lnTo>
                    <a:pt x="131063" y="4572"/>
                  </a:lnTo>
                </a:path>
                <a:path w="269875" h="236220">
                  <a:moveTo>
                    <a:pt x="138684" y="12192"/>
                  </a:moveTo>
                  <a:lnTo>
                    <a:pt x="138684" y="224027"/>
                  </a:lnTo>
                </a:path>
                <a:path w="269875" h="236220">
                  <a:moveTo>
                    <a:pt x="146303" y="230124"/>
                  </a:moveTo>
                  <a:lnTo>
                    <a:pt x="269748" y="230124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718048" y="5100828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>
                  <a:moveTo>
                    <a:pt x="0" y="6096"/>
                  </a:moveTo>
                  <a:lnTo>
                    <a:pt x="1785" y="1785"/>
                  </a:lnTo>
                  <a:lnTo>
                    <a:pt x="6096" y="0"/>
                  </a:lnTo>
                  <a:lnTo>
                    <a:pt x="10406" y="1785"/>
                  </a:lnTo>
                  <a:lnTo>
                    <a:pt x="12192" y="6096"/>
                  </a:lnTo>
                  <a:lnTo>
                    <a:pt x="10406" y="10406"/>
                  </a:lnTo>
                  <a:lnTo>
                    <a:pt x="6096" y="12192"/>
                  </a:lnTo>
                  <a:lnTo>
                    <a:pt x="1785" y="10406"/>
                  </a:lnTo>
                  <a:lnTo>
                    <a:pt x="0" y="60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750051" y="4876800"/>
              <a:ext cx="268605" cy="236220"/>
            </a:xfrm>
            <a:custGeom>
              <a:avLst/>
              <a:gdLst/>
              <a:ahLst/>
              <a:cxnLst/>
              <a:rect l="l" t="t" r="r" b="b"/>
              <a:pathLst>
                <a:path w="268604" h="236220">
                  <a:moveTo>
                    <a:pt x="0" y="236219"/>
                  </a:moveTo>
                  <a:lnTo>
                    <a:pt x="0" y="0"/>
                  </a:lnTo>
                </a:path>
                <a:path w="268604" h="236220">
                  <a:moveTo>
                    <a:pt x="7620" y="4572"/>
                  </a:moveTo>
                  <a:lnTo>
                    <a:pt x="129539" y="4572"/>
                  </a:lnTo>
                </a:path>
                <a:path w="268604" h="236220">
                  <a:moveTo>
                    <a:pt x="137160" y="12192"/>
                  </a:moveTo>
                  <a:lnTo>
                    <a:pt x="137160" y="224027"/>
                  </a:lnTo>
                </a:path>
                <a:path w="268604" h="236220">
                  <a:moveTo>
                    <a:pt x="144780" y="230124"/>
                  </a:moveTo>
                  <a:lnTo>
                    <a:pt x="268224" y="230124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018275" y="5100828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>
                  <a:moveTo>
                    <a:pt x="0" y="6096"/>
                  </a:moveTo>
                  <a:lnTo>
                    <a:pt x="1785" y="1785"/>
                  </a:lnTo>
                  <a:lnTo>
                    <a:pt x="6096" y="0"/>
                  </a:lnTo>
                  <a:lnTo>
                    <a:pt x="10406" y="1785"/>
                  </a:lnTo>
                  <a:lnTo>
                    <a:pt x="12192" y="6096"/>
                  </a:lnTo>
                  <a:lnTo>
                    <a:pt x="10406" y="10406"/>
                  </a:lnTo>
                  <a:lnTo>
                    <a:pt x="6096" y="12192"/>
                  </a:lnTo>
                  <a:lnTo>
                    <a:pt x="1785" y="10406"/>
                  </a:lnTo>
                  <a:lnTo>
                    <a:pt x="0" y="60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024372" y="4876800"/>
              <a:ext cx="269875" cy="236220"/>
            </a:xfrm>
            <a:custGeom>
              <a:avLst/>
              <a:gdLst/>
              <a:ahLst/>
              <a:cxnLst/>
              <a:rect l="l" t="t" r="r" b="b"/>
              <a:pathLst>
                <a:path w="269875" h="236220">
                  <a:moveTo>
                    <a:pt x="0" y="236219"/>
                  </a:moveTo>
                  <a:lnTo>
                    <a:pt x="0" y="0"/>
                  </a:lnTo>
                </a:path>
                <a:path w="269875" h="236220">
                  <a:moveTo>
                    <a:pt x="7619" y="4572"/>
                  </a:moveTo>
                  <a:lnTo>
                    <a:pt x="132587" y="4572"/>
                  </a:lnTo>
                </a:path>
                <a:path w="269875" h="236220">
                  <a:moveTo>
                    <a:pt x="138683" y="12192"/>
                  </a:moveTo>
                  <a:lnTo>
                    <a:pt x="138683" y="224027"/>
                  </a:lnTo>
                </a:path>
                <a:path w="269875" h="236220">
                  <a:moveTo>
                    <a:pt x="146303" y="230124"/>
                  </a:moveTo>
                  <a:lnTo>
                    <a:pt x="269748" y="230124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294119" y="5100828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>
                  <a:moveTo>
                    <a:pt x="0" y="6096"/>
                  </a:moveTo>
                  <a:lnTo>
                    <a:pt x="1785" y="1785"/>
                  </a:lnTo>
                  <a:lnTo>
                    <a:pt x="6096" y="0"/>
                  </a:lnTo>
                  <a:lnTo>
                    <a:pt x="10406" y="1785"/>
                  </a:lnTo>
                  <a:lnTo>
                    <a:pt x="12192" y="6096"/>
                  </a:lnTo>
                  <a:lnTo>
                    <a:pt x="10406" y="10406"/>
                  </a:lnTo>
                  <a:lnTo>
                    <a:pt x="6096" y="12192"/>
                  </a:lnTo>
                  <a:lnTo>
                    <a:pt x="1785" y="10406"/>
                  </a:lnTo>
                  <a:lnTo>
                    <a:pt x="0" y="60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300216" y="4876800"/>
              <a:ext cx="281940" cy="236220"/>
            </a:xfrm>
            <a:custGeom>
              <a:avLst/>
              <a:gdLst/>
              <a:ahLst/>
              <a:cxnLst/>
              <a:rect l="l" t="t" r="r" b="b"/>
              <a:pathLst>
                <a:path w="281940" h="236220">
                  <a:moveTo>
                    <a:pt x="0" y="236219"/>
                  </a:moveTo>
                  <a:lnTo>
                    <a:pt x="0" y="0"/>
                  </a:lnTo>
                </a:path>
                <a:path w="281940" h="236220">
                  <a:moveTo>
                    <a:pt x="9144" y="4572"/>
                  </a:moveTo>
                  <a:lnTo>
                    <a:pt x="132587" y="4572"/>
                  </a:lnTo>
                </a:path>
                <a:path w="281940" h="236220">
                  <a:moveTo>
                    <a:pt x="138684" y="12192"/>
                  </a:moveTo>
                  <a:lnTo>
                    <a:pt x="138684" y="224027"/>
                  </a:lnTo>
                </a:path>
                <a:path w="281940" h="236220">
                  <a:moveTo>
                    <a:pt x="146304" y="230124"/>
                  </a:moveTo>
                  <a:lnTo>
                    <a:pt x="281939" y="230124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582155" y="5100828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>
                  <a:moveTo>
                    <a:pt x="0" y="6096"/>
                  </a:moveTo>
                  <a:lnTo>
                    <a:pt x="1785" y="1785"/>
                  </a:lnTo>
                  <a:lnTo>
                    <a:pt x="6096" y="0"/>
                  </a:lnTo>
                  <a:lnTo>
                    <a:pt x="10406" y="1785"/>
                  </a:lnTo>
                  <a:lnTo>
                    <a:pt x="12192" y="6096"/>
                  </a:lnTo>
                  <a:lnTo>
                    <a:pt x="10406" y="10406"/>
                  </a:lnTo>
                  <a:lnTo>
                    <a:pt x="6096" y="12192"/>
                  </a:lnTo>
                  <a:lnTo>
                    <a:pt x="1785" y="10406"/>
                  </a:lnTo>
                  <a:lnTo>
                    <a:pt x="0" y="60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588251" y="4876800"/>
              <a:ext cx="269875" cy="236220"/>
            </a:xfrm>
            <a:custGeom>
              <a:avLst/>
              <a:gdLst/>
              <a:ahLst/>
              <a:cxnLst/>
              <a:rect l="l" t="t" r="r" b="b"/>
              <a:pathLst>
                <a:path w="269875" h="236220">
                  <a:moveTo>
                    <a:pt x="0" y="236219"/>
                  </a:moveTo>
                  <a:lnTo>
                    <a:pt x="0" y="0"/>
                  </a:lnTo>
                </a:path>
                <a:path w="269875" h="236220">
                  <a:moveTo>
                    <a:pt x="7620" y="4572"/>
                  </a:moveTo>
                  <a:lnTo>
                    <a:pt x="131064" y="4572"/>
                  </a:lnTo>
                </a:path>
                <a:path w="269875" h="236220">
                  <a:moveTo>
                    <a:pt x="138683" y="12192"/>
                  </a:moveTo>
                  <a:lnTo>
                    <a:pt x="138683" y="224027"/>
                  </a:lnTo>
                </a:path>
                <a:path w="269875" h="236220">
                  <a:moveTo>
                    <a:pt x="146303" y="230124"/>
                  </a:moveTo>
                  <a:lnTo>
                    <a:pt x="269748" y="230124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857999" y="5100828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>
                  <a:moveTo>
                    <a:pt x="0" y="6096"/>
                  </a:moveTo>
                  <a:lnTo>
                    <a:pt x="1785" y="1785"/>
                  </a:lnTo>
                  <a:lnTo>
                    <a:pt x="6096" y="0"/>
                  </a:lnTo>
                  <a:lnTo>
                    <a:pt x="10406" y="1785"/>
                  </a:lnTo>
                  <a:lnTo>
                    <a:pt x="12192" y="6096"/>
                  </a:lnTo>
                  <a:lnTo>
                    <a:pt x="10406" y="10406"/>
                  </a:lnTo>
                  <a:lnTo>
                    <a:pt x="6096" y="12192"/>
                  </a:lnTo>
                  <a:lnTo>
                    <a:pt x="1785" y="10406"/>
                  </a:lnTo>
                  <a:lnTo>
                    <a:pt x="0" y="60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864095" y="4876800"/>
              <a:ext cx="269875" cy="236220"/>
            </a:xfrm>
            <a:custGeom>
              <a:avLst/>
              <a:gdLst/>
              <a:ahLst/>
              <a:cxnLst/>
              <a:rect l="l" t="t" r="r" b="b"/>
              <a:pathLst>
                <a:path w="269875" h="236220">
                  <a:moveTo>
                    <a:pt x="0" y="236219"/>
                  </a:moveTo>
                  <a:lnTo>
                    <a:pt x="0" y="0"/>
                  </a:lnTo>
                </a:path>
                <a:path w="269875" h="236220">
                  <a:moveTo>
                    <a:pt x="7620" y="4572"/>
                  </a:moveTo>
                  <a:lnTo>
                    <a:pt x="132587" y="4572"/>
                  </a:lnTo>
                </a:path>
                <a:path w="269875" h="236220">
                  <a:moveTo>
                    <a:pt x="138683" y="12192"/>
                  </a:moveTo>
                  <a:lnTo>
                    <a:pt x="138683" y="224027"/>
                  </a:lnTo>
                </a:path>
                <a:path w="269875" h="236220">
                  <a:moveTo>
                    <a:pt x="146303" y="230124"/>
                  </a:moveTo>
                  <a:lnTo>
                    <a:pt x="269748" y="230124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7133843" y="5100828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>
                  <a:moveTo>
                    <a:pt x="0" y="6096"/>
                  </a:moveTo>
                  <a:lnTo>
                    <a:pt x="1785" y="1785"/>
                  </a:lnTo>
                  <a:lnTo>
                    <a:pt x="6096" y="0"/>
                  </a:lnTo>
                  <a:lnTo>
                    <a:pt x="10406" y="1785"/>
                  </a:lnTo>
                  <a:lnTo>
                    <a:pt x="12192" y="6096"/>
                  </a:lnTo>
                  <a:lnTo>
                    <a:pt x="10406" y="10406"/>
                  </a:lnTo>
                  <a:lnTo>
                    <a:pt x="6096" y="12192"/>
                  </a:lnTo>
                  <a:lnTo>
                    <a:pt x="1785" y="10406"/>
                  </a:lnTo>
                  <a:lnTo>
                    <a:pt x="0" y="60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7139939" y="4876800"/>
              <a:ext cx="281940" cy="236220"/>
            </a:xfrm>
            <a:custGeom>
              <a:avLst/>
              <a:gdLst/>
              <a:ahLst/>
              <a:cxnLst/>
              <a:rect l="l" t="t" r="r" b="b"/>
              <a:pathLst>
                <a:path w="281940" h="236220">
                  <a:moveTo>
                    <a:pt x="0" y="236219"/>
                  </a:moveTo>
                  <a:lnTo>
                    <a:pt x="0" y="0"/>
                  </a:lnTo>
                </a:path>
                <a:path w="281940" h="236220">
                  <a:moveTo>
                    <a:pt x="9143" y="4572"/>
                  </a:moveTo>
                  <a:lnTo>
                    <a:pt x="131063" y="4572"/>
                  </a:lnTo>
                </a:path>
                <a:path w="281940" h="236220">
                  <a:moveTo>
                    <a:pt x="137159" y="12192"/>
                  </a:moveTo>
                  <a:lnTo>
                    <a:pt x="137159" y="224027"/>
                  </a:lnTo>
                </a:path>
                <a:path w="281940" h="236220">
                  <a:moveTo>
                    <a:pt x="144779" y="230124"/>
                  </a:moveTo>
                  <a:lnTo>
                    <a:pt x="281939" y="230124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7421880" y="5100828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>
                  <a:moveTo>
                    <a:pt x="0" y="6096"/>
                  </a:moveTo>
                  <a:lnTo>
                    <a:pt x="1785" y="1785"/>
                  </a:lnTo>
                  <a:lnTo>
                    <a:pt x="6096" y="0"/>
                  </a:lnTo>
                  <a:lnTo>
                    <a:pt x="10406" y="1785"/>
                  </a:lnTo>
                  <a:lnTo>
                    <a:pt x="12192" y="6096"/>
                  </a:lnTo>
                  <a:lnTo>
                    <a:pt x="10406" y="10406"/>
                  </a:lnTo>
                  <a:lnTo>
                    <a:pt x="6096" y="12192"/>
                  </a:lnTo>
                  <a:lnTo>
                    <a:pt x="1785" y="10406"/>
                  </a:lnTo>
                  <a:lnTo>
                    <a:pt x="0" y="60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7427975" y="4876800"/>
              <a:ext cx="269875" cy="236220"/>
            </a:xfrm>
            <a:custGeom>
              <a:avLst/>
              <a:gdLst/>
              <a:ahLst/>
              <a:cxnLst/>
              <a:rect l="l" t="t" r="r" b="b"/>
              <a:pathLst>
                <a:path w="269875" h="236220">
                  <a:moveTo>
                    <a:pt x="0" y="236219"/>
                  </a:moveTo>
                  <a:lnTo>
                    <a:pt x="0" y="0"/>
                  </a:lnTo>
                </a:path>
                <a:path w="269875" h="236220">
                  <a:moveTo>
                    <a:pt x="7620" y="4572"/>
                  </a:moveTo>
                  <a:lnTo>
                    <a:pt x="131064" y="4572"/>
                  </a:lnTo>
                </a:path>
                <a:path w="269875" h="236220">
                  <a:moveTo>
                    <a:pt x="138683" y="12192"/>
                  </a:moveTo>
                  <a:lnTo>
                    <a:pt x="138683" y="224027"/>
                  </a:lnTo>
                </a:path>
                <a:path w="269875" h="236220">
                  <a:moveTo>
                    <a:pt x="146303" y="230124"/>
                  </a:moveTo>
                  <a:lnTo>
                    <a:pt x="269748" y="230124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7697724" y="5100828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>
                  <a:moveTo>
                    <a:pt x="0" y="6096"/>
                  </a:moveTo>
                  <a:lnTo>
                    <a:pt x="1785" y="1785"/>
                  </a:lnTo>
                  <a:lnTo>
                    <a:pt x="6096" y="0"/>
                  </a:lnTo>
                  <a:lnTo>
                    <a:pt x="10406" y="1785"/>
                  </a:lnTo>
                  <a:lnTo>
                    <a:pt x="12192" y="6096"/>
                  </a:lnTo>
                  <a:lnTo>
                    <a:pt x="10406" y="10406"/>
                  </a:lnTo>
                  <a:lnTo>
                    <a:pt x="6096" y="12192"/>
                  </a:lnTo>
                  <a:lnTo>
                    <a:pt x="1785" y="10406"/>
                  </a:lnTo>
                  <a:lnTo>
                    <a:pt x="0" y="60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7703819" y="4876800"/>
              <a:ext cx="268605" cy="236220"/>
            </a:xfrm>
            <a:custGeom>
              <a:avLst/>
              <a:gdLst/>
              <a:ahLst/>
              <a:cxnLst/>
              <a:rect l="l" t="t" r="r" b="b"/>
              <a:pathLst>
                <a:path w="268604" h="236220">
                  <a:moveTo>
                    <a:pt x="0" y="236219"/>
                  </a:moveTo>
                  <a:lnTo>
                    <a:pt x="0" y="0"/>
                  </a:lnTo>
                </a:path>
                <a:path w="268604" h="236220">
                  <a:moveTo>
                    <a:pt x="7620" y="4572"/>
                  </a:moveTo>
                  <a:lnTo>
                    <a:pt x="131063" y="4572"/>
                  </a:lnTo>
                </a:path>
                <a:path w="268604" h="236220">
                  <a:moveTo>
                    <a:pt x="137159" y="12192"/>
                  </a:moveTo>
                  <a:lnTo>
                    <a:pt x="137159" y="224027"/>
                  </a:lnTo>
                </a:path>
                <a:path w="268604" h="236220">
                  <a:moveTo>
                    <a:pt x="144779" y="230124"/>
                  </a:moveTo>
                  <a:lnTo>
                    <a:pt x="268224" y="230124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7972044" y="5100828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>
                  <a:moveTo>
                    <a:pt x="0" y="6096"/>
                  </a:moveTo>
                  <a:lnTo>
                    <a:pt x="1785" y="1785"/>
                  </a:lnTo>
                  <a:lnTo>
                    <a:pt x="6096" y="0"/>
                  </a:lnTo>
                  <a:lnTo>
                    <a:pt x="10406" y="1785"/>
                  </a:lnTo>
                  <a:lnTo>
                    <a:pt x="12192" y="6096"/>
                  </a:lnTo>
                  <a:lnTo>
                    <a:pt x="10406" y="10406"/>
                  </a:lnTo>
                  <a:lnTo>
                    <a:pt x="6096" y="12192"/>
                  </a:lnTo>
                  <a:lnTo>
                    <a:pt x="1785" y="10406"/>
                  </a:lnTo>
                  <a:lnTo>
                    <a:pt x="0" y="60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 txBox="1">
            <a:spLocks noGrp="1"/>
          </p:cNvSpPr>
          <p:nvPr>
            <p:ph type="title"/>
          </p:nvPr>
        </p:nvSpPr>
        <p:spPr>
          <a:xfrm>
            <a:off x="1229055" y="838326"/>
            <a:ext cx="313563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333399"/>
                </a:solidFill>
                <a:latin typeface="Tahoma"/>
                <a:cs typeface="Tahoma"/>
              </a:rPr>
              <a:t>Basit</a:t>
            </a:r>
            <a:r>
              <a:rPr spc="-20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pc="-10" dirty="0">
                <a:solidFill>
                  <a:srgbClr val="333399"/>
                </a:solidFill>
                <a:latin typeface="Tahoma"/>
                <a:cs typeface="Tahoma"/>
              </a:rPr>
              <a:t>Sorular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502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333399"/>
                </a:solidFill>
                <a:latin typeface="Tahoma"/>
                <a:cs typeface="Tahoma"/>
              </a:rPr>
              <a:t>Örnek:</a:t>
            </a:r>
            <a:r>
              <a:rPr sz="3600" spc="-130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3600" dirty="0">
                <a:solidFill>
                  <a:srgbClr val="333399"/>
                </a:solidFill>
                <a:latin typeface="Tahoma"/>
                <a:cs typeface="Tahoma"/>
              </a:rPr>
              <a:t>multicycle</a:t>
            </a:r>
            <a:r>
              <a:rPr sz="3600" spc="-145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3600" dirty="0">
                <a:solidFill>
                  <a:srgbClr val="333399"/>
                </a:solidFill>
                <a:latin typeface="Tahoma"/>
                <a:cs typeface="Tahoma"/>
              </a:rPr>
              <a:t>CPU’da</a:t>
            </a:r>
            <a:r>
              <a:rPr sz="3600" spc="-130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3600" spc="-25" dirty="0">
                <a:solidFill>
                  <a:srgbClr val="333399"/>
                </a:solidFill>
                <a:latin typeface="Tahoma"/>
                <a:cs typeface="Tahoma"/>
              </a:rPr>
              <a:t>CPI</a:t>
            </a:r>
            <a:endParaRPr sz="36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44244" y="1723310"/>
            <a:ext cx="7632700" cy="396176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380365" indent="-342265">
              <a:lnSpc>
                <a:spcPct val="100000"/>
              </a:lnSpc>
              <a:spcBef>
                <a:spcPts val="345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80365" algn="l"/>
              </a:tabLst>
            </a:pPr>
            <a:r>
              <a:rPr sz="2000" spc="-10" dirty="0">
                <a:latin typeface="Tahoma"/>
                <a:cs typeface="Tahoma"/>
              </a:rPr>
              <a:t>Farzedelim</a:t>
            </a:r>
            <a:endParaRPr sz="2000">
              <a:latin typeface="Tahoma"/>
              <a:cs typeface="Tahoma"/>
            </a:endParaRPr>
          </a:p>
          <a:p>
            <a:pPr marL="781685" lvl="1" indent="-287020">
              <a:lnSpc>
                <a:spcPct val="100000"/>
              </a:lnSpc>
              <a:spcBef>
                <a:spcPts val="215"/>
              </a:spcBef>
              <a:buClr>
                <a:srgbClr val="FF0000"/>
              </a:buClr>
              <a:buSzPct val="55555"/>
              <a:buFont typeface="Wingdings"/>
              <a:buChar char=""/>
              <a:tabLst>
                <a:tab pos="781685" algn="l"/>
              </a:tabLst>
            </a:pPr>
            <a:r>
              <a:rPr sz="1800" dirty="0">
                <a:latin typeface="Tahoma"/>
                <a:cs typeface="Tahoma"/>
              </a:rPr>
              <a:t>Önceki</a:t>
            </a:r>
            <a:r>
              <a:rPr sz="1800" spc="-1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stayt’ın</a:t>
            </a:r>
            <a:r>
              <a:rPr sz="1800" spc="-3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kontrol</a:t>
            </a:r>
            <a:r>
              <a:rPr sz="1800" spc="-15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tasarımı</a:t>
            </a:r>
            <a:endParaRPr sz="1800">
              <a:latin typeface="Tahoma"/>
              <a:cs typeface="Tahoma"/>
            </a:endParaRPr>
          </a:p>
          <a:p>
            <a:pPr marL="781685" marR="30480" lvl="1" indent="-287020">
              <a:lnSpc>
                <a:spcPts val="1939"/>
              </a:lnSpc>
              <a:spcBef>
                <a:spcPts val="459"/>
              </a:spcBef>
              <a:buClr>
                <a:srgbClr val="FF0000"/>
              </a:buClr>
              <a:buSzPct val="55555"/>
              <a:buFont typeface="Wingdings"/>
              <a:buChar char=""/>
              <a:tabLst>
                <a:tab pos="781685" algn="l"/>
              </a:tabLst>
            </a:pPr>
            <a:r>
              <a:rPr sz="1800" dirty="0">
                <a:latin typeface="Tahoma"/>
                <a:cs typeface="Tahoma"/>
              </a:rPr>
              <a:t>22%</a:t>
            </a:r>
            <a:r>
              <a:rPr sz="1800" spc="-5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yükleme</a:t>
            </a:r>
            <a:r>
              <a:rPr sz="1800" spc="-4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,</a:t>
            </a:r>
            <a:r>
              <a:rPr sz="1800" spc="-4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11%</a:t>
            </a:r>
            <a:r>
              <a:rPr sz="1800" spc="-4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depolama,</a:t>
            </a:r>
            <a:r>
              <a:rPr sz="1800" spc="-2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49%</a:t>
            </a:r>
            <a:r>
              <a:rPr sz="1800" spc="-50" dirty="0">
                <a:latin typeface="Tahoma"/>
                <a:cs typeface="Tahoma"/>
              </a:rPr>
              <a:t> </a:t>
            </a:r>
            <a:r>
              <a:rPr sz="1900" spc="-60" dirty="0">
                <a:latin typeface="Tahoma"/>
                <a:cs typeface="Tahoma"/>
              </a:rPr>
              <a:t>R-</a:t>
            </a:r>
            <a:r>
              <a:rPr sz="1900" spc="-10" dirty="0">
                <a:latin typeface="Tahoma"/>
                <a:cs typeface="Tahoma"/>
              </a:rPr>
              <a:t>tip</a:t>
            </a:r>
            <a:r>
              <a:rPr sz="1900" spc="-75" dirty="0">
                <a:latin typeface="Tahoma"/>
                <a:cs typeface="Tahoma"/>
              </a:rPr>
              <a:t> </a:t>
            </a:r>
            <a:r>
              <a:rPr sz="1900" spc="-40" dirty="0">
                <a:latin typeface="Tahoma"/>
                <a:cs typeface="Tahoma"/>
              </a:rPr>
              <a:t>işlemler</a:t>
            </a:r>
            <a:r>
              <a:rPr sz="1800" spc="-40" dirty="0">
                <a:latin typeface="Tahoma"/>
                <a:cs typeface="Tahoma"/>
              </a:rPr>
              <a:t>,</a:t>
            </a:r>
            <a:r>
              <a:rPr sz="1800" spc="-3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16%</a:t>
            </a:r>
            <a:r>
              <a:rPr sz="1800" spc="-40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dallanma, </a:t>
            </a:r>
            <a:r>
              <a:rPr sz="1800" dirty="0">
                <a:latin typeface="Tahoma"/>
                <a:cs typeface="Tahoma"/>
              </a:rPr>
              <a:t>and</a:t>
            </a:r>
            <a:r>
              <a:rPr sz="1800" spc="-4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2%</a:t>
            </a:r>
            <a:r>
              <a:rPr sz="1800" spc="-35" dirty="0">
                <a:latin typeface="Tahoma"/>
                <a:cs typeface="Tahoma"/>
              </a:rPr>
              <a:t> </a:t>
            </a:r>
            <a:r>
              <a:rPr sz="1900" spc="-50" dirty="0">
                <a:latin typeface="Tahoma"/>
                <a:cs typeface="Tahoma"/>
              </a:rPr>
              <a:t>jump</a:t>
            </a:r>
            <a:r>
              <a:rPr sz="1900" spc="-70" dirty="0">
                <a:latin typeface="Tahoma"/>
                <a:cs typeface="Tahoma"/>
              </a:rPr>
              <a:t> </a:t>
            </a:r>
            <a:r>
              <a:rPr sz="1900" spc="-45" dirty="0">
                <a:latin typeface="Tahoma"/>
                <a:cs typeface="Tahoma"/>
              </a:rPr>
              <a:t>komutları</a:t>
            </a:r>
            <a:r>
              <a:rPr sz="1900" spc="-70" dirty="0">
                <a:latin typeface="Tahoma"/>
                <a:cs typeface="Tahoma"/>
              </a:rPr>
              <a:t> </a:t>
            </a:r>
            <a:r>
              <a:rPr sz="1900" spc="-20" dirty="0">
                <a:latin typeface="Tahoma"/>
                <a:cs typeface="Tahoma"/>
              </a:rPr>
              <a:t>olsun</a:t>
            </a:r>
            <a:endParaRPr sz="1900">
              <a:latin typeface="Tahoma"/>
              <a:cs typeface="Tahoma"/>
            </a:endParaRPr>
          </a:p>
          <a:p>
            <a:pPr marL="380365" indent="-342265">
              <a:lnSpc>
                <a:spcPct val="100000"/>
              </a:lnSpc>
              <a:spcBef>
                <a:spcPts val="175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80365" algn="l"/>
              </a:tabLst>
            </a:pPr>
            <a:r>
              <a:rPr sz="2000" dirty="0">
                <a:latin typeface="Tahoma"/>
                <a:cs typeface="Tahoma"/>
              </a:rPr>
              <a:t>Herbir</a:t>
            </a:r>
            <a:r>
              <a:rPr sz="2000" spc="-5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adım</a:t>
            </a:r>
            <a:r>
              <a:rPr sz="2000" spc="-5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1</a:t>
            </a:r>
            <a:r>
              <a:rPr sz="2000" spc="-4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clock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cycle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gerektirirse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CPI</a:t>
            </a:r>
            <a:r>
              <a:rPr sz="2000" spc="-4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nedir.</a:t>
            </a:r>
            <a:endParaRPr sz="2000">
              <a:latin typeface="Tahoma"/>
              <a:cs typeface="Tahoma"/>
            </a:endParaRPr>
          </a:p>
          <a:p>
            <a:pPr marL="380365" indent="-342265">
              <a:lnSpc>
                <a:spcPct val="100000"/>
              </a:lnSpc>
              <a:spcBef>
                <a:spcPts val="285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80365" algn="l"/>
              </a:tabLst>
            </a:pPr>
            <a:r>
              <a:rPr sz="2000" spc="-10" dirty="0">
                <a:latin typeface="Tahoma"/>
                <a:cs typeface="Tahoma"/>
              </a:rPr>
              <a:t>Çözüm:</a:t>
            </a:r>
            <a:endParaRPr sz="2000">
              <a:latin typeface="Tahoma"/>
              <a:cs typeface="Tahoma"/>
            </a:endParaRPr>
          </a:p>
          <a:p>
            <a:pPr marL="781685" lvl="1" indent="-287020">
              <a:lnSpc>
                <a:spcPct val="100000"/>
              </a:lnSpc>
              <a:spcBef>
                <a:spcPts val="215"/>
              </a:spcBef>
              <a:buClr>
                <a:srgbClr val="FF0000"/>
              </a:buClr>
              <a:buSzPct val="55555"/>
              <a:buFont typeface="Wingdings"/>
              <a:buChar char=""/>
              <a:tabLst>
                <a:tab pos="781685" algn="l"/>
              </a:tabLst>
            </a:pPr>
            <a:r>
              <a:rPr sz="1800" dirty="0">
                <a:latin typeface="Tahoma"/>
                <a:cs typeface="Tahoma"/>
              </a:rPr>
              <a:t>Her</a:t>
            </a:r>
            <a:r>
              <a:rPr sz="1800" spc="-3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bir</a:t>
            </a:r>
            <a:r>
              <a:rPr sz="1800" spc="-2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komut</a:t>
            </a:r>
            <a:r>
              <a:rPr sz="1800" spc="-4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sınıfı</a:t>
            </a:r>
            <a:r>
              <a:rPr sz="1800" spc="-2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için</a:t>
            </a:r>
            <a:r>
              <a:rPr sz="1800" spc="-2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önceki</a:t>
            </a:r>
            <a:r>
              <a:rPr sz="1800" spc="-3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slayttan</a:t>
            </a:r>
            <a:r>
              <a:rPr sz="1800" spc="-3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clock</a:t>
            </a:r>
            <a:r>
              <a:rPr sz="1800" spc="-2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cycle’ların</a:t>
            </a:r>
            <a:r>
              <a:rPr sz="1800" spc="-25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sayısı:</a:t>
            </a:r>
            <a:endParaRPr sz="1800">
              <a:latin typeface="Tahoma"/>
              <a:cs typeface="Tahoma"/>
            </a:endParaRPr>
          </a:p>
          <a:p>
            <a:pPr marL="1180465" lvl="2" indent="-228600">
              <a:lnSpc>
                <a:spcPct val="100000"/>
              </a:lnSpc>
              <a:spcBef>
                <a:spcPts val="150"/>
              </a:spcBef>
              <a:buClr>
                <a:srgbClr val="3333CC"/>
              </a:buClr>
              <a:buSzPct val="48484"/>
              <a:buFont typeface="Wingdings"/>
              <a:buChar char=""/>
              <a:tabLst>
                <a:tab pos="1180465" algn="l"/>
              </a:tabLst>
            </a:pPr>
            <a:r>
              <a:rPr sz="1650" spc="-20" dirty="0">
                <a:latin typeface="Tahoma"/>
                <a:cs typeface="Tahoma"/>
              </a:rPr>
              <a:t>yükleme</a:t>
            </a:r>
            <a:r>
              <a:rPr sz="1650" spc="-4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5,</a:t>
            </a:r>
            <a:r>
              <a:rPr sz="1600" spc="-4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depolama</a:t>
            </a:r>
            <a:r>
              <a:rPr sz="1600" spc="-2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4,</a:t>
            </a:r>
            <a:r>
              <a:rPr sz="1600" spc="-45" dirty="0">
                <a:latin typeface="Tahoma"/>
                <a:cs typeface="Tahoma"/>
              </a:rPr>
              <a:t> </a:t>
            </a:r>
            <a:r>
              <a:rPr sz="1650" spc="-40" dirty="0">
                <a:latin typeface="Tahoma"/>
                <a:cs typeface="Tahoma"/>
              </a:rPr>
              <a:t>R-</a:t>
            </a:r>
            <a:r>
              <a:rPr sz="1650" dirty="0">
                <a:latin typeface="Tahoma"/>
                <a:cs typeface="Tahoma"/>
              </a:rPr>
              <a:t>tip</a:t>
            </a:r>
            <a:r>
              <a:rPr sz="1650" spc="-40" dirty="0">
                <a:latin typeface="Tahoma"/>
                <a:cs typeface="Tahoma"/>
              </a:rPr>
              <a:t> </a:t>
            </a:r>
            <a:r>
              <a:rPr sz="1650" spc="-25" dirty="0">
                <a:latin typeface="Tahoma"/>
                <a:cs typeface="Tahoma"/>
              </a:rPr>
              <a:t>komutlar </a:t>
            </a:r>
            <a:r>
              <a:rPr sz="1600" dirty="0">
                <a:latin typeface="Tahoma"/>
                <a:cs typeface="Tahoma"/>
              </a:rPr>
              <a:t>4,</a:t>
            </a:r>
            <a:r>
              <a:rPr sz="1600" spc="-4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dallanma</a:t>
            </a:r>
            <a:r>
              <a:rPr sz="1600" spc="-3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3,</a:t>
            </a:r>
            <a:r>
              <a:rPr sz="1600" spc="-4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jump</a:t>
            </a:r>
            <a:r>
              <a:rPr sz="1600" spc="-40" dirty="0">
                <a:latin typeface="Tahoma"/>
                <a:cs typeface="Tahoma"/>
              </a:rPr>
              <a:t> </a:t>
            </a:r>
            <a:r>
              <a:rPr sz="1600" spc="-50" dirty="0">
                <a:latin typeface="Tahoma"/>
                <a:cs typeface="Tahoma"/>
              </a:rPr>
              <a:t>3</a:t>
            </a:r>
            <a:endParaRPr sz="1600">
              <a:latin typeface="Tahoma"/>
              <a:cs typeface="Tahoma"/>
            </a:endParaRPr>
          </a:p>
          <a:p>
            <a:pPr marL="781685" lvl="1" indent="-287020">
              <a:lnSpc>
                <a:spcPct val="100000"/>
              </a:lnSpc>
              <a:spcBef>
                <a:spcPts val="200"/>
              </a:spcBef>
              <a:buClr>
                <a:srgbClr val="FF0000"/>
              </a:buClr>
              <a:buSzPct val="55555"/>
              <a:buFont typeface="Wingdings"/>
              <a:buChar char=""/>
              <a:tabLst>
                <a:tab pos="781685" algn="l"/>
              </a:tabLst>
            </a:pPr>
            <a:r>
              <a:rPr sz="1800" dirty="0">
                <a:latin typeface="Tahoma"/>
                <a:cs typeface="Tahoma"/>
              </a:rPr>
              <a:t>CPI</a:t>
            </a:r>
            <a:r>
              <a:rPr sz="1800" spc="-2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=</a:t>
            </a:r>
            <a:r>
              <a:rPr sz="1800" spc="-1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CPU</a:t>
            </a:r>
            <a:r>
              <a:rPr sz="1800" spc="-3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clock</a:t>
            </a:r>
            <a:r>
              <a:rPr sz="1800" spc="-1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cycles</a:t>
            </a:r>
            <a:r>
              <a:rPr sz="1800" spc="-1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/</a:t>
            </a:r>
            <a:r>
              <a:rPr sz="1800" spc="-1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komut</a:t>
            </a:r>
            <a:r>
              <a:rPr sz="1800" spc="-3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sayısı</a:t>
            </a:r>
            <a:r>
              <a:rPr sz="1800" spc="-15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count</a:t>
            </a:r>
            <a:endParaRPr sz="1800">
              <a:latin typeface="Tahoma"/>
              <a:cs typeface="Tahoma"/>
            </a:endParaRPr>
          </a:p>
          <a:p>
            <a:pPr marL="1209675">
              <a:lnSpc>
                <a:spcPct val="100000"/>
              </a:lnSpc>
              <a:spcBef>
                <a:spcPts val="204"/>
              </a:spcBef>
            </a:pPr>
            <a:r>
              <a:rPr sz="1800" dirty="0">
                <a:latin typeface="Tahoma"/>
                <a:cs typeface="Tahoma"/>
              </a:rPr>
              <a:t>=</a:t>
            </a:r>
            <a:r>
              <a:rPr sz="1800" spc="-25" dirty="0">
                <a:latin typeface="Tahoma"/>
                <a:cs typeface="Tahoma"/>
              </a:rPr>
              <a:t> </a:t>
            </a:r>
            <a:r>
              <a:rPr sz="1800" dirty="0">
                <a:latin typeface="Symbol"/>
                <a:cs typeface="Symbol"/>
              </a:rPr>
              <a:t></a:t>
            </a:r>
            <a:r>
              <a:rPr sz="1800" spc="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ahoma"/>
                <a:cs typeface="Tahoma"/>
              </a:rPr>
              <a:t>(komut</a:t>
            </a:r>
            <a:r>
              <a:rPr sz="1800" spc="-2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sayısı</a:t>
            </a:r>
            <a:r>
              <a:rPr sz="1800" baseline="-20833" dirty="0">
                <a:latin typeface="Tahoma"/>
                <a:cs typeface="Tahoma"/>
              </a:rPr>
              <a:t>class</a:t>
            </a:r>
            <a:r>
              <a:rPr sz="1800" spc="-15" baseline="-20833" dirty="0">
                <a:latin typeface="Tahoma"/>
                <a:cs typeface="Tahoma"/>
              </a:rPr>
              <a:t> </a:t>
            </a:r>
            <a:r>
              <a:rPr sz="1800" baseline="-20833" dirty="0">
                <a:latin typeface="Tahoma"/>
                <a:cs typeface="Tahoma"/>
              </a:rPr>
              <a:t>i</a:t>
            </a:r>
            <a:r>
              <a:rPr sz="1800" spc="254" baseline="-20833" dirty="0">
                <a:latin typeface="Tahoma"/>
                <a:cs typeface="Tahoma"/>
              </a:rPr>
              <a:t> </a:t>
            </a:r>
            <a:r>
              <a:rPr sz="1800" dirty="0">
                <a:latin typeface="Symbol"/>
                <a:cs typeface="Symbol"/>
              </a:rPr>
              <a:t></a:t>
            </a:r>
            <a:r>
              <a:rPr sz="1800" spc="9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ahoma"/>
                <a:cs typeface="Tahoma"/>
              </a:rPr>
              <a:t>CPI</a:t>
            </a:r>
            <a:r>
              <a:rPr sz="1800" baseline="-20833" dirty="0">
                <a:latin typeface="Tahoma"/>
                <a:cs typeface="Tahoma"/>
              </a:rPr>
              <a:t>class</a:t>
            </a:r>
            <a:r>
              <a:rPr sz="1800" spc="-37" baseline="-20833" dirty="0">
                <a:latin typeface="Tahoma"/>
                <a:cs typeface="Tahoma"/>
              </a:rPr>
              <a:t> </a:t>
            </a:r>
            <a:r>
              <a:rPr sz="1800" baseline="-20833" dirty="0">
                <a:latin typeface="Tahoma"/>
                <a:cs typeface="Tahoma"/>
              </a:rPr>
              <a:t>i</a:t>
            </a:r>
            <a:r>
              <a:rPr sz="1800" dirty="0">
                <a:latin typeface="Tahoma"/>
                <a:cs typeface="Tahoma"/>
              </a:rPr>
              <a:t>)</a:t>
            </a:r>
            <a:r>
              <a:rPr sz="1800" spc="-1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/</a:t>
            </a:r>
            <a:r>
              <a:rPr sz="1800" spc="-2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komut</a:t>
            </a:r>
            <a:r>
              <a:rPr sz="1800" spc="-20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sayısı</a:t>
            </a:r>
            <a:endParaRPr sz="1800">
              <a:latin typeface="Tahoma"/>
              <a:cs typeface="Tahoma"/>
            </a:endParaRPr>
          </a:p>
          <a:p>
            <a:pPr marL="1209675">
              <a:lnSpc>
                <a:spcPct val="100000"/>
              </a:lnSpc>
              <a:spcBef>
                <a:spcPts val="215"/>
              </a:spcBef>
            </a:pPr>
            <a:r>
              <a:rPr sz="1800" dirty="0">
                <a:latin typeface="Tahoma"/>
                <a:cs typeface="Tahoma"/>
              </a:rPr>
              <a:t>=</a:t>
            </a:r>
            <a:r>
              <a:rPr sz="1800" spc="-30" dirty="0">
                <a:latin typeface="Tahoma"/>
                <a:cs typeface="Tahoma"/>
              </a:rPr>
              <a:t> </a:t>
            </a:r>
            <a:r>
              <a:rPr sz="1800" dirty="0">
                <a:latin typeface="Symbol"/>
                <a:cs typeface="Symbol"/>
              </a:rPr>
              <a:t></a:t>
            </a:r>
            <a:r>
              <a:rPr sz="1800" spc="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ahoma"/>
                <a:cs typeface="Tahoma"/>
              </a:rPr>
              <a:t>(komut</a:t>
            </a:r>
            <a:r>
              <a:rPr sz="1800" spc="-2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sayısı</a:t>
            </a:r>
            <a:r>
              <a:rPr sz="1800" baseline="-20833" dirty="0">
                <a:latin typeface="Tahoma"/>
                <a:cs typeface="Tahoma"/>
              </a:rPr>
              <a:t>class</a:t>
            </a:r>
            <a:r>
              <a:rPr sz="1800" spc="-15" baseline="-20833" dirty="0">
                <a:latin typeface="Tahoma"/>
                <a:cs typeface="Tahoma"/>
              </a:rPr>
              <a:t> </a:t>
            </a:r>
            <a:r>
              <a:rPr sz="1800" baseline="-20833" dirty="0">
                <a:latin typeface="Tahoma"/>
                <a:cs typeface="Tahoma"/>
              </a:rPr>
              <a:t>I</a:t>
            </a:r>
            <a:r>
              <a:rPr sz="1800" spc="-22" baseline="-20833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/</a:t>
            </a:r>
            <a:r>
              <a:rPr sz="1800" spc="-2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komut</a:t>
            </a:r>
            <a:r>
              <a:rPr sz="1800" spc="-2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sayısı)</a:t>
            </a:r>
            <a:r>
              <a:rPr sz="1800" spc="-25" dirty="0">
                <a:latin typeface="Tahoma"/>
                <a:cs typeface="Tahoma"/>
              </a:rPr>
              <a:t> </a:t>
            </a:r>
            <a:r>
              <a:rPr sz="1800" dirty="0">
                <a:latin typeface="Symbol"/>
                <a:cs typeface="Symbol"/>
              </a:rPr>
              <a:t></a:t>
            </a:r>
            <a:r>
              <a:rPr sz="1800" spc="9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ahoma"/>
                <a:cs typeface="Tahoma"/>
              </a:rPr>
              <a:t>CPI</a:t>
            </a:r>
            <a:r>
              <a:rPr sz="1800" baseline="-20833" dirty="0">
                <a:latin typeface="Tahoma"/>
                <a:cs typeface="Tahoma"/>
              </a:rPr>
              <a:t>class</a:t>
            </a:r>
            <a:r>
              <a:rPr sz="1800" spc="-44" baseline="-20833" dirty="0">
                <a:latin typeface="Tahoma"/>
                <a:cs typeface="Tahoma"/>
              </a:rPr>
              <a:t> </a:t>
            </a:r>
            <a:r>
              <a:rPr sz="1800" spc="-75" baseline="-20833" dirty="0">
                <a:latin typeface="Tahoma"/>
                <a:cs typeface="Tahoma"/>
              </a:rPr>
              <a:t>I</a:t>
            </a:r>
            <a:endParaRPr sz="1800" baseline="-20833">
              <a:latin typeface="Tahoma"/>
              <a:cs typeface="Tahoma"/>
            </a:endParaRPr>
          </a:p>
          <a:p>
            <a:pPr marL="1209675">
              <a:lnSpc>
                <a:spcPct val="100000"/>
              </a:lnSpc>
              <a:spcBef>
                <a:spcPts val="215"/>
              </a:spcBef>
            </a:pPr>
            <a:r>
              <a:rPr sz="1800" dirty="0">
                <a:latin typeface="Tahoma"/>
                <a:cs typeface="Tahoma"/>
              </a:rPr>
              <a:t>=</a:t>
            </a:r>
            <a:r>
              <a:rPr sz="1800" spc="-2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0.22</a:t>
            </a:r>
            <a:r>
              <a:rPr sz="1800" spc="5" dirty="0">
                <a:latin typeface="Tahoma"/>
                <a:cs typeface="Tahoma"/>
              </a:rPr>
              <a:t> </a:t>
            </a:r>
            <a:r>
              <a:rPr sz="1800" dirty="0">
                <a:latin typeface="Symbol"/>
                <a:cs typeface="Symbol"/>
              </a:rPr>
              <a:t></a:t>
            </a:r>
            <a:r>
              <a:rPr sz="1800" spc="9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ahoma"/>
                <a:cs typeface="Tahoma"/>
              </a:rPr>
              <a:t>5</a:t>
            </a:r>
            <a:r>
              <a:rPr sz="1800" spc="-2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+</a:t>
            </a:r>
            <a:r>
              <a:rPr sz="1800" spc="-1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0.11</a:t>
            </a:r>
            <a:r>
              <a:rPr sz="1800" spc="5" dirty="0">
                <a:latin typeface="Tahoma"/>
                <a:cs typeface="Tahoma"/>
              </a:rPr>
              <a:t> </a:t>
            </a:r>
            <a:r>
              <a:rPr sz="1800" dirty="0">
                <a:latin typeface="Symbol"/>
                <a:cs typeface="Symbol"/>
              </a:rPr>
              <a:t></a:t>
            </a:r>
            <a:r>
              <a:rPr sz="1800" spc="9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ahoma"/>
                <a:cs typeface="Tahoma"/>
              </a:rPr>
              <a:t>4</a:t>
            </a:r>
            <a:r>
              <a:rPr sz="1800" spc="-2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+</a:t>
            </a:r>
            <a:r>
              <a:rPr sz="1800" spc="-1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0.49</a:t>
            </a:r>
            <a:r>
              <a:rPr sz="1800" spc="5" dirty="0">
                <a:latin typeface="Tahoma"/>
                <a:cs typeface="Tahoma"/>
              </a:rPr>
              <a:t> </a:t>
            </a:r>
            <a:r>
              <a:rPr sz="1800" dirty="0">
                <a:latin typeface="Symbol"/>
                <a:cs typeface="Symbol"/>
              </a:rPr>
              <a:t></a:t>
            </a:r>
            <a:r>
              <a:rPr sz="1800" spc="9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ahoma"/>
                <a:cs typeface="Tahoma"/>
              </a:rPr>
              <a:t>4</a:t>
            </a:r>
            <a:r>
              <a:rPr sz="1800" spc="-2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+</a:t>
            </a:r>
            <a:r>
              <a:rPr sz="1800" spc="-1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0.16</a:t>
            </a:r>
            <a:r>
              <a:rPr sz="1800" spc="-10" dirty="0">
                <a:latin typeface="Tahoma"/>
                <a:cs typeface="Tahoma"/>
              </a:rPr>
              <a:t> </a:t>
            </a:r>
            <a:r>
              <a:rPr sz="1800" dirty="0">
                <a:latin typeface="Symbol"/>
                <a:cs typeface="Symbol"/>
              </a:rPr>
              <a:t></a:t>
            </a:r>
            <a:r>
              <a:rPr sz="1800" spc="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ahoma"/>
                <a:cs typeface="Tahoma"/>
              </a:rPr>
              <a:t>3</a:t>
            </a:r>
            <a:r>
              <a:rPr sz="1800" spc="-1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+</a:t>
            </a:r>
            <a:r>
              <a:rPr sz="1800" spc="-1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0.02 </a:t>
            </a:r>
            <a:r>
              <a:rPr sz="1800" dirty="0">
                <a:latin typeface="Symbol"/>
                <a:cs typeface="Symbol"/>
              </a:rPr>
              <a:t></a:t>
            </a:r>
            <a:r>
              <a:rPr sz="1800" spc="85" dirty="0">
                <a:latin typeface="Times New Roman"/>
                <a:cs typeface="Times New Roman"/>
              </a:rPr>
              <a:t> </a:t>
            </a:r>
            <a:r>
              <a:rPr sz="1800" spc="-50" dirty="0">
                <a:latin typeface="Tahoma"/>
                <a:cs typeface="Tahoma"/>
              </a:rPr>
              <a:t>3</a:t>
            </a:r>
            <a:endParaRPr sz="1800">
              <a:latin typeface="Tahoma"/>
              <a:cs typeface="Tahoma"/>
            </a:endParaRPr>
          </a:p>
          <a:p>
            <a:pPr marL="1209675">
              <a:lnSpc>
                <a:spcPct val="100000"/>
              </a:lnSpc>
              <a:spcBef>
                <a:spcPts val="229"/>
              </a:spcBef>
            </a:pPr>
            <a:r>
              <a:rPr sz="1800" dirty="0">
                <a:latin typeface="Tahoma"/>
                <a:cs typeface="Tahoma"/>
              </a:rPr>
              <a:t>=</a:t>
            </a:r>
            <a:r>
              <a:rPr sz="1800" spc="-15" dirty="0">
                <a:latin typeface="Tahoma"/>
                <a:cs typeface="Tahoma"/>
              </a:rPr>
              <a:t> </a:t>
            </a:r>
            <a:r>
              <a:rPr sz="1800" spc="-20" dirty="0">
                <a:latin typeface="Tahoma"/>
                <a:cs typeface="Tahoma"/>
              </a:rPr>
              <a:t>4.04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025" y="1950811"/>
            <a:ext cx="7060565" cy="298958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585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</a:tabLst>
            </a:pPr>
            <a:r>
              <a:rPr sz="2000" dirty="0">
                <a:latin typeface="Tahoma"/>
                <a:cs typeface="Tahoma"/>
              </a:rPr>
              <a:t>Kontrol</a:t>
            </a:r>
            <a:r>
              <a:rPr sz="2000" spc="-4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sinyallerinin</a:t>
            </a:r>
            <a:r>
              <a:rPr sz="2000" spc="-4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değeri</a:t>
            </a:r>
            <a:r>
              <a:rPr sz="2000" spc="-5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aşağıdakilere</a:t>
            </a:r>
            <a:r>
              <a:rPr sz="2000" spc="-70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bağlıdır.</a:t>
            </a:r>
            <a:endParaRPr sz="2000">
              <a:latin typeface="Tahoma"/>
              <a:cs typeface="Tahoma"/>
            </a:endParaRPr>
          </a:p>
          <a:p>
            <a:pPr marL="756285" lvl="1" indent="-286385">
              <a:lnSpc>
                <a:spcPct val="100000"/>
              </a:lnSpc>
              <a:spcBef>
                <a:spcPts val="430"/>
              </a:spcBef>
              <a:buClr>
                <a:srgbClr val="FF0000"/>
              </a:buClr>
              <a:buSzPct val="55555"/>
              <a:buFont typeface="Wingdings"/>
              <a:buChar char=""/>
              <a:tabLst>
                <a:tab pos="756285" algn="l"/>
              </a:tabLst>
            </a:pPr>
            <a:r>
              <a:rPr sz="1800" dirty="0">
                <a:latin typeface="Tahoma"/>
                <a:cs typeface="Tahoma"/>
              </a:rPr>
              <a:t>Hangi</a:t>
            </a:r>
            <a:r>
              <a:rPr sz="1800" spc="-3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komut</a:t>
            </a:r>
            <a:r>
              <a:rPr sz="1800" spc="-35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yürütülüyor</a:t>
            </a:r>
            <a:endParaRPr sz="1800">
              <a:latin typeface="Tahoma"/>
              <a:cs typeface="Tahoma"/>
            </a:endParaRPr>
          </a:p>
          <a:p>
            <a:pPr marL="756285" lvl="1" indent="-286385">
              <a:lnSpc>
                <a:spcPct val="100000"/>
              </a:lnSpc>
              <a:spcBef>
                <a:spcPts val="430"/>
              </a:spcBef>
              <a:buClr>
                <a:srgbClr val="FF0000"/>
              </a:buClr>
              <a:buSzPct val="55555"/>
              <a:buFont typeface="Wingdings"/>
              <a:buChar char=""/>
              <a:tabLst>
                <a:tab pos="756285" algn="l"/>
              </a:tabLst>
            </a:pPr>
            <a:r>
              <a:rPr sz="1800" dirty="0">
                <a:latin typeface="Tahoma"/>
                <a:cs typeface="Tahoma"/>
              </a:rPr>
              <a:t>Hangi</a:t>
            </a:r>
            <a:r>
              <a:rPr sz="1800" spc="-4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adım</a:t>
            </a:r>
            <a:r>
              <a:rPr sz="1800" spc="-3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icra</a:t>
            </a:r>
            <a:r>
              <a:rPr sz="1800" spc="-40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ediliyor</a:t>
            </a:r>
            <a:endParaRPr sz="1800">
              <a:latin typeface="Tahoma"/>
              <a:cs typeface="Tahoma"/>
            </a:endParaRPr>
          </a:p>
          <a:p>
            <a:pPr lvl="1">
              <a:lnSpc>
                <a:spcPct val="100000"/>
              </a:lnSpc>
              <a:spcBef>
                <a:spcPts val="470"/>
              </a:spcBef>
              <a:buClr>
                <a:srgbClr val="FF0000"/>
              </a:buClr>
              <a:buFont typeface="Wingdings"/>
              <a:buChar char=""/>
            </a:pPr>
            <a:endParaRPr sz="180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</a:tabLst>
            </a:pPr>
            <a:r>
              <a:rPr sz="2000" dirty="0">
                <a:latin typeface="Tahoma"/>
                <a:cs typeface="Tahoma"/>
              </a:rPr>
              <a:t>Bir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sonlu</a:t>
            </a:r>
            <a:r>
              <a:rPr sz="2000" spc="-4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durum</a:t>
            </a:r>
            <a:r>
              <a:rPr sz="2000" spc="-5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makinası</a:t>
            </a:r>
            <a:r>
              <a:rPr sz="2000" spc="-4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kullanmak</a:t>
            </a:r>
            <a:r>
              <a:rPr sz="2000" spc="-5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için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bilgilerinizi </a:t>
            </a:r>
            <a:r>
              <a:rPr sz="2000" spc="-10" dirty="0">
                <a:latin typeface="Tahoma"/>
                <a:cs typeface="Tahoma"/>
              </a:rPr>
              <a:t>kullanın</a:t>
            </a:r>
            <a:endParaRPr sz="2000">
              <a:latin typeface="Tahoma"/>
              <a:cs typeface="Tahoma"/>
            </a:endParaRPr>
          </a:p>
          <a:p>
            <a:pPr marL="756285" lvl="1" indent="-286385">
              <a:lnSpc>
                <a:spcPct val="100000"/>
              </a:lnSpc>
              <a:spcBef>
                <a:spcPts val="430"/>
              </a:spcBef>
              <a:buClr>
                <a:srgbClr val="FF0000"/>
              </a:buClr>
              <a:buSzPct val="55555"/>
              <a:buFont typeface="Wingdings"/>
              <a:buChar char=""/>
              <a:tabLst>
                <a:tab pos="756285" algn="l"/>
              </a:tabLst>
            </a:pPr>
            <a:r>
              <a:rPr sz="1800" dirty="0">
                <a:latin typeface="Tahoma"/>
                <a:cs typeface="Tahoma"/>
              </a:rPr>
              <a:t>finite</a:t>
            </a:r>
            <a:r>
              <a:rPr sz="1800" spc="-5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state</a:t>
            </a:r>
            <a:r>
              <a:rPr sz="1800" spc="-4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machine</a:t>
            </a:r>
            <a:r>
              <a:rPr sz="1800" spc="-6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grafiksel</a:t>
            </a:r>
            <a:r>
              <a:rPr sz="1800" spc="-4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olarak</a:t>
            </a:r>
            <a:r>
              <a:rPr sz="1800" spc="-4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belirtin,</a:t>
            </a:r>
            <a:r>
              <a:rPr sz="1800" spc="-30" dirty="0">
                <a:latin typeface="Tahoma"/>
                <a:cs typeface="Tahoma"/>
              </a:rPr>
              <a:t> </a:t>
            </a:r>
            <a:r>
              <a:rPr sz="1800" spc="-20" dirty="0">
                <a:latin typeface="Tahoma"/>
                <a:cs typeface="Tahoma"/>
              </a:rPr>
              <a:t>veya</a:t>
            </a:r>
            <a:endParaRPr sz="1800">
              <a:latin typeface="Tahoma"/>
              <a:cs typeface="Tahoma"/>
            </a:endParaRPr>
          </a:p>
          <a:p>
            <a:pPr marL="756285" lvl="1" indent="-286385">
              <a:lnSpc>
                <a:spcPct val="100000"/>
              </a:lnSpc>
              <a:spcBef>
                <a:spcPts val="434"/>
              </a:spcBef>
              <a:buClr>
                <a:srgbClr val="FF0000"/>
              </a:buClr>
              <a:buSzPct val="55555"/>
              <a:buFont typeface="Wingdings"/>
              <a:buChar char=""/>
              <a:tabLst>
                <a:tab pos="756285" algn="l"/>
              </a:tabLst>
            </a:pPr>
            <a:r>
              <a:rPr sz="1800" dirty="0">
                <a:latin typeface="Tahoma"/>
                <a:cs typeface="Tahoma"/>
              </a:rPr>
              <a:t>Microprogramming</a:t>
            </a:r>
            <a:r>
              <a:rPr sz="1800" spc="-105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kullanın</a:t>
            </a:r>
            <a:endParaRPr sz="1800">
              <a:latin typeface="Tahoma"/>
              <a:cs typeface="Tahoma"/>
            </a:endParaRPr>
          </a:p>
          <a:p>
            <a:pPr lvl="1">
              <a:lnSpc>
                <a:spcPct val="100000"/>
              </a:lnSpc>
              <a:spcBef>
                <a:spcPts val="470"/>
              </a:spcBef>
              <a:buClr>
                <a:srgbClr val="FF0000"/>
              </a:buClr>
              <a:buFont typeface="Wingdings"/>
              <a:buChar char=""/>
            </a:pPr>
            <a:endParaRPr sz="180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  <a:tab pos="2176145" algn="l"/>
              </a:tabLst>
            </a:pPr>
            <a:r>
              <a:rPr sz="2000" spc="-10" dirty="0">
                <a:latin typeface="Tahoma"/>
                <a:cs typeface="Tahoma"/>
              </a:rPr>
              <a:t>Gerçekleştirme</a:t>
            </a:r>
            <a:r>
              <a:rPr sz="2000" dirty="0">
                <a:latin typeface="Tahoma"/>
                <a:cs typeface="Tahoma"/>
              </a:rPr>
              <a:t>	belirtimlerden(tanımlardan)</a:t>
            </a:r>
            <a:r>
              <a:rPr sz="2000" spc="-8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elde</a:t>
            </a:r>
            <a:r>
              <a:rPr sz="2000" spc="-6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edilir.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29055" y="1029665"/>
            <a:ext cx="561911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333399"/>
                </a:solidFill>
                <a:latin typeface="Tahoma"/>
                <a:cs typeface="Tahoma"/>
              </a:rPr>
              <a:t>Kontrol</a:t>
            </a:r>
            <a:r>
              <a:rPr spc="-35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pc="-10" dirty="0">
                <a:solidFill>
                  <a:srgbClr val="333399"/>
                </a:solidFill>
                <a:latin typeface="Tahoma"/>
                <a:cs typeface="Tahoma"/>
              </a:rPr>
              <a:t>Gerçekleştirme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969" y="1028826"/>
            <a:ext cx="11506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>
                <a:solidFill>
                  <a:srgbClr val="333399"/>
                </a:solidFill>
                <a:latin typeface="Tahoma"/>
                <a:cs typeface="Tahoma"/>
              </a:rPr>
              <a:t>Özet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1617" y="1996144"/>
            <a:ext cx="7218045" cy="442404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54965" indent="-342265">
              <a:lnSpc>
                <a:spcPts val="2800"/>
              </a:lnSpc>
              <a:spcBef>
                <a:spcPts val="130"/>
              </a:spcBef>
              <a:buClr>
                <a:srgbClr val="3333CC"/>
              </a:buClr>
              <a:buSzPct val="58000"/>
              <a:buFont typeface="Wingdings"/>
              <a:buChar char=""/>
              <a:tabLst>
                <a:tab pos="354965" algn="l"/>
              </a:tabLst>
            </a:pPr>
            <a:r>
              <a:rPr sz="2500" dirty="0">
                <a:latin typeface="Tahoma"/>
                <a:cs typeface="Tahoma"/>
              </a:rPr>
              <a:t>Bu</a:t>
            </a:r>
            <a:r>
              <a:rPr sz="2500" spc="-130" dirty="0">
                <a:latin typeface="Tahoma"/>
                <a:cs typeface="Tahoma"/>
              </a:rPr>
              <a:t> </a:t>
            </a:r>
            <a:r>
              <a:rPr sz="2500" spc="-60" dirty="0">
                <a:latin typeface="Tahoma"/>
                <a:cs typeface="Tahoma"/>
              </a:rPr>
              <a:t>bölümde</a:t>
            </a:r>
            <a:r>
              <a:rPr sz="2500" spc="-140" dirty="0">
                <a:latin typeface="Tahoma"/>
                <a:cs typeface="Tahoma"/>
              </a:rPr>
              <a:t> </a:t>
            </a:r>
            <a:r>
              <a:rPr sz="2500" spc="-50" dirty="0">
                <a:latin typeface="Tahoma"/>
                <a:cs typeface="Tahoma"/>
              </a:rPr>
              <a:t>datapath</a:t>
            </a:r>
            <a:r>
              <a:rPr sz="2500" spc="-140" dirty="0">
                <a:latin typeface="Tahoma"/>
                <a:cs typeface="Tahoma"/>
              </a:rPr>
              <a:t> </a:t>
            </a:r>
            <a:r>
              <a:rPr sz="2500" spc="-30" dirty="0">
                <a:latin typeface="Tahoma"/>
                <a:cs typeface="Tahoma"/>
              </a:rPr>
              <a:t>tasarımı</a:t>
            </a:r>
            <a:r>
              <a:rPr sz="2500" spc="-114" dirty="0">
                <a:latin typeface="Tahoma"/>
                <a:cs typeface="Tahoma"/>
              </a:rPr>
              <a:t> </a:t>
            </a:r>
            <a:r>
              <a:rPr sz="2500" dirty="0">
                <a:latin typeface="Tahoma"/>
                <a:cs typeface="Tahoma"/>
              </a:rPr>
              <a:t>ve</a:t>
            </a:r>
            <a:r>
              <a:rPr sz="2500" spc="-125" dirty="0">
                <a:latin typeface="Tahoma"/>
                <a:cs typeface="Tahoma"/>
              </a:rPr>
              <a:t> </a:t>
            </a:r>
            <a:r>
              <a:rPr sz="2500" spc="-55" dirty="0">
                <a:latin typeface="Tahoma"/>
                <a:cs typeface="Tahoma"/>
              </a:rPr>
              <a:t>bütün</a:t>
            </a:r>
            <a:r>
              <a:rPr sz="2500" spc="-140" dirty="0">
                <a:latin typeface="Tahoma"/>
                <a:cs typeface="Tahoma"/>
              </a:rPr>
              <a:t> </a:t>
            </a:r>
            <a:r>
              <a:rPr sz="2500" spc="-10" dirty="0">
                <a:latin typeface="Tahoma"/>
                <a:cs typeface="Tahoma"/>
              </a:rPr>
              <a:t>modern</a:t>
            </a:r>
            <a:endParaRPr sz="2500">
              <a:latin typeface="Tahoma"/>
              <a:cs typeface="Tahoma"/>
            </a:endParaRPr>
          </a:p>
          <a:p>
            <a:pPr marL="354965">
              <a:lnSpc>
                <a:spcPts val="2800"/>
              </a:lnSpc>
            </a:pPr>
            <a:r>
              <a:rPr sz="2500" spc="-45" dirty="0">
                <a:latin typeface="Tahoma"/>
                <a:cs typeface="Tahoma"/>
              </a:rPr>
              <a:t>bilgisayar</a:t>
            </a:r>
            <a:r>
              <a:rPr sz="2500" spc="-130" dirty="0">
                <a:latin typeface="Tahoma"/>
                <a:cs typeface="Tahoma"/>
              </a:rPr>
              <a:t> </a:t>
            </a:r>
            <a:r>
              <a:rPr sz="2500" spc="-45" dirty="0">
                <a:latin typeface="Tahoma"/>
                <a:cs typeface="Tahoma"/>
              </a:rPr>
              <a:t>mimarisi</a:t>
            </a:r>
            <a:r>
              <a:rPr sz="2500" spc="-125" dirty="0">
                <a:latin typeface="Tahoma"/>
                <a:cs typeface="Tahoma"/>
              </a:rPr>
              <a:t> </a:t>
            </a:r>
            <a:r>
              <a:rPr sz="2500" spc="-10" dirty="0">
                <a:latin typeface="Tahoma"/>
                <a:cs typeface="Tahoma"/>
              </a:rPr>
              <a:t>tanımlandı</a:t>
            </a:r>
            <a:endParaRPr sz="2500">
              <a:latin typeface="Tahoma"/>
              <a:cs typeface="Tahoma"/>
            </a:endParaRPr>
          </a:p>
          <a:p>
            <a:pPr marL="355600" marR="111125" indent="-342900">
              <a:lnSpc>
                <a:spcPts val="2590"/>
              </a:lnSpc>
              <a:spcBef>
                <a:spcPts val="595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Multicycle</a:t>
            </a:r>
            <a:r>
              <a:rPr sz="2400" spc="-5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datapath’ler</a:t>
            </a:r>
            <a:r>
              <a:rPr sz="2400" spc="-75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single-</a:t>
            </a:r>
            <a:r>
              <a:rPr sz="2400" dirty="0">
                <a:latin typeface="Tahoma"/>
                <a:cs typeface="Tahoma"/>
              </a:rPr>
              <a:t>cycle’a</a:t>
            </a:r>
            <a:r>
              <a:rPr sz="2400" spc="-4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göre</a:t>
            </a:r>
            <a:r>
              <a:rPr sz="2400" spc="-6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2</a:t>
            </a:r>
            <a:r>
              <a:rPr sz="2400" spc="-50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büyük </a:t>
            </a:r>
            <a:r>
              <a:rPr sz="2400" dirty="0">
                <a:latin typeface="Tahoma"/>
                <a:cs typeface="Tahoma"/>
              </a:rPr>
              <a:t>avantaj</a:t>
            </a:r>
            <a:r>
              <a:rPr sz="2400" spc="-60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sunar.</a:t>
            </a:r>
            <a:endParaRPr sz="2400">
              <a:latin typeface="Tahoma"/>
              <a:cs typeface="Tahoma"/>
            </a:endParaRPr>
          </a:p>
          <a:p>
            <a:pPr marL="756285" lvl="1" indent="-286385">
              <a:lnSpc>
                <a:spcPct val="100000"/>
              </a:lnSpc>
              <a:spcBef>
                <a:spcPts val="210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756285" algn="l"/>
              </a:tabLst>
            </a:pPr>
            <a:r>
              <a:rPr sz="2000" dirty="0">
                <a:latin typeface="Tahoma"/>
                <a:cs typeface="Tahoma"/>
              </a:rPr>
              <a:t>Fonksiyonel</a:t>
            </a:r>
            <a:r>
              <a:rPr sz="2000" spc="-4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birimler</a:t>
            </a:r>
            <a:r>
              <a:rPr sz="2000" spc="-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bir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tek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komutla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yeniden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kullanılabilir.</a:t>
            </a:r>
            <a:endParaRPr sz="2000">
              <a:latin typeface="Tahoma"/>
              <a:cs typeface="Tahoma"/>
            </a:endParaRPr>
          </a:p>
          <a:p>
            <a:pPr marL="756285" lvl="1" indent="-286385">
              <a:lnSpc>
                <a:spcPts val="2280"/>
              </a:lnSpc>
              <a:spcBef>
                <a:spcPts val="240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756285" algn="l"/>
              </a:tabLst>
            </a:pPr>
            <a:r>
              <a:rPr sz="2000" dirty="0">
                <a:latin typeface="Tahoma"/>
                <a:cs typeface="Tahoma"/>
              </a:rPr>
              <a:t>Daha</a:t>
            </a:r>
            <a:r>
              <a:rPr sz="2000" spc="-4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kısa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execution</a:t>
            </a:r>
            <a:r>
              <a:rPr sz="2000" spc="-5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path’ler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ile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komutlar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birkaç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cycle</a:t>
            </a:r>
            <a:endParaRPr sz="2000">
              <a:latin typeface="Tahoma"/>
              <a:cs typeface="Tahoma"/>
            </a:endParaRPr>
          </a:p>
          <a:p>
            <a:pPr marL="756285">
              <a:lnSpc>
                <a:spcPts val="2280"/>
              </a:lnSpc>
            </a:pPr>
            <a:r>
              <a:rPr sz="2000" dirty="0">
                <a:latin typeface="Tahoma"/>
                <a:cs typeface="Tahoma"/>
              </a:rPr>
              <a:t>tüketilmesiyle</a:t>
            </a:r>
            <a:r>
              <a:rPr sz="2000" spc="-5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daha</a:t>
            </a:r>
            <a:r>
              <a:rPr sz="2000" spc="-6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hızlı</a:t>
            </a:r>
            <a:r>
              <a:rPr sz="2000" spc="-4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tamamlanabilir.</a:t>
            </a:r>
            <a:endParaRPr sz="2000">
              <a:latin typeface="Tahoma"/>
              <a:cs typeface="Tahoma"/>
            </a:endParaRPr>
          </a:p>
          <a:p>
            <a:pPr marL="355600" marR="89535" indent="-342900">
              <a:lnSpc>
                <a:spcPts val="2590"/>
              </a:lnSpc>
              <a:spcBef>
                <a:spcPts val="61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Modern</a:t>
            </a:r>
            <a:r>
              <a:rPr sz="2400" spc="-5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bilgisayarlar,</a:t>
            </a:r>
            <a:r>
              <a:rPr sz="2400" spc="-5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gerçekte,</a:t>
            </a:r>
            <a:r>
              <a:rPr sz="2400" spc="-4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take</a:t>
            </a:r>
            <a:r>
              <a:rPr sz="2400" spc="-3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the</a:t>
            </a:r>
            <a:r>
              <a:rPr sz="2400" spc="-40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multicycle </a:t>
            </a:r>
            <a:r>
              <a:rPr sz="2400" dirty="0">
                <a:latin typeface="Tahoma"/>
                <a:cs typeface="Tahoma"/>
              </a:rPr>
              <a:t>paradigm</a:t>
            </a:r>
            <a:r>
              <a:rPr sz="2400" spc="-4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to</a:t>
            </a:r>
            <a:r>
              <a:rPr sz="2400" spc="-4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higher</a:t>
            </a:r>
            <a:r>
              <a:rPr sz="2400" spc="-4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level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to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achieve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greater </a:t>
            </a:r>
            <a:r>
              <a:rPr sz="2400" dirty="0">
                <a:latin typeface="Tahoma"/>
                <a:cs typeface="Tahoma"/>
              </a:rPr>
              <a:t>instruction</a:t>
            </a:r>
            <a:r>
              <a:rPr sz="2400" spc="-120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throughput:</a:t>
            </a:r>
            <a:endParaRPr sz="2400">
              <a:latin typeface="Tahoma"/>
              <a:cs typeface="Tahoma"/>
            </a:endParaRPr>
          </a:p>
          <a:p>
            <a:pPr marL="756285" marR="5080" lvl="1" indent="-287020">
              <a:lnSpc>
                <a:spcPts val="2160"/>
              </a:lnSpc>
              <a:spcBef>
                <a:spcPts val="484"/>
              </a:spcBef>
              <a:buClr>
                <a:srgbClr val="FF0000"/>
              </a:buClr>
              <a:buSzPct val="52380"/>
              <a:buFont typeface="Wingdings"/>
              <a:buChar char=""/>
              <a:tabLst>
                <a:tab pos="756285" algn="l"/>
              </a:tabLst>
            </a:pPr>
            <a:r>
              <a:rPr sz="2100" spc="-40" dirty="0">
                <a:latin typeface="Tahoma"/>
                <a:cs typeface="Tahoma"/>
              </a:rPr>
              <a:t>pipelining</a:t>
            </a:r>
            <a:r>
              <a:rPr sz="2100" spc="-8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(bir</a:t>
            </a:r>
            <a:r>
              <a:rPr sz="2000" spc="-4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sonraki</a:t>
            </a:r>
            <a:r>
              <a:rPr sz="2000" spc="-4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komut)</a:t>
            </a:r>
            <a:r>
              <a:rPr sz="2000" spc="-5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birçok</a:t>
            </a:r>
            <a:r>
              <a:rPr sz="2000" spc="-4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komutu(farklı</a:t>
            </a:r>
            <a:r>
              <a:rPr sz="2000" spc="-4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cycle’a </a:t>
            </a:r>
            <a:r>
              <a:rPr sz="2000" dirty="0">
                <a:latin typeface="Tahoma"/>
                <a:cs typeface="Tahoma"/>
              </a:rPr>
              <a:t>sahip</a:t>
            </a:r>
            <a:r>
              <a:rPr sz="2000" spc="-5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olsalar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bile)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eşzamanlı</a:t>
            </a:r>
            <a:r>
              <a:rPr sz="2000" spc="-5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yürütme</a:t>
            </a:r>
            <a:endParaRPr sz="2000">
              <a:latin typeface="Tahoma"/>
              <a:cs typeface="Tahoma"/>
            </a:endParaRPr>
          </a:p>
          <a:p>
            <a:pPr marL="756285" lvl="1" indent="-286385">
              <a:lnSpc>
                <a:spcPct val="100000"/>
              </a:lnSpc>
              <a:spcBef>
                <a:spcPts val="110"/>
              </a:spcBef>
              <a:buClr>
                <a:srgbClr val="FF0000"/>
              </a:buClr>
              <a:buSzPct val="52380"/>
              <a:buFont typeface="Wingdings"/>
              <a:buChar char=""/>
              <a:tabLst>
                <a:tab pos="756285" algn="l"/>
              </a:tabLst>
            </a:pPr>
            <a:r>
              <a:rPr sz="2100" spc="-50" dirty="0">
                <a:latin typeface="Tahoma"/>
                <a:cs typeface="Tahoma"/>
              </a:rPr>
              <a:t>MIPS</a:t>
            </a:r>
            <a:r>
              <a:rPr sz="2100" spc="-120" dirty="0">
                <a:latin typeface="Tahoma"/>
                <a:cs typeface="Tahoma"/>
              </a:rPr>
              <a:t> </a:t>
            </a:r>
            <a:r>
              <a:rPr sz="2100" spc="-40" dirty="0">
                <a:latin typeface="Tahoma"/>
                <a:cs typeface="Tahoma"/>
              </a:rPr>
              <a:t>mimarisi</a:t>
            </a:r>
            <a:r>
              <a:rPr sz="2100" spc="-100" dirty="0">
                <a:latin typeface="Tahoma"/>
                <a:cs typeface="Tahoma"/>
              </a:rPr>
              <a:t> </a:t>
            </a:r>
            <a:r>
              <a:rPr sz="2100" spc="-40" dirty="0">
                <a:latin typeface="Tahoma"/>
                <a:cs typeface="Tahoma"/>
              </a:rPr>
              <a:t>pipeline</a:t>
            </a:r>
            <a:r>
              <a:rPr sz="2100" spc="-105" dirty="0">
                <a:latin typeface="Tahoma"/>
                <a:cs typeface="Tahoma"/>
              </a:rPr>
              <a:t> </a:t>
            </a:r>
            <a:r>
              <a:rPr sz="2100" spc="-35" dirty="0">
                <a:latin typeface="Tahoma"/>
                <a:cs typeface="Tahoma"/>
              </a:rPr>
              <a:t>olarak</a:t>
            </a:r>
            <a:r>
              <a:rPr sz="2100" spc="-100" dirty="0">
                <a:latin typeface="Tahoma"/>
                <a:cs typeface="Tahoma"/>
              </a:rPr>
              <a:t> </a:t>
            </a:r>
            <a:r>
              <a:rPr sz="2100" spc="-10" dirty="0">
                <a:latin typeface="Tahoma"/>
                <a:cs typeface="Tahoma"/>
              </a:rPr>
              <a:t>tasarlandı.</a:t>
            </a:r>
            <a:endParaRPr sz="21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0225" y="1626235"/>
            <a:ext cx="2363470" cy="70802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89230" marR="5080" indent="-177165">
              <a:lnSpc>
                <a:spcPts val="1730"/>
              </a:lnSpc>
              <a:spcBef>
                <a:spcPts val="31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190500" algn="l"/>
              </a:tabLst>
            </a:pPr>
            <a:r>
              <a:rPr sz="1600" dirty="0">
                <a:latin typeface="Tahoma"/>
                <a:cs typeface="Tahoma"/>
              </a:rPr>
              <a:t>Multicycle</a:t>
            </a:r>
            <a:r>
              <a:rPr sz="1600" spc="-1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ve</a:t>
            </a:r>
            <a:r>
              <a:rPr sz="1600" spc="-5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singlecycle 	</a:t>
            </a:r>
            <a:r>
              <a:rPr sz="1600" dirty="0">
                <a:latin typeface="Tahoma"/>
                <a:cs typeface="Tahoma"/>
              </a:rPr>
              <a:t>özelliklerini</a:t>
            </a:r>
            <a:r>
              <a:rPr sz="1600" spc="-6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gösteren 	diyagramlar.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0225" y="2603372"/>
            <a:ext cx="2422525" cy="79375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90500" marR="5080" indent="-178435">
              <a:lnSpc>
                <a:spcPts val="1939"/>
              </a:lnSpc>
              <a:spcBef>
                <a:spcPts val="345"/>
              </a:spcBef>
              <a:buClr>
                <a:srgbClr val="FF0000"/>
              </a:buClr>
              <a:buSzPct val="55555"/>
              <a:buFont typeface="Wingdings"/>
              <a:buChar char=""/>
              <a:tabLst>
                <a:tab pos="190500" algn="l"/>
                <a:tab pos="1035050" algn="l"/>
              </a:tabLst>
            </a:pPr>
            <a:r>
              <a:rPr sz="1800" dirty="0">
                <a:latin typeface="Tahoma"/>
                <a:cs typeface="Tahoma"/>
              </a:rPr>
              <a:t>Tek</a:t>
            </a:r>
            <a:r>
              <a:rPr sz="1800" spc="-35" dirty="0">
                <a:latin typeface="Tahoma"/>
                <a:cs typeface="Tahoma"/>
              </a:rPr>
              <a:t> </a:t>
            </a:r>
            <a:r>
              <a:rPr sz="1800" spc="-25" dirty="0">
                <a:latin typeface="Tahoma"/>
                <a:cs typeface="Tahoma"/>
              </a:rPr>
              <a:t>bir</a:t>
            </a:r>
            <a:r>
              <a:rPr sz="1800" dirty="0">
                <a:latin typeface="Tahoma"/>
                <a:cs typeface="Tahoma"/>
              </a:rPr>
              <a:t>	ALU </a:t>
            </a:r>
            <a:r>
              <a:rPr sz="1800" spc="-10" dirty="0">
                <a:latin typeface="Tahoma"/>
                <a:cs typeface="Tahoma"/>
              </a:rPr>
              <a:t>kullanılır. </a:t>
            </a:r>
            <a:r>
              <a:rPr sz="1800" dirty="0">
                <a:latin typeface="Tahoma"/>
                <a:cs typeface="Tahoma"/>
              </a:rPr>
              <a:t>Fazladan</a:t>
            </a:r>
            <a:r>
              <a:rPr sz="1800" spc="-75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toplayıcı gerektirmez.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0225" y="3700348"/>
            <a:ext cx="2592070" cy="104140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90500" marR="5080" indent="-178435">
              <a:lnSpc>
                <a:spcPct val="90000"/>
              </a:lnSpc>
              <a:spcBef>
                <a:spcPts val="315"/>
              </a:spcBef>
              <a:buClr>
                <a:srgbClr val="FF0000"/>
              </a:buClr>
              <a:buSzPct val="55555"/>
              <a:buFont typeface="Wingdings"/>
              <a:buChar char=""/>
              <a:tabLst>
                <a:tab pos="190500" algn="l"/>
              </a:tabLst>
            </a:pPr>
            <a:r>
              <a:rPr sz="1800" dirty="0">
                <a:latin typeface="Tahoma"/>
                <a:cs typeface="Tahoma"/>
              </a:rPr>
              <a:t>Clock</a:t>
            </a:r>
            <a:r>
              <a:rPr sz="1800" spc="-30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cycel’ları </a:t>
            </a:r>
            <a:r>
              <a:rPr sz="1800" dirty="0">
                <a:latin typeface="Tahoma"/>
                <a:cs typeface="Tahoma"/>
              </a:rPr>
              <a:t>arasındaki</a:t>
            </a:r>
            <a:r>
              <a:rPr sz="1800" spc="-100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kullanılacak </a:t>
            </a:r>
            <a:r>
              <a:rPr sz="1800" dirty="0">
                <a:latin typeface="Tahoma"/>
                <a:cs typeface="Tahoma"/>
              </a:rPr>
              <a:t>datayı</a:t>
            </a:r>
            <a:r>
              <a:rPr sz="1800" spc="-6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tutmak</a:t>
            </a:r>
            <a:r>
              <a:rPr sz="1800" spc="-65" dirty="0">
                <a:latin typeface="Tahoma"/>
                <a:cs typeface="Tahoma"/>
              </a:rPr>
              <a:t> </a:t>
            </a:r>
            <a:r>
              <a:rPr sz="1800" spc="-20" dirty="0">
                <a:latin typeface="Tahoma"/>
                <a:cs typeface="Tahoma"/>
              </a:rPr>
              <a:t>için </a:t>
            </a:r>
            <a:r>
              <a:rPr sz="1800" dirty="0">
                <a:latin typeface="Tahoma"/>
                <a:cs typeface="Tahoma"/>
              </a:rPr>
              <a:t>fazladan</a:t>
            </a:r>
            <a:r>
              <a:rPr sz="1800" spc="-4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reg’ler</a:t>
            </a:r>
            <a:r>
              <a:rPr sz="1800" spc="-45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gerekir.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429003" y="22047"/>
            <a:ext cx="368554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333399"/>
                </a:solidFill>
                <a:latin typeface="Tahoma"/>
                <a:cs typeface="Tahoma"/>
              </a:rPr>
              <a:t>Multicycle</a:t>
            </a:r>
            <a:r>
              <a:rPr sz="3200" spc="-100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3200" spc="-10" dirty="0">
                <a:solidFill>
                  <a:srgbClr val="333399"/>
                </a:solidFill>
                <a:latin typeface="Tahoma"/>
                <a:cs typeface="Tahoma"/>
              </a:rPr>
              <a:t>Uygulama</a:t>
            </a:r>
            <a:endParaRPr sz="3200">
              <a:latin typeface="Tahoma"/>
              <a:cs typeface="Tahom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181592" y="825339"/>
            <a:ext cx="4794250" cy="2725420"/>
            <a:chOff x="3181592" y="825339"/>
            <a:chExt cx="4794250" cy="2725420"/>
          </a:xfrm>
        </p:grpSpPr>
        <p:sp>
          <p:nvSpPr>
            <p:cNvPr id="7" name="object 7"/>
            <p:cNvSpPr/>
            <p:nvPr/>
          </p:nvSpPr>
          <p:spPr>
            <a:xfrm>
              <a:off x="5411803" y="832006"/>
              <a:ext cx="2557145" cy="2454910"/>
            </a:xfrm>
            <a:custGeom>
              <a:avLst/>
              <a:gdLst/>
              <a:ahLst/>
              <a:cxnLst/>
              <a:rect l="l" t="t" r="r" b="b"/>
              <a:pathLst>
                <a:path w="2557145" h="2454910">
                  <a:moveTo>
                    <a:pt x="2557045" y="166740"/>
                  </a:moveTo>
                  <a:lnTo>
                    <a:pt x="2557045" y="0"/>
                  </a:lnTo>
                </a:path>
                <a:path w="2557145" h="2454910">
                  <a:moveTo>
                    <a:pt x="1088131" y="1767563"/>
                  </a:moveTo>
                  <a:lnTo>
                    <a:pt x="1088131" y="1470678"/>
                  </a:lnTo>
                </a:path>
                <a:path w="2557145" h="2454910">
                  <a:moveTo>
                    <a:pt x="0" y="2454560"/>
                  </a:moveTo>
                  <a:lnTo>
                    <a:pt x="0" y="2297760"/>
                  </a:lnTo>
                </a:path>
              </a:pathLst>
            </a:custGeom>
            <a:ln w="13332">
              <a:solidFill>
                <a:srgbClr val="EB75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935919" y="2369603"/>
              <a:ext cx="777875" cy="1120775"/>
            </a:xfrm>
            <a:custGeom>
              <a:avLst/>
              <a:gdLst/>
              <a:ahLst/>
              <a:cxnLst/>
              <a:rect l="l" t="t" r="r" b="b"/>
              <a:pathLst>
                <a:path w="777875" h="1120775">
                  <a:moveTo>
                    <a:pt x="777832" y="0"/>
                  </a:moveTo>
                  <a:lnTo>
                    <a:pt x="0" y="0"/>
                  </a:lnTo>
                </a:path>
                <a:path w="777875" h="1120775">
                  <a:moveTo>
                    <a:pt x="427217" y="676806"/>
                  </a:moveTo>
                  <a:lnTo>
                    <a:pt x="230221" y="676806"/>
                  </a:lnTo>
                </a:path>
                <a:path w="777875" h="1120775">
                  <a:moveTo>
                    <a:pt x="430692" y="366607"/>
                  </a:moveTo>
                  <a:lnTo>
                    <a:pt x="0" y="366607"/>
                  </a:lnTo>
                </a:path>
                <a:path w="777875" h="1120775">
                  <a:moveTo>
                    <a:pt x="0" y="1117163"/>
                  </a:moveTo>
                  <a:lnTo>
                    <a:pt x="220212" y="1120578"/>
                  </a:lnTo>
                  <a:lnTo>
                    <a:pt x="220212" y="670309"/>
                  </a:lnTo>
                </a:path>
              </a:pathLst>
            </a:custGeom>
            <a:ln w="2666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188259" y="2092627"/>
              <a:ext cx="2200275" cy="1450975"/>
            </a:xfrm>
            <a:custGeom>
              <a:avLst/>
              <a:gdLst/>
              <a:ahLst/>
              <a:cxnLst/>
              <a:rect l="l" t="t" r="r" b="b"/>
              <a:pathLst>
                <a:path w="2200275" h="1450975">
                  <a:moveTo>
                    <a:pt x="2199910" y="1450839"/>
                  </a:moveTo>
                  <a:lnTo>
                    <a:pt x="2140130" y="1347324"/>
                  </a:lnTo>
                </a:path>
                <a:path w="2200275" h="1450975">
                  <a:moveTo>
                    <a:pt x="216875" y="430388"/>
                  </a:moveTo>
                  <a:lnTo>
                    <a:pt x="216875" y="0"/>
                  </a:lnTo>
                  <a:lnTo>
                    <a:pt x="0" y="0"/>
                  </a:lnTo>
                  <a:lnTo>
                    <a:pt x="0" y="430388"/>
                  </a:lnTo>
                  <a:lnTo>
                    <a:pt x="216875" y="430388"/>
                  </a:lnTo>
                </a:path>
              </a:pathLst>
            </a:custGeom>
            <a:ln w="13332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194928" y="2213442"/>
            <a:ext cx="203835" cy="1574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14"/>
              </a:spcBef>
            </a:pPr>
            <a:r>
              <a:rPr sz="850" spc="-25" dirty="0">
                <a:solidFill>
                  <a:srgbClr val="666666"/>
                </a:solidFill>
                <a:latin typeface="Arial MT"/>
                <a:cs typeface="Arial MT"/>
              </a:rPr>
              <a:t>PC</a:t>
            </a:r>
            <a:endParaRPr sz="850">
              <a:latin typeface="Arial MT"/>
              <a:cs typeface="Arial MT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615518" y="2082631"/>
            <a:ext cx="928369" cy="1004569"/>
          </a:xfrm>
          <a:custGeom>
            <a:avLst/>
            <a:gdLst/>
            <a:ahLst/>
            <a:cxnLst/>
            <a:rect l="l" t="t" r="r" b="b"/>
            <a:pathLst>
              <a:path w="928370" h="1004569">
                <a:moveTo>
                  <a:pt x="924612" y="1004096"/>
                </a:moveTo>
                <a:lnTo>
                  <a:pt x="928088" y="0"/>
                </a:lnTo>
                <a:lnTo>
                  <a:pt x="0" y="0"/>
                </a:lnTo>
                <a:lnTo>
                  <a:pt x="0" y="1004096"/>
                </a:lnTo>
                <a:lnTo>
                  <a:pt x="928088" y="1004096"/>
                </a:lnTo>
              </a:path>
            </a:pathLst>
          </a:custGeom>
          <a:ln w="13333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622185" y="2170126"/>
            <a:ext cx="911860" cy="87820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33020" marR="474345">
              <a:lnSpc>
                <a:spcPts val="940"/>
              </a:lnSpc>
              <a:spcBef>
                <a:spcPts val="215"/>
              </a:spcBef>
            </a:pPr>
            <a:r>
              <a:rPr sz="850" spc="-20" dirty="0">
                <a:solidFill>
                  <a:srgbClr val="666666"/>
                </a:solidFill>
                <a:latin typeface="Arial MT"/>
                <a:cs typeface="Arial MT"/>
              </a:rPr>
              <a:t>Read </a:t>
            </a:r>
            <a:r>
              <a:rPr sz="850" spc="-10" dirty="0">
                <a:solidFill>
                  <a:srgbClr val="666666"/>
                </a:solidFill>
                <a:latin typeface="Arial MT"/>
                <a:cs typeface="Arial MT"/>
              </a:rPr>
              <a:t>address</a:t>
            </a:r>
            <a:endParaRPr sz="850">
              <a:latin typeface="Arial MT"/>
              <a:cs typeface="Arial MT"/>
            </a:endParaRPr>
          </a:p>
          <a:p>
            <a:pPr marL="170180" marR="17145" indent="203835">
              <a:lnSpc>
                <a:spcPts val="2000"/>
              </a:lnSpc>
              <a:spcBef>
                <a:spcPts val="25"/>
              </a:spcBef>
            </a:pPr>
            <a:r>
              <a:rPr sz="850" spc="-10" dirty="0">
                <a:solidFill>
                  <a:srgbClr val="666666"/>
                </a:solidFill>
                <a:latin typeface="Arial MT"/>
                <a:cs typeface="Arial MT"/>
              </a:rPr>
              <a:t>Instruction Instruction</a:t>
            </a:r>
            <a:endParaRPr sz="850">
              <a:latin typeface="Arial MT"/>
              <a:cs typeface="Arial MT"/>
            </a:endParaRPr>
          </a:p>
          <a:p>
            <a:pPr marL="243204">
              <a:lnSpc>
                <a:spcPts val="685"/>
              </a:lnSpc>
            </a:pPr>
            <a:r>
              <a:rPr sz="850" spc="-10" dirty="0">
                <a:solidFill>
                  <a:srgbClr val="666666"/>
                </a:solidFill>
                <a:latin typeface="Arial MT"/>
                <a:cs typeface="Arial MT"/>
              </a:rPr>
              <a:t>memory</a:t>
            </a:r>
            <a:endParaRPr sz="850">
              <a:latin typeface="Arial MT"/>
              <a:cs typeface="Arial MT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391800" y="992079"/>
            <a:ext cx="5298440" cy="2207895"/>
            <a:chOff x="3391800" y="992079"/>
            <a:chExt cx="5298440" cy="2207895"/>
          </a:xfrm>
        </p:grpSpPr>
        <p:sp>
          <p:nvSpPr>
            <p:cNvPr id="14" name="object 14"/>
            <p:cNvSpPr/>
            <p:nvPr/>
          </p:nvSpPr>
          <p:spPr>
            <a:xfrm>
              <a:off x="8549686" y="2722897"/>
              <a:ext cx="127000" cy="0"/>
            </a:xfrm>
            <a:custGeom>
              <a:avLst/>
              <a:gdLst/>
              <a:ahLst/>
              <a:cxnLst/>
              <a:rect l="l" t="t" r="r" b="b"/>
              <a:pathLst>
                <a:path w="127000">
                  <a:moveTo>
                    <a:pt x="0" y="0"/>
                  </a:moveTo>
                  <a:lnTo>
                    <a:pt x="126927" y="0"/>
                  </a:lnTo>
                </a:path>
              </a:pathLst>
            </a:custGeom>
            <a:ln w="26646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501950" y="1042063"/>
              <a:ext cx="4069715" cy="2145030"/>
            </a:xfrm>
            <a:custGeom>
              <a:avLst/>
              <a:gdLst/>
              <a:ahLst/>
              <a:cxnLst/>
              <a:rect l="l" t="t" r="r" b="b"/>
              <a:pathLst>
                <a:path w="4069715" h="2145030">
                  <a:moveTo>
                    <a:pt x="384147" y="0"/>
                  </a:moveTo>
                  <a:lnTo>
                    <a:pt x="0" y="0"/>
                  </a:lnTo>
                  <a:lnTo>
                    <a:pt x="0" y="1264092"/>
                  </a:lnTo>
                </a:path>
                <a:path w="4069715" h="2145030">
                  <a:moveTo>
                    <a:pt x="384147" y="493697"/>
                  </a:moveTo>
                  <a:lnTo>
                    <a:pt x="260667" y="493697"/>
                  </a:lnTo>
                </a:path>
                <a:path w="4069715" h="2145030">
                  <a:moveTo>
                    <a:pt x="3221672" y="1820890"/>
                  </a:moveTo>
                  <a:lnTo>
                    <a:pt x="3081537" y="1820890"/>
                  </a:lnTo>
                </a:path>
                <a:path w="4069715" h="2145030">
                  <a:moveTo>
                    <a:pt x="4069710" y="2141335"/>
                  </a:moveTo>
                  <a:lnTo>
                    <a:pt x="2557421" y="2144417"/>
                  </a:lnTo>
                  <a:lnTo>
                    <a:pt x="2557421" y="1694147"/>
                  </a:lnTo>
                </a:path>
              </a:pathLst>
            </a:custGeom>
            <a:ln w="2666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773670" y="1122032"/>
              <a:ext cx="601345" cy="834390"/>
            </a:xfrm>
            <a:custGeom>
              <a:avLst/>
              <a:gdLst/>
              <a:ahLst/>
              <a:cxnLst/>
              <a:rect l="l" t="t" r="r" b="b"/>
              <a:pathLst>
                <a:path w="601345" h="834389">
                  <a:moveTo>
                    <a:pt x="0" y="0"/>
                  </a:moveTo>
                  <a:lnTo>
                    <a:pt x="0" y="336813"/>
                  </a:lnTo>
                  <a:lnTo>
                    <a:pt x="93701" y="417199"/>
                  </a:lnTo>
                  <a:lnTo>
                    <a:pt x="0" y="497029"/>
                  </a:lnTo>
                  <a:lnTo>
                    <a:pt x="0" y="833981"/>
                  </a:lnTo>
                  <a:lnTo>
                    <a:pt x="600995" y="580469"/>
                  </a:lnTo>
                  <a:lnTo>
                    <a:pt x="600995" y="256983"/>
                  </a:lnTo>
                  <a:lnTo>
                    <a:pt x="0" y="0"/>
                  </a:lnTo>
                </a:path>
              </a:pathLst>
            </a:custGeom>
            <a:ln w="133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378141" y="1535761"/>
              <a:ext cx="457834" cy="3810"/>
            </a:xfrm>
            <a:custGeom>
              <a:avLst/>
              <a:gdLst/>
              <a:ahLst/>
              <a:cxnLst/>
              <a:rect l="l" t="t" r="r" b="b"/>
              <a:pathLst>
                <a:path w="457834" h="3809">
                  <a:moveTo>
                    <a:pt x="457384" y="0"/>
                  </a:moveTo>
                  <a:lnTo>
                    <a:pt x="0" y="3470"/>
                  </a:lnTo>
                </a:path>
              </a:pathLst>
            </a:custGeom>
            <a:ln w="266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895306" y="998747"/>
              <a:ext cx="157480" cy="617220"/>
            </a:xfrm>
            <a:custGeom>
              <a:avLst/>
              <a:gdLst/>
              <a:ahLst/>
              <a:cxnLst/>
              <a:rect l="l" t="t" r="r" b="b"/>
              <a:pathLst>
                <a:path w="157479" h="617219">
                  <a:moveTo>
                    <a:pt x="0" y="76914"/>
                  </a:moveTo>
                  <a:lnTo>
                    <a:pt x="16821" y="33459"/>
                  </a:lnTo>
                  <a:lnTo>
                    <a:pt x="53662" y="3332"/>
                  </a:lnTo>
                  <a:lnTo>
                    <a:pt x="67008" y="0"/>
                  </a:lnTo>
                  <a:lnTo>
                    <a:pt x="80355" y="0"/>
                  </a:lnTo>
                  <a:lnTo>
                    <a:pt x="123869" y="16660"/>
                  </a:lnTo>
                  <a:lnTo>
                    <a:pt x="140273" y="33459"/>
                  </a:lnTo>
                  <a:lnTo>
                    <a:pt x="147086" y="43316"/>
                  </a:lnTo>
                  <a:lnTo>
                    <a:pt x="153620" y="53312"/>
                  </a:lnTo>
                  <a:lnTo>
                    <a:pt x="153620" y="63586"/>
                  </a:lnTo>
                  <a:lnTo>
                    <a:pt x="157095" y="76914"/>
                  </a:lnTo>
                  <a:lnTo>
                    <a:pt x="157095" y="540484"/>
                  </a:lnTo>
                  <a:lnTo>
                    <a:pt x="153620" y="550341"/>
                  </a:lnTo>
                  <a:lnTo>
                    <a:pt x="153620" y="563669"/>
                  </a:lnTo>
                  <a:lnTo>
                    <a:pt x="147086" y="573527"/>
                  </a:lnTo>
                  <a:lnTo>
                    <a:pt x="140274" y="583801"/>
                  </a:lnTo>
                  <a:lnTo>
                    <a:pt x="133739" y="593658"/>
                  </a:lnTo>
                  <a:lnTo>
                    <a:pt x="123869" y="600183"/>
                  </a:lnTo>
                  <a:lnTo>
                    <a:pt x="113581" y="606986"/>
                  </a:lnTo>
                  <a:lnTo>
                    <a:pt x="103711" y="613511"/>
                  </a:lnTo>
                  <a:lnTo>
                    <a:pt x="90364" y="613511"/>
                  </a:lnTo>
                  <a:lnTo>
                    <a:pt x="80355" y="616982"/>
                  </a:lnTo>
                  <a:lnTo>
                    <a:pt x="67009" y="613511"/>
                  </a:lnTo>
                  <a:lnTo>
                    <a:pt x="53662" y="613511"/>
                  </a:lnTo>
                  <a:lnTo>
                    <a:pt x="43514" y="606986"/>
                  </a:lnTo>
                  <a:lnTo>
                    <a:pt x="33504" y="600183"/>
                  </a:lnTo>
                  <a:lnTo>
                    <a:pt x="23633" y="593658"/>
                  </a:lnTo>
                  <a:lnTo>
                    <a:pt x="3475" y="550341"/>
                  </a:lnTo>
                  <a:lnTo>
                    <a:pt x="3475" y="76914"/>
                  </a:lnTo>
                </a:path>
              </a:pathLst>
            </a:custGeom>
            <a:ln w="133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405135" y="2306156"/>
              <a:ext cx="153670" cy="0"/>
            </a:xfrm>
            <a:custGeom>
              <a:avLst/>
              <a:gdLst/>
              <a:ahLst/>
              <a:cxnLst/>
              <a:rect l="l" t="t" r="r" b="b"/>
              <a:pathLst>
                <a:path w="153670">
                  <a:moveTo>
                    <a:pt x="0" y="0"/>
                  </a:moveTo>
                  <a:lnTo>
                    <a:pt x="153592" y="0"/>
                  </a:lnTo>
                </a:path>
              </a:pathLst>
            </a:custGeom>
            <a:ln w="26646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5278710" y="3284124"/>
            <a:ext cx="150495" cy="1574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50" spc="-25" dirty="0">
                <a:solidFill>
                  <a:srgbClr val="666666"/>
                </a:solidFill>
                <a:latin typeface="Arial MT"/>
                <a:cs typeface="Arial MT"/>
              </a:rPr>
              <a:t>16</a:t>
            </a:r>
            <a:endParaRPr sz="850">
              <a:latin typeface="Arial MT"/>
              <a:cs typeface="Arial MT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5989032" y="2142605"/>
            <a:ext cx="1068705" cy="1404620"/>
            <a:chOff x="5989032" y="2142605"/>
            <a:chExt cx="1068705" cy="1404620"/>
          </a:xfrm>
        </p:grpSpPr>
        <p:sp>
          <p:nvSpPr>
            <p:cNvPr id="22" name="object 22"/>
            <p:cNvSpPr/>
            <p:nvPr/>
          </p:nvSpPr>
          <p:spPr>
            <a:xfrm>
              <a:off x="5995699" y="3433468"/>
              <a:ext cx="60325" cy="106680"/>
            </a:xfrm>
            <a:custGeom>
              <a:avLst/>
              <a:gdLst/>
              <a:ahLst/>
              <a:cxnLst/>
              <a:rect l="l" t="t" r="r" b="b"/>
              <a:pathLst>
                <a:path w="60325" h="106679">
                  <a:moveTo>
                    <a:pt x="60196" y="106583"/>
                  </a:moveTo>
                  <a:lnTo>
                    <a:pt x="0" y="0"/>
                  </a:lnTo>
                </a:path>
              </a:pathLst>
            </a:custGeom>
            <a:ln w="13336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964132" y="2149272"/>
              <a:ext cx="86995" cy="83820"/>
            </a:xfrm>
            <a:custGeom>
              <a:avLst/>
              <a:gdLst/>
              <a:ahLst/>
              <a:cxnLst/>
              <a:rect l="l" t="t" r="r" b="b"/>
              <a:pathLst>
                <a:path w="86995" h="83819">
                  <a:moveTo>
                    <a:pt x="86611" y="83439"/>
                  </a:moveTo>
                  <a:lnTo>
                    <a:pt x="0" y="0"/>
                  </a:lnTo>
                </a:path>
              </a:pathLst>
            </a:custGeom>
            <a:ln w="13331">
              <a:solidFill>
                <a:srgbClr val="EB75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5946436" y="3280709"/>
            <a:ext cx="147320" cy="1574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50" spc="-25" dirty="0">
                <a:solidFill>
                  <a:srgbClr val="666666"/>
                </a:solidFill>
                <a:latin typeface="Arial MT"/>
                <a:cs typeface="Arial MT"/>
              </a:rPr>
              <a:t>32</a:t>
            </a:r>
            <a:endParaRPr sz="850">
              <a:latin typeface="Arial MT"/>
              <a:cs typeface="Arial MT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6419724" y="2596317"/>
            <a:ext cx="170815" cy="537210"/>
            <a:chOff x="6419724" y="2596317"/>
            <a:chExt cx="170815" cy="537210"/>
          </a:xfrm>
        </p:grpSpPr>
        <p:sp>
          <p:nvSpPr>
            <p:cNvPr id="26" name="object 26"/>
            <p:cNvSpPr/>
            <p:nvPr/>
          </p:nvSpPr>
          <p:spPr>
            <a:xfrm>
              <a:off x="6426391" y="2602985"/>
              <a:ext cx="157480" cy="523875"/>
            </a:xfrm>
            <a:custGeom>
              <a:avLst/>
              <a:gdLst/>
              <a:ahLst/>
              <a:cxnLst/>
              <a:rect l="l" t="t" r="r" b="b"/>
              <a:pathLst>
                <a:path w="157479" h="523875">
                  <a:moveTo>
                    <a:pt x="93701" y="0"/>
                  </a:moveTo>
                  <a:lnTo>
                    <a:pt x="53801" y="3415"/>
                  </a:lnTo>
                  <a:lnTo>
                    <a:pt x="10287" y="39970"/>
                  </a:lnTo>
                  <a:lnTo>
                    <a:pt x="3475" y="63197"/>
                  </a:lnTo>
                  <a:lnTo>
                    <a:pt x="0" y="73443"/>
                  </a:lnTo>
                  <a:lnTo>
                    <a:pt x="3475" y="76859"/>
                  </a:lnTo>
                  <a:lnTo>
                    <a:pt x="3475" y="456753"/>
                  </a:lnTo>
                  <a:lnTo>
                    <a:pt x="6812" y="470067"/>
                  </a:lnTo>
                  <a:lnTo>
                    <a:pt x="33504" y="506969"/>
                  </a:lnTo>
                  <a:lnTo>
                    <a:pt x="80355" y="523699"/>
                  </a:lnTo>
                  <a:lnTo>
                    <a:pt x="93701" y="520284"/>
                  </a:lnTo>
                  <a:lnTo>
                    <a:pt x="133739" y="500139"/>
                  </a:lnTo>
                  <a:lnTo>
                    <a:pt x="157095" y="456753"/>
                  </a:lnTo>
                  <a:lnTo>
                    <a:pt x="157095" y="63197"/>
                  </a:lnTo>
                  <a:lnTo>
                    <a:pt x="153620" y="49883"/>
                  </a:lnTo>
                  <a:lnTo>
                    <a:pt x="133739" y="20158"/>
                  </a:lnTo>
                  <a:lnTo>
                    <a:pt x="113581" y="6497"/>
                  </a:lnTo>
                  <a:lnTo>
                    <a:pt x="9370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426391" y="2602985"/>
              <a:ext cx="157480" cy="523875"/>
            </a:xfrm>
            <a:custGeom>
              <a:avLst/>
              <a:gdLst/>
              <a:ahLst/>
              <a:cxnLst/>
              <a:rect l="l" t="t" r="r" b="b"/>
              <a:pathLst>
                <a:path w="157479" h="523875">
                  <a:moveTo>
                    <a:pt x="0" y="73443"/>
                  </a:moveTo>
                  <a:lnTo>
                    <a:pt x="3475" y="63197"/>
                  </a:lnTo>
                  <a:lnTo>
                    <a:pt x="6812" y="49883"/>
                  </a:lnTo>
                  <a:lnTo>
                    <a:pt x="10287" y="39970"/>
                  </a:lnTo>
                  <a:lnTo>
                    <a:pt x="43514" y="6497"/>
                  </a:lnTo>
                  <a:lnTo>
                    <a:pt x="67008" y="0"/>
                  </a:lnTo>
                  <a:lnTo>
                    <a:pt x="80355" y="0"/>
                  </a:lnTo>
                  <a:lnTo>
                    <a:pt x="93701" y="0"/>
                  </a:lnTo>
                  <a:lnTo>
                    <a:pt x="103710" y="3415"/>
                  </a:lnTo>
                  <a:lnTo>
                    <a:pt x="113581" y="6497"/>
                  </a:lnTo>
                  <a:lnTo>
                    <a:pt x="123452" y="13328"/>
                  </a:lnTo>
                  <a:lnTo>
                    <a:pt x="133739" y="20158"/>
                  </a:lnTo>
                  <a:lnTo>
                    <a:pt x="140273" y="30057"/>
                  </a:lnTo>
                  <a:lnTo>
                    <a:pt x="147086" y="39970"/>
                  </a:lnTo>
                  <a:lnTo>
                    <a:pt x="153620" y="49883"/>
                  </a:lnTo>
                  <a:lnTo>
                    <a:pt x="157095" y="63197"/>
                  </a:lnTo>
                  <a:lnTo>
                    <a:pt x="157095" y="76859"/>
                  </a:lnTo>
                  <a:lnTo>
                    <a:pt x="157095" y="446840"/>
                  </a:lnTo>
                  <a:lnTo>
                    <a:pt x="157095" y="456753"/>
                  </a:lnTo>
                  <a:lnTo>
                    <a:pt x="153620" y="470067"/>
                  </a:lnTo>
                  <a:lnTo>
                    <a:pt x="147086" y="480313"/>
                  </a:lnTo>
                  <a:lnTo>
                    <a:pt x="140274" y="490226"/>
                  </a:lnTo>
                  <a:lnTo>
                    <a:pt x="133739" y="500139"/>
                  </a:lnTo>
                  <a:lnTo>
                    <a:pt x="93701" y="520284"/>
                  </a:lnTo>
                  <a:lnTo>
                    <a:pt x="80355" y="523699"/>
                  </a:lnTo>
                  <a:lnTo>
                    <a:pt x="67009" y="520284"/>
                  </a:lnTo>
                  <a:lnTo>
                    <a:pt x="23633" y="500139"/>
                  </a:lnTo>
                  <a:lnTo>
                    <a:pt x="3475" y="456753"/>
                  </a:lnTo>
                  <a:lnTo>
                    <a:pt x="3475" y="76859"/>
                  </a:lnTo>
                </a:path>
              </a:pathLst>
            </a:custGeom>
            <a:ln w="13339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849152" y="1409588"/>
            <a:ext cx="563245" cy="1574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1275" baseline="-9803" dirty="0">
                <a:latin typeface="Arial MT"/>
                <a:cs typeface="Arial MT"/>
              </a:rPr>
              <a:t>Add</a:t>
            </a:r>
            <a:r>
              <a:rPr sz="1275" spc="547" baseline="-9803" dirty="0">
                <a:latin typeface="Arial MT"/>
                <a:cs typeface="Arial MT"/>
              </a:rPr>
              <a:t> </a:t>
            </a:r>
            <a:r>
              <a:rPr sz="850" spc="-25" dirty="0">
                <a:latin typeface="Arial MT"/>
                <a:cs typeface="Arial MT"/>
              </a:rPr>
              <a:t>ALU</a:t>
            </a:r>
            <a:endParaRPr sz="850">
              <a:latin typeface="Arial MT"/>
              <a:cs typeface="Arial MT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058201" y="1489557"/>
            <a:ext cx="299720" cy="1574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50" spc="-10" dirty="0">
                <a:latin typeface="Arial MT"/>
                <a:cs typeface="Arial MT"/>
              </a:rPr>
              <a:t>result</a:t>
            </a:r>
            <a:endParaRPr sz="850">
              <a:latin typeface="Arial MT"/>
              <a:cs typeface="Arial MT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916110" y="1129558"/>
            <a:ext cx="117475" cy="1574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50" spc="-50" dirty="0">
                <a:latin typeface="Arial MT"/>
                <a:cs typeface="Arial MT"/>
              </a:rPr>
              <a:t>M</a:t>
            </a:r>
            <a:endParaRPr sz="850">
              <a:latin typeface="Arial MT"/>
              <a:cs typeface="Arial MT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929457" y="1209388"/>
            <a:ext cx="86995" cy="1574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50" spc="-50" dirty="0">
                <a:latin typeface="Arial MT"/>
                <a:cs typeface="Arial MT"/>
              </a:rPr>
              <a:t>u</a:t>
            </a:r>
            <a:endParaRPr sz="850">
              <a:latin typeface="Arial MT"/>
              <a:cs typeface="Arial MT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936269" y="1292828"/>
            <a:ext cx="80645" cy="1574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50" spc="-50" dirty="0">
                <a:latin typeface="Arial MT"/>
                <a:cs typeface="Arial MT"/>
              </a:rPr>
              <a:t>x</a:t>
            </a:r>
            <a:endParaRPr sz="850">
              <a:latin typeface="Arial MT"/>
              <a:cs typeface="Arial MT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4263083" y="1062326"/>
            <a:ext cx="3592195" cy="2074545"/>
            <a:chOff x="4263083" y="1062326"/>
            <a:chExt cx="3592195" cy="2074545"/>
          </a:xfrm>
        </p:grpSpPr>
        <p:sp>
          <p:nvSpPr>
            <p:cNvPr id="34" name="object 34"/>
            <p:cNvSpPr/>
            <p:nvPr/>
          </p:nvSpPr>
          <p:spPr>
            <a:xfrm>
              <a:off x="4276418" y="1075661"/>
              <a:ext cx="3565525" cy="217170"/>
            </a:xfrm>
            <a:custGeom>
              <a:avLst/>
              <a:gdLst/>
              <a:ahLst/>
              <a:cxnLst/>
              <a:rect l="l" t="t" r="r" b="b"/>
              <a:pathLst>
                <a:path w="3565525" h="217169">
                  <a:moveTo>
                    <a:pt x="3565502" y="0"/>
                  </a:moveTo>
                  <a:lnTo>
                    <a:pt x="1649491" y="0"/>
                  </a:lnTo>
                  <a:lnTo>
                    <a:pt x="1649491" y="216582"/>
                  </a:lnTo>
                </a:path>
                <a:path w="3565525" h="217169">
                  <a:moveTo>
                    <a:pt x="2457213" y="213389"/>
                  </a:moveTo>
                  <a:lnTo>
                    <a:pt x="0" y="213389"/>
                  </a:lnTo>
                </a:path>
              </a:pathLst>
            </a:custGeom>
            <a:ln w="266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964289" y="1929358"/>
              <a:ext cx="968375" cy="1200785"/>
            </a:xfrm>
            <a:custGeom>
              <a:avLst/>
              <a:gdLst/>
              <a:ahLst/>
              <a:cxnLst/>
              <a:rect l="l" t="t" r="r" b="b"/>
              <a:pathLst>
                <a:path w="968375" h="1200785">
                  <a:moveTo>
                    <a:pt x="968154" y="1197326"/>
                  </a:moveTo>
                  <a:lnTo>
                    <a:pt x="968154" y="0"/>
                  </a:lnTo>
                  <a:lnTo>
                    <a:pt x="0" y="0"/>
                  </a:lnTo>
                  <a:lnTo>
                    <a:pt x="0" y="1200408"/>
                  </a:lnTo>
                  <a:lnTo>
                    <a:pt x="968154" y="1200408"/>
                  </a:lnTo>
                </a:path>
              </a:pathLst>
            </a:custGeom>
            <a:ln w="1333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5362123" y="1946602"/>
            <a:ext cx="494665" cy="1574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50" spc="-10" dirty="0">
                <a:solidFill>
                  <a:srgbClr val="666666"/>
                </a:solidFill>
                <a:latin typeface="Arial MT"/>
                <a:cs typeface="Arial MT"/>
              </a:rPr>
              <a:t>Registers</a:t>
            </a:r>
            <a:endParaRPr sz="850">
              <a:latin typeface="Arial MT"/>
              <a:cs typeface="Arial MT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995103" y="2960597"/>
            <a:ext cx="240665" cy="1574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50" spc="-20" dirty="0">
                <a:solidFill>
                  <a:srgbClr val="666666"/>
                </a:solidFill>
                <a:latin typeface="Arial MT"/>
                <a:cs typeface="Arial MT"/>
              </a:rPr>
              <a:t>data</a:t>
            </a:r>
            <a:endParaRPr sz="850">
              <a:latin typeface="Arial MT"/>
              <a:cs typeface="Arial MT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635859" y="2233573"/>
            <a:ext cx="290830" cy="1574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50" spc="-20" dirty="0">
                <a:solidFill>
                  <a:srgbClr val="666666"/>
                </a:solidFill>
                <a:latin typeface="Arial MT"/>
                <a:cs typeface="Arial MT"/>
              </a:rPr>
              <a:t>Read</a:t>
            </a:r>
            <a:endParaRPr sz="850">
              <a:latin typeface="Arial MT"/>
              <a:cs typeface="Arial MT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569128" y="2336867"/>
            <a:ext cx="334010" cy="1574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50" dirty="0">
                <a:solidFill>
                  <a:srgbClr val="666666"/>
                </a:solidFill>
                <a:latin typeface="Arial MT"/>
                <a:cs typeface="Arial MT"/>
              </a:rPr>
              <a:t>data</a:t>
            </a:r>
            <a:r>
              <a:rPr sz="850" spc="30" dirty="0">
                <a:solidFill>
                  <a:srgbClr val="666666"/>
                </a:solidFill>
                <a:latin typeface="Arial MT"/>
                <a:cs typeface="Arial MT"/>
              </a:rPr>
              <a:t> </a:t>
            </a:r>
            <a:r>
              <a:rPr sz="850" spc="-50" dirty="0">
                <a:solidFill>
                  <a:srgbClr val="666666"/>
                </a:solidFill>
                <a:latin typeface="Arial MT"/>
                <a:cs typeface="Arial MT"/>
              </a:rPr>
              <a:t>1</a:t>
            </a:r>
            <a:endParaRPr sz="850">
              <a:latin typeface="Arial MT"/>
              <a:cs typeface="Arial MT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562594" y="2610441"/>
            <a:ext cx="357505" cy="26098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2700" marR="5080" indent="66675">
              <a:lnSpc>
                <a:spcPct val="79600"/>
              </a:lnSpc>
              <a:spcBef>
                <a:spcPts val="325"/>
              </a:spcBef>
            </a:pPr>
            <a:r>
              <a:rPr sz="850" spc="-20" dirty="0">
                <a:solidFill>
                  <a:srgbClr val="666666"/>
                </a:solidFill>
                <a:latin typeface="Arial MT"/>
                <a:cs typeface="Arial MT"/>
              </a:rPr>
              <a:t>Read </a:t>
            </a:r>
            <a:r>
              <a:rPr sz="850" dirty="0">
                <a:solidFill>
                  <a:srgbClr val="666666"/>
                </a:solidFill>
                <a:latin typeface="Arial MT"/>
                <a:cs typeface="Arial MT"/>
              </a:rPr>
              <a:t>data</a:t>
            </a:r>
            <a:r>
              <a:rPr sz="850" spc="25" dirty="0">
                <a:solidFill>
                  <a:srgbClr val="666666"/>
                </a:solidFill>
                <a:latin typeface="Arial MT"/>
                <a:cs typeface="Arial MT"/>
              </a:rPr>
              <a:t> </a:t>
            </a:r>
            <a:r>
              <a:rPr sz="850" spc="-50" dirty="0">
                <a:solidFill>
                  <a:srgbClr val="666666"/>
                </a:solidFill>
                <a:latin typeface="Arial MT"/>
                <a:cs typeface="Arial MT"/>
              </a:rPr>
              <a:t>2</a:t>
            </a:r>
            <a:endParaRPr sz="850">
              <a:latin typeface="Arial MT"/>
              <a:cs typeface="Arial MT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995103" y="2073358"/>
            <a:ext cx="290195" cy="1574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50" spc="-20" dirty="0">
                <a:solidFill>
                  <a:srgbClr val="666666"/>
                </a:solidFill>
                <a:latin typeface="Arial MT"/>
                <a:cs typeface="Arial MT"/>
              </a:rPr>
              <a:t>Read</a:t>
            </a:r>
            <a:endParaRPr sz="850">
              <a:latin typeface="Arial MT"/>
              <a:cs typeface="Arial MT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995103" y="2170126"/>
            <a:ext cx="487680" cy="1574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50" dirty="0">
                <a:solidFill>
                  <a:srgbClr val="666666"/>
                </a:solidFill>
                <a:latin typeface="Arial MT"/>
                <a:cs typeface="Arial MT"/>
              </a:rPr>
              <a:t>register</a:t>
            </a:r>
            <a:r>
              <a:rPr sz="850" spc="30" dirty="0">
                <a:solidFill>
                  <a:srgbClr val="666666"/>
                </a:solidFill>
                <a:latin typeface="Arial MT"/>
                <a:cs typeface="Arial MT"/>
              </a:rPr>
              <a:t> </a:t>
            </a:r>
            <a:r>
              <a:rPr sz="850" spc="-50" dirty="0">
                <a:solidFill>
                  <a:srgbClr val="666666"/>
                </a:solidFill>
                <a:latin typeface="Arial MT"/>
                <a:cs typeface="Arial MT"/>
              </a:rPr>
              <a:t>1</a:t>
            </a:r>
            <a:endParaRPr sz="850">
              <a:latin typeface="Arial MT"/>
              <a:cs typeface="Arial MT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988291" y="2320068"/>
            <a:ext cx="487680" cy="70167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ct val="74600"/>
              </a:lnSpc>
              <a:spcBef>
                <a:spcPts val="375"/>
              </a:spcBef>
            </a:pPr>
            <a:r>
              <a:rPr sz="850" spc="-20" dirty="0">
                <a:solidFill>
                  <a:srgbClr val="666666"/>
                </a:solidFill>
                <a:latin typeface="Arial MT"/>
                <a:cs typeface="Arial MT"/>
              </a:rPr>
              <a:t>Read </a:t>
            </a:r>
            <a:r>
              <a:rPr sz="850" dirty="0">
                <a:solidFill>
                  <a:srgbClr val="666666"/>
                </a:solidFill>
                <a:latin typeface="Arial MT"/>
                <a:cs typeface="Arial MT"/>
              </a:rPr>
              <a:t>register</a:t>
            </a:r>
            <a:r>
              <a:rPr sz="850" spc="35" dirty="0">
                <a:solidFill>
                  <a:srgbClr val="666666"/>
                </a:solidFill>
                <a:latin typeface="Arial MT"/>
                <a:cs typeface="Arial MT"/>
              </a:rPr>
              <a:t> </a:t>
            </a:r>
            <a:r>
              <a:rPr sz="850" spc="-50" dirty="0">
                <a:solidFill>
                  <a:srgbClr val="666666"/>
                </a:solidFill>
                <a:latin typeface="Arial MT"/>
                <a:cs typeface="Arial MT"/>
              </a:rPr>
              <a:t>2</a:t>
            </a:r>
            <a:endParaRPr sz="850">
              <a:latin typeface="Arial MT"/>
              <a:cs typeface="Arial MT"/>
            </a:endParaRPr>
          </a:p>
          <a:p>
            <a:pPr marL="19050" marR="88900">
              <a:lnSpc>
                <a:spcPct val="74600"/>
              </a:lnSpc>
              <a:spcBef>
                <a:spcPts val="765"/>
              </a:spcBef>
            </a:pPr>
            <a:r>
              <a:rPr sz="850" spc="-10" dirty="0">
                <a:solidFill>
                  <a:srgbClr val="666666"/>
                </a:solidFill>
                <a:latin typeface="Arial MT"/>
                <a:cs typeface="Arial MT"/>
              </a:rPr>
              <a:t>Write register</a:t>
            </a:r>
            <a:endParaRPr sz="850">
              <a:latin typeface="Arial MT"/>
              <a:cs typeface="Arial MT"/>
            </a:endParaRPr>
          </a:p>
          <a:p>
            <a:pPr marL="19050">
              <a:lnSpc>
                <a:spcPct val="100000"/>
              </a:lnSpc>
              <a:spcBef>
                <a:spcPts val="215"/>
              </a:spcBef>
            </a:pPr>
            <a:r>
              <a:rPr sz="850" spc="-10" dirty="0">
                <a:solidFill>
                  <a:srgbClr val="666666"/>
                </a:solidFill>
                <a:latin typeface="Arial MT"/>
                <a:cs typeface="Arial MT"/>
              </a:rPr>
              <a:t>Write</a:t>
            </a:r>
            <a:endParaRPr sz="850">
              <a:latin typeface="Arial MT"/>
              <a:cs typeface="Arial MT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4530271" y="1552278"/>
            <a:ext cx="4464050" cy="2371725"/>
            <a:chOff x="4530271" y="1552278"/>
            <a:chExt cx="4464050" cy="2371725"/>
          </a:xfrm>
        </p:grpSpPr>
        <p:sp>
          <p:nvSpPr>
            <p:cNvPr id="45" name="object 45"/>
            <p:cNvSpPr/>
            <p:nvPr/>
          </p:nvSpPr>
          <p:spPr>
            <a:xfrm>
              <a:off x="4733790" y="2712984"/>
              <a:ext cx="4246880" cy="1197610"/>
            </a:xfrm>
            <a:custGeom>
              <a:avLst/>
              <a:gdLst/>
              <a:ahLst/>
              <a:cxnLst/>
              <a:rect l="l" t="t" r="r" b="b"/>
              <a:pathLst>
                <a:path w="4246880" h="1197610">
                  <a:moveTo>
                    <a:pt x="4153166" y="193355"/>
                  </a:moveTo>
                  <a:lnTo>
                    <a:pt x="4246589" y="193355"/>
                  </a:lnTo>
                  <a:lnTo>
                    <a:pt x="4246589" y="1193971"/>
                  </a:lnTo>
                  <a:lnTo>
                    <a:pt x="90364" y="1197386"/>
                  </a:lnTo>
                  <a:lnTo>
                    <a:pt x="90364" y="286971"/>
                  </a:lnTo>
                  <a:lnTo>
                    <a:pt x="170302" y="286971"/>
                  </a:lnTo>
                </a:path>
                <a:path w="4246880" h="1197610">
                  <a:moveTo>
                    <a:pt x="173778" y="39970"/>
                  </a:moveTo>
                  <a:lnTo>
                    <a:pt x="0" y="39970"/>
                  </a:lnTo>
                </a:path>
                <a:path w="4246880" h="1197610">
                  <a:moveTo>
                    <a:pt x="2764328" y="0"/>
                  </a:moveTo>
                  <a:lnTo>
                    <a:pt x="2764328" y="9912"/>
                  </a:lnTo>
                  <a:lnTo>
                    <a:pt x="2837871" y="9912"/>
                  </a:lnTo>
                </a:path>
              </a:pathLst>
            </a:custGeom>
            <a:ln w="2666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491723" y="2722897"/>
              <a:ext cx="6985" cy="0"/>
            </a:xfrm>
            <a:custGeom>
              <a:avLst/>
              <a:gdLst/>
              <a:ahLst/>
              <a:cxnLst/>
              <a:rect l="l" t="t" r="r" b="b"/>
              <a:pathLst>
                <a:path w="6984">
                  <a:moveTo>
                    <a:pt x="6395" y="0"/>
                  </a:moveTo>
                  <a:lnTo>
                    <a:pt x="0" y="0"/>
                  </a:lnTo>
                </a:path>
              </a:pathLst>
            </a:custGeom>
            <a:ln w="16739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4730731" y="2506356"/>
              <a:ext cx="3952875" cy="1250950"/>
            </a:xfrm>
            <a:custGeom>
              <a:avLst/>
              <a:gdLst/>
              <a:ahLst/>
              <a:cxnLst/>
              <a:rect l="l" t="t" r="r" b="b"/>
              <a:pathLst>
                <a:path w="3952875" h="1250950">
                  <a:moveTo>
                    <a:pt x="0" y="0"/>
                  </a:moveTo>
                  <a:lnTo>
                    <a:pt x="173361" y="0"/>
                  </a:lnTo>
                </a:path>
                <a:path w="3952875" h="1250950">
                  <a:moveTo>
                    <a:pt x="2757516" y="216541"/>
                  </a:moveTo>
                  <a:lnTo>
                    <a:pt x="2550511" y="216541"/>
                  </a:lnTo>
                </a:path>
                <a:path w="3952875" h="1250950">
                  <a:moveTo>
                    <a:pt x="3952695" y="583440"/>
                  </a:moveTo>
                  <a:lnTo>
                    <a:pt x="3879152" y="586855"/>
                  </a:lnTo>
                  <a:lnTo>
                    <a:pt x="3879152" y="1250625"/>
                  </a:lnTo>
                  <a:lnTo>
                    <a:pt x="2757516" y="1250625"/>
                  </a:lnTo>
                  <a:lnTo>
                    <a:pt x="2757516" y="216541"/>
                  </a:lnTo>
                </a:path>
              </a:pathLst>
            </a:custGeom>
            <a:ln w="2666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283059" y="1558946"/>
              <a:ext cx="377825" cy="464184"/>
            </a:xfrm>
            <a:custGeom>
              <a:avLst/>
              <a:gdLst/>
              <a:ahLst/>
              <a:cxnLst/>
              <a:rect l="l" t="t" r="r" b="b"/>
              <a:pathLst>
                <a:path w="377825" h="464185">
                  <a:moveTo>
                    <a:pt x="186846" y="463569"/>
                  </a:moveTo>
                  <a:lnTo>
                    <a:pt x="220351" y="460515"/>
                  </a:lnTo>
                  <a:lnTo>
                    <a:pt x="247043" y="453712"/>
                  </a:lnTo>
                  <a:lnTo>
                    <a:pt x="273735" y="436913"/>
                  </a:lnTo>
                  <a:lnTo>
                    <a:pt x="300428" y="420253"/>
                  </a:lnTo>
                  <a:lnTo>
                    <a:pt x="340466" y="370411"/>
                  </a:lnTo>
                  <a:lnTo>
                    <a:pt x="367020" y="306825"/>
                  </a:lnTo>
                  <a:lnTo>
                    <a:pt x="377307" y="230327"/>
                  </a:lnTo>
                  <a:lnTo>
                    <a:pt x="373971" y="193674"/>
                  </a:lnTo>
                  <a:lnTo>
                    <a:pt x="357149" y="123424"/>
                  </a:lnTo>
                  <a:lnTo>
                    <a:pt x="320586" y="67057"/>
                  </a:lnTo>
                  <a:lnTo>
                    <a:pt x="273735" y="23601"/>
                  </a:lnTo>
                  <a:lnTo>
                    <a:pt x="220351" y="3470"/>
                  </a:lnTo>
                  <a:lnTo>
                    <a:pt x="190183" y="0"/>
                  </a:lnTo>
                  <a:lnTo>
                    <a:pt x="156678" y="3470"/>
                  </a:lnTo>
                  <a:lnTo>
                    <a:pt x="103293" y="23601"/>
                  </a:lnTo>
                  <a:lnTo>
                    <a:pt x="56860" y="67057"/>
                  </a:lnTo>
                  <a:lnTo>
                    <a:pt x="19880" y="123424"/>
                  </a:lnTo>
                  <a:lnTo>
                    <a:pt x="3475" y="193674"/>
                  </a:lnTo>
                  <a:lnTo>
                    <a:pt x="0" y="230327"/>
                  </a:lnTo>
                  <a:lnTo>
                    <a:pt x="3475" y="270311"/>
                  </a:lnTo>
                  <a:lnTo>
                    <a:pt x="19880" y="340284"/>
                  </a:lnTo>
                  <a:lnTo>
                    <a:pt x="56860" y="397068"/>
                  </a:lnTo>
                  <a:lnTo>
                    <a:pt x="103293" y="436913"/>
                  </a:lnTo>
                  <a:lnTo>
                    <a:pt x="129986" y="453712"/>
                  </a:lnTo>
                  <a:lnTo>
                    <a:pt x="156678" y="460515"/>
                  </a:lnTo>
                  <a:lnTo>
                    <a:pt x="190183" y="463569"/>
                  </a:lnTo>
                </a:path>
              </a:pathLst>
            </a:custGeom>
            <a:ln w="133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4543606" y="2616313"/>
              <a:ext cx="187325" cy="0"/>
            </a:xfrm>
            <a:custGeom>
              <a:avLst/>
              <a:gdLst/>
              <a:ahLst/>
              <a:cxnLst/>
              <a:rect l="l" t="t" r="r" b="b"/>
              <a:pathLst>
                <a:path w="187325">
                  <a:moveTo>
                    <a:pt x="0" y="0"/>
                  </a:moveTo>
                  <a:lnTo>
                    <a:pt x="187124" y="0"/>
                  </a:lnTo>
                </a:path>
              </a:pathLst>
            </a:custGeom>
            <a:ln w="26646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6333614" y="1626587"/>
            <a:ext cx="264160" cy="29083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indent="16510">
              <a:lnSpc>
                <a:spcPct val="102899"/>
              </a:lnSpc>
              <a:spcBef>
                <a:spcPts val="85"/>
              </a:spcBef>
            </a:pPr>
            <a:r>
              <a:rPr sz="850" spc="-10" dirty="0">
                <a:latin typeface="Arial MT"/>
                <a:cs typeface="Arial MT"/>
              </a:rPr>
              <a:t>Shift </a:t>
            </a:r>
            <a:r>
              <a:rPr sz="850" dirty="0">
                <a:latin typeface="Arial MT"/>
                <a:cs typeface="Arial MT"/>
              </a:rPr>
              <a:t>left </a:t>
            </a:r>
            <a:r>
              <a:rPr sz="850" spc="-50" dirty="0">
                <a:latin typeface="Arial MT"/>
                <a:cs typeface="Arial MT"/>
              </a:rPr>
              <a:t>2</a:t>
            </a:r>
            <a:endParaRPr sz="850">
              <a:latin typeface="Arial MT"/>
              <a:cs typeface="Arial MT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3051426" y="768829"/>
            <a:ext cx="5104765" cy="2738120"/>
            <a:chOff x="3051426" y="768829"/>
            <a:chExt cx="5104765" cy="2738120"/>
          </a:xfrm>
        </p:grpSpPr>
        <p:sp>
          <p:nvSpPr>
            <p:cNvPr id="52" name="object 52"/>
            <p:cNvSpPr/>
            <p:nvPr/>
          </p:nvSpPr>
          <p:spPr>
            <a:xfrm>
              <a:off x="4730731" y="2246040"/>
              <a:ext cx="708025" cy="1247775"/>
            </a:xfrm>
            <a:custGeom>
              <a:avLst/>
              <a:gdLst/>
              <a:ahLst/>
              <a:cxnLst/>
              <a:rect l="l" t="t" r="r" b="b"/>
              <a:pathLst>
                <a:path w="708025" h="1247775">
                  <a:moveTo>
                    <a:pt x="196717" y="0"/>
                  </a:moveTo>
                  <a:lnTo>
                    <a:pt x="0" y="0"/>
                  </a:lnTo>
                  <a:lnTo>
                    <a:pt x="0" y="1247557"/>
                  </a:lnTo>
                  <a:lnTo>
                    <a:pt x="707765" y="1247557"/>
                  </a:lnTo>
                </a:path>
              </a:pathLst>
            </a:custGeom>
            <a:ln w="26673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7474901" y="2489557"/>
              <a:ext cx="43815" cy="43815"/>
            </a:xfrm>
            <a:custGeom>
              <a:avLst/>
              <a:gdLst/>
              <a:ahLst/>
              <a:cxnLst/>
              <a:rect l="l" t="t" r="r" b="b"/>
              <a:pathLst>
                <a:path w="43815" h="43814">
                  <a:moveTo>
                    <a:pt x="0" y="0"/>
                  </a:moveTo>
                  <a:lnTo>
                    <a:pt x="0" y="43455"/>
                  </a:lnTo>
                  <a:lnTo>
                    <a:pt x="43514" y="201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7361320" y="2509688"/>
              <a:ext cx="127000" cy="0"/>
            </a:xfrm>
            <a:custGeom>
              <a:avLst/>
              <a:gdLst/>
              <a:ahLst/>
              <a:cxnLst/>
              <a:rect l="l" t="t" r="r" b="b"/>
              <a:pathLst>
                <a:path w="127000">
                  <a:moveTo>
                    <a:pt x="0" y="0"/>
                  </a:moveTo>
                  <a:lnTo>
                    <a:pt x="126927" y="0"/>
                  </a:lnTo>
                </a:path>
              </a:pathLst>
            </a:custGeom>
            <a:ln w="13323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064761" y="782164"/>
              <a:ext cx="5078095" cy="1524000"/>
            </a:xfrm>
            <a:custGeom>
              <a:avLst/>
              <a:gdLst/>
              <a:ahLst/>
              <a:cxnLst/>
              <a:rect l="l" t="t" r="r" b="b"/>
              <a:pathLst>
                <a:path w="5078095" h="1524000">
                  <a:moveTo>
                    <a:pt x="80048" y="1523991"/>
                  </a:moveTo>
                  <a:lnTo>
                    <a:pt x="0" y="1523991"/>
                  </a:lnTo>
                  <a:lnTo>
                    <a:pt x="0" y="0"/>
                  </a:lnTo>
                  <a:lnTo>
                    <a:pt x="5077866" y="0"/>
                  </a:lnTo>
                  <a:lnTo>
                    <a:pt x="5077866" y="523408"/>
                  </a:lnTo>
                  <a:lnTo>
                    <a:pt x="4987640" y="523408"/>
                  </a:lnTo>
                </a:path>
              </a:pathLst>
            </a:custGeom>
            <a:ln w="266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 txBox="1"/>
          <p:nvPr/>
        </p:nvSpPr>
        <p:spPr>
          <a:xfrm>
            <a:off x="3649683" y="1439715"/>
            <a:ext cx="86995" cy="1574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50" spc="-50" dirty="0">
                <a:solidFill>
                  <a:srgbClr val="666666"/>
                </a:solidFill>
                <a:latin typeface="Arial MT"/>
                <a:cs typeface="Arial MT"/>
              </a:rPr>
              <a:t>4</a:t>
            </a:r>
            <a:endParaRPr sz="850">
              <a:latin typeface="Arial MT"/>
              <a:cs typeface="Arial MT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6443859" y="2686967"/>
            <a:ext cx="117475" cy="1574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50" spc="-50" dirty="0">
                <a:solidFill>
                  <a:srgbClr val="666666"/>
                </a:solidFill>
                <a:latin typeface="Arial MT"/>
                <a:cs typeface="Arial MT"/>
              </a:rPr>
              <a:t>M</a:t>
            </a:r>
            <a:endParaRPr sz="850">
              <a:latin typeface="Arial MT"/>
              <a:cs typeface="Arial MT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6460542" y="2767241"/>
            <a:ext cx="86995" cy="1574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50" spc="-50" dirty="0">
                <a:solidFill>
                  <a:srgbClr val="666666"/>
                </a:solidFill>
                <a:latin typeface="Arial MT"/>
                <a:cs typeface="Arial MT"/>
              </a:rPr>
              <a:t>u</a:t>
            </a:r>
            <a:endParaRPr sz="850">
              <a:latin typeface="Arial MT"/>
              <a:cs typeface="Arial MT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6460542" y="2850598"/>
            <a:ext cx="80645" cy="1574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50" spc="-50" dirty="0">
                <a:solidFill>
                  <a:srgbClr val="666666"/>
                </a:solidFill>
                <a:latin typeface="Arial MT"/>
                <a:cs typeface="Arial MT"/>
              </a:rPr>
              <a:t>x</a:t>
            </a:r>
            <a:endParaRPr sz="850">
              <a:latin typeface="Arial MT"/>
              <a:cs typeface="Arial MT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6142479" y="1769135"/>
            <a:ext cx="2668270" cy="1290955"/>
            <a:chOff x="6142479" y="1769135"/>
            <a:chExt cx="2668270" cy="1290955"/>
          </a:xfrm>
        </p:grpSpPr>
        <p:sp>
          <p:nvSpPr>
            <p:cNvPr id="61" name="object 61"/>
            <p:cNvSpPr/>
            <p:nvPr/>
          </p:nvSpPr>
          <p:spPr>
            <a:xfrm>
              <a:off x="6156131" y="1782470"/>
              <a:ext cx="560705" cy="1264285"/>
            </a:xfrm>
            <a:custGeom>
              <a:avLst/>
              <a:gdLst/>
              <a:ahLst/>
              <a:cxnLst/>
              <a:rect l="l" t="t" r="r" b="b"/>
              <a:pathLst>
                <a:path w="560704" h="1264285">
                  <a:moveTo>
                    <a:pt x="0" y="1263939"/>
                  </a:moveTo>
                  <a:lnTo>
                    <a:pt x="0" y="3332"/>
                  </a:lnTo>
                  <a:lnTo>
                    <a:pt x="83552" y="3332"/>
                  </a:lnTo>
                </a:path>
                <a:path w="560704" h="1264285">
                  <a:moveTo>
                    <a:pt x="500899" y="0"/>
                  </a:moveTo>
                  <a:lnTo>
                    <a:pt x="560678" y="3332"/>
                  </a:lnTo>
                </a:path>
              </a:pathLst>
            </a:custGeom>
            <a:ln w="266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8803542" y="2489557"/>
              <a:ext cx="0" cy="156845"/>
            </a:xfrm>
            <a:custGeom>
              <a:avLst/>
              <a:gdLst/>
              <a:ahLst/>
              <a:cxnLst/>
              <a:rect l="l" t="t" r="r" b="b"/>
              <a:pathLst>
                <a:path h="156844">
                  <a:moveTo>
                    <a:pt x="0" y="156814"/>
                  </a:moveTo>
                  <a:lnTo>
                    <a:pt x="0" y="0"/>
                  </a:lnTo>
                </a:path>
              </a:pathLst>
            </a:custGeom>
            <a:ln w="13341">
              <a:solidFill>
                <a:srgbClr val="EB75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7004170" y="2075829"/>
              <a:ext cx="0" cy="250825"/>
            </a:xfrm>
            <a:custGeom>
              <a:avLst/>
              <a:gdLst/>
              <a:ahLst/>
              <a:cxnLst/>
              <a:rect l="l" t="t" r="r" b="b"/>
              <a:pathLst>
                <a:path h="250825">
                  <a:moveTo>
                    <a:pt x="0" y="250458"/>
                  </a:moveTo>
                  <a:lnTo>
                    <a:pt x="0" y="0"/>
                  </a:lnTo>
                </a:path>
              </a:pathLst>
            </a:custGeom>
            <a:ln w="20183">
              <a:solidFill>
                <a:srgbClr val="EB75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4" name="object 64"/>
          <p:cNvSpPr txBox="1"/>
          <p:nvPr/>
        </p:nvSpPr>
        <p:spPr>
          <a:xfrm>
            <a:off x="7054725" y="2020184"/>
            <a:ext cx="737870" cy="1574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50" dirty="0">
                <a:solidFill>
                  <a:srgbClr val="EB7500"/>
                </a:solidFill>
                <a:latin typeface="Arial MT"/>
                <a:cs typeface="Arial MT"/>
              </a:rPr>
              <a:t>ALU</a:t>
            </a:r>
            <a:r>
              <a:rPr sz="850" spc="35" dirty="0">
                <a:solidFill>
                  <a:srgbClr val="EB7500"/>
                </a:solidFill>
                <a:latin typeface="Arial MT"/>
                <a:cs typeface="Arial MT"/>
              </a:rPr>
              <a:t> </a:t>
            </a:r>
            <a:r>
              <a:rPr sz="850" spc="-10" dirty="0">
                <a:solidFill>
                  <a:srgbClr val="EB7500"/>
                </a:solidFill>
                <a:latin typeface="Arial MT"/>
                <a:cs typeface="Arial MT"/>
              </a:rPr>
              <a:t>operation</a:t>
            </a:r>
            <a:endParaRPr sz="850">
              <a:latin typeface="Arial MT"/>
              <a:cs typeface="Arial MT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6868017" y="2063501"/>
            <a:ext cx="86995" cy="1574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50" spc="-50" dirty="0">
                <a:solidFill>
                  <a:srgbClr val="EB7500"/>
                </a:solidFill>
                <a:latin typeface="Arial MT"/>
                <a:cs typeface="Arial MT"/>
              </a:rPr>
              <a:t>3</a:t>
            </a:r>
            <a:endParaRPr sz="850">
              <a:latin typeface="Arial MT"/>
              <a:cs typeface="Arial MT"/>
            </a:endParaRPr>
          </a:p>
        </p:txBody>
      </p:sp>
      <p:grpSp>
        <p:nvGrpSpPr>
          <p:cNvPr id="66" name="object 66"/>
          <p:cNvGrpSpPr/>
          <p:nvPr/>
        </p:nvGrpSpPr>
        <p:grpSpPr>
          <a:xfrm>
            <a:off x="8045734" y="2089292"/>
            <a:ext cx="50800" cy="1544320"/>
            <a:chOff x="8045734" y="2089292"/>
            <a:chExt cx="50800" cy="1544320"/>
          </a:xfrm>
        </p:grpSpPr>
        <p:sp>
          <p:nvSpPr>
            <p:cNvPr id="67" name="object 67"/>
            <p:cNvSpPr/>
            <p:nvPr/>
          </p:nvSpPr>
          <p:spPr>
            <a:xfrm>
              <a:off x="8089243" y="3343281"/>
              <a:ext cx="0" cy="283845"/>
            </a:xfrm>
            <a:custGeom>
              <a:avLst/>
              <a:gdLst/>
              <a:ahLst/>
              <a:cxnLst/>
              <a:rect l="l" t="t" r="r" b="b"/>
              <a:pathLst>
                <a:path h="283845">
                  <a:moveTo>
                    <a:pt x="0" y="283542"/>
                  </a:moveTo>
                  <a:lnTo>
                    <a:pt x="0" y="0"/>
                  </a:lnTo>
                </a:path>
              </a:pathLst>
            </a:custGeom>
            <a:ln w="13341">
              <a:solidFill>
                <a:srgbClr val="EB75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8052401" y="2095960"/>
              <a:ext cx="0" cy="230504"/>
            </a:xfrm>
            <a:custGeom>
              <a:avLst/>
              <a:gdLst/>
              <a:ahLst/>
              <a:cxnLst/>
              <a:rect l="l" t="t" r="r" b="b"/>
              <a:pathLst>
                <a:path h="230505">
                  <a:moveTo>
                    <a:pt x="0" y="0"/>
                  </a:moveTo>
                  <a:lnTo>
                    <a:pt x="0" y="230327"/>
                  </a:lnTo>
                </a:path>
              </a:pathLst>
            </a:custGeom>
            <a:ln w="13341">
              <a:solidFill>
                <a:srgbClr val="EB75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9" name="object 69"/>
          <p:cNvSpPr txBox="1"/>
          <p:nvPr/>
        </p:nvSpPr>
        <p:spPr>
          <a:xfrm>
            <a:off x="4934906" y="3123894"/>
            <a:ext cx="490855" cy="1574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50" spc="-10" dirty="0">
                <a:solidFill>
                  <a:srgbClr val="EB7500"/>
                </a:solidFill>
                <a:latin typeface="Arial MT"/>
                <a:cs typeface="Arial MT"/>
              </a:rPr>
              <a:t>RegWrite</a:t>
            </a:r>
            <a:endParaRPr sz="850">
              <a:latin typeface="Arial MT"/>
              <a:cs typeface="Arial MT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7552149" y="3427596"/>
            <a:ext cx="537845" cy="1574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50" spc="-10" dirty="0">
                <a:solidFill>
                  <a:srgbClr val="EB7500"/>
                </a:solidFill>
                <a:latin typeface="Arial MT"/>
                <a:cs typeface="Arial MT"/>
              </a:rPr>
              <a:t>MemRead</a:t>
            </a:r>
            <a:endParaRPr sz="850">
              <a:latin typeface="Arial MT"/>
              <a:cs typeface="Arial MT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8089889" y="2079883"/>
            <a:ext cx="530860" cy="1574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50" spc="-10" dirty="0">
                <a:solidFill>
                  <a:srgbClr val="EB7500"/>
                </a:solidFill>
                <a:latin typeface="Arial MT"/>
                <a:cs typeface="Arial MT"/>
              </a:rPr>
              <a:t>MemWrite</a:t>
            </a:r>
            <a:endParaRPr sz="850">
              <a:latin typeface="Arial MT"/>
              <a:cs typeface="Arial MT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7632504" y="836061"/>
            <a:ext cx="344805" cy="1574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50" spc="-10" dirty="0">
                <a:solidFill>
                  <a:srgbClr val="EB7500"/>
                </a:solidFill>
                <a:latin typeface="Arial MT"/>
                <a:cs typeface="Arial MT"/>
              </a:rPr>
              <a:t>PCSrc</a:t>
            </a:r>
            <a:endParaRPr sz="850">
              <a:latin typeface="Arial MT"/>
              <a:cs typeface="Arial MT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6306922" y="2153327"/>
            <a:ext cx="408305" cy="1574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50" spc="-10" dirty="0">
                <a:solidFill>
                  <a:srgbClr val="EB7500"/>
                </a:solidFill>
                <a:latin typeface="Arial MT"/>
                <a:cs typeface="Arial MT"/>
              </a:rPr>
              <a:t>ALUSrc</a:t>
            </a:r>
            <a:endParaRPr sz="850">
              <a:latin typeface="Arial MT"/>
              <a:cs typeface="Arial MT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8577025" y="2333396"/>
            <a:ext cx="570865" cy="1574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50" spc="-10" dirty="0">
                <a:solidFill>
                  <a:srgbClr val="EB7500"/>
                </a:solidFill>
                <a:latin typeface="Arial MT"/>
                <a:cs typeface="Arial MT"/>
              </a:rPr>
              <a:t>MemtoReg</a:t>
            </a:r>
            <a:endParaRPr sz="850">
              <a:latin typeface="Arial MT"/>
              <a:cs typeface="Arial MT"/>
            </a:endParaRPr>
          </a:p>
        </p:txBody>
      </p:sp>
      <p:grpSp>
        <p:nvGrpSpPr>
          <p:cNvPr id="75" name="object 75"/>
          <p:cNvGrpSpPr/>
          <p:nvPr/>
        </p:nvGrpSpPr>
        <p:grpSpPr>
          <a:xfrm>
            <a:off x="6763944" y="2195917"/>
            <a:ext cx="600710" cy="841375"/>
            <a:chOff x="6763944" y="2195917"/>
            <a:chExt cx="600710" cy="841375"/>
          </a:xfrm>
        </p:grpSpPr>
        <p:sp>
          <p:nvSpPr>
            <p:cNvPr id="76" name="object 76"/>
            <p:cNvSpPr/>
            <p:nvPr/>
          </p:nvSpPr>
          <p:spPr>
            <a:xfrm>
              <a:off x="6770612" y="2202585"/>
              <a:ext cx="587375" cy="828040"/>
            </a:xfrm>
            <a:custGeom>
              <a:avLst/>
              <a:gdLst/>
              <a:ahLst/>
              <a:cxnLst/>
              <a:rect l="l" t="t" r="r" b="b"/>
              <a:pathLst>
                <a:path w="587375" h="828039">
                  <a:moveTo>
                    <a:pt x="3058" y="0"/>
                  </a:moveTo>
                  <a:lnTo>
                    <a:pt x="0" y="0"/>
                  </a:lnTo>
                  <a:lnTo>
                    <a:pt x="3058" y="333759"/>
                  </a:lnTo>
                  <a:lnTo>
                    <a:pt x="93284" y="413728"/>
                  </a:lnTo>
                  <a:lnTo>
                    <a:pt x="3058" y="493669"/>
                  </a:lnTo>
                  <a:lnTo>
                    <a:pt x="3058" y="827428"/>
                  </a:lnTo>
                  <a:lnTo>
                    <a:pt x="587232" y="573943"/>
                  </a:lnTo>
                  <a:lnTo>
                    <a:pt x="587232" y="253512"/>
                  </a:lnTo>
                  <a:lnTo>
                    <a:pt x="305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6770612" y="2202585"/>
              <a:ext cx="587375" cy="828040"/>
            </a:xfrm>
            <a:custGeom>
              <a:avLst/>
              <a:gdLst/>
              <a:ahLst/>
              <a:cxnLst/>
              <a:rect l="l" t="t" r="r" b="b"/>
              <a:pathLst>
                <a:path w="587375" h="828039">
                  <a:moveTo>
                    <a:pt x="0" y="0"/>
                  </a:moveTo>
                  <a:lnTo>
                    <a:pt x="3058" y="333759"/>
                  </a:lnTo>
                  <a:lnTo>
                    <a:pt x="93284" y="413728"/>
                  </a:lnTo>
                  <a:lnTo>
                    <a:pt x="3058" y="493669"/>
                  </a:lnTo>
                  <a:lnTo>
                    <a:pt x="3058" y="827428"/>
                  </a:lnTo>
                  <a:lnTo>
                    <a:pt x="587232" y="573943"/>
                  </a:lnTo>
                  <a:lnTo>
                    <a:pt x="587232" y="253512"/>
                  </a:lnTo>
                  <a:lnTo>
                    <a:pt x="3058" y="0"/>
                  </a:lnTo>
                </a:path>
              </a:pathLst>
            </a:custGeom>
            <a:ln w="13335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8" name="object 78"/>
          <p:cNvSpPr txBox="1"/>
          <p:nvPr/>
        </p:nvSpPr>
        <p:spPr>
          <a:xfrm>
            <a:off x="6839143" y="2406839"/>
            <a:ext cx="543560" cy="404495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 marR="30480" indent="236854">
              <a:lnSpc>
                <a:spcPts val="950"/>
              </a:lnSpc>
              <a:spcBef>
                <a:spcPts val="204"/>
              </a:spcBef>
            </a:pPr>
            <a:r>
              <a:rPr sz="850" spc="-20" dirty="0">
                <a:solidFill>
                  <a:srgbClr val="666666"/>
                </a:solidFill>
                <a:latin typeface="Arial MT"/>
                <a:cs typeface="Arial MT"/>
              </a:rPr>
              <a:t>Zero </a:t>
            </a:r>
            <a:r>
              <a:rPr sz="850" dirty="0">
                <a:solidFill>
                  <a:srgbClr val="666666"/>
                </a:solidFill>
                <a:latin typeface="Arial MT"/>
                <a:cs typeface="Arial MT"/>
              </a:rPr>
              <a:t>ALU</a:t>
            </a:r>
            <a:r>
              <a:rPr sz="850" spc="65" dirty="0">
                <a:solidFill>
                  <a:srgbClr val="666666"/>
                </a:solidFill>
                <a:latin typeface="Arial MT"/>
                <a:cs typeface="Arial MT"/>
              </a:rPr>
              <a:t> </a:t>
            </a:r>
            <a:r>
              <a:rPr sz="1275" spc="-37" baseline="-13071" dirty="0">
                <a:solidFill>
                  <a:srgbClr val="666666"/>
                </a:solidFill>
                <a:latin typeface="Arial MT"/>
                <a:cs typeface="Arial MT"/>
              </a:rPr>
              <a:t>ALU</a:t>
            </a:r>
            <a:endParaRPr sz="1275" baseline="-13071">
              <a:latin typeface="Arial MT"/>
              <a:cs typeface="Arial MT"/>
            </a:endParaRPr>
          </a:p>
          <a:p>
            <a:pPr marL="201295">
              <a:lnSpc>
                <a:spcPts val="975"/>
              </a:lnSpc>
            </a:pPr>
            <a:r>
              <a:rPr sz="850" spc="-10" dirty="0">
                <a:solidFill>
                  <a:srgbClr val="666666"/>
                </a:solidFill>
                <a:latin typeface="Arial MT"/>
                <a:cs typeface="Arial MT"/>
              </a:rPr>
              <a:t>result</a:t>
            </a:r>
            <a:endParaRPr sz="850">
              <a:latin typeface="Arial MT"/>
              <a:cs typeface="Arial MT"/>
            </a:endParaRPr>
          </a:p>
        </p:txBody>
      </p:sp>
      <p:grpSp>
        <p:nvGrpSpPr>
          <p:cNvPr id="79" name="object 79"/>
          <p:cNvGrpSpPr/>
          <p:nvPr/>
        </p:nvGrpSpPr>
        <p:grpSpPr>
          <a:xfrm>
            <a:off x="7615042" y="2319619"/>
            <a:ext cx="941705" cy="1030605"/>
            <a:chOff x="7615042" y="2319619"/>
            <a:chExt cx="941705" cy="1030605"/>
          </a:xfrm>
        </p:grpSpPr>
        <p:sp>
          <p:nvSpPr>
            <p:cNvPr id="80" name="object 80"/>
            <p:cNvSpPr/>
            <p:nvPr/>
          </p:nvSpPr>
          <p:spPr>
            <a:xfrm>
              <a:off x="7621709" y="2326287"/>
              <a:ext cx="928369" cy="1017269"/>
            </a:xfrm>
            <a:custGeom>
              <a:avLst/>
              <a:gdLst/>
              <a:ahLst/>
              <a:cxnLst/>
              <a:rect l="l" t="t" r="r" b="b"/>
              <a:pathLst>
                <a:path w="928370" h="1017270">
                  <a:moveTo>
                    <a:pt x="927977" y="1016993"/>
                  </a:moveTo>
                  <a:lnTo>
                    <a:pt x="927976" y="0"/>
                  </a:lnTo>
                  <a:lnTo>
                    <a:pt x="0" y="0"/>
                  </a:lnTo>
                  <a:lnTo>
                    <a:pt x="0" y="1016993"/>
                  </a:lnTo>
                  <a:lnTo>
                    <a:pt x="927977" y="101699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7621709" y="2326287"/>
              <a:ext cx="928369" cy="1017269"/>
            </a:xfrm>
            <a:custGeom>
              <a:avLst/>
              <a:gdLst/>
              <a:ahLst/>
              <a:cxnLst/>
              <a:rect l="l" t="t" r="r" b="b"/>
              <a:pathLst>
                <a:path w="928370" h="1017270">
                  <a:moveTo>
                    <a:pt x="927977" y="1016993"/>
                  </a:moveTo>
                  <a:lnTo>
                    <a:pt x="927976" y="0"/>
                  </a:lnTo>
                  <a:lnTo>
                    <a:pt x="0" y="0"/>
                  </a:lnTo>
                  <a:lnTo>
                    <a:pt x="0" y="1016993"/>
                  </a:lnTo>
                  <a:lnTo>
                    <a:pt x="927977" y="1016993"/>
                  </a:lnTo>
                </a:path>
              </a:pathLst>
            </a:custGeom>
            <a:ln w="13333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2" name="object 82"/>
          <p:cNvSpPr txBox="1"/>
          <p:nvPr/>
        </p:nvSpPr>
        <p:spPr>
          <a:xfrm>
            <a:off x="8016346" y="2890568"/>
            <a:ext cx="424815" cy="274320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 marR="5080" indent="76200">
              <a:lnSpc>
                <a:spcPts val="919"/>
              </a:lnSpc>
              <a:spcBef>
                <a:spcPts val="229"/>
              </a:spcBef>
            </a:pPr>
            <a:r>
              <a:rPr sz="850" spc="-20" dirty="0">
                <a:solidFill>
                  <a:srgbClr val="666666"/>
                </a:solidFill>
                <a:latin typeface="Arial MT"/>
                <a:cs typeface="Arial MT"/>
              </a:rPr>
              <a:t>Data </a:t>
            </a:r>
            <a:r>
              <a:rPr sz="850" spc="-10" dirty="0">
                <a:solidFill>
                  <a:srgbClr val="666666"/>
                </a:solidFill>
                <a:latin typeface="Arial MT"/>
                <a:cs typeface="Arial MT"/>
              </a:rPr>
              <a:t>memory</a:t>
            </a:r>
            <a:endParaRPr sz="850">
              <a:latin typeface="Arial MT"/>
              <a:cs typeface="Arial MT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7645850" y="2630253"/>
            <a:ext cx="431165" cy="1574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50" spc="-10" dirty="0">
                <a:solidFill>
                  <a:srgbClr val="666666"/>
                </a:solidFill>
                <a:latin typeface="Arial MT"/>
                <a:cs typeface="Arial MT"/>
              </a:rPr>
              <a:t>Address</a:t>
            </a:r>
            <a:endParaRPr sz="850">
              <a:latin typeface="Arial MT"/>
              <a:cs typeface="Arial MT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7645851" y="3047369"/>
            <a:ext cx="283845" cy="27749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>
              <a:lnSpc>
                <a:spcPts val="940"/>
              </a:lnSpc>
              <a:spcBef>
                <a:spcPts val="215"/>
              </a:spcBef>
            </a:pPr>
            <a:r>
              <a:rPr sz="850" spc="-10" dirty="0">
                <a:solidFill>
                  <a:srgbClr val="666666"/>
                </a:solidFill>
                <a:latin typeface="Arial MT"/>
                <a:cs typeface="Arial MT"/>
              </a:rPr>
              <a:t>Write </a:t>
            </a:r>
            <a:r>
              <a:rPr sz="850" spc="-20" dirty="0">
                <a:solidFill>
                  <a:srgbClr val="666666"/>
                </a:solidFill>
                <a:latin typeface="Arial MT"/>
                <a:cs typeface="Arial MT"/>
              </a:rPr>
              <a:t>data</a:t>
            </a:r>
            <a:endParaRPr sz="850">
              <a:latin typeface="Arial MT"/>
              <a:cs typeface="Arial MT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8250043" y="2586867"/>
            <a:ext cx="290195" cy="274320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45720" marR="5080" indent="-33655">
              <a:lnSpc>
                <a:spcPts val="919"/>
              </a:lnSpc>
              <a:spcBef>
                <a:spcPts val="229"/>
              </a:spcBef>
            </a:pPr>
            <a:r>
              <a:rPr sz="850" spc="-20" dirty="0">
                <a:solidFill>
                  <a:srgbClr val="666666"/>
                </a:solidFill>
                <a:latin typeface="Arial MT"/>
                <a:cs typeface="Arial MT"/>
              </a:rPr>
              <a:t>Read data</a:t>
            </a:r>
            <a:endParaRPr sz="850">
              <a:latin typeface="Arial MT"/>
              <a:cs typeface="Arial MT"/>
            </a:endParaRPr>
          </a:p>
        </p:txBody>
      </p:sp>
      <p:grpSp>
        <p:nvGrpSpPr>
          <p:cNvPr id="86" name="object 86"/>
          <p:cNvGrpSpPr/>
          <p:nvPr/>
        </p:nvGrpSpPr>
        <p:grpSpPr>
          <a:xfrm>
            <a:off x="8726807" y="2639703"/>
            <a:ext cx="167005" cy="537210"/>
            <a:chOff x="8726807" y="2639703"/>
            <a:chExt cx="167005" cy="537210"/>
          </a:xfrm>
        </p:grpSpPr>
        <p:sp>
          <p:nvSpPr>
            <p:cNvPr id="87" name="object 87"/>
            <p:cNvSpPr/>
            <p:nvPr/>
          </p:nvSpPr>
          <p:spPr>
            <a:xfrm>
              <a:off x="8733475" y="2646371"/>
              <a:ext cx="153670" cy="523875"/>
            </a:xfrm>
            <a:custGeom>
              <a:avLst/>
              <a:gdLst/>
              <a:ahLst/>
              <a:cxnLst/>
              <a:rect l="l" t="t" r="r" b="b"/>
              <a:pathLst>
                <a:path w="153670" h="523875">
                  <a:moveTo>
                    <a:pt x="90225" y="0"/>
                  </a:moveTo>
                  <a:lnTo>
                    <a:pt x="63255" y="0"/>
                  </a:lnTo>
                  <a:lnTo>
                    <a:pt x="53384" y="3415"/>
                  </a:lnTo>
                  <a:lnTo>
                    <a:pt x="40038" y="6497"/>
                  </a:lnTo>
                  <a:lnTo>
                    <a:pt x="30028" y="13328"/>
                  </a:lnTo>
                  <a:lnTo>
                    <a:pt x="23216" y="23227"/>
                  </a:lnTo>
                  <a:lnTo>
                    <a:pt x="13346" y="30057"/>
                  </a:lnTo>
                  <a:lnTo>
                    <a:pt x="9870" y="39970"/>
                  </a:lnTo>
                  <a:lnTo>
                    <a:pt x="3336" y="53298"/>
                  </a:lnTo>
                  <a:lnTo>
                    <a:pt x="0" y="63197"/>
                  </a:lnTo>
                  <a:lnTo>
                    <a:pt x="0" y="73443"/>
                  </a:lnTo>
                  <a:lnTo>
                    <a:pt x="0" y="456753"/>
                  </a:lnTo>
                  <a:lnTo>
                    <a:pt x="3336" y="470067"/>
                  </a:lnTo>
                  <a:lnTo>
                    <a:pt x="9870" y="480313"/>
                  </a:lnTo>
                  <a:lnTo>
                    <a:pt x="13346" y="490226"/>
                  </a:lnTo>
                  <a:lnTo>
                    <a:pt x="30028" y="506969"/>
                  </a:lnTo>
                  <a:lnTo>
                    <a:pt x="40038" y="513453"/>
                  </a:lnTo>
                  <a:lnTo>
                    <a:pt x="53384" y="516868"/>
                  </a:lnTo>
                  <a:lnTo>
                    <a:pt x="63255" y="520284"/>
                  </a:lnTo>
                  <a:lnTo>
                    <a:pt x="76879" y="523699"/>
                  </a:lnTo>
                  <a:lnTo>
                    <a:pt x="90225" y="520284"/>
                  </a:lnTo>
                  <a:lnTo>
                    <a:pt x="100235" y="516868"/>
                  </a:lnTo>
                  <a:lnTo>
                    <a:pt x="113581" y="513453"/>
                  </a:lnTo>
                  <a:lnTo>
                    <a:pt x="146669" y="480313"/>
                  </a:lnTo>
                  <a:lnTo>
                    <a:pt x="153481" y="456753"/>
                  </a:lnTo>
                  <a:lnTo>
                    <a:pt x="153481" y="63197"/>
                  </a:lnTo>
                  <a:lnTo>
                    <a:pt x="150144" y="53298"/>
                  </a:lnTo>
                  <a:lnTo>
                    <a:pt x="146669" y="39970"/>
                  </a:lnTo>
                  <a:lnTo>
                    <a:pt x="140273" y="30057"/>
                  </a:lnTo>
                  <a:lnTo>
                    <a:pt x="130264" y="23227"/>
                  </a:lnTo>
                  <a:lnTo>
                    <a:pt x="123452" y="13328"/>
                  </a:lnTo>
                  <a:lnTo>
                    <a:pt x="113581" y="6497"/>
                  </a:lnTo>
                  <a:lnTo>
                    <a:pt x="100235" y="3415"/>
                  </a:lnTo>
                  <a:lnTo>
                    <a:pt x="9022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8733475" y="2646371"/>
              <a:ext cx="153670" cy="523875"/>
            </a:xfrm>
            <a:custGeom>
              <a:avLst/>
              <a:gdLst/>
              <a:ahLst/>
              <a:cxnLst/>
              <a:rect l="l" t="t" r="r" b="b"/>
              <a:pathLst>
                <a:path w="153670" h="523875">
                  <a:moveTo>
                    <a:pt x="0" y="73443"/>
                  </a:moveTo>
                  <a:lnTo>
                    <a:pt x="0" y="63197"/>
                  </a:lnTo>
                  <a:lnTo>
                    <a:pt x="3336" y="53298"/>
                  </a:lnTo>
                  <a:lnTo>
                    <a:pt x="9870" y="39970"/>
                  </a:lnTo>
                  <a:lnTo>
                    <a:pt x="13346" y="30057"/>
                  </a:lnTo>
                  <a:lnTo>
                    <a:pt x="23216" y="23227"/>
                  </a:lnTo>
                  <a:lnTo>
                    <a:pt x="30028" y="13328"/>
                  </a:lnTo>
                  <a:lnTo>
                    <a:pt x="40038" y="6497"/>
                  </a:lnTo>
                  <a:lnTo>
                    <a:pt x="53384" y="3415"/>
                  </a:lnTo>
                  <a:lnTo>
                    <a:pt x="63255" y="0"/>
                  </a:lnTo>
                  <a:lnTo>
                    <a:pt x="76879" y="0"/>
                  </a:lnTo>
                  <a:lnTo>
                    <a:pt x="90225" y="0"/>
                  </a:lnTo>
                  <a:lnTo>
                    <a:pt x="100235" y="3415"/>
                  </a:lnTo>
                  <a:lnTo>
                    <a:pt x="113581" y="6497"/>
                  </a:lnTo>
                  <a:lnTo>
                    <a:pt x="123452" y="13328"/>
                  </a:lnTo>
                  <a:lnTo>
                    <a:pt x="130264" y="23227"/>
                  </a:lnTo>
                  <a:lnTo>
                    <a:pt x="140273" y="30057"/>
                  </a:lnTo>
                  <a:lnTo>
                    <a:pt x="146669" y="39970"/>
                  </a:lnTo>
                  <a:lnTo>
                    <a:pt x="150144" y="53298"/>
                  </a:lnTo>
                  <a:lnTo>
                    <a:pt x="153481" y="63197"/>
                  </a:lnTo>
                  <a:lnTo>
                    <a:pt x="153481" y="76525"/>
                  </a:lnTo>
                  <a:lnTo>
                    <a:pt x="153481" y="446840"/>
                  </a:lnTo>
                  <a:lnTo>
                    <a:pt x="153481" y="456753"/>
                  </a:lnTo>
                  <a:lnTo>
                    <a:pt x="150144" y="470067"/>
                  </a:lnTo>
                  <a:lnTo>
                    <a:pt x="146669" y="480313"/>
                  </a:lnTo>
                  <a:lnTo>
                    <a:pt x="140274" y="490226"/>
                  </a:lnTo>
                  <a:lnTo>
                    <a:pt x="130264" y="500139"/>
                  </a:lnTo>
                  <a:lnTo>
                    <a:pt x="123452" y="506969"/>
                  </a:lnTo>
                  <a:lnTo>
                    <a:pt x="113581" y="513453"/>
                  </a:lnTo>
                  <a:lnTo>
                    <a:pt x="100235" y="516868"/>
                  </a:lnTo>
                  <a:lnTo>
                    <a:pt x="90225" y="520284"/>
                  </a:lnTo>
                  <a:lnTo>
                    <a:pt x="76879" y="523699"/>
                  </a:lnTo>
                  <a:lnTo>
                    <a:pt x="63255" y="520284"/>
                  </a:lnTo>
                  <a:lnTo>
                    <a:pt x="53384" y="516868"/>
                  </a:lnTo>
                  <a:lnTo>
                    <a:pt x="40038" y="513453"/>
                  </a:lnTo>
                  <a:lnTo>
                    <a:pt x="30028" y="506969"/>
                  </a:lnTo>
                  <a:lnTo>
                    <a:pt x="23216" y="500139"/>
                  </a:lnTo>
                  <a:lnTo>
                    <a:pt x="13346" y="490226"/>
                  </a:lnTo>
                  <a:lnTo>
                    <a:pt x="9870" y="480313"/>
                  </a:lnTo>
                  <a:lnTo>
                    <a:pt x="3336" y="470067"/>
                  </a:lnTo>
                  <a:lnTo>
                    <a:pt x="0" y="456753"/>
                  </a:lnTo>
                  <a:lnTo>
                    <a:pt x="0" y="446840"/>
                  </a:lnTo>
                  <a:lnTo>
                    <a:pt x="0" y="76525"/>
                  </a:lnTo>
                </a:path>
              </a:pathLst>
            </a:custGeom>
            <a:ln w="13339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9" name="object 89"/>
          <p:cNvSpPr txBox="1"/>
          <p:nvPr/>
        </p:nvSpPr>
        <p:spPr>
          <a:xfrm>
            <a:off x="8747466" y="2730353"/>
            <a:ext cx="117475" cy="1574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50" spc="-50" dirty="0">
                <a:solidFill>
                  <a:srgbClr val="666666"/>
                </a:solidFill>
                <a:latin typeface="Arial MT"/>
                <a:cs typeface="Arial MT"/>
              </a:rPr>
              <a:t>M</a:t>
            </a:r>
            <a:endParaRPr sz="850">
              <a:latin typeface="Arial MT"/>
              <a:cs typeface="Arial MT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8767625" y="2810294"/>
            <a:ext cx="86995" cy="1574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50" spc="-50" dirty="0">
                <a:solidFill>
                  <a:srgbClr val="666666"/>
                </a:solidFill>
                <a:latin typeface="Arial MT"/>
                <a:cs typeface="Arial MT"/>
              </a:rPr>
              <a:t>u</a:t>
            </a:r>
            <a:endParaRPr sz="850">
              <a:latin typeface="Arial MT"/>
              <a:cs typeface="Arial MT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8767625" y="2893984"/>
            <a:ext cx="80645" cy="1574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50" spc="-50" dirty="0">
                <a:solidFill>
                  <a:srgbClr val="666666"/>
                </a:solidFill>
                <a:latin typeface="Arial MT"/>
                <a:cs typeface="Arial MT"/>
              </a:rPr>
              <a:t>x</a:t>
            </a:r>
            <a:endParaRPr sz="850">
              <a:latin typeface="Arial MT"/>
              <a:cs typeface="Arial MT"/>
            </a:endParaRPr>
          </a:p>
        </p:txBody>
      </p:sp>
      <p:sp>
        <p:nvSpPr>
          <p:cNvPr id="92" name="object 92"/>
          <p:cNvSpPr/>
          <p:nvPr/>
        </p:nvSpPr>
        <p:spPr>
          <a:xfrm>
            <a:off x="5468247" y="3196727"/>
            <a:ext cx="464820" cy="623570"/>
          </a:xfrm>
          <a:custGeom>
            <a:avLst/>
            <a:gdLst/>
            <a:ahLst/>
            <a:cxnLst/>
            <a:rect l="l" t="t" r="r" b="b"/>
            <a:pathLst>
              <a:path w="464820" h="623570">
                <a:moveTo>
                  <a:pt x="230499" y="623456"/>
                </a:moveTo>
                <a:lnTo>
                  <a:pt x="270538" y="620381"/>
                </a:lnTo>
                <a:lnTo>
                  <a:pt x="337269" y="590312"/>
                </a:lnTo>
                <a:lnTo>
                  <a:pt x="367437" y="563669"/>
                </a:lnTo>
                <a:lnTo>
                  <a:pt x="394129" y="533612"/>
                </a:lnTo>
                <a:lnTo>
                  <a:pt x="417346" y="496709"/>
                </a:lnTo>
                <a:lnTo>
                  <a:pt x="437504" y="456739"/>
                </a:lnTo>
                <a:lnTo>
                  <a:pt x="450850" y="409938"/>
                </a:lnTo>
                <a:lnTo>
                  <a:pt x="460721" y="363483"/>
                </a:lnTo>
                <a:lnTo>
                  <a:pt x="464197" y="313267"/>
                </a:lnTo>
                <a:lnTo>
                  <a:pt x="460721" y="263383"/>
                </a:lnTo>
                <a:lnTo>
                  <a:pt x="450850" y="213514"/>
                </a:lnTo>
                <a:lnTo>
                  <a:pt x="437504" y="170128"/>
                </a:lnTo>
                <a:lnTo>
                  <a:pt x="417346" y="129810"/>
                </a:lnTo>
                <a:lnTo>
                  <a:pt x="394129" y="93255"/>
                </a:lnTo>
                <a:lnTo>
                  <a:pt x="367437" y="59782"/>
                </a:lnTo>
                <a:lnTo>
                  <a:pt x="304042" y="16729"/>
                </a:lnTo>
                <a:lnTo>
                  <a:pt x="230499" y="0"/>
                </a:lnTo>
                <a:lnTo>
                  <a:pt x="193936" y="3068"/>
                </a:lnTo>
                <a:lnTo>
                  <a:pt x="156956" y="16729"/>
                </a:lnTo>
                <a:lnTo>
                  <a:pt x="123869" y="36555"/>
                </a:lnTo>
                <a:lnTo>
                  <a:pt x="67008" y="93255"/>
                </a:lnTo>
                <a:lnTo>
                  <a:pt x="43375" y="129810"/>
                </a:lnTo>
                <a:lnTo>
                  <a:pt x="26970" y="170128"/>
                </a:lnTo>
                <a:lnTo>
                  <a:pt x="10287" y="213514"/>
                </a:lnTo>
                <a:lnTo>
                  <a:pt x="3475" y="263383"/>
                </a:lnTo>
                <a:lnTo>
                  <a:pt x="0" y="313267"/>
                </a:lnTo>
                <a:lnTo>
                  <a:pt x="3475" y="363483"/>
                </a:lnTo>
                <a:lnTo>
                  <a:pt x="10287" y="409938"/>
                </a:lnTo>
                <a:lnTo>
                  <a:pt x="26970" y="456739"/>
                </a:lnTo>
                <a:lnTo>
                  <a:pt x="43375" y="496709"/>
                </a:lnTo>
                <a:lnTo>
                  <a:pt x="67008" y="533612"/>
                </a:lnTo>
                <a:lnTo>
                  <a:pt x="93701" y="563669"/>
                </a:lnTo>
                <a:lnTo>
                  <a:pt x="123869" y="590312"/>
                </a:lnTo>
                <a:lnTo>
                  <a:pt x="156956" y="610132"/>
                </a:lnTo>
                <a:lnTo>
                  <a:pt x="193936" y="620381"/>
                </a:lnTo>
                <a:lnTo>
                  <a:pt x="230499" y="623456"/>
                </a:lnTo>
              </a:path>
            </a:pathLst>
          </a:custGeom>
          <a:ln w="1333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 txBox="1"/>
          <p:nvPr/>
        </p:nvSpPr>
        <p:spPr>
          <a:xfrm>
            <a:off x="5512268" y="3343906"/>
            <a:ext cx="357505" cy="284480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 marR="5080" indent="63500">
              <a:lnSpc>
                <a:spcPts val="1000"/>
              </a:lnSpc>
              <a:spcBef>
                <a:spcPts val="165"/>
              </a:spcBef>
            </a:pPr>
            <a:r>
              <a:rPr sz="850" spc="-20" dirty="0">
                <a:solidFill>
                  <a:srgbClr val="666666"/>
                </a:solidFill>
                <a:latin typeface="Arial MT"/>
                <a:cs typeface="Arial MT"/>
              </a:rPr>
              <a:t>Sign </a:t>
            </a:r>
            <a:r>
              <a:rPr sz="850" spc="-10" dirty="0">
                <a:solidFill>
                  <a:srgbClr val="666666"/>
                </a:solidFill>
                <a:latin typeface="Arial MT"/>
                <a:cs typeface="Arial MT"/>
              </a:rPr>
              <a:t>extend</a:t>
            </a:r>
            <a:endParaRPr sz="850">
              <a:latin typeface="Arial MT"/>
              <a:cs typeface="Arial MT"/>
            </a:endParaRPr>
          </a:p>
        </p:txBody>
      </p:sp>
      <p:sp>
        <p:nvSpPr>
          <p:cNvPr id="94" name="object 94"/>
          <p:cNvSpPr/>
          <p:nvPr/>
        </p:nvSpPr>
        <p:spPr>
          <a:xfrm>
            <a:off x="3939469" y="871990"/>
            <a:ext cx="334010" cy="830580"/>
          </a:xfrm>
          <a:custGeom>
            <a:avLst/>
            <a:gdLst/>
            <a:ahLst/>
            <a:cxnLst/>
            <a:rect l="l" t="t" r="r" b="b"/>
            <a:pathLst>
              <a:path w="334010" h="830580">
                <a:moveTo>
                  <a:pt x="0" y="0"/>
                </a:moveTo>
                <a:lnTo>
                  <a:pt x="3419" y="336813"/>
                </a:lnTo>
                <a:lnTo>
                  <a:pt x="106727" y="417060"/>
                </a:lnTo>
                <a:lnTo>
                  <a:pt x="3420" y="497029"/>
                </a:lnTo>
                <a:lnTo>
                  <a:pt x="3420" y="830510"/>
                </a:lnTo>
                <a:lnTo>
                  <a:pt x="333877" y="576998"/>
                </a:lnTo>
                <a:lnTo>
                  <a:pt x="333877" y="256844"/>
                </a:lnTo>
                <a:lnTo>
                  <a:pt x="3419" y="3470"/>
                </a:lnTo>
              </a:path>
            </a:pathLst>
          </a:custGeom>
          <a:ln w="13338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 txBox="1"/>
          <p:nvPr/>
        </p:nvSpPr>
        <p:spPr>
          <a:xfrm>
            <a:off x="4036917" y="1196060"/>
            <a:ext cx="223520" cy="1574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50" spc="-25" dirty="0">
                <a:solidFill>
                  <a:srgbClr val="666666"/>
                </a:solidFill>
                <a:latin typeface="Arial MT"/>
                <a:cs typeface="Arial MT"/>
              </a:rPr>
              <a:t>Add</a:t>
            </a:r>
            <a:endParaRPr sz="850">
              <a:latin typeface="Arial MT"/>
              <a:cs typeface="Arial MT"/>
            </a:endParaRPr>
          </a:p>
        </p:txBody>
      </p:sp>
      <p:grpSp>
        <p:nvGrpSpPr>
          <p:cNvPr id="96" name="object 96"/>
          <p:cNvGrpSpPr/>
          <p:nvPr/>
        </p:nvGrpSpPr>
        <p:grpSpPr>
          <a:xfrm>
            <a:off x="3121548" y="1015407"/>
            <a:ext cx="5605780" cy="2508250"/>
            <a:chOff x="3121548" y="1015407"/>
            <a:chExt cx="5605780" cy="2508250"/>
          </a:xfrm>
        </p:grpSpPr>
        <p:sp>
          <p:nvSpPr>
            <p:cNvPr id="97" name="object 97"/>
            <p:cNvSpPr/>
            <p:nvPr/>
          </p:nvSpPr>
          <p:spPr>
            <a:xfrm>
              <a:off x="6710415" y="1262117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0" y="0"/>
                  </a:moveTo>
                  <a:lnTo>
                    <a:pt x="0" y="56644"/>
                  </a:lnTo>
                  <a:lnTo>
                    <a:pt x="56721" y="269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3548811" y="1015415"/>
              <a:ext cx="384175" cy="1320800"/>
            </a:xfrm>
            <a:custGeom>
              <a:avLst/>
              <a:gdLst/>
              <a:ahLst/>
              <a:cxnLst/>
              <a:rect l="l" t="t" r="r" b="b"/>
              <a:pathLst>
                <a:path w="384175" h="1320800">
                  <a:moveTo>
                    <a:pt x="60198" y="1294079"/>
                  </a:moveTo>
                  <a:lnTo>
                    <a:pt x="3416" y="1264094"/>
                  </a:lnTo>
                  <a:lnTo>
                    <a:pt x="0" y="1264094"/>
                  </a:lnTo>
                  <a:lnTo>
                    <a:pt x="3416" y="1320736"/>
                  </a:lnTo>
                  <a:lnTo>
                    <a:pt x="60198" y="1294079"/>
                  </a:lnTo>
                  <a:close/>
                </a:path>
                <a:path w="384175" h="1320800">
                  <a:moveTo>
                    <a:pt x="380390" y="26657"/>
                  </a:moveTo>
                  <a:lnTo>
                    <a:pt x="323951" y="0"/>
                  </a:lnTo>
                  <a:lnTo>
                    <a:pt x="323951" y="56781"/>
                  </a:lnTo>
                  <a:lnTo>
                    <a:pt x="380390" y="26657"/>
                  </a:lnTo>
                  <a:close/>
                </a:path>
                <a:path w="384175" h="1320800">
                  <a:moveTo>
                    <a:pt x="383806" y="520357"/>
                  </a:moveTo>
                  <a:lnTo>
                    <a:pt x="327025" y="490220"/>
                  </a:lnTo>
                  <a:lnTo>
                    <a:pt x="323951" y="490220"/>
                  </a:lnTo>
                  <a:lnTo>
                    <a:pt x="327025" y="547001"/>
                  </a:lnTo>
                  <a:lnTo>
                    <a:pt x="383806" y="520357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3121545" y="1049007"/>
              <a:ext cx="4767580" cy="1287145"/>
            </a:xfrm>
            <a:custGeom>
              <a:avLst/>
              <a:gdLst/>
              <a:ahLst/>
              <a:cxnLst/>
              <a:rect l="l" t="t" r="r" b="b"/>
              <a:pathLst>
                <a:path w="4767580" h="1287145">
                  <a:moveTo>
                    <a:pt x="56781" y="1260487"/>
                  </a:moveTo>
                  <a:lnTo>
                    <a:pt x="0" y="1230503"/>
                  </a:lnTo>
                  <a:lnTo>
                    <a:pt x="0" y="1260487"/>
                  </a:lnTo>
                  <a:lnTo>
                    <a:pt x="0" y="1287145"/>
                  </a:lnTo>
                  <a:lnTo>
                    <a:pt x="56781" y="1260487"/>
                  </a:lnTo>
                  <a:close/>
                </a:path>
                <a:path w="4767580" h="1287145">
                  <a:moveTo>
                    <a:pt x="2831046" y="233248"/>
                  </a:moveTo>
                  <a:lnTo>
                    <a:pt x="2827718" y="229920"/>
                  </a:lnTo>
                  <a:lnTo>
                    <a:pt x="2827718" y="226441"/>
                  </a:lnTo>
                  <a:lnTo>
                    <a:pt x="2824238" y="223393"/>
                  </a:lnTo>
                  <a:lnTo>
                    <a:pt x="2820759" y="219913"/>
                  </a:lnTo>
                  <a:lnTo>
                    <a:pt x="2817698" y="216585"/>
                  </a:lnTo>
                  <a:lnTo>
                    <a:pt x="2810891" y="216585"/>
                  </a:lnTo>
                  <a:lnTo>
                    <a:pt x="2807411" y="213118"/>
                  </a:lnTo>
                  <a:lnTo>
                    <a:pt x="2797543" y="213118"/>
                  </a:lnTo>
                  <a:lnTo>
                    <a:pt x="2794076" y="216585"/>
                  </a:lnTo>
                  <a:lnTo>
                    <a:pt x="2790736" y="216585"/>
                  </a:lnTo>
                  <a:lnTo>
                    <a:pt x="2787675" y="219913"/>
                  </a:lnTo>
                  <a:lnTo>
                    <a:pt x="2784195" y="223393"/>
                  </a:lnTo>
                  <a:lnTo>
                    <a:pt x="2780728" y="226441"/>
                  </a:lnTo>
                  <a:lnTo>
                    <a:pt x="2777388" y="229920"/>
                  </a:lnTo>
                  <a:lnTo>
                    <a:pt x="2777388" y="233248"/>
                  </a:lnTo>
                  <a:lnTo>
                    <a:pt x="2774327" y="236715"/>
                  </a:lnTo>
                  <a:lnTo>
                    <a:pt x="2774327" y="246570"/>
                  </a:lnTo>
                  <a:lnTo>
                    <a:pt x="2777388" y="250050"/>
                  </a:lnTo>
                  <a:lnTo>
                    <a:pt x="2777388" y="256578"/>
                  </a:lnTo>
                  <a:lnTo>
                    <a:pt x="2784195" y="263372"/>
                  </a:lnTo>
                  <a:lnTo>
                    <a:pt x="2787675" y="266712"/>
                  </a:lnTo>
                  <a:lnTo>
                    <a:pt x="2790736" y="266712"/>
                  </a:lnTo>
                  <a:lnTo>
                    <a:pt x="2794076" y="269760"/>
                  </a:lnTo>
                  <a:lnTo>
                    <a:pt x="2801023" y="269760"/>
                  </a:lnTo>
                  <a:lnTo>
                    <a:pt x="2804363" y="269760"/>
                  </a:lnTo>
                  <a:lnTo>
                    <a:pt x="2810891" y="269760"/>
                  </a:lnTo>
                  <a:lnTo>
                    <a:pt x="2817698" y="266712"/>
                  </a:lnTo>
                  <a:lnTo>
                    <a:pt x="2820759" y="266712"/>
                  </a:lnTo>
                  <a:lnTo>
                    <a:pt x="2827718" y="259905"/>
                  </a:lnTo>
                  <a:lnTo>
                    <a:pt x="2827718" y="256578"/>
                  </a:lnTo>
                  <a:lnTo>
                    <a:pt x="2831046" y="250050"/>
                  </a:lnTo>
                  <a:lnTo>
                    <a:pt x="2831046" y="233248"/>
                  </a:lnTo>
                  <a:close/>
                </a:path>
                <a:path w="4767580" h="1287145">
                  <a:moveTo>
                    <a:pt x="3151225" y="736803"/>
                  </a:moveTo>
                  <a:lnTo>
                    <a:pt x="3094774" y="706818"/>
                  </a:lnTo>
                  <a:lnTo>
                    <a:pt x="3094774" y="763460"/>
                  </a:lnTo>
                  <a:lnTo>
                    <a:pt x="3151225" y="736803"/>
                  </a:lnTo>
                  <a:close/>
                </a:path>
                <a:path w="4767580" h="1287145">
                  <a:moveTo>
                    <a:pt x="3645585" y="736803"/>
                  </a:moveTo>
                  <a:lnTo>
                    <a:pt x="3585387" y="706818"/>
                  </a:lnTo>
                  <a:lnTo>
                    <a:pt x="3585387" y="763460"/>
                  </a:lnTo>
                  <a:lnTo>
                    <a:pt x="3645585" y="736803"/>
                  </a:lnTo>
                  <a:close/>
                </a:path>
                <a:path w="4767580" h="1287145">
                  <a:moveTo>
                    <a:pt x="4767224" y="486765"/>
                  </a:moveTo>
                  <a:lnTo>
                    <a:pt x="4710493" y="460108"/>
                  </a:lnTo>
                  <a:lnTo>
                    <a:pt x="4710493" y="516890"/>
                  </a:lnTo>
                  <a:lnTo>
                    <a:pt x="4767224" y="486765"/>
                  </a:lnTo>
                  <a:close/>
                </a:path>
                <a:path w="4767580" h="1287145">
                  <a:moveTo>
                    <a:pt x="4767224" y="26657"/>
                  </a:moveTo>
                  <a:lnTo>
                    <a:pt x="4710493" y="0"/>
                  </a:lnTo>
                  <a:lnTo>
                    <a:pt x="4710493" y="56654"/>
                  </a:lnTo>
                  <a:lnTo>
                    <a:pt x="4767224" y="2665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3471837" y="2216340"/>
              <a:ext cx="5255260" cy="997585"/>
            </a:xfrm>
            <a:custGeom>
              <a:avLst/>
              <a:gdLst/>
              <a:ahLst/>
              <a:cxnLst/>
              <a:rect l="l" t="t" r="r" b="b"/>
              <a:pathLst>
                <a:path w="5255259" h="997585">
                  <a:moveTo>
                    <a:pt x="60210" y="86347"/>
                  </a:moveTo>
                  <a:lnTo>
                    <a:pt x="56781" y="83299"/>
                  </a:lnTo>
                  <a:lnTo>
                    <a:pt x="56781" y="73025"/>
                  </a:lnTo>
                  <a:lnTo>
                    <a:pt x="50279" y="66497"/>
                  </a:lnTo>
                  <a:lnTo>
                    <a:pt x="46863" y="66497"/>
                  </a:lnTo>
                  <a:lnTo>
                    <a:pt x="43434" y="63169"/>
                  </a:lnTo>
                  <a:lnTo>
                    <a:pt x="40373" y="59690"/>
                  </a:lnTo>
                  <a:lnTo>
                    <a:pt x="20180" y="59690"/>
                  </a:lnTo>
                  <a:lnTo>
                    <a:pt x="13335" y="66497"/>
                  </a:lnTo>
                  <a:lnTo>
                    <a:pt x="10248" y="66497"/>
                  </a:lnTo>
                  <a:lnTo>
                    <a:pt x="6832" y="69964"/>
                  </a:lnTo>
                  <a:lnTo>
                    <a:pt x="3416" y="73025"/>
                  </a:lnTo>
                  <a:lnTo>
                    <a:pt x="3416" y="83299"/>
                  </a:lnTo>
                  <a:lnTo>
                    <a:pt x="0" y="86347"/>
                  </a:lnTo>
                  <a:lnTo>
                    <a:pt x="3416" y="93154"/>
                  </a:lnTo>
                  <a:lnTo>
                    <a:pt x="3416" y="99682"/>
                  </a:lnTo>
                  <a:lnTo>
                    <a:pt x="10248" y="106476"/>
                  </a:lnTo>
                  <a:lnTo>
                    <a:pt x="13335" y="109956"/>
                  </a:lnTo>
                  <a:lnTo>
                    <a:pt x="16764" y="113004"/>
                  </a:lnTo>
                  <a:lnTo>
                    <a:pt x="20180" y="116484"/>
                  </a:lnTo>
                  <a:lnTo>
                    <a:pt x="30111" y="116484"/>
                  </a:lnTo>
                  <a:lnTo>
                    <a:pt x="40373" y="116484"/>
                  </a:lnTo>
                  <a:lnTo>
                    <a:pt x="43434" y="113004"/>
                  </a:lnTo>
                  <a:lnTo>
                    <a:pt x="46863" y="109956"/>
                  </a:lnTo>
                  <a:lnTo>
                    <a:pt x="53695" y="103149"/>
                  </a:lnTo>
                  <a:lnTo>
                    <a:pt x="56781" y="99682"/>
                  </a:lnTo>
                  <a:lnTo>
                    <a:pt x="56781" y="93154"/>
                  </a:lnTo>
                  <a:lnTo>
                    <a:pt x="60210" y="86347"/>
                  </a:lnTo>
                  <a:close/>
                </a:path>
                <a:path w="5255259" h="997585">
                  <a:moveTo>
                    <a:pt x="1288923" y="399973"/>
                  </a:moveTo>
                  <a:lnTo>
                    <a:pt x="1285582" y="396570"/>
                  </a:lnTo>
                  <a:lnTo>
                    <a:pt x="1285582" y="386651"/>
                  </a:lnTo>
                  <a:lnTo>
                    <a:pt x="1278763" y="379818"/>
                  </a:lnTo>
                  <a:lnTo>
                    <a:pt x="1275295" y="376732"/>
                  </a:lnTo>
                  <a:lnTo>
                    <a:pt x="1272235" y="376732"/>
                  </a:lnTo>
                  <a:lnTo>
                    <a:pt x="1268755" y="373329"/>
                  </a:lnTo>
                  <a:lnTo>
                    <a:pt x="1248600" y="373329"/>
                  </a:lnTo>
                  <a:lnTo>
                    <a:pt x="1245539" y="376732"/>
                  </a:lnTo>
                  <a:lnTo>
                    <a:pt x="1242060" y="376732"/>
                  </a:lnTo>
                  <a:lnTo>
                    <a:pt x="1238732" y="379818"/>
                  </a:lnTo>
                  <a:lnTo>
                    <a:pt x="1235252" y="383235"/>
                  </a:lnTo>
                  <a:lnTo>
                    <a:pt x="1232192" y="386651"/>
                  </a:lnTo>
                  <a:lnTo>
                    <a:pt x="1232192" y="396570"/>
                  </a:lnTo>
                  <a:lnTo>
                    <a:pt x="1228725" y="399973"/>
                  </a:lnTo>
                  <a:lnTo>
                    <a:pt x="1232192" y="406806"/>
                  </a:lnTo>
                  <a:lnTo>
                    <a:pt x="1232192" y="413296"/>
                  </a:lnTo>
                  <a:lnTo>
                    <a:pt x="1235252" y="416712"/>
                  </a:lnTo>
                  <a:lnTo>
                    <a:pt x="1238732" y="420128"/>
                  </a:lnTo>
                  <a:lnTo>
                    <a:pt x="1242060" y="423202"/>
                  </a:lnTo>
                  <a:lnTo>
                    <a:pt x="1245539" y="426618"/>
                  </a:lnTo>
                  <a:lnTo>
                    <a:pt x="1248600" y="426618"/>
                  </a:lnTo>
                  <a:lnTo>
                    <a:pt x="1255407" y="430034"/>
                  </a:lnTo>
                  <a:lnTo>
                    <a:pt x="1258887" y="430034"/>
                  </a:lnTo>
                  <a:lnTo>
                    <a:pt x="1258887" y="426618"/>
                  </a:lnTo>
                  <a:lnTo>
                    <a:pt x="1261948" y="430034"/>
                  </a:lnTo>
                  <a:lnTo>
                    <a:pt x="1268755" y="426618"/>
                  </a:lnTo>
                  <a:lnTo>
                    <a:pt x="1272235" y="426618"/>
                  </a:lnTo>
                  <a:lnTo>
                    <a:pt x="1275295" y="423202"/>
                  </a:lnTo>
                  <a:lnTo>
                    <a:pt x="1278763" y="420128"/>
                  </a:lnTo>
                  <a:lnTo>
                    <a:pt x="1285582" y="413296"/>
                  </a:lnTo>
                  <a:lnTo>
                    <a:pt x="1285582" y="406806"/>
                  </a:lnTo>
                  <a:lnTo>
                    <a:pt x="1288923" y="399973"/>
                  </a:lnTo>
                  <a:close/>
                </a:path>
                <a:path w="5255259" h="997585">
                  <a:moveTo>
                    <a:pt x="1485633" y="783628"/>
                  </a:moveTo>
                  <a:lnTo>
                    <a:pt x="1428915" y="753554"/>
                  </a:lnTo>
                  <a:lnTo>
                    <a:pt x="1425854" y="753554"/>
                  </a:lnTo>
                  <a:lnTo>
                    <a:pt x="1428915" y="813676"/>
                  </a:lnTo>
                  <a:lnTo>
                    <a:pt x="1485633" y="783628"/>
                  </a:lnTo>
                  <a:close/>
                </a:path>
                <a:path w="5255259" h="997585">
                  <a:moveTo>
                    <a:pt x="1485633" y="536625"/>
                  </a:moveTo>
                  <a:lnTo>
                    <a:pt x="1428915" y="509981"/>
                  </a:lnTo>
                  <a:lnTo>
                    <a:pt x="1425854" y="506564"/>
                  </a:lnTo>
                  <a:lnTo>
                    <a:pt x="1428915" y="566686"/>
                  </a:lnTo>
                  <a:lnTo>
                    <a:pt x="1485633" y="536625"/>
                  </a:lnTo>
                  <a:close/>
                </a:path>
                <a:path w="5255259" h="997585">
                  <a:moveTo>
                    <a:pt x="1485633" y="290017"/>
                  </a:moveTo>
                  <a:lnTo>
                    <a:pt x="1428915" y="259892"/>
                  </a:lnTo>
                  <a:lnTo>
                    <a:pt x="1425854" y="259892"/>
                  </a:lnTo>
                  <a:lnTo>
                    <a:pt x="1428915" y="316674"/>
                  </a:lnTo>
                  <a:lnTo>
                    <a:pt x="1485633" y="290017"/>
                  </a:lnTo>
                  <a:close/>
                </a:path>
                <a:path w="5255259" h="997585">
                  <a:moveTo>
                    <a:pt x="1485633" y="29705"/>
                  </a:moveTo>
                  <a:lnTo>
                    <a:pt x="1428915" y="0"/>
                  </a:lnTo>
                  <a:lnTo>
                    <a:pt x="1425854" y="0"/>
                  </a:lnTo>
                  <a:lnTo>
                    <a:pt x="1428915" y="56362"/>
                  </a:lnTo>
                  <a:lnTo>
                    <a:pt x="1485633" y="29705"/>
                  </a:lnTo>
                  <a:close/>
                </a:path>
                <a:path w="5255259" h="997585">
                  <a:moveTo>
                    <a:pt x="2614218" y="513397"/>
                  </a:moveTo>
                  <a:lnTo>
                    <a:pt x="2610739" y="509981"/>
                  </a:lnTo>
                  <a:lnTo>
                    <a:pt x="2610739" y="506564"/>
                  </a:lnTo>
                  <a:lnTo>
                    <a:pt x="2607411" y="503478"/>
                  </a:lnTo>
                  <a:lnTo>
                    <a:pt x="2600871" y="496646"/>
                  </a:lnTo>
                  <a:lnTo>
                    <a:pt x="2594064" y="496646"/>
                  </a:lnTo>
                  <a:lnTo>
                    <a:pt x="2591003" y="493229"/>
                  </a:lnTo>
                  <a:lnTo>
                    <a:pt x="2580716" y="493229"/>
                  </a:lnTo>
                  <a:lnTo>
                    <a:pt x="2577655" y="496646"/>
                  </a:lnTo>
                  <a:lnTo>
                    <a:pt x="2574188" y="496646"/>
                  </a:lnTo>
                  <a:lnTo>
                    <a:pt x="2560840" y="509981"/>
                  </a:lnTo>
                  <a:lnTo>
                    <a:pt x="2560840" y="513397"/>
                  </a:lnTo>
                  <a:lnTo>
                    <a:pt x="2557361" y="516813"/>
                  </a:lnTo>
                  <a:lnTo>
                    <a:pt x="2557361" y="526719"/>
                  </a:lnTo>
                  <a:lnTo>
                    <a:pt x="2560840" y="530136"/>
                  </a:lnTo>
                  <a:lnTo>
                    <a:pt x="2560840" y="536625"/>
                  </a:lnTo>
                  <a:lnTo>
                    <a:pt x="2564307" y="540042"/>
                  </a:lnTo>
                  <a:lnTo>
                    <a:pt x="2567368" y="543445"/>
                  </a:lnTo>
                  <a:lnTo>
                    <a:pt x="2570708" y="546862"/>
                  </a:lnTo>
                  <a:lnTo>
                    <a:pt x="2574188" y="546862"/>
                  </a:lnTo>
                  <a:lnTo>
                    <a:pt x="2577655" y="549948"/>
                  </a:lnTo>
                  <a:lnTo>
                    <a:pt x="2584056" y="549948"/>
                  </a:lnTo>
                  <a:lnTo>
                    <a:pt x="2587523" y="549948"/>
                  </a:lnTo>
                  <a:lnTo>
                    <a:pt x="2594064" y="549948"/>
                  </a:lnTo>
                  <a:lnTo>
                    <a:pt x="2600871" y="546862"/>
                  </a:lnTo>
                  <a:lnTo>
                    <a:pt x="2604211" y="546862"/>
                  </a:lnTo>
                  <a:lnTo>
                    <a:pt x="2610739" y="540042"/>
                  </a:lnTo>
                  <a:lnTo>
                    <a:pt x="2610739" y="536625"/>
                  </a:lnTo>
                  <a:lnTo>
                    <a:pt x="2614218" y="530136"/>
                  </a:lnTo>
                  <a:lnTo>
                    <a:pt x="2614218" y="513397"/>
                  </a:lnTo>
                  <a:close/>
                </a:path>
                <a:path w="5255259" h="997585">
                  <a:moveTo>
                    <a:pt x="2948013" y="833488"/>
                  </a:moveTo>
                  <a:lnTo>
                    <a:pt x="2891294" y="806843"/>
                  </a:lnTo>
                  <a:lnTo>
                    <a:pt x="2891294" y="863549"/>
                  </a:lnTo>
                  <a:lnTo>
                    <a:pt x="2948013" y="833488"/>
                  </a:lnTo>
                  <a:close/>
                </a:path>
                <a:path w="5255259" h="997585">
                  <a:moveTo>
                    <a:pt x="2951492" y="519874"/>
                  </a:moveTo>
                  <a:lnTo>
                    <a:pt x="2894774" y="490169"/>
                  </a:lnTo>
                  <a:lnTo>
                    <a:pt x="2891294" y="490169"/>
                  </a:lnTo>
                  <a:lnTo>
                    <a:pt x="2894774" y="549948"/>
                  </a:lnTo>
                  <a:lnTo>
                    <a:pt x="2951492" y="519874"/>
                  </a:lnTo>
                  <a:close/>
                </a:path>
                <a:path w="5255259" h="997585">
                  <a:moveTo>
                    <a:pt x="3291814" y="646620"/>
                  </a:moveTo>
                  <a:lnTo>
                    <a:pt x="3235096" y="619975"/>
                  </a:lnTo>
                  <a:lnTo>
                    <a:pt x="3231616" y="616915"/>
                  </a:lnTo>
                  <a:lnTo>
                    <a:pt x="3235096" y="676694"/>
                  </a:lnTo>
                  <a:lnTo>
                    <a:pt x="3291814" y="646620"/>
                  </a:lnTo>
                  <a:close/>
                </a:path>
                <a:path w="5255259" h="997585">
                  <a:moveTo>
                    <a:pt x="3291814" y="156464"/>
                  </a:moveTo>
                  <a:lnTo>
                    <a:pt x="3235096" y="126339"/>
                  </a:lnTo>
                  <a:lnTo>
                    <a:pt x="3231616" y="126339"/>
                  </a:lnTo>
                  <a:lnTo>
                    <a:pt x="3235096" y="182981"/>
                  </a:lnTo>
                  <a:lnTo>
                    <a:pt x="3291814" y="156464"/>
                  </a:lnTo>
                  <a:close/>
                </a:path>
                <a:path w="5255259" h="997585">
                  <a:moveTo>
                    <a:pt x="4046575" y="500062"/>
                  </a:moveTo>
                  <a:lnTo>
                    <a:pt x="4043095" y="496646"/>
                  </a:lnTo>
                  <a:lnTo>
                    <a:pt x="4043095" y="493229"/>
                  </a:lnTo>
                  <a:lnTo>
                    <a:pt x="4039616" y="490169"/>
                  </a:lnTo>
                  <a:lnTo>
                    <a:pt x="4036288" y="486752"/>
                  </a:lnTo>
                  <a:lnTo>
                    <a:pt x="4033228" y="483336"/>
                  </a:lnTo>
                  <a:lnTo>
                    <a:pt x="4022941" y="483336"/>
                  </a:lnTo>
                  <a:lnTo>
                    <a:pt x="4019880" y="479920"/>
                  </a:lnTo>
                  <a:lnTo>
                    <a:pt x="4012933" y="483336"/>
                  </a:lnTo>
                  <a:lnTo>
                    <a:pt x="4006532" y="483336"/>
                  </a:lnTo>
                  <a:lnTo>
                    <a:pt x="3999585" y="490169"/>
                  </a:lnTo>
                  <a:lnTo>
                    <a:pt x="3996245" y="493229"/>
                  </a:lnTo>
                  <a:lnTo>
                    <a:pt x="3993184" y="496646"/>
                  </a:lnTo>
                  <a:lnTo>
                    <a:pt x="3993184" y="500062"/>
                  </a:lnTo>
                  <a:lnTo>
                    <a:pt x="3989717" y="506564"/>
                  </a:lnTo>
                  <a:lnTo>
                    <a:pt x="3989717" y="513397"/>
                  </a:lnTo>
                  <a:lnTo>
                    <a:pt x="3993184" y="519874"/>
                  </a:lnTo>
                  <a:lnTo>
                    <a:pt x="3993184" y="523303"/>
                  </a:lnTo>
                  <a:lnTo>
                    <a:pt x="3996245" y="526719"/>
                  </a:lnTo>
                  <a:lnTo>
                    <a:pt x="4003052" y="533552"/>
                  </a:lnTo>
                  <a:lnTo>
                    <a:pt x="4006532" y="536625"/>
                  </a:lnTo>
                  <a:lnTo>
                    <a:pt x="4012933" y="536625"/>
                  </a:lnTo>
                  <a:lnTo>
                    <a:pt x="4019880" y="540042"/>
                  </a:lnTo>
                  <a:lnTo>
                    <a:pt x="4016400" y="536625"/>
                  </a:lnTo>
                  <a:lnTo>
                    <a:pt x="4033228" y="536625"/>
                  </a:lnTo>
                  <a:lnTo>
                    <a:pt x="4043095" y="526719"/>
                  </a:lnTo>
                  <a:lnTo>
                    <a:pt x="4043095" y="523303"/>
                  </a:lnTo>
                  <a:lnTo>
                    <a:pt x="4046575" y="519874"/>
                  </a:lnTo>
                  <a:lnTo>
                    <a:pt x="4046575" y="500062"/>
                  </a:lnTo>
                  <a:close/>
                </a:path>
                <a:path w="5255259" h="997585">
                  <a:moveTo>
                    <a:pt x="4146385" y="967066"/>
                  </a:moveTo>
                  <a:lnTo>
                    <a:pt x="4089946" y="940422"/>
                  </a:lnTo>
                  <a:lnTo>
                    <a:pt x="4086466" y="937006"/>
                  </a:lnTo>
                  <a:lnTo>
                    <a:pt x="4089946" y="997127"/>
                  </a:lnTo>
                  <a:lnTo>
                    <a:pt x="4146385" y="967066"/>
                  </a:lnTo>
                  <a:close/>
                </a:path>
                <a:path w="5255259" h="997585">
                  <a:moveTo>
                    <a:pt x="4146385" y="506564"/>
                  </a:moveTo>
                  <a:lnTo>
                    <a:pt x="4089946" y="476834"/>
                  </a:lnTo>
                  <a:lnTo>
                    <a:pt x="4086466" y="476834"/>
                  </a:lnTo>
                  <a:lnTo>
                    <a:pt x="4089946" y="533552"/>
                  </a:lnTo>
                  <a:lnTo>
                    <a:pt x="4146385" y="506564"/>
                  </a:lnTo>
                  <a:close/>
                </a:path>
                <a:path w="5255259" h="997585">
                  <a:moveTo>
                    <a:pt x="5251615" y="506564"/>
                  </a:moveTo>
                  <a:lnTo>
                    <a:pt x="5194897" y="479920"/>
                  </a:lnTo>
                  <a:lnTo>
                    <a:pt x="5191430" y="476834"/>
                  </a:lnTo>
                  <a:lnTo>
                    <a:pt x="5194897" y="536625"/>
                  </a:lnTo>
                  <a:lnTo>
                    <a:pt x="5251615" y="506564"/>
                  </a:lnTo>
                  <a:close/>
                </a:path>
                <a:path w="5255259" h="997585">
                  <a:moveTo>
                    <a:pt x="5255095" y="876871"/>
                  </a:moveTo>
                  <a:lnTo>
                    <a:pt x="5198237" y="846823"/>
                  </a:lnTo>
                  <a:lnTo>
                    <a:pt x="5198237" y="906932"/>
                  </a:lnTo>
                  <a:lnTo>
                    <a:pt x="5255095" y="876871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6129439" y="3016685"/>
              <a:ext cx="57150" cy="56515"/>
            </a:xfrm>
            <a:custGeom>
              <a:avLst/>
              <a:gdLst/>
              <a:ahLst/>
              <a:cxnLst/>
              <a:rect l="l" t="t" r="r" b="b"/>
              <a:pathLst>
                <a:path w="57150" h="56514">
                  <a:moveTo>
                    <a:pt x="33226" y="0"/>
                  </a:moveTo>
                  <a:lnTo>
                    <a:pt x="23355" y="0"/>
                  </a:lnTo>
                  <a:lnTo>
                    <a:pt x="19880" y="3082"/>
                  </a:lnTo>
                  <a:lnTo>
                    <a:pt x="16821" y="3082"/>
                  </a:lnTo>
                  <a:lnTo>
                    <a:pt x="3475" y="16396"/>
                  </a:lnTo>
                  <a:lnTo>
                    <a:pt x="3475" y="19811"/>
                  </a:lnTo>
                  <a:lnTo>
                    <a:pt x="0" y="23227"/>
                  </a:lnTo>
                  <a:lnTo>
                    <a:pt x="0" y="33139"/>
                  </a:lnTo>
                  <a:lnTo>
                    <a:pt x="3475" y="39970"/>
                  </a:lnTo>
                  <a:lnTo>
                    <a:pt x="3475" y="43052"/>
                  </a:lnTo>
                  <a:lnTo>
                    <a:pt x="6534" y="46468"/>
                  </a:lnTo>
                  <a:lnTo>
                    <a:pt x="13346" y="53298"/>
                  </a:lnTo>
                  <a:lnTo>
                    <a:pt x="16821" y="53298"/>
                  </a:lnTo>
                  <a:lnTo>
                    <a:pt x="19880" y="56366"/>
                  </a:lnTo>
                  <a:lnTo>
                    <a:pt x="30167" y="56366"/>
                  </a:lnTo>
                  <a:lnTo>
                    <a:pt x="26692" y="56366"/>
                  </a:lnTo>
                  <a:lnTo>
                    <a:pt x="40038" y="56366"/>
                  </a:lnTo>
                  <a:lnTo>
                    <a:pt x="43514" y="53298"/>
                  </a:lnTo>
                  <a:lnTo>
                    <a:pt x="46572" y="53298"/>
                  </a:lnTo>
                  <a:lnTo>
                    <a:pt x="53384" y="46468"/>
                  </a:lnTo>
                  <a:lnTo>
                    <a:pt x="53384" y="43052"/>
                  </a:lnTo>
                  <a:lnTo>
                    <a:pt x="56860" y="39970"/>
                  </a:lnTo>
                  <a:lnTo>
                    <a:pt x="56860" y="19811"/>
                  </a:lnTo>
                  <a:lnTo>
                    <a:pt x="53384" y="16396"/>
                  </a:lnTo>
                  <a:lnTo>
                    <a:pt x="53384" y="13328"/>
                  </a:lnTo>
                  <a:lnTo>
                    <a:pt x="46572" y="6497"/>
                  </a:lnTo>
                  <a:lnTo>
                    <a:pt x="43514" y="3082"/>
                  </a:lnTo>
                  <a:lnTo>
                    <a:pt x="40038" y="3082"/>
                  </a:lnTo>
                  <a:lnTo>
                    <a:pt x="3322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4700562" y="2472905"/>
              <a:ext cx="765175" cy="1050925"/>
            </a:xfrm>
            <a:custGeom>
              <a:avLst/>
              <a:gdLst/>
              <a:ahLst/>
              <a:cxnLst/>
              <a:rect l="l" t="t" r="r" b="b"/>
              <a:pathLst>
                <a:path w="765175" h="1050925">
                  <a:moveTo>
                    <a:pt x="60198" y="280060"/>
                  </a:moveTo>
                  <a:lnTo>
                    <a:pt x="56857" y="273570"/>
                  </a:lnTo>
                  <a:lnTo>
                    <a:pt x="56857" y="266738"/>
                  </a:lnTo>
                  <a:lnTo>
                    <a:pt x="53378" y="263309"/>
                  </a:lnTo>
                  <a:lnTo>
                    <a:pt x="50038" y="260248"/>
                  </a:lnTo>
                  <a:lnTo>
                    <a:pt x="46570" y="256832"/>
                  </a:lnTo>
                  <a:lnTo>
                    <a:pt x="43510" y="253415"/>
                  </a:lnTo>
                  <a:lnTo>
                    <a:pt x="40030" y="249999"/>
                  </a:lnTo>
                  <a:lnTo>
                    <a:pt x="19875" y="249999"/>
                  </a:lnTo>
                  <a:lnTo>
                    <a:pt x="16814" y="253415"/>
                  </a:lnTo>
                  <a:lnTo>
                    <a:pt x="10007" y="260248"/>
                  </a:lnTo>
                  <a:lnTo>
                    <a:pt x="6527" y="263309"/>
                  </a:lnTo>
                  <a:lnTo>
                    <a:pt x="3467" y="266738"/>
                  </a:lnTo>
                  <a:lnTo>
                    <a:pt x="3467" y="273570"/>
                  </a:lnTo>
                  <a:lnTo>
                    <a:pt x="0" y="280060"/>
                  </a:lnTo>
                  <a:lnTo>
                    <a:pt x="3467" y="283476"/>
                  </a:lnTo>
                  <a:lnTo>
                    <a:pt x="3467" y="290296"/>
                  </a:lnTo>
                  <a:lnTo>
                    <a:pt x="6527" y="296799"/>
                  </a:lnTo>
                  <a:lnTo>
                    <a:pt x="10007" y="300215"/>
                  </a:lnTo>
                  <a:lnTo>
                    <a:pt x="13335" y="300215"/>
                  </a:lnTo>
                  <a:lnTo>
                    <a:pt x="19875" y="306692"/>
                  </a:lnTo>
                  <a:lnTo>
                    <a:pt x="30162" y="306692"/>
                  </a:lnTo>
                  <a:lnTo>
                    <a:pt x="40030" y="306692"/>
                  </a:lnTo>
                  <a:lnTo>
                    <a:pt x="43510" y="303631"/>
                  </a:lnTo>
                  <a:lnTo>
                    <a:pt x="46570" y="300215"/>
                  </a:lnTo>
                  <a:lnTo>
                    <a:pt x="50038" y="300215"/>
                  </a:lnTo>
                  <a:lnTo>
                    <a:pt x="53378" y="296799"/>
                  </a:lnTo>
                  <a:lnTo>
                    <a:pt x="56857" y="290296"/>
                  </a:lnTo>
                  <a:lnTo>
                    <a:pt x="56857" y="283476"/>
                  </a:lnTo>
                  <a:lnTo>
                    <a:pt x="60198" y="280060"/>
                  </a:lnTo>
                  <a:close/>
                </a:path>
                <a:path w="765175" h="1050925">
                  <a:moveTo>
                    <a:pt x="60198" y="26517"/>
                  </a:moveTo>
                  <a:lnTo>
                    <a:pt x="56857" y="23456"/>
                  </a:lnTo>
                  <a:lnTo>
                    <a:pt x="56857" y="13182"/>
                  </a:lnTo>
                  <a:lnTo>
                    <a:pt x="53378" y="10134"/>
                  </a:lnTo>
                  <a:lnTo>
                    <a:pt x="46570" y="3327"/>
                  </a:lnTo>
                  <a:lnTo>
                    <a:pt x="43510" y="3327"/>
                  </a:lnTo>
                  <a:lnTo>
                    <a:pt x="40030" y="0"/>
                  </a:lnTo>
                  <a:lnTo>
                    <a:pt x="19875" y="0"/>
                  </a:lnTo>
                  <a:lnTo>
                    <a:pt x="16814" y="3327"/>
                  </a:lnTo>
                  <a:lnTo>
                    <a:pt x="13335" y="3327"/>
                  </a:lnTo>
                  <a:lnTo>
                    <a:pt x="10007" y="6794"/>
                  </a:lnTo>
                  <a:lnTo>
                    <a:pt x="3467" y="13182"/>
                  </a:lnTo>
                  <a:lnTo>
                    <a:pt x="3467" y="23456"/>
                  </a:lnTo>
                  <a:lnTo>
                    <a:pt x="0" y="26517"/>
                  </a:lnTo>
                  <a:lnTo>
                    <a:pt x="3467" y="33451"/>
                  </a:lnTo>
                  <a:lnTo>
                    <a:pt x="3467" y="39839"/>
                  </a:lnTo>
                  <a:lnTo>
                    <a:pt x="6527" y="43319"/>
                  </a:lnTo>
                  <a:lnTo>
                    <a:pt x="13335" y="50114"/>
                  </a:lnTo>
                  <a:lnTo>
                    <a:pt x="16814" y="53174"/>
                  </a:lnTo>
                  <a:lnTo>
                    <a:pt x="19875" y="53174"/>
                  </a:lnTo>
                  <a:lnTo>
                    <a:pt x="26682" y="56642"/>
                  </a:lnTo>
                  <a:lnTo>
                    <a:pt x="30162" y="56642"/>
                  </a:lnTo>
                  <a:lnTo>
                    <a:pt x="30162" y="53174"/>
                  </a:lnTo>
                  <a:lnTo>
                    <a:pt x="33223" y="56642"/>
                  </a:lnTo>
                  <a:lnTo>
                    <a:pt x="40030" y="53174"/>
                  </a:lnTo>
                  <a:lnTo>
                    <a:pt x="43510" y="53174"/>
                  </a:lnTo>
                  <a:lnTo>
                    <a:pt x="50038" y="46786"/>
                  </a:lnTo>
                  <a:lnTo>
                    <a:pt x="56857" y="39839"/>
                  </a:lnTo>
                  <a:lnTo>
                    <a:pt x="56857" y="33451"/>
                  </a:lnTo>
                  <a:lnTo>
                    <a:pt x="60198" y="26517"/>
                  </a:lnTo>
                  <a:close/>
                </a:path>
                <a:path w="765175" h="1050925">
                  <a:moveTo>
                    <a:pt x="764616" y="1020699"/>
                  </a:moveTo>
                  <a:lnTo>
                    <a:pt x="707758" y="993711"/>
                  </a:lnTo>
                  <a:lnTo>
                    <a:pt x="704418" y="990625"/>
                  </a:lnTo>
                  <a:lnTo>
                    <a:pt x="707758" y="1050404"/>
                  </a:lnTo>
                  <a:lnTo>
                    <a:pt x="764616" y="1020699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3" name="object 103"/>
          <p:cNvGrpSpPr/>
          <p:nvPr/>
        </p:nvGrpSpPr>
        <p:grpSpPr>
          <a:xfrm>
            <a:off x="3285233" y="4797019"/>
            <a:ext cx="1769745" cy="545465"/>
            <a:chOff x="3285233" y="4797019"/>
            <a:chExt cx="1769745" cy="545465"/>
          </a:xfrm>
        </p:grpSpPr>
        <p:sp>
          <p:nvSpPr>
            <p:cNvPr id="104" name="object 104"/>
            <p:cNvSpPr/>
            <p:nvPr/>
          </p:nvSpPr>
          <p:spPr>
            <a:xfrm>
              <a:off x="5002944" y="4836629"/>
              <a:ext cx="52069" cy="48895"/>
            </a:xfrm>
            <a:custGeom>
              <a:avLst/>
              <a:gdLst/>
              <a:ahLst/>
              <a:cxnLst/>
              <a:rect l="l" t="t" r="r" b="b"/>
              <a:pathLst>
                <a:path w="52070" h="48895">
                  <a:moveTo>
                    <a:pt x="0" y="0"/>
                  </a:moveTo>
                  <a:lnTo>
                    <a:pt x="0" y="48814"/>
                  </a:lnTo>
                  <a:lnTo>
                    <a:pt x="51761" y="245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3291583" y="4803369"/>
              <a:ext cx="189230" cy="532765"/>
            </a:xfrm>
            <a:custGeom>
              <a:avLst/>
              <a:gdLst/>
              <a:ahLst/>
              <a:cxnLst/>
              <a:rect l="l" t="t" r="r" b="b"/>
              <a:pathLst>
                <a:path w="189229" h="532764">
                  <a:moveTo>
                    <a:pt x="188853" y="529889"/>
                  </a:moveTo>
                  <a:lnTo>
                    <a:pt x="188852" y="0"/>
                  </a:lnTo>
                  <a:lnTo>
                    <a:pt x="0" y="0"/>
                  </a:lnTo>
                  <a:lnTo>
                    <a:pt x="0" y="532684"/>
                  </a:lnTo>
                  <a:lnTo>
                    <a:pt x="188853" y="532684"/>
                  </a:lnTo>
                </a:path>
              </a:pathLst>
            </a:custGeom>
            <a:ln w="121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6" name="object 106"/>
          <p:cNvSpPr txBox="1"/>
          <p:nvPr/>
        </p:nvSpPr>
        <p:spPr>
          <a:xfrm>
            <a:off x="3306350" y="4988484"/>
            <a:ext cx="168275" cy="1460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00" spc="-25" dirty="0">
                <a:latin typeface="Arial MT"/>
                <a:cs typeface="Arial MT"/>
              </a:rPr>
              <a:t>PC</a:t>
            </a:r>
            <a:endParaRPr sz="800">
              <a:latin typeface="Arial MT"/>
              <a:cs typeface="Arial MT"/>
            </a:endParaRPr>
          </a:p>
        </p:txBody>
      </p:sp>
      <p:grpSp>
        <p:nvGrpSpPr>
          <p:cNvPr id="107" name="object 107"/>
          <p:cNvGrpSpPr/>
          <p:nvPr/>
        </p:nvGrpSpPr>
        <p:grpSpPr>
          <a:xfrm>
            <a:off x="3233827" y="4845455"/>
            <a:ext cx="1574800" cy="1207135"/>
            <a:chOff x="3233827" y="4845455"/>
            <a:chExt cx="1574800" cy="1207135"/>
          </a:xfrm>
        </p:grpSpPr>
        <p:sp>
          <p:nvSpPr>
            <p:cNvPr id="108" name="object 108"/>
            <p:cNvSpPr/>
            <p:nvPr/>
          </p:nvSpPr>
          <p:spPr>
            <a:xfrm>
              <a:off x="3480436" y="5068181"/>
              <a:ext cx="340995" cy="0"/>
            </a:xfrm>
            <a:custGeom>
              <a:avLst/>
              <a:gdLst/>
              <a:ahLst/>
              <a:cxnLst/>
              <a:rect l="l" t="t" r="r" b="b"/>
              <a:pathLst>
                <a:path w="340995">
                  <a:moveTo>
                    <a:pt x="0" y="0"/>
                  </a:moveTo>
                  <a:lnTo>
                    <a:pt x="340902" y="0"/>
                  </a:lnTo>
                </a:path>
              </a:pathLst>
            </a:custGeom>
            <a:ln w="211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3233826" y="5040744"/>
              <a:ext cx="621665" cy="813435"/>
            </a:xfrm>
            <a:custGeom>
              <a:avLst/>
              <a:gdLst/>
              <a:ahLst/>
              <a:cxnLst/>
              <a:rect l="l" t="t" r="r" b="b"/>
              <a:pathLst>
                <a:path w="621664" h="813435">
                  <a:moveTo>
                    <a:pt x="51816" y="27444"/>
                  </a:moveTo>
                  <a:lnTo>
                    <a:pt x="0" y="3162"/>
                  </a:lnTo>
                  <a:lnTo>
                    <a:pt x="0" y="51727"/>
                  </a:lnTo>
                  <a:lnTo>
                    <a:pt x="51816" y="27444"/>
                  </a:lnTo>
                  <a:close/>
                </a:path>
                <a:path w="621664" h="813435">
                  <a:moveTo>
                    <a:pt x="621220" y="788847"/>
                  </a:moveTo>
                  <a:lnTo>
                    <a:pt x="572516" y="764578"/>
                  </a:lnTo>
                  <a:lnTo>
                    <a:pt x="569391" y="761453"/>
                  </a:lnTo>
                  <a:lnTo>
                    <a:pt x="572516" y="813117"/>
                  </a:lnTo>
                  <a:lnTo>
                    <a:pt x="621220" y="788847"/>
                  </a:lnTo>
                  <a:close/>
                </a:path>
                <a:path w="621664" h="813435">
                  <a:moveTo>
                    <a:pt x="621220" y="27444"/>
                  </a:moveTo>
                  <a:lnTo>
                    <a:pt x="572516" y="3162"/>
                  </a:lnTo>
                  <a:lnTo>
                    <a:pt x="569391" y="0"/>
                  </a:lnTo>
                  <a:lnTo>
                    <a:pt x="572516" y="51727"/>
                  </a:lnTo>
                  <a:lnTo>
                    <a:pt x="621220" y="274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3864105" y="4851805"/>
              <a:ext cx="937894" cy="1194435"/>
            </a:xfrm>
            <a:custGeom>
              <a:avLst/>
              <a:gdLst/>
              <a:ahLst/>
              <a:cxnLst/>
              <a:rect l="l" t="t" r="r" b="b"/>
              <a:pathLst>
                <a:path w="937895" h="1194435">
                  <a:moveTo>
                    <a:pt x="934965" y="1190933"/>
                  </a:moveTo>
                  <a:lnTo>
                    <a:pt x="937756" y="0"/>
                  </a:lnTo>
                  <a:lnTo>
                    <a:pt x="0" y="0"/>
                  </a:lnTo>
                  <a:lnTo>
                    <a:pt x="0" y="1194044"/>
                  </a:lnTo>
                  <a:lnTo>
                    <a:pt x="937756" y="1194044"/>
                  </a:lnTo>
                </a:path>
              </a:pathLst>
            </a:custGeom>
            <a:ln w="121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1" name="object 111"/>
          <p:cNvSpPr txBox="1"/>
          <p:nvPr/>
        </p:nvSpPr>
        <p:spPr>
          <a:xfrm>
            <a:off x="3906871" y="4988484"/>
            <a:ext cx="386080" cy="1460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800" spc="-10" dirty="0">
                <a:latin typeface="Arial MT"/>
                <a:cs typeface="Arial MT"/>
              </a:rPr>
              <a:t>Address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112" name="object 112"/>
          <p:cNvSpPr txBox="1"/>
          <p:nvPr/>
        </p:nvSpPr>
        <p:spPr>
          <a:xfrm>
            <a:off x="3881471" y="5305310"/>
            <a:ext cx="923925" cy="1460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0"/>
              </a:spcBef>
            </a:pPr>
            <a:r>
              <a:rPr sz="1200" baseline="-38194" dirty="0">
                <a:latin typeface="Arial MT"/>
                <a:cs typeface="Arial MT"/>
              </a:rPr>
              <a:t>Memory</a:t>
            </a:r>
            <a:r>
              <a:rPr sz="1200" spc="-82" baseline="-38194" dirty="0">
                <a:latin typeface="Arial MT"/>
                <a:cs typeface="Arial MT"/>
              </a:rPr>
              <a:t> </a:t>
            </a:r>
            <a:r>
              <a:rPr sz="800" spc="-10" dirty="0">
                <a:latin typeface="Arial MT"/>
                <a:cs typeface="Arial MT"/>
              </a:rPr>
              <a:t>Instruction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113" name="object 113"/>
          <p:cNvSpPr txBox="1"/>
          <p:nvPr/>
        </p:nvSpPr>
        <p:spPr>
          <a:xfrm>
            <a:off x="4454755" y="5405822"/>
            <a:ext cx="327660" cy="1460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800" dirty="0">
                <a:latin typeface="Arial MT"/>
                <a:cs typeface="Arial MT"/>
              </a:rPr>
              <a:t>or</a:t>
            </a:r>
            <a:r>
              <a:rPr sz="800" spc="-5" dirty="0">
                <a:latin typeface="Arial MT"/>
                <a:cs typeface="Arial MT"/>
              </a:rPr>
              <a:t> </a:t>
            </a:r>
            <a:r>
              <a:rPr sz="800" spc="-20" dirty="0">
                <a:latin typeface="Arial MT"/>
                <a:cs typeface="Arial MT"/>
              </a:rPr>
              <a:t>data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114" name="object 114"/>
          <p:cNvSpPr txBox="1"/>
          <p:nvPr/>
        </p:nvSpPr>
        <p:spPr>
          <a:xfrm>
            <a:off x="3906871" y="5749977"/>
            <a:ext cx="227329" cy="1460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800" spc="-20" dirty="0">
                <a:latin typeface="Arial MT"/>
                <a:cs typeface="Arial MT"/>
              </a:rPr>
              <a:t>Data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115" name="object 115"/>
          <p:cNvSpPr/>
          <p:nvPr/>
        </p:nvSpPr>
        <p:spPr>
          <a:xfrm>
            <a:off x="3730185" y="4547283"/>
            <a:ext cx="3508375" cy="575945"/>
          </a:xfrm>
          <a:custGeom>
            <a:avLst/>
            <a:gdLst/>
            <a:ahLst/>
            <a:cxnLst/>
            <a:rect l="l" t="t" r="r" b="b"/>
            <a:pathLst>
              <a:path w="3508375" h="575945">
                <a:moveTo>
                  <a:pt x="0" y="520898"/>
                </a:moveTo>
                <a:lnTo>
                  <a:pt x="0" y="0"/>
                </a:lnTo>
                <a:lnTo>
                  <a:pt x="3507886" y="0"/>
                </a:lnTo>
                <a:lnTo>
                  <a:pt x="3507887" y="575656"/>
                </a:lnTo>
              </a:path>
            </a:pathLst>
          </a:custGeom>
          <a:ln w="211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 txBox="1"/>
          <p:nvPr/>
        </p:nvSpPr>
        <p:spPr>
          <a:xfrm>
            <a:off x="5044112" y="4684495"/>
            <a:ext cx="545465" cy="376555"/>
          </a:xfrm>
          <a:prstGeom prst="rect">
            <a:avLst/>
          </a:prstGeom>
          <a:ln w="12148">
            <a:solidFill>
              <a:srgbClr val="000000"/>
            </a:solidFill>
          </a:ln>
        </p:spPr>
        <p:txBody>
          <a:bodyPr vert="horz" wrap="square" lIns="0" tIns="59690" rIns="0" bIns="0" rtlCol="0">
            <a:spAutoFit/>
          </a:bodyPr>
          <a:lstStyle/>
          <a:p>
            <a:pPr marL="107950" marR="32384" indent="-70485">
              <a:lnSpc>
                <a:spcPts val="940"/>
              </a:lnSpc>
              <a:spcBef>
                <a:spcPts val="470"/>
              </a:spcBef>
            </a:pPr>
            <a:r>
              <a:rPr sz="800" spc="-10" dirty="0">
                <a:latin typeface="Arial MT"/>
                <a:cs typeface="Arial MT"/>
              </a:rPr>
              <a:t>Instruction register</a:t>
            </a:r>
            <a:endParaRPr sz="800">
              <a:latin typeface="Arial MT"/>
              <a:cs typeface="Arial MT"/>
            </a:endParaRPr>
          </a:p>
        </p:txBody>
      </p:sp>
      <p:grpSp>
        <p:nvGrpSpPr>
          <p:cNvPr id="117" name="object 117"/>
          <p:cNvGrpSpPr/>
          <p:nvPr/>
        </p:nvGrpSpPr>
        <p:grpSpPr>
          <a:xfrm>
            <a:off x="5946955" y="4845455"/>
            <a:ext cx="1443355" cy="1207135"/>
            <a:chOff x="5946955" y="4845455"/>
            <a:chExt cx="1443355" cy="1207135"/>
          </a:xfrm>
        </p:grpSpPr>
        <p:sp>
          <p:nvSpPr>
            <p:cNvPr id="118" name="object 118"/>
            <p:cNvSpPr/>
            <p:nvPr/>
          </p:nvSpPr>
          <p:spPr>
            <a:xfrm>
              <a:off x="7088877" y="5765482"/>
              <a:ext cx="271145" cy="0"/>
            </a:xfrm>
            <a:custGeom>
              <a:avLst/>
              <a:gdLst/>
              <a:ahLst/>
              <a:cxnLst/>
              <a:rect l="l" t="t" r="r" b="b"/>
              <a:pathLst>
                <a:path w="271145">
                  <a:moveTo>
                    <a:pt x="270859" y="0"/>
                  </a:moveTo>
                  <a:lnTo>
                    <a:pt x="0" y="0"/>
                  </a:lnTo>
                </a:path>
              </a:pathLst>
            </a:custGeom>
            <a:ln w="211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5946952" y="4964493"/>
              <a:ext cx="1443355" cy="965835"/>
            </a:xfrm>
            <a:custGeom>
              <a:avLst/>
              <a:gdLst/>
              <a:ahLst/>
              <a:cxnLst/>
              <a:rect l="l" t="t" r="r" b="b"/>
              <a:pathLst>
                <a:path w="1443354" h="965835">
                  <a:moveTo>
                    <a:pt x="51752" y="941324"/>
                  </a:moveTo>
                  <a:lnTo>
                    <a:pt x="3035" y="916749"/>
                  </a:lnTo>
                  <a:lnTo>
                    <a:pt x="0" y="913955"/>
                  </a:lnTo>
                  <a:lnTo>
                    <a:pt x="3035" y="965606"/>
                  </a:lnTo>
                  <a:lnTo>
                    <a:pt x="51752" y="941324"/>
                  </a:lnTo>
                  <a:close/>
                </a:path>
                <a:path w="1443354" h="965835">
                  <a:moveTo>
                    <a:pt x="51752" y="636689"/>
                  </a:moveTo>
                  <a:lnTo>
                    <a:pt x="3035" y="612432"/>
                  </a:lnTo>
                  <a:lnTo>
                    <a:pt x="0" y="609307"/>
                  </a:lnTo>
                  <a:lnTo>
                    <a:pt x="3035" y="660958"/>
                  </a:lnTo>
                  <a:lnTo>
                    <a:pt x="51752" y="636689"/>
                  </a:lnTo>
                  <a:close/>
                </a:path>
                <a:path w="1443354" h="965835">
                  <a:moveTo>
                    <a:pt x="51752" y="332041"/>
                  </a:moveTo>
                  <a:lnTo>
                    <a:pt x="3035" y="307784"/>
                  </a:lnTo>
                  <a:lnTo>
                    <a:pt x="0" y="304673"/>
                  </a:lnTo>
                  <a:lnTo>
                    <a:pt x="3035" y="356628"/>
                  </a:lnTo>
                  <a:lnTo>
                    <a:pt x="51752" y="332041"/>
                  </a:lnTo>
                  <a:close/>
                </a:path>
                <a:path w="1443354" h="965835">
                  <a:moveTo>
                    <a:pt x="51752" y="27432"/>
                  </a:moveTo>
                  <a:lnTo>
                    <a:pt x="3035" y="3162"/>
                  </a:lnTo>
                  <a:lnTo>
                    <a:pt x="0" y="0"/>
                  </a:lnTo>
                  <a:lnTo>
                    <a:pt x="3035" y="51968"/>
                  </a:lnTo>
                  <a:lnTo>
                    <a:pt x="51752" y="27432"/>
                  </a:lnTo>
                  <a:close/>
                </a:path>
                <a:path w="1443354" h="965835">
                  <a:moveTo>
                    <a:pt x="1443101" y="191960"/>
                  </a:moveTo>
                  <a:lnTo>
                    <a:pt x="1391335" y="164655"/>
                  </a:lnTo>
                  <a:lnTo>
                    <a:pt x="1391335" y="216293"/>
                  </a:lnTo>
                  <a:lnTo>
                    <a:pt x="1443101" y="1919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6007724" y="4851651"/>
              <a:ext cx="683895" cy="1190625"/>
            </a:xfrm>
            <a:custGeom>
              <a:avLst/>
              <a:gdLst/>
              <a:ahLst/>
              <a:cxnLst/>
              <a:rect l="l" t="t" r="r" b="b"/>
              <a:pathLst>
                <a:path w="683895" h="1190625">
                  <a:moveTo>
                    <a:pt x="0" y="1190628"/>
                  </a:moveTo>
                  <a:lnTo>
                    <a:pt x="683682" y="1190628"/>
                  </a:lnTo>
                  <a:lnTo>
                    <a:pt x="683682" y="0"/>
                  </a:lnTo>
                  <a:lnTo>
                    <a:pt x="0" y="0"/>
                  </a:lnTo>
                  <a:lnTo>
                    <a:pt x="0" y="119062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6007724" y="4851805"/>
              <a:ext cx="685800" cy="1194435"/>
            </a:xfrm>
            <a:custGeom>
              <a:avLst/>
              <a:gdLst/>
              <a:ahLst/>
              <a:cxnLst/>
              <a:rect l="l" t="t" r="r" b="b"/>
              <a:pathLst>
                <a:path w="685800" h="1194435">
                  <a:moveTo>
                    <a:pt x="682159" y="1190933"/>
                  </a:moveTo>
                  <a:lnTo>
                    <a:pt x="685204" y="0"/>
                  </a:lnTo>
                  <a:lnTo>
                    <a:pt x="0" y="0"/>
                  </a:lnTo>
                  <a:lnTo>
                    <a:pt x="0" y="1194044"/>
                  </a:lnTo>
                  <a:lnTo>
                    <a:pt x="685204" y="1194044"/>
                  </a:lnTo>
                </a:path>
              </a:pathLst>
            </a:custGeom>
            <a:ln w="121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2" name="object 122"/>
          <p:cNvSpPr txBox="1"/>
          <p:nvPr/>
        </p:nvSpPr>
        <p:spPr>
          <a:xfrm>
            <a:off x="6037524" y="4912354"/>
            <a:ext cx="240665" cy="1460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00" spc="-20" dirty="0">
                <a:latin typeface="Arial MT"/>
                <a:cs typeface="Arial MT"/>
              </a:rPr>
              <a:t>Data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123" name="object 123"/>
          <p:cNvSpPr txBox="1"/>
          <p:nvPr/>
        </p:nvSpPr>
        <p:spPr>
          <a:xfrm>
            <a:off x="6037524" y="5182279"/>
            <a:ext cx="596900" cy="485775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sz="800" dirty="0">
                <a:latin typeface="Arial MT"/>
                <a:cs typeface="Arial MT"/>
              </a:rPr>
              <a:t>Register</a:t>
            </a:r>
            <a:r>
              <a:rPr sz="800" spc="-55" dirty="0">
                <a:latin typeface="Arial MT"/>
                <a:cs typeface="Arial MT"/>
              </a:rPr>
              <a:t> </a:t>
            </a:r>
            <a:r>
              <a:rPr sz="800" spc="-50" dirty="0">
                <a:latin typeface="Arial MT"/>
                <a:cs typeface="Arial MT"/>
              </a:rPr>
              <a:t>#</a:t>
            </a:r>
            <a:endParaRPr sz="800">
              <a:latin typeface="Arial MT"/>
              <a:cs typeface="Arial MT"/>
            </a:endParaRPr>
          </a:p>
          <a:p>
            <a:pPr marL="12700" marR="5080" indent="142875">
              <a:lnSpc>
                <a:spcPct val="122500"/>
              </a:lnSpc>
              <a:spcBef>
                <a:spcPts val="45"/>
              </a:spcBef>
            </a:pPr>
            <a:r>
              <a:rPr sz="800" spc="-10" dirty="0">
                <a:latin typeface="Arial MT"/>
                <a:cs typeface="Arial MT"/>
              </a:rPr>
              <a:t>Registers </a:t>
            </a:r>
            <a:r>
              <a:rPr sz="800" dirty="0">
                <a:latin typeface="Arial MT"/>
                <a:cs typeface="Arial MT"/>
              </a:rPr>
              <a:t>Register</a:t>
            </a:r>
            <a:r>
              <a:rPr sz="800" spc="-55" dirty="0">
                <a:latin typeface="Arial MT"/>
                <a:cs typeface="Arial MT"/>
              </a:rPr>
              <a:t> </a:t>
            </a:r>
            <a:r>
              <a:rPr sz="800" spc="-50" dirty="0">
                <a:latin typeface="Arial MT"/>
                <a:cs typeface="Arial MT"/>
              </a:rPr>
              <a:t>#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124" name="object 124"/>
          <p:cNvSpPr/>
          <p:nvPr/>
        </p:nvSpPr>
        <p:spPr>
          <a:xfrm>
            <a:off x="5782410" y="5598071"/>
            <a:ext cx="182880" cy="3175"/>
          </a:xfrm>
          <a:custGeom>
            <a:avLst/>
            <a:gdLst/>
            <a:ahLst/>
            <a:cxnLst/>
            <a:rect l="l" t="t" r="r" b="b"/>
            <a:pathLst>
              <a:path w="182879" h="3175">
                <a:moveTo>
                  <a:pt x="182560" y="0"/>
                </a:moveTo>
                <a:lnTo>
                  <a:pt x="0" y="3110"/>
                </a:lnTo>
              </a:path>
            </a:pathLst>
          </a:custGeom>
          <a:ln w="211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 txBox="1"/>
          <p:nvPr/>
        </p:nvSpPr>
        <p:spPr>
          <a:xfrm>
            <a:off x="6037524" y="5825905"/>
            <a:ext cx="487045" cy="1460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00" dirty="0">
                <a:latin typeface="Arial MT"/>
                <a:cs typeface="Arial MT"/>
              </a:rPr>
              <a:t>Register</a:t>
            </a:r>
            <a:r>
              <a:rPr sz="800" spc="-55" dirty="0">
                <a:latin typeface="Arial MT"/>
                <a:cs typeface="Arial MT"/>
              </a:rPr>
              <a:t> </a:t>
            </a:r>
            <a:r>
              <a:rPr sz="800" spc="-50" dirty="0">
                <a:latin typeface="Arial MT"/>
                <a:cs typeface="Arial MT"/>
              </a:rPr>
              <a:t>#</a:t>
            </a:r>
            <a:endParaRPr sz="800">
              <a:latin typeface="Arial MT"/>
              <a:cs typeface="Arial MT"/>
            </a:endParaRPr>
          </a:p>
        </p:txBody>
      </p:sp>
      <p:grpSp>
        <p:nvGrpSpPr>
          <p:cNvPr id="126" name="object 126"/>
          <p:cNvGrpSpPr/>
          <p:nvPr/>
        </p:nvGrpSpPr>
        <p:grpSpPr>
          <a:xfrm>
            <a:off x="5754880" y="4927655"/>
            <a:ext cx="1973580" cy="1036319"/>
            <a:chOff x="5754880" y="4927655"/>
            <a:chExt cx="1973580" cy="1036319"/>
          </a:xfrm>
        </p:grpSpPr>
        <p:sp>
          <p:nvSpPr>
            <p:cNvPr id="127" name="object 127"/>
            <p:cNvSpPr/>
            <p:nvPr/>
          </p:nvSpPr>
          <p:spPr>
            <a:xfrm>
              <a:off x="5754880" y="5576914"/>
              <a:ext cx="52069" cy="48895"/>
            </a:xfrm>
            <a:custGeom>
              <a:avLst/>
              <a:gdLst/>
              <a:ahLst/>
              <a:cxnLst/>
              <a:rect l="l" t="t" r="r" b="b"/>
              <a:pathLst>
                <a:path w="52070" h="48895">
                  <a:moveTo>
                    <a:pt x="36537" y="0"/>
                  </a:moveTo>
                  <a:lnTo>
                    <a:pt x="12179" y="0"/>
                  </a:lnTo>
                  <a:lnTo>
                    <a:pt x="3171" y="9016"/>
                  </a:lnTo>
                  <a:lnTo>
                    <a:pt x="3171" y="12127"/>
                  </a:lnTo>
                  <a:lnTo>
                    <a:pt x="0" y="15238"/>
                  </a:lnTo>
                  <a:lnTo>
                    <a:pt x="0" y="33284"/>
                  </a:lnTo>
                  <a:lnTo>
                    <a:pt x="3171" y="36395"/>
                  </a:lnTo>
                  <a:lnTo>
                    <a:pt x="3171" y="39519"/>
                  </a:lnTo>
                  <a:lnTo>
                    <a:pt x="6343" y="42630"/>
                  </a:lnTo>
                  <a:lnTo>
                    <a:pt x="9388" y="45425"/>
                  </a:lnTo>
                  <a:lnTo>
                    <a:pt x="12179" y="45425"/>
                  </a:lnTo>
                  <a:lnTo>
                    <a:pt x="18395" y="48536"/>
                  </a:lnTo>
                  <a:lnTo>
                    <a:pt x="24358" y="48536"/>
                  </a:lnTo>
                  <a:lnTo>
                    <a:pt x="33746" y="48536"/>
                  </a:lnTo>
                  <a:lnTo>
                    <a:pt x="36537" y="45425"/>
                  </a:lnTo>
                  <a:lnTo>
                    <a:pt x="39709" y="45425"/>
                  </a:lnTo>
                  <a:lnTo>
                    <a:pt x="42753" y="42630"/>
                  </a:lnTo>
                  <a:lnTo>
                    <a:pt x="45925" y="39519"/>
                  </a:lnTo>
                  <a:lnTo>
                    <a:pt x="48716" y="36395"/>
                  </a:lnTo>
                  <a:lnTo>
                    <a:pt x="48716" y="27379"/>
                  </a:lnTo>
                  <a:lnTo>
                    <a:pt x="51888" y="24268"/>
                  </a:lnTo>
                  <a:lnTo>
                    <a:pt x="48716" y="21157"/>
                  </a:lnTo>
                  <a:lnTo>
                    <a:pt x="48716" y="12127"/>
                  </a:lnTo>
                  <a:lnTo>
                    <a:pt x="45925" y="9016"/>
                  </a:lnTo>
                  <a:lnTo>
                    <a:pt x="39709" y="2794"/>
                  </a:lnTo>
                  <a:lnTo>
                    <a:pt x="3653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7390057" y="4934005"/>
              <a:ext cx="332105" cy="1023619"/>
            </a:xfrm>
            <a:custGeom>
              <a:avLst/>
              <a:gdLst/>
              <a:ahLst/>
              <a:cxnLst/>
              <a:rect l="l" t="t" r="r" b="b"/>
              <a:pathLst>
                <a:path w="332104" h="1023620">
                  <a:moveTo>
                    <a:pt x="0" y="0"/>
                  </a:moveTo>
                  <a:lnTo>
                    <a:pt x="0" y="414492"/>
                  </a:lnTo>
                  <a:lnTo>
                    <a:pt x="106821" y="511894"/>
                  </a:lnTo>
                  <a:lnTo>
                    <a:pt x="0" y="609295"/>
                  </a:lnTo>
                  <a:lnTo>
                    <a:pt x="0" y="1023471"/>
                  </a:lnTo>
                  <a:lnTo>
                    <a:pt x="331881" y="709807"/>
                  </a:lnTo>
                  <a:lnTo>
                    <a:pt x="331881" y="313993"/>
                  </a:lnTo>
                  <a:lnTo>
                    <a:pt x="0" y="0"/>
                  </a:lnTo>
                </a:path>
              </a:pathLst>
            </a:custGeom>
            <a:ln w="121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9" name="object 129"/>
          <p:cNvSpPr txBox="1"/>
          <p:nvPr/>
        </p:nvSpPr>
        <p:spPr>
          <a:xfrm>
            <a:off x="7493186" y="5369098"/>
            <a:ext cx="223520" cy="1460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00" spc="-25" dirty="0">
                <a:latin typeface="Arial MT"/>
                <a:cs typeface="Arial MT"/>
              </a:rPr>
              <a:t>ALU</a:t>
            </a:r>
            <a:endParaRPr sz="800">
              <a:latin typeface="Arial MT"/>
              <a:cs typeface="Arial MT"/>
            </a:endParaRPr>
          </a:p>
        </p:txBody>
      </p:sp>
      <p:grpSp>
        <p:nvGrpSpPr>
          <p:cNvPr id="130" name="object 130"/>
          <p:cNvGrpSpPr/>
          <p:nvPr/>
        </p:nvGrpSpPr>
        <p:grpSpPr>
          <a:xfrm>
            <a:off x="3585457" y="4384228"/>
            <a:ext cx="4858385" cy="2050414"/>
            <a:chOff x="3585457" y="4384228"/>
            <a:chExt cx="4858385" cy="2050414"/>
          </a:xfrm>
        </p:grpSpPr>
        <p:sp>
          <p:nvSpPr>
            <p:cNvPr id="131" name="object 131"/>
            <p:cNvSpPr/>
            <p:nvPr/>
          </p:nvSpPr>
          <p:spPr>
            <a:xfrm>
              <a:off x="8394964" y="5427537"/>
              <a:ext cx="48895" cy="52069"/>
            </a:xfrm>
            <a:custGeom>
              <a:avLst/>
              <a:gdLst/>
              <a:ahLst/>
              <a:cxnLst/>
              <a:rect l="l" t="t" r="r" b="b"/>
              <a:pathLst>
                <a:path w="48895" h="52070">
                  <a:moveTo>
                    <a:pt x="27403" y="0"/>
                  </a:moveTo>
                  <a:lnTo>
                    <a:pt x="21186" y="0"/>
                  </a:lnTo>
                  <a:lnTo>
                    <a:pt x="15223" y="3123"/>
                  </a:lnTo>
                  <a:lnTo>
                    <a:pt x="12179" y="3123"/>
                  </a:lnTo>
                  <a:lnTo>
                    <a:pt x="3044" y="12140"/>
                  </a:lnTo>
                  <a:lnTo>
                    <a:pt x="3044" y="15251"/>
                  </a:lnTo>
                  <a:lnTo>
                    <a:pt x="0" y="18362"/>
                  </a:lnTo>
                  <a:lnTo>
                    <a:pt x="0" y="33613"/>
                  </a:lnTo>
                  <a:lnTo>
                    <a:pt x="3044" y="36724"/>
                  </a:lnTo>
                  <a:lnTo>
                    <a:pt x="3044" y="39519"/>
                  </a:lnTo>
                  <a:lnTo>
                    <a:pt x="6216" y="42643"/>
                  </a:lnTo>
                  <a:lnTo>
                    <a:pt x="9007" y="45754"/>
                  </a:lnTo>
                  <a:lnTo>
                    <a:pt x="12179" y="48865"/>
                  </a:lnTo>
                  <a:lnTo>
                    <a:pt x="15223" y="48865"/>
                  </a:lnTo>
                  <a:lnTo>
                    <a:pt x="21186" y="51659"/>
                  </a:lnTo>
                  <a:lnTo>
                    <a:pt x="24358" y="51659"/>
                  </a:lnTo>
                  <a:lnTo>
                    <a:pt x="24358" y="48865"/>
                  </a:lnTo>
                  <a:lnTo>
                    <a:pt x="27403" y="51659"/>
                  </a:lnTo>
                  <a:lnTo>
                    <a:pt x="33365" y="48865"/>
                  </a:lnTo>
                  <a:lnTo>
                    <a:pt x="36537" y="48865"/>
                  </a:lnTo>
                  <a:lnTo>
                    <a:pt x="42753" y="42643"/>
                  </a:lnTo>
                  <a:lnTo>
                    <a:pt x="45544" y="39519"/>
                  </a:lnTo>
                  <a:lnTo>
                    <a:pt x="45544" y="36724"/>
                  </a:lnTo>
                  <a:lnTo>
                    <a:pt x="48716" y="33613"/>
                  </a:lnTo>
                  <a:lnTo>
                    <a:pt x="48716" y="18362"/>
                  </a:lnTo>
                  <a:lnTo>
                    <a:pt x="45544" y="15251"/>
                  </a:lnTo>
                  <a:lnTo>
                    <a:pt x="45544" y="12140"/>
                  </a:lnTo>
                  <a:lnTo>
                    <a:pt x="42753" y="9029"/>
                  </a:lnTo>
                  <a:lnTo>
                    <a:pt x="39582" y="6234"/>
                  </a:lnTo>
                  <a:lnTo>
                    <a:pt x="36537" y="3123"/>
                  </a:lnTo>
                  <a:lnTo>
                    <a:pt x="33365" y="3123"/>
                  </a:lnTo>
                  <a:lnTo>
                    <a:pt x="2740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3596252" y="4395023"/>
              <a:ext cx="4823460" cy="2028825"/>
            </a:xfrm>
            <a:custGeom>
              <a:avLst/>
              <a:gdLst/>
              <a:ahLst/>
              <a:cxnLst/>
              <a:rect l="l" t="t" r="r" b="b"/>
              <a:pathLst>
                <a:path w="4823459" h="2028825">
                  <a:moveTo>
                    <a:pt x="4823070" y="1050876"/>
                  </a:moveTo>
                  <a:lnTo>
                    <a:pt x="4823070" y="0"/>
                  </a:lnTo>
                  <a:lnTo>
                    <a:pt x="0" y="0"/>
                  </a:lnTo>
                </a:path>
                <a:path w="4823459" h="2028825">
                  <a:moveTo>
                    <a:pt x="3273146" y="1370459"/>
                  </a:moveTo>
                  <a:lnTo>
                    <a:pt x="3273146" y="1370459"/>
                  </a:lnTo>
                  <a:lnTo>
                    <a:pt x="3102638" y="1370459"/>
                  </a:lnTo>
                  <a:lnTo>
                    <a:pt x="3096675" y="1370459"/>
                  </a:lnTo>
                </a:path>
                <a:path w="4823459" h="2028825">
                  <a:moveTo>
                    <a:pt x="2359710" y="1510794"/>
                  </a:moveTo>
                  <a:lnTo>
                    <a:pt x="2182985" y="1510794"/>
                  </a:lnTo>
                  <a:lnTo>
                    <a:pt x="2182985" y="901511"/>
                  </a:lnTo>
                  <a:lnTo>
                    <a:pt x="2359710" y="901511"/>
                  </a:lnTo>
                </a:path>
                <a:path w="4823459" h="2028825">
                  <a:moveTo>
                    <a:pt x="3659834" y="1355523"/>
                  </a:moveTo>
                  <a:lnTo>
                    <a:pt x="3659834" y="1918748"/>
                  </a:lnTo>
                  <a:lnTo>
                    <a:pt x="115511" y="1918748"/>
                  </a:lnTo>
                  <a:lnTo>
                    <a:pt x="115511" y="1434562"/>
                  </a:lnTo>
                  <a:lnTo>
                    <a:pt x="219148" y="1434562"/>
                  </a:lnTo>
                </a:path>
                <a:path w="4823459" h="2028825">
                  <a:moveTo>
                    <a:pt x="2362882" y="594119"/>
                  </a:moveTo>
                  <a:lnTo>
                    <a:pt x="2107119" y="596901"/>
                  </a:lnTo>
                  <a:lnTo>
                    <a:pt x="2107119" y="1358318"/>
                  </a:lnTo>
                  <a:lnTo>
                    <a:pt x="1979112" y="1358318"/>
                  </a:lnTo>
                </a:path>
                <a:path w="4823459" h="2028825">
                  <a:moveTo>
                    <a:pt x="2104075" y="1002023"/>
                  </a:moveTo>
                  <a:lnTo>
                    <a:pt x="2107120" y="2028597"/>
                  </a:lnTo>
                  <a:lnTo>
                    <a:pt x="4823070" y="2028597"/>
                  </a:lnTo>
                  <a:lnTo>
                    <a:pt x="4823070" y="1050876"/>
                  </a:lnTo>
                </a:path>
              </a:pathLst>
            </a:custGeom>
            <a:ln w="211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5033519" y="5561662"/>
              <a:ext cx="545465" cy="381000"/>
            </a:xfrm>
            <a:custGeom>
              <a:avLst/>
              <a:gdLst/>
              <a:ahLst/>
              <a:cxnLst/>
              <a:rect l="l" t="t" r="r" b="b"/>
              <a:pathLst>
                <a:path w="545464" h="381000">
                  <a:moveTo>
                    <a:pt x="545017" y="380562"/>
                  </a:moveTo>
                  <a:lnTo>
                    <a:pt x="545016" y="0"/>
                  </a:lnTo>
                  <a:lnTo>
                    <a:pt x="0" y="0"/>
                  </a:lnTo>
                  <a:lnTo>
                    <a:pt x="0" y="380562"/>
                  </a:lnTo>
                  <a:lnTo>
                    <a:pt x="545017" y="38056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4" name="object 134"/>
          <p:cNvSpPr txBox="1"/>
          <p:nvPr/>
        </p:nvSpPr>
        <p:spPr>
          <a:xfrm>
            <a:off x="5044112" y="5580645"/>
            <a:ext cx="545465" cy="344170"/>
          </a:xfrm>
          <a:prstGeom prst="rect">
            <a:avLst/>
          </a:prstGeom>
          <a:ln w="12148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4295">
              <a:lnSpc>
                <a:spcPts val="755"/>
              </a:lnSpc>
            </a:pPr>
            <a:r>
              <a:rPr sz="800" spc="-10" dirty="0">
                <a:latin typeface="Arial MT"/>
                <a:cs typeface="Arial MT"/>
              </a:rPr>
              <a:t>Memory</a:t>
            </a:r>
            <a:endParaRPr sz="800">
              <a:latin typeface="Arial MT"/>
              <a:cs typeface="Arial MT"/>
            </a:endParaRPr>
          </a:p>
          <a:p>
            <a:pPr marL="83185" marR="115570" indent="57150">
              <a:lnSpc>
                <a:spcPts val="930"/>
              </a:lnSpc>
              <a:spcBef>
                <a:spcPts val="55"/>
              </a:spcBef>
            </a:pPr>
            <a:r>
              <a:rPr sz="800" spc="-20" dirty="0">
                <a:latin typeface="Arial MT"/>
                <a:cs typeface="Arial MT"/>
              </a:rPr>
              <a:t>data </a:t>
            </a:r>
            <a:r>
              <a:rPr sz="800" spc="-10" dirty="0">
                <a:latin typeface="Arial MT"/>
                <a:cs typeface="Arial MT"/>
              </a:rPr>
              <a:t>register</a:t>
            </a:r>
            <a:endParaRPr sz="800">
              <a:latin typeface="Arial MT"/>
              <a:cs typeface="Arial MT"/>
            </a:endParaRPr>
          </a:p>
        </p:txBody>
      </p:sp>
      <p:grpSp>
        <p:nvGrpSpPr>
          <p:cNvPr id="135" name="object 135"/>
          <p:cNvGrpSpPr/>
          <p:nvPr/>
        </p:nvGrpSpPr>
        <p:grpSpPr>
          <a:xfrm>
            <a:off x="4797283" y="4850367"/>
            <a:ext cx="2080260" cy="927735"/>
            <a:chOff x="4797283" y="4850367"/>
            <a:chExt cx="2080260" cy="927735"/>
          </a:xfrm>
        </p:grpSpPr>
        <p:sp>
          <p:nvSpPr>
            <p:cNvPr id="136" name="object 136"/>
            <p:cNvSpPr/>
            <p:nvPr/>
          </p:nvSpPr>
          <p:spPr>
            <a:xfrm>
              <a:off x="4808078" y="4861162"/>
              <a:ext cx="210185" cy="892175"/>
            </a:xfrm>
            <a:custGeom>
              <a:avLst/>
              <a:gdLst/>
              <a:ahLst/>
              <a:cxnLst/>
              <a:rect l="l" t="t" r="r" b="b"/>
              <a:pathLst>
                <a:path w="210185" h="892175">
                  <a:moveTo>
                    <a:pt x="0" y="557357"/>
                  </a:moveTo>
                  <a:lnTo>
                    <a:pt x="118619" y="560468"/>
                  </a:lnTo>
                  <a:lnTo>
                    <a:pt x="118619" y="0"/>
                  </a:lnTo>
                  <a:lnTo>
                    <a:pt x="210090" y="0"/>
                  </a:lnTo>
                </a:path>
                <a:path w="210185" h="892175">
                  <a:moveTo>
                    <a:pt x="118619" y="557357"/>
                  </a:moveTo>
                  <a:lnTo>
                    <a:pt x="118619" y="892178"/>
                  </a:lnTo>
                  <a:lnTo>
                    <a:pt x="210090" y="892178"/>
                  </a:lnTo>
                </a:path>
              </a:pathLst>
            </a:custGeom>
            <a:ln w="211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4978578" y="5272277"/>
              <a:ext cx="825500" cy="506095"/>
            </a:xfrm>
            <a:custGeom>
              <a:avLst/>
              <a:gdLst/>
              <a:ahLst/>
              <a:cxnLst/>
              <a:rect l="l" t="t" r="r" b="b"/>
              <a:pathLst>
                <a:path w="825500" h="506095">
                  <a:moveTo>
                    <a:pt x="51765" y="481076"/>
                  </a:moveTo>
                  <a:lnTo>
                    <a:pt x="0" y="453694"/>
                  </a:lnTo>
                  <a:lnTo>
                    <a:pt x="0" y="505650"/>
                  </a:lnTo>
                  <a:lnTo>
                    <a:pt x="51765" y="481076"/>
                  </a:lnTo>
                  <a:close/>
                </a:path>
                <a:path w="825500" h="506095">
                  <a:moveTo>
                    <a:pt x="825017" y="15240"/>
                  </a:moveTo>
                  <a:lnTo>
                    <a:pt x="822223" y="12141"/>
                  </a:lnTo>
                  <a:lnTo>
                    <a:pt x="822223" y="9029"/>
                  </a:lnTo>
                  <a:lnTo>
                    <a:pt x="819048" y="5905"/>
                  </a:lnTo>
                  <a:lnTo>
                    <a:pt x="816000" y="3111"/>
                  </a:lnTo>
                  <a:lnTo>
                    <a:pt x="812838" y="3111"/>
                  </a:lnTo>
                  <a:lnTo>
                    <a:pt x="810044" y="0"/>
                  </a:lnTo>
                  <a:lnTo>
                    <a:pt x="791641" y="0"/>
                  </a:lnTo>
                  <a:lnTo>
                    <a:pt x="788479" y="3111"/>
                  </a:lnTo>
                  <a:lnTo>
                    <a:pt x="785685" y="3111"/>
                  </a:lnTo>
                  <a:lnTo>
                    <a:pt x="782637" y="5905"/>
                  </a:lnTo>
                  <a:lnTo>
                    <a:pt x="779462" y="9029"/>
                  </a:lnTo>
                  <a:lnTo>
                    <a:pt x="779462" y="12141"/>
                  </a:lnTo>
                  <a:lnTo>
                    <a:pt x="776300" y="15240"/>
                  </a:lnTo>
                  <a:lnTo>
                    <a:pt x="776300" y="33591"/>
                  </a:lnTo>
                  <a:lnTo>
                    <a:pt x="779462" y="36398"/>
                  </a:lnTo>
                  <a:lnTo>
                    <a:pt x="779462" y="39509"/>
                  </a:lnTo>
                  <a:lnTo>
                    <a:pt x="785685" y="45732"/>
                  </a:lnTo>
                  <a:lnTo>
                    <a:pt x="788479" y="45732"/>
                  </a:lnTo>
                  <a:lnTo>
                    <a:pt x="791641" y="48844"/>
                  </a:lnTo>
                  <a:lnTo>
                    <a:pt x="800658" y="48844"/>
                  </a:lnTo>
                  <a:lnTo>
                    <a:pt x="810044" y="48844"/>
                  </a:lnTo>
                  <a:lnTo>
                    <a:pt x="812838" y="45732"/>
                  </a:lnTo>
                  <a:lnTo>
                    <a:pt x="816000" y="45732"/>
                  </a:lnTo>
                  <a:lnTo>
                    <a:pt x="822223" y="39509"/>
                  </a:lnTo>
                  <a:lnTo>
                    <a:pt x="822223" y="36398"/>
                  </a:lnTo>
                  <a:lnTo>
                    <a:pt x="825017" y="33591"/>
                  </a:lnTo>
                  <a:lnTo>
                    <a:pt x="825017" y="152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5599722" y="4861162"/>
              <a:ext cx="1267460" cy="435609"/>
            </a:xfrm>
            <a:custGeom>
              <a:avLst/>
              <a:gdLst/>
              <a:ahLst/>
              <a:cxnLst/>
              <a:rect l="l" t="t" r="r" b="b"/>
              <a:pathLst>
                <a:path w="1267459" h="435610">
                  <a:moveTo>
                    <a:pt x="179515" y="435371"/>
                  </a:moveTo>
                  <a:lnTo>
                    <a:pt x="179515" y="0"/>
                  </a:lnTo>
                  <a:lnTo>
                    <a:pt x="0" y="0"/>
                  </a:lnTo>
                </a:path>
                <a:path w="1267459" h="435610">
                  <a:moveTo>
                    <a:pt x="1266885" y="292254"/>
                  </a:moveTo>
                  <a:lnTo>
                    <a:pt x="1260542" y="295289"/>
                  </a:lnTo>
                  <a:lnTo>
                    <a:pt x="1248362" y="295289"/>
                  </a:lnTo>
                  <a:lnTo>
                    <a:pt x="1230347" y="295289"/>
                  </a:lnTo>
                  <a:lnTo>
                    <a:pt x="1096123" y="295289"/>
                  </a:lnTo>
                  <a:lnTo>
                    <a:pt x="1093205" y="295289"/>
                  </a:lnTo>
                </a:path>
              </a:pathLst>
            </a:custGeom>
            <a:ln w="211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9" name="object 139"/>
          <p:cNvSpPr txBox="1"/>
          <p:nvPr/>
        </p:nvSpPr>
        <p:spPr>
          <a:xfrm>
            <a:off x="6909227" y="5085923"/>
            <a:ext cx="173990" cy="1460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1435">
              <a:lnSpc>
                <a:spcPct val="100000"/>
              </a:lnSpc>
              <a:spcBef>
                <a:spcPts val="90"/>
              </a:spcBef>
            </a:pPr>
            <a:r>
              <a:rPr sz="800" spc="-50" dirty="0">
                <a:latin typeface="Arial MT"/>
                <a:cs typeface="Arial MT"/>
              </a:rPr>
              <a:t>A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140" name="object 140"/>
          <p:cNvSpPr txBox="1"/>
          <p:nvPr/>
        </p:nvSpPr>
        <p:spPr>
          <a:xfrm>
            <a:off x="6909227" y="5685873"/>
            <a:ext cx="173990" cy="1460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7150">
              <a:lnSpc>
                <a:spcPct val="100000"/>
              </a:lnSpc>
              <a:spcBef>
                <a:spcPts val="90"/>
              </a:spcBef>
            </a:pPr>
            <a:r>
              <a:rPr sz="800" spc="-50" dirty="0">
                <a:latin typeface="Arial MT"/>
                <a:cs typeface="Arial MT"/>
              </a:rPr>
              <a:t>B</a:t>
            </a:r>
            <a:endParaRPr sz="800">
              <a:latin typeface="Arial MT"/>
              <a:cs typeface="Arial MT"/>
            </a:endParaRPr>
          </a:p>
        </p:txBody>
      </p:sp>
      <p:grpSp>
        <p:nvGrpSpPr>
          <p:cNvPr id="141" name="object 141"/>
          <p:cNvGrpSpPr/>
          <p:nvPr/>
        </p:nvGrpSpPr>
        <p:grpSpPr>
          <a:xfrm>
            <a:off x="7078082" y="5142622"/>
            <a:ext cx="1262380" cy="647700"/>
            <a:chOff x="7078082" y="5142622"/>
            <a:chExt cx="1262380" cy="647700"/>
          </a:xfrm>
        </p:grpSpPr>
        <p:sp>
          <p:nvSpPr>
            <p:cNvPr id="142" name="object 142"/>
            <p:cNvSpPr/>
            <p:nvPr/>
          </p:nvSpPr>
          <p:spPr>
            <a:xfrm>
              <a:off x="7344513" y="5741214"/>
              <a:ext cx="52069" cy="48895"/>
            </a:xfrm>
            <a:custGeom>
              <a:avLst/>
              <a:gdLst/>
              <a:ahLst/>
              <a:cxnLst/>
              <a:rect l="l" t="t" r="r" b="b"/>
              <a:pathLst>
                <a:path w="52070" h="48895">
                  <a:moveTo>
                    <a:pt x="0" y="0"/>
                  </a:moveTo>
                  <a:lnTo>
                    <a:pt x="0" y="48852"/>
                  </a:lnTo>
                  <a:lnTo>
                    <a:pt x="51761" y="242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7088877" y="5153417"/>
              <a:ext cx="252729" cy="3175"/>
            </a:xfrm>
            <a:custGeom>
              <a:avLst/>
              <a:gdLst/>
              <a:ahLst/>
              <a:cxnLst/>
              <a:rect l="l" t="t" r="r" b="b"/>
              <a:pathLst>
                <a:path w="252729" h="3175">
                  <a:moveTo>
                    <a:pt x="252463" y="0"/>
                  </a:moveTo>
                  <a:lnTo>
                    <a:pt x="0" y="3035"/>
                  </a:lnTo>
                </a:path>
              </a:pathLst>
            </a:custGeom>
            <a:ln w="211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7944462" y="5272618"/>
              <a:ext cx="396240" cy="328930"/>
            </a:xfrm>
            <a:custGeom>
              <a:avLst/>
              <a:gdLst/>
              <a:ahLst/>
              <a:cxnLst/>
              <a:rect l="l" t="t" r="r" b="b"/>
              <a:pathLst>
                <a:path w="396240" h="328929">
                  <a:moveTo>
                    <a:pt x="0" y="328405"/>
                  </a:moveTo>
                  <a:lnTo>
                    <a:pt x="395822" y="328405"/>
                  </a:lnTo>
                  <a:lnTo>
                    <a:pt x="395822" y="0"/>
                  </a:lnTo>
                  <a:lnTo>
                    <a:pt x="0" y="0"/>
                  </a:lnTo>
                  <a:lnTo>
                    <a:pt x="0" y="32840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5" name="object 145"/>
          <p:cNvSpPr txBox="1"/>
          <p:nvPr/>
        </p:nvSpPr>
        <p:spPr>
          <a:xfrm>
            <a:off x="7944463" y="5284400"/>
            <a:ext cx="396240" cy="315595"/>
          </a:xfrm>
          <a:prstGeom prst="rect">
            <a:avLst/>
          </a:prstGeom>
          <a:ln w="12152">
            <a:solidFill>
              <a:srgbClr val="000000"/>
            </a:solidFill>
          </a:ln>
        </p:spPr>
        <p:txBody>
          <a:bodyPr vert="horz" wrap="square" lIns="0" tIns="95885" rIns="0" bIns="0" rtlCol="0">
            <a:spAutoFit/>
          </a:bodyPr>
          <a:lstStyle/>
          <a:p>
            <a:pPr marL="29845">
              <a:lnSpc>
                <a:spcPct val="100000"/>
              </a:lnSpc>
              <a:spcBef>
                <a:spcPts val="755"/>
              </a:spcBef>
            </a:pPr>
            <a:r>
              <a:rPr sz="800" spc="-10" dirty="0">
                <a:latin typeface="Arial MT"/>
                <a:cs typeface="Arial MT"/>
              </a:rPr>
              <a:t>ALUOut</a:t>
            </a:r>
            <a:endParaRPr sz="800">
              <a:latin typeface="Arial MT"/>
              <a:cs typeface="Arial MT"/>
            </a:endParaRPr>
          </a:p>
        </p:txBody>
      </p:sp>
      <p:grpSp>
        <p:nvGrpSpPr>
          <p:cNvPr id="146" name="object 146"/>
          <p:cNvGrpSpPr/>
          <p:nvPr/>
        </p:nvGrpSpPr>
        <p:grpSpPr>
          <a:xfrm>
            <a:off x="3110552" y="4268728"/>
            <a:ext cx="5309235" cy="1870075"/>
            <a:chOff x="3110552" y="4268728"/>
            <a:chExt cx="5309235" cy="1870075"/>
          </a:xfrm>
        </p:grpSpPr>
        <p:sp>
          <p:nvSpPr>
            <p:cNvPr id="147" name="object 147"/>
            <p:cNvSpPr/>
            <p:nvPr/>
          </p:nvSpPr>
          <p:spPr>
            <a:xfrm>
              <a:off x="6851256" y="5132298"/>
              <a:ext cx="432434" cy="657860"/>
            </a:xfrm>
            <a:custGeom>
              <a:avLst/>
              <a:gdLst/>
              <a:ahLst/>
              <a:cxnLst/>
              <a:rect l="l" t="t" r="r" b="b"/>
              <a:pathLst>
                <a:path w="432434" h="657860">
                  <a:moveTo>
                    <a:pt x="51879" y="633183"/>
                  </a:moveTo>
                  <a:lnTo>
                    <a:pt x="0" y="608926"/>
                  </a:lnTo>
                  <a:lnTo>
                    <a:pt x="0" y="657771"/>
                  </a:lnTo>
                  <a:lnTo>
                    <a:pt x="51879" y="633183"/>
                  </a:lnTo>
                  <a:close/>
                </a:path>
                <a:path w="432434" h="657860">
                  <a:moveTo>
                    <a:pt x="51879" y="27317"/>
                  </a:moveTo>
                  <a:lnTo>
                    <a:pt x="0" y="0"/>
                  </a:lnTo>
                  <a:lnTo>
                    <a:pt x="0" y="51600"/>
                  </a:lnTo>
                  <a:lnTo>
                    <a:pt x="51879" y="27317"/>
                  </a:lnTo>
                  <a:close/>
                </a:path>
                <a:path w="432434" h="657860">
                  <a:moveTo>
                    <a:pt x="432358" y="630377"/>
                  </a:moveTo>
                  <a:lnTo>
                    <a:pt x="429183" y="624154"/>
                  </a:lnTo>
                  <a:lnTo>
                    <a:pt x="429183" y="621055"/>
                  </a:lnTo>
                  <a:lnTo>
                    <a:pt x="426135" y="618248"/>
                  </a:lnTo>
                  <a:lnTo>
                    <a:pt x="423341" y="615149"/>
                  </a:lnTo>
                  <a:lnTo>
                    <a:pt x="420179" y="612038"/>
                  </a:lnTo>
                  <a:lnTo>
                    <a:pt x="417004" y="612038"/>
                  </a:lnTo>
                  <a:lnTo>
                    <a:pt x="413956" y="608926"/>
                  </a:lnTo>
                  <a:lnTo>
                    <a:pt x="398983" y="608926"/>
                  </a:lnTo>
                  <a:lnTo>
                    <a:pt x="395820" y="612038"/>
                  </a:lnTo>
                  <a:lnTo>
                    <a:pt x="389597" y="612038"/>
                  </a:lnTo>
                  <a:lnTo>
                    <a:pt x="389597" y="615149"/>
                  </a:lnTo>
                  <a:lnTo>
                    <a:pt x="386803" y="618248"/>
                  </a:lnTo>
                  <a:lnTo>
                    <a:pt x="383641" y="621055"/>
                  </a:lnTo>
                  <a:lnTo>
                    <a:pt x="380593" y="624154"/>
                  </a:lnTo>
                  <a:lnTo>
                    <a:pt x="380593" y="642518"/>
                  </a:lnTo>
                  <a:lnTo>
                    <a:pt x="383641" y="645629"/>
                  </a:lnTo>
                  <a:lnTo>
                    <a:pt x="386803" y="648436"/>
                  </a:lnTo>
                  <a:lnTo>
                    <a:pt x="389597" y="651548"/>
                  </a:lnTo>
                  <a:lnTo>
                    <a:pt x="389597" y="654659"/>
                  </a:lnTo>
                  <a:lnTo>
                    <a:pt x="395820" y="654659"/>
                  </a:lnTo>
                  <a:lnTo>
                    <a:pt x="398983" y="657771"/>
                  </a:lnTo>
                  <a:lnTo>
                    <a:pt x="404825" y="657771"/>
                  </a:lnTo>
                  <a:lnTo>
                    <a:pt x="413956" y="657771"/>
                  </a:lnTo>
                  <a:lnTo>
                    <a:pt x="417004" y="654659"/>
                  </a:lnTo>
                  <a:lnTo>
                    <a:pt x="420179" y="654659"/>
                  </a:lnTo>
                  <a:lnTo>
                    <a:pt x="423341" y="651548"/>
                  </a:lnTo>
                  <a:lnTo>
                    <a:pt x="426135" y="648436"/>
                  </a:lnTo>
                  <a:lnTo>
                    <a:pt x="429183" y="645629"/>
                  </a:lnTo>
                  <a:lnTo>
                    <a:pt x="429183" y="642518"/>
                  </a:lnTo>
                  <a:lnTo>
                    <a:pt x="432358" y="636295"/>
                  </a:lnTo>
                  <a:lnTo>
                    <a:pt x="432358" y="63037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7721939" y="5451817"/>
              <a:ext cx="180340" cy="3175"/>
            </a:xfrm>
            <a:custGeom>
              <a:avLst/>
              <a:gdLst/>
              <a:ahLst/>
              <a:cxnLst/>
              <a:rect l="l" t="t" r="r" b="b"/>
              <a:pathLst>
                <a:path w="180340" h="3175">
                  <a:moveTo>
                    <a:pt x="179769" y="0"/>
                  </a:moveTo>
                  <a:lnTo>
                    <a:pt x="176597" y="3110"/>
                  </a:lnTo>
                  <a:lnTo>
                    <a:pt x="161373" y="3110"/>
                  </a:lnTo>
                  <a:lnTo>
                    <a:pt x="143231" y="3110"/>
                  </a:lnTo>
                  <a:lnTo>
                    <a:pt x="6216" y="3110"/>
                  </a:lnTo>
                  <a:lnTo>
                    <a:pt x="0" y="3110"/>
                  </a:lnTo>
                </a:path>
              </a:pathLst>
            </a:custGeom>
            <a:ln w="211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7889529" y="5427536"/>
              <a:ext cx="52069" cy="52069"/>
            </a:xfrm>
            <a:custGeom>
              <a:avLst/>
              <a:gdLst/>
              <a:ahLst/>
              <a:cxnLst/>
              <a:rect l="l" t="t" r="r" b="b"/>
              <a:pathLst>
                <a:path w="52070" h="52070">
                  <a:moveTo>
                    <a:pt x="0" y="0"/>
                  </a:moveTo>
                  <a:lnTo>
                    <a:pt x="0" y="51659"/>
                  </a:lnTo>
                  <a:lnTo>
                    <a:pt x="51888" y="273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8349419" y="5451817"/>
              <a:ext cx="70485" cy="0"/>
            </a:xfrm>
            <a:custGeom>
              <a:avLst/>
              <a:gdLst/>
              <a:ahLst/>
              <a:cxnLst/>
              <a:rect l="l" t="t" r="r" b="b"/>
              <a:pathLst>
                <a:path w="70484">
                  <a:moveTo>
                    <a:pt x="69903" y="0"/>
                  </a:moveTo>
                  <a:lnTo>
                    <a:pt x="69903" y="0"/>
                  </a:lnTo>
                  <a:lnTo>
                    <a:pt x="3044" y="0"/>
                  </a:lnTo>
                  <a:lnTo>
                    <a:pt x="0" y="0"/>
                  </a:lnTo>
                </a:path>
              </a:pathLst>
            </a:custGeom>
            <a:ln w="211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4902339" y="5098668"/>
              <a:ext cx="2360295" cy="728345"/>
            </a:xfrm>
            <a:custGeom>
              <a:avLst/>
              <a:gdLst/>
              <a:ahLst/>
              <a:cxnLst/>
              <a:rect l="l" t="t" r="r" b="b"/>
              <a:pathLst>
                <a:path w="2360295" h="728345">
                  <a:moveTo>
                    <a:pt x="51879" y="316750"/>
                  </a:moveTo>
                  <a:lnTo>
                    <a:pt x="48704" y="313639"/>
                  </a:lnTo>
                  <a:lnTo>
                    <a:pt x="48704" y="310527"/>
                  </a:lnTo>
                  <a:lnTo>
                    <a:pt x="45669" y="307721"/>
                  </a:lnTo>
                  <a:lnTo>
                    <a:pt x="39700" y="301498"/>
                  </a:lnTo>
                  <a:lnTo>
                    <a:pt x="36525" y="298386"/>
                  </a:lnTo>
                  <a:lnTo>
                    <a:pt x="33489" y="298386"/>
                  </a:lnTo>
                  <a:lnTo>
                    <a:pt x="30568" y="295275"/>
                  </a:lnTo>
                  <a:lnTo>
                    <a:pt x="21310" y="295275"/>
                  </a:lnTo>
                  <a:lnTo>
                    <a:pt x="18389" y="298386"/>
                  </a:lnTo>
                  <a:lnTo>
                    <a:pt x="15341" y="298386"/>
                  </a:lnTo>
                  <a:lnTo>
                    <a:pt x="9131" y="304609"/>
                  </a:lnTo>
                  <a:lnTo>
                    <a:pt x="6337" y="307721"/>
                  </a:lnTo>
                  <a:lnTo>
                    <a:pt x="3162" y="310527"/>
                  </a:lnTo>
                  <a:lnTo>
                    <a:pt x="3162" y="313639"/>
                  </a:lnTo>
                  <a:lnTo>
                    <a:pt x="0" y="316750"/>
                  </a:lnTo>
                  <a:lnTo>
                    <a:pt x="0" y="325767"/>
                  </a:lnTo>
                  <a:lnTo>
                    <a:pt x="3162" y="328879"/>
                  </a:lnTo>
                  <a:lnTo>
                    <a:pt x="3162" y="332003"/>
                  </a:lnTo>
                  <a:lnTo>
                    <a:pt x="15341" y="344131"/>
                  </a:lnTo>
                  <a:lnTo>
                    <a:pt x="18389" y="344131"/>
                  </a:lnTo>
                  <a:lnTo>
                    <a:pt x="21310" y="347230"/>
                  </a:lnTo>
                  <a:lnTo>
                    <a:pt x="24345" y="347230"/>
                  </a:lnTo>
                  <a:lnTo>
                    <a:pt x="24345" y="344131"/>
                  </a:lnTo>
                  <a:lnTo>
                    <a:pt x="30568" y="347230"/>
                  </a:lnTo>
                  <a:lnTo>
                    <a:pt x="33489" y="344131"/>
                  </a:lnTo>
                  <a:lnTo>
                    <a:pt x="36525" y="344131"/>
                  </a:lnTo>
                  <a:lnTo>
                    <a:pt x="42748" y="337908"/>
                  </a:lnTo>
                  <a:lnTo>
                    <a:pt x="45669" y="335114"/>
                  </a:lnTo>
                  <a:lnTo>
                    <a:pt x="48704" y="332003"/>
                  </a:lnTo>
                  <a:lnTo>
                    <a:pt x="48704" y="328879"/>
                  </a:lnTo>
                  <a:lnTo>
                    <a:pt x="51879" y="325767"/>
                  </a:lnTo>
                  <a:lnTo>
                    <a:pt x="51879" y="316750"/>
                  </a:lnTo>
                  <a:close/>
                </a:path>
                <a:path w="2360295" h="728345">
                  <a:moveTo>
                    <a:pt x="2308199" y="727811"/>
                  </a:moveTo>
                  <a:lnTo>
                    <a:pt x="2280793" y="679259"/>
                  </a:lnTo>
                  <a:lnTo>
                    <a:pt x="2256434" y="727811"/>
                  </a:lnTo>
                  <a:lnTo>
                    <a:pt x="2308199" y="727811"/>
                  </a:lnTo>
                  <a:close/>
                </a:path>
                <a:path w="2360295" h="728345">
                  <a:moveTo>
                    <a:pt x="2360079" y="3035"/>
                  </a:moveTo>
                  <a:lnTo>
                    <a:pt x="2308199" y="0"/>
                  </a:lnTo>
                  <a:lnTo>
                    <a:pt x="2308199" y="3035"/>
                  </a:lnTo>
                  <a:lnTo>
                    <a:pt x="2335720" y="51587"/>
                  </a:lnTo>
                  <a:lnTo>
                    <a:pt x="2360079" y="303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5779238" y="5799083"/>
              <a:ext cx="1403985" cy="328930"/>
            </a:xfrm>
            <a:custGeom>
              <a:avLst/>
              <a:gdLst/>
              <a:ahLst/>
              <a:cxnLst/>
              <a:rect l="l" t="t" r="r" b="b"/>
              <a:pathLst>
                <a:path w="1403984" h="328929">
                  <a:moveTo>
                    <a:pt x="1400729" y="0"/>
                  </a:moveTo>
                  <a:lnTo>
                    <a:pt x="1403900" y="328915"/>
                  </a:lnTo>
                  <a:lnTo>
                    <a:pt x="0" y="328915"/>
                  </a:lnTo>
                  <a:lnTo>
                    <a:pt x="0" y="106734"/>
                  </a:lnTo>
                </a:path>
              </a:pathLst>
            </a:custGeom>
            <a:ln w="211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5675960" y="5725972"/>
              <a:ext cx="127635" cy="207645"/>
            </a:xfrm>
            <a:custGeom>
              <a:avLst/>
              <a:gdLst/>
              <a:ahLst/>
              <a:cxnLst/>
              <a:rect l="l" t="t" r="r" b="b"/>
              <a:pathLst>
                <a:path w="127635" h="207645">
                  <a:moveTo>
                    <a:pt x="51765" y="18364"/>
                  </a:moveTo>
                  <a:lnTo>
                    <a:pt x="45542" y="12141"/>
                  </a:lnTo>
                  <a:lnTo>
                    <a:pt x="45542" y="9334"/>
                  </a:lnTo>
                  <a:lnTo>
                    <a:pt x="42379" y="6223"/>
                  </a:lnTo>
                  <a:lnTo>
                    <a:pt x="39585" y="3111"/>
                  </a:lnTo>
                  <a:lnTo>
                    <a:pt x="30200" y="3111"/>
                  </a:lnTo>
                  <a:lnTo>
                    <a:pt x="27406" y="0"/>
                  </a:lnTo>
                  <a:lnTo>
                    <a:pt x="21183" y="3111"/>
                  </a:lnTo>
                  <a:lnTo>
                    <a:pt x="14973" y="3111"/>
                  </a:lnTo>
                  <a:lnTo>
                    <a:pt x="12179" y="6223"/>
                  </a:lnTo>
                  <a:lnTo>
                    <a:pt x="9004" y="9334"/>
                  </a:lnTo>
                  <a:lnTo>
                    <a:pt x="5969" y="12141"/>
                  </a:lnTo>
                  <a:lnTo>
                    <a:pt x="2794" y="15252"/>
                  </a:lnTo>
                  <a:lnTo>
                    <a:pt x="2794" y="18364"/>
                  </a:lnTo>
                  <a:lnTo>
                    <a:pt x="0" y="21475"/>
                  </a:lnTo>
                  <a:lnTo>
                    <a:pt x="0" y="30480"/>
                  </a:lnTo>
                  <a:lnTo>
                    <a:pt x="2794" y="33591"/>
                  </a:lnTo>
                  <a:lnTo>
                    <a:pt x="2794" y="39509"/>
                  </a:lnTo>
                  <a:lnTo>
                    <a:pt x="9004" y="45732"/>
                  </a:lnTo>
                  <a:lnTo>
                    <a:pt x="12179" y="45732"/>
                  </a:lnTo>
                  <a:lnTo>
                    <a:pt x="14973" y="48844"/>
                  </a:lnTo>
                  <a:lnTo>
                    <a:pt x="18021" y="51955"/>
                  </a:lnTo>
                  <a:lnTo>
                    <a:pt x="24358" y="51955"/>
                  </a:lnTo>
                  <a:lnTo>
                    <a:pt x="27406" y="51955"/>
                  </a:lnTo>
                  <a:lnTo>
                    <a:pt x="33362" y="51955"/>
                  </a:lnTo>
                  <a:lnTo>
                    <a:pt x="39585" y="48844"/>
                  </a:lnTo>
                  <a:lnTo>
                    <a:pt x="42379" y="45732"/>
                  </a:lnTo>
                  <a:lnTo>
                    <a:pt x="45542" y="45732"/>
                  </a:lnTo>
                  <a:lnTo>
                    <a:pt x="45542" y="42621"/>
                  </a:lnTo>
                  <a:lnTo>
                    <a:pt x="48717" y="39509"/>
                  </a:lnTo>
                  <a:lnTo>
                    <a:pt x="51765" y="33591"/>
                  </a:lnTo>
                  <a:lnTo>
                    <a:pt x="51765" y="18364"/>
                  </a:lnTo>
                  <a:close/>
                </a:path>
                <a:path w="127635" h="207645">
                  <a:moveTo>
                    <a:pt x="127635" y="176745"/>
                  </a:moveTo>
                  <a:lnTo>
                    <a:pt x="124841" y="170522"/>
                  </a:lnTo>
                  <a:lnTo>
                    <a:pt x="121666" y="167728"/>
                  </a:lnTo>
                  <a:lnTo>
                    <a:pt x="121666" y="164617"/>
                  </a:lnTo>
                  <a:lnTo>
                    <a:pt x="118618" y="161505"/>
                  </a:lnTo>
                  <a:lnTo>
                    <a:pt x="112661" y="161505"/>
                  </a:lnTo>
                  <a:lnTo>
                    <a:pt x="109486" y="158394"/>
                  </a:lnTo>
                  <a:lnTo>
                    <a:pt x="94259" y="158394"/>
                  </a:lnTo>
                  <a:lnTo>
                    <a:pt x="91097" y="161505"/>
                  </a:lnTo>
                  <a:lnTo>
                    <a:pt x="88303" y="161505"/>
                  </a:lnTo>
                  <a:lnTo>
                    <a:pt x="82080" y="167728"/>
                  </a:lnTo>
                  <a:lnTo>
                    <a:pt x="78917" y="170522"/>
                  </a:lnTo>
                  <a:lnTo>
                    <a:pt x="78917" y="176745"/>
                  </a:lnTo>
                  <a:lnTo>
                    <a:pt x="76123" y="179844"/>
                  </a:lnTo>
                  <a:lnTo>
                    <a:pt x="76123" y="185775"/>
                  </a:lnTo>
                  <a:lnTo>
                    <a:pt x="78917" y="191985"/>
                  </a:lnTo>
                  <a:lnTo>
                    <a:pt x="78917" y="195097"/>
                  </a:lnTo>
                  <a:lnTo>
                    <a:pt x="82080" y="197904"/>
                  </a:lnTo>
                  <a:lnTo>
                    <a:pt x="88303" y="204127"/>
                  </a:lnTo>
                  <a:lnTo>
                    <a:pt x="91097" y="207238"/>
                  </a:lnTo>
                  <a:lnTo>
                    <a:pt x="100482" y="207238"/>
                  </a:lnTo>
                  <a:lnTo>
                    <a:pt x="103276" y="207238"/>
                  </a:lnTo>
                  <a:lnTo>
                    <a:pt x="112661" y="207238"/>
                  </a:lnTo>
                  <a:lnTo>
                    <a:pt x="118618" y="204127"/>
                  </a:lnTo>
                  <a:lnTo>
                    <a:pt x="121666" y="201015"/>
                  </a:lnTo>
                  <a:lnTo>
                    <a:pt x="121666" y="197904"/>
                  </a:lnTo>
                  <a:lnTo>
                    <a:pt x="124841" y="195097"/>
                  </a:lnTo>
                  <a:lnTo>
                    <a:pt x="127635" y="191985"/>
                  </a:lnTo>
                  <a:lnTo>
                    <a:pt x="127635" y="17674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3602189" y="4395022"/>
              <a:ext cx="3175" cy="636905"/>
            </a:xfrm>
            <a:custGeom>
              <a:avLst/>
              <a:gdLst/>
              <a:ahLst/>
              <a:cxnLst/>
              <a:rect l="l" t="t" r="r" b="b"/>
              <a:pathLst>
                <a:path w="3175" h="636904">
                  <a:moveTo>
                    <a:pt x="0" y="0"/>
                  </a:moveTo>
                  <a:lnTo>
                    <a:pt x="3121" y="636737"/>
                  </a:lnTo>
                </a:path>
              </a:pathLst>
            </a:custGeom>
            <a:ln w="2122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3577844" y="5007101"/>
              <a:ext cx="180340" cy="88900"/>
            </a:xfrm>
            <a:custGeom>
              <a:avLst/>
              <a:gdLst/>
              <a:ahLst/>
              <a:cxnLst/>
              <a:rect l="l" t="t" r="r" b="b"/>
              <a:pathLst>
                <a:path w="180339" h="88900">
                  <a:moveTo>
                    <a:pt x="51803" y="0"/>
                  </a:moveTo>
                  <a:lnTo>
                    <a:pt x="0" y="0"/>
                  </a:lnTo>
                  <a:lnTo>
                    <a:pt x="27457" y="51981"/>
                  </a:lnTo>
                  <a:lnTo>
                    <a:pt x="51803" y="0"/>
                  </a:lnTo>
                  <a:close/>
                </a:path>
                <a:path w="180339" h="88900">
                  <a:moveTo>
                    <a:pt x="179806" y="57924"/>
                  </a:moveTo>
                  <a:lnTo>
                    <a:pt x="176682" y="55143"/>
                  </a:lnTo>
                  <a:lnTo>
                    <a:pt x="176682" y="48945"/>
                  </a:lnTo>
                  <a:lnTo>
                    <a:pt x="167627" y="39839"/>
                  </a:lnTo>
                  <a:lnTo>
                    <a:pt x="164503" y="39839"/>
                  </a:lnTo>
                  <a:lnTo>
                    <a:pt x="161378" y="36804"/>
                  </a:lnTo>
                  <a:lnTo>
                    <a:pt x="146075" y="36804"/>
                  </a:lnTo>
                  <a:lnTo>
                    <a:pt x="140157" y="39839"/>
                  </a:lnTo>
                  <a:lnTo>
                    <a:pt x="137033" y="39839"/>
                  </a:lnTo>
                  <a:lnTo>
                    <a:pt x="133908" y="42621"/>
                  </a:lnTo>
                  <a:lnTo>
                    <a:pt x="133908" y="45783"/>
                  </a:lnTo>
                  <a:lnTo>
                    <a:pt x="131102" y="48945"/>
                  </a:lnTo>
                  <a:lnTo>
                    <a:pt x="127977" y="55143"/>
                  </a:lnTo>
                  <a:lnTo>
                    <a:pt x="127977" y="70319"/>
                  </a:lnTo>
                  <a:lnTo>
                    <a:pt x="131102" y="73228"/>
                  </a:lnTo>
                  <a:lnTo>
                    <a:pt x="133908" y="76263"/>
                  </a:lnTo>
                  <a:lnTo>
                    <a:pt x="133908" y="79425"/>
                  </a:lnTo>
                  <a:lnTo>
                    <a:pt x="140157" y="85369"/>
                  </a:lnTo>
                  <a:lnTo>
                    <a:pt x="149199" y="85369"/>
                  </a:lnTo>
                  <a:lnTo>
                    <a:pt x="152336" y="88404"/>
                  </a:lnTo>
                  <a:lnTo>
                    <a:pt x="152336" y="85369"/>
                  </a:lnTo>
                  <a:lnTo>
                    <a:pt x="164503" y="85369"/>
                  </a:lnTo>
                  <a:lnTo>
                    <a:pt x="167627" y="82461"/>
                  </a:lnTo>
                  <a:lnTo>
                    <a:pt x="170434" y="79425"/>
                  </a:lnTo>
                  <a:lnTo>
                    <a:pt x="176682" y="73228"/>
                  </a:lnTo>
                  <a:lnTo>
                    <a:pt x="176682" y="70319"/>
                  </a:lnTo>
                  <a:lnTo>
                    <a:pt x="179806" y="67284"/>
                  </a:lnTo>
                  <a:lnTo>
                    <a:pt x="179806" y="579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3121134" y="4279310"/>
              <a:ext cx="4699000" cy="1167130"/>
            </a:xfrm>
            <a:custGeom>
              <a:avLst/>
              <a:gdLst/>
              <a:ahLst/>
              <a:cxnLst/>
              <a:rect l="l" t="t" r="r" b="b"/>
              <a:pathLst>
                <a:path w="4699000" h="1167129">
                  <a:moveTo>
                    <a:pt x="4698492" y="1166589"/>
                  </a:moveTo>
                  <a:lnTo>
                    <a:pt x="4698492" y="0"/>
                  </a:lnTo>
                  <a:lnTo>
                    <a:pt x="0" y="0"/>
                  </a:lnTo>
                  <a:lnTo>
                    <a:pt x="0" y="788871"/>
                  </a:lnTo>
                  <a:lnTo>
                    <a:pt x="121745" y="788871"/>
                  </a:lnTo>
                </a:path>
              </a:pathLst>
            </a:custGeom>
            <a:ln w="211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7795268" y="5430660"/>
              <a:ext cx="52069" cy="48895"/>
            </a:xfrm>
            <a:custGeom>
              <a:avLst/>
              <a:gdLst/>
              <a:ahLst/>
              <a:cxnLst/>
              <a:rect l="l" t="t" r="r" b="b"/>
              <a:pathLst>
                <a:path w="52070" h="48895">
                  <a:moveTo>
                    <a:pt x="33365" y="0"/>
                  </a:moveTo>
                  <a:lnTo>
                    <a:pt x="18141" y="0"/>
                  </a:lnTo>
                  <a:lnTo>
                    <a:pt x="14970" y="3110"/>
                  </a:lnTo>
                  <a:lnTo>
                    <a:pt x="12179" y="3110"/>
                  </a:lnTo>
                  <a:lnTo>
                    <a:pt x="9007" y="5905"/>
                  </a:lnTo>
                  <a:lnTo>
                    <a:pt x="2791" y="12127"/>
                  </a:lnTo>
                  <a:lnTo>
                    <a:pt x="2791" y="21157"/>
                  </a:lnTo>
                  <a:lnTo>
                    <a:pt x="0" y="24268"/>
                  </a:lnTo>
                  <a:lnTo>
                    <a:pt x="2791" y="27379"/>
                  </a:lnTo>
                  <a:lnTo>
                    <a:pt x="2791" y="36395"/>
                  </a:lnTo>
                  <a:lnTo>
                    <a:pt x="12179" y="45741"/>
                  </a:lnTo>
                  <a:lnTo>
                    <a:pt x="14970" y="45741"/>
                  </a:lnTo>
                  <a:lnTo>
                    <a:pt x="18141" y="48536"/>
                  </a:lnTo>
                  <a:lnTo>
                    <a:pt x="27149" y="48536"/>
                  </a:lnTo>
                  <a:lnTo>
                    <a:pt x="24358" y="48536"/>
                  </a:lnTo>
                  <a:lnTo>
                    <a:pt x="33365" y="48536"/>
                  </a:lnTo>
                  <a:lnTo>
                    <a:pt x="39328" y="45741"/>
                  </a:lnTo>
                  <a:lnTo>
                    <a:pt x="42500" y="45741"/>
                  </a:lnTo>
                  <a:lnTo>
                    <a:pt x="48716" y="39519"/>
                  </a:lnTo>
                  <a:lnTo>
                    <a:pt x="48716" y="36395"/>
                  </a:lnTo>
                  <a:lnTo>
                    <a:pt x="51507" y="33601"/>
                  </a:lnTo>
                  <a:lnTo>
                    <a:pt x="51507" y="15238"/>
                  </a:lnTo>
                  <a:lnTo>
                    <a:pt x="48716" y="12127"/>
                  </a:lnTo>
                  <a:lnTo>
                    <a:pt x="48716" y="9016"/>
                  </a:lnTo>
                  <a:lnTo>
                    <a:pt x="45544" y="5905"/>
                  </a:lnTo>
                  <a:lnTo>
                    <a:pt x="42500" y="3110"/>
                  </a:lnTo>
                  <a:lnTo>
                    <a:pt x="39328" y="3110"/>
                  </a:lnTo>
                  <a:lnTo>
                    <a:pt x="3336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6903145" y="5028599"/>
              <a:ext cx="188595" cy="880744"/>
            </a:xfrm>
            <a:custGeom>
              <a:avLst/>
              <a:gdLst/>
              <a:ahLst/>
              <a:cxnLst/>
              <a:rect l="l" t="t" r="r" b="b"/>
              <a:pathLst>
                <a:path w="188595" h="880745">
                  <a:moveTo>
                    <a:pt x="185732" y="295327"/>
                  </a:moveTo>
                  <a:lnTo>
                    <a:pt x="188523" y="0"/>
                  </a:lnTo>
                  <a:lnTo>
                    <a:pt x="0" y="0"/>
                  </a:lnTo>
                  <a:lnTo>
                    <a:pt x="0" y="295327"/>
                  </a:lnTo>
                  <a:lnTo>
                    <a:pt x="188523" y="295327"/>
                  </a:lnTo>
                </a:path>
                <a:path w="188595" h="880745">
                  <a:moveTo>
                    <a:pt x="185732" y="877218"/>
                  </a:moveTo>
                  <a:lnTo>
                    <a:pt x="188523" y="581600"/>
                  </a:lnTo>
                  <a:lnTo>
                    <a:pt x="0" y="581600"/>
                  </a:lnTo>
                  <a:lnTo>
                    <a:pt x="0" y="880329"/>
                  </a:lnTo>
                  <a:lnTo>
                    <a:pt x="188523" y="880329"/>
                  </a:lnTo>
                </a:path>
              </a:pathLst>
            </a:custGeom>
            <a:ln w="121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9" name="object 159"/>
          <p:cNvSpPr txBox="1"/>
          <p:nvPr/>
        </p:nvSpPr>
        <p:spPr>
          <a:xfrm>
            <a:off x="4611751" y="3920109"/>
            <a:ext cx="22402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20" dirty="0">
                <a:latin typeface="Tahoma"/>
                <a:cs typeface="Tahoma"/>
              </a:rPr>
              <a:t>Single-</a:t>
            </a:r>
            <a:r>
              <a:rPr sz="1600" b="1" dirty="0">
                <a:latin typeface="Tahoma"/>
                <a:cs typeface="Tahoma"/>
              </a:rPr>
              <a:t>cycle</a:t>
            </a:r>
            <a:r>
              <a:rPr sz="1600" b="1" spc="90" dirty="0">
                <a:latin typeface="Tahoma"/>
                <a:cs typeface="Tahoma"/>
              </a:rPr>
              <a:t> </a:t>
            </a:r>
            <a:r>
              <a:rPr sz="1600" b="1" spc="-10" dirty="0">
                <a:latin typeface="Tahoma"/>
                <a:cs typeface="Tahoma"/>
              </a:rPr>
              <a:t>datapath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60" name="object 160"/>
          <p:cNvSpPr txBox="1"/>
          <p:nvPr/>
        </p:nvSpPr>
        <p:spPr>
          <a:xfrm>
            <a:off x="3995673" y="6435039"/>
            <a:ext cx="38474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latin typeface="Tahoma"/>
                <a:cs typeface="Tahoma"/>
              </a:rPr>
              <a:t>Multicycle</a:t>
            </a:r>
            <a:r>
              <a:rPr sz="1600" b="1" spc="5" dirty="0">
                <a:latin typeface="Tahoma"/>
                <a:cs typeface="Tahoma"/>
              </a:rPr>
              <a:t> </a:t>
            </a:r>
            <a:r>
              <a:rPr sz="1600" b="1" dirty="0">
                <a:latin typeface="Tahoma"/>
                <a:cs typeface="Tahoma"/>
              </a:rPr>
              <a:t>datapath</a:t>
            </a:r>
            <a:r>
              <a:rPr sz="1600" b="1" spc="-25" dirty="0">
                <a:latin typeface="Tahoma"/>
                <a:cs typeface="Tahoma"/>
              </a:rPr>
              <a:t> </a:t>
            </a:r>
            <a:r>
              <a:rPr sz="1600" b="1" spc="-20" dirty="0">
                <a:latin typeface="Tahoma"/>
                <a:cs typeface="Tahoma"/>
              </a:rPr>
              <a:t>(high-</a:t>
            </a:r>
            <a:r>
              <a:rPr sz="1600" b="1" dirty="0">
                <a:latin typeface="Tahoma"/>
                <a:cs typeface="Tahoma"/>
              </a:rPr>
              <a:t>level</a:t>
            </a:r>
            <a:r>
              <a:rPr sz="1600" b="1" spc="-5" dirty="0">
                <a:latin typeface="Tahoma"/>
                <a:cs typeface="Tahoma"/>
              </a:rPr>
              <a:t> </a:t>
            </a:r>
            <a:r>
              <a:rPr sz="1600" b="1" spc="-10" dirty="0">
                <a:latin typeface="Tahoma"/>
                <a:cs typeface="Tahoma"/>
              </a:rPr>
              <a:t>view)</a:t>
            </a:r>
            <a:endParaRPr sz="16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3109" rIns="0" bIns="0" rtlCol="0">
            <a:spAutoFit/>
          </a:bodyPr>
          <a:lstStyle/>
          <a:p>
            <a:pPr marL="4699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333399"/>
                </a:solidFill>
                <a:latin typeface="Tahoma"/>
                <a:cs typeface="Tahoma"/>
              </a:rPr>
              <a:t>Multicycle</a:t>
            </a:r>
            <a:r>
              <a:rPr spc="-80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pc="-10" dirty="0">
                <a:solidFill>
                  <a:srgbClr val="333399"/>
                </a:solidFill>
                <a:latin typeface="Tahoma"/>
                <a:cs typeface="Tahoma"/>
              </a:rPr>
              <a:t>Datapath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445486" y="2719961"/>
            <a:ext cx="3237865" cy="1951989"/>
            <a:chOff x="3445486" y="2719961"/>
            <a:chExt cx="3237865" cy="1951989"/>
          </a:xfrm>
        </p:grpSpPr>
        <p:sp>
          <p:nvSpPr>
            <p:cNvPr id="4" name="object 4"/>
            <p:cNvSpPr/>
            <p:nvPr/>
          </p:nvSpPr>
          <p:spPr>
            <a:xfrm>
              <a:off x="3464854" y="2739329"/>
              <a:ext cx="3199130" cy="1405255"/>
            </a:xfrm>
            <a:custGeom>
              <a:avLst/>
              <a:gdLst/>
              <a:ahLst/>
              <a:cxnLst/>
              <a:rect l="l" t="t" r="r" b="b"/>
              <a:pathLst>
                <a:path w="3199129" h="1405254">
                  <a:moveTo>
                    <a:pt x="808376" y="1404732"/>
                  </a:moveTo>
                  <a:lnTo>
                    <a:pt x="0" y="1404731"/>
                  </a:lnTo>
                </a:path>
                <a:path w="3199129" h="1405254">
                  <a:moveTo>
                    <a:pt x="2727323" y="0"/>
                  </a:moveTo>
                  <a:lnTo>
                    <a:pt x="3015943" y="4789"/>
                  </a:lnTo>
                  <a:lnTo>
                    <a:pt x="3015943" y="124718"/>
                  </a:lnTo>
                  <a:lnTo>
                    <a:pt x="3198776" y="124718"/>
                  </a:lnTo>
                </a:path>
              </a:pathLst>
            </a:custGeom>
            <a:ln w="383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658249" y="4139152"/>
              <a:ext cx="332105" cy="522605"/>
            </a:xfrm>
            <a:custGeom>
              <a:avLst/>
              <a:gdLst/>
              <a:ahLst/>
              <a:cxnLst/>
              <a:rect l="l" t="t" r="r" b="b"/>
              <a:pathLst>
                <a:path w="332104" h="522604">
                  <a:moveTo>
                    <a:pt x="163471" y="522441"/>
                  </a:moveTo>
                  <a:lnTo>
                    <a:pt x="216565" y="508213"/>
                  </a:lnTo>
                  <a:lnTo>
                    <a:pt x="264668" y="474809"/>
                  </a:lnTo>
                  <a:lnTo>
                    <a:pt x="298001" y="416879"/>
                  </a:lnTo>
                  <a:lnTo>
                    <a:pt x="312771" y="378586"/>
                  </a:lnTo>
                  <a:lnTo>
                    <a:pt x="331933" y="301979"/>
                  </a:lnTo>
                  <a:lnTo>
                    <a:pt x="331933" y="258776"/>
                  </a:lnTo>
                  <a:lnTo>
                    <a:pt x="331933" y="215553"/>
                  </a:lnTo>
                  <a:lnTo>
                    <a:pt x="322153" y="177260"/>
                  </a:lnTo>
                  <a:lnTo>
                    <a:pt x="312771" y="138966"/>
                  </a:lnTo>
                  <a:lnTo>
                    <a:pt x="283830" y="76607"/>
                  </a:lnTo>
                  <a:lnTo>
                    <a:pt x="240716" y="28974"/>
                  </a:lnTo>
                  <a:lnTo>
                    <a:pt x="192413" y="0"/>
                  </a:lnTo>
                  <a:lnTo>
                    <a:pt x="168461" y="0"/>
                  </a:lnTo>
                  <a:lnTo>
                    <a:pt x="139519" y="0"/>
                  </a:lnTo>
                  <a:lnTo>
                    <a:pt x="115368" y="9817"/>
                  </a:lnTo>
                  <a:lnTo>
                    <a:pt x="91416" y="28974"/>
                  </a:lnTo>
                  <a:lnTo>
                    <a:pt x="67264" y="48111"/>
                  </a:lnTo>
                  <a:lnTo>
                    <a:pt x="33931" y="105561"/>
                  </a:lnTo>
                  <a:lnTo>
                    <a:pt x="9780" y="177260"/>
                  </a:lnTo>
                  <a:lnTo>
                    <a:pt x="4790" y="215553"/>
                  </a:lnTo>
                  <a:lnTo>
                    <a:pt x="0" y="258776"/>
                  </a:lnTo>
                  <a:lnTo>
                    <a:pt x="4790" y="301978"/>
                  </a:lnTo>
                  <a:lnTo>
                    <a:pt x="9780" y="345181"/>
                  </a:lnTo>
                  <a:lnTo>
                    <a:pt x="33931" y="416879"/>
                  </a:lnTo>
                  <a:lnTo>
                    <a:pt x="67264" y="474809"/>
                  </a:lnTo>
                  <a:lnTo>
                    <a:pt x="115368" y="508213"/>
                  </a:lnTo>
                  <a:lnTo>
                    <a:pt x="168461" y="522441"/>
                  </a:lnTo>
                </a:path>
              </a:pathLst>
            </a:custGeom>
            <a:ln w="191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684272" y="4255593"/>
            <a:ext cx="252729" cy="2768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 indent="13970">
              <a:lnSpc>
                <a:spcPct val="102299"/>
              </a:lnSpc>
              <a:spcBef>
                <a:spcPts val="110"/>
              </a:spcBef>
            </a:pPr>
            <a:r>
              <a:rPr sz="800" spc="-10" dirty="0">
                <a:latin typeface="Arial MT"/>
                <a:cs typeface="Arial MT"/>
              </a:rPr>
              <a:t>Shift </a:t>
            </a:r>
            <a:r>
              <a:rPr sz="800" dirty="0">
                <a:latin typeface="Arial MT"/>
                <a:cs typeface="Arial MT"/>
              </a:rPr>
              <a:t>left</a:t>
            </a:r>
            <a:r>
              <a:rPr sz="800" spc="5" dirty="0">
                <a:latin typeface="Arial MT"/>
                <a:cs typeface="Arial MT"/>
              </a:rPr>
              <a:t> </a:t>
            </a:r>
            <a:r>
              <a:rPr sz="800" spc="-50" dirty="0">
                <a:latin typeface="Arial MT"/>
                <a:cs typeface="Arial MT"/>
              </a:rPr>
              <a:t>2</a:t>
            </a:r>
            <a:endParaRPr sz="800">
              <a:latin typeface="Arial MT"/>
              <a:cs typeface="Arial M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77660" y="2053211"/>
            <a:ext cx="2271395" cy="945515"/>
            <a:chOff x="477660" y="2053211"/>
            <a:chExt cx="2271395" cy="945515"/>
          </a:xfrm>
        </p:grpSpPr>
        <p:sp>
          <p:nvSpPr>
            <p:cNvPr id="8" name="object 8"/>
            <p:cNvSpPr/>
            <p:nvPr/>
          </p:nvSpPr>
          <p:spPr>
            <a:xfrm>
              <a:off x="2339514" y="2978789"/>
              <a:ext cx="389890" cy="0"/>
            </a:xfrm>
            <a:custGeom>
              <a:avLst/>
              <a:gdLst/>
              <a:ahLst/>
              <a:cxnLst/>
              <a:rect l="l" t="t" r="r" b="b"/>
              <a:pathLst>
                <a:path w="389889">
                  <a:moveTo>
                    <a:pt x="0" y="0"/>
                  </a:moveTo>
                  <a:lnTo>
                    <a:pt x="389617" y="0"/>
                  </a:lnTo>
                </a:path>
              </a:pathLst>
            </a:custGeom>
            <a:ln w="382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87503" y="2063053"/>
              <a:ext cx="197485" cy="556895"/>
            </a:xfrm>
            <a:custGeom>
              <a:avLst/>
              <a:gdLst/>
              <a:ahLst/>
              <a:cxnLst/>
              <a:rect l="l" t="t" r="r" b="b"/>
              <a:pathLst>
                <a:path w="197484" h="556894">
                  <a:moveTo>
                    <a:pt x="197433" y="556345"/>
                  </a:moveTo>
                  <a:lnTo>
                    <a:pt x="197433" y="0"/>
                  </a:lnTo>
                  <a:lnTo>
                    <a:pt x="0" y="0"/>
                  </a:lnTo>
                  <a:lnTo>
                    <a:pt x="0" y="556345"/>
                  </a:lnTo>
                  <a:lnTo>
                    <a:pt x="197433" y="556345"/>
                  </a:lnTo>
                </a:path>
              </a:pathLst>
            </a:custGeom>
            <a:ln w="191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03774" y="2256680"/>
            <a:ext cx="173990" cy="1524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00" spc="-25" dirty="0">
                <a:latin typeface="Arial MT"/>
                <a:cs typeface="Arial MT"/>
              </a:rPr>
              <a:t>PC</a:t>
            </a:r>
            <a:endParaRPr sz="800">
              <a:latin typeface="Arial MT"/>
              <a:cs typeface="Arial MT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65569" y="2231010"/>
            <a:ext cx="1684020" cy="1429385"/>
            <a:chOff x="665569" y="2231010"/>
            <a:chExt cx="1684020" cy="1429385"/>
          </a:xfrm>
        </p:grpSpPr>
        <p:sp>
          <p:nvSpPr>
            <p:cNvPr id="12" name="object 12"/>
            <p:cNvSpPr/>
            <p:nvPr/>
          </p:nvSpPr>
          <p:spPr>
            <a:xfrm>
              <a:off x="684936" y="2341625"/>
              <a:ext cx="596265" cy="240029"/>
            </a:xfrm>
            <a:custGeom>
              <a:avLst/>
              <a:gdLst/>
              <a:ahLst/>
              <a:cxnLst/>
              <a:rect l="l" t="t" r="r" b="b"/>
              <a:pathLst>
                <a:path w="596265" h="240030">
                  <a:moveTo>
                    <a:pt x="0" y="0"/>
                  </a:moveTo>
                  <a:lnTo>
                    <a:pt x="201854" y="0"/>
                  </a:lnTo>
                </a:path>
                <a:path w="596265" h="240030">
                  <a:moveTo>
                    <a:pt x="596242" y="234670"/>
                  </a:moveTo>
                  <a:lnTo>
                    <a:pt x="485744" y="239460"/>
                  </a:lnTo>
                </a:path>
              </a:pathLst>
            </a:custGeom>
            <a:ln w="383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339142" y="2398896"/>
              <a:ext cx="1000760" cy="1251585"/>
            </a:xfrm>
            <a:custGeom>
              <a:avLst/>
              <a:gdLst/>
              <a:ahLst/>
              <a:cxnLst/>
              <a:rect l="l" t="t" r="r" b="b"/>
              <a:pathLst>
                <a:path w="1000760" h="1251585">
                  <a:moveTo>
                    <a:pt x="1000371" y="1251198"/>
                  </a:moveTo>
                  <a:lnTo>
                    <a:pt x="1000371" y="0"/>
                  </a:lnTo>
                  <a:lnTo>
                    <a:pt x="0" y="0"/>
                  </a:lnTo>
                  <a:lnTo>
                    <a:pt x="0" y="1251198"/>
                  </a:lnTo>
                  <a:lnTo>
                    <a:pt x="1000371" y="1251198"/>
                  </a:lnTo>
                </a:path>
              </a:pathLst>
            </a:custGeom>
            <a:ln w="191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68826" y="2240853"/>
              <a:ext cx="201930" cy="676275"/>
            </a:xfrm>
            <a:custGeom>
              <a:avLst/>
              <a:gdLst/>
              <a:ahLst/>
              <a:cxnLst/>
              <a:rect l="l" t="t" r="r" b="b"/>
              <a:pathLst>
                <a:path w="201930" h="676275">
                  <a:moveTo>
                    <a:pt x="100677" y="0"/>
                  </a:moveTo>
                  <a:lnTo>
                    <a:pt x="81516" y="4390"/>
                  </a:lnTo>
                  <a:lnTo>
                    <a:pt x="67284" y="4390"/>
                  </a:lnTo>
                  <a:lnTo>
                    <a:pt x="52554" y="14168"/>
                  </a:lnTo>
                  <a:lnTo>
                    <a:pt x="43213" y="19156"/>
                  </a:lnTo>
                  <a:lnTo>
                    <a:pt x="28482" y="28535"/>
                  </a:lnTo>
                  <a:lnTo>
                    <a:pt x="19141" y="42703"/>
                  </a:lnTo>
                  <a:lnTo>
                    <a:pt x="9321" y="52481"/>
                  </a:lnTo>
                  <a:lnTo>
                    <a:pt x="4411" y="66849"/>
                  </a:lnTo>
                  <a:lnTo>
                    <a:pt x="0" y="86006"/>
                  </a:lnTo>
                  <a:lnTo>
                    <a:pt x="0" y="100772"/>
                  </a:lnTo>
                  <a:lnTo>
                    <a:pt x="0" y="594060"/>
                  </a:lnTo>
                  <a:lnTo>
                    <a:pt x="19141" y="637362"/>
                  </a:lnTo>
                  <a:lnTo>
                    <a:pt x="43213" y="656519"/>
                  </a:lnTo>
                  <a:lnTo>
                    <a:pt x="52554" y="666297"/>
                  </a:lnTo>
                  <a:lnTo>
                    <a:pt x="67284" y="670687"/>
                  </a:lnTo>
                  <a:lnTo>
                    <a:pt x="81516" y="675676"/>
                  </a:lnTo>
                  <a:lnTo>
                    <a:pt x="115408" y="675676"/>
                  </a:lnTo>
                  <a:lnTo>
                    <a:pt x="129659" y="670687"/>
                  </a:lnTo>
                  <a:lnTo>
                    <a:pt x="143891" y="666297"/>
                  </a:lnTo>
                  <a:lnTo>
                    <a:pt x="158641" y="656519"/>
                  </a:lnTo>
                  <a:lnTo>
                    <a:pt x="167962" y="647140"/>
                  </a:lnTo>
                  <a:lnTo>
                    <a:pt x="182693" y="637362"/>
                  </a:lnTo>
                  <a:lnTo>
                    <a:pt x="187124" y="623194"/>
                  </a:lnTo>
                  <a:lnTo>
                    <a:pt x="196944" y="608827"/>
                  </a:lnTo>
                  <a:lnTo>
                    <a:pt x="196944" y="594060"/>
                  </a:lnTo>
                  <a:lnTo>
                    <a:pt x="201854" y="579892"/>
                  </a:lnTo>
                  <a:lnTo>
                    <a:pt x="201854" y="100772"/>
                  </a:lnTo>
                  <a:lnTo>
                    <a:pt x="196944" y="86006"/>
                  </a:lnTo>
                  <a:lnTo>
                    <a:pt x="196944" y="66849"/>
                  </a:lnTo>
                  <a:lnTo>
                    <a:pt x="187124" y="52481"/>
                  </a:lnTo>
                  <a:lnTo>
                    <a:pt x="182693" y="42703"/>
                  </a:lnTo>
                  <a:lnTo>
                    <a:pt x="158641" y="19156"/>
                  </a:lnTo>
                  <a:lnTo>
                    <a:pt x="143891" y="14168"/>
                  </a:lnTo>
                  <a:lnTo>
                    <a:pt x="129659" y="4390"/>
                  </a:lnTo>
                  <a:lnTo>
                    <a:pt x="115408" y="4390"/>
                  </a:lnTo>
                  <a:lnTo>
                    <a:pt x="10067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68826" y="2240853"/>
              <a:ext cx="201930" cy="676275"/>
            </a:xfrm>
            <a:custGeom>
              <a:avLst/>
              <a:gdLst/>
              <a:ahLst/>
              <a:cxnLst/>
              <a:rect l="l" t="t" r="r" b="b"/>
              <a:pathLst>
                <a:path w="201930" h="676275">
                  <a:moveTo>
                    <a:pt x="0" y="100772"/>
                  </a:moveTo>
                  <a:lnTo>
                    <a:pt x="0" y="86006"/>
                  </a:lnTo>
                  <a:lnTo>
                    <a:pt x="4411" y="66849"/>
                  </a:lnTo>
                  <a:lnTo>
                    <a:pt x="9321" y="52481"/>
                  </a:lnTo>
                  <a:lnTo>
                    <a:pt x="19141" y="42703"/>
                  </a:lnTo>
                  <a:lnTo>
                    <a:pt x="28482" y="28535"/>
                  </a:lnTo>
                  <a:lnTo>
                    <a:pt x="43213" y="19156"/>
                  </a:lnTo>
                  <a:lnTo>
                    <a:pt x="52554" y="14168"/>
                  </a:lnTo>
                  <a:lnTo>
                    <a:pt x="67284" y="4390"/>
                  </a:lnTo>
                  <a:lnTo>
                    <a:pt x="81516" y="4390"/>
                  </a:lnTo>
                  <a:lnTo>
                    <a:pt x="100677" y="0"/>
                  </a:lnTo>
                  <a:lnTo>
                    <a:pt x="115408" y="4390"/>
                  </a:lnTo>
                  <a:lnTo>
                    <a:pt x="129659" y="4390"/>
                  </a:lnTo>
                  <a:lnTo>
                    <a:pt x="143891" y="14168"/>
                  </a:lnTo>
                  <a:lnTo>
                    <a:pt x="158641" y="19156"/>
                  </a:lnTo>
                  <a:lnTo>
                    <a:pt x="167962" y="28535"/>
                  </a:lnTo>
                  <a:lnTo>
                    <a:pt x="182693" y="42703"/>
                  </a:lnTo>
                  <a:lnTo>
                    <a:pt x="187124" y="52481"/>
                  </a:lnTo>
                  <a:lnTo>
                    <a:pt x="196944" y="66849"/>
                  </a:lnTo>
                  <a:lnTo>
                    <a:pt x="196944" y="86006"/>
                  </a:lnTo>
                  <a:lnTo>
                    <a:pt x="201854" y="100772"/>
                  </a:lnTo>
                  <a:lnTo>
                    <a:pt x="201854" y="579892"/>
                  </a:lnTo>
                  <a:lnTo>
                    <a:pt x="196944" y="594060"/>
                  </a:lnTo>
                  <a:lnTo>
                    <a:pt x="196944" y="608827"/>
                  </a:lnTo>
                  <a:lnTo>
                    <a:pt x="187124" y="623194"/>
                  </a:lnTo>
                  <a:lnTo>
                    <a:pt x="182693" y="637362"/>
                  </a:lnTo>
                  <a:lnTo>
                    <a:pt x="167962" y="647140"/>
                  </a:lnTo>
                  <a:lnTo>
                    <a:pt x="158641" y="656519"/>
                  </a:lnTo>
                  <a:lnTo>
                    <a:pt x="143891" y="666297"/>
                  </a:lnTo>
                  <a:lnTo>
                    <a:pt x="129659" y="670687"/>
                  </a:lnTo>
                  <a:lnTo>
                    <a:pt x="115408" y="675676"/>
                  </a:lnTo>
                  <a:lnTo>
                    <a:pt x="100677" y="675676"/>
                  </a:lnTo>
                  <a:lnTo>
                    <a:pt x="81516" y="675676"/>
                  </a:lnTo>
                  <a:lnTo>
                    <a:pt x="67284" y="670687"/>
                  </a:lnTo>
                  <a:lnTo>
                    <a:pt x="52554" y="666297"/>
                  </a:lnTo>
                  <a:lnTo>
                    <a:pt x="43213" y="656519"/>
                  </a:lnTo>
                  <a:lnTo>
                    <a:pt x="28482" y="647140"/>
                  </a:lnTo>
                  <a:lnTo>
                    <a:pt x="4411" y="608827"/>
                  </a:lnTo>
                  <a:lnTo>
                    <a:pt x="0" y="579892"/>
                  </a:lnTo>
                  <a:lnTo>
                    <a:pt x="0" y="100772"/>
                  </a:lnTo>
                </a:path>
              </a:pathLst>
            </a:custGeom>
            <a:ln w="191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994429" y="2256680"/>
            <a:ext cx="84455" cy="1524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00" spc="-50" dirty="0">
                <a:latin typeface="Arial MT"/>
                <a:cs typeface="Arial MT"/>
              </a:rPr>
              <a:t>0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94429" y="2390778"/>
            <a:ext cx="127635" cy="49720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6670">
              <a:lnSpc>
                <a:spcPts val="894"/>
              </a:lnSpc>
              <a:spcBef>
                <a:spcPts val="130"/>
              </a:spcBef>
            </a:pPr>
            <a:r>
              <a:rPr sz="800" spc="-50" dirty="0">
                <a:latin typeface="Arial MT"/>
                <a:cs typeface="Arial MT"/>
              </a:rPr>
              <a:t>M</a:t>
            </a:r>
            <a:endParaRPr sz="800">
              <a:latin typeface="Arial MT"/>
              <a:cs typeface="Arial MT"/>
            </a:endParaRPr>
          </a:p>
          <a:p>
            <a:pPr marL="41275" marR="19050">
              <a:lnSpc>
                <a:spcPts val="830"/>
              </a:lnSpc>
              <a:spcBef>
                <a:spcPts val="70"/>
              </a:spcBef>
            </a:pPr>
            <a:r>
              <a:rPr sz="800" spc="-50" dirty="0">
                <a:latin typeface="Arial MT"/>
                <a:cs typeface="Arial MT"/>
              </a:rPr>
              <a:t>u</a:t>
            </a:r>
            <a:r>
              <a:rPr sz="800" spc="500" dirty="0">
                <a:latin typeface="Arial MT"/>
                <a:cs typeface="Arial MT"/>
              </a:rPr>
              <a:t> </a:t>
            </a:r>
            <a:r>
              <a:rPr sz="800" spc="-50" dirty="0">
                <a:latin typeface="Arial MT"/>
                <a:cs typeface="Arial MT"/>
              </a:rPr>
              <a:t>x</a:t>
            </a:r>
            <a:endParaRPr sz="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00" spc="-50" dirty="0">
                <a:latin typeface="Arial MT"/>
                <a:cs typeface="Arial MT"/>
              </a:rPr>
              <a:t>1</a:t>
            </a:r>
            <a:endParaRPr sz="800">
              <a:latin typeface="Arial MT"/>
              <a:cs typeface="Arial MT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979215" y="2345951"/>
            <a:ext cx="1727835" cy="1352550"/>
            <a:chOff x="3979215" y="2345951"/>
            <a:chExt cx="1727835" cy="1352550"/>
          </a:xfrm>
        </p:grpSpPr>
        <p:sp>
          <p:nvSpPr>
            <p:cNvPr id="19" name="object 19"/>
            <p:cNvSpPr/>
            <p:nvPr/>
          </p:nvSpPr>
          <p:spPr>
            <a:xfrm>
              <a:off x="3998582" y="2820745"/>
              <a:ext cx="697865" cy="858519"/>
            </a:xfrm>
            <a:custGeom>
              <a:avLst/>
              <a:gdLst/>
              <a:ahLst/>
              <a:cxnLst/>
              <a:rect l="l" t="t" r="r" b="b"/>
              <a:pathLst>
                <a:path w="697864" h="858520">
                  <a:moveTo>
                    <a:pt x="697399" y="637861"/>
                  </a:moveTo>
                  <a:lnTo>
                    <a:pt x="615963" y="637861"/>
                  </a:lnTo>
                  <a:lnTo>
                    <a:pt x="615963" y="858324"/>
                  </a:lnTo>
                  <a:lnTo>
                    <a:pt x="538917" y="858324"/>
                  </a:lnTo>
                </a:path>
                <a:path w="697864" h="858520">
                  <a:moveTo>
                    <a:pt x="207383" y="158043"/>
                  </a:moveTo>
                  <a:lnTo>
                    <a:pt x="0" y="158043"/>
                  </a:lnTo>
                  <a:lnTo>
                    <a:pt x="0" y="0"/>
                  </a:lnTo>
                </a:path>
                <a:path w="697864" h="858520">
                  <a:moveTo>
                    <a:pt x="697399" y="316286"/>
                  </a:moveTo>
                  <a:lnTo>
                    <a:pt x="462271" y="316286"/>
                  </a:lnTo>
                </a:path>
              </a:pathLst>
            </a:custGeom>
            <a:ln w="383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778017" y="2355794"/>
              <a:ext cx="919480" cy="1251585"/>
            </a:xfrm>
            <a:custGeom>
              <a:avLst/>
              <a:gdLst/>
              <a:ahLst/>
              <a:cxnLst/>
              <a:rect l="l" t="t" r="r" b="b"/>
              <a:pathLst>
                <a:path w="919479" h="1251585">
                  <a:moveTo>
                    <a:pt x="914164" y="1246189"/>
                  </a:moveTo>
                  <a:lnTo>
                    <a:pt x="918954" y="0"/>
                  </a:lnTo>
                  <a:lnTo>
                    <a:pt x="0" y="0"/>
                  </a:lnTo>
                  <a:lnTo>
                    <a:pt x="0" y="1251098"/>
                  </a:lnTo>
                  <a:lnTo>
                    <a:pt x="918954" y="1251098"/>
                  </a:lnTo>
                </a:path>
              </a:pathLst>
            </a:custGeom>
            <a:ln w="191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5020205" y="2917989"/>
            <a:ext cx="473075" cy="1524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00" spc="-10" dirty="0">
                <a:latin typeface="Arial MT"/>
                <a:cs typeface="Arial MT"/>
              </a:rPr>
              <a:t>Registers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813620" y="3004394"/>
            <a:ext cx="271780" cy="1524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00" spc="-10" dirty="0">
                <a:latin typeface="Arial MT"/>
                <a:cs typeface="Arial MT"/>
              </a:rPr>
              <a:t>Write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813620" y="3110036"/>
            <a:ext cx="377825" cy="1524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00" spc="-10" dirty="0">
                <a:latin typeface="Arial MT"/>
                <a:cs typeface="Arial MT"/>
              </a:rPr>
              <a:t>register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813620" y="3320681"/>
            <a:ext cx="271780" cy="1524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00" spc="-10" dirty="0">
                <a:latin typeface="Arial MT"/>
                <a:cs typeface="Arial MT"/>
              </a:rPr>
              <a:t>Write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813620" y="3426263"/>
            <a:ext cx="228600" cy="1524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00" spc="-20" dirty="0">
                <a:latin typeface="Arial MT"/>
                <a:cs typeface="Arial MT"/>
              </a:rPr>
              <a:t>data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381280" y="2645005"/>
            <a:ext cx="281305" cy="1524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00" spc="-20" dirty="0">
                <a:latin typeface="Arial MT"/>
                <a:cs typeface="Arial MT"/>
              </a:rPr>
              <a:t>Read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381280" y="3042708"/>
            <a:ext cx="281305" cy="1524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00" spc="-20" dirty="0">
                <a:latin typeface="Arial MT"/>
                <a:cs typeface="Arial MT"/>
              </a:rPr>
              <a:t>Read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318406" y="3148350"/>
            <a:ext cx="320040" cy="1524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00" dirty="0">
                <a:latin typeface="Arial MT"/>
                <a:cs typeface="Arial MT"/>
              </a:rPr>
              <a:t>data</a:t>
            </a:r>
            <a:r>
              <a:rPr sz="800" spc="35" dirty="0">
                <a:latin typeface="Arial MT"/>
                <a:cs typeface="Arial MT"/>
              </a:rPr>
              <a:t> </a:t>
            </a:r>
            <a:r>
              <a:rPr sz="800" spc="-50" dirty="0">
                <a:latin typeface="Arial MT"/>
                <a:cs typeface="Arial MT"/>
              </a:rPr>
              <a:t>2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813620" y="2362243"/>
            <a:ext cx="468630" cy="262255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5080">
              <a:lnSpc>
                <a:spcPts val="869"/>
              </a:lnSpc>
              <a:spcBef>
                <a:spcPts val="235"/>
              </a:spcBef>
            </a:pPr>
            <a:r>
              <a:rPr sz="800" spc="-20" dirty="0">
                <a:latin typeface="Arial MT"/>
                <a:cs typeface="Arial MT"/>
              </a:rPr>
              <a:t>Read </a:t>
            </a:r>
            <a:r>
              <a:rPr sz="800" dirty="0">
                <a:latin typeface="Arial MT"/>
                <a:cs typeface="Arial MT"/>
              </a:rPr>
              <a:t>register</a:t>
            </a:r>
            <a:r>
              <a:rPr sz="800" spc="90" dirty="0">
                <a:latin typeface="Arial MT"/>
                <a:cs typeface="Arial MT"/>
              </a:rPr>
              <a:t> </a:t>
            </a:r>
            <a:r>
              <a:rPr sz="800" spc="-50" dirty="0">
                <a:latin typeface="Arial MT"/>
                <a:cs typeface="Arial MT"/>
              </a:rPr>
              <a:t>1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813620" y="2683318"/>
            <a:ext cx="276860" cy="1524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00" spc="-20" dirty="0">
                <a:latin typeface="Arial MT"/>
                <a:cs typeface="Arial MT"/>
              </a:rPr>
              <a:t>Read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788220" y="2788880"/>
            <a:ext cx="875665" cy="1524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800" dirty="0">
                <a:latin typeface="Arial MT"/>
                <a:cs typeface="Arial MT"/>
              </a:rPr>
              <a:t>register</a:t>
            </a:r>
            <a:r>
              <a:rPr sz="800" spc="60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2</a:t>
            </a:r>
            <a:r>
              <a:rPr sz="800" spc="320" dirty="0">
                <a:latin typeface="Arial MT"/>
                <a:cs typeface="Arial MT"/>
              </a:rPr>
              <a:t> </a:t>
            </a:r>
            <a:r>
              <a:rPr sz="1200" baseline="20833" dirty="0">
                <a:latin typeface="Arial MT"/>
                <a:cs typeface="Arial MT"/>
              </a:rPr>
              <a:t>data</a:t>
            </a:r>
            <a:r>
              <a:rPr sz="1200" spc="30" baseline="20833" dirty="0">
                <a:latin typeface="Arial MT"/>
                <a:cs typeface="Arial MT"/>
              </a:rPr>
              <a:t> </a:t>
            </a:r>
            <a:r>
              <a:rPr sz="1200" spc="-75" baseline="20833" dirty="0">
                <a:latin typeface="Arial MT"/>
                <a:cs typeface="Arial MT"/>
              </a:rPr>
              <a:t>1</a:t>
            </a:r>
            <a:endParaRPr sz="1200" baseline="20833">
              <a:latin typeface="Arial MT"/>
              <a:cs typeface="Arial MT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3594960" y="2480302"/>
            <a:ext cx="1142365" cy="1089025"/>
            <a:chOff x="3594960" y="2480302"/>
            <a:chExt cx="1142365" cy="1089025"/>
          </a:xfrm>
        </p:grpSpPr>
        <p:sp>
          <p:nvSpPr>
            <p:cNvPr id="33" name="object 33"/>
            <p:cNvSpPr/>
            <p:nvPr/>
          </p:nvSpPr>
          <p:spPr>
            <a:xfrm>
              <a:off x="3616550" y="2818350"/>
              <a:ext cx="1099185" cy="0"/>
            </a:xfrm>
            <a:custGeom>
              <a:avLst/>
              <a:gdLst/>
              <a:ahLst/>
              <a:cxnLst/>
              <a:rect l="l" t="t" r="r" b="b"/>
              <a:pathLst>
                <a:path w="1099185">
                  <a:moveTo>
                    <a:pt x="0" y="0"/>
                  </a:moveTo>
                  <a:lnTo>
                    <a:pt x="1098581" y="0"/>
                  </a:lnTo>
                </a:path>
              </a:pathLst>
            </a:custGeom>
            <a:ln w="43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616550" y="2499669"/>
              <a:ext cx="1079500" cy="0"/>
            </a:xfrm>
            <a:custGeom>
              <a:avLst/>
              <a:gdLst/>
              <a:ahLst/>
              <a:cxnLst/>
              <a:rect l="l" t="t" r="r" b="b"/>
              <a:pathLst>
                <a:path w="1079500">
                  <a:moveTo>
                    <a:pt x="0" y="0"/>
                  </a:moveTo>
                  <a:lnTo>
                    <a:pt x="1079432" y="0"/>
                  </a:lnTo>
                </a:path>
              </a:pathLst>
            </a:custGeom>
            <a:ln w="382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258460" y="2883204"/>
              <a:ext cx="202565" cy="676275"/>
            </a:xfrm>
            <a:custGeom>
              <a:avLst/>
              <a:gdLst/>
              <a:ahLst/>
              <a:cxnLst/>
              <a:rect l="l" t="t" r="r" b="b"/>
              <a:pathLst>
                <a:path w="202564" h="676275">
                  <a:moveTo>
                    <a:pt x="0" y="95584"/>
                  </a:moveTo>
                  <a:lnTo>
                    <a:pt x="4989" y="81416"/>
                  </a:lnTo>
                  <a:lnTo>
                    <a:pt x="4989" y="67248"/>
                  </a:lnTo>
                  <a:lnTo>
                    <a:pt x="14770" y="52481"/>
                  </a:lnTo>
                  <a:lnTo>
                    <a:pt x="19161" y="38313"/>
                  </a:lnTo>
                  <a:lnTo>
                    <a:pt x="28941" y="28336"/>
                  </a:lnTo>
                  <a:lnTo>
                    <a:pt x="43313" y="19156"/>
                  </a:lnTo>
                  <a:lnTo>
                    <a:pt x="53093" y="9179"/>
                  </a:lnTo>
                  <a:lnTo>
                    <a:pt x="67264" y="4789"/>
                  </a:lnTo>
                  <a:lnTo>
                    <a:pt x="87025" y="0"/>
                  </a:lnTo>
                  <a:lnTo>
                    <a:pt x="101196" y="0"/>
                  </a:lnTo>
                  <a:lnTo>
                    <a:pt x="115368" y="0"/>
                  </a:lnTo>
                  <a:lnTo>
                    <a:pt x="134529" y="4789"/>
                  </a:lnTo>
                  <a:lnTo>
                    <a:pt x="144310" y="9179"/>
                  </a:lnTo>
                  <a:lnTo>
                    <a:pt x="158681" y="19156"/>
                  </a:lnTo>
                  <a:lnTo>
                    <a:pt x="173451" y="28336"/>
                  </a:lnTo>
                  <a:lnTo>
                    <a:pt x="182633" y="38313"/>
                  </a:lnTo>
                  <a:lnTo>
                    <a:pt x="187623" y="52481"/>
                  </a:lnTo>
                  <a:lnTo>
                    <a:pt x="197403" y="67248"/>
                  </a:lnTo>
                  <a:lnTo>
                    <a:pt x="197403" y="81416"/>
                  </a:lnTo>
                  <a:lnTo>
                    <a:pt x="202393" y="95584"/>
                  </a:lnTo>
                  <a:lnTo>
                    <a:pt x="202393" y="575402"/>
                  </a:lnTo>
                  <a:lnTo>
                    <a:pt x="197403" y="589630"/>
                  </a:lnTo>
                  <a:lnTo>
                    <a:pt x="197403" y="608787"/>
                  </a:lnTo>
                  <a:lnTo>
                    <a:pt x="187623" y="623034"/>
                  </a:lnTo>
                  <a:lnTo>
                    <a:pt x="182633" y="632852"/>
                  </a:lnTo>
                  <a:lnTo>
                    <a:pt x="173451" y="647080"/>
                  </a:lnTo>
                  <a:lnTo>
                    <a:pt x="158681" y="656898"/>
                  </a:lnTo>
                  <a:lnTo>
                    <a:pt x="144310" y="661328"/>
                  </a:lnTo>
                  <a:lnTo>
                    <a:pt x="134529" y="671146"/>
                  </a:lnTo>
                  <a:lnTo>
                    <a:pt x="115368" y="671146"/>
                  </a:lnTo>
                  <a:lnTo>
                    <a:pt x="101196" y="676055"/>
                  </a:lnTo>
                  <a:lnTo>
                    <a:pt x="87025" y="671146"/>
                  </a:lnTo>
                  <a:lnTo>
                    <a:pt x="67264" y="671146"/>
                  </a:lnTo>
                  <a:lnTo>
                    <a:pt x="53093" y="661328"/>
                  </a:lnTo>
                  <a:lnTo>
                    <a:pt x="43313" y="656898"/>
                  </a:lnTo>
                  <a:lnTo>
                    <a:pt x="28941" y="647080"/>
                  </a:lnTo>
                  <a:lnTo>
                    <a:pt x="19161" y="632852"/>
                  </a:lnTo>
                  <a:lnTo>
                    <a:pt x="14770" y="623034"/>
                  </a:lnTo>
                  <a:lnTo>
                    <a:pt x="4989" y="608787"/>
                  </a:lnTo>
                  <a:lnTo>
                    <a:pt x="4989" y="589630"/>
                  </a:lnTo>
                  <a:lnTo>
                    <a:pt x="0" y="575402"/>
                  </a:lnTo>
                  <a:lnTo>
                    <a:pt x="0" y="95584"/>
                  </a:lnTo>
                </a:path>
              </a:pathLst>
            </a:custGeom>
            <a:ln w="191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4298854" y="3028540"/>
            <a:ext cx="113664" cy="257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ts val="894"/>
              </a:lnSpc>
              <a:spcBef>
                <a:spcPts val="130"/>
              </a:spcBef>
            </a:pPr>
            <a:r>
              <a:rPr sz="800" spc="-50" dirty="0">
                <a:latin typeface="Arial MT"/>
                <a:cs typeface="Arial MT"/>
              </a:rPr>
              <a:t>M</a:t>
            </a:r>
            <a:endParaRPr sz="800">
              <a:latin typeface="Arial MT"/>
              <a:cs typeface="Arial MT"/>
            </a:endParaRPr>
          </a:p>
          <a:p>
            <a:pPr marL="31750">
              <a:lnSpc>
                <a:spcPts val="894"/>
              </a:lnSpc>
            </a:pPr>
            <a:r>
              <a:rPr sz="800" spc="-50" dirty="0">
                <a:latin typeface="Arial MT"/>
                <a:cs typeface="Arial MT"/>
              </a:rPr>
              <a:t>u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284483" y="2894043"/>
            <a:ext cx="84455" cy="1524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00" spc="-50" dirty="0">
                <a:latin typeface="Arial MT"/>
                <a:cs typeface="Arial MT"/>
              </a:rPr>
              <a:t>0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284483" y="3244094"/>
            <a:ext cx="111760" cy="28194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 indent="33020">
              <a:lnSpc>
                <a:spcPct val="106300"/>
              </a:lnSpc>
              <a:spcBef>
                <a:spcPts val="70"/>
              </a:spcBef>
            </a:pPr>
            <a:r>
              <a:rPr sz="800" spc="-50" dirty="0">
                <a:latin typeface="Arial MT"/>
                <a:cs typeface="Arial MT"/>
              </a:rPr>
              <a:t>x</a:t>
            </a:r>
            <a:r>
              <a:rPr sz="800" spc="500" dirty="0">
                <a:latin typeface="Arial MT"/>
                <a:cs typeface="Arial MT"/>
              </a:rPr>
              <a:t> </a:t>
            </a:r>
            <a:r>
              <a:rPr sz="800" spc="-50" dirty="0">
                <a:latin typeface="Arial MT"/>
                <a:cs typeface="Arial MT"/>
              </a:rPr>
              <a:t>1</a:t>
            </a:r>
            <a:endParaRPr sz="800">
              <a:latin typeface="Arial MT"/>
              <a:cs typeface="Arial MT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4325663" y="3568574"/>
            <a:ext cx="222250" cy="695325"/>
            <a:chOff x="4325663" y="3568574"/>
            <a:chExt cx="222250" cy="695325"/>
          </a:xfrm>
        </p:grpSpPr>
        <p:sp>
          <p:nvSpPr>
            <p:cNvPr id="40" name="object 40"/>
            <p:cNvSpPr/>
            <p:nvPr/>
          </p:nvSpPr>
          <p:spPr>
            <a:xfrm>
              <a:off x="4335505" y="3578416"/>
              <a:ext cx="202565" cy="675640"/>
            </a:xfrm>
            <a:custGeom>
              <a:avLst/>
              <a:gdLst/>
              <a:ahLst/>
              <a:cxnLst/>
              <a:rect l="l" t="t" r="r" b="b"/>
              <a:pathLst>
                <a:path w="202564" h="675639">
                  <a:moveTo>
                    <a:pt x="120358" y="0"/>
                  </a:moveTo>
                  <a:lnTo>
                    <a:pt x="57484" y="9318"/>
                  </a:lnTo>
                  <a:lnTo>
                    <a:pt x="19161" y="43202"/>
                  </a:lnTo>
                  <a:lnTo>
                    <a:pt x="14371" y="52541"/>
                  </a:lnTo>
                  <a:lnTo>
                    <a:pt x="4989" y="66769"/>
                  </a:lnTo>
                  <a:lnTo>
                    <a:pt x="4989" y="81496"/>
                  </a:lnTo>
                  <a:lnTo>
                    <a:pt x="0" y="95744"/>
                  </a:lnTo>
                  <a:lnTo>
                    <a:pt x="0" y="579892"/>
                  </a:lnTo>
                  <a:lnTo>
                    <a:pt x="4989" y="594120"/>
                  </a:lnTo>
                  <a:lnTo>
                    <a:pt x="4989" y="608846"/>
                  </a:lnTo>
                  <a:lnTo>
                    <a:pt x="14371" y="623094"/>
                  </a:lnTo>
                  <a:lnTo>
                    <a:pt x="19161" y="637342"/>
                  </a:lnTo>
                  <a:lnTo>
                    <a:pt x="29141" y="647160"/>
                  </a:lnTo>
                  <a:lnTo>
                    <a:pt x="43313" y="656479"/>
                  </a:lnTo>
                  <a:lnTo>
                    <a:pt x="57484" y="666297"/>
                  </a:lnTo>
                  <a:lnTo>
                    <a:pt x="86426" y="675636"/>
                  </a:lnTo>
                  <a:lnTo>
                    <a:pt x="120358" y="675636"/>
                  </a:lnTo>
                  <a:lnTo>
                    <a:pt x="149300" y="666297"/>
                  </a:lnTo>
                  <a:lnTo>
                    <a:pt x="158681" y="656479"/>
                  </a:lnTo>
                  <a:lnTo>
                    <a:pt x="173451" y="647160"/>
                  </a:lnTo>
                  <a:lnTo>
                    <a:pt x="182832" y="637342"/>
                  </a:lnTo>
                  <a:lnTo>
                    <a:pt x="192613" y="623094"/>
                  </a:lnTo>
                  <a:lnTo>
                    <a:pt x="197004" y="608846"/>
                  </a:lnTo>
                  <a:lnTo>
                    <a:pt x="201994" y="594120"/>
                  </a:lnTo>
                  <a:lnTo>
                    <a:pt x="201994" y="81496"/>
                  </a:lnTo>
                  <a:lnTo>
                    <a:pt x="197004" y="66769"/>
                  </a:lnTo>
                  <a:lnTo>
                    <a:pt x="192613" y="52541"/>
                  </a:lnTo>
                  <a:lnTo>
                    <a:pt x="182832" y="43202"/>
                  </a:lnTo>
                  <a:lnTo>
                    <a:pt x="173451" y="28475"/>
                  </a:lnTo>
                  <a:lnTo>
                    <a:pt x="158681" y="19136"/>
                  </a:lnTo>
                  <a:lnTo>
                    <a:pt x="149300" y="9318"/>
                  </a:lnTo>
                  <a:lnTo>
                    <a:pt x="134729" y="4410"/>
                  </a:lnTo>
                  <a:lnTo>
                    <a:pt x="12035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335505" y="3578416"/>
              <a:ext cx="202565" cy="675640"/>
            </a:xfrm>
            <a:custGeom>
              <a:avLst/>
              <a:gdLst/>
              <a:ahLst/>
              <a:cxnLst/>
              <a:rect l="l" t="t" r="r" b="b"/>
              <a:pathLst>
                <a:path w="202564" h="675639">
                  <a:moveTo>
                    <a:pt x="0" y="95744"/>
                  </a:moveTo>
                  <a:lnTo>
                    <a:pt x="4989" y="81496"/>
                  </a:lnTo>
                  <a:lnTo>
                    <a:pt x="4989" y="66769"/>
                  </a:lnTo>
                  <a:lnTo>
                    <a:pt x="14371" y="52541"/>
                  </a:lnTo>
                  <a:lnTo>
                    <a:pt x="19161" y="43202"/>
                  </a:lnTo>
                  <a:lnTo>
                    <a:pt x="29141" y="28475"/>
                  </a:lnTo>
                  <a:lnTo>
                    <a:pt x="43313" y="19136"/>
                  </a:lnTo>
                  <a:lnTo>
                    <a:pt x="57484" y="9318"/>
                  </a:lnTo>
                  <a:lnTo>
                    <a:pt x="72254" y="4410"/>
                  </a:lnTo>
                  <a:lnTo>
                    <a:pt x="86426" y="0"/>
                  </a:lnTo>
                  <a:lnTo>
                    <a:pt x="101196" y="0"/>
                  </a:lnTo>
                  <a:lnTo>
                    <a:pt x="120358" y="0"/>
                  </a:lnTo>
                  <a:lnTo>
                    <a:pt x="134729" y="4410"/>
                  </a:lnTo>
                  <a:lnTo>
                    <a:pt x="149300" y="9318"/>
                  </a:lnTo>
                  <a:lnTo>
                    <a:pt x="158681" y="19136"/>
                  </a:lnTo>
                  <a:lnTo>
                    <a:pt x="173451" y="28475"/>
                  </a:lnTo>
                  <a:lnTo>
                    <a:pt x="182832" y="43202"/>
                  </a:lnTo>
                  <a:lnTo>
                    <a:pt x="192613" y="52541"/>
                  </a:lnTo>
                  <a:lnTo>
                    <a:pt x="197004" y="66769"/>
                  </a:lnTo>
                  <a:lnTo>
                    <a:pt x="201994" y="81496"/>
                  </a:lnTo>
                  <a:lnTo>
                    <a:pt x="201994" y="100653"/>
                  </a:lnTo>
                  <a:lnTo>
                    <a:pt x="201994" y="579892"/>
                  </a:lnTo>
                  <a:lnTo>
                    <a:pt x="201994" y="594120"/>
                  </a:lnTo>
                  <a:lnTo>
                    <a:pt x="197004" y="608846"/>
                  </a:lnTo>
                  <a:lnTo>
                    <a:pt x="192613" y="623094"/>
                  </a:lnTo>
                  <a:lnTo>
                    <a:pt x="182832" y="637342"/>
                  </a:lnTo>
                  <a:lnTo>
                    <a:pt x="173451" y="647160"/>
                  </a:lnTo>
                  <a:lnTo>
                    <a:pt x="158681" y="656479"/>
                  </a:lnTo>
                  <a:lnTo>
                    <a:pt x="149300" y="666297"/>
                  </a:lnTo>
                  <a:lnTo>
                    <a:pt x="134729" y="671206"/>
                  </a:lnTo>
                  <a:lnTo>
                    <a:pt x="120358" y="675636"/>
                  </a:lnTo>
                  <a:lnTo>
                    <a:pt x="101196" y="675636"/>
                  </a:lnTo>
                  <a:lnTo>
                    <a:pt x="86426" y="675636"/>
                  </a:lnTo>
                  <a:lnTo>
                    <a:pt x="72254" y="671206"/>
                  </a:lnTo>
                  <a:lnTo>
                    <a:pt x="57484" y="666297"/>
                  </a:lnTo>
                  <a:lnTo>
                    <a:pt x="43313" y="656479"/>
                  </a:lnTo>
                  <a:lnTo>
                    <a:pt x="29141" y="647160"/>
                  </a:lnTo>
                  <a:lnTo>
                    <a:pt x="19161" y="637342"/>
                  </a:lnTo>
                  <a:lnTo>
                    <a:pt x="14371" y="623094"/>
                  </a:lnTo>
                  <a:lnTo>
                    <a:pt x="4989" y="608846"/>
                  </a:lnTo>
                  <a:lnTo>
                    <a:pt x="4989" y="594120"/>
                  </a:lnTo>
                  <a:lnTo>
                    <a:pt x="0" y="579892"/>
                  </a:lnTo>
                  <a:lnTo>
                    <a:pt x="0" y="100653"/>
                  </a:lnTo>
                </a:path>
              </a:pathLst>
            </a:custGeom>
            <a:ln w="191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4375899" y="3728242"/>
            <a:ext cx="113664" cy="1524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00" spc="-50" dirty="0">
                <a:latin typeface="Arial MT"/>
                <a:cs typeface="Arial MT"/>
              </a:rPr>
              <a:t>M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395060" y="3833804"/>
            <a:ext cx="84455" cy="1524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00" spc="-50" dirty="0">
                <a:latin typeface="Arial MT"/>
                <a:cs typeface="Arial MT"/>
              </a:rPr>
              <a:t>u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361129" y="3594184"/>
            <a:ext cx="84455" cy="1524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00" spc="-50" dirty="0">
                <a:latin typeface="Arial MT"/>
                <a:cs typeface="Arial MT"/>
              </a:rPr>
              <a:t>0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361129" y="3931992"/>
            <a:ext cx="112395" cy="2940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33655">
              <a:lnSpc>
                <a:spcPct val="110000"/>
              </a:lnSpc>
              <a:spcBef>
                <a:spcPts val="90"/>
              </a:spcBef>
            </a:pPr>
            <a:r>
              <a:rPr sz="800" spc="-50" dirty="0">
                <a:latin typeface="Arial MT"/>
                <a:cs typeface="Arial MT"/>
              </a:rPr>
              <a:t>x</a:t>
            </a:r>
            <a:r>
              <a:rPr sz="800" spc="500" dirty="0">
                <a:latin typeface="Arial MT"/>
                <a:cs typeface="Arial MT"/>
              </a:rPr>
              <a:t> </a:t>
            </a:r>
            <a:r>
              <a:rPr sz="800" spc="-50" dirty="0">
                <a:latin typeface="Arial MT"/>
                <a:cs typeface="Arial MT"/>
              </a:rPr>
              <a:t>1</a:t>
            </a:r>
            <a:endParaRPr sz="800">
              <a:latin typeface="Arial MT"/>
              <a:cs typeface="Arial MT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4123725" y="3069719"/>
            <a:ext cx="2839085" cy="2119630"/>
            <a:chOff x="4123725" y="3069719"/>
            <a:chExt cx="2839085" cy="2119630"/>
          </a:xfrm>
        </p:grpSpPr>
        <p:sp>
          <p:nvSpPr>
            <p:cNvPr id="47" name="object 47"/>
            <p:cNvSpPr/>
            <p:nvPr/>
          </p:nvSpPr>
          <p:spPr>
            <a:xfrm>
              <a:off x="4143092" y="3679069"/>
              <a:ext cx="139700" cy="1490980"/>
            </a:xfrm>
            <a:custGeom>
              <a:avLst/>
              <a:gdLst/>
              <a:ahLst/>
              <a:cxnLst/>
              <a:rect l="l" t="t" r="r" b="b"/>
              <a:pathLst>
                <a:path w="139700" h="1490979">
                  <a:moveTo>
                    <a:pt x="139519" y="0"/>
                  </a:moveTo>
                  <a:lnTo>
                    <a:pt x="0" y="4410"/>
                  </a:lnTo>
                  <a:lnTo>
                    <a:pt x="0" y="1490732"/>
                  </a:lnTo>
                </a:path>
              </a:pathLst>
            </a:custGeom>
            <a:ln w="383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673411" y="3079562"/>
              <a:ext cx="279400" cy="758190"/>
            </a:xfrm>
            <a:custGeom>
              <a:avLst/>
              <a:gdLst/>
              <a:ahLst/>
              <a:cxnLst/>
              <a:rect l="l" t="t" r="r" b="b"/>
              <a:pathLst>
                <a:path w="279400" h="758189">
                  <a:moveTo>
                    <a:pt x="279039" y="134496"/>
                  </a:moveTo>
                  <a:lnTo>
                    <a:pt x="279039" y="115339"/>
                  </a:lnTo>
                  <a:lnTo>
                    <a:pt x="269059" y="95784"/>
                  </a:lnTo>
                  <a:lnTo>
                    <a:pt x="264269" y="72237"/>
                  </a:lnTo>
                  <a:lnTo>
                    <a:pt x="249898" y="57470"/>
                  </a:lnTo>
                  <a:lnTo>
                    <a:pt x="235327" y="38313"/>
                  </a:lnTo>
                  <a:lnTo>
                    <a:pt x="220956" y="23946"/>
                  </a:lnTo>
                  <a:lnTo>
                    <a:pt x="201794" y="14168"/>
                  </a:lnTo>
                  <a:lnTo>
                    <a:pt x="182633" y="4789"/>
                  </a:lnTo>
                  <a:lnTo>
                    <a:pt x="163471" y="0"/>
                  </a:lnTo>
                  <a:lnTo>
                    <a:pt x="139519" y="0"/>
                  </a:lnTo>
                  <a:lnTo>
                    <a:pt x="115368" y="0"/>
                  </a:lnTo>
                  <a:lnTo>
                    <a:pt x="71656" y="14168"/>
                  </a:lnTo>
                  <a:lnTo>
                    <a:pt x="38323" y="38313"/>
                  </a:lnTo>
                  <a:lnTo>
                    <a:pt x="14171" y="72237"/>
                  </a:lnTo>
                  <a:lnTo>
                    <a:pt x="0" y="115339"/>
                  </a:lnTo>
                  <a:lnTo>
                    <a:pt x="0" y="138926"/>
                  </a:lnTo>
                  <a:lnTo>
                    <a:pt x="0" y="618664"/>
                  </a:lnTo>
                  <a:lnTo>
                    <a:pt x="0" y="642710"/>
                  </a:lnTo>
                  <a:lnTo>
                    <a:pt x="14171" y="681024"/>
                  </a:lnTo>
                  <a:lnTo>
                    <a:pt x="38323" y="714408"/>
                  </a:lnTo>
                  <a:lnTo>
                    <a:pt x="57484" y="728636"/>
                  </a:lnTo>
                  <a:lnTo>
                    <a:pt x="71656" y="743383"/>
                  </a:lnTo>
                  <a:lnTo>
                    <a:pt x="95807" y="747793"/>
                  </a:lnTo>
                  <a:lnTo>
                    <a:pt x="115368" y="757611"/>
                  </a:lnTo>
                  <a:lnTo>
                    <a:pt x="139519" y="757611"/>
                  </a:lnTo>
                  <a:lnTo>
                    <a:pt x="163471" y="757611"/>
                  </a:lnTo>
                  <a:lnTo>
                    <a:pt x="182633" y="747793"/>
                  </a:lnTo>
                  <a:lnTo>
                    <a:pt x="201794" y="743383"/>
                  </a:lnTo>
                  <a:lnTo>
                    <a:pt x="220956" y="728636"/>
                  </a:lnTo>
                  <a:lnTo>
                    <a:pt x="235327" y="714408"/>
                  </a:lnTo>
                  <a:lnTo>
                    <a:pt x="249898" y="700161"/>
                  </a:lnTo>
                  <a:lnTo>
                    <a:pt x="264269" y="681024"/>
                  </a:lnTo>
                  <a:lnTo>
                    <a:pt x="269059" y="661867"/>
                  </a:lnTo>
                  <a:lnTo>
                    <a:pt x="279039" y="642710"/>
                  </a:lnTo>
                  <a:lnTo>
                    <a:pt x="279039" y="618664"/>
                  </a:lnTo>
                  <a:lnTo>
                    <a:pt x="279039" y="138926"/>
                  </a:lnTo>
                </a:path>
              </a:pathLst>
            </a:custGeom>
            <a:ln w="191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509939" y="3377091"/>
              <a:ext cx="91440" cy="0"/>
            </a:xfrm>
            <a:custGeom>
              <a:avLst/>
              <a:gdLst/>
              <a:ahLst/>
              <a:cxnLst/>
              <a:rect l="l" t="t" r="r" b="b"/>
              <a:pathLst>
                <a:path w="91440">
                  <a:moveTo>
                    <a:pt x="91216" y="0"/>
                  </a:moveTo>
                  <a:lnTo>
                    <a:pt x="0" y="0"/>
                  </a:lnTo>
                </a:path>
              </a:pathLst>
            </a:custGeom>
            <a:ln w="382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6189686" y="3216273"/>
              <a:ext cx="440055" cy="0"/>
            </a:xfrm>
            <a:custGeom>
              <a:avLst/>
              <a:gdLst/>
              <a:ahLst/>
              <a:cxnLst/>
              <a:rect l="l" t="t" r="r" b="b"/>
              <a:pathLst>
                <a:path w="440054">
                  <a:moveTo>
                    <a:pt x="0" y="0"/>
                  </a:moveTo>
                  <a:lnTo>
                    <a:pt x="440000" y="0"/>
                  </a:lnTo>
                </a:path>
              </a:pathLst>
            </a:custGeom>
            <a:ln w="427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6391052" y="3292206"/>
            <a:ext cx="84455" cy="1524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00" spc="-50" dirty="0">
                <a:latin typeface="Arial MT"/>
                <a:cs typeface="Arial MT"/>
              </a:rPr>
              <a:t>4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4903365" y="3990368"/>
            <a:ext cx="558165" cy="848994"/>
          </a:xfrm>
          <a:custGeom>
            <a:avLst/>
            <a:gdLst/>
            <a:ahLst/>
            <a:cxnLst/>
            <a:rect l="l" t="t" r="r" b="b"/>
            <a:pathLst>
              <a:path w="558164" h="848995">
                <a:moveTo>
                  <a:pt x="197004" y="848985"/>
                </a:moveTo>
                <a:lnTo>
                  <a:pt x="235327" y="844076"/>
                </a:lnTo>
                <a:lnTo>
                  <a:pt x="293211" y="800853"/>
                </a:lnTo>
                <a:lnTo>
                  <a:pt x="317163" y="767469"/>
                </a:lnTo>
                <a:lnTo>
                  <a:pt x="341314" y="724266"/>
                </a:lnTo>
                <a:lnTo>
                  <a:pt x="360476" y="676135"/>
                </a:lnTo>
                <a:lnTo>
                  <a:pt x="379637" y="618684"/>
                </a:lnTo>
                <a:lnTo>
                  <a:pt x="389418" y="556325"/>
                </a:lnTo>
                <a:lnTo>
                  <a:pt x="398799" y="493966"/>
                </a:lnTo>
                <a:lnTo>
                  <a:pt x="398799" y="422287"/>
                </a:lnTo>
                <a:lnTo>
                  <a:pt x="398799" y="355019"/>
                </a:lnTo>
                <a:lnTo>
                  <a:pt x="389418" y="292660"/>
                </a:lnTo>
                <a:lnTo>
                  <a:pt x="379637" y="230300"/>
                </a:lnTo>
                <a:lnTo>
                  <a:pt x="360476" y="172850"/>
                </a:lnTo>
                <a:lnTo>
                  <a:pt x="341314" y="124718"/>
                </a:lnTo>
                <a:lnTo>
                  <a:pt x="317163" y="81516"/>
                </a:lnTo>
                <a:lnTo>
                  <a:pt x="293211" y="48131"/>
                </a:lnTo>
                <a:lnTo>
                  <a:pt x="235327" y="4908"/>
                </a:lnTo>
                <a:lnTo>
                  <a:pt x="201794" y="0"/>
                </a:lnTo>
                <a:lnTo>
                  <a:pt x="167862" y="4908"/>
                </a:lnTo>
                <a:lnTo>
                  <a:pt x="110577" y="48131"/>
                </a:lnTo>
                <a:lnTo>
                  <a:pt x="81436" y="81516"/>
                </a:lnTo>
                <a:lnTo>
                  <a:pt x="57484" y="124718"/>
                </a:lnTo>
                <a:lnTo>
                  <a:pt x="38323" y="172850"/>
                </a:lnTo>
                <a:lnTo>
                  <a:pt x="23951" y="230300"/>
                </a:lnTo>
                <a:lnTo>
                  <a:pt x="9381" y="292659"/>
                </a:lnTo>
                <a:lnTo>
                  <a:pt x="4391" y="355019"/>
                </a:lnTo>
                <a:lnTo>
                  <a:pt x="0" y="422287"/>
                </a:lnTo>
                <a:lnTo>
                  <a:pt x="4391" y="493966"/>
                </a:lnTo>
                <a:lnTo>
                  <a:pt x="9381" y="556325"/>
                </a:lnTo>
                <a:lnTo>
                  <a:pt x="23951" y="618684"/>
                </a:lnTo>
                <a:lnTo>
                  <a:pt x="38323" y="676135"/>
                </a:lnTo>
                <a:lnTo>
                  <a:pt x="57484" y="724266"/>
                </a:lnTo>
                <a:lnTo>
                  <a:pt x="81436" y="767469"/>
                </a:lnTo>
                <a:lnTo>
                  <a:pt x="110577" y="800853"/>
                </a:lnTo>
                <a:lnTo>
                  <a:pt x="167862" y="844076"/>
                </a:lnTo>
                <a:lnTo>
                  <a:pt x="201794" y="848985"/>
                </a:lnTo>
              </a:path>
              <a:path w="558164" h="848995">
                <a:moveTo>
                  <a:pt x="557879" y="489057"/>
                </a:moveTo>
                <a:lnTo>
                  <a:pt x="480834" y="355019"/>
                </a:lnTo>
              </a:path>
            </a:pathLst>
          </a:custGeom>
          <a:ln w="191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3130001" y="3599093"/>
            <a:ext cx="526415" cy="257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R="13970" algn="r">
              <a:lnSpc>
                <a:spcPts val="894"/>
              </a:lnSpc>
              <a:spcBef>
                <a:spcPts val="130"/>
              </a:spcBef>
            </a:pPr>
            <a:r>
              <a:rPr sz="800" spc="-10" dirty="0">
                <a:latin typeface="Arial MT"/>
                <a:cs typeface="Arial MT"/>
              </a:rPr>
              <a:t>Instruction</a:t>
            </a:r>
            <a:endParaRPr sz="800">
              <a:latin typeface="Arial MT"/>
              <a:cs typeface="Arial MT"/>
            </a:endParaRPr>
          </a:p>
          <a:p>
            <a:pPr marR="5080" algn="r">
              <a:lnSpc>
                <a:spcPts val="894"/>
              </a:lnSpc>
            </a:pPr>
            <a:r>
              <a:rPr sz="800" dirty="0">
                <a:latin typeface="Arial MT"/>
                <a:cs typeface="Arial MT"/>
              </a:rPr>
              <a:t>[15–</a:t>
            </a:r>
            <a:r>
              <a:rPr sz="800" spc="-5" dirty="0">
                <a:latin typeface="Arial MT"/>
                <a:cs typeface="Arial MT"/>
              </a:rPr>
              <a:t> </a:t>
            </a:r>
            <a:r>
              <a:rPr sz="800" spc="-25" dirty="0">
                <a:latin typeface="Arial MT"/>
                <a:cs typeface="Arial MT"/>
              </a:rPr>
              <a:t>0]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4923998" y="4270319"/>
            <a:ext cx="344170" cy="28130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indent="62230">
              <a:lnSpc>
                <a:spcPct val="105900"/>
              </a:lnSpc>
              <a:spcBef>
                <a:spcPts val="75"/>
              </a:spcBef>
            </a:pPr>
            <a:r>
              <a:rPr sz="800" spc="-20" dirty="0">
                <a:latin typeface="Arial MT"/>
                <a:cs typeface="Arial MT"/>
              </a:rPr>
              <a:t>Sign </a:t>
            </a:r>
            <a:r>
              <a:rPr sz="800" spc="-10" dirty="0">
                <a:latin typeface="Arial MT"/>
                <a:cs typeface="Arial MT"/>
              </a:rPr>
              <a:t>extend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5342558" y="4183895"/>
            <a:ext cx="146685" cy="1524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00" spc="-25" dirty="0">
                <a:latin typeface="Arial MT"/>
                <a:cs typeface="Arial MT"/>
              </a:rPr>
              <a:t>32</a:t>
            </a:r>
            <a:endParaRPr sz="800">
              <a:latin typeface="Arial MT"/>
              <a:cs typeface="Arial MT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1113010" y="3184913"/>
            <a:ext cx="5521960" cy="1779270"/>
            <a:chOff x="1113010" y="3184913"/>
            <a:chExt cx="5521960" cy="1779270"/>
          </a:xfrm>
        </p:grpSpPr>
        <p:sp>
          <p:nvSpPr>
            <p:cNvPr id="57" name="object 57"/>
            <p:cNvSpPr/>
            <p:nvPr/>
          </p:nvSpPr>
          <p:spPr>
            <a:xfrm>
              <a:off x="1132378" y="3204280"/>
              <a:ext cx="5483225" cy="1740535"/>
            </a:xfrm>
            <a:custGeom>
              <a:avLst/>
              <a:gdLst/>
              <a:ahLst/>
              <a:cxnLst/>
              <a:rect l="l" t="t" r="r" b="b"/>
              <a:pathLst>
                <a:path w="5483225" h="1740535">
                  <a:moveTo>
                    <a:pt x="4381361" y="1198557"/>
                  </a:moveTo>
                  <a:lnTo>
                    <a:pt x="4386351" y="676115"/>
                  </a:lnTo>
                  <a:lnTo>
                    <a:pt x="4857805" y="676115"/>
                  </a:lnTo>
                  <a:lnTo>
                    <a:pt x="4857805" y="330913"/>
                  </a:lnTo>
                  <a:lnTo>
                    <a:pt x="5468778" y="330913"/>
                  </a:lnTo>
                </a:path>
                <a:path w="5483225" h="1740535">
                  <a:moveTo>
                    <a:pt x="5483149" y="484108"/>
                  </a:moveTo>
                  <a:lnTo>
                    <a:pt x="5401513" y="489037"/>
                  </a:lnTo>
                  <a:lnTo>
                    <a:pt x="5401513" y="1203466"/>
                  </a:lnTo>
                  <a:lnTo>
                    <a:pt x="4857805" y="1203465"/>
                  </a:lnTo>
                </a:path>
                <a:path w="5483225" h="1740535">
                  <a:moveTo>
                    <a:pt x="4439445" y="1198557"/>
                  </a:moveTo>
                  <a:lnTo>
                    <a:pt x="4174776" y="1203465"/>
                  </a:lnTo>
                </a:path>
                <a:path w="5483225" h="1740535">
                  <a:moveTo>
                    <a:pt x="5213890" y="0"/>
                  </a:moveTo>
                  <a:lnTo>
                    <a:pt x="5213890" y="1740135"/>
                  </a:lnTo>
                  <a:lnTo>
                    <a:pt x="0" y="1740135"/>
                  </a:lnTo>
                  <a:lnTo>
                    <a:pt x="0" y="167901"/>
                  </a:lnTo>
                  <a:lnTo>
                    <a:pt x="153711" y="167901"/>
                  </a:lnTo>
                </a:path>
              </a:pathLst>
            </a:custGeom>
            <a:ln w="383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4681810" y="4345387"/>
              <a:ext cx="77470" cy="134620"/>
            </a:xfrm>
            <a:custGeom>
              <a:avLst/>
              <a:gdLst/>
              <a:ahLst/>
              <a:cxnLst/>
              <a:rect l="l" t="t" r="r" b="b"/>
              <a:pathLst>
                <a:path w="77470" h="134620">
                  <a:moveTo>
                    <a:pt x="77045" y="134037"/>
                  </a:moveTo>
                  <a:lnTo>
                    <a:pt x="0" y="0"/>
                  </a:lnTo>
                </a:path>
              </a:pathLst>
            </a:custGeom>
            <a:ln w="191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4645158" y="4183894"/>
            <a:ext cx="142240" cy="1524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00" spc="-25" dirty="0">
                <a:latin typeface="Arial MT"/>
                <a:cs typeface="Arial MT"/>
              </a:rPr>
              <a:t>16</a:t>
            </a:r>
            <a:endParaRPr sz="800">
              <a:latin typeface="Arial MT"/>
              <a:cs typeface="Arial MT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785907" y="2135080"/>
            <a:ext cx="8119745" cy="3044825"/>
            <a:chOff x="785907" y="2135080"/>
            <a:chExt cx="8119745" cy="3044825"/>
          </a:xfrm>
        </p:grpSpPr>
        <p:sp>
          <p:nvSpPr>
            <p:cNvPr id="61" name="object 61"/>
            <p:cNvSpPr/>
            <p:nvPr/>
          </p:nvSpPr>
          <p:spPr>
            <a:xfrm>
              <a:off x="805275" y="2154448"/>
              <a:ext cx="8081009" cy="3006090"/>
            </a:xfrm>
            <a:custGeom>
              <a:avLst/>
              <a:gdLst/>
              <a:ahLst/>
              <a:cxnLst/>
              <a:rect l="l" t="t" r="r" b="b"/>
              <a:pathLst>
                <a:path w="8081009" h="3006090">
                  <a:moveTo>
                    <a:pt x="5848575" y="220503"/>
                  </a:moveTo>
                  <a:lnTo>
                    <a:pt x="5627419" y="220503"/>
                  </a:lnTo>
                  <a:lnTo>
                    <a:pt x="5627419" y="0"/>
                  </a:lnTo>
                  <a:lnTo>
                    <a:pt x="0" y="0"/>
                  </a:lnTo>
                  <a:lnTo>
                    <a:pt x="0" y="187177"/>
                  </a:lnTo>
                </a:path>
                <a:path w="8081009" h="3006090">
                  <a:moveTo>
                    <a:pt x="7907441" y="843498"/>
                  </a:moveTo>
                  <a:lnTo>
                    <a:pt x="8080693" y="843498"/>
                  </a:lnTo>
                  <a:lnTo>
                    <a:pt x="8080693" y="3006025"/>
                  </a:lnTo>
                  <a:lnTo>
                    <a:pt x="0" y="3006024"/>
                  </a:lnTo>
                  <a:lnTo>
                    <a:pt x="0" y="666297"/>
                  </a:lnTo>
                  <a:lnTo>
                    <a:pt x="81516" y="666297"/>
                  </a:lnTo>
                </a:path>
              </a:pathLst>
            </a:custGeom>
            <a:ln w="383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2810568" y="2355948"/>
              <a:ext cx="806450" cy="1245870"/>
            </a:xfrm>
            <a:custGeom>
              <a:avLst/>
              <a:gdLst/>
              <a:ahLst/>
              <a:cxnLst/>
              <a:rect l="l" t="t" r="r" b="b"/>
              <a:pathLst>
                <a:path w="806450" h="1245870">
                  <a:moveTo>
                    <a:pt x="0" y="1245716"/>
                  </a:moveTo>
                  <a:lnTo>
                    <a:pt x="805981" y="1245716"/>
                  </a:lnTo>
                  <a:lnTo>
                    <a:pt x="805981" y="0"/>
                  </a:lnTo>
                  <a:lnTo>
                    <a:pt x="0" y="0"/>
                  </a:lnTo>
                  <a:lnTo>
                    <a:pt x="0" y="124571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2810568" y="2355794"/>
              <a:ext cx="808990" cy="1251585"/>
            </a:xfrm>
            <a:custGeom>
              <a:avLst/>
              <a:gdLst/>
              <a:ahLst/>
              <a:cxnLst/>
              <a:rect l="l" t="t" r="r" b="b"/>
              <a:pathLst>
                <a:path w="808989" h="1251585">
                  <a:moveTo>
                    <a:pt x="803586" y="1246189"/>
                  </a:moveTo>
                  <a:lnTo>
                    <a:pt x="808376" y="0"/>
                  </a:lnTo>
                  <a:lnTo>
                    <a:pt x="0" y="0"/>
                  </a:lnTo>
                  <a:lnTo>
                    <a:pt x="0" y="1251098"/>
                  </a:lnTo>
                  <a:lnTo>
                    <a:pt x="808376" y="1251098"/>
                  </a:lnTo>
                </a:path>
              </a:pathLst>
            </a:custGeom>
            <a:ln w="191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4" name="object 64"/>
          <p:cNvSpPr txBox="1"/>
          <p:nvPr/>
        </p:nvSpPr>
        <p:spPr>
          <a:xfrm>
            <a:off x="3091678" y="2362243"/>
            <a:ext cx="521334" cy="57912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635" marR="5080" indent="-115570">
              <a:lnSpc>
                <a:spcPts val="869"/>
              </a:lnSpc>
              <a:spcBef>
                <a:spcPts val="235"/>
              </a:spcBef>
            </a:pPr>
            <a:r>
              <a:rPr sz="800" spc="-10" dirty="0">
                <a:latin typeface="Arial MT"/>
                <a:cs typeface="Arial MT"/>
              </a:rPr>
              <a:t>Instruction </a:t>
            </a:r>
            <a:r>
              <a:rPr sz="800" dirty="0">
                <a:latin typeface="Arial MT"/>
                <a:cs typeface="Arial MT"/>
              </a:rPr>
              <a:t>[25–</a:t>
            </a:r>
            <a:r>
              <a:rPr sz="800" spc="-5" dirty="0">
                <a:latin typeface="Arial MT"/>
                <a:cs typeface="Arial MT"/>
              </a:rPr>
              <a:t> </a:t>
            </a:r>
            <a:r>
              <a:rPr sz="800" spc="-25" dirty="0">
                <a:latin typeface="Arial MT"/>
                <a:cs typeface="Arial MT"/>
              </a:rPr>
              <a:t>21]</a:t>
            </a:r>
            <a:endParaRPr sz="800">
              <a:latin typeface="Arial MT"/>
              <a:cs typeface="Arial MT"/>
            </a:endParaRPr>
          </a:p>
          <a:p>
            <a:pPr marL="127635" marR="5080" indent="-115570">
              <a:lnSpc>
                <a:spcPts val="830"/>
              </a:lnSpc>
              <a:spcBef>
                <a:spcPts val="819"/>
              </a:spcBef>
            </a:pPr>
            <a:r>
              <a:rPr sz="800" spc="-10" dirty="0">
                <a:latin typeface="Arial MT"/>
                <a:cs typeface="Arial MT"/>
              </a:rPr>
              <a:t>Instruction </a:t>
            </a:r>
            <a:r>
              <a:rPr sz="800" dirty="0">
                <a:latin typeface="Arial MT"/>
                <a:cs typeface="Arial MT"/>
              </a:rPr>
              <a:t>[20–</a:t>
            </a:r>
            <a:r>
              <a:rPr sz="800" spc="-5" dirty="0">
                <a:latin typeface="Arial MT"/>
                <a:cs typeface="Arial MT"/>
              </a:rPr>
              <a:t> </a:t>
            </a:r>
            <a:r>
              <a:rPr sz="800" spc="-25" dirty="0">
                <a:latin typeface="Arial MT"/>
                <a:cs typeface="Arial MT"/>
              </a:rPr>
              <a:t>16]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328865" y="1914788"/>
            <a:ext cx="106045" cy="427355"/>
          </a:xfrm>
          <a:custGeom>
            <a:avLst/>
            <a:gdLst/>
            <a:ahLst/>
            <a:cxnLst/>
            <a:rect l="l" t="t" r="r" b="b"/>
            <a:pathLst>
              <a:path w="106045" h="427355">
                <a:moveTo>
                  <a:pt x="105595" y="426837"/>
                </a:moveTo>
                <a:lnTo>
                  <a:pt x="0" y="426837"/>
                </a:lnTo>
                <a:lnTo>
                  <a:pt x="0" y="0"/>
                </a:lnTo>
              </a:path>
            </a:pathLst>
          </a:custGeom>
          <a:ln w="383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2874913" y="3004394"/>
            <a:ext cx="738505" cy="55499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R="13970" algn="r">
              <a:lnSpc>
                <a:spcPts val="894"/>
              </a:lnSpc>
              <a:spcBef>
                <a:spcPts val="130"/>
              </a:spcBef>
            </a:pPr>
            <a:r>
              <a:rPr sz="800" spc="-10" dirty="0">
                <a:latin typeface="Arial MT"/>
                <a:cs typeface="Arial MT"/>
              </a:rPr>
              <a:t>Instruction</a:t>
            </a:r>
            <a:endParaRPr sz="800">
              <a:latin typeface="Arial MT"/>
              <a:cs typeface="Arial MT"/>
            </a:endParaRPr>
          </a:p>
          <a:p>
            <a:pPr marR="5080" algn="r">
              <a:lnSpc>
                <a:spcPts val="894"/>
              </a:lnSpc>
            </a:pPr>
            <a:r>
              <a:rPr sz="800" dirty="0">
                <a:latin typeface="Arial MT"/>
                <a:cs typeface="Arial MT"/>
              </a:rPr>
              <a:t>[15–</a:t>
            </a:r>
            <a:r>
              <a:rPr sz="800" spc="-40" dirty="0">
                <a:latin typeface="Arial MT"/>
                <a:cs typeface="Arial MT"/>
              </a:rPr>
              <a:t> </a:t>
            </a:r>
            <a:r>
              <a:rPr sz="800" spc="-25" dirty="0">
                <a:latin typeface="Arial MT"/>
                <a:cs typeface="Arial MT"/>
              </a:rPr>
              <a:t>0]</a:t>
            </a:r>
            <a:endParaRPr sz="800">
              <a:latin typeface="Arial MT"/>
              <a:cs typeface="Arial MT"/>
            </a:endParaRPr>
          </a:p>
          <a:p>
            <a:pPr marL="84455" marR="225425" indent="-72390">
              <a:lnSpc>
                <a:spcPct val="102299"/>
              </a:lnSpc>
              <a:spcBef>
                <a:spcPts val="375"/>
              </a:spcBef>
            </a:pPr>
            <a:r>
              <a:rPr sz="800" spc="-10" dirty="0">
                <a:latin typeface="Arial MT"/>
                <a:cs typeface="Arial MT"/>
              </a:rPr>
              <a:t>Instruction register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6673634" y="3268160"/>
            <a:ext cx="274955" cy="1524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1200" baseline="-13888" dirty="0">
                <a:latin typeface="Arial MT"/>
                <a:cs typeface="Arial MT"/>
              </a:rPr>
              <a:t>1</a:t>
            </a:r>
            <a:r>
              <a:rPr sz="1200" spc="284" baseline="-13888" dirty="0">
                <a:latin typeface="Arial MT"/>
                <a:cs typeface="Arial MT"/>
              </a:rPr>
              <a:t> </a:t>
            </a:r>
            <a:r>
              <a:rPr sz="800" spc="-50" dirty="0">
                <a:latin typeface="Arial MT"/>
                <a:cs typeface="Arial MT"/>
              </a:rPr>
              <a:t>M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6828773" y="3479284"/>
            <a:ext cx="78740" cy="1524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00" spc="-50" dirty="0">
                <a:latin typeface="Arial MT"/>
                <a:cs typeface="Arial MT"/>
              </a:rPr>
              <a:t>x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6699034" y="3134102"/>
            <a:ext cx="84455" cy="1524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00" spc="-50" dirty="0">
                <a:latin typeface="Arial MT"/>
                <a:cs typeface="Arial MT"/>
              </a:rPr>
              <a:t>0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6699034" y="3613341"/>
            <a:ext cx="84455" cy="1524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00" spc="-50" dirty="0">
                <a:latin typeface="Arial MT"/>
                <a:cs typeface="Arial MT"/>
              </a:rPr>
              <a:t>3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6699034" y="3373721"/>
            <a:ext cx="213995" cy="2336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42240">
              <a:lnSpc>
                <a:spcPts val="800"/>
              </a:lnSpc>
              <a:spcBef>
                <a:spcPts val="130"/>
              </a:spcBef>
            </a:pPr>
            <a:r>
              <a:rPr sz="800" spc="-50" dirty="0">
                <a:latin typeface="Arial MT"/>
                <a:cs typeface="Arial MT"/>
              </a:rPr>
              <a:t>u</a:t>
            </a:r>
            <a:endParaRPr sz="800">
              <a:latin typeface="Arial MT"/>
              <a:cs typeface="Arial MT"/>
            </a:endParaRPr>
          </a:p>
          <a:p>
            <a:pPr marL="12700">
              <a:lnSpc>
                <a:spcPts val="800"/>
              </a:lnSpc>
            </a:pPr>
            <a:r>
              <a:rPr sz="800" spc="-50" dirty="0">
                <a:latin typeface="Arial MT"/>
                <a:cs typeface="Arial MT"/>
              </a:rPr>
              <a:t>2</a:t>
            </a:r>
            <a:endParaRPr sz="800">
              <a:latin typeface="Arial MT"/>
              <a:cs typeface="Arial MT"/>
            </a:endParaRPr>
          </a:p>
        </p:txBody>
      </p:sp>
      <p:grpSp>
        <p:nvGrpSpPr>
          <p:cNvPr id="72" name="object 72"/>
          <p:cNvGrpSpPr/>
          <p:nvPr/>
        </p:nvGrpSpPr>
        <p:grpSpPr>
          <a:xfrm>
            <a:off x="6711672" y="2269324"/>
            <a:ext cx="1294130" cy="1213485"/>
            <a:chOff x="6711672" y="2269324"/>
            <a:chExt cx="1294130" cy="1213485"/>
          </a:xfrm>
        </p:grpSpPr>
        <p:sp>
          <p:nvSpPr>
            <p:cNvPr id="73" name="object 73"/>
            <p:cNvSpPr/>
            <p:nvPr/>
          </p:nvSpPr>
          <p:spPr>
            <a:xfrm>
              <a:off x="7875797" y="2796799"/>
              <a:ext cx="120650" cy="0"/>
            </a:xfrm>
            <a:custGeom>
              <a:avLst/>
              <a:gdLst/>
              <a:ahLst/>
              <a:cxnLst/>
              <a:rect l="l" t="t" r="r" b="b"/>
              <a:pathLst>
                <a:path w="120650">
                  <a:moveTo>
                    <a:pt x="0" y="0"/>
                  </a:moveTo>
                  <a:lnTo>
                    <a:pt x="120158" y="0"/>
                  </a:lnTo>
                </a:path>
              </a:pathLst>
            </a:custGeom>
            <a:ln w="191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6966622" y="3252372"/>
              <a:ext cx="193040" cy="4445"/>
            </a:xfrm>
            <a:custGeom>
              <a:avLst/>
              <a:gdLst/>
              <a:ahLst/>
              <a:cxnLst/>
              <a:rect l="l" t="t" r="r" b="b"/>
              <a:pathLst>
                <a:path w="193040" h="4445">
                  <a:moveTo>
                    <a:pt x="192613" y="0"/>
                  </a:moveTo>
                  <a:lnTo>
                    <a:pt x="0" y="4429"/>
                  </a:lnTo>
                </a:path>
              </a:pathLst>
            </a:custGeom>
            <a:ln w="382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6721514" y="2279167"/>
              <a:ext cx="201930" cy="676275"/>
            </a:xfrm>
            <a:custGeom>
              <a:avLst/>
              <a:gdLst/>
              <a:ahLst/>
              <a:cxnLst/>
              <a:rect l="l" t="t" r="r" b="b"/>
              <a:pathLst>
                <a:path w="201929" h="676275">
                  <a:moveTo>
                    <a:pt x="119959" y="0"/>
                  </a:moveTo>
                  <a:lnTo>
                    <a:pt x="71656" y="4390"/>
                  </a:lnTo>
                  <a:lnTo>
                    <a:pt x="33333" y="28535"/>
                  </a:lnTo>
                  <a:lnTo>
                    <a:pt x="0" y="95783"/>
                  </a:lnTo>
                  <a:lnTo>
                    <a:pt x="4391" y="100573"/>
                  </a:lnTo>
                  <a:lnTo>
                    <a:pt x="4391" y="594060"/>
                  </a:lnTo>
                  <a:lnTo>
                    <a:pt x="23552" y="637362"/>
                  </a:lnTo>
                  <a:lnTo>
                    <a:pt x="57484" y="666297"/>
                  </a:lnTo>
                  <a:lnTo>
                    <a:pt x="119959" y="675676"/>
                  </a:lnTo>
                  <a:lnTo>
                    <a:pt x="134529" y="671286"/>
                  </a:lnTo>
                  <a:lnTo>
                    <a:pt x="182633" y="637362"/>
                  </a:lnTo>
                  <a:lnTo>
                    <a:pt x="201794" y="594060"/>
                  </a:lnTo>
                  <a:lnTo>
                    <a:pt x="201794" y="81615"/>
                  </a:lnTo>
                  <a:lnTo>
                    <a:pt x="182633" y="38313"/>
                  </a:lnTo>
                  <a:lnTo>
                    <a:pt x="148900" y="9378"/>
                  </a:lnTo>
                  <a:lnTo>
                    <a:pt x="134529" y="4390"/>
                  </a:lnTo>
                  <a:lnTo>
                    <a:pt x="1199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6721514" y="2279167"/>
              <a:ext cx="201930" cy="676275"/>
            </a:xfrm>
            <a:custGeom>
              <a:avLst/>
              <a:gdLst/>
              <a:ahLst/>
              <a:cxnLst/>
              <a:rect l="l" t="t" r="r" b="b"/>
              <a:pathLst>
                <a:path w="201929" h="676275">
                  <a:moveTo>
                    <a:pt x="0" y="95783"/>
                  </a:moveTo>
                  <a:lnTo>
                    <a:pt x="4391" y="81615"/>
                  </a:lnTo>
                  <a:lnTo>
                    <a:pt x="9381" y="66849"/>
                  </a:lnTo>
                  <a:lnTo>
                    <a:pt x="14171" y="52481"/>
                  </a:lnTo>
                  <a:lnTo>
                    <a:pt x="43313" y="19156"/>
                  </a:lnTo>
                  <a:lnTo>
                    <a:pt x="86426" y="0"/>
                  </a:lnTo>
                  <a:lnTo>
                    <a:pt x="100797" y="0"/>
                  </a:lnTo>
                  <a:lnTo>
                    <a:pt x="119959" y="0"/>
                  </a:lnTo>
                  <a:lnTo>
                    <a:pt x="134529" y="4390"/>
                  </a:lnTo>
                  <a:lnTo>
                    <a:pt x="148900" y="9378"/>
                  </a:lnTo>
                  <a:lnTo>
                    <a:pt x="163671" y="19156"/>
                  </a:lnTo>
                  <a:lnTo>
                    <a:pt x="172852" y="28535"/>
                  </a:lnTo>
                  <a:lnTo>
                    <a:pt x="182633" y="38313"/>
                  </a:lnTo>
                  <a:lnTo>
                    <a:pt x="192014" y="52481"/>
                  </a:lnTo>
                  <a:lnTo>
                    <a:pt x="197004" y="66849"/>
                  </a:lnTo>
                  <a:lnTo>
                    <a:pt x="201794" y="81615"/>
                  </a:lnTo>
                  <a:lnTo>
                    <a:pt x="201794" y="100573"/>
                  </a:lnTo>
                  <a:lnTo>
                    <a:pt x="201794" y="574903"/>
                  </a:lnTo>
                  <a:lnTo>
                    <a:pt x="192014" y="623194"/>
                  </a:lnTo>
                  <a:lnTo>
                    <a:pt x="172852" y="647140"/>
                  </a:lnTo>
                  <a:lnTo>
                    <a:pt x="163671" y="656519"/>
                  </a:lnTo>
                  <a:lnTo>
                    <a:pt x="148900" y="666297"/>
                  </a:lnTo>
                  <a:lnTo>
                    <a:pt x="134529" y="671286"/>
                  </a:lnTo>
                  <a:lnTo>
                    <a:pt x="119959" y="675676"/>
                  </a:lnTo>
                  <a:lnTo>
                    <a:pt x="100797" y="675676"/>
                  </a:lnTo>
                  <a:lnTo>
                    <a:pt x="57484" y="666297"/>
                  </a:lnTo>
                  <a:lnTo>
                    <a:pt x="23552" y="637362"/>
                  </a:lnTo>
                  <a:lnTo>
                    <a:pt x="9381" y="608827"/>
                  </a:lnTo>
                  <a:lnTo>
                    <a:pt x="4391" y="594060"/>
                  </a:lnTo>
                  <a:lnTo>
                    <a:pt x="4391" y="574903"/>
                  </a:lnTo>
                  <a:lnTo>
                    <a:pt x="4391" y="100573"/>
                  </a:lnTo>
                </a:path>
              </a:pathLst>
            </a:custGeom>
            <a:ln w="191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7202349" y="2398897"/>
              <a:ext cx="668655" cy="1074420"/>
            </a:xfrm>
            <a:custGeom>
              <a:avLst/>
              <a:gdLst/>
              <a:ahLst/>
              <a:cxnLst/>
              <a:rect l="l" t="t" r="r" b="b"/>
              <a:pathLst>
                <a:path w="668654" h="1074420">
                  <a:moveTo>
                    <a:pt x="0" y="0"/>
                  </a:moveTo>
                  <a:lnTo>
                    <a:pt x="0" y="436016"/>
                  </a:lnTo>
                  <a:lnTo>
                    <a:pt x="110577" y="536789"/>
                  </a:lnTo>
                  <a:lnTo>
                    <a:pt x="0" y="642351"/>
                  </a:lnTo>
                  <a:lnTo>
                    <a:pt x="0" y="1073938"/>
                  </a:lnTo>
                  <a:lnTo>
                    <a:pt x="668457" y="747913"/>
                  </a:lnTo>
                  <a:lnTo>
                    <a:pt x="668457" y="3304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7202349" y="2398897"/>
              <a:ext cx="668655" cy="1074420"/>
            </a:xfrm>
            <a:custGeom>
              <a:avLst/>
              <a:gdLst/>
              <a:ahLst/>
              <a:cxnLst/>
              <a:rect l="l" t="t" r="r" b="b"/>
              <a:pathLst>
                <a:path w="668654" h="1074420">
                  <a:moveTo>
                    <a:pt x="0" y="0"/>
                  </a:moveTo>
                  <a:lnTo>
                    <a:pt x="0" y="436016"/>
                  </a:lnTo>
                  <a:lnTo>
                    <a:pt x="110577" y="536789"/>
                  </a:lnTo>
                  <a:lnTo>
                    <a:pt x="0" y="642351"/>
                  </a:lnTo>
                  <a:lnTo>
                    <a:pt x="0" y="1073938"/>
                  </a:lnTo>
                  <a:lnTo>
                    <a:pt x="668457" y="747913"/>
                  </a:lnTo>
                  <a:lnTo>
                    <a:pt x="668457" y="330454"/>
                  </a:lnTo>
                  <a:lnTo>
                    <a:pt x="0" y="0"/>
                  </a:lnTo>
                </a:path>
              </a:pathLst>
            </a:custGeom>
            <a:ln w="191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9" name="object 79"/>
          <p:cNvSpPr txBox="1"/>
          <p:nvPr/>
        </p:nvSpPr>
        <p:spPr>
          <a:xfrm>
            <a:off x="7550125" y="2884665"/>
            <a:ext cx="318770" cy="257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99695">
              <a:lnSpc>
                <a:spcPts val="894"/>
              </a:lnSpc>
              <a:spcBef>
                <a:spcPts val="130"/>
              </a:spcBef>
            </a:pPr>
            <a:r>
              <a:rPr sz="800" spc="-25" dirty="0">
                <a:latin typeface="Arial MT"/>
                <a:cs typeface="Arial MT"/>
              </a:rPr>
              <a:t>ALU</a:t>
            </a:r>
            <a:endParaRPr sz="800">
              <a:latin typeface="Arial MT"/>
              <a:cs typeface="Arial MT"/>
            </a:endParaRPr>
          </a:p>
          <a:p>
            <a:pPr marL="12700">
              <a:lnSpc>
                <a:spcPts val="894"/>
              </a:lnSpc>
            </a:pPr>
            <a:r>
              <a:rPr sz="800" spc="-10" dirty="0">
                <a:latin typeface="Arial MT"/>
                <a:cs typeface="Arial MT"/>
              </a:rPr>
              <a:t>result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7324179" y="2855730"/>
            <a:ext cx="236854" cy="1524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00" spc="-25" dirty="0">
                <a:latin typeface="Arial MT"/>
                <a:cs typeface="Arial MT"/>
              </a:rPr>
              <a:t>ALU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6923309" y="2614610"/>
            <a:ext cx="231140" cy="0"/>
          </a:xfrm>
          <a:custGeom>
            <a:avLst/>
            <a:gdLst/>
            <a:ahLst/>
            <a:cxnLst/>
            <a:rect l="l" t="t" r="r" b="b"/>
            <a:pathLst>
              <a:path w="231140">
                <a:moveTo>
                  <a:pt x="230936" y="0"/>
                </a:moveTo>
                <a:lnTo>
                  <a:pt x="0" y="0"/>
                </a:lnTo>
              </a:path>
            </a:pathLst>
          </a:custGeom>
          <a:ln w="382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 txBox="1"/>
          <p:nvPr/>
        </p:nvSpPr>
        <p:spPr>
          <a:xfrm>
            <a:off x="7608208" y="2716643"/>
            <a:ext cx="247650" cy="1524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00" spc="-20" dirty="0">
                <a:latin typeface="Arial MT"/>
                <a:cs typeface="Arial MT"/>
              </a:rPr>
              <a:t>Zero</a:t>
            </a:r>
            <a:endParaRPr sz="800">
              <a:latin typeface="Arial MT"/>
              <a:cs typeface="Arial MT"/>
            </a:endParaRPr>
          </a:p>
        </p:txBody>
      </p:sp>
      <p:grpSp>
        <p:nvGrpSpPr>
          <p:cNvPr id="83" name="object 83"/>
          <p:cNvGrpSpPr/>
          <p:nvPr/>
        </p:nvGrpSpPr>
        <p:grpSpPr>
          <a:xfrm>
            <a:off x="2887751" y="2772654"/>
            <a:ext cx="5146675" cy="1875155"/>
            <a:chOff x="2887751" y="2772654"/>
            <a:chExt cx="5146675" cy="1875155"/>
          </a:xfrm>
        </p:grpSpPr>
        <p:sp>
          <p:nvSpPr>
            <p:cNvPr id="84" name="object 84"/>
            <p:cNvSpPr/>
            <p:nvPr/>
          </p:nvSpPr>
          <p:spPr>
            <a:xfrm>
              <a:off x="7981384" y="2772654"/>
              <a:ext cx="53340" cy="53340"/>
            </a:xfrm>
            <a:custGeom>
              <a:avLst/>
              <a:gdLst/>
              <a:ahLst/>
              <a:cxnLst/>
              <a:rect l="l" t="t" r="r" b="b"/>
              <a:pathLst>
                <a:path w="53340" h="53339">
                  <a:moveTo>
                    <a:pt x="0" y="0"/>
                  </a:moveTo>
                  <a:lnTo>
                    <a:pt x="0" y="53080"/>
                  </a:lnTo>
                  <a:lnTo>
                    <a:pt x="52893" y="241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2897593" y="3942755"/>
              <a:ext cx="577215" cy="695325"/>
            </a:xfrm>
            <a:custGeom>
              <a:avLst/>
              <a:gdLst/>
              <a:ahLst/>
              <a:cxnLst/>
              <a:rect l="l" t="t" r="r" b="b"/>
              <a:pathLst>
                <a:path w="577214" h="695325">
                  <a:moveTo>
                    <a:pt x="577041" y="690363"/>
                  </a:moveTo>
                  <a:lnTo>
                    <a:pt x="577041" y="0"/>
                  </a:lnTo>
                  <a:lnTo>
                    <a:pt x="0" y="0"/>
                  </a:lnTo>
                  <a:lnTo>
                    <a:pt x="0" y="694773"/>
                  </a:lnTo>
                  <a:lnTo>
                    <a:pt x="577041" y="694773"/>
                  </a:lnTo>
                </a:path>
              </a:pathLst>
            </a:custGeom>
            <a:ln w="191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6" name="object 86"/>
          <p:cNvSpPr txBox="1"/>
          <p:nvPr/>
        </p:nvSpPr>
        <p:spPr>
          <a:xfrm>
            <a:off x="2981100" y="4068993"/>
            <a:ext cx="410209" cy="4013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 algn="ctr">
              <a:lnSpc>
                <a:spcPct val="102099"/>
              </a:lnSpc>
              <a:spcBef>
                <a:spcPts val="110"/>
              </a:spcBef>
            </a:pPr>
            <a:r>
              <a:rPr sz="800" spc="-10" dirty="0">
                <a:latin typeface="Arial MT"/>
                <a:cs typeface="Arial MT"/>
              </a:rPr>
              <a:t>Memory </a:t>
            </a:r>
            <a:r>
              <a:rPr sz="800" spc="-20" dirty="0">
                <a:latin typeface="Arial MT"/>
                <a:cs typeface="Arial MT"/>
              </a:rPr>
              <a:t>data </a:t>
            </a:r>
            <a:r>
              <a:rPr sz="800" spc="-10" dirty="0">
                <a:latin typeface="Arial MT"/>
                <a:cs typeface="Arial MT"/>
              </a:rPr>
              <a:t>register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2536518" y="2978789"/>
            <a:ext cx="294005" cy="1170305"/>
          </a:xfrm>
          <a:custGeom>
            <a:avLst/>
            <a:gdLst/>
            <a:ahLst/>
            <a:cxnLst/>
            <a:rect l="l" t="t" r="r" b="b"/>
            <a:pathLst>
              <a:path w="294005" h="1170304">
                <a:moveTo>
                  <a:pt x="0" y="0"/>
                </a:moveTo>
                <a:lnTo>
                  <a:pt x="0" y="1165272"/>
                </a:lnTo>
                <a:lnTo>
                  <a:pt x="293810" y="1170181"/>
                </a:lnTo>
              </a:path>
            </a:pathLst>
          </a:custGeom>
          <a:ln w="383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 txBox="1"/>
          <p:nvPr/>
        </p:nvSpPr>
        <p:spPr>
          <a:xfrm>
            <a:off x="3730994" y="3153259"/>
            <a:ext cx="517525" cy="1524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00" spc="-10" dirty="0">
                <a:latin typeface="Arial MT"/>
                <a:cs typeface="Arial MT"/>
              </a:rPr>
              <a:t>Instruction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3730994" y="3258820"/>
            <a:ext cx="401320" cy="1524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00" dirty="0">
                <a:latin typeface="Arial MT"/>
                <a:cs typeface="Arial MT"/>
              </a:rPr>
              <a:t>[15–</a:t>
            </a:r>
            <a:r>
              <a:rPr sz="800" spc="-5" dirty="0">
                <a:latin typeface="Arial MT"/>
                <a:cs typeface="Arial MT"/>
              </a:rPr>
              <a:t> </a:t>
            </a:r>
            <a:r>
              <a:rPr sz="800" spc="-25" dirty="0">
                <a:latin typeface="Arial MT"/>
                <a:cs typeface="Arial MT"/>
              </a:rPr>
              <a:t>11]</a:t>
            </a:r>
            <a:endParaRPr sz="800">
              <a:latin typeface="Arial MT"/>
              <a:cs typeface="Arial MT"/>
            </a:endParaRPr>
          </a:p>
        </p:txBody>
      </p:sp>
      <p:grpSp>
        <p:nvGrpSpPr>
          <p:cNvPr id="90" name="object 90"/>
          <p:cNvGrpSpPr/>
          <p:nvPr/>
        </p:nvGrpSpPr>
        <p:grpSpPr>
          <a:xfrm>
            <a:off x="3589797" y="2571821"/>
            <a:ext cx="2617470" cy="1855470"/>
            <a:chOff x="3589797" y="2571821"/>
            <a:chExt cx="2617470" cy="1855470"/>
          </a:xfrm>
        </p:grpSpPr>
        <p:sp>
          <p:nvSpPr>
            <p:cNvPr id="91" name="object 91"/>
            <p:cNvSpPr/>
            <p:nvPr/>
          </p:nvSpPr>
          <p:spPr>
            <a:xfrm>
              <a:off x="3609164" y="3127653"/>
              <a:ext cx="1212215" cy="1280160"/>
            </a:xfrm>
            <a:custGeom>
              <a:avLst/>
              <a:gdLst/>
              <a:ahLst/>
              <a:cxnLst/>
              <a:rect l="l" t="t" r="r" b="b"/>
              <a:pathLst>
                <a:path w="1212214" h="1280160">
                  <a:moveTo>
                    <a:pt x="0" y="0"/>
                  </a:moveTo>
                  <a:lnTo>
                    <a:pt x="82035" y="0"/>
                  </a:lnTo>
                  <a:lnTo>
                    <a:pt x="82035" y="301978"/>
                  </a:lnTo>
                  <a:lnTo>
                    <a:pt x="577041" y="301979"/>
                  </a:lnTo>
                </a:path>
                <a:path w="1212214" h="1280160">
                  <a:moveTo>
                    <a:pt x="82035" y="301978"/>
                  </a:moveTo>
                  <a:lnTo>
                    <a:pt x="82035" y="1280093"/>
                  </a:lnTo>
                  <a:lnTo>
                    <a:pt x="1212165" y="1280093"/>
                  </a:lnTo>
                </a:path>
              </a:pathLst>
            </a:custGeom>
            <a:ln w="383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5999963" y="2571821"/>
              <a:ext cx="207010" cy="340360"/>
            </a:xfrm>
            <a:custGeom>
              <a:avLst/>
              <a:gdLst/>
              <a:ahLst/>
              <a:cxnLst/>
              <a:rect l="l" t="t" r="r" b="b"/>
              <a:pathLst>
                <a:path w="207010" h="340360">
                  <a:moveTo>
                    <a:pt x="0" y="340318"/>
                  </a:moveTo>
                  <a:lnTo>
                    <a:pt x="206784" y="340318"/>
                  </a:lnTo>
                  <a:lnTo>
                    <a:pt x="206784" y="0"/>
                  </a:lnTo>
                  <a:lnTo>
                    <a:pt x="0" y="0"/>
                  </a:lnTo>
                  <a:lnTo>
                    <a:pt x="0" y="34031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5985392" y="3031505"/>
              <a:ext cx="204470" cy="345440"/>
            </a:xfrm>
            <a:custGeom>
              <a:avLst/>
              <a:gdLst/>
              <a:ahLst/>
              <a:cxnLst/>
              <a:rect l="l" t="t" r="r" b="b"/>
              <a:pathLst>
                <a:path w="204470" h="345439">
                  <a:moveTo>
                    <a:pt x="0" y="345397"/>
                  </a:moveTo>
                  <a:lnTo>
                    <a:pt x="204293" y="345397"/>
                  </a:lnTo>
                  <a:lnTo>
                    <a:pt x="204293" y="0"/>
                  </a:lnTo>
                  <a:lnTo>
                    <a:pt x="0" y="0"/>
                  </a:lnTo>
                  <a:lnTo>
                    <a:pt x="0" y="34539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5985392" y="3031869"/>
              <a:ext cx="207010" cy="349885"/>
            </a:xfrm>
            <a:custGeom>
              <a:avLst/>
              <a:gdLst/>
              <a:ahLst/>
              <a:cxnLst/>
              <a:rect l="l" t="t" r="r" b="b"/>
              <a:pathLst>
                <a:path w="207010" h="349885">
                  <a:moveTo>
                    <a:pt x="201794" y="345221"/>
                  </a:moveTo>
                  <a:lnTo>
                    <a:pt x="206784" y="0"/>
                  </a:lnTo>
                  <a:lnTo>
                    <a:pt x="0" y="0"/>
                  </a:lnTo>
                  <a:lnTo>
                    <a:pt x="0" y="349651"/>
                  </a:lnTo>
                  <a:lnTo>
                    <a:pt x="206784" y="349651"/>
                  </a:lnTo>
                </a:path>
              </a:pathLst>
            </a:custGeom>
            <a:ln w="191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5" name="object 95"/>
          <p:cNvSpPr txBox="1"/>
          <p:nvPr/>
        </p:nvSpPr>
        <p:spPr>
          <a:xfrm>
            <a:off x="5999963" y="2571308"/>
            <a:ext cx="207010" cy="345440"/>
          </a:xfrm>
          <a:prstGeom prst="rect">
            <a:avLst/>
          </a:prstGeom>
          <a:ln w="19153">
            <a:solidFill>
              <a:srgbClr val="000000"/>
            </a:solidFill>
          </a:ln>
        </p:spPr>
        <p:txBody>
          <a:bodyPr vert="horz" wrap="square" lIns="0" tIns="109220" rIns="0" bIns="0" rtlCol="0">
            <a:spAutoFit/>
          </a:bodyPr>
          <a:lstStyle/>
          <a:p>
            <a:pPr marL="71755">
              <a:lnSpc>
                <a:spcPct val="100000"/>
              </a:lnSpc>
              <a:spcBef>
                <a:spcPts val="860"/>
              </a:spcBef>
            </a:pPr>
            <a:r>
              <a:rPr sz="800" spc="-50" dirty="0">
                <a:latin typeface="Arial MT"/>
                <a:cs typeface="Arial MT"/>
              </a:rPr>
              <a:t>A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6039958" y="3110036"/>
            <a:ext cx="95885" cy="1524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00" spc="-50" dirty="0">
                <a:latin typeface="Arial MT"/>
                <a:cs typeface="Arial MT"/>
              </a:rPr>
              <a:t>B</a:t>
            </a:r>
            <a:endParaRPr sz="800">
              <a:latin typeface="Arial MT"/>
              <a:cs typeface="Arial MT"/>
            </a:endParaRPr>
          </a:p>
        </p:txBody>
      </p:sp>
      <p:grpSp>
        <p:nvGrpSpPr>
          <p:cNvPr id="97" name="object 97"/>
          <p:cNvGrpSpPr/>
          <p:nvPr/>
        </p:nvGrpSpPr>
        <p:grpSpPr>
          <a:xfrm>
            <a:off x="5681995" y="2719961"/>
            <a:ext cx="3045460" cy="480059"/>
            <a:chOff x="5681995" y="2719961"/>
            <a:chExt cx="3045460" cy="480059"/>
          </a:xfrm>
        </p:grpSpPr>
        <p:sp>
          <p:nvSpPr>
            <p:cNvPr id="98" name="object 98"/>
            <p:cNvSpPr/>
            <p:nvPr/>
          </p:nvSpPr>
          <p:spPr>
            <a:xfrm>
              <a:off x="5701363" y="2739329"/>
              <a:ext cx="255270" cy="441325"/>
            </a:xfrm>
            <a:custGeom>
              <a:avLst/>
              <a:gdLst/>
              <a:ahLst/>
              <a:cxnLst/>
              <a:rect l="l" t="t" r="r" b="b"/>
              <a:pathLst>
                <a:path w="255270" h="441325">
                  <a:moveTo>
                    <a:pt x="216764" y="440805"/>
                  </a:moveTo>
                  <a:lnTo>
                    <a:pt x="216764" y="440805"/>
                  </a:lnTo>
                  <a:lnTo>
                    <a:pt x="0" y="440805"/>
                  </a:lnTo>
                </a:path>
                <a:path w="255270" h="441325">
                  <a:moveTo>
                    <a:pt x="235926" y="0"/>
                  </a:moveTo>
                  <a:lnTo>
                    <a:pt x="254888" y="4789"/>
                  </a:lnTo>
                  <a:lnTo>
                    <a:pt x="0" y="4789"/>
                  </a:lnTo>
                </a:path>
              </a:pathLst>
            </a:custGeom>
            <a:ln w="383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8279985" y="2806577"/>
              <a:ext cx="438150" cy="349885"/>
            </a:xfrm>
            <a:custGeom>
              <a:avLst/>
              <a:gdLst/>
              <a:ahLst/>
              <a:cxnLst/>
              <a:rect l="l" t="t" r="r" b="b"/>
              <a:pathLst>
                <a:path w="438150" h="349885">
                  <a:moveTo>
                    <a:pt x="432731" y="345221"/>
                  </a:moveTo>
                  <a:lnTo>
                    <a:pt x="437521" y="0"/>
                  </a:lnTo>
                  <a:lnTo>
                    <a:pt x="0" y="0"/>
                  </a:lnTo>
                  <a:lnTo>
                    <a:pt x="0" y="349611"/>
                  </a:lnTo>
                  <a:lnTo>
                    <a:pt x="437521" y="349611"/>
                  </a:lnTo>
                </a:path>
              </a:pathLst>
            </a:custGeom>
            <a:ln w="1915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0" name="object 100"/>
          <p:cNvSpPr txBox="1"/>
          <p:nvPr/>
        </p:nvSpPr>
        <p:spPr>
          <a:xfrm>
            <a:off x="8319779" y="2889653"/>
            <a:ext cx="406400" cy="1524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00" spc="-10" dirty="0">
                <a:latin typeface="Arial MT"/>
                <a:cs typeface="Arial MT"/>
              </a:rPr>
              <a:t>ALUOut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101" name="object 101"/>
          <p:cNvSpPr/>
          <p:nvPr/>
        </p:nvSpPr>
        <p:spPr>
          <a:xfrm>
            <a:off x="304799" y="1924167"/>
            <a:ext cx="7811770" cy="1069340"/>
          </a:xfrm>
          <a:custGeom>
            <a:avLst/>
            <a:gdLst/>
            <a:ahLst/>
            <a:cxnLst/>
            <a:rect l="l" t="t" r="r" b="b"/>
            <a:pathLst>
              <a:path w="7811770" h="1069339">
                <a:moveTo>
                  <a:pt x="7811513" y="1068989"/>
                </a:moveTo>
                <a:lnTo>
                  <a:pt x="7811513" y="0"/>
                </a:lnTo>
                <a:lnTo>
                  <a:pt x="0" y="4988"/>
                </a:lnTo>
              </a:path>
            </a:pathLst>
          </a:custGeom>
          <a:ln w="382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 txBox="1"/>
          <p:nvPr/>
        </p:nvSpPr>
        <p:spPr>
          <a:xfrm>
            <a:off x="6766299" y="2285216"/>
            <a:ext cx="84455" cy="1524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00" spc="-50" dirty="0">
                <a:latin typeface="Arial MT"/>
                <a:cs typeface="Arial MT"/>
              </a:rPr>
              <a:t>0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6761309" y="2429092"/>
            <a:ext cx="113664" cy="48831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ts val="894"/>
              </a:lnSpc>
              <a:spcBef>
                <a:spcPts val="130"/>
              </a:spcBef>
            </a:pPr>
            <a:r>
              <a:rPr sz="800" spc="-50" dirty="0">
                <a:latin typeface="Arial MT"/>
                <a:cs typeface="Arial MT"/>
              </a:rPr>
              <a:t>M</a:t>
            </a:r>
            <a:endParaRPr sz="800">
              <a:latin typeface="Arial MT"/>
              <a:cs typeface="Arial MT"/>
            </a:endParaRPr>
          </a:p>
          <a:p>
            <a:pPr marL="31750" marR="14604">
              <a:lnSpc>
                <a:spcPts val="830"/>
              </a:lnSpc>
              <a:spcBef>
                <a:spcPts val="70"/>
              </a:spcBef>
            </a:pPr>
            <a:r>
              <a:rPr sz="800" spc="-50" dirty="0">
                <a:latin typeface="Arial MT"/>
                <a:cs typeface="Arial MT"/>
              </a:rPr>
              <a:t>u</a:t>
            </a:r>
            <a:r>
              <a:rPr sz="800" spc="500" dirty="0">
                <a:latin typeface="Arial MT"/>
                <a:cs typeface="Arial MT"/>
              </a:rPr>
              <a:t> </a:t>
            </a:r>
            <a:r>
              <a:rPr sz="800" spc="-50" dirty="0">
                <a:latin typeface="Arial MT"/>
                <a:cs typeface="Arial MT"/>
              </a:rPr>
              <a:t>x</a:t>
            </a:r>
            <a:endParaRPr sz="800">
              <a:latin typeface="Arial MT"/>
              <a:cs typeface="Arial MT"/>
            </a:endParaRPr>
          </a:p>
          <a:p>
            <a:pPr marL="17145">
              <a:lnSpc>
                <a:spcPct val="100000"/>
              </a:lnSpc>
              <a:spcBef>
                <a:spcPts val="20"/>
              </a:spcBef>
            </a:pPr>
            <a:r>
              <a:rPr sz="800" spc="-50" dirty="0">
                <a:latin typeface="Arial MT"/>
                <a:cs typeface="Arial MT"/>
              </a:rPr>
              <a:t>1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1348719" y="2472274"/>
            <a:ext cx="981710" cy="102996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8575">
              <a:lnSpc>
                <a:spcPct val="100000"/>
              </a:lnSpc>
              <a:spcBef>
                <a:spcPts val="120"/>
              </a:spcBef>
            </a:pPr>
            <a:r>
              <a:rPr sz="850" spc="-10" dirty="0">
                <a:latin typeface="Arial MT"/>
                <a:cs typeface="Arial MT"/>
              </a:rPr>
              <a:t>Address</a:t>
            </a:r>
            <a:endParaRPr sz="8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850">
              <a:latin typeface="Arial MT"/>
              <a:cs typeface="Arial MT"/>
            </a:endParaRPr>
          </a:p>
          <a:p>
            <a:pPr marL="283210">
              <a:lnSpc>
                <a:spcPct val="100000"/>
              </a:lnSpc>
              <a:spcBef>
                <a:spcPts val="5"/>
              </a:spcBef>
            </a:pPr>
            <a:r>
              <a:rPr sz="800" spc="-10" dirty="0">
                <a:latin typeface="Arial MT"/>
                <a:cs typeface="Arial MT"/>
              </a:rPr>
              <a:t>Memory</a:t>
            </a:r>
            <a:endParaRPr sz="800">
              <a:latin typeface="Arial MT"/>
              <a:cs typeface="Arial MT"/>
            </a:endParaRPr>
          </a:p>
          <a:p>
            <a:pPr marL="514350">
              <a:lnSpc>
                <a:spcPct val="100000"/>
              </a:lnSpc>
              <a:spcBef>
                <a:spcPts val="434"/>
              </a:spcBef>
            </a:pPr>
            <a:r>
              <a:rPr sz="800" spc="-10" dirty="0">
                <a:latin typeface="Arial MT"/>
                <a:cs typeface="Arial MT"/>
              </a:rPr>
              <a:t>MemData</a:t>
            </a:r>
            <a:endParaRPr sz="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825"/>
              </a:spcBef>
            </a:pPr>
            <a:endParaRPr sz="800">
              <a:latin typeface="Arial MT"/>
              <a:cs typeface="Arial MT"/>
            </a:endParaRPr>
          </a:p>
          <a:p>
            <a:pPr marL="23495" marR="698500">
              <a:lnSpc>
                <a:spcPts val="869"/>
              </a:lnSpc>
            </a:pPr>
            <a:r>
              <a:rPr sz="800" spc="-10" dirty="0">
                <a:latin typeface="Arial MT"/>
                <a:cs typeface="Arial MT"/>
              </a:rPr>
              <a:t>Write </a:t>
            </a:r>
            <a:r>
              <a:rPr sz="800" spc="-20" dirty="0">
                <a:latin typeface="Arial MT"/>
                <a:cs typeface="Arial MT"/>
              </a:rPr>
              <a:t>data</a:t>
            </a:r>
            <a:endParaRPr sz="800">
              <a:latin typeface="Arial MT"/>
              <a:cs typeface="Arial MT"/>
            </a:endParaRPr>
          </a:p>
        </p:txBody>
      </p:sp>
      <p:grpSp>
        <p:nvGrpSpPr>
          <p:cNvPr id="105" name="object 105"/>
          <p:cNvGrpSpPr/>
          <p:nvPr/>
        </p:nvGrpSpPr>
        <p:grpSpPr>
          <a:xfrm>
            <a:off x="391240" y="1976627"/>
            <a:ext cx="8376920" cy="3222625"/>
            <a:chOff x="391240" y="1976627"/>
            <a:chExt cx="8376920" cy="3222625"/>
          </a:xfrm>
        </p:grpSpPr>
        <p:sp>
          <p:nvSpPr>
            <p:cNvPr id="106" name="object 106"/>
            <p:cNvSpPr/>
            <p:nvPr/>
          </p:nvSpPr>
          <p:spPr>
            <a:xfrm>
              <a:off x="7861425" y="2988766"/>
              <a:ext cx="332105" cy="4445"/>
            </a:xfrm>
            <a:custGeom>
              <a:avLst/>
              <a:gdLst/>
              <a:ahLst/>
              <a:cxnLst/>
              <a:rect l="l" t="t" r="r" b="b"/>
              <a:pathLst>
                <a:path w="332104" h="4444">
                  <a:moveTo>
                    <a:pt x="0" y="0"/>
                  </a:moveTo>
                  <a:lnTo>
                    <a:pt x="331534" y="4390"/>
                  </a:lnTo>
                </a:path>
              </a:pathLst>
            </a:custGeom>
            <a:ln w="382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391236" y="2298331"/>
              <a:ext cx="933450" cy="1117600"/>
            </a:xfrm>
            <a:custGeom>
              <a:avLst/>
              <a:gdLst/>
              <a:ahLst/>
              <a:cxnLst/>
              <a:rect l="l" t="t" r="r" b="b"/>
              <a:pathLst>
                <a:path w="933450" h="1117600">
                  <a:moveTo>
                    <a:pt x="86931" y="43294"/>
                  </a:moveTo>
                  <a:lnTo>
                    <a:pt x="0" y="4394"/>
                  </a:lnTo>
                  <a:lnTo>
                    <a:pt x="0" y="86004"/>
                  </a:lnTo>
                  <a:lnTo>
                    <a:pt x="86931" y="43294"/>
                  </a:lnTo>
                  <a:close/>
                </a:path>
                <a:path w="933450" h="1117600">
                  <a:moveTo>
                    <a:pt x="567766" y="517626"/>
                  </a:moveTo>
                  <a:lnTo>
                    <a:pt x="481317" y="479323"/>
                  </a:lnTo>
                  <a:lnTo>
                    <a:pt x="481317" y="560730"/>
                  </a:lnTo>
                  <a:lnTo>
                    <a:pt x="567766" y="517626"/>
                  </a:lnTo>
                  <a:close/>
                </a:path>
                <a:path w="933450" h="1117600">
                  <a:moveTo>
                    <a:pt x="567766" y="43294"/>
                  </a:moveTo>
                  <a:lnTo>
                    <a:pt x="485724" y="4394"/>
                  </a:lnTo>
                  <a:lnTo>
                    <a:pt x="481317" y="0"/>
                  </a:lnTo>
                  <a:lnTo>
                    <a:pt x="485724" y="86004"/>
                  </a:lnTo>
                  <a:lnTo>
                    <a:pt x="567766" y="43294"/>
                  </a:lnTo>
                  <a:close/>
                </a:path>
                <a:path w="933450" h="1117600">
                  <a:moveTo>
                    <a:pt x="933170" y="1073861"/>
                  </a:moveTo>
                  <a:lnTo>
                    <a:pt x="851636" y="1035558"/>
                  </a:lnTo>
                  <a:lnTo>
                    <a:pt x="851636" y="1117053"/>
                  </a:lnTo>
                  <a:lnTo>
                    <a:pt x="933170" y="1073861"/>
                  </a:lnTo>
                  <a:close/>
                </a:path>
                <a:path w="933450" h="1117600">
                  <a:moveTo>
                    <a:pt x="933170" y="282765"/>
                  </a:moveTo>
                  <a:lnTo>
                    <a:pt x="851636" y="239661"/>
                  </a:lnTo>
                  <a:lnTo>
                    <a:pt x="851636" y="321068"/>
                  </a:lnTo>
                  <a:lnTo>
                    <a:pt x="933170" y="28276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8" name="object 10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6472" y="2298323"/>
              <a:ext cx="82015" cy="81416"/>
            </a:xfrm>
            <a:prstGeom prst="rect">
              <a:avLst/>
            </a:prstGeom>
          </p:spPr>
        </p:pic>
        <p:sp>
          <p:nvSpPr>
            <p:cNvPr id="109" name="object 109"/>
            <p:cNvSpPr/>
            <p:nvPr/>
          </p:nvSpPr>
          <p:spPr>
            <a:xfrm>
              <a:off x="2714752" y="2935693"/>
              <a:ext cx="178435" cy="1251585"/>
            </a:xfrm>
            <a:custGeom>
              <a:avLst/>
              <a:gdLst/>
              <a:ahLst/>
              <a:cxnLst/>
              <a:rect l="l" t="t" r="r" b="b"/>
              <a:pathLst>
                <a:path w="178435" h="1251585">
                  <a:moveTo>
                    <a:pt x="86423" y="43103"/>
                  </a:moveTo>
                  <a:lnTo>
                    <a:pt x="4394" y="4991"/>
                  </a:lnTo>
                  <a:lnTo>
                    <a:pt x="0" y="0"/>
                  </a:lnTo>
                  <a:lnTo>
                    <a:pt x="4394" y="86398"/>
                  </a:lnTo>
                  <a:lnTo>
                    <a:pt x="86423" y="43103"/>
                  </a:lnTo>
                  <a:close/>
                </a:path>
                <a:path w="178435" h="1251585">
                  <a:moveTo>
                    <a:pt x="177850" y="1208379"/>
                  </a:moveTo>
                  <a:lnTo>
                    <a:pt x="95808" y="1170076"/>
                  </a:lnTo>
                  <a:lnTo>
                    <a:pt x="91414" y="1165174"/>
                  </a:lnTo>
                  <a:lnTo>
                    <a:pt x="95808" y="1251572"/>
                  </a:lnTo>
                  <a:lnTo>
                    <a:pt x="177850" y="120837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0" name="object 1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98195" y="2940675"/>
              <a:ext cx="81636" cy="81416"/>
            </a:xfrm>
            <a:prstGeom prst="rect">
              <a:avLst/>
            </a:prstGeom>
          </p:spPr>
        </p:pic>
        <p:sp>
          <p:nvSpPr>
            <p:cNvPr id="111" name="object 111"/>
            <p:cNvSpPr/>
            <p:nvPr/>
          </p:nvSpPr>
          <p:spPr>
            <a:xfrm>
              <a:off x="4162247" y="3386442"/>
              <a:ext cx="163830" cy="335915"/>
            </a:xfrm>
            <a:custGeom>
              <a:avLst/>
              <a:gdLst/>
              <a:ahLst/>
              <a:cxnLst/>
              <a:rect l="l" t="t" r="r" b="b"/>
              <a:pathLst>
                <a:path w="163829" h="335914">
                  <a:moveTo>
                    <a:pt x="86829" y="43192"/>
                  </a:moveTo>
                  <a:lnTo>
                    <a:pt x="4787" y="4902"/>
                  </a:lnTo>
                  <a:lnTo>
                    <a:pt x="0" y="0"/>
                  </a:lnTo>
                  <a:lnTo>
                    <a:pt x="4787" y="86398"/>
                  </a:lnTo>
                  <a:lnTo>
                    <a:pt x="86829" y="43192"/>
                  </a:lnTo>
                  <a:close/>
                </a:path>
                <a:path w="163829" h="335914">
                  <a:moveTo>
                    <a:pt x="163474" y="297040"/>
                  </a:moveTo>
                  <a:lnTo>
                    <a:pt x="82042" y="254342"/>
                  </a:lnTo>
                  <a:lnTo>
                    <a:pt x="82042" y="335838"/>
                  </a:lnTo>
                  <a:lnTo>
                    <a:pt x="163474" y="2970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2" name="object 1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9299" y="4105767"/>
              <a:ext cx="86426" cy="81496"/>
            </a:xfrm>
            <a:prstGeom prst="rect">
              <a:avLst/>
            </a:prstGeom>
          </p:spPr>
        </p:pic>
        <p:sp>
          <p:nvSpPr>
            <p:cNvPr id="113" name="object 113"/>
            <p:cNvSpPr/>
            <p:nvPr/>
          </p:nvSpPr>
          <p:spPr>
            <a:xfrm>
              <a:off x="4162247" y="2331656"/>
              <a:ext cx="4108450" cy="2114550"/>
            </a:xfrm>
            <a:custGeom>
              <a:avLst/>
              <a:gdLst/>
              <a:ahLst/>
              <a:cxnLst/>
              <a:rect l="l" t="t" r="r" b="b"/>
              <a:pathLst>
                <a:path w="4108450" h="2114550">
                  <a:moveTo>
                    <a:pt x="86829" y="647141"/>
                  </a:moveTo>
                  <a:lnTo>
                    <a:pt x="4787" y="609028"/>
                  </a:lnTo>
                  <a:lnTo>
                    <a:pt x="0" y="609028"/>
                  </a:lnTo>
                  <a:lnTo>
                    <a:pt x="4787" y="690435"/>
                  </a:lnTo>
                  <a:lnTo>
                    <a:pt x="86829" y="647141"/>
                  </a:lnTo>
                  <a:close/>
                </a:path>
                <a:path w="4108450" h="2114550">
                  <a:moveTo>
                    <a:pt x="726338" y="2076094"/>
                  </a:moveTo>
                  <a:lnTo>
                    <a:pt x="644906" y="2032876"/>
                  </a:lnTo>
                  <a:lnTo>
                    <a:pt x="644906" y="2076094"/>
                  </a:lnTo>
                  <a:lnTo>
                    <a:pt x="644906" y="2114385"/>
                  </a:lnTo>
                  <a:lnTo>
                    <a:pt x="726338" y="2076094"/>
                  </a:lnTo>
                  <a:close/>
                </a:path>
                <a:path w="4108450" h="2114550">
                  <a:moveTo>
                    <a:pt x="1486611" y="2076094"/>
                  </a:moveTo>
                  <a:lnTo>
                    <a:pt x="1404581" y="2032876"/>
                  </a:lnTo>
                  <a:lnTo>
                    <a:pt x="1404581" y="2114385"/>
                  </a:lnTo>
                  <a:lnTo>
                    <a:pt x="1486611" y="2076094"/>
                  </a:lnTo>
                  <a:close/>
                </a:path>
                <a:path w="4108450" h="2114550">
                  <a:moveTo>
                    <a:pt x="1808772" y="848487"/>
                  </a:moveTo>
                  <a:lnTo>
                    <a:pt x="1726730" y="810171"/>
                  </a:lnTo>
                  <a:lnTo>
                    <a:pt x="1726730" y="891743"/>
                  </a:lnTo>
                  <a:lnTo>
                    <a:pt x="1808772" y="848487"/>
                  </a:lnTo>
                  <a:close/>
                </a:path>
                <a:path w="4108450" h="2114550">
                  <a:moveTo>
                    <a:pt x="1827923" y="412470"/>
                  </a:moveTo>
                  <a:lnTo>
                    <a:pt x="1745894" y="369366"/>
                  </a:lnTo>
                  <a:lnTo>
                    <a:pt x="1741500" y="369366"/>
                  </a:lnTo>
                  <a:lnTo>
                    <a:pt x="1745894" y="450786"/>
                  </a:lnTo>
                  <a:lnTo>
                    <a:pt x="1827923" y="412470"/>
                  </a:lnTo>
                  <a:close/>
                </a:path>
                <a:path w="4108450" h="2114550">
                  <a:moveTo>
                    <a:pt x="2487003" y="882408"/>
                  </a:moveTo>
                  <a:lnTo>
                    <a:pt x="2404973" y="843699"/>
                  </a:lnTo>
                  <a:lnTo>
                    <a:pt x="2404973" y="925156"/>
                  </a:lnTo>
                  <a:lnTo>
                    <a:pt x="2487003" y="882408"/>
                  </a:lnTo>
                  <a:close/>
                </a:path>
                <a:path w="4108450" h="2114550">
                  <a:moveTo>
                    <a:pt x="2491600" y="1366570"/>
                  </a:moveTo>
                  <a:lnTo>
                    <a:pt x="2409964" y="1323352"/>
                  </a:lnTo>
                  <a:lnTo>
                    <a:pt x="2409964" y="1404874"/>
                  </a:lnTo>
                  <a:lnTo>
                    <a:pt x="2491600" y="1366570"/>
                  </a:lnTo>
                  <a:close/>
                </a:path>
                <a:path w="4108450" h="2114550">
                  <a:moveTo>
                    <a:pt x="2491600" y="1203540"/>
                  </a:moveTo>
                  <a:lnTo>
                    <a:pt x="2409964" y="1165250"/>
                  </a:lnTo>
                  <a:lnTo>
                    <a:pt x="2409964" y="1246771"/>
                  </a:lnTo>
                  <a:lnTo>
                    <a:pt x="2491600" y="1203540"/>
                  </a:lnTo>
                  <a:close/>
                </a:path>
                <a:path w="4108450" h="2114550">
                  <a:moveTo>
                    <a:pt x="2491600" y="1045438"/>
                  </a:moveTo>
                  <a:lnTo>
                    <a:pt x="2409964" y="1002233"/>
                  </a:lnTo>
                  <a:lnTo>
                    <a:pt x="2409964" y="1088161"/>
                  </a:lnTo>
                  <a:lnTo>
                    <a:pt x="2491600" y="1045438"/>
                  </a:lnTo>
                  <a:close/>
                </a:path>
                <a:path w="4108450" h="2114550">
                  <a:moveTo>
                    <a:pt x="2544495" y="532396"/>
                  </a:moveTo>
                  <a:lnTo>
                    <a:pt x="2463050" y="494080"/>
                  </a:lnTo>
                  <a:lnTo>
                    <a:pt x="2463050" y="575500"/>
                  </a:lnTo>
                  <a:lnTo>
                    <a:pt x="2544495" y="532396"/>
                  </a:lnTo>
                  <a:close/>
                </a:path>
                <a:path w="4108450" h="2114550">
                  <a:moveTo>
                    <a:pt x="2544495" y="43307"/>
                  </a:moveTo>
                  <a:lnTo>
                    <a:pt x="2463050" y="0"/>
                  </a:lnTo>
                  <a:lnTo>
                    <a:pt x="2463050" y="86398"/>
                  </a:lnTo>
                  <a:lnTo>
                    <a:pt x="2544495" y="43307"/>
                  </a:lnTo>
                  <a:close/>
                </a:path>
                <a:path w="4108450" h="2114550">
                  <a:moveTo>
                    <a:pt x="3035109" y="287743"/>
                  </a:moveTo>
                  <a:lnTo>
                    <a:pt x="2953664" y="249440"/>
                  </a:lnTo>
                  <a:lnTo>
                    <a:pt x="2948673" y="244652"/>
                  </a:lnTo>
                  <a:lnTo>
                    <a:pt x="2953664" y="331050"/>
                  </a:lnTo>
                  <a:lnTo>
                    <a:pt x="3035109" y="287743"/>
                  </a:lnTo>
                  <a:close/>
                </a:path>
                <a:path w="4108450" h="2114550">
                  <a:moveTo>
                    <a:pt x="3040100" y="930059"/>
                  </a:moveTo>
                  <a:lnTo>
                    <a:pt x="2958058" y="886841"/>
                  </a:lnTo>
                  <a:lnTo>
                    <a:pt x="2953664" y="886841"/>
                  </a:lnTo>
                  <a:lnTo>
                    <a:pt x="2958058" y="968349"/>
                  </a:lnTo>
                  <a:lnTo>
                    <a:pt x="3040100" y="930059"/>
                  </a:lnTo>
                  <a:close/>
                </a:path>
                <a:path w="4108450" h="2114550">
                  <a:moveTo>
                    <a:pt x="4107954" y="661504"/>
                  </a:moveTo>
                  <a:lnTo>
                    <a:pt x="4026319" y="618807"/>
                  </a:lnTo>
                  <a:lnTo>
                    <a:pt x="4026319" y="700214"/>
                  </a:lnTo>
                  <a:lnTo>
                    <a:pt x="4107954" y="66150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4" name="object 1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04769" y="5117262"/>
              <a:ext cx="81436" cy="81509"/>
            </a:xfrm>
            <a:prstGeom prst="rect">
              <a:avLst/>
            </a:prstGeom>
          </p:spPr>
        </p:pic>
        <p:pic>
          <p:nvPicPr>
            <p:cNvPr id="115" name="object 1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652477" y="3386429"/>
              <a:ext cx="82035" cy="86405"/>
            </a:xfrm>
            <a:prstGeom prst="rect">
              <a:avLst/>
            </a:prstGeom>
          </p:spPr>
        </p:pic>
        <p:pic>
          <p:nvPicPr>
            <p:cNvPr id="116" name="object 1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307545" y="3180135"/>
              <a:ext cx="82035" cy="81576"/>
            </a:xfrm>
            <a:prstGeom prst="rect">
              <a:avLst/>
            </a:prstGeom>
          </p:spPr>
        </p:pic>
        <p:pic>
          <p:nvPicPr>
            <p:cNvPr id="117" name="object 1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077591" y="2954843"/>
              <a:ext cx="82035" cy="81416"/>
            </a:xfrm>
            <a:prstGeom prst="rect">
              <a:avLst/>
            </a:prstGeom>
          </p:spPr>
        </p:pic>
        <p:sp>
          <p:nvSpPr>
            <p:cNvPr id="118" name="object 118"/>
            <p:cNvSpPr/>
            <p:nvPr/>
          </p:nvSpPr>
          <p:spPr>
            <a:xfrm>
              <a:off x="5470626" y="4364524"/>
              <a:ext cx="82550" cy="81915"/>
            </a:xfrm>
            <a:custGeom>
              <a:avLst/>
              <a:gdLst/>
              <a:ahLst/>
              <a:cxnLst/>
              <a:rect l="l" t="t" r="r" b="b"/>
              <a:pathLst>
                <a:path w="82550" h="81914">
                  <a:moveTo>
                    <a:pt x="53093" y="0"/>
                  </a:moveTo>
                  <a:lnTo>
                    <a:pt x="28941" y="0"/>
                  </a:lnTo>
                  <a:lnTo>
                    <a:pt x="23951" y="4908"/>
                  </a:lnTo>
                  <a:lnTo>
                    <a:pt x="19161" y="4908"/>
                  </a:lnTo>
                  <a:lnTo>
                    <a:pt x="4989" y="19156"/>
                  </a:lnTo>
                  <a:lnTo>
                    <a:pt x="4989" y="28495"/>
                  </a:lnTo>
                  <a:lnTo>
                    <a:pt x="0" y="33404"/>
                  </a:lnTo>
                  <a:lnTo>
                    <a:pt x="0" y="48131"/>
                  </a:lnTo>
                  <a:lnTo>
                    <a:pt x="4989" y="52541"/>
                  </a:lnTo>
                  <a:lnTo>
                    <a:pt x="4989" y="57450"/>
                  </a:lnTo>
                  <a:lnTo>
                    <a:pt x="23951" y="76607"/>
                  </a:lnTo>
                  <a:lnTo>
                    <a:pt x="28941" y="76607"/>
                  </a:lnTo>
                  <a:lnTo>
                    <a:pt x="33931" y="81516"/>
                  </a:lnTo>
                  <a:lnTo>
                    <a:pt x="43113" y="81516"/>
                  </a:lnTo>
                  <a:lnTo>
                    <a:pt x="38722" y="76607"/>
                  </a:lnTo>
                  <a:lnTo>
                    <a:pt x="48103" y="81516"/>
                  </a:lnTo>
                  <a:lnTo>
                    <a:pt x="53093" y="76607"/>
                  </a:lnTo>
                  <a:lnTo>
                    <a:pt x="62873" y="76607"/>
                  </a:lnTo>
                  <a:lnTo>
                    <a:pt x="67264" y="71698"/>
                  </a:lnTo>
                  <a:lnTo>
                    <a:pt x="72254" y="67268"/>
                  </a:lnTo>
                  <a:lnTo>
                    <a:pt x="77045" y="62359"/>
                  </a:lnTo>
                  <a:lnTo>
                    <a:pt x="77045" y="57450"/>
                  </a:lnTo>
                  <a:lnTo>
                    <a:pt x="82035" y="52541"/>
                  </a:lnTo>
                  <a:lnTo>
                    <a:pt x="82035" y="28495"/>
                  </a:lnTo>
                  <a:lnTo>
                    <a:pt x="77045" y="19156"/>
                  </a:lnTo>
                  <a:lnTo>
                    <a:pt x="77045" y="14247"/>
                  </a:lnTo>
                  <a:lnTo>
                    <a:pt x="72254" y="9338"/>
                  </a:lnTo>
                  <a:lnTo>
                    <a:pt x="67264" y="4908"/>
                  </a:lnTo>
                  <a:lnTo>
                    <a:pt x="62873" y="4908"/>
                  </a:lnTo>
                  <a:lnTo>
                    <a:pt x="5309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9" name="object 11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955469" y="2782431"/>
              <a:ext cx="82035" cy="81615"/>
            </a:xfrm>
            <a:prstGeom prst="rect">
              <a:avLst/>
            </a:prstGeom>
          </p:spPr>
        </p:pic>
        <p:sp>
          <p:nvSpPr>
            <p:cNvPr id="120" name="object 120"/>
            <p:cNvSpPr/>
            <p:nvPr/>
          </p:nvSpPr>
          <p:spPr>
            <a:xfrm>
              <a:off x="4681804" y="2461361"/>
              <a:ext cx="91440" cy="1040130"/>
            </a:xfrm>
            <a:custGeom>
              <a:avLst/>
              <a:gdLst/>
              <a:ahLst/>
              <a:cxnLst/>
              <a:rect l="l" t="t" r="r" b="b"/>
              <a:pathLst>
                <a:path w="91439" h="1040129">
                  <a:moveTo>
                    <a:pt x="82029" y="680466"/>
                  </a:moveTo>
                  <a:lnTo>
                    <a:pt x="0" y="637362"/>
                  </a:lnTo>
                  <a:lnTo>
                    <a:pt x="0" y="680466"/>
                  </a:lnTo>
                  <a:lnTo>
                    <a:pt x="0" y="718781"/>
                  </a:lnTo>
                  <a:lnTo>
                    <a:pt x="82029" y="680466"/>
                  </a:lnTo>
                  <a:close/>
                </a:path>
                <a:path w="91439" h="1040129">
                  <a:moveTo>
                    <a:pt x="91414" y="1001661"/>
                  </a:moveTo>
                  <a:lnTo>
                    <a:pt x="9779" y="958456"/>
                  </a:lnTo>
                  <a:lnTo>
                    <a:pt x="9779" y="1039952"/>
                  </a:lnTo>
                  <a:lnTo>
                    <a:pt x="91414" y="1001661"/>
                  </a:lnTo>
                  <a:close/>
                </a:path>
                <a:path w="91439" h="1040129">
                  <a:moveTo>
                    <a:pt x="91414" y="359384"/>
                  </a:moveTo>
                  <a:lnTo>
                    <a:pt x="9779" y="321081"/>
                  </a:lnTo>
                  <a:lnTo>
                    <a:pt x="9779" y="402691"/>
                  </a:lnTo>
                  <a:lnTo>
                    <a:pt x="91414" y="359384"/>
                  </a:lnTo>
                  <a:close/>
                </a:path>
                <a:path w="91439" h="1040129">
                  <a:moveTo>
                    <a:pt x="91414" y="43103"/>
                  </a:moveTo>
                  <a:lnTo>
                    <a:pt x="9779" y="0"/>
                  </a:lnTo>
                  <a:lnTo>
                    <a:pt x="9779" y="81419"/>
                  </a:lnTo>
                  <a:lnTo>
                    <a:pt x="91414" y="4310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2590799" y="2133599"/>
              <a:ext cx="6172200" cy="2743200"/>
            </a:xfrm>
            <a:custGeom>
              <a:avLst/>
              <a:gdLst/>
              <a:ahLst/>
              <a:cxnLst/>
              <a:rect l="l" t="t" r="r" b="b"/>
              <a:pathLst>
                <a:path w="6172200" h="2743200">
                  <a:moveTo>
                    <a:pt x="0" y="838200"/>
                  </a:moveTo>
                  <a:lnTo>
                    <a:pt x="1318" y="780812"/>
                  </a:lnTo>
                  <a:lnTo>
                    <a:pt x="5217" y="724463"/>
                  </a:lnTo>
                  <a:lnTo>
                    <a:pt x="11612" y="669276"/>
                  </a:lnTo>
                  <a:lnTo>
                    <a:pt x="20417" y="615376"/>
                  </a:lnTo>
                  <a:lnTo>
                    <a:pt x="31546" y="562889"/>
                  </a:lnTo>
                  <a:lnTo>
                    <a:pt x="44916" y="511938"/>
                  </a:lnTo>
                  <a:lnTo>
                    <a:pt x="60440" y="462650"/>
                  </a:lnTo>
                  <a:lnTo>
                    <a:pt x="78034" y="415148"/>
                  </a:lnTo>
                  <a:lnTo>
                    <a:pt x="97612" y="369558"/>
                  </a:lnTo>
                  <a:lnTo>
                    <a:pt x="119090" y="326005"/>
                  </a:lnTo>
                  <a:lnTo>
                    <a:pt x="142381" y="284612"/>
                  </a:lnTo>
                  <a:lnTo>
                    <a:pt x="167401" y="245506"/>
                  </a:lnTo>
                  <a:lnTo>
                    <a:pt x="194065" y="208811"/>
                  </a:lnTo>
                  <a:lnTo>
                    <a:pt x="222288" y="174652"/>
                  </a:lnTo>
                  <a:lnTo>
                    <a:pt x="251984" y="143154"/>
                  </a:lnTo>
                  <a:lnTo>
                    <a:pt x="283068" y="114441"/>
                  </a:lnTo>
                  <a:lnTo>
                    <a:pt x="315456" y="88638"/>
                  </a:lnTo>
                  <a:lnTo>
                    <a:pt x="349061" y="65871"/>
                  </a:lnTo>
                  <a:lnTo>
                    <a:pt x="383799" y="46264"/>
                  </a:lnTo>
                  <a:lnTo>
                    <a:pt x="419585" y="29942"/>
                  </a:lnTo>
                  <a:lnTo>
                    <a:pt x="456333" y="17029"/>
                  </a:lnTo>
                  <a:lnTo>
                    <a:pt x="493958" y="7651"/>
                  </a:lnTo>
                  <a:lnTo>
                    <a:pt x="532375" y="1933"/>
                  </a:lnTo>
                  <a:lnTo>
                    <a:pt x="571500" y="0"/>
                  </a:lnTo>
                  <a:lnTo>
                    <a:pt x="610624" y="1933"/>
                  </a:lnTo>
                  <a:lnTo>
                    <a:pt x="649041" y="7651"/>
                  </a:lnTo>
                  <a:lnTo>
                    <a:pt x="686666" y="17029"/>
                  </a:lnTo>
                  <a:lnTo>
                    <a:pt x="723414" y="29942"/>
                  </a:lnTo>
                  <a:lnTo>
                    <a:pt x="759200" y="46264"/>
                  </a:lnTo>
                  <a:lnTo>
                    <a:pt x="793938" y="65871"/>
                  </a:lnTo>
                  <a:lnTo>
                    <a:pt x="827543" y="88638"/>
                  </a:lnTo>
                  <a:lnTo>
                    <a:pt x="859931" y="114441"/>
                  </a:lnTo>
                  <a:lnTo>
                    <a:pt x="891015" y="143154"/>
                  </a:lnTo>
                  <a:lnTo>
                    <a:pt x="920711" y="174652"/>
                  </a:lnTo>
                  <a:lnTo>
                    <a:pt x="948934" y="208811"/>
                  </a:lnTo>
                  <a:lnTo>
                    <a:pt x="975598" y="245506"/>
                  </a:lnTo>
                  <a:lnTo>
                    <a:pt x="1000618" y="284612"/>
                  </a:lnTo>
                  <a:lnTo>
                    <a:pt x="1023909" y="326005"/>
                  </a:lnTo>
                  <a:lnTo>
                    <a:pt x="1045387" y="369558"/>
                  </a:lnTo>
                  <a:lnTo>
                    <a:pt x="1064965" y="415148"/>
                  </a:lnTo>
                  <a:lnTo>
                    <a:pt x="1082559" y="462650"/>
                  </a:lnTo>
                  <a:lnTo>
                    <a:pt x="1098083" y="511938"/>
                  </a:lnTo>
                  <a:lnTo>
                    <a:pt x="1111453" y="562889"/>
                  </a:lnTo>
                  <a:lnTo>
                    <a:pt x="1122582" y="615376"/>
                  </a:lnTo>
                  <a:lnTo>
                    <a:pt x="1131387" y="669276"/>
                  </a:lnTo>
                  <a:lnTo>
                    <a:pt x="1137782" y="724463"/>
                  </a:lnTo>
                  <a:lnTo>
                    <a:pt x="1141681" y="780812"/>
                  </a:lnTo>
                  <a:lnTo>
                    <a:pt x="1143000" y="838200"/>
                  </a:lnTo>
                  <a:lnTo>
                    <a:pt x="1141681" y="895587"/>
                  </a:lnTo>
                  <a:lnTo>
                    <a:pt x="1137782" y="951936"/>
                  </a:lnTo>
                  <a:lnTo>
                    <a:pt x="1131387" y="1007123"/>
                  </a:lnTo>
                  <a:lnTo>
                    <a:pt x="1122582" y="1061023"/>
                  </a:lnTo>
                  <a:lnTo>
                    <a:pt x="1111453" y="1113510"/>
                  </a:lnTo>
                  <a:lnTo>
                    <a:pt x="1098083" y="1164461"/>
                  </a:lnTo>
                  <a:lnTo>
                    <a:pt x="1082559" y="1213749"/>
                  </a:lnTo>
                  <a:lnTo>
                    <a:pt x="1064965" y="1261251"/>
                  </a:lnTo>
                  <a:lnTo>
                    <a:pt x="1045387" y="1306841"/>
                  </a:lnTo>
                  <a:lnTo>
                    <a:pt x="1023909" y="1350394"/>
                  </a:lnTo>
                  <a:lnTo>
                    <a:pt x="1000618" y="1391787"/>
                  </a:lnTo>
                  <a:lnTo>
                    <a:pt x="975598" y="1430893"/>
                  </a:lnTo>
                  <a:lnTo>
                    <a:pt x="948934" y="1467588"/>
                  </a:lnTo>
                  <a:lnTo>
                    <a:pt x="920711" y="1501747"/>
                  </a:lnTo>
                  <a:lnTo>
                    <a:pt x="891015" y="1533245"/>
                  </a:lnTo>
                  <a:lnTo>
                    <a:pt x="859931" y="1561958"/>
                  </a:lnTo>
                  <a:lnTo>
                    <a:pt x="827543" y="1587761"/>
                  </a:lnTo>
                  <a:lnTo>
                    <a:pt x="793938" y="1610528"/>
                  </a:lnTo>
                  <a:lnTo>
                    <a:pt x="759200" y="1630135"/>
                  </a:lnTo>
                  <a:lnTo>
                    <a:pt x="723414" y="1646457"/>
                  </a:lnTo>
                  <a:lnTo>
                    <a:pt x="686666" y="1659370"/>
                  </a:lnTo>
                  <a:lnTo>
                    <a:pt x="649041" y="1668748"/>
                  </a:lnTo>
                  <a:lnTo>
                    <a:pt x="610624" y="1674466"/>
                  </a:lnTo>
                  <a:lnTo>
                    <a:pt x="571500" y="1676400"/>
                  </a:lnTo>
                  <a:lnTo>
                    <a:pt x="532375" y="1674466"/>
                  </a:lnTo>
                  <a:lnTo>
                    <a:pt x="493958" y="1668748"/>
                  </a:lnTo>
                  <a:lnTo>
                    <a:pt x="456333" y="1659370"/>
                  </a:lnTo>
                  <a:lnTo>
                    <a:pt x="419585" y="1646457"/>
                  </a:lnTo>
                  <a:lnTo>
                    <a:pt x="383799" y="1630135"/>
                  </a:lnTo>
                  <a:lnTo>
                    <a:pt x="349061" y="1610528"/>
                  </a:lnTo>
                  <a:lnTo>
                    <a:pt x="315456" y="1587761"/>
                  </a:lnTo>
                  <a:lnTo>
                    <a:pt x="283068" y="1561958"/>
                  </a:lnTo>
                  <a:lnTo>
                    <a:pt x="251984" y="1533245"/>
                  </a:lnTo>
                  <a:lnTo>
                    <a:pt x="222288" y="1501747"/>
                  </a:lnTo>
                  <a:lnTo>
                    <a:pt x="194065" y="1467588"/>
                  </a:lnTo>
                  <a:lnTo>
                    <a:pt x="167401" y="1430893"/>
                  </a:lnTo>
                  <a:lnTo>
                    <a:pt x="142381" y="1391787"/>
                  </a:lnTo>
                  <a:lnTo>
                    <a:pt x="119090" y="1350394"/>
                  </a:lnTo>
                  <a:lnTo>
                    <a:pt x="97612" y="1306841"/>
                  </a:lnTo>
                  <a:lnTo>
                    <a:pt x="78034" y="1261251"/>
                  </a:lnTo>
                  <a:lnTo>
                    <a:pt x="60440" y="1213749"/>
                  </a:lnTo>
                  <a:lnTo>
                    <a:pt x="44916" y="1164461"/>
                  </a:lnTo>
                  <a:lnTo>
                    <a:pt x="31546" y="1113510"/>
                  </a:lnTo>
                  <a:lnTo>
                    <a:pt x="20417" y="1061023"/>
                  </a:lnTo>
                  <a:lnTo>
                    <a:pt x="11612" y="1007123"/>
                  </a:lnTo>
                  <a:lnTo>
                    <a:pt x="5217" y="951936"/>
                  </a:lnTo>
                  <a:lnTo>
                    <a:pt x="1318" y="895587"/>
                  </a:lnTo>
                  <a:lnTo>
                    <a:pt x="0" y="838200"/>
                  </a:lnTo>
                  <a:close/>
                </a:path>
                <a:path w="6172200" h="2743200">
                  <a:moveTo>
                    <a:pt x="152400" y="2247900"/>
                  </a:moveTo>
                  <a:lnTo>
                    <a:pt x="154563" y="2197256"/>
                  </a:lnTo>
                  <a:lnTo>
                    <a:pt x="160912" y="2148076"/>
                  </a:lnTo>
                  <a:lnTo>
                    <a:pt x="171236" y="2100608"/>
                  </a:lnTo>
                  <a:lnTo>
                    <a:pt x="185326" y="2055102"/>
                  </a:lnTo>
                  <a:lnTo>
                    <a:pt x="202971" y="2011805"/>
                  </a:lnTo>
                  <a:lnTo>
                    <a:pt x="223960" y="1970968"/>
                  </a:lnTo>
                  <a:lnTo>
                    <a:pt x="248083" y="1932838"/>
                  </a:lnTo>
                  <a:lnTo>
                    <a:pt x="275129" y="1897665"/>
                  </a:lnTo>
                  <a:lnTo>
                    <a:pt x="304889" y="1865698"/>
                  </a:lnTo>
                  <a:lnTo>
                    <a:pt x="337151" y="1837186"/>
                  </a:lnTo>
                  <a:lnTo>
                    <a:pt x="371706" y="1812377"/>
                  </a:lnTo>
                  <a:lnTo>
                    <a:pt x="408342" y="1791521"/>
                  </a:lnTo>
                  <a:lnTo>
                    <a:pt x="446850" y="1774866"/>
                  </a:lnTo>
                  <a:lnTo>
                    <a:pt x="487019" y="1762662"/>
                  </a:lnTo>
                  <a:lnTo>
                    <a:pt x="528639" y="1755157"/>
                  </a:lnTo>
                  <a:lnTo>
                    <a:pt x="571500" y="1752600"/>
                  </a:lnTo>
                  <a:lnTo>
                    <a:pt x="614360" y="1755157"/>
                  </a:lnTo>
                  <a:lnTo>
                    <a:pt x="655980" y="1762662"/>
                  </a:lnTo>
                  <a:lnTo>
                    <a:pt x="696149" y="1774866"/>
                  </a:lnTo>
                  <a:lnTo>
                    <a:pt x="734657" y="1791521"/>
                  </a:lnTo>
                  <a:lnTo>
                    <a:pt x="771293" y="1812377"/>
                  </a:lnTo>
                  <a:lnTo>
                    <a:pt x="805848" y="1837186"/>
                  </a:lnTo>
                  <a:lnTo>
                    <a:pt x="838110" y="1865698"/>
                  </a:lnTo>
                  <a:lnTo>
                    <a:pt x="867870" y="1897665"/>
                  </a:lnTo>
                  <a:lnTo>
                    <a:pt x="894916" y="1932838"/>
                  </a:lnTo>
                  <a:lnTo>
                    <a:pt x="919039" y="1970968"/>
                  </a:lnTo>
                  <a:lnTo>
                    <a:pt x="940028" y="2011805"/>
                  </a:lnTo>
                  <a:lnTo>
                    <a:pt x="957673" y="2055102"/>
                  </a:lnTo>
                  <a:lnTo>
                    <a:pt x="971763" y="2100608"/>
                  </a:lnTo>
                  <a:lnTo>
                    <a:pt x="982087" y="2148076"/>
                  </a:lnTo>
                  <a:lnTo>
                    <a:pt x="988436" y="2197256"/>
                  </a:lnTo>
                  <a:lnTo>
                    <a:pt x="990600" y="2247900"/>
                  </a:lnTo>
                  <a:lnTo>
                    <a:pt x="988436" y="2298543"/>
                  </a:lnTo>
                  <a:lnTo>
                    <a:pt x="982087" y="2347723"/>
                  </a:lnTo>
                  <a:lnTo>
                    <a:pt x="971763" y="2395191"/>
                  </a:lnTo>
                  <a:lnTo>
                    <a:pt x="957673" y="2440697"/>
                  </a:lnTo>
                  <a:lnTo>
                    <a:pt x="940028" y="2483994"/>
                  </a:lnTo>
                  <a:lnTo>
                    <a:pt x="919039" y="2524831"/>
                  </a:lnTo>
                  <a:lnTo>
                    <a:pt x="894916" y="2562961"/>
                  </a:lnTo>
                  <a:lnTo>
                    <a:pt x="867870" y="2598134"/>
                  </a:lnTo>
                  <a:lnTo>
                    <a:pt x="838110" y="2630101"/>
                  </a:lnTo>
                  <a:lnTo>
                    <a:pt x="805848" y="2658613"/>
                  </a:lnTo>
                  <a:lnTo>
                    <a:pt x="771293" y="2683422"/>
                  </a:lnTo>
                  <a:lnTo>
                    <a:pt x="734657" y="2704278"/>
                  </a:lnTo>
                  <a:lnTo>
                    <a:pt x="696149" y="2720933"/>
                  </a:lnTo>
                  <a:lnTo>
                    <a:pt x="655980" y="2733137"/>
                  </a:lnTo>
                  <a:lnTo>
                    <a:pt x="614360" y="2740642"/>
                  </a:lnTo>
                  <a:lnTo>
                    <a:pt x="571500" y="2743200"/>
                  </a:lnTo>
                  <a:lnTo>
                    <a:pt x="528639" y="2740642"/>
                  </a:lnTo>
                  <a:lnTo>
                    <a:pt x="487019" y="2733137"/>
                  </a:lnTo>
                  <a:lnTo>
                    <a:pt x="446850" y="2720933"/>
                  </a:lnTo>
                  <a:lnTo>
                    <a:pt x="408342" y="2704278"/>
                  </a:lnTo>
                  <a:lnTo>
                    <a:pt x="371706" y="2683422"/>
                  </a:lnTo>
                  <a:lnTo>
                    <a:pt x="337151" y="2658613"/>
                  </a:lnTo>
                  <a:lnTo>
                    <a:pt x="304889" y="2630101"/>
                  </a:lnTo>
                  <a:lnTo>
                    <a:pt x="275129" y="2598134"/>
                  </a:lnTo>
                  <a:lnTo>
                    <a:pt x="248083" y="2562961"/>
                  </a:lnTo>
                  <a:lnTo>
                    <a:pt x="223960" y="2524831"/>
                  </a:lnTo>
                  <a:lnTo>
                    <a:pt x="202971" y="2483994"/>
                  </a:lnTo>
                  <a:lnTo>
                    <a:pt x="185326" y="2440697"/>
                  </a:lnTo>
                  <a:lnTo>
                    <a:pt x="171236" y="2395191"/>
                  </a:lnTo>
                  <a:lnTo>
                    <a:pt x="160912" y="2347723"/>
                  </a:lnTo>
                  <a:lnTo>
                    <a:pt x="154563" y="2298543"/>
                  </a:lnTo>
                  <a:lnTo>
                    <a:pt x="152400" y="2247900"/>
                  </a:lnTo>
                  <a:close/>
                </a:path>
                <a:path w="6172200" h="2743200">
                  <a:moveTo>
                    <a:pt x="3276600" y="495300"/>
                  </a:moveTo>
                  <a:lnTo>
                    <a:pt x="3280472" y="441543"/>
                  </a:lnTo>
                  <a:lnTo>
                    <a:pt x="3291578" y="391477"/>
                  </a:lnTo>
                  <a:lnTo>
                    <a:pt x="3309148" y="346174"/>
                  </a:lnTo>
                  <a:lnTo>
                    <a:pt x="3332416" y="306704"/>
                  </a:lnTo>
                  <a:lnTo>
                    <a:pt x="3360613" y="274141"/>
                  </a:lnTo>
                  <a:lnTo>
                    <a:pt x="3392971" y="249554"/>
                  </a:lnTo>
                  <a:lnTo>
                    <a:pt x="3428723" y="234017"/>
                  </a:lnTo>
                  <a:lnTo>
                    <a:pt x="3467100" y="228600"/>
                  </a:lnTo>
                  <a:lnTo>
                    <a:pt x="3505476" y="234017"/>
                  </a:lnTo>
                  <a:lnTo>
                    <a:pt x="3541228" y="249554"/>
                  </a:lnTo>
                  <a:lnTo>
                    <a:pt x="3573586" y="274141"/>
                  </a:lnTo>
                  <a:lnTo>
                    <a:pt x="3601783" y="306704"/>
                  </a:lnTo>
                  <a:lnTo>
                    <a:pt x="3625051" y="346174"/>
                  </a:lnTo>
                  <a:lnTo>
                    <a:pt x="3642621" y="391477"/>
                  </a:lnTo>
                  <a:lnTo>
                    <a:pt x="3653727" y="441543"/>
                  </a:lnTo>
                  <a:lnTo>
                    <a:pt x="3657600" y="495300"/>
                  </a:lnTo>
                  <a:lnTo>
                    <a:pt x="3653727" y="549056"/>
                  </a:lnTo>
                  <a:lnTo>
                    <a:pt x="3642621" y="599122"/>
                  </a:lnTo>
                  <a:lnTo>
                    <a:pt x="3625051" y="644425"/>
                  </a:lnTo>
                  <a:lnTo>
                    <a:pt x="3601783" y="683895"/>
                  </a:lnTo>
                  <a:lnTo>
                    <a:pt x="3573586" y="716458"/>
                  </a:lnTo>
                  <a:lnTo>
                    <a:pt x="3541228" y="741045"/>
                  </a:lnTo>
                  <a:lnTo>
                    <a:pt x="3505476" y="756582"/>
                  </a:lnTo>
                  <a:lnTo>
                    <a:pt x="3467100" y="762000"/>
                  </a:lnTo>
                  <a:lnTo>
                    <a:pt x="3428723" y="756582"/>
                  </a:lnTo>
                  <a:lnTo>
                    <a:pt x="3392971" y="741045"/>
                  </a:lnTo>
                  <a:lnTo>
                    <a:pt x="3360613" y="716458"/>
                  </a:lnTo>
                  <a:lnTo>
                    <a:pt x="3332416" y="683895"/>
                  </a:lnTo>
                  <a:lnTo>
                    <a:pt x="3309148" y="644425"/>
                  </a:lnTo>
                  <a:lnTo>
                    <a:pt x="3291578" y="599122"/>
                  </a:lnTo>
                  <a:lnTo>
                    <a:pt x="3280472" y="549056"/>
                  </a:lnTo>
                  <a:lnTo>
                    <a:pt x="3276600" y="495300"/>
                  </a:lnTo>
                  <a:close/>
                </a:path>
                <a:path w="6172200" h="2743200">
                  <a:moveTo>
                    <a:pt x="3276600" y="990600"/>
                  </a:moveTo>
                  <a:lnTo>
                    <a:pt x="3281634" y="938188"/>
                  </a:lnTo>
                  <a:lnTo>
                    <a:pt x="3295972" y="890073"/>
                  </a:lnTo>
                  <a:lnTo>
                    <a:pt x="3318467" y="847628"/>
                  </a:lnTo>
                  <a:lnTo>
                    <a:pt x="3347974" y="812225"/>
                  </a:lnTo>
                  <a:lnTo>
                    <a:pt x="3383346" y="785237"/>
                  </a:lnTo>
                  <a:lnTo>
                    <a:pt x="3423437" y="768038"/>
                  </a:lnTo>
                  <a:lnTo>
                    <a:pt x="3467100" y="762000"/>
                  </a:lnTo>
                  <a:lnTo>
                    <a:pt x="3510762" y="768038"/>
                  </a:lnTo>
                  <a:lnTo>
                    <a:pt x="3550853" y="785237"/>
                  </a:lnTo>
                  <a:lnTo>
                    <a:pt x="3586225" y="812225"/>
                  </a:lnTo>
                  <a:lnTo>
                    <a:pt x="3615732" y="847628"/>
                  </a:lnTo>
                  <a:lnTo>
                    <a:pt x="3638227" y="890073"/>
                  </a:lnTo>
                  <a:lnTo>
                    <a:pt x="3652565" y="938188"/>
                  </a:lnTo>
                  <a:lnTo>
                    <a:pt x="3657600" y="990600"/>
                  </a:lnTo>
                  <a:lnTo>
                    <a:pt x="3652565" y="1043011"/>
                  </a:lnTo>
                  <a:lnTo>
                    <a:pt x="3638227" y="1091126"/>
                  </a:lnTo>
                  <a:lnTo>
                    <a:pt x="3615732" y="1133571"/>
                  </a:lnTo>
                  <a:lnTo>
                    <a:pt x="3586225" y="1168974"/>
                  </a:lnTo>
                  <a:lnTo>
                    <a:pt x="3550853" y="1195962"/>
                  </a:lnTo>
                  <a:lnTo>
                    <a:pt x="3510762" y="1213161"/>
                  </a:lnTo>
                  <a:lnTo>
                    <a:pt x="3467100" y="1219200"/>
                  </a:lnTo>
                  <a:lnTo>
                    <a:pt x="3423437" y="1213161"/>
                  </a:lnTo>
                  <a:lnTo>
                    <a:pt x="3383346" y="1195962"/>
                  </a:lnTo>
                  <a:lnTo>
                    <a:pt x="3347974" y="1168974"/>
                  </a:lnTo>
                  <a:lnTo>
                    <a:pt x="3318467" y="1133571"/>
                  </a:lnTo>
                  <a:lnTo>
                    <a:pt x="3295972" y="1091126"/>
                  </a:lnTo>
                  <a:lnTo>
                    <a:pt x="3281634" y="1043011"/>
                  </a:lnTo>
                  <a:lnTo>
                    <a:pt x="3276600" y="990600"/>
                  </a:lnTo>
                  <a:close/>
                </a:path>
                <a:path w="6172200" h="2743200">
                  <a:moveTo>
                    <a:pt x="5562600" y="838200"/>
                  </a:moveTo>
                  <a:lnTo>
                    <a:pt x="5566590" y="788774"/>
                  </a:lnTo>
                  <a:lnTo>
                    <a:pt x="5578144" y="741883"/>
                  </a:lnTo>
                  <a:lnTo>
                    <a:pt x="5596632" y="698153"/>
                  </a:lnTo>
                  <a:lnTo>
                    <a:pt x="5621426" y="658215"/>
                  </a:lnTo>
                  <a:lnTo>
                    <a:pt x="5651896" y="622696"/>
                  </a:lnTo>
                  <a:lnTo>
                    <a:pt x="5687415" y="592226"/>
                  </a:lnTo>
                  <a:lnTo>
                    <a:pt x="5727353" y="567432"/>
                  </a:lnTo>
                  <a:lnTo>
                    <a:pt x="5771083" y="548944"/>
                  </a:lnTo>
                  <a:lnTo>
                    <a:pt x="5817974" y="537390"/>
                  </a:lnTo>
                  <a:lnTo>
                    <a:pt x="5867400" y="533400"/>
                  </a:lnTo>
                  <a:lnTo>
                    <a:pt x="5916825" y="537390"/>
                  </a:lnTo>
                  <a:lnTo>
                    <a:pt x="5963716" y="548944"/>
                  </a:lnTo>
                  <a:lnTo>
                    <a:pt x="6007446" y="567432"/>
                  </a:lnTo>
                  <a:lnTo>
                    <a:pt x="6047384" y="592226"/>
                  </a:lnTo>
                  <a:lnTo>
                    <a:pt x="6082903" y="622696"/>
                  </a:lnTo>
                  <a:lnTo>
                    <a:pt x="6113373" y="658215"/>
                  </a:lnTo>
                  <a:lnTo>
                    <a:pt x="6138167" y="698153"/>
                  </a:lnTo>
                  <a:lnTo>
                    <a:pt x="6156655" y="741883"/>
                  </a:lnTo>
                  <a:lnTo>
                    <a:pt x="6168209" y="788774"/>
                  </a:lnTo>
                  <a:lnTo>
                    <a:pt x="6172200" y="838200"/>
                  </a:lnTo>
                  <a:lnTo>
                    <a:pt x="6168209" y="887625"/>
                  </a:lnTo>
                  <a:lnTo>
                    <a:pt x="6156655" y="934516"/>
                  </a:lnTo>
                  <a:lnTo>
                    <a:pt x="6138167" y="978246"/>
                  </a:lnTo>
                  <a:lnTo>
                    <a:pt x="6113373" y="1018184"/>
                  </a:lnTo>
                  <a:lnTo>
                    <a:pt x="6082903" y="1053703"/>
                  </a:lnTo>
                  <a:lnTo>
                    <a:pt x="6047384" y="1084173"/>
                  </a:lnTo>
                  <a:lnTo>
                    <a:pt x="6007446" y="1108967"/>
                  </a:lnTo>
                  <a:lnTo>
                    <a:pt x="5963716" y="1127455"/>
                  </a:lnTo>
                  <a:lnTo>
                    <a:pt x="5916825" y="1139009"/>
                  </a:lnTo>
                  <a:lnTo>
                    <a:pt x="5867400" y="1143000"/>
                  </a:lnTo>
                  <a:lnTo>
                    <a:pt x="5817974" y="1139009"/>
                  </a:lnTo>
                  <a:lnTo>
                    <a:pt x="5771083" y="1127455"/>
                  </a:lnTo>
                  <a:lnTo>
                    <a:pt x="5727353" y="1108967"/>
                  </a:lnTo>
                  <a:lnTo>
                    <a:pt x="5687415" y="1084173"/>
                  </a:lnTo>
                  <a:lnTo>
                    <a:pt x="5651896" y="1053703"/>
                  </a:lnTo>
                  <a:lnTo>
                    <a:pt x="5621426" y="1018184"/>
                  </a:lnTo>
                  <a:lnTo>
                    <a:pt x="5596632" y="978246"/>
                  </a:lnTo>
                  <a:lnTo>
                    <a:pt x="5578144" y="934516"/>
                  </a:lnTo>
                  <a:lnTo>
                    <a:pt x="5566590" y="887625"/>
                  </a:lnTo>
                  <a:lnTo>
                    <a:pt x="5562600" y="838200"/>
                  </a:lnTo>
                  <a:close/>
                </a:path>
              </a:pathLst>
            </a:custGeom>
            <a:ln w="914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838200" y="1981199"/>
              <a:ext cx="6172200" cy="1981200"/>
            </a:xfrm>
            <a:custGeom>
              <a:avLst/>
              <a:gdLst/>
              <a:ahLst/>
              <a:cxnLst/>
              <a:rect l="l" t="t" r="r" b="b"/>
              <a:pathLst>
                <a:path w="6172200" h="1981200">
                  <a:moveTo>
                    <a:pt x="0" y="723900"/>
                  </a:moveTo>
                  <a:lnTo>
                    <a:pt x="1537" y="657257"/>
                  </a:lnTo>
                  <a:lnTo>
                    <a:pt x="6037" y="592871"/>
                  </a:lnTo>
                  <a:lnTo>
                    <a:pt x="13327" y="531170"/>
                  </a:lnTo>
                  <a:lnTo>
                    <a:pt x="23235" y="472584"/>
                  </a:lnTo>
                  <a:lnTo>
                    <a:pt x="35590" y="417541"/>
                  </a:lnTo>
                  <a:lnTo>
                    <a:pt x="50221" y="366470"/>
                  </a:lnTo>
                  <a:lnTo>
                    <a:pt x="66955" y="319801"/>
                  </a:lnTo>
                  <a:lnTo>
                    <a:pt x="85623" y="277963"/>
                  </a:lnTo>
                  <a:lnTo>
                    <a:pt x="106050" y="241384"/>
                  </a:lnTo>
                  <a:lnTo>
                    <a:pt x="151503" y="185721"/>
                  </a:lnTo>
                  <a:lnTo>
                    <a:pt x="201940" y="156245"/>
                  </a:lnTo>
                  <a:lnTo>
                    <a:pt x="228600" y="152400"/>
                  </a:lnTo>
                  <a:lnTo>
                    <a:pt x="255259" y="156245"/>
                  </a:lnTo>
                  <a:lnTo>
                    <a:pt x="305696" y="185721"/>
                  </a:lnTo>
                  <a:lnTo>
                    <a:pt x="351149" y="241384"/>
                  </a:lnTo>
                  <a:lnTo>
                    <a:pt x="371576" y="277963"/>
                  </a:lnTo>
                  <a:lnTo>
                    <a:pt x="390244" y="319801"/>
                  </a:lnTo>
                  <a:lnTo>
                    <a:pt x="406978" y="366470"/>
                  </a:lnTo>
                  <a:lnTo>
                    <a:pt x="421609" y="417541"/>
                  </a:lnTo>
                  <a:lnTo>
                    <a:pt x="433964" y="472584"/>
                  </a:lnTo>
                  <a:lnTo>
                    <a:pt x="443872" y="531170"/>
                  </a:lnTo>
                  <a:lnTo>
                    <a:pt x="451162" y="592871"/>
                  </a:lnTo>
                  <a:lnTo>
                    <a:pt x="455662" y="657257"/>
                  </a:lnTo>
                  <a:lnTo>
                    <a:pt x="457200" y="723900"/>
                  </a:lnTo>
                  <a:lnTo>
                    <a:pt x="455662" y="790542"/>
                  </a:lnTo>
                  <a:lnTo>
                    <a:pt x="451162" y="854928"/>
                  </a:lnTo>
                  <a:lnTo>
                    <a:pt x="443872" y="916629"/>
                  </a:lnTo>
                  <a:lnTo>
                    <a:pt x="433964" y="975215"/>
                  </a:lnTo>
                  <a:lnTo>
                    <a:pt x="421609" y="1030258"/>
                  </a:lnTo>
                  <a:lnTo>
                    <a:pt x="406978" y="1081329"/>
                  </a:lnTo>
                  <a:lnTo>
                    <a:pt x="390244" y="1127998"/>
                  </a:lnTo>
                  <a:lnTo>
                    <a:pt x="371576" y="1169836"/>
                  </a:lnTo>
                  <a:lnTo>
                    <a:pt x="351149" y="1206415"/>
                  </a:lnTo>
                  <a:lnTo>
                    <a:pt x="305696" y="1262078"/>
                  </a:lnTo>
                  <a:lnTo>
                    <a:pt x="255259" y="1291554"/>
                  </a:lnTo>
                  <a:lnTo>
                    <a:pt x="228600" y="1295400"/>
                  </a:lnTo>
                  <a:lnTo>
                    <a:pt x="201940" y="1291554"/>
                  </a:lnTo>
                  <a:lnTo>
                    <a:pt x="151503" y="1262078"/>
                  </a:lnTo>
                  <a:lnTo>
                    <a:pt x="106050" y="1206415"/>
                  </a:lnTo>
                  <a:lnTo>
                    <a:pt x="85623" y="1169836"/>
                  </a:lnTo>
                  <a:lnTo>
                    <a:pt x="66955" y="1127998"/>
                  </a:lnTo>
                  <a:lnTo>
                    <a:pt x="50221" y="1081329"/>
                  </a:lnTo>
                  <a:lnTo>
                    <a:pt x="35590" y="1030258"/>
                  </a:lnTo>
                  <a:lnTo>
                    <a:pt x="23235" y="975215"/>
                  </a:lnTo>
                  <a:lnTo>
                    <a:pt x="13327" y="916629"/>
                  </a:lnTo>
                  <a:lnTo>
                    <a:pt x="6037" y="854928"/>
                  </a:lnTo>
                  <a:lnTo>
                    <a:pt x="1537" y="790542"/>
                  </a:lnTo>
                  <a:lnTo>
                    <a:pt x="0" y="723900"/>
                  </a:lnTo>
                  <a:close/>
                </a:path>
                <a:path w="6172200" h="1981200">
                  <a:moveTo>
                    <a:pt x="5791200" y="495300"/>
                  </a:moveTo>
                  <a:lnTo>
                    <a:pt x="5792940" y="428088"/>
                  </a:lnTo>
                  <a:lnTo>
                    <a:pt x="5798008" y="363625"/>
                  </a:lnTo>
                  <a:lnTo>
                    <a:pt x="5806178" y="302502"/>
                  </a:lnTo>
                  <a:lnTo>
                    <a:pt x="5817220" y="245307"/>
                  </a:lnTo>
                  <a:lnTo>
                    <a:pt x="5830909" y="192632"/>
                  </a:lnTo>
                  <a:lnTo>
                    <a:pt x="5847016" y="145065"/>
                  </a:lnTo>
                  <a:lnTo>
                    <a:pt x="5865314" y="103198"/>
                  </a:lnTo>
                  <a:lnTo>
                    <a:pt x="5885575" y="67620"/>
                  </a:lnTo>
                  <a:lnTo>
                    <a:pt x="5931076" y="17691"/>
                  </a:lnTo>
                  <a:lnTo>
                    <a:pt x="5981700" y="0"/>
                  </a:lnTo>
                  <a:lnTo>
                    <a:pt x="6007538" y="4521"/>
                  </a:lnTo>
                  <a:lnTo>
                    <a:pt x="6055828" y="38921"/>
                  </a:lnTo>
                  <a:lnTo>
                    <a:pt x="6098085" y="103198"/>
                  </a:lnTo>
                  <a:lnTo>
                    <a:pt x="6116383" y="145065"/>
                  </a:lnTo>
                  <a:lnTo>
                    <a:pt x="6132490" y="192632"/>
                  </a:lnTo>
                  <a:lnTo>
                    <a:pt x="6146179" y="245307"/>
                  </a:lnTo>
                  <a:lnTo>
                    <a:pt x="6157221" y="302502"/>
                  </a:lnTo>
                  <a:lnTo>
                    <a:pt x="6165391" y="363625"/>
                  </a:lnTo>
                  <a:lnTo>
                    <a:pt x="6170459" y="428088"/>
                  </a:lnTo>
                  <a:lnTo>
                    <a:pt x="6172200" y="495300"/>
                  </a:lnTo>
                  <a:lnTo>
                    <a:pt x="6170459" y="562511"/>
                  </a:lnTo>
                  <a:lnTo>
                    <a:pt x="6165391" y="626974"/>
                  </a:lnTo>
                  <a:lnTo>
                    <a:pt x="6157221" y="688097"/>
                  </a:lnTo>
                  <a:lnTo>
                    <a:pt x="6146179" y="745292"/>
                  </a:lnTo>
                  <a:lnTo>
                    <a:pt x="6132490" y="797967"/>
                  </a:lnTo>
                  <a:lnTo>
                    <a:pt x="6116383" y="845534"/>
                  </a:lnTo>
                  <a:lnTo>
                    <a:pt x="6098085" y="887401"/>
                  </a:lnTo>
                  <a:lnTo>
                    <a:pt x="6077824" y="922979"/>
                  </a:lnTo>
                  <a:lnTo>
                    <a:pt x="6032323" y="972908"/>
                  </a:lnTo>
                  <a:lnTo>
                    <a:pt x="5981700" y="990600"/>
                  </a:lnTo>
                  <a:lnTo>
                    <a:pt x="5955861" y="986078"/>
                  </a:lnTo>
                  <a:lnTo>
                    <a:pt x="5907571" y="951678"/>
                  </a:lnTo>
                  <a:lnTo>
                    <a:pt x="5865314" y="887401"/>
                  </a:lnTo>
                  <a:lnTo>
                    <a:pt x="5847016" y="845534"/>
                  </a:lnTo>
                  <a:lnTo>
                    <a:pt x="5830909" y="797967"/>
                  </a:lnTo>
                  <a:lnTo>
                    <a:pt x="5817220" y="745292"/>
                  </a:lnTo>
                  <a:lnTo>
                    <a:pt x="5806178" y="688097"/>
                  </a:lnTo>
                  <a:lnTo>
                    <a:pt x="5798008" y="626974"/>
                  </a:lnTo>
                  <a:lnTo>
                    <a:pt x="5792940" y="562511"/>
                  </a:lnTo>
                  <a:lnTo>
                    <a:pt x="5791200" y="495300"/>
                  </a:lnTo>
                  <a:close/>
                </a:path>
                <a:path w="6172200" h="1981200">
                  <a:moveTo>
                    <a:pt x="5715000" y="1485900"/>
                  </a:moveTo>
                  <a:lnTo>
                    <a:pt x="5716781" y="1423768"/>
                  </a:lnTo>
                  <a:lnTo>
                    <a:pt x="5721982" y="1363940"/>
                  </a:lnTo>
                  <a:lnTo>
                    <a:pt x="5730389" y="1306880"/>
                  </a:lnTo>
                  <a:lnTo>
                    <a:pt x="5741786" y="1253051"/>
                  </a:lnTo>
                  <a:lnTo>
                    <a:pt x="5755961" y="1202919"/>
                  </a:lnTo>
                  <a:lnTo>
                    <a:pt x="5772698" y="1156946"/>
                  </a:lnTo>
                  <a:lnTo>
                    <a:pt x="5791783" y="1115598"/>
                  </a:lnTo>
                  <a:lnTo>
                    <a:pt x="5813002" y="1079338"/>
                  </a:lnTo>
                  <a:lnTo>
                    <a:pt x="5836140" y="1048629"/>
                  </a:lnTo>
                  <a:lnTo>
                    <a:pt x="5887317" y="1005726"/>
                  </a:lnTo>
                  <a:lnTo>
                    <a:pt x="5943600" y="990600"/>
                  </a:lnTo>
                  <a:lnTo>
                    <a:pt x="5972272" y="994458"/>
                  </a:lnTo>
                  <a:lnTo>
                    <a:pt x="6026216" y="1023937"/>
                  </a:lnTo>
                  <a:lnTo>
                    <a:pt x="6074197" y="1079338"/>
                  </a:lnTo>
                  <a:lnTo>
                    <a:pt x="6095416" y="1115598"/>
                  </a:lnTo>
                  <a:lnTo>
                    <a:pt x="6114501" y="1156946"/>
                  </a:lnTo>
                  <a:lnTo>
                    <a:pt x="6131238" y="1202919"/>
                  </a:lnTo>
                  <a:lnTo>
                    <a:pt x="6145413" y="1253051"/>
                  </a:lnTo>
                  <a:lnTo>
                    <a:pt x="6156810" y="1306880"/>
                  </a:lnTo>
                  <a:lnTo>
                    <a:pt x="6165217" y="1363940"/>
                  </a:lnTo>
                  <a:lnTo>
                    <a:pt x="6170418" y="1423768"/>
                  </a:lnTo>
                  <a:lnTo>
                    <a:pt x="6172200" y="1485900"/>
                  </a:lnTo>
                  <a:lnTo>
                    <a:pt x="6170418" y="1548031"/>
                  </a:lnTo>
                  <a:lnTo>
                    <a:pt x="6165217" y="1607859"/>
                  </a:lnTo>
                  <a:lnTo>
                    <a:pt x="6156810" y="1664919"/>
                  </a:lnTo>
                  <a:lnTo>
                    <a:pt x="6145413" y="1718748"/>
                  </a:lnTo>
                  <a:lnTo>
                    <a:pt x="6131238" y="1768880"/>
                  </a:lnTo>
                  <a:lnTo>
                    <a:pt x="6114501" y="1814853"/>
                  </a:lnTo>
                  <a:lnTo>
                    <a:pt x="6095416" y="1856201"/>
                  </a:lnTo>
                  <a:lnTo>
                    <a:pt x="6074197" y="1892461"/>
                  </a:lnTo>
                  <a:lnTo>
                    <a:pt x="6051059" y="1923170"/>
                  </a:lnTo>
                  <a:lnTo>
                    <a:pt x="5999882" y="1966073"/>
                  </a:lnTo>
                  <a:lnTo>
                    <a:pt x="5943600" y="1981200"/>
                  </a:lnTo>
                  <a:lnTo>
                    <a:pt x="5914927" y="1977341"/>
                  </a:lnTo>
                  <a:lnTo>
                    <a:pt x="5860983" y="1947862"/>
                  </a:lnTo>
                  <a:lnTo>
                    <a:pt x="5813002" y="1892461"/>
                  </a:lnTo>
                  <a:lnTo>
                    <a:pt x="5791783" y="1856201"/>
                  </a:lnTo>
                  <a:lnTo>
                    <a:pt x="5772698" y="1814853"/>
                  </a:lnTo>
                  <a:lnTo>
                    <a:pt x="5755961" y="1768880"/>
                  </a:lnTo>
                  <a:lnTo>
                    <a:pt x="5741786" y="1718748"/>
                  </a:lnTo>
                  <a:lnTo>
                    <a:pt x="5730389" y="1664919"/>
                  </a:lnTo>
                  <a:lnTo>
                    <a:pt x="5721982" y="1607859"/>
                  </a:lnTo>
                  <a:lnTo>
                    <a:pt x="5716781" y="1548031"/>
                  </a:lnTo>
                  <a:lnTo>
                    <a:pt x="5715000" y="1485900"/>
                  </a:lnTo>
                  <a:close/>
                </a:path>
              </a:pathLst>
            </a:custGeom>
            <a:ln w="9144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3" name="object 123"/>
          <p:cNvSpPr txBox="1"/>
          <p:nvPr/>
        </p:nvSpPr>
        <p:spPr>
          <a:xfrm>
            <a:off x="612140" y="5587695"/>
            <a:ext cx="787209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-20" dirty="0">
                <a:latin typeface="Times New Roman"/>
                <a:cs typeface="Times New Roman"/>
              </a:rPr>
              <a:t>Temel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multicycle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MIPS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Datapath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yapısı;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R-</a:t>
            </a:r>
            <a:r>
              <a:rPr sz="2000" dirty="0">
                <a:latin typeface="Times New Roman"/>
                <a:cs typeface="Times New Roman"/>
              </a:rPr>
              <a:t>tipi</a:t>
            </a:r>
            <a:r>
              <a:rPr sz="2000" spc="4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yük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/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store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komutları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için. </a:t>
            </a:r>
            <a:r>
              <a:rPr sz="2000" dirty="0">
                <a:latin typeface="Times New Roman"/>
                <a:cs typeface="Times New Roman"/>
              </a:rPr>
              <a:t>kırmızı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elips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yeni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dahili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reg,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mavi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elips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yeni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mux’lardır.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3625" y="1707007"/>
            <a:ext cx="7638415" cy="37458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46100" indent="-533400">
              <a:lnSpc>
                <a:spcPct val="100000"/>
              </a:lnSpc>
              <a:spcBef>
                <a:spcPts val="105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546100" algn="l"/>
              </a:tabLst>
            </a:pPr>
            <a:r>
              <a:rPr sz="2000" dirty="0">
                <a:latin typeface="Tahoma"/>
                <a:cs typeface="Tahoma"/>
              </a:rPr>
              <a:t>Biz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aşağıdaki</a:t>
            </a:r>
            <a:r>
              <a:rPr sz="2000" spc="-4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avantajlar</a:t>
            </a:r>
            <a:r>
              <a:rPr sz="2000" spc="-4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için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komutları,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adımlar</a:t>
            </a:r>
            <a:r>
              <a:rPr sz="2000" spc="-40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halinde</a:t>
            </a:r>
            <a:endParaRPr sz="2000">
              <a:latin typeface="Tahoma"/>
              <a:cs typeface="Tahoma"/>
            </a:endParaRPr>
          </a:p>
          <a:p>
            <a:pPr marL="546100">
              <a:lnSpc>
                <a:spcPct val="100000"/>
              </a:lnSpc>
            </a:pPr>
            <a:r>
              <a:rPr sz="2000" spc="-10" dirty="0">
                <a:latin typeface="Tahoma"/>
                <a:cs typeface="Tahoma"/>
              </a:rPr>
              <a:t>parçalayacağız.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944"/>
              </a:spcBef>
            </a:pPr>
            <a:endParaRPr sz="2000">
              <a:latin typeface="Tahoma"/>
              <a:cs typeface="Tahoma"/>
            </a:endParaRPr>
          </a:p>
          <a:p>
            <a:pPr marL="927100" lvl="1" indent="-457200">
              <a:lnSpc>
                <a:spcPct val="100000"/>
              </a:lnSpc>
              <a:buClr>
                <a:srgbClr val="FF0000"/>
              </a:buClr>
              <a:buSzPct val="55000"/>
              <a:buFont typeface="Wingdings"/>
              <a:buChar char=""/>
              <a:tabLst>
                <a:tab pos="927100" algn="l"/>
              </a:tabLst>
            </a:pPr>
            <a:r>
              <a:rPr sz="2000" dirty="0">
                <a:latin typeface="Tahoma"/>
                <a:cs typeface="Tahoma"/>
              </a:rPr>
              <a:t>Her</a:t>
            </a:r>
            <a:r>
              <a:rPr sz="2000" spc="-4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bir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adım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bir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clock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cycle’da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oluşur.</a:t>
            </a:r>
            <a:endParaRPr sz="2000">
              <a:latin typeface="Tahoma"/>
              <a:cs typeface="Tahoma"/>
            </a:endParaRPr>
          </a:p>
          <a:p>
            <a:pPr marL="927100" lvl="1" indent="-457200">
              <a:lnSpc>
                <a:spcPct val="100000"/>
              </a:lnSpc>
              <a:spcBef>
                <a:spcPts val="480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927100" algn="l"/>
              </a:tabLst>
            </a:pPr>
            <a:r>
              <a:rPr sz="2000" dirty="0">
                <a:latin typeface="Tahoma"/>
                <a:cs typeface="Tahoma"/>
              </a:rPr>
              <a:t>Herbir</a:t>
            </a:r>
            <a:r>
              <a:rPr sz="2000" spc="-6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adımda</a:t>
            </a:r>
            <a:r>
              <a:rPr sz="2000" spc="-5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yapılan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iş</a:t>
            </a:r>
            <a:r>
              <a:rPr sz="2000" spc="-5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miktarı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yaklaşık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birirbirine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eşittir.</a:t>
            </a:r>
            <a:endParaRPr sz="2000">
              <a:latin typeface="Tahoma"/>
              <a:cs typeface="Tahoma"/>
            </a:endParaRPr>
          </a:p>
          <a:p>
            <a:pPr marL="927100" lvl="1" indent="-457200">
              <a:lnSpc>
                <a:spcPct val="100000"/>
              </a:lnSpc>
              <a:spcBef>
                <a:spcPts val="480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927100" algn="l"/>
              </a:tabLst>
            </a:pPr>
            <a:r>
              <a:rPr sz="2000" dirty="0">
                <a:latin typeface="Tahoma"/>
                <a:cs typeface="Tahoma"/>
              </a:rPr>
              <a:t>Her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bir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cycle,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herbir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önemli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fonksiyonel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birimi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en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fazla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1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spc="-25" dirty="0">
                <a:latin typeface="Tahoma"/>
                <a:cs typeface="Tahoma"/>
              </a:rPr>
              <a:t>kez</a:t>
            </a:r>
            <a:endParaRPr sz="2000">
              <a:latin typeface="Tahoma"/>
              <a:cs typeface="Tahoma"/>
            </a:endParaRPr>
          </a:p>
          <a:p>
            <a:pPr marL="927100">
              <a:lnSpc>
                <a:spcPct val="100000"/>
              </a:lnSpc>
              <a:tabLst>
                <a:tab pos="4899025" algn="l"/>
              </a:tabLst>
            </a:pPr>
            <a:r>
              <a:rPr sz="2000" dirty="0">
                <a:latin typeface="Tahoma"/>
                <a:cs typeface="Tahoma"/>
              </a:rPr>
              <a:t>kullanır.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Bu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yüzden</a:t>
            </a:r>
            <a:r>
              <a:rPr sz="2000" spc="-5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böyle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birimler</a:t>
            </a:r>
            <a:r>
              <a:rPr sz="2000" dirty="0">
                <a:latin typeface="Tahoma"/>
                <a:cs typeface="Tahoma"/>
              </a:rPr>
              <a:t>	</a:t>
            </a:r>
            <a:r>
              <a:rPr sz="2000" spc="-10" dirty="0">
                <a:latin typeface="Tahoma"/>
                <a:cs typeface="Tahoma"/>
              </a:rPr>
              <a:t>çoğaltılamaz.</a:t>
            </a:r>
            <a:endParaRPr sz="2000">
              <a:latin typeface="Tahoma"/>
              <a:cs typeface="Tahoma"/>
            </a:endParaRPr>
          </a:p>
          <a:p>
            <a:pPr marL="927100" marR="577215" lvl="1" indent="-457200">
              <a:lnSpc>
                <a:spcPct val="100000"/>
              </a:lnSpc>
              <a:spcBef>
                <a:spcPts val="484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927100" algn="l"/>
              </a:tabLst>
            </a:pPr>
            <a:r>
              <a:rPr sz="2000" dirty="0">
                <a:latin typeface="Tahoma"/>
                <a:cs typeface="Tahoma"/>
              </a:rPr>
              <a:t>Fonksiyonel</a:t>
            </a:r>
            <a:r>
              <a:rPr sz="2000" spc="-4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üniteler,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aynı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komutun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farklı</a:t>
            </a:r>
            <a:r>
              <a:rPr sz="2000" spc="-10" dirty="0">
                <a:latin typeface="Tahoma"/>
                <a:cs typeface="Tahoma"/>
              </a:rPr>
              <a:t> çevrimlerinde kullanılabilir.</a:t>
            </a:r>
            <a:endParaRPr sz="2000">
              <a:latin typeface="Tahoma"/>
              <a:cs typeface="Tahoma"/>
            </a:endParaRPr>
          </a:p>
          <a:p>
            <a:pPr marL="546100" indent="-533400">
              <a:lnSpc>
                <a:spcPct val="100000"/>
              </a:lnSpc>
              <a:spcBef>
                <a:spcPts val="480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546100" algn="l"/>
              </a:tabLst>
            </a:pPr>
            <a:r>
              <a:rPr sz="2000" dirty="0">
                <a:latin typeface="Tahoma"/>
                <a:cs typeface="Tahoma"/>
              </a:rPr>
              <a:t>Bir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çevrimin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sonunda</a:t>
            </a:r>
            <a:r>
              <a:rPr sz="2000" spc="-4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elde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edilen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data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bir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sonraki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çevrimde</a:t>
            </a:r>
            <a:endParaRPr sz="2000">
              <a:latin typeface="Tahoma"/>
              <a:cs typeface="Tahoma"/>
            </a:endParaRPr>
          </a:p>
          <a:p>
            <a:pPr marL="546100">
              <a:lnSpc>
                <a:spcPct val="100000"/>
              </a:lnSpc>
            </a:pPr>
            <a:r>
              <a:rPr sz="2000" dirty="0">
                <a:latin typeface="Tahoma"/>
                <a:cs typeface="Tahoma"/>
              </a:rPr>
              <a:t>kullanılabileceğinden</a:t>
            </a:r>
            <a:r>
              <a:rPr sz="2000" spc="-6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saklanmalıdır.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5183" rIns="0" bIns="0" rtlCol="0">
            <a:spAutoFit/>
          </a:bodyPr>
          <a:lstStyle/>
          <a:p>
            <a:pPr marL="31623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333399"/>
                </a:solidFill>
                <a:latin typeface="Tahoma"/>
                <a:cs typeface="Tahoma"/>
              </a:rPr>
              <a:t>Komutların</a:t>
            </a:r>
            <a:r>
              <a:rPr sz="3200" spc="-95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3200" dirty="0">
                <a:solidFill>
                  <a:srgbClr val="333399"/>
                </a:solidFill>
                <a:latin typeface="Tahoma"/>
                <a:cs typeface="Tahoma"/>
              </a:rPr>
              <a:t>adımlar</a:t>
            </a:r>
            <a:r>
              <a:rPr sz="3200" spc="-90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3200" dirty="0">
                <a:solidFill>
                  <a:srgbClr val="333399"/>
                </a:solidFill>
                <a:latin typeface="Tahoma"/>
                <a:cs typeface="Tahoma"/>
              </a:rPr>
              <a:t>halinde</a:t>
            </a:r>
            <a:r>
              <a:rPr sz="3200" spc="-85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3200" spc="-10" dirty="0">
                <a:solidFill>
                  <a:srgbClr val="333399"/>
                </a:solidFill>
                <a:latin typeface="Tahoma"/>
                <a:cs typeface="Tahoma"/>
              </a:rPr>
              <a:t>parçalanması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6152" y="280873"/>
            <a:ext cx="558228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333399"/>
                </a:solidFill>
                <a:latin typeface="Tahoma"/>
                <a:cs typeface="Tahoma"/>
              </a:rPr>
              <a:t>Komutların</a:t>
            </a:r>
            <a:r>
              <a:rPr sz="3200" spc="-30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3200" dirty="0">
                <a:solidFill>
                  <a:srgbClr val="333399"/>
                </a:solidFill>
                <a:latin typeface="Tahoma"/>
                <a:cs typeface="Tahoma"/>
              </a:rPr>
              <a:t>adımlara</a:t>
            </a:r>
            <a:r>
              <a:rPr sz="3200" spc="-35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3200" spc="-10" dirty="0">
                <a:solidFill>
                  <a:srgbClr val="333399"/>
                </a:solidFill>
                <a:latin typeface="Tahoma"/>
                <a:cs typeface="Tahoma"/>
              </a:rPr>
              <a:t>bölünmesi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8340" y="1098550"/>
            <a:ext cx="7807959" cy="4836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330" marR="5080" indent="-342265" algn="just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1800" dirty="0">
                <a:latin typeface="Tahoma"/>
                <a:cs typeface="Tahoma"/>
              </a:rPr>
              <a:t>Biz</a:t>
            </a:r>
            <a:r>
              <a:rPr sz="1800" spc="-4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genel</a:t>
            </a:r>
            <a:r>
              <a:rPr sz="1800" spc="-3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olarak</a:t>
            </a:r>
            <a:r>
              <a:rPr sz="1800" spc="-3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bir</a:t>
            </a:r>
            <a:r>
              <a:rPr sz="1800" spc="-4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komutu</a:t>
            </a:r>
            <a:r>
              <a:rPr sz="1800" spc="-5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aşağıdaki</a:t>
            </a:r>
            <a:r>
              <a:rPr sz="1800" spc="-2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yürütme</a:t>
            </a:r>
            <a:r>
              <a:rPr sz="1800" spc="-5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adımlarına</a:t>
            </a:r>
            <a:r>
              <a:rPr sz="1800" spc="-30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parçalayacağız. 	</a:t>
            </a:r>
            <a:r>
              <a:rPr sz="1800" dirty="0">
                <a:solidFill>
                  <a:srgbClr val="FF0000"/>
                </a:solidFill>
                <a:latin typeface="Tahoma"/>
                <a:cs typeface="Tahoma"/>
              </a:rPr>
              <a:t>–</a:t>
            </a:r>
            <a:r>
              <a:rPr sz="1800" spc="-5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FF0000"/>
                </a:solidFill>
                <a:latin typeface="Tahoma"/>
                <a:cs typeface="Tahoma"/>
              </a:rPr>
              <a:t>Not1:</a:t>
            </a:r>
            <a:r>
              <a:rPr sz="1800" spc="-4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FF0000"/>
                </a:solidFill>
                <a:latin typeface="Tahoma"/>
                <a:cs typeface="Tahoma"/>
              </a:rPr>
              <a:t>Bütün</a:t>
            </a:r>
            <a:r>
              <a:rPr sz="1800" spc="-7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FF0000"/>
                </a:solidFill>
                <a:latin typeface="Tahoma"/>
                <a:cs typeface="Tahoma"/>
              </a:rPr>
              <a:t>komutların</a:t>
            </a:r>
            <a:r>
              <a:rPr sz="1800" spc="-5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FF0000"/>
                </a:solidFill>
                <a:latin typeface="Tahoma"/>
                <a:cs typeface="Tahoma"/>
              </a:rPr>
              <a:t>hepsi</a:t>
            </a:r>
            <a:r>
              <a:rPr sz="1800" spc="-5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FF0000"/>
                </a:solidFill>
                <a:latin typeface="Tahoma"/>
                <a:cs typeface="Tahoma"/>
              </a:rPr>
              <a:t>aşağıdaki</a:t>
            </a:r>
            <a:r>
              <a:rPr sz="1800" spc="-5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FF0000"/>
                </a:solidFill>
                <a:latin typeface="Tahoma"/>
                <a:cs typeface="Tahoma"/>
              </a:rPr>
              <a:t>adımların</a:t>
            </a:r>
            <a:r>
              <a:rPr sz="1800" spc="-3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FF0000"/>
                </a:solidFill>
                <a:latin typeface="Tahoma"/>
                <a:cs typeface="Tahoma"/>
              </a:rPr>
              <a:t>hepsine</a:t>
            </a:r>
            <a:r>
              <a:rPr sz="1800" spc="-5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FF0000"/>
                </a:solidFill>
                <a:latin typeface="Tahoma"/>
                <a:cs typeface="Tahoma"/>
              </a:rPr>
              <a:t>birden</a:t>
            </a:r>
            <a:r>
              <a:rPr sz="1800" spc="-5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Tahoma"/>
                <a:cs typeface="Tahoma"/>
              </a:rPr>
              <a:t>ihtiyaç 	</a:t>
            </a:r>
            <a:r>
              <a:rPr sz="1800" dirty="0">
                <a:solidFill>
                  <a:srgbClr val="FF0000"/>
                </a:solidFill>
                <a:latin typeface="Tahoma"/>
                <a:cs typeface="Tahoma"/>
              </a:rPr>
              <a:t>duymayabilir.</a:t>
            </a:r>
            <a:r>
              <a:rPr sz="1800" dirty="0">
                <a:latin typeface="Tahoma"/>
                <a:cs typeface="Tahoma"/>
              </a:rPr>
              <a:t>–</a:t>
            </a:r>
            <a:r>
              <a:rPr sz="1800" dirty="0">
                <a:solidFill>
                  <a:srgbClr val="006FC0"/>
                </a:solidFill>
                <a:latin typeface="Tahoma"/>
                <a:cs typeface="Tahoma"/>
              </a:rPr>
              <a:t>Not2:</a:t>
            </a:r>
            <a:r>
              <a:rPr sz="1800" spc="-3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006FC0"/>
                </a:solidFill>
                <a:latin typeface="Tahoma"/>
                <a:cs typeface="Tahoma"/>
              </a:rPr>
              <a:t>Her</a:t>
            </a:r>
            <a:r>
              <a:rPr sz="1800" spc="-5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006FC0"/>
                </a:solidFill>
                <a:latin typeface="Tahoma"/>
                <a:cs typeface="Tahoma"/>
              </a:rPr>
              <a:t>bir</a:t>
            </a:r>
            <a:r>
              <a:rPr sz="1800" spc="-6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006FC0"/>
                </a:solidFill>
                <a:latin typeface="Tahoma"/>
                <a:cs typeface="Tahoma"/>
              </a:rPr>
              <a:t>adımbir</a:t>
            </a:r>
            <a:r>
              <a:rPr sz="1800" spc="-4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006FC0"/>
                </a:solidFill>
                <a:latin typeface="Tahoma"/>
                <a:cs typeface="Tahoma"/>
              </a:rPr>
              <a:t>clock</a:t>
            </a:r>
            <a:r>
              <a:rPr sz="1800" spc="-6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006FC0"/>
                </a:solidFill>
                <a:latin typeface="Tahoma"/>
                <a:cs typeface="Tahoma"/>
              </a:rPr>
              <a:t>cyle’da</a:t>
            </a:r>
            <a:r>
              <a:rPr sz="1800" spc="-6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006FC0"/>
                </a:solidFill>
                <a:latin typeface="Tahoma"/>
                <a:cs typeface="Tahoma"/>
              </a:rPr>
              <a:t>gerçekleşir.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20"/>
              </a:spcBef>
            </a:pPr>
            <a:endParaRPr sz="1800">
              <a:latin typeface="Tahoma"/>
              <a:cs typeface="Tahoma"/>
            </a:endParaRPr>
          </a:p>
          <a:p>
            <a:pPr marL="350520" marR="2679700" indent="-338455">
              <a:lnSpc>
                <a:spcPct val="120000"/>
              </a:lnSpc>
              <a:buAutoNum type="arabicPeriod"/>
              <a:tabLst>
                <a:tab pos="927100" algn="l"/>
              </a:tabLst>
            </a:pPr>
            <a:r>
              <a:rPr sz="1800" dirty="0">
                <a:latin typeface="Tahoma"/>
                <a:cs typeface="Tahoma"/>
              </a:rPr>
              <a:t>Komutların</a:t>
            </a:r>
            <a:r>
              <a:rPr sz="1800" spc="-7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getirilmesi</a:t>
            </a:r>
            <a:r>
              <a:rPr sz="1800" spc="-4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ve</a:t>
            </a:r>
            <a:r>
              <a:rPr sz="1800" spc="-6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PC’nin</a:t>
            </a:r>
            <a:r>
              <a:rPr sz="1800" spc="-9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arttırılması</a:t>
            </a:r>
            <a:r>
              <a:rPr sz="1800" spc="-45" dirty="0">
                <a:latin typeface="Tahoma"/>
                <a:cs typeface="Tahoma"/>
              </a:rPr>
              <a:t> </a:t>
            </a:r>
            <a:r>
              <a:rPr sz="1800" spc="-20" dirty="0">
                <a:latin typeface="Tahoma"/>
                <a:cs typeface="Tahoma"/>
              </a:rPr>
              <a:t>(IF) 	</a:t>
            </a:r>
            <a:r>
              <a:rPr sz="1800" dirty="0">
                <a:solidFill>
                  <a:srgbClr val="006FC0"/>
                </a:solidFill>
                <a:latin typeface="Tahoma"/>
                <a:cs typeface="Tahoma"/>
              </a:rPr>
              <a:t>(Instruction</a:t>
            </a:r>
            <a:r>
              <a:rPr sz="1800" spc="-3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006FC0"/>
                </a:solidFill>
                <a:latin typeface="Tahoma"/>
                <a:cs typeface="Tahoma"/>
              </a:rPr>
              <a:t>fetch</a:t>
            </a:r>
            <a:r>
              <a:rPr sz="1800" spc="-2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006FC0"/>
                </a:solidFill>
                <a:latin typeface="Tahoma"/>
                <a:cs typeface="Tahoma"/>
              </a:rPr>
              <a:t>and</a:t>
            </a:r>
            <a:r>
              <a:rPr sz="1800" spc="-3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006FC0"/>
                </a:solidFill>
                <a:latin typeface="Tahoma"/>
                <a:cs typeface="Tahoma"/>
              </a:rPr>
              <a:t>PC</a:t>
            </a:r>
            <a:r>
              <a:rPr sz="1800" spc="-3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006FC0"/>
                </a:solidFill>
                <a:latin typeface="Tahoma"/>
                <a:cs typeface="Tahoma"/>
              </a:rPr>
              <a:t>increment</a:t>
            </a:r>
            <a:r>
              <a:rPr sz="1800" spc="-3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006FC0"/>
                </a:solidFill>
                <a:latin typeface="Tahoma"/>
                <a:cs typeface="Tahoma"/>
              </a:rPr>
              <a:t>(</a:t>
            </a:r>
            <a:r>
              <a:rPr sz="1800" b="1" spc="-10" dirty="0">
                <a:solidFill>
                  <a:srgbClr val="006FC0"/>
                </a:solidFill>
                <a:latin typeface="Tahoma"/>
                <a:cs typeface="Tahoma"/>
              </a:rPr>
              <a:t>IF</a:t>
            </a:r>
            <a:r>
              <a:rPr sz="1800" spc="-10" dirty="0">
                <a:solidFill>
                  <a:srgbClr val="006FC0"/>
                </a:solidFill>
                <a:latin typeface="Tahoma"/>
                <a:cs typeface="Tahoma"/>
              </a:rPr>
              <a:t>))</a:t>
            </a:r>
            <a:endParaRPr sz="1800">
              <a:latin typeface="Tahoma"/>
              <a:cs typeface="Tahoma"/>
            </a:endParaRPr>
          </a:p>
          <a:p>
            <a:pPr marL="350520" marR="2433320" indent="-338455">
              <a:lnSpc>
                <a:spcPct val="120000"/>
              </a:lnSpc>
              <a:buAutoNum type="arabicPeriod"/>
              <a:tabLst>
                <a:tab pos="927100" algn="l"/>
              </a:tabLst>
            </a:pPr>
            <a:r>
              <a:rPr sz="1800" dirty="0">
                <a:latin typeface="Tahoma"/>
                <a:cs typeface="Tahoma"/>
              </a:rPr>
              <a:t>Komutların</a:t>
            </a:r>
            <a:r>
              <a:rPr sz="1800" spc="-8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çözülmesi</a:t>
            </a:r>
            <a:r>
              <a:rPr sz="1800" spc="-7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ve</a:t>
            </a:r>
            <a:r>
              <a:rPr sz="1800" spc="-7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register</a:t>
            </a:r>
            <a:r>
              <a:rPr sz="1800" spc="-6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getirilmesi</a:t>
            </a:r>
            <a:r>
              <a:rPr sz="1800" spc="-55" dirty="0">
                <a:latin typeface="Tahoma"/>
                <a:cs typeface="Tahoma"/>
              </a:rPr>
              <a:t> </a:t>
            </a:r>
            <a:r>
              <a:rPr sz="1800" spc="-20" dirty="0">
                <a:latin typeface="Tahoma"/>
                <a:cs typeface="Tahoma"/>
              </a:rPr>
              <a:t>(ID) 	</a:t>
            </a:r>
            <a:r>
              <a:rPr sz="1800" dirty="0">
                <a:solidFill>
                  <a:srgbClr val="006FC0"/>
                </a:solidFill>
                <a:latin typeface="Tahoma"/>
                <a:cs typeface="Tahoma"/>
              </a:rPr>
              <a:t>(Instruction</a:t>
            </a:r>
            <a:r>
              <a:rPr sz="1800" spc="-5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006FC0"/>
                </a:solidFill>
                <a:latin typeface="Tahoma"/>
                <a:cs typeface="Tahoma"/>
              </a:rPr>
              <a:t>decode</a:t>
            </a:r>
            <a:r>
              <a:rPr sz="1800" spc="-3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006FC0"/>
                </a:solidFill>
                <a:latin typeface="Tahoma"/>
                <a:cs typeface="Tahoma"/>
              </a:rPr>
              <a:t>and</a:t>
            </a:r>
            <a:r>
              <a:rPr sz="1800" spc="-4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006FC0"/>
                </a:solidFill>
                <a:latin typeface="Tahoma"/>
                <a:cs typeface="Tahoma"/>
              </a:rPr>
              <a:t>register</a:t>
            </a:r>
            <a:r>
              <a:rPr sz="1800" spc="-3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006FC0"/>
                </a:solidFill>
                <a:latin typeface="Tahoma"/>
                <a:cs typeface="Tahoma"/>
              </a:rPr>
              <a:t>fetch</a:t>
            </a:r>
            <a:r>
              <a:rPr sz="1800" spc="-4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006FC0"/>
                </a:solidFill>
                <a:latin typeface="Tahoma"/>
                <a:cs typeface="Tahoma"/>
              </a:rPr>
              <a:t>(</a:t>
            </a:r>
            <a:r>
              <a:rPr sz="1800" b="1" spc="-10" dirty="0">
                <a:solidFill>
                  <a:srgbClr val="006FC0"/>
                </a:solidFill>
                <a:latin typeface="Tahoma"/>
                <a:cs typeface="Tahoma"/>
              </a:rPr>
              <a:t>ID</a:t>
            </a:r>
            <a:r>
              <a:rPr sz="1800" spc="-10" dirty="0">
                <a:solidFill>
                  <a:srgbClr val="006FC0"/>
                </a:solidFill>
                <a:latin typeface="Tahoma"/>
                <a:cs typeface="Tahoma"/>
              </a:rPr>
              <a:t>))</a:t>
            </a:r>
            <a:endParaRPr sz="1800">
              <a:latin typeface="Tahoma"/>
              <a:cs typeface="Tahoma"/>
            </a:endParaRPr>
          </a:p>
          <a:p>
            <a:pPr marL="278130" marR="537845" indent="-266065">
              <a:lnSpc>
                <a:spcPct val="120000"/>
              </a:lnSpc>
              <a:spcBef>
                <a:spcPts val="5"/>
              </a:spcBef>
              <a:buAutoNum type="arabicPeriod"/>
              <a:tabLst>
                <a:tab pos="927100" algn="l"/>
              </a:tabLst>
            </a:pPr>
            <a:r>
              <a:rPr sz="1800" dirty="0">
                <a:latin typeface="Tahoma"/>
                <a:cs typeface="Tahoma"/>
              </a:rPr>
              <a:t>Yürütme,</a:t>
            </a:r>
            <a:r>
              <a:rPr sz="1800" spc="-5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hafıza</a:t>
            </a:r>
            <a:r>
              <a:rPr sz="1800" spc="-5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adres</a:t>
            </a:r>
            <a:r>
              <a:rPr sz="1800" spc="-5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hesabı,</a:t>
            </a:r>
            <a:r>
              <a:rPr sz="1800" spc="-5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veya</a:t>
            </a:r>
            <a:r>
              <a:rPr sz="1800" spc="-5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dallanmayı</a:t>
            </a:r>
            <a:r>
              <a:rPr sz="1800" spc="-5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tamamlama</a:t>
            </a:r>
            <a:r>
              <a:rPr sz="1800" spc="-40" dirty="0">
                <a:latin typeface="Tahoma"/>
                <a:cs typeface="Tahoma"/>
              </a:rPr>
              <a:t> </a:t>
            </a:r>
            <a:r>
              <a:rPr sz="1800" spc="-20" dirty="0">
                <a:latin typeface="Tahoma"/>
                <a:cs typeface="Tahoma"/>
              </a:rPr>
              <a:t>(EX) 	</a:t>
            </a:r>
            <a:r>
              <a:rPr sz="1800" dirty="0">
                <a:solidFill>
                  <a:srgbClr val="006FC0"/>
                </a:solidFill>
                <a:latin typeface="Tahoma"/>
                <a:cs typeface="Tahoma"/>
              </a:rPr>
              <a:t>(</a:t>
            </a:r>
            <a:r>
              <a:rPr sz="1600" dirty="0">
                <a:solidFill>
                  <a:srgbClr val="006FC0"/>
                </a:solidFill>
                <a:latin typeface="Tahoma"/>
                <a:cs typeface="Tahoma"/>
              </a:rPr>
              <a:t>Execution,</a:t>
            </a:r>
            <a:r>
              <a:rPr sz="1600" spc="-4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006FC0"/>
                </a:solidFill>
                <a:latin typeface="Tahoma"/>
                <a:cs typeface="Tahoma"/>
              </a:rPr>
              <a:t>memory</a:t>
            </a:r>
            <a:r>
              <a:rPr sz="1600" spc="-3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006FC0"/>
                </a:solidFill>
                <a:latin typeface="Tahoma"/>
                <a:cs typeface="Tahoma"/>
              </a:rPr>
              <a:t>address</a:t>
            </a:r>
            <a:r>
              <a:rPr sz="1600" spc="-6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006FC0"/>
                </a:solidFill>
                <a:latin typeface="Tahoma"/>
                <a:cs typeface="Tahoma"/>
              </a:rPr>
              <a:t>computation,</a:t>
            </a:r>
            <a:r>
              <a:rPr sz="1600" spc="-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006FC0"/>
                </a:solidFill>
                <a:latin typeface="Tahoma"/>
                <a:cs typeface="Tahoma"/>
              </a:rPr>
              <a:t>or</a:t>
            </a:r>
            <a:r>
              <a:rPr sz="1600" spc="-6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006FC0"/>
                </a:solidFill>
                <a:latin typeface="Tahoma"/>
                <a:cs typeface="Tahoma"/>
              </a:rPr>
              <a:t>branch</a:t>
            </a:r>
            <a:r>
              <a:rPr sz="1600" spc="-6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006FC0"/>
                </a:solidFill>
                <a:latin typeface="Tahoma"/>
                <a:cs typeface="Tahoma"/>
              </a:rPr>
              <a:t>completion</a:t>
            </a:r>
            <a:r>
              <a:rPr sz="1600" spc="-3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006FC0"/>
                </a:solidFill>
                <a:latin typeface="Tahoma"/>
                <a:cs typeface="Tahoma"/>
              </a:rPr>
              <a:t>(</a:t>
            </a:r>
            <a:r>
              <a:rPr sz="1600" b="1" spc="-10" dirty="0">
                <a:solidFill>
                  <a:srgbClr val="006FC0"/>
                </a:solidFill>
                <a:latin typeface="Tahoma"/>
                <a:cs typeface="Tahoma"/>
              </a:rPr>
              <a:t>EX</a:t>
            </a:r>
            <a:r>
              <a:rPr sz="1600" spc="-10" dirty="0">
                <a:solidFill>
                  <a:srgbClr val="006FC0"/>
                </a:solidFill>
                <a:latin typeface="Tahoma"/>
                <a:cs typeface="Tahoma"/>
              </a:rPr>
              <a:t>))</a:t>
            </a:r>
            <a:endParaRPr sz="1600">
              <a:latin typeface="Tahoma"/>
              <a:cs typeface="Tahoma"/>
            </a:endParaRPr>
          </a:p>
          <a:p>
            <a:pPr marL="278130" marR="1561465" indent="-266065">
              <a:lnSpc>
                <a:spcPct val="120000"/>
              </a:lnSpc>
              <a:buAutoNum type="arabicPeriod"/>
              <a:tabLst>
                <a:tab pos="927100" algn="l"/>
              </a:tabLst>
            </a:pPr>
            <a:r>
              <a:rPr sz="1800" dirty="0">
                <a:latin typeface="Tahoma"/>
                <a:cs typeface="Tahoma"/>
              </a:rPr>
              <a:t>Hafızaya</a:t>
            </a:r>
            <a:r>
              <a:rPr sz="1800" spc="-4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erişim</a:t>
            </a:r>
            <a:r>
              <a:rPr sz="1800" spc="-3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veya</a:t>
            </a:r>
            <a:r>
              <a:rPr sz="1800" spc="-4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R</a:t>
            </a:r>
            <a:r>
              <a:rPr sz="1800" spc="-4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tipi</a:t>
            </a:r>
            <a:r>
              <a:rPr sz="1800" spc="-4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komutun</a:t>
            </a:r>
            <a:r>
              <a:rPr sz="1800" spc="-6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tamamlanması</a:t>
            </a:r>
            <a:r>
              <a:rPr sz="1800" spc="-40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(MEM). 	</a:t>
            </a:r>
            <a:r>
              <a:rPr sz="1800" dirty="0">
                <a:solidFill>
                  <a:srgbClr val="006FC0"/>
                </a:solidFill>
                <a:latin typeface="Tahoma"/>
                <a:cs typeface="Tahoma"/>
              </a:rPr>
              <a:t>(</a:t>
            </a:r>
            <a:r>
              <a:rPr sz="1600" dirty="0">
                <a:solidFill>
                  <a:srgbClr val="006FC0"/>
                </a:solidFill>
                <a:latin typeface="Tahoma"/>
                <a:cs typeface="Tahoma"/>
              </a:rPr>
              <a:t>Memory</a:t>
            </a:r>
            <a:r>
              <a:rPr sz="1600" spc="-3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006FC0"/>
                </a:solidFill>
                <a:latin typeface="Tahoma"/>
                <a:cs typeface="Tahoma"/>
              </a:rPr>
              <a:t>access</a:t>
            </a:r>
            <a:r>
              <a:rPr sz="1600" spc="-5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006FC0"/>
                </a:solidFill>
                <a:latin typeface="Tahoma"/>
                <a:cs typeface="Tahoma"/>
              </a:rPr>
              <a:t>or</a:t>
            </a:r>
            <a:r>
              <a:rPr sz="1600" spc="-6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006FC0"/>
                </a:solidFill>
                <a:latin typeface="Tahoma"/>
                <a:cs typeface="Tahoma"/>
              </a:rPr>
              <a:t>R-</a:t>
            </a:r>
            <a:r>
              <a:rPr sz="1600" dirty="0">
                <a:solidFill>
                  <a:srgbClr val="006FC0"/>
                </a:solidFill>
                <a:latin typeface="Tahoma"/>
                <a:cs typeface="Tahoma"/>
              </a:rPr>
              <a:t>type</a:t>
            </a:r>
            <a:r>
              <a:rPr sz="1600" spc="-4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006FC0"/>
                </a:solidFill>
                <a:latin typeface="Tahoma"/>
                <a:cs typeface="Tahoma"/>
              </a:rPr>
              <a:t>instruction</a:t>
            </a:r>
            <a:r>
              <a:rPr sz="1600" spc="-2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006FC0"/>
                </a:solidFill>
                <a:latin typeface="Tahoma"/>
                <a:cs typeface="Tahoma"/>
              </a:rPr>
              <a:t>completion</a:t>
            </a:r>
            <a:r>
              <a:rPr sz="1600" spc="-3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006FC0"/>
                </a:solidFill>
                <a:latin typeface="Tahoma"/>
                <a:cs typeface="Tahoma"/>
              </a:rPr>
              <a:t>(</a:t>
            </a:r>
            <a:r>
              <a:rPr sz="1600" b="1" spc="-10" dirty="0">
                <a:solidFill>
                  <a:srgbClr val="006FC0"/>
                </a:solidFill>
                <a:latin typeface="Tahoma"/>
                <a:cs typeface="Tahoma"/>
              </a:rPr>
              <a:t>MEM</a:t>
            </a:r>
            <a:r>
              <a:rPr sz="1600" spc="-10" dirty="0">
                <a:solidFill>
                  <a:srgbClr val="006FC0"/>
                </a:solidFill>
                <a:latin typeface="Tahoma"/>
                <a:cs typeface="Tahoma"/>
              </a:rPr>
              <a:t>))</a:t>
            </a:r>
            <a:endParaRPr sz="1600">
              <a:latin typeface="Tahoma"/>
              <a:cs typeface="Tahoma"/>
            </a:endParaRPr>
          </a:p>
          <a:p>
            <a:pPr marL="350520" marR="3410585" indent="-338455">
              <a:lnSpc>
                <a:spcPts val="2600"/>
              </a:lnSpc>
              <a:spcBef>
                <a:spcPts val="150"/>
              </a:spcBef>
              <a:buAutoNum type="arabicPeriod"/>
              <a:tabLst>
                <a:tab pos="927100" algn="l"/>
              </a:tabLst>
            </a:pPr>
            <a:r>
              <a:rPr sz="1800" dirty="0">
                <a:latin typeface="Tahoma"/>
                <a:cs typeface="Tahoma"/>
              </a:rPr>
              <a:t>Hafızaya</a:t>
            </a:r>
            <a:r>
              <a:rPr sz="1800" spc="-7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okumanın</a:t>
            </a:r>
            <a:r>
              <a:rPr sz="1800" spc="-8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tamamlanması</a:t>
            </a:r>
            <a:r>
              <a:rPr sz="1800" spc="-75" dirty="0">
                <a:latin typeface="Tahoma"/>
                <a:cs typeface="Tahoma"/>
              </a:rPr>
              <a:t> </a:t>
            </a:r>
            <a:r>
              <a:rPr sz="1800" spc="-20" dirty="0">
                <a:latin typeface="Tahoma"/>
                <a:cs typeface="Tahoma"/>
              </a:rPr>
              <a:t>(WB) 	</a:t>
            </a:r>
            <a:r>
              <a:rPr sz="1800" dirty="0">
                <a:latin typeface="Tahoma"/>
                <a:cs typeface="Tahoma"/>
              </a:rPr>
              <a:t>(</a:t>
            </a:r>
            <a:r>
              <a:rPr sz="1600" dirty="0">
                <a:solidFill>
                  <a:srgbClr val="333399"/>
                </a:solidFill>
                <a:latin typeface="Tahoma"/>
                <a:cs typeface="Tahoma"/>
              </a:rPr>
              <a:t>Memory</a:t>
            </a:r>
            <a:r>
              <a:rPr sz="1600" spc="-35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333399"/>
                </a:solidFill>
                <a:latin typeface="Tahoma"/>
                <a:cs typeface="Tahoma"/>
              </a:rPr>
              <a:t>read</a:t>
            </a:r>
            <a:r>
              <a:rPr sz="1600" spc="-70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333399"/>
                </a:solidFill>
                <a:latin typeface="Tahoma"/>
                <a:cs typeface="Tahoma"/>
              </a:rPr>
              <a:t>completion</a:t>
            </a:r>
            <a:r>
              <a:rPr sz="1600" spc="-35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333399"/>
                </a:solidFill>
                <a:latin typeface="Tahoma"/>
                <a:cs typeface="Tahoma"/>
              </a:rPr>
              <a:t>(</a:t>
            </a:r>
            <a:r>
              <a:rPr sz="1600" b="1" spc="-10" dirty="0">
                <a:solidFill>
                  <a:srgbClr val="333399"/>
                </a:solidFill>
                <a:latin typeface="Tahoma"/>
                <a:cs typeface="Tahoma"/>
              </a:rPr>
              <a:t>WB</a:t>
            </a:r>
            <a:r>
              <a:rPr sz="1600" spc="-10" dirty="0">
                <a:solidFill>
                  <a:srgbClr val="333399"/>
                </a:solidFill>
                <a:latin typeface="Tahoma"/>
                <a:cs typeface="Tahoma"/>
              </a:rPr>
              <a:t>))</a:t>
            </a:r>
            <a:endParaRPr sz="1600">
              <a:latin typeface="Tahoma"/>
              <a:cs typeface="Tahoma"/>
            </a:endParaRPr>
          </a:p>
          <a:p>
            <a:pPr marL="355600" lvl="1" indent="-342900">
              <a:lnSpc>
                <a:spcPct val="100000"/>
              </a:lnSpc>
              <a:spcBef>
                <a:spcPts val="320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5600" algn="l"/>
              </a:tabLst>
            </a:pPr>
            <a:r>
              <a:rPr sz="2000" dirty="0">
                <a:latin typeface="Tahoma"/>
                <a:cs typeface="Tahoma"/>
              </a:rPr>
              <a:t>Herbir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MIPS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komutu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3-5</a:t>
            </a:r>
            <a:r>
              <a:rPr sz="2000" spc="-4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Cycle’da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(adım)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oluşur.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2625" y="2163902"/>
            <a:ext cx="8105140" cy="3119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  <a:tab pos="5882640" algn="l"/>
              </a:tabLst>
            </a:pPr>
            <a:r>
              <a:rPr sz="2000" dirty="0">
                <a:latin typeface="Tahoma"/>
                <a:cs typeface="Tahoma"/>
              </a:rPr>
              <a:t>Komutu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alıp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Instruction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Reg</a:t>
            </a:r>
            <a:r>
              <a:rPr sz="2000" spc="-4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(IR)’e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getirmek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spc="-20" dirty="0">
                <a:latin typeface="Tahoma"/>
                <a:cs typeface="Tahoma"/>
              </a:rPr>
              <a:t>için</a:t>
            </a:r>
            <a:r>
              <a:rPr sz="2000" dirty="0">
                <a:latin typeface="Tahoma"/>
                <a:cs typeface="Tahoma"/>
              </a:rPr>
              <a:t>	PC’yi</a:t>
            </a:r>
            <a:r>
              <a:rPr sz="2000" spc="-4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kullan.</a:t>
            </a:r>
            <a:r>
              <a:rPr sz="2000" spc="-40" dirty="0">
                <a:latin typeface="Tahoma"/>
                <a:cs typeface="Tahoma"/>
              </a:rPr>
              <a:t> </a:t>
            </a:r>
            <a:r>
              <a:rPr sz="2000" spc="-20" dirty="0">
                <a:latin typeface="Tahoma"/>
                <a:cs typeface="Tahoma"/>
              </a:rPr>
              <a:t>Yeni</a:t>
            </a:r>
            <a:endParaRPr sz="2000">
              <a:latin typeface="Tahoma"/>
              <a:cs typeface="Tahoma"/>
            </a:endParaRPr>
          </a:p>
          <a:p>
            <a:pPr marL="355600">
              <a:lnSpc>
                <a:spcPct val="100000"/>
              </a:lnSpc>
            </a:pPr>
            <a:r>
              <a:rPr sz="2000" dirty="0">
                <a:latin typeface="Tahoma"/>
                <a:cs typeface="Tahoma"/>
              </a:rPr>
              <a:t>komut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için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PC+4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yap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bunu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PC’ye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spc="-20" dirty="0">
                <a:latin typeface="Tahoma"/>
                <a:cs typeface="Tahoma"/>
              </a:rPr>
              <a:t>yaz.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425"/>
              </a:spcBef>
            </a:pPr>
            <a:endParaRPr sz="2000">
              <a:latin typeface="Tahoma"/>
              <a:cs typeface="Tahoma"/>
            </a:endParaRPr>
          </a:p>
          <a:p>
            <a:pPr marL="354965" indent="-342265">
              <a:lnSpc>
                <a:spcPts val="2460"/>
              </a:lnSpc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</a:tabLst>
            </a:pPr>
            <a:r>
              <a:rPr sz="2000" dirty="0">
                <a:latin typeface="Tahoma"/>
                <a:cs typeface="Tahoma"/>
              </a:rPr>
              <a:t>RTL</a:t>
            </a:r>
            <a:r>
              <a:rPr sz="2000" spc="-6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kullanılarak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kısaca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tarif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edilebilir.</a:t>
            </a:r>
            <a:r>
              <a:rPr sz="2100" spc="-10" dirty="0">
                <a:latin typeface="Tahoma"/>
                <a:cs typeface="Tahoma"/>
              </a:rPr>
              <a:t>RTL</a:t>
            </a:r>
            <a:r>
              <a:rPr sz="2100" spc="-80" dirty="0">
                <a:latin typeface="Tahoma"/>
                <a:cs typeface="Tahoma"/>
              </a:rPr>
              <a:t> </a:t>
            </a:r>
            <a:r>
              <a:rPr sz="2000" spc="-50" dirty="0">
                <a:latin typeface="Tahoma"/>
                <a:cs typeface="Tahoma"/>
              </a:rPr>
              <a:t>(</a:t>
            </a:r>
            <a:r>
              <a:rPr sz="2100" spc="-50" dirty="0">
                <a:latin typeface="Tahoma"/>
                <a:cs typeface="Tahoma"/>
              </a:rPr>
              <a:t>Register-</a:t>
            </a:r>
            <a:r>
              <a:rPr sz="2100" spc="-10" dirty="0">
                <a:latin typeface="Tahoma"/>
                <a:cs typeface="Tahoma"/>
              </a:rPr>
              <a:t>Transfer</a:t>
            </a:r>
            <a:endParaRPr sz="2100">
              <a:latin typeface="Tahoma"/>
              <a:cs typeface="Tahoma"/>
            </a:endParaRPr>
          </a:p>
          <a:p>
            <a:pPr marL="354965">
              <a:lnSpc>
                <a:spcPts val="2460"/>
              </a:lnSpc>
            </a:pPr>
            <a:r>
              <a:rPr sz="2100" spc="-10" dirty="0">
                <a:latin typeface="Tahoma"/>
                <a:cs typeface="Tahoma"/>
              </a:rPr>
              <a:t>Language</a:t>
            </a:r>
            <a:r>
              <a:rPr sz="2000" spc="-10" dirty="0">
                <a:latin typeface="Tahoma"/>
                <a:cs typeface="Tahoma"/>
              </a:rPr>
              <a:t>):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80"/>
              </a:spcBef>
            </a:pPr>
            <a:endParaRPr sz="2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ourier New"/>
                <a:cs typeface="Courier New"/>
              </a:rPr>
              <a:t>IR</a:t>
            </a:r>
            <a:r>
              <a:rPr sz="2000" spc="-5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=</a:t>
            </a:r>
            <a:r>
              <a:rPr sz="2000" spc="-5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Memory[PC];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Komut</a:t>
            </a:r>
            <a:r>
              <a:rPr sz="1400" spc="-4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Reg</a:t>
            </a:r>
            <a:r>
              <a:rPr sz="1400" spc="-4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(IR)’e</a:t>
            </a:r>
            <a:r>
              <a:rPr sz="1400" spc="-4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PC’de</a:t>
            </a:r>
            <a:r>
              <a:rPr sz="1400" spc="-3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yazılı</a:t>
            </a:r>
            <a:r>
              <a:rPr sz="1400" spc="-3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adresteki</a:t>
            </a:r>
            <a:r>
              <a:rPr sz="1400" spc="-3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komutu</a:t>
            </a:r>
            <a:r>
              <a:rPr sz="1400" spc="-3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getir.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290"/>
              </a:spcBef>
            </a:pP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Courier New"/>
                <a:cs typeface="Courier New"/>
              </a:rPr>
              <a:t>PC</a:t>
            </a:r>
            <a:r>
              <a:rPr sz="2000" spc="-2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=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PC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+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4;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PC’ye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4</a:t>
            </a:r>
            <a:r>
              <a:rPr sz="1400" spc="-1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spc="-20" dirty="0">
                <a:solidFill>
                  <a:srgbClr val="FF0000"/>
                </a:solidFill>
                <a:latin typeface="Courier New"/>
                <a:cs typeface="Courier New"/>
              </a:rPr>
              <a:t>ekle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8834" rIns="0" bIns="0" rtlCol="0">
            <a:spAutoFit/>
          </a:bodyPr>
          <a:lstStyle/>
          <a:p>
            <a:pPr marL="178435" algn="ctr">
              <a:lnSpc>
                <a:spcPts val="2875"/>
              </a:lnSpc>
              <a:spcBef>
                <a:spcPts val="100"/>
              </a:spcBef>
            </a:pPr>
            <a:r>
              <a:rPr sz="2400" dirty="0">
                <a:solidFill>
                  <a:srgbClr val="333399"/>
                </a:solidFill>
                <a:latin typeface="Tahoma"/>
                <a:cs typeface="Tahoma"/>
              </a:rPr>
              <a:t>Adım</a:t>
            </a:r>
            <a:r>
              <a:rPr sz="2400" spc="-35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333399"/>
                </a:solidFill>
                <a:latin typeface="Tahoma"/>
                <a:cs typeface="Tahoma"/>
              </a:rPr>
              <a:t>1:</a:t>
            </a:r>
            <a:r>
              <a:rPr sz="2400" spc="-15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333399"/>
                </a:solidFill>
                <a:latin typeface="Tahoma"/>
                <a:cs typeface="Tahoma"/>
              </a:rPr>
              <a:t>Instruction</a:t>
            </a:r>
            <a:r>
              <a:rPr sz="2400" spc="-30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333399"/>
                </a:solidFill>
                <a:latin typeface="Tahoma"/>
                <a:cs typeface="Tahoma"/>
              </a:rPr>
              <a:t>Fetch</a:t>
            </a:r>
            <a:r>
              <a:rPr sz="2400" spc="-15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333399"/>
                </a:solidFill>
                <a:latin typeface="Tahoma"/>
                <a:cs typeface="Tahoma"/>
              </a:rPr>
              <a:t>&amp;</a:t>
            </a:r>
            <a:r>
              <a:rPr sz="2400" spc="-30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333399"/>
                </a:solidFill>
                <a:latin typeface="Tahoma"/>
                <a:cs typeface="Tahoma"/>
              </a:rPr>
              <a:t>PC</a:t>
            </a:r>
            <a:r>
              <a:rPr sz="2400" spc="-20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333399"/>
                </a:solidFill>
                <a:latin typeface="Tahoma"/>
                <a:cs typeface="Tahoma"/>
              </a:rPr>
              <a:t>Increment</a:t>
            </a:r>
            <a:r>
              <a:rPr sz="2400" spc="-15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2400" spc="-20" dirty="0">
                <a:solidFill>
                  <a:srgbClr val="333399"/>
                </a:solidFill>
                <a:latin typeface="Tahoma"/>
                <a:cs typeface="Tahoma"/>
              </a:rPr>
              <a:t>(</a:t>
            </a:r>
            <a:r>
              <a:rPr sz="2400" b="1" spc="-20" dirty="0">
                <a:solidFill>
                  <a:srgbClr val="333399"/>
                </a:solidFill>
                <a:latin typeface="Tahoma"/>
                <a:cs typeface="Tahoma"/>
              </a:rPr>
              <a:t>IF</a:t>
            </a:r>
            <a:r>
              <a:rPr sz="2400" spc="-20" dirty="0">
                <a:solidFill>
                  <a:srgbClr val="333399"/>
                </a:solidFill>
                <a:latin typeface="Tahoma"/>
                <a:cs typeface="Tahoma"/>
              </a:rPr>
              <a:t>)</a:t>
            </a:r>
            <a:endParaRPr sz="2400">
              <a:latin typeface="Tahoma"/>
              <a:cs typeface="Tahoma"/>
            </a:endParaRPr>
          </a:p>
          <a:p>
            <a:pPr marL="180340" algn="ctr">
              <a:lnSpc>
                <a:spcPts val="3835"/>
              </a:lnSpc>
            </a:pPr>
            <a:r>
              <a:rPr sz="2400" dirty="0">
                <a:solidFill>
                  <a:srgbClr val="333399"/>
                </a:solidFill>
                <a:latin typeface="Tahoma"/>
                <a:cs typeface="Tahoma"/>
              </a:rPr>
              <a:t>(Komutun</a:t>
            </a:r>
            <a:r>
              <a:rPr sz="2400" spc="-70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333399"/>
                </a:solidFill>
                <a:latin typeface="Tahoma"/>
                <a:cs typeface="Tahoma"/>
              </a:rPr>
              <a:t>getirilmesi</a:t>
            </a:r>
            <a:r>
              <a:rPr sz="2400" spc="-25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333399"/>
                </a:solidFill>
                <a:latin typeface="Tahoma"/>
                <a:cs typeface="Tahoma"/>
              </a:rPr>
              <a:t>&amp;</a:t>
            </a:r>
            <a:r>
              <a:rPr sz="2400" spc="-15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333399"/>
                </a:solidFill>
                <a:latin typeface="Tahoma"/>
                <a:cs typeface="Tahoma"/>
              </a:rPr>
              <a:t>PC’nin</a:t>
            </a:r>
            <a:r>
              <a:rPr sz="2400" spc="-5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333399"/>
                </a:solidFill>
                <a:latin typeface="Tahoma"/>
                <a:cs typeface="Tahoma"/>
              </a:rPr>
              <a:t>arttırılması</a:t>
            </a:r>
            <a:r>
              <a:rPr sz="3200" spc="-10" dirty="0">
                <a:solidFill>
                  <a:srgbClr val="333399"/>
                </a:solidFill>
                <a:latin typeface="Tahoma"/>
                <a:cs typeface="Tahoma"/>
              </a:rPr>
              <a:t>)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025" y="2408910"/>
            <a:ext cx="6994525" cy="311404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580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</a:tabLst>
            </a:pPr>
            <a:r>
              <a:rPr sz="2000" dirty="0">
                <a:latin typeface="Tahoma"/>
                <a:cs typeface="Tahoma"/>
              </a:rPr>
              <a:t>Onlara</a:t>
            </a:r>
            <a:r>
              <a:rPr sz="2000" spc="-4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İhtiyaç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duyulduğunda</a:t>
            </a:r>
            <a:r>
              <a:rPr sz="2000" spc="-6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rs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ve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rt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reg’lerini</a:t>
            </a:r>
            <a:r>
              <a:rPr sz="2000" spc="-20" dirty="0">
                <a:latin typeface="Tahoma"/>
                <a:cs typeface="Tahoma"/>
              </a:rPr>
              <a:t> oku.</a:t>
            </a:r>
            <a:endParaRPr sz="2000">
              <a:latin typeface="Tahoma"/>
              <a:cs typeface="Tahoma"/>
            </a:endParaRPr>
          </a:p>
          <a:p>
            <a:pPr marL="329565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Tahoma"/>
                <a:cs typeface="Tahoma"/>
              </a:rPr>
              <a:t>Komut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bir</a:t>
            </a:r>
            <a:r>
              <a:rPr sz="2000" spc="-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dallanma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komutu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ise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dallanma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adresini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hesap</a:t>
            </a:r>
            <a:r>
              <a:rPr sz="2000" spc="-55" dirty="0">
                <a:latin typeface="Tahoma"/>
                <a:cs typeface="Tahoma"/>
              </a:rPr>
              <a:t> </a:t>
            </a:r>
            <a:r>
              <a:rPr sz="2000" spc="-25" dirty="0">
                <a:latin typeface="Tahoma"/>
                <a:cs typeface="Tahoma"/>
              </a:rPr>
              <a:t>et.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944"/>
              </a:spcBef>
            </a:pPr>
            <a:endParaRPr sz="2000">
              <a:latin typeface="Tahoma"/>
              <a:cs typeface="Tahoma"/>
            </a:endParaRPr>
          </a:p>
          <a:p>
            <a:pPr marL="354965" indent="-342265">
              <a:lnSpc>
                <a:spcPts val="2290"/>
              </a:lnSpc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</a:tabLst>
            </a:pPr>
            <a:r>
              <a:rPr sz="2000" spc="-20" dirty="0">
                <a:latin typeface="Tahoma"/>
                <a:cs typeface="Tahoma"/>
              </a:rPr>
              <a:t>RTL:</a:t>
            </a:r>
            <a:endParaRPr sz="2000">
              <a:latin typeface="Tahoma"/>
              <a:cs typeface="Tahoma"/>
            </a:endParaRPr>
          </a:p>
          <a:p>
            <a:pPr marL="355600">
              <a:lnSpc>
                <a:spcPts val="2290"/>
              </a:lnSpc>
            </a:pPr>
            <a:r>
              <a:rPr sz="2000" dirty="0">
                <a:latin typeface="Courier New"/>
                <a:cs typeface="Courier New"/>
              </a:rPr>
              <a:t>A</a:t>
            </a:r>
            <a:r>
              <a:rPr sz="2000" spc="1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=</a:t>
            </a:r>
            <a:r>
              <a:rPr sz="2000" spc="20" dirty="0">
                <a:latin typeface="Courier New"/>
                <a:cs typeface="Courier New"/>
              </a:rPr>
              <a:t> </a:t>
            </a:r>
            <a:r>
              <a:rPr sz="2000" spc="-10" dirty="0">
                <a:latin typeface="Courier New"/>
                <a:cs typeface="Courier New"/>
              </a:rPr>
              <a:t>Reg[IR[25-21]];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610"/>
              </a:spcBef>
            </a:pPr>
            <a:endParaRPr sz="2000">
              <a:latin typeface="Courier New"/>
              <a:cs typeface="Courier New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Courier New"/>
                <a:cs typeface="Courier New"/>
              </a:rPr>
              <a:t>B</a:t>
            </a:r>
            <a:r>
              <a:rPr sz="2000" spc="1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=</a:t>
            </a:r>
            <a:r>
              <a:rPr sz="2000" spc="20" dirty="0">
                <a:latin typeface="Courier New"/>
                <a:cs typeface="Courier New"/>
              </a:rPr>
              <a:t> </a:t>
            </a:r>
            <a:r>
              <a:rPr sz="2000" spc="-10" dirty="0">
                <a:latin typeface="Courier New"/>
                <a:cs typeface="Courier New"/>
              </a:rPr>
              <a:t>Reg[IR[20-16]];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670"/>
              </a:spcBef>
            </a:pPr>
            <a:endParaRPr sz="2000">
              <a:latin typeface="Courier New"/>
              <a:cs typeface="Courier New"/>
            </a:endParaRPr>
          </a:p>
          <a:p>
            <a:pPr marL="355600">
              <a:lnSpc>
                <a:spcPct val="100000"/>
              </a:lnSpc>
            </a:pPr>
            <a:r>
              <a:rPr sz="2000" dirty="0">
                <a:latin typeface="Courier New"/>
                <a:cs typeface="Courier New"/>
              </a:rPr>
              <a:t>ALUOut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=</a:t>
            </a:r>
            <a:r>
              <a:rPr sz="2000" spc="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PC</a:t>
            </a:r>
            <a:r>
              <a:rPr sz="2000" spc="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+</a:t>
            </a:r>
            <a:r>
              <a:rPr sz="2000" spc="5" dirty="0">
                <a:latin typeface="Courier New"/>
                <a:cs typeface="Courier New"/>
              </a:rPr>
              <a:t> </a:t>
            </a:r>
            <a:r>
              <a:rPr sz="2000" spc="-10" dirty="0">
                <a:latin typeface="Courier New"/>
                <a:cs typeface="Courier New"/>
              </a:rPr>
              <a:t>(sign-extend(IR[15-</a:t>
            </a:r>
            <a:r>
              <a:rPr sz="2000" dirty="0">
                <a:latin typeface="Courier New"/>
                <a:cs typeface="Courier New"/>
              </a:rPr>
              <a:t>0])</a:t>
            </a:r>
            <a:r>
              <a:rPr sz="2000" spc="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&lt;&lt;</a:t>
            </a:r>
            <a:r>
              <a:rPr sz="2000" spc="5" dirty="0">
                <a:latin typeface="Courier New"/>
                <a:cs typeface="Courier New"/>
              </a:rPr>
              <a:t> </a:t>
            </a:r>
            <a:r>
              <a:rPr sz="2000" spc="-25" dirty="0">
                <a:latin typeface="Courier New"/>
                <a:cs typeface="Courier New"/>
              </a:rPr>
              <a:t>2);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8825" y="991870"/>
            <a:ext cx="745998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1249045" algn="l"/>
                <a:tab pos="5955030" algn="l"/>
              </a:tabLst>
            </a:pPr>
            <a:r>
              <a:rPr sz="2400" dirty="0">
                <a:solidFill>
                  <a:srgbClr val="333399"/>
                </a:solidFill>
                <a:latin typeface="Tahoma"/>
                <a:cs typeface="Tahoma"/>
              </a:rPr>
              <a:t>Adım</a:t>
            </a:r>
            <a:r>
              <a:rPr sz="2400" spc="-10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2400" spc="-25" dirty="0">
                <a:solidFill>
                  <a:srgbClr val="333399"/>
                </a:solidFill>
                <a:latin typeface="Tahoma"/>
                <a:cs typeface="Tahoma"/>
              </a:rPr>
              <a:t>2:</a:t>
            </a:r>
            <a:r>
              <a:rPr sz="2400" dirty="0">
                <a:solidFill>
                  <a:srgbClr val="333399"/>
                </a:solidFill>
                <a:latin typeface="Tahoma"/>
                <a:cs typeface="Tahoma"/>
              </a:rPr>
              <a:t>	Instruction</a:t>
            </a:r>
            <a:r>
              <a:rPr sz="2400" spc="-40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333399"/>
                </a:solidFill>
                <a:latin typeface="Tahoma"/>
                <a:cs typeface="Tahoma"/>
              </a:rPr>
              <a:t>Decode</a:t>
            </a:r>
            <a:r>
              <a:rPr sz="2400" spc="-35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333399"/>
                </a:solidFill>
                <a:latin typeface="Tahoma"/>
                <a:cs typeface="Tahoma"/>
              </a:rPr>
              <a:t>and</a:t>
            </a:r>
            <a:r>
              <a:rPr sz="2400" spc="-40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333399"/>
                </a:solidFill>
                <a:latin typeface="Tahoma"/>
                <a:cs typeface="Tahoma"/>
              </a:rPr>
              <a:t>Register</a:t>
            </a:r>
            <a:r>
              <a:rPr sz="2400" spc="-25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333399"/>
                </a:solidFill>
                <a:latin typeface="Tahoma"/>
                <a:cs typeface="Tahoma"/>
              </a:rPr>
              <a:t>Fetch</a:t>
            </a:r>
            <a:r>
              <a:rPr sz="2400" spc="-25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2400" spc="-20" dirty="0">
                <a:solidFill>
                  <a:srgbClr val="333399"/>
                </a:solidFill>
                <a:latin typeface="Tahoma"/>
                <a:cs typeface="Tahoma"/>
              </a:rPr>
              <a:t>(</a:t>
            </a:r>
            <a:r>
              <a:rPr sz="2400" b="1" spc="-20" dirty="0">
                <a:solidFill>
                  <a:srgbClr val="333399"/>
                </a:solidFill>
                <a:latin typeface="Tahoma"/>
                <a:cs typeface="Tahoma"/>
              </a:rPr>
              <a:t>ID</a:t>
            </a:r>
            <a:r>
              <a:rPr sz="2400" spc="-20" dirty="0">
                <a:solidFill>
                  <a:srgbClr val="333399"/>
                </a:solidFill>
                <a:latin typeface="Tahoma"/>
                <a:cs typeface="Tahoma"/>
              </a:rPr>
              <a:t>) </a:t>
            </a:r>
            <a:r>
              <a:rPr sz="2400" dirty="0">
                <a:solidFill>
                  <a:srgbClr val="333399"/>
                </a:solidFill>
                <a:latin typeface="Tahoma"/>
                <a:cs typeface="Tahoma"/>
              </a:rPr>
              <a:t>(Komutun</a:t>
            </a:r>
            <a:r>
              <a:rPr sz="2400" spc="-65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333399"/>
                </a:solidFill>
                <a:latin typeface="Tahoma"/>
                <a:cs typeface="Tahoma"/>
              </a:rPr>
              <a:t>decode</a:t>
            </a:r>
            <a:r>
              <a:rPr sz="2400" spc="-40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333399"/>
                </a:solidFill>
                <a:latin typeface="Tahoma"/>
                <a:cs typeface="Tahoma"/>
              </a:rPr>
              <a:t>edilmesi</a:t>
            </a:r>
            <a:r>
              <a:rPr sz="2400" spc="-40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333399"/>
                </a:solidFill>
                <a:latin typeface="Tahoma"/>
                <a:cs typeface="Tahoma"/>
              </a:rPr>
              <a:t>ve</a:t>
            </a:r>
            <a:r>
              <a:rPr sz="2400" spc="-30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333399"/>
                </a:solidFill>
                <a:latin typeface="Tahoma"/>
                <a:cs typeface="Tahoma"/>
              </a:rPr>
              <a:t>Registerlerin</a:t>
            </a:r>
            <a:r>
              <a:rPr sz="2400" dirty="0">
                <a:solidFill>
                  <a:srgbClr val="333399"/>
                </a:solidFill>
                <a:latin typeface="Tahoma"/>
                <a:cs typeface="Tahoma"/>
              </a:rPr>
              <a:t>	</a:t>
            </a:r>
            <a:r>
              <a:rPr sz="2400" spc="-10" dirty="0">
                <a:solidFill>
                  <a:srgbClr val="333399"/>
                </a:solidFill>
                <a:latin typeface="Tahoma"/>
                <a:cs typeface="Tahoma"/>
              </a:rPr>
              <a:t>getirilmesi)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</TotalTime>
  <Words>2933</Words>
  <Application>Microsoft Office PowerPoint</Application>
  <PresentationFormat>Ekran Gösterisi (4:3)</PresentationFormat>
  <Paragraphs>1459</Paragraphs>
  <Slides>39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10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39</vt:i4>
      </vt:variant>
    </vt:vector>
  </HeadingPairs>
  <TitlesOfParts>
    <vt:vector size="50" baseType="lpstr">
      <vt:lpstr>Arial</vt:lpstr>
      <vt:lpstr>Arial MT</vt:lpstr>
      <vt:lpstr>Calibri</vt:lpstr>
      <vt:lpstr>Constantia</vt:lpstr>
      <vt:lpstr>Corbel</vt:lpstr>
      <vt:lpstr>Courier New</vt:lpstr>
      <vt:lpstr>Symbol</vt:lpstr>
      <vt:lpstr>Tahoma</vt:lpstr>
      <vt:lpstr>Times New Roman</vt:lpstr>
      <vt:lpstr>Wingdings</vt:lpstr>
      <vt:lpstr>Office Theme</vt:lpstr>
      <vt:lpstr>BIL303 BİLGİSAYAR ORGANİZASYONU VE MİMARİSİ 10. Hafta  İşlemci- Çok Çevrimli Veri Yolu Organizasyonu</vt:lpstr>
      <vt:lpstr>Tek çevrim (Single-Cycle) tasarımın sorunlarına çözüm</vt:lpstr>
      <vt:lpstr>Multicycle Uygulama</vt:lpstr>
      <vt:lpstr>Multicycle Uygulama</vt:lpstr>
      <vt:lpstr>Multicycle Datapath</vt:lpstr>
      <vt:lpstr>Komutların adımlar halinde parçalanması</vt:lpstr>
      <vt:lpstr>Komutların adımlara bölünmesi</vt:lpstr>
      <vt:lpstr>Adım 1: Instruction Fetch &amp; PC Increment (IF) (Komutun getirilmesi &amp; PC’nin arttırılması)</vt:lpstr>
      <vt:lpstr>Adım 2: Instruction Decode and Register Fetch (ID) (Komutun decode edilmesi ve Registerlerin getirilmesi)</vt:lpstr>
      <vt:lpstr>Adım 3: Execution, Address Computation or Branch Completion (EX) (Yürütme, Adress hesabı veya dallanmanın tamamlanması)</vt:lpstr>
      <vt:lpstr>Adım 4: Memory access or R-type Instruction Completion (MEM) (Hafızaya erişim veya R-tipi komutun tamamalanması)</vt:lpstr>
      <vt:lpstr>Adım 5: Memory Read Completion (WB) (Hafıza Okumanın tamamlanması)</vt:lpstr>
      <vt:lpstr>Bir komutun icra edilme sürecinin özeti</vt:lpstr>
      <vt:lpstr>Multicycle Yürütme Adım (1): Instruction Fetch (Komutun getirilmesi)</vt:lpstr>
      <vt:lpstr>Multicycle Execution Step (2): Instruction Decode &amp; Register Fetch</vt:lpstr>
      <vt:lpstr>Multicycle Execution Step (3): Memory Reference Instructions</vt:lpstr>
      <vt:lpstr>Multicycle Execution Step (3): ALU Instruction (R-Type)</vt:lpstr>
      <vt:lpstr>Multicycle Execution Step (3): Branch Instructions</vt:lpstr>
      <vt:lpstr>Multicycle Execution Step (3): Jump Instruction</vt:lpstr>
      <vt:lpstr>Multicycle Execution Step (4): Memory Access - Read (lw)</vt:lpstr>
      <vt:lpstr>Multicycle Execution Step (4): Memory Access - Write (sw)</vt:lpstr>
      <vt:lpstr>Multicycle Execution Step (4): ALU Instruction (R-Type)</vt:lpstr>
      <vt:lpstr>Multicycle Execution Step (5): Memory Read Completion (lw)</vt:lpstr>
      <vt:lpstr>Multicycle Datapath with Control I</vt:lpstr>
      <vt:lpstr>Multicycle Datapath with Control II</vt:lpstr>
      <vt:lpstr>Multicycle Control Step (1): Fetch</vt:lpstr>
      <vt:lpstr>Multicycle Control Step (2): Instruction Decode &amp; Register Fetch</vt:lpstr>
      <vt:lpstr>Multicycle Control Step (3): Memory Reference Instructions</vt:lpstr>
      <vt:lpstr>Multicycle Control Step (3): ALU Instruction (R-Type)</vt:lpstr>
      <vt:lpstr>Multicycle Control Step (3): Branch Instructions</vt:lpstr>
      <vt:lpstr>Multicycle Execution Step (3): Jump Instruction PC = PC[21-28] concat (IR[25-0] &lt;&lt; 2);</vt:lpstr>
      <vt:lpstr>Multicycle Control Step (4): Memory Access - Read (lw)</vt:lpstr>
      <vt:lpstr>Multicycle Execution Steps (4) Memory Access - Write (sw)</vt:lpstr>
      <vt:lpstr>Multicycle Control Step (4): ALU Instruction (R-Type)</vt:lpstr>
      <vt:lpstr>Multicycle Execution Steps (5) Memory Read Completion (lw) Reg[IR[20-16]] = MDR;</vt:lpstr>
      <vt:lpstr>Basit Sorular</vt:lpstr>
      <vt:lpstr>Örnek: multicycle CPU’da CPI</vt:lpstr>
      <vt:lpstr>Kontrol Gerçekleştirme</vt:lpstr>
      <vt:lpstr>Özet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Tek çevrim (Single-Cycle) tasarımın sorunlarına çözüm</dc:title>
  <dc:creator>Dell</dc:creator>
  <cp:lastModifiedBy>Dell</cp:lastModifiedBy>
  <cp:revision>5</cp:revision>
  <dcterms:created xsi:type="dcterms:W3CDTF">2024-09-24T23:19:14Z</dcterms:created>
  <dcterms:modified xsi:type="dcterms:W3CDTF">2024-11-09T14:04:27Z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2024-09-24T00:00:00Z</vt:filetime>
  </property>
  <property fmtid="{D5CDD505-2E9C-101B-9397-08002B2CF9AE}" pid="3" name="Producer">
    <vt:lpwstr>iLovePDF</vt:lpwstr>
  </property>
</Properties>
</file>