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1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64617"/>
            <a:ext cx="807402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69465"/>
            <a:ext cx="807466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11.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2800" b="1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4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Paralel İşleme ve </a:t>
            </a:r>
            <a:r>
              <a:rPr lang="tr-TR" sz="2400" b="1" dirty="0" err="1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BoruHattı</a:t>
            </a:r>
            <a:r>
              <a:rPr lang="tr-TR" sz="24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(</a:t>
            </a:r>
            <a:r>
              <a:rPr lang="tr-TR" sz="2400" b="1" dirty="0" err="1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Pipeline</a:t>
            </a:r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) </a:t>
            </a:r>
            <a:r>
              <a:rPr lang="tr-TR" sz="2400" b="1" dirty="0" err="1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Organizsayonu</a:t>
            </a: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62685"/>
            <a:ext cx="8335645" cy="55676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Örnek:</a:t>
            </a:r>
            <a:endParaRPr sz="1800">
              <a:latin typeface="Tahoma"/>
              <a:cs typeface="Tahoma"/>
            </a:endParaRPr>
          </a:p>
          <a:p>
            <a:pPr marL="12700" marR="38544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ahoma"/>
                <a:cs typeface="Tahoma"/>
              </a:rPr>
              <a:t>k=4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kesimli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pipeline’da,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işlemin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kesimde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işlenebilmesi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gerekli zaman;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ahoma"/>
                <a:cs typeface="Tahoma"/>
              </a:rPr>
              <a:t>tp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20nS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olsun.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688590" algn="l"/>
              </a:tabLst>
            </a:pPr>
            <a:r>
              <a:rPr sz="1800" dirty="0">
                <a:latin typeface="Tahoma"/>
                <a:cs typeface="Tahoma"/>
              </a:rPr>
              <a:t>İcra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edilecek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görev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sayısı</a:t>
            </a:r>
            <a:r>
              <a:rPr sz="1800" dirty="0">
                <a:latin typeface="Tahoma"/>
                <a:cs typeface="Tahoma"/>
              </a:rPr>
              <a:t>	n=100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olsun.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Sk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hızlanma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değerini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hesaplayınız.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Çözüm:</a:t>
            </a:r>
            <a:endParaRPr sz="1800">
              <a:latin typeface="Tahoma"/>
              <a:cs typeface="Tahoma"/>
            </a:endParaRPr>
          </a:p>
          <a:p>
            <a:pPr marL="100965" marR="5080" indent="-89535">
              <a:lnSpc>
                <a:spcPct val="120000"/>
              </a:lnSpc>
              <a:buClr>
                <a:srgbClr val="3333CC"/>
              </a:buClr>
              <a:buSzPct val="52777"/>
              <a:buFont typeface="Wingdings"/>
              <a:buChar char=""/>
              <a:tabLst>
                <a:tab pos="100965" algn="l"/>
                <a:tab pos="114935" algn="l"/>
                <a:tab pos="6636384" algn="l"/>
              </a:tabLst>
            </a:pPr>
            <a:r>
              <a:rPr sz="1800" dirty="0">
                <a:latin typeface="Tahoma"/>
                <a:cs typeface="Tahoma"/>
              </a:rPr>
              <a:t>	Pipeline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olmayan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sistemde,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tekbir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görev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gereken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zaman</a:t>
            </a:r>
            <a:r>
              <a:rPr sz="1800" dirty="0">
                <a:latin typeface="Tahoma"/>
                <a:cs typeface="Tahoma"/>
              </a:rPr>
              <a:t>	tn=20*4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80nS </a:t>
            </a:r>
            <a:r>
              <a:rPr sz="1800" dirty="0">
                <a:latin typeface="Tahoma"/>
                <a:cs typeface="Tahoma"/>
              </a:rPr>
              <a:t>Tüm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görevin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icra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edilmesi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harcanacak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zaman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t1=100*20*4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=8000</a:t>
            </a:r>
            <a:r>
              <a:rPr sz="1800" spc="-25" dirty="0">
                <a:latin typeface="Tahoma"/>
                <a:cs typeface="Tahoma"/>
              </a:rPr>
              <a:t> ns.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Clr>
                <a:srgbClr val="3333CC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tabLst>
                <a:tab pos="5629275" algn="l"/>
              </a:tabLst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Sk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t1 /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tk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n*tn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(k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 -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1)*tp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idi</a:t>
            </a:r>
            <a:endParaRPr sz="1800">
              <a:latin typeface="Tahoma"/>
              <a:cs typeface="Tahoma"/>
            </a:endParaRPr>
          </a:p>
          <a:p>
            <a:pPr marL="187325" indent="-17462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2777"/>
              <a:buFont typeface="Wingdings"/>
              <a:buChar char=""/>
              <a:tabLst>
                <a:tab pos="187325" algn="l"/>
              </a:tabLst>
            </a:pPr>
            <a:r>
              <a:rPr sz="1800" dirty="0">
                <a:latin typeface="Tahoma"/>
                <a:cs typeface="Tahoma"/>
              </a:rPr>
              <a:t>Pipeline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makine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toplam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süre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;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(k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1)*tp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=(4+100</a:t>
            </a:r>
            <a:r>
              <a:rPr sz="1800" spc="-10" dirty="0">
                <a:latin typeface="Tahoma"/>
                <a:cs typeface="Tahoma"/>
              </a:rPr>
              <a:t> -</a:t>
            </a:r>
            <a:r>
              <a:rPr sz="1800" dirty="0">
                <a:latin typeface="Tahoma"/>
                <a:cs typeface="Tahoma"/>
              </a:rPr>
              <a:t>1)*20=2060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2777"/>
              <a:buFont typeface="Wingdings"/>
              <a:buChar char=""/>
              <a:tabLst>
                <a:tab pos="115570" algn="l"/>
              </a:tabLst>
            </a:pPr>
            <a:r>
              <a:rPr sz="1800" dirty="0">
                <a:latin typeface="Tahoma"/>
                <a:cs typeface="Tahoma"/>
              </a:rPr>
              <a:t>Buna</a:t>
            </a:r>
            <a:r>
              <a:rPr sz="1800" spc="-10" dirty="0">
                <a:latin typeface="Tahoma"/>
                <a:cs typeface="Tahoma"/>
              </a:rPr>
              <a:t> göre;</a:t>
            </a:r>
            <a:endParaRPr sz="1800">
              <a:latin typeface="Tahoma"/>
              <a:cs typeface="Tahoma"/>
            </a:endParaRPr>
          </a:p>
          <a:p>
            <a:pPr marL="191325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ahoma"/>
                <a:cs typeface="Tahoma"/>
              </a:rPr>
              <a:t>Sk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8000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2060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3.88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ahoma"/>
                <a:cs typeface="Tahoma"/>
              </a:rPr>
              <a:t>Elde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edilir.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ahoma"/>
                <a:cs typeface="Tahoma"/>
              </a:rPr>
              <a:t>Önemli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not: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Bütün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alt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işlemlerin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icra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sürelerinin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aynı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olduğunu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kabul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ediyoruz.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92226"/>
            <a:ext cx="754634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PİPELİNE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İşlemenin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2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temel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uygulaması vardır.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1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1-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Aritmetik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işlemlerde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PİPELİNE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1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2-</a:t>
            </a:r>
            <a:r>
              <a:rPr sz="3200" dirty="0">
                <a:latin typeface="Tahoma"/>
                <a:cs typeface="Tahoma"/>
              </a:rPr>
              <a:t>Komut</a:t>
            </a:r>
            <a:r>
              <a:rPr sz="3200" spc="-1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Yürütmede</a:t>
            </a:r>
            <a:r>
              <a:rPr sz="3200" spc="-1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PİPELİNE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338" y="212547"/>
            <a:ext cx="5450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Aritmetik</a:t>
            </a:r>
            <a:r>
              <a:rPr sz="32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İşlemlerde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869950"/>
            <a:ext cx="7683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PİPELİNE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aritmetik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birimleri,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FP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işlemler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için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çarpma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işlemleri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için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önemli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bir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hızlandırıcı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yapıdır.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785873"/>
            <a:ext cx="2136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4140" algn="l"/>
              </a:tabLst>
            </a:pPr>
            <a:r>
              <a:rPr sz="1600" spc="-20" dirty="0">
                <a:latin typeface="Tahoma"/>
                <a:cs typeface="Tahoma"/>
              </a:rPr>
              <a:t>Floating-point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25" dirty="0">
                <a:latin typeface="Tahoma"/>
                <a:cs typeface="Tahoma"/>
              </a:rPr>
              <a:t>Toplama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761614"/>
            <a:ext cx="34893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41630" algn="l"/>
              </a:tabLst>
            </a:pPr>
            <a:r>
              <a:rPr sz="1600" dirty="0">
                <a:latin typeface="Tahoma"/>
                <a:cs typeface="Tahoma"/>
              </a:rPr>
              <a:t>Exponentlerin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karşılaştırılması</a:t>
            </a:r>
            <a:endParaRPr sz="1600">
              <a:latin typeface="Tahoma"/>
              <a:cs typeface="Tahoma"/>
            </a:endParaRPr>
          </a:p>
          <a:p>
            <a:pPr marL="341630" indent="-328930">
              <a:lnSpc>
                <a:spcPct val="100000"/>
              </a:lnSpc>
              <a:buAutoNum type="arabicPlain"/>
              <a:tabLst>
                <a:tab pos="341630" algn="l"/>
              </a:tabLst>
            </a:pPr>
            <a:r>
              <a:rPr sz="1600" dirty="0">
                <a:latin typeface="Tahoma"/>
                <a:cs typeface="Tahoma"/>
              </a:rPr>
              <a:t>Mantisanın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hizalanması</a:t>
            </a:r>
            <a:endParaRPr sz="1600">
              <a:latin typeface="Tahoma"/>
              <a:cs typeface="Tahoma"/>
            </a:endParaRPr>
          </a:p>
          <a:p>
            <a:pPr marL="341630" indent="-328930">
              <a:lnSpc>
                <a:spcPct val="100000"/>
              </a:lnSpc>
              <a:buAutoNum type="arabicPlain"/>
              <a:tabLst>
                <a:tab pos="341630" algn="l"/>
              </a:tabLst>
            </a:pPr>
            <a:r>
              <a:rPr sz="1600" dirty="0">
                <a:latin typeface="Tahoma"/>
                <a:cs typeface="Tahoma"/>
              </a:rPr>
              <a:t>Mantisaların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toplanması/Çıkarılması</a:t>
            </a:r>
            <a:endParaRPr sz="1600">
              <a:latin typeface="Tahoma"/>
              <a:cs typeface="Tahoma"/>
            </a:endParaRPr>
          </a:p>
          <a:p>
            <a:pPr marL="342900" indent="-330200">
              <a:lnSpc>
                <a:spcPct val="100000"/>
              </a:lnSpc>
              <a:buAutoNum type="arabicPlain"/>
              <a:tabLst>
                <a:tab pos="342900" algn="l"/>
              </a:tabLst>
            </a:pPr>
            <a:r>
              <a:rPr sz="1600" dirty="0">
                <a:latin typeface="Tahoma"/>
                <a:cs typeface="Tahoma"/>
              </a:rPr>
              <a:t>Sonuç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Normalizasyonu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05" y="2333707"/>
            <a:ext cx="828333" cy="3339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1657354"/>
            <a:ext cx="4229100" cy="4486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4038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3399"/>
                </a:solidFill>
                <a:latin typeface="Tahoma"/>
                <a:cs typeface="Tahoma"/>
              </a:rPr>
              <a:t>Örnek: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9883" y="857250"/>
            <a:ext cx="5706213" cy="3295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4375784"/>
            <a:ext cx="823277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4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kesim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için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harcanan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zamanlar: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t1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60ns,</a:t>
            </a:r>
            <a:r>
              <a:rPr sz="1400" spc="3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t2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70ns,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t3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100ns,</a:t>
            </a:r>
            <a:r>
              <a:rPr sz="1400" spc="3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t4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80ns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fiziksel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gecikmeler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10ns </a:t>
            </a:r>
            <a:r>
              <a:rPr sz="1400" dirty="0">
                <a:latin typeface="Tahoma"/>
                <a:cs typeface="Tahoma"/>
              </a:rPr>
              <a:t>olsun.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Buna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göre;</a:t>
            </a:r>
            <a:endParaRPr sz="1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Tahoma"/>
                <a:cs typeface="Tahoma"/>
              </a:rPr>
              <a:t>pipeline’sız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bir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makinada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toplama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işlemi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için: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60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70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100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80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10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320ns</a:t>
            </a:r>
            <a:endParaRPr sz="1400">
              <a:latin typeface="Tahoma"/>
              <a:cs typeface="Tahoma"/>
            </a:endParaRPr>
          </a:p>
          <a:p>
            <a:pPr marL="12700" marR="108585">
              <a:lnSpc>
                <a:spcPct val="100000"/>
              </a:lnSpc>
              <a:spcBef>
                <a:spcPts val="168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Aritmetik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işlem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için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4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kesimli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‘da</a:t>
            </a:r>
            <a:r>
              <a:rPr sz="1400" u="sng" spc="3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ise</a:t>
            </a:r>
            <a:r>
              <a:rPr sz="1400" u="sng" spc="4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herbir</a:t>
            </a:r>
            <a:r>
              <a:rPr sz="1400" u="sng" spc="3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kesim</a:t>
            </a:r>
            <a:r>
              <a:rPr sz="14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harcanan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süre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farklı olduğundan</a:t>
            </a:r>
            <a:r>
              <a:rPr sz="1400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kötü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durum</a:t>
            </a:r>
            <a:r>
              <a:rPr sz="14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olarak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r>
              <a:rPr sz="14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clock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cycel’ını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100ns</a:t>
            </a: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alarak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tp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100+10</a:t>
            </a: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=110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ns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elde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ederiz.</a:t>
            </a:r>
            <a:r>
              <a:rPr sz="14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Buna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göre;</a:t>
            </a:r>
            <a:endParaRPr sz="14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1680"/>
              </a:spcBef>
            </a:pPr>
            <a:r>
              <a:rPr sz="1400" b="1" dirty="0">
                <a:latin typeface="Tahoma"/>
                <a:cs typeface="Tahoma"/>
              </a:rPr>
              <a:t>Sk=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tn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/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tp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=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320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/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110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=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2.9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449326"/>
            <a:ext cx="614807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  <a:tabLst>
                <a:tab pos="1624965" algn="l"/>
              </a:tabLst>
            </a:pPr>
            <a:r>
              <a:rPr sz="3600" spc="-10" dirty="0">
                <a:solidFill>
                  <a:srgbClr val="FF0000"/>
                </a:solidFill>
                <a:latin typeface="Tahoma"/>
                <a:cs typeface="Tahoma"/>
              </a:rPr>
              <a:t>Komut</a:t>
            </a:r>
            <a:r>
              <a:rPr sz="3600" dirty="0">
                <a:solidFill>
                  <a:srgbClr val="FF0000"/>
                </a:solidFill>
                <a:latin typeface="Tahoma"/>
                <a:cs typeface="Tahoma"/>
              </a:rPr>
              <a:t>	Yürütme</a:t>
            </a:r>
            <a:r>
              <a:rPr sz="36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FF0000"/>
                </a:solidFill>
                <a:latin typeface="Tahoma"/>
                <a:cs typeface="Tahoma"/>
              </a:rPr>
              <a:t>için</a:t>
            </a:r>
            <a:r>
              <a:rPr sz="36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ahoma"/>
                <a:cs typeface="Tahoma"/>
              </a:rPr>
              <a:t>Pipeline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solidFill>
                  <a:srgbClr val="FF0000"/>
                </a:solidFill>
                <a:latin typeface="Tahoma"/>
                <a:cs typeface="Tahoma"/>
              </a:rPr>
              <a:t>Single-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Cycle</a:t>
            </a:r>
            <a:r>
              <a:rPr sz="28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Komut</a:t>
            </a:r>
            <a:r>
              <a:rPr sz="28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Yürütme:</a:t>
            </a:r>
            <a:r>
              <a:rPr sz="28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Planlama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2" y="2564384"/>
            <a:ext cx="537845" cy="29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5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Instruction</a:t>
            </a:r>
            <a:endParaRPr sz="900">
              <a:latin typeface="Arial MT"/>
              <a:cs typeface="Arial MT"/>
            </a:endParaRPr>
          </a:p>
          <a:p>
            <a:pPr algn="ctr">
              <a:lnSpc>
                <a:spcPts val="1055"/>
              </a:lnSpc>
            </a:pP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7229" y="2517520"/>
            <a:ext cx="2216150" cy="498475"/>
            <a:chOff x="2467229" y="2517520"/>
            <a:chExt cx="2216150" cy="498475"/>
          </a:xfrm>
        </p:grpSpPr>
        <p:sp>
          <p:nvSpPr>
            <p:cNvPr id="5" name="object 5"/>
            <p:cNvSpPr/>
            <p:nvPr/>
          </p:nvSpPr>
          <p:spPr>
            <a:xfrm>
              <a:off x="4619244" y="2953511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5" h="62864">
                  <a:moveTo>
                    <a:pt x="4825" y="0"/>
                  </a:moveTo>
                  <a:lnTo>
                    <a:pt x="0" y="62484"/>
                  </a:lnTo>
                  <a:lnTo>
                    <a:pt x="4825" y="62484"/>
                  </a:lnTo>
                  <a:lnTo>
                    <a:pt x="64007" y="32765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4214" y="2524505"/>
              <a:ext cx="833755" cy="370840"/>
            </a:xfrm>
            <a:custGeom>
              <a:avLst/>
              <a:gdLst/>
              <a:ahLst/>
              <a:cxnLst/>
              <a:rect l="l" t="t" r="r" b="b"/>
              <a:pathLst>
                <a:path w="833754" h="370839">
                  <a:moveTo>
                    <a:pt x="551434" y="367157"/>
                  </a:moveTo>
                  <a:lnTo>
                    <a:pt x="556260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556260" y="370332"/>
                  </a:lnTo>
                </a:path>
                <a:path w="833754" h="370839">
                  <a:moveTo>
                    <a:pt x="828928" y="367157"/>
                  </a:moveTo>
                  <a:lnTo>
                    <a:pt x="833627" y="0"/>
                  </a:lnTo>
                  <a:lnTo>
                    <a:pt x="556260" y="0"/>
                  </a:lnTo>
                  <a:lnTo>
                    <a:pt x="556260" y="370332"/>
                  </a:lnTo>
                  <a:lnTo>
                    <a:pt x="833627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61207" y="2628138"/>
            <a:ext cx="791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7841" y="2524505"/>
            <a:ext cx="553720" cy="370840"/>
          </a:xfrm>
          <a:custGeom>
            <a:avLst/>
            <a:gdLst/>
            <a:ahLst/>
            <a:cxnLst/>
            <a:rect l="l" t="t" r="r" b="b"/>
            <a:pathLst>
              <a:path w="553720" h="370839">
                <a:moveTo>
                  <a:pt x="550037" y="367157"/>
                </a:moveTo>
                <a:lnTo>
                  <a:pt x="553212" y="0"/>
                </a:lnTo>
                <a:lnTo>
                  <a:pt x="0" y="0"/>
                </a:lnTo>
                <a:lnTo>
                  <a:pt x="0" y="370332"/>
                </a:lnTo>
                <a:lnTo>
                  <a:pt x="553212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68705" y="2564384"/>
            <a:ext cx="539750" cy="29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ts val="105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  <a:p>
            <a:pPr marL="100330">
              <a:lnSpc>
                <a:spcPts val="1055"/>
              </a:lnSpc>
            </a:pPr>
            <a:r>
              <a:rPr sz="900" spc="-1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1053" y="2524505"/>
            <a:ext cx="556260" cy="370840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553085" y="367157"/>
                </a:moveTo>
                <a:lnTo>
                  <a:pt x="556260" y="0"/>
                </a:lnTo>
                <a:lnTo>
                  <a:pt x="0" y="0"/>
                </a:lnTo>
                <a:lnTo>
                  <a:pt x="0" y="370332"/>
                </a:lnTo>
                <a:lnTo>
                  <a:pt x="556260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4965" y="2628138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81072" y="2517520"/>
            <a:ext cx="2220595" cy="498475"/>
            <a:chOff x="2481072" y="2517520"/>
            <a:chExt cx="2220595" cy="498475"/>
          </a:xfrm>
        </p:grpSpPr>
        <p:sp>
          <p:nvSpPr>
            <p:cNvPr id="13" name="object 13"/>
            <p:cNvSpPr/>
            <p:nvPr/>
          </p:nvSpPr>
          <p:spPr>
            <a:xfrm>
              <a:off x="4417314" y="2524505"/>
              <a:ext cx="277495" cy="370840"/>
            </a:xfrm>
            <a:custGeom>
              <a:avLst/>
              <a:gdLst/>
              <a:ahLst/>
              <a:cxnLst/>
              <a:rect l="l" t="t" r="r" b="b"/>
              <a:pathLst>
                <a:path w="277495" h="370839">
                  <a:moveTo>
                    <a:pt x="274193" y="367157"/>
                  </a:moveTo>
                  <a:lnTo>
                    <a:pt x="277368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277368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26030" y="2983229"/>
              <a:ext cx="2121535" cy="3175"/>
            </a:xfrm>
            <a:custGeom>
              <a:avLst/>
              <a:gdLst/>
              <a:ahLst/>
              <a:cxnLst/>
              <a:rect l="l" t="t" r="r" b="b"/>
              <a:pathLst>
                <a:path w="2121535" h="3175">
                  <a:moveTo>
                    <a:pt x="2121408" y="0"/>
                  </a:moveTo>
                  <a:lnTo>
                    <a:pt x="0" y="304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1072" y="2953511"/>
              <a:ext cx="59690" cy="62865"/>
            </a:xfrm>
            <a:custGeom>
              <a:avLst/>
              <a:gdLst/>
              <a:ahLst/>
              <a:cxnLst/>
              <a:rect l="l" t="t" r="r" b="b"/>
              <a:pathLst>
                <a:path w="59689" h="62864">
                  <a:moveTo>
                    <a:pt x="59435" y="0"/>
                  </a:moveTo>
                  <a:lnTo>
                    <a:pt x="0" y="32765"/>
                  </a:lnTo>
                  <a:lnTo>
                    <a:pt x="59435" y="62484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45255" y="3001136"/>
            <a:ext cx="263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0746" y="2934461"/>
            <a:ext cx="539115" cy="2927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9860" marR="10795" indent="-130175">
              <a:lnSpc>
                <a:spcPts val="1019"/>
              </a:lnSpc>
              <a:spcBef>
                <a:spcPts val="18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87696" y="2887852"/>
            <a:ext cx="2216150" cy="498475"/>
            <a:chOff x="4687696" y="2887852"/>
            <a:chExt cx="2216150" cy="498475"/>
          </a:xfrm>
        </p:grpSpPr>
        <p:sp>
          <p:nvSpPr>
            <p:cNvPr id="19" name="object 19"/>
            <p:cNvSpPr/>
            <p:nvPr/>
          </p:nvSpPr>
          <p:spPr>
            <a:xfrm>
              <a:off x="6841235" y="332384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175" y="0"/>
                  </a:moveTo>
                  <a:lnTo>
                    <a:pt x="0" y="62483"/>
                  </a:lnTo>
                  <a:lnTo>
                    <a:pt x="3175" y="62483"/>
                  </a:lnTo>
                  <a:lnTo>
                    <a:pt x="62484" y="3365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4681" y="2894837"/>
              <a:ext cx="833755" cy="370840"/>
            </a:xfrm>
            <a:custGeom>
              <a:avLst/>
              <a:gdLst/>
              <a:ahLst/>
              <a:cxnLst/>
              <a:rect l="l" t="t" r="r" b="b"/>
              <a:pathLst>
                <a:path w="833754" h="370839">
                  <a:moveTo>
                    <a:pt x="551433" y="367157"/>
                  </a:moveTo>
                  <a:lnTo>
                    <a:pt x="556259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556259" y="370332"/>
                  </a:lnTo>
                </a:path>
                <a:path w="833754" h="370839">
                  <a:moveTo>
                    <a:pt x="828928" y="367157"/>
                  </a:moveTo>
                  <a:lnTo>
                    <a:pt x="833627" y="0"/>
                  </a:lnTo>
                  <a:lnTo>
                    <a:pt x="556259" y="0"/>
                  </a:lnTo>
                  <a:lnTo>
                    <a:pt x="556259" y="370332"/>
                  </a:lnTo>
                  <a:lnTo>
                    <a:pt x="833627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670292" y="3686555"/>
            <a:ext cx="132715" cy="62865"/>
            <a:chOff x="7670292" y="3686555"/>
            <a:chExt cx="132715" cy="62865"/>
          </a:xfrm>
        </p:grpSpPr>
        <p:sp>
          <p:nvSpPr>
            <p:cNvPr id="22" name="object 22"/>
            <p:cNvSpPr/>
            <p:nvPr/>
          </p:nvSpPr>
          <p:spPr>
            <a:xfrm>
              <a:off x="7740396" y="368655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0"/>
                  </a:moveTo>
                  <a:lnTo>
                    <a:pt x="0" y="62484"/>
                  </a:lnTo>
                  <a:lnTo>
                    <a:pt x="62483" y="32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4102" y="3723893"/>
              <a:ext cx="82550" cy="5080"/>
            </a:xfrm>
            <a:custGeom>
              <a:avLst/>
              <a:gdLst/>
              <a:ahLst/>
              <a:cxnLst/>
              <a:rect l="l" t="t" r="r" b="b"/>
              <a:pathLst>
                <a:path w="82550" h="5079">
                  <a:moveTo>
                    <a:pt x="82296" y="0"/>
                  </a:moveTo>
                  <a:lnTo>
                    <a:pt x="0" y="457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82310" y="2997530"/>
            <a:ext cx="7918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28309" y="2894838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89" h="370839">
                <a:moveTo>
                  <a:pt x="551561" y="367157"/>
                </a:moveTo>
                <a:lnTo>
                  <a:pt x="554736" y="0"/>
                </a:lnTo>
                <a:lnTo>
                  <a:pt x="0" y="0"/>
                </a:lnTo>
                <a:lnTo>
                  <a:pt x="0" y="370332"/>
                </a:lnTo>
                <a:lnTo>
                  <a:pt x="554736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90697" y="2934461"/>
            <a:ext cx="537210" cy="2927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9695" marR="92075" indent="55244">
              <a:lnSpc>
                <a:spcPts val="1019"/>
              </a:lnSpc>
              <a:spcBef>
                <a:spcPts val="18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4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83046" y="2894838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90" h="370839">
                <a:moveTo>
                  <a:pt x="551560" y="367157"/>
                </a:moveTo>
                <a:lnTo>
                  <a:pt x="554735" y="0"/>
                </a:lnTo>
                <a:lnTo>
                  <a:pt x="0" y="0"/>
                </a:lnTo>
                <a:lnTo>
                  <a:pt x="0" y="370332"/>
                </a:lnTo>
                <a:lnTo>
                  <a:pt x="554735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70040" y="2997530"/>
            <a:ext cx="2311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01540" y="2887852"/>
            <a:ext cx="2222500" cy="498475"/>
            <a:chOff x="4701540" y="2887852"/>
            <a:chExt cx="2222500" cy="498475"/>
          </a:xfrm>
        </p:grpSpPr>
        <p:sp>
          <p:nvSpPr>
            <p:cNvPr id="30" name="object 30"/>
            <p:cNvSpPr/>
            <p:nvPr/>
          </p:nvSpPr>
          <p:spPr>
            <a:xfrm>
              <a:off x="6637782" y="2894837"/>
              <a:ext cx="279400" cy="370840"/>
            </a:xfrm>
            <a:custGeom>
              <a:avLst/>
              <a:gdLst/>
              <a:ahLst/>
              <a:cxnLst/>
              <a:rect l="l" t="t" r="r" b="b"/>
              <a:pathLst>
                <a:path w="279400" h="370839">
                  <a:moveTo>
                    <a:pt x="274066" y="367157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278892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48022" y="3353561"/>
              <a:ext cx="2118360" cy="5080"/>
            </a:xfrm>
            <a:custGeom>
              <a:avLst/>
              <a:gdLst/>
              <a:ahLst/>
              <a:cxnLst/>
              <a:rect l="l" t="t" r="r" b="b"/>
              <a:pathLst>
                <a:path w="2118359" h="5079">
                  <a:moveTo>
                    <a:pt x="2118359" y="0"/>
                  </a:moveTo>
                  <a:lnTo>
                    <a:pt x="0" y="457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01540" y="3323844"/>
              <a:ext cx="59690" cy="62865"/>
            </a:xfrm>
            <a:custGeom>
              <a:avLst/>
              <a:gdLst/>
              <a:ahLst/>
              <a:cxnLst/>
              <a:rect l="l" t="t" r="r" b="b"/>
              <a:pathLst>
                <a:path w="59689" h="62864">
                  <a:moveTo>
                    <a:pt x="59436" y="0"/>
                  </a:moveTo>
                  <a:lnTo>
                    <a:pt x="0" y="33654"/>
                  </a:lnTo>
                  <a:lnTo>
                    <a:pt x="59436" y="62483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66613" y="3371215"/>
            <a:ext cx="263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23531" y="3304413"/>
            <a:ext cx="536575" cy="2927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47955" marR="10160" indent="-130175">
              <a:lnSpc>
                <a:spcPts val="1030"/>
              </a:lnSpc>
              <a:spcBef>
                <a:spcPts val="175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16673" y="3265170"/>
            <a:ext cx="554990" cy="368935"/>
          </a:xfrm>
          <a:custGeom>
            <a:avLst/>
            <a:gdLst/>
            <a:ahLst/>
            <a:cxnLst/>
            <a:rect l="l" t="t" r="r" b="b"/>
            <a:pathLst>
              <a:path w="554990" h="368935">
                <a:moveTo>
                  <a:pt x="550036" y="365632"/>
                </a:moveTo>
                <a:lnTo>
                  <a:pt x="554735" y="0"/>
                </a:lnTo>
                <a:lnTo>
                  <a:pt x="0" y="0"/>
                </a:lnTo>
                <a:lnTo>
                  <a:pt x="0" y="368807"/>
                </a:lnTo>
                <a:lnTo>
                  <a:pt x="554735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922007" y="3694176"/>
            <a:ext cx="457200" cy="62865"/>
            <a:chOff x="6922007" y="3694176"/>
            <a:chExt cx="457200" cy="62865"/>
          </a:xfrm>
        </p:grpSpPr>
        <p:sp>
          <p:nvSpPr>
            <p:cNvPr id="37" name="object 37"/>
            <p:cNvSpPr/>
            <p:nvPr/>
          </p:nvSpPr>
          <p:spPr>
            <a:xfrm>
              <a:off x="6966965" y="3723894"/>
              <a:ext cx="408940" cy="5080"/>
            </a:xfrm>
            <a:custGeom>
              <a:avLst/>
              <a:gdLst/>
              <a:ahLst/>
              <a:cxnLst/>
              <a:rect l="l" t="t" r="r" b="b"/>
              <a:pathLst>
                <a:path w="408940" h="5079">
                  <a:moveTo>
                    <a:pt x="408431" y="0"/>
                  </a:moveTo>
                  <a:lnTo>
                    <a:pt x="0" y="457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22007" y="3694176"/>
              <a:ext cx="59690" cy="62865"/>
            </a:xfrm>
            <a:custGeom>
              <a:avLst/>
              <a:gdLst/>
              <a:ahLst/>
              <a:cxnLst/>
              <a:rect l="l" t="t" r="r" b="b"/>
              <a:pathLst>
                <a:path w="59690" h="62864">
                  <a:moveTo>
                    <a:pt x="59436" y="0"/>
                  </a:moveTo>
                  <a:lnTo>
                    <a:pt x="0" y="33655"/>
                  </a:lnTo>
                  <a:lnTo>
                    <a:pt x="59436" y="62484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21093" y="3737864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8829" y="2205608"/>
            <a:ext cx="299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6727" y="2620136"/>
            <a:ext cx="807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lw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$1,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06727" y="2989833"/>
            <a:ext cx="807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lw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$2,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06727" y="3359911"/>
            <a:ext cx="807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lw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$3,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300($0)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63980" y="2642616"/>
            <a:ext cx="60960" cy="1012190"/>
            <a:chOff x="1363980" y="2642616"/>
            <a:chExt cx="60960" cy="1012190"/>
          </a:xfrm>
        </p:grpSpPr>
        <p:sp>
          <p:nvSpPr>
            <p:cNvPr id="45" name="object 45"/>
            <p:cNvSpPr/>
            <p:nvPr/>
          </p:nvSpPr>
          <p:spPr>
            <a:xfrm>
              <a:off x="1393698" y="2646426"/>
              <a:ext cx="5080" cy="1004569"/>
            </a:xfrm>
            <a:custGeom>
              <a:avLst/>
              <a:gdLst/>
              <a:ahLst/>
              <a:cxnLst/>
              <a:rect l="l" t="t" r="r" b="b"/>
              <a:pathLst>
                <a:path w="5080" h="1004570">
                  <a:moveTo>
                    <a:pt x="0" y="0"/>
                  </a:moveTo>
                  <a:lnTo>
                    <a:pt x="4571" y="100431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63980" y="357225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32765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478023" y="2269235"/>
            <a:ext cx="5265420" cy="96520"/>
            <a:chOff x="2478023" y="2269235"/>
            <a:chExt cx="5265420" cy="96520"/>
          </a:xfrm>
        </p:grpSpPr>
        <p:sp>
          <p:nvSpPr>
            <p:cNvPr id="48" name="object 48"/>
            <p:cNvSpPr/>
            <p:nvPr/>
          </p:nvSpPr>
          <p:spPr>
            <a:xfrm>
              <a:off x="2481833" y="2298953"/>
              <a:ext cx="5215255" cy="3175"/>
            </a:xfrm>
            <a:custGeom>
              <a:avLst/>
              <a:gdLst/>
              <a:ahLst/>
              <a:cxnLst/>
              <a:rect l="l" t="t" r="r" b="b"/>
              <a:pathLst>
                <a:path w="5215255" h="3175">
                  <a:moveTo>
                    <a:pt x="0" y="0"/>
                  </a:moveTo>
                  <a:lnTo>
                    <a:pt x="5215128" y="304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80959" y="226923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0"/>
                  </a:moveTo>
                  <a:lnTo>
                    <a:pt x="0" y="62484"/>
                  </a:lnTo>
                  <a:lnTo>
                    <a:pt x="62484" y="32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13709" y="2302001"/>
              <a:ext cx="4438015" cy="59690"/>
            </a:xfrm>
            <a:custGeom>
              <a:avLst/>
              <a:gdLst/>
              <a:ahLst/>
              <a:cxnLst/>
              <a:rect l="l" t="t" r="r" b="b"/>
              <a:pathLst>
                <a:path w="4438015" h="59689">
                  <a:moveTo>
                    <a:pt x="0" y="59436"/>
                  </a:moveTo>
                  <a:lnTo>
                    <a:pt x="4571" y="0"/>
                  </a:lnTo>
                </a:path>
                <a:path w="4438015" h="59689">
                  <a:moveTo>
                    <a:pt x="556260" y="59436"/>
                  </a:moveTo>
                  <a:lnTo>
                    <a:pt x="560831" y="0"/>
                  </a:lnTo>
                </a:path>
                <a:path w="4438015" h="59689">
                  <a:moveTo>
                    <a:pt x="1110995" y="59436"/>
                  </a:moveTo>
                  <a:lnTo>
                    <a:pt x="1114043" y="0"/>
                  </a:lnTo>
                </a:path>
                <a:path w="4438015" h="59689">
                  <a:moveTo>
                    <a:pt x="1667255" y="59436"/>
                  </a:moveTo>
                  <a:lnTo>
                    <a:pt x="1670303" y="0"/>
                  </a:lnTo>
                </a:path>
                <a:path w="4438015" h="59689">
                  <a:moveTo>
                    <a:pt x="2220467" y="59436"/>
                  </a:moveTo>
                  <a:lnTo>
                    <a:pt x="2226564" y="0"/>
                  </a:lnTo>
                </a:path>
                <a:path w="4438015" h="59689">
                  <a:moveTo>
                    <a:pt x="2776728" y="59436"/>
                  </a:moveTo>
                  <a:lnTo>
                    <a:pt x="2779776" y="0"/>
                  </a:lnTo>
                </a:path>
                <a:path w="4438015" h="59689">
                  <a:moveTo>
                    <a:pt x="3323843" y="59436"/>
                  </a:moveTo>
                  <a:lnTo>
                    <a:pt x="3325367" y="0"/>
                  </a:lnTo>
                </a:path>
                <a:path w="4438015" h="59689">
                  <a:moveTo>
                    <a:pt x="3880104" y="59436"/>
                  </a:moveTo>
                  <a:lnTo>
                    <a:pt x="3881628" y="0"/>
                  </a:lnTo>
                </a:path>
                <a:path w="4438015" h="59689">
                  <a:moveTo>
                    <a:pt x="4436364" y="59436"/>
                  </a:moveTo>
                  <a:lnTo>
                    <a:pt x="4437888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64307" y="20913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19932" y="20913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75557" y="20913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29658" y="209130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9088" y="2091308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03189" y="2091308"/>
            <a:ext cx="167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78023" y="4814315"/>
            <a:ext cx="4330065" cy="82550"/>
            <a:chOff x="2478023" y="4814315"/>
            <a:chExt cx="4330065" cy="82550"/>
          </a:xfrm>
        </p:grpSpPr>
        <p:sp>
          <p:nvSpPr>
            <p:cNvPr id="58" name="object 58"/>
            <p:cNvSpPr/>
            <p:nvPr/>
          </p:nvSpPr>
          <p:spPr>
            <a:xfrm>
              <a:off x="6745223" y="481431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0"/>
                  </a:moveTo>
                  <a:lnTo>
                    <a:pt x="0" y="62483"/>
                  </a:lnTo>
                  <a:lnTo>
                    <a:pt x="62483" y="28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81833" y="4833365"/>
              <a:ext cx="4277995" cy="59690"/>
            </a:xfrm>
            <a:custGeom>
              <a:avLst/>
              <a:gdLst/>
              <a:ahLst/>
              <a:cxnLst/>
              <a:rect l="l" t="t" r="r" b="b"/>
              <a:pathLst>
                <a:path w="4277995" h="59689">
                  <a:moveTo>
                    <a:pt x="0" y="15239"/>
                  </a:moveTo>
                  <a:lnTo>
                    <a:pt x="4277868" y="18287"/>
                  </a:lnTo>
                </a:path>
                <a:path w="4277995" h="59689">
                  <a:moveTo>
                    <a:pt x="531876" y="59435"/>
                  </a:moveTo>
                  <a:lnTo>
                    <a:pt x="536448" y="0"/>
                  </a:lnTo>
                </a:path>
                <a:path w="4277995" h="59689">
                  <a:moveTo>
                    <a:pt x="1088136" y="59435"/>
                  </a:moveTo>
                  <a:lnTo>
                    <a:pt x="1092708" y="0"/>
                  </a:lnTo>
                </a:path>
                <a:path w="4277995" h="59689">
                  <a:moveTo>
                    <a:pt x="1642871" y="59435"/>
                  </a:moveTo>
                  <a:lnTo>
                    <a:pt x="1645920" y="0"/>
                  </a:lnTo>
                </a:path>
                <a:path w="4277995" h="59689">
                  <a:moveTo>
                    <a:pt x="2199132" y="59435"/>
                  </a:moveTo>
                  <a:lnTo>
                    <a:pt x="2202180" y="0"/>
                  </a:lnTo>
                </a:path>
                <a:path w="4277995" h="59689">
                  <a:moveTo>
                    <a:pt x="2752344" y="59435"/>
                  </a:moveTo>
                  <a:lnTo>
                    <a:pt x="2758440" y="0"/>
                  </a:lnTo>
                </a:path>
                <a:path w="4277995" h="59689">
                  <a:moveTo>
                    <a:pt x="3308604" y="59435"/>
                  </a:moveTo>
                  <a:lnTo>
                    <a:pt x="3311652" y="0"/>
                  </a:lnTo>
                </a:path>
                <a:path w="4277995" h="59689">
                  <a:moveTo>
                    <a:pt x="3852672" y="59435"/>
                  </a:moveTo>
                  <a:lnTo>
                    <a:pt x="385419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64307" y="4622419"/>
            <a:ext cx="3449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  <a:tab pos="1123315" algn="l"/>
                <a:tab pos="1677670" algn="l"/>
                <a:tab pos="2197100" algn="l"/>
                <a:tab pos="2751455" algn="l"/>
                <a:tab pos="3298825" algn="l"/>
              </a:tabLst>
            </a:pPr>
            <a:r>
              <a:rPr sz="1000" spc="-50" dirty="0">
                <a:latin typeface="Arial MT"/>
                <a:cs typeface="Arial MT"/>
              </a:rPr>
              <a:t>2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4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6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8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12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500" spc="-37" baseline="2777" dirty="0">
                <a:latin typeface="Arial MT"/>
                <a:cs typeface="Arial MT"/>
              </a:rPr>
              <a:t>14</a:t>
            </a:r>
            <a:endParaRPr sz="1500" baseline="2777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54265" y="3537966"/>
            <a:ext cx="1822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...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75628" y="2091308"/>
            <a:ext cx="1341755" cy="61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1188085" algn="l"/>
              </a:tabLst>
            </a:pPr>
            <a:r>
              <a:rPr sz="1000" spc="-25" dirty="0">
                <a:latin typeface="Arial MT"/>
                <a:cs typeface="Arial MT"/>
              </a:rPr>
              <a:t>14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16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18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Tahoma"/>
                <a:cs typeface="Tahoma"/>
              </a:rPr>
              <a:t>Single-</a:t>
            </a:r>
            <a:r>
              <a:rPr sz="1600" b="1" spc="-10" dirty="0">
                <a:latin typeface="Tahoma"/>
                <a:cs typeface="Tahoma"/>
              </a:rPr>
              <a:t>cycle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32102" y="1965705"/>
            <a:ext cx="554990" cy="4699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45"/>
              </a:spcBef>
            </a:pPr>
            <a:r>
              <a:rPr sz="1000" spc="-10" dirty="0">
                <a:latin typeface="Arial MT"/>
                <a:cs typeface="Arial MT"/>
              </a:rPr>
              <a:t>Program </a:t>
            </a:r>
            <a:r>
              <a:rPr sz="1000" spc="-20" dirty="0">
                <a:latin typeface="Arial MT"/>
                <a:cs typeface="Arial MT"/>
              </a:rPr>
              <a:t>execution </a:t>
            </a:r>
            <a:r>
              <a:rPr sz="1000" spc="-10" dirty="0">
                <a:latin typeface="Arial MT"/>
                <a:cs typeface="Arial MT"/>
              </a:rPr>
              <a:t>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32102" y="2405633"/>
            <a:ext cx="863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(in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instructions)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88692" y="5081142"/>
            <a:ext cx="539115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1765" marR="12065" indent="-133985">
              <a:lnSpc>
                <a:spcPts val="1050"/>
              </a:lnSpc>
              <a:spcBef>
                <a:spcPts val="16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474848" y="5033645"/>
            <a:ext cx="1123950" cy="498475"/>
            <a:chOff x="2474848" y="5033645"/>
            <a:chExt cx="1123950" cy="498475"/>
          </a:xfrm>
        </p:grpSpPr>
        <p:sp>
          <p:nvSpPr>
            <p:cNvPr id="67" name="object 67"/>
            <p:cNvSpPr/>
            <p:nvPr/>
          </p:nvSpPr>
          <p:spPr>
            <a:xfrm>
              <a:off x="2965703" y="5474208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0" y="0"/>
                  </a:moveTo>
                  <a:lnTo>
                    <a:pt x="0" y="57911"/>
                  </a:lnTo>
                  <a:lnTo>
                    <a:pt x="64007" y="28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81833" y="5040630"/>
              <a:ext cx="1109980" cy="370840"/>
            </a:xfrm>
            <a:custGeom>
              <a:avLst/>
              <a:gdLst/>
              <a:ahLst/>
              <a:cxnLst/>
              <a:rect l="l" t="t" r="r" b="b"/>
              <a:pathLst>
                <a:path w="1109979" h="370839">
                  <a:moveTo>
                    <a:pt x="551561" y="370332"/>
                  </a:moveTo>
                  <a:lnTo>
                    <a:pt x="554736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554736" y="370332"/>
                  </a:lnTo>
                </a:path>
                <a:path w="1109979" h="370839">
                  <a:moveTo>
                    <a:pt x="1106296" y="370332"/>
                  </a:moveTo>
                  <a:lnTo>
                    <a:pt x="1109471" y="0"/>
                  </a:lnTo>
                  <a:lnTo>
                    <a:pt x="832104" y="0"/>
                  </a:lnTo>
                  <a:lnTo>
                    <a:pt x="832104" y="370332"/>
                  </a:lnTo>
                  <a:lnTo>
                    <a:pt x="1109471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320796" y="5147817"/>
            <a:ext cx="817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91305" y="5040629"/>
            <a:ext cx="556260" cy="370840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553085" y="370332"/>
                </a:moveTo>
                <a:lnTo>
                  <a:pt x="556260" y="0"/>
                </a:lnTo>
                <a:lnTo>
                  <a:pt x="0" y="0"/>
                </a:lnTo>
                <a:lnTo>
                  <a:pt x="0" y="370332"/>
                </a:lnTo>
                <a:lnTo>
                  <a:pt x="556260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155217" y="5081142"/>
            <a:ext cx="537210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2870" marR="87630" indent="50800">
              <a:lnSpc>
                <a:spcPts val="1050"/>
              </a:lnSpc>
              <a:spcBef>
                <a:spcPts val="16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35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47565" y="5040629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89" h="370839">
                <a:moveTo>
                  <a:pt x="550037" y="370332"/>
                </a:moveTo>
                <a:lnTo>
                  <a:pt x="554736" y="0"/>
                </a:lnTo>
                <a:lnTo>
                  <a:pt x="0" y="0"/>
                </a:lnTo>
                <a:lnTo>
                  <a:pt x="0" y="370332"/>
                </a:lnTo>
                <a:lnTo>
                  <a:pt x="554736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710334" y="5147817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487167" y="5033645"/>
            <a:ext cx="2499995" cy="498475"/>
            <a:chOff x="2487167" y="5033645"/>
            <a:chExt cx="2499995" cy="498475"/>
          </a:xfrm>
        </p:grpSpPr>
        <p:sp>
          <p:nvSpPr>
            <p:cNvPr id="75" name="object 75"/>
            <p:cNvSpPr/>
            <p:nvPr/>
          </p:nvSpPr>
          <p:spPr>
            <a:xfrm>
              <a:off x="4702301" y="5040630"/>
              <a:ext cx="277495" cy="370840"/>
            </a:xfrm>
            <a:custGeom>
              <a:avLst/>
              <a:gdLst/>
              <a:ahLst/>
              <a:cxnLst/>
              <a:rect l="l" t="t" r="r" b="b"/>
              <a:pathLst>
                <a:path w="277495" h="370839">
                  <a:moveTo>
                    <a:pt x="274193" y="370332"/>
                  </a:moveTo>
                  <a:lnTo>
                    <a:pt x="277368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277368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38221" y="5502402"/>
              <a:ext cx="449580" cy="1905"/>
            </a:xfrm>
            <a:custGeom>
              <a:avLst/>
              <a:gdLst/>
              <a:ahLst/>
              <a:cxnLst/>
              <a:rect l="l" t="t" r="r" b="b"/>
              <a:pathLst>
                <a:path w="449580" h="1904">
                  <a:moveTo>
                    <a:pt x="449579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87167" y="5474208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0911" y="56474"/>
                  </a:moveTo>
                  <a:lnTo>
                    <a:pt x="60832" y="57911"/>
                  </a:lnTo>
                  <a:lnTo>
                    <a:pt x="64007" y="57911"/>
                  </a:lnTo>
                  <a:lnTo>
                    <a:pt x="60911" y="56474"/>
                  </a:lnTo>
                  <a:close/>
                </a:path>
                <a:path w="64135" h="58420">
                  <a:moveTo>
                    <a:pt x="64007" y="0"/>
                  </a:moveTo>
                  <a:lnTo>
                    <a:pt x="0" y="28193"/>
                  </a:lnTo>
                  <a:lnTo>
                    <a:pt x="60911" y="56474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143505" y="4725415"/>
            <a:ext cx="299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13077" y="5136337"/>
            <a:ext cx="80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$1,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13077" y="5506618"/>
            <a:ext cx="80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$2,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13077" y="5876645"/>
            <a:ext cx="80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$3,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300($0)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370075" y="5163311"/>
            <a:ext cx="64135" cy="986155"/>
            <a:chOff x="1370075" y="5163311"/>
            <a:chExt cx="64135" cy="986155"/>
          </a:xfrm>
        </p:grpSpPr>
        <p:sp>
          <p:nvSpPr>
            <p:cNvPr id="83" name="object 83"/>
            <p:cNvSpPr/>
            <p:nvPr/>
          </p:nvSpPr>
          <p:spPr>
            <a:xfrm>
              <a:off x="1401317" y="5167121"/>
              <a:ext cx="1905" cy="935990"/>
            </a:xfrm>
            <a:custGeom>
              <a:avLst/>
              <a:gdLst/>
              <a:ahLst/>
              <a:cxnLst/>
              <a:rect l="l" t="t" r="r" b="b"/>
              <a:pathLst>
                <a:path w="1905" h="935989">
                  <a:moveTo>
                    <a:pt x="0" y="0"/>
                  </a:moveTo>
                  <a:lnTo>
                    <a:pt x="1523" y="93573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70075" y="6088379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64008" y="0"/>
                  </a:moveTo>
                  <a:lnTo>
                    <a:pt x="60833" y="0"/>
                  </a:lnTo>
                  <a:lnTo>
                    <a:pt x="0" y="0"/>
                  </a:lnTo>
                  <a:lnTo>
                    <a:pt x="30353" y="6096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624454" y="5517896"/>
            <a:ext cx="2590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42634" y="5451094"/>
            <a:ext cx="539750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065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Instruction</a:t>
            </a:r>
            <a:endParaRPr sz="900">
              <a:latin typeface="Arial MT"/>
              <a:cs typeface="Arial MT"/>
            </a:endParaRPr>
          </a:p>
          <a:p>
            <a:pPr marL="3810" algn="ctr">
              <a:lnSpc>
                <a:spcPts val="1065"/>
              </a:lnSpc>
            </a:pP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029585" y="5403977"/>
            <a:ext cx="1125220" cy="498475"/>
            <a:chOff x="3029585" y="5403977"/>
            <a:chExt cx="1125220" cy="498475"/>
          </a:xfrm>
        </p:grpSpPr>
        <p:sp>
          <p:nvSpPr>
            <p:cNvPr id="88" name="object 88"/>
            <p:cNvSpPr/>
            <p:nvPr/>
          </p:nvSpPr>
          <p:spPr>
            <a:xfrm>
              <a:off x="3520440" y="5843016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0" y="0"/>
                  </a:moveTo>
                  <a:lnTo>
                    <a:pt x="0" y="59436"/>
                  </a:lnTo>
                  <a:lnTo>
                    <a:pt x="64008" y="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36570" y="5410962"/>
              <a:ext cx="1111250" cy="370840"/>
            </a:xfrm>
            <a:custGeom>
              <a:avLst/>
              <a:gdLst/>
              <a:ahLst/>
              <a:cxnLst/>
              <a:rect l="l" t="t" r="r" b="b"/>
              <a:pathLst>
                <a:path w="1111250" h="370839">
                  <a:moveTo>
                    <a:pt x="551560" y="370331"/>
                  </a:moveTo>
                  <a:lnTo>
                    <a:pt x="554735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554735" y="370331"/>
                  </a:lnTo>
                </a:path>
                <a:path w="1111250" h="370839">
                  <a:moveTo>
                    <a:pt x="1107820" y="370331"/>
                  </a:moveTo>
                  <a:lnTo>
                    <a:pt x="1110995" y="0"/>
                  </a:lnTo>
                  <a:lnTo>
                    <a:pt x="833628" y="0"/>
                  </a:lnTo>
                  <a:lnTo>
                    <a:pt x="833628" y="370331"/>
                  </a:lnTo>
                  <a:lnTo>
                    <a:pt x="1110995" y="3703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877055" y="5517896"/>
            <a:ext cx="8153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147565" y="5410961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89" h="370839">
                <a:moveTo>
                  <a:pt x="550037" y="370331"/>
                </a:moveTo>
                <a:lnTo>
                  <a:pt x="554736" y="0"/>
                </a:lnTo>
                <a:lnTo>
                  <a:pt x="0" y="0"/>
                </a:lnTo>
                <a:lnTo>
                  <a:pt x="0" y="370331"/>
                </a:lnTo>
                <a:lnTo>
                  <a:pt x="554736" y="3703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710334" y="5451094"/>
            <a:ext cx="53784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ts val="1065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  <a:p>
            <a:pPr marL="103505">
              <a:lnSpc>
                <a:spcPts val="1065"/>
              </a:lnSpc>
            </a:pPr>
            <a:r>
              <a:rPr sz="900" spc="-1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702302" y="5410961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89" h="370839">
                <a:moveTo>
                  <a:pt x="551561" y="370331"/>
                </a:moveTo>
                <a:lnTo>
                  <a:pt x="554736" y="0"/>
                </a:lnTo>
                <a:lnTo>
                  <a:pt x="0" y="0"/>
                </a:lnTo>
                <a:lnTo>
                  <a:pt x="0" y="370331"/>
                </a:lnTo>
                <a:lnTo>
                  <a:pt x="554736" y="3703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264689" y="5517896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043427" y="5403977"/>
            <a:ext cx="2498090" cy="498475"/>
            <a:chOff x="3043427" y="5403977"/>
            <a:chExt cx="2498090" cy="498475"/>
          </a:xfrm>
        </p:grpSpPr>
        <p:sp>
          <p:nvSpPr>
            <p:cNvPr id="96" name="object 96"/>
            <p:cNvSpPr/>
            <p:nvPr/>
          </p:nvSpPr>
          <p:spPr>
            <a:xfrm>
              <a:off x="5257038" y="5410962"/>
              <a:ext cx="277495" cy="370840"/>
            </a:xfrm>
            <a:custGeom>
              <a:avLst/>
              <a:gdLst/>
              <a:ahLst/>
              <a:cxnLst/>
              <a:rect l="l" t="t" r="r" b="b"/>
              <a:pathLst>
                <a:path w="277495" h="370839">
                  <a:moveTo>
                    <a:pt x="274192" y="370331"/>
                  </a:moveTo>
                  <a:lnTo>
                    <a:pt x="277367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277367" y="3703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91433" y="5872734"/>
              <a:ext cx="452755" cy="1905"/>
            </a:xfrm>
            <a:custGeom>
              <a:avLst/>
              <a:gdLst/>
              <a:ahLst/>
              <a:cxnLst/>
              <a:rect l="l" t="t" r="r" b="b"/>
              <a:pathLst>
                <a:path w="452754" h="1904">
                  <a:moveTo>
                    <a:pt x="452628" y="0"/>
                  </a:moveTo>
                  <a:lnTo>
                    <a:pt x="0" y="15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3427" y="5843016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59361" y="57220"/>
                  </a:moveTo>
                  <a:lnTo>
                    <a:pt x="59182" y="59436"/>
                  </a:lnTo>
                  <a:lnTo>
                    <a:pt x="64008" y="59436"/>
                  </a:lnTo>
                  <a:lnTo>
                    <a:pt x="59361" y="57220"/>
                  </a:lnTo>
                  <a:close/>
                </a:path>
                <a:path w="64135" h="59689">
                  <a:moveTo>
                    <a:pt x="64008" y="0"/>
                  </a:moveTo>
                  <a:lnTo>
                    <a:pt x="0" y="28917"/>
                  </a:lnTo>
                  <a:lnTo>
                    <a:pt x="59361" y="5722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178555" y="5887313"/>
            <a:ext cx="260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97370" y="5821171"/>
            <a:ext cx="54102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2400" marR="11430" indent="-133985">
              <a:lnSpc>
                <a:spcPts val="1050"/>
              </a:lnSpc>
              <a:spcBef>
                <a:spcPts val="16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91305" y="5781294"/>
            <a:ext cx="1111250" cy="368935"/>
          </a:xfrm>
          <a:custGeom>
            <a:avLst/>
            <a:gdLst/>
            <a:ahLst/>
            <a:cxnLst/>
            <a:rect l="l" t="t" r="r" b="b"/>
            <a:pathLst>
              <a:path w="1111250" h="368935">
                <a:moveTo>
                  <a:pt x="553085" y="368807"/>
                </a:moveTo>
                <a:lnTo>
                  <a:pt x="556260" y="0"/>
                </a:lnTo>
                <a:lnTo>
                  <a:pt x="0" y="0"/>
                </a:lnTo>
                <a:lnTo>
                  <a:pt x="0" y="368807"/>
                </a:lnTo>
                <a:lnTo>
                  <a:pt x="556260" y="368807"/>
                </a:lnTo>
              </a:path>
              <a:path w="1111250" h="368935">
                <a:moveTo>
                  <a:pt x="1106297" y="368807"/>
                </a:moveTo>
                <a:lnTo>
                  <a:pt x="1110996" y="0"/>
                </a:lnTo>
                <a:lnTo>
                  <a:pt x="833628" y="0"/>
                </a:lnTo>
                <a:lnTo>
                  <a:pt x="833628" y="368807"/>
                </a:lnTo>
                <a:lnTo>
                  <a:pt x="1110996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448936" y="5887313"/>
            <a:ext cx="7994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702302" y="5781294"/>
            <a:ext cx="554990" cy="368935"/>
          </a:xfrm>
          <a:custGeom>
            <a:avLst/>
            <a:gdLst/>
            <a:ahLst/>
            <a:cxnLst/>
            <a:rect l="l" t="t" r="r" b="b"/>
            <a:pathLst>
              <a:path w="554989" h="368935">
                <a:moveTo>
                  <a:pt x="551561" y="368807"/>
                </a:moveTo>
                <a:lnTo>
                  <a:pt x="554736" y="0"/>
                </a:lnTo>
                <a:lnTo>
                  <a:pt x="0" y="0"/>
                </a:lnTo>
                <a:lnTo>
                  <a:pt x="0" y="368807"/>
                </a:lnTo>
                <a:lnTo>
                  <a:pt x="554736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264689" y="5821171"/>
            <a:ext cx="53975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2870" marR="89535" indent="52069">
              <a:lnSpc>
                <a:spcPts val="1050"/>
              </a:lnSpc>
              <a:spcBef>
                <a:spcPts val="16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35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57038" y="5781294"/>
            <a:ext cx="556260" cy="368935"/>
          </a:xfrm>
          <a:custGeom>
            <a:avLst/>
            <a:gdLst/>
            <a:ahLst/>
            <a:cxnLst/>
            <a:rect l="l" t="t" r="r" b="b"/>
            <a:pathLst>
              <a:path w="556260" h="368935">
                <a:moveTo>
                  <a:pt x="553085" y="368807"/>
                </a:moveTo>
                <a:lnTo>
                  <a:pt x="556260" y="0"/>
                </a:lnTo>
                <a:lnTo>
                  <a:pt x="0" y="0"/>
                </a:lnTo>
                <a:lnTo>
                  <a:pt x="0" y="368807"/>
                </a:lnTo>
                <a:lnTo>
                  <a:pt x="556260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820949" y="5887313"/>
            <a:ext cx="2597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813297" y="5781294"/>
            <a:ext cx="277495" cy="368935"/>
          </a:xfrm>
          <a:custGeom>
            <a:avLst/>
            <a:gdLst/>
            <a:ahLst/>
            <a:cxnLst/>
            <a:rect l="l" t="t" r="r" b="b"/>
            <a:pathLst>
              <a:path w="277495" h="368935">
                <a:moveTo>
                  <a:pt x="274192" y="368807"/>
                </a:moveTo>
                <a:lnTo>
                  <a:pt x="277367" y="0"/>
                </a:lnTo>
                <a:lnTo>
                  <a:pt x="0" y="0"/>
                </a:lnTo>
                <a:lnTo>
                  <a:pt x="0" y="368807"/>
                </a:lnTo>
                <a:lnTo>
                  <a:pt x="277367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3598164" y="6213347"/>
            <a:ext cx="541020" cy="59690"/>
            <a:chOff x="3598164" y="6213347"/>
            <a:chExt cx="541020" cy="59690"/>
          </a:xfrm>
        </p:grpSpPr>
        <p:sp>
          <p:nvSpPr>
            <p:cNvPr id="109" name="object 109"/>
            <p:cNvSpPr/>
            <p:nvPr/>
          </p:nvSpPr>
          <p:spPr>
            <a:xfrm>
              <a:off x="4076700" y="6213347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0" y="0"/>
                  </a:moveTo>
                  <a:lnTo>
                    <a:pt x="0" y="59435"/>
                  </a:lnTo>
                  <a:lnTo>
                    <a:pt x="62484" y="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47694" y="6243065"/>
              <a:ext cx="452755" cy="1905"/>
            </a:xfrm>
            <a:custGeom>
              <a:avLst/>
              <a:gdLst/>
              <a:ahLst/>
              <a:cxnLst/>
              <a:rect l="l" t="t" r="r" b="b"/>
              <a:pathLst>
                <a:path w="452754" h="1904">
                  <a:moveTo>
                    <a:pt x="452627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98164" y="6213347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59389" y="57924"/>
                  </a:moveTo>
                  <a:lnTo>
                    <a:pt x="59309" y="59435"/>
                  </a:lnTo>
                  <a:lnTo>
                    <a:pt x="62484" y="59435"/>
                  </a:lnTo>
                  <a:lnTo>
                    <a:pt x="59389" y="57924"/>
                  </a:lnTo>
                  <a:close/>
                </a:path>
                <a:path w="62864" h="59689">
                  <a:moveTo>
                    <a:pt x="62484" y="0"/>
                  </a:moveTo>
                  <a:lnTo>
                    <a:pt x="0" y="28917"/>
                  </a:lnTo>
                  <a:lnTo>
                    <a:pt x="59389" y="5792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734561" y="6257645"/>
            <a:ext cx="25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25" dirty="0">
                <a:latin typeface="Arial MT"/>
                <a:cs typeface="Arial MT"/>
              </a:rPr>
              <a:t> ns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149852" y="6213347"/>
            <a:ext cx="536575" cy="59690"/>
            <a:chOff x="4149852" y="6213347"/>
            <a:chExt cx="536575" cy="59690"/>
          </a:xfrm>
        </p:grpSpPr>
        <p:sp>
          <p:nvSpPr>
            <p:cNvPr id="114" name="object 114"/>
            <p:cNvSpPr/>
            <p:nvPr/>
          </p:nvSpPr>
          <p:spPr>
            <a:xfrm>
              <a:off x="4623816" y="6213347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3175" y="0"/>
                  </a:moveTo>
                  <a:lnTo>
                    <a:pt x="0" y="59435"/>
                  </a:lnTo>
                  <a:lnTo>
                    <a:pt x="3175" y="59435"/>
                  </a:lnTo>
                  <a:lnTo>
                    <a:pt x="62484" y="28917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194810" y="6243065"/>
              <a:ext cx="455930" cy="1905"/>
            </a:xfrm>
            <a:custGeom>
              <a:avLst/>
              <a:gdLst/>
              <a:ahLst/>
              <a:cxnLst/>
              <a:rect l="l" t="t" r="r" b="b"/>
              <a:pathLst>
                <a:path w="455929" h="1904">
                  <a:moveTo>
                    <a:pt x="455675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49852" y="6213347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89">
                  <a:moveTo>
                    <a:pt x="60960" y="0"/>
                  </a:moveTo>
                  <a:lnTo>
                    <a:pt x="0" y="28917"/>
                  </a:lnTo>
                  <a:lnTo>
                    <a:pt x="60960" y="59435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285234" y="6257645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4696967" y="6213347"/>
            <a:ext cx="542925" cy="59690"/>
            <a:chOff x="4696967" y="6213347"/>
            <a:chExt cx="542925" cy="59690"/>
          </a:xfrm>
        </p:grpSpPr>
        <p:sp>
          <p:nvSpPr>
            <p:cNvPr id="119" name="object 119"/>
            <p:cNvSpPr/>
            <p:nvPr/>
          </p:nvSpPr>
          <p:spPr>
            <a:xfrm>
              <a:off x="5175503" y="6213347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3175" y="0"/>
                  </a:moveTo>
                  <a:lnTo>
                    <a:pt x="0" y="59435"/>
                  </a:lnTo>
                  <a:lnTo>
                    <a:pt x="3175" y="59435"/>
                  </a:lnTo>
                  <a:lnTo>
                    <a:pt x="64008" y="28917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48021" y="6243065"/>
              <a:ext cx="449580" cy="1905"/>
            </a:xfrm>
            <a:custGeom>
              <a:avLst/>
              <a:gdLst/>
              <a:ahLst/>
              <a:cxnLst/>
              <a:rect l="l" t="t" r="r" b="b"/>
              <a:pathLst>
                <a:path w="449579" h="1904">
                  <a:moveTo>
                    <a:pt x="449579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696967" y="6213347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64008" y="0"/>
                  </a:moveTo>
                  <a:lnTo>
                    <a:pt x="0" y="28917"/>
                  </a:lnTo>
                  <a:lnTo>
                    <a:pt x="64008" y="59435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834509" y="6257645"/>
            <a:ext cx="262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250179" y="6213347"/>
            <a:ext cx="539750" cy="59690"/>
            <a:chOff x="5250179" y="6213347"/>
            <a:chExt cx="539750" cy="59690"/>
          </a:xfrm>
        </p:grpSpPr>
        <p:sp>
          <p:nvSpPr>
            <p:cNvPr id="124" name="object 124"/>
            <p:cNvSpPr/>
            <p:nvPr/>
          </p:nvSpPr>
          <p:spPr>
            <a:xfrm>
              <a:off x="5725667" y="6213347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0" y="0"/>
                  </a:moveTo>
                  <a:lnTo>
                    <a:pt x="0" y="59435"/>
                  </a:lnTo>
                  <a:lnTo>
                    <a:pt x="64008" y="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98185" y="6243065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5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50179" y="6213347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89">
                  <a:moveTo>
                    <a:pt x="57867" y="57887"/>
                  </a:moveTo>
                  <a:lnTo>
                    <a:pt x="57785" y="59435"/>
                  </a:lnTo>
                  <a:lnTo>
                    <a:pt x="60960" y="59435"/>
                  </a:lnTo>
                  <a:lnTo>
                    <a:pt x="57867" y="57887"/>
                  </a:lnTo>
                  <a:close/>
                </a:path>
                <a:path w="60960" h="59689">
                  <a:moveTo>
                    <a:pt x="60960" y="0"/>
                  </a:moveTo>
                  <a:lnTo>
                    <a:pt x="0" y="28917"/>
                  </a:lnTo>
                  <a:lnTo>
                    <a:pt x="57867" y="57887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385561" y="6257645"/>
            <a:ext cx="25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800344" y="6213347"/>
            <a:ext cx="539750" cy="59690"/>
            <a:chOff x="5800344" y="6213347"/>
            <a:chExt cx="539750" cy="59690"/>
          </a:xfrm>
        </p:grpSpPr>
        <p:sp>
          <p:nvSpPr>
            <p:cNvPr id="129" name="object 129"/>
            <p:cNvSpPr/>
            <p:nvPr/>
          </p:nvSpPr>
          <p:spPr>
            <a:xfrm>
              <a:off x="6278880" y="6213347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89">
                  <a:moveTo>
                    <a:pt x="0" y="0"/>
                  </a:moveTo>
                  <a:lnTo>
                    <a:pt x="0" y="59435"/>
                  </a:lnTo>
                  <a:lnTo>
                    <a:pt x="60960" y="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849874" y="6243065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5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00344" y="6213347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59435" y="0"/>
                  </a:moveTo>
                  <a:lnTo>
                    <a:pt x="0" y="28917"/>
                  </a:lnTo>
                  <a:lnTo>
                    <a:pt x="59435" y="59435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936741" y="6257645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335405" y="4655565"/>
            <a:ext cx="559435" cy="3219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spc="-10" dirty="0">
                <a:latin typeface="Arial MT"/>
                <a:cs typeface="Arial MT"/>
              </a:rPr>
              <a:t>execution 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335405" y="4947920"/>
            <a:ext cx="8648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(in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instructions)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12140" y="3920109"/>
            <a:ext cx="810768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854825" algn="l"/>
              </a:tabLst>
            </a:pPr>
            <a:r>
              <a:rPr sz="1600" b="1" dirty="0">
                <a:latin typeface="Tahoma"/>
                <a:cs typeface="Tahoma"/>
              </a:rPr>
              <a:t>Farzedin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ki</a:t>
            </a:r>
            <a:r>
              <a:rPr sz="1600" b="1" spc="4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fetch,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memorye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erişim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ve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ALU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işlemleri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2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ns ;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register</a:t>
            </a:r>
            <a:r>
              <a:rPr sz="1600" b="1" dirty="0">
                <a:latin typeface="Tahoma"/>
                <a:cs typeface="Tahoma"/>
              </a:rPr>
              <a:t>	erişimi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1</a:t>
            </a:r>
            <a:r>
              <a:rPr sz="1600" b="1" spc="-25" dirty="0">
                <a:latin typeface="Tahoma"/>
                <a:cs typeface="Tahoma"/>
              </a:rPr>
              <a:t> ns. </a:t>
            </a:r>
            <a:r>
              <a:rPr sz="1600" b="1" dirty="0">
                <a:latin typeface="Tahoma"/>
                <a:cs typeface="Tahoma"/>
              </a:rPr>
              <a:t>Buna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göre,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single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cycle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clock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8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ns’dir.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Pipelined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clock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cycle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ise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ns.</a:t>
            </a:r>
            <a:endParaRPr sz="1600">
              <a:latin typeface="Tahoma"/>
              <a:cs typeface="Tahoma"/>
            </a:endParaRPr>
          </a:p>
          <a:p>
            <a:pPr marL="735965">
              <a:lnSpc>
                <a:spcPct val="100000"/>
              </a:lnSpc>
              <a:spcBef>
                <a:spcPts val="790"/>
              </a:spcBef>
            </a:pPr>
            <a:r>
              <a:rPr sz="1000" spc="-10" dirty="0">
                <a:latin typeface="Arial MT"/>
                <a:cs typeface="Arial MT"/>
              </a:rPr>
              <a:t>Program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415532" y="5269738"/>
            <a:ext cx="9664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Pipelined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0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Pipelining:</a:t>
            </a:r>
            <a:r>
              <a:rPr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Unutma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9550"/>
            <a:ext cx="79241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marR="5080" indent="-2673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794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işlemi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tek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bir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görev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(veya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komut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işlemesi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için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harcanacak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zamanı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(latency)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azaltmaz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fakat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görevin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bütünü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(bir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programın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sıralı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komutları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v.b)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için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harcanan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zamanı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azaltır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(Verilen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sabit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zamanda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yapılan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iş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miktarını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–throughput-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arttırır).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3587622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917060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252341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922901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082003"/>
            <a:ext cx="7768590" cy="26797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hızı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uzun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durum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ile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sınırlıdır.</a:t>
            </a:r>
            <a:endParaRPr sz="2000">
              <a:latin typeface="Tahoma"/>
              <a:cs typeface="Tahoma"/>
            </a:endParaRPr>
          </a:p>
          <a:p>
            <a:pPr marL="1003300">
              <a:lnSpc>
                <a:spcPct val="100000"/>
              </a:lnSpc>
              <a:spcBef>
                <a:spcPts val="325"/>
              </a:spcBef>
              <a:tabLst>
                <a:tab pos="2022475" algn="l"/>
              </a:tabLst>
            </a:pPr>
            <a:r>
              <a:rPr sz="1900" spc="-10" dirty="0">
                <a:latin typeface="Tahoma"/>
                <a:cs typeface="Tahoma"/>
              </a:rPr>
              <a:t>potential</a:t>
            </a:r>
            <a:r>
              <a:rPr sz="1900" dirty="0">
                <a:latin typeface="Tahoma"/>
                <a:cs typeface="Tahoma"/>
              </a:rPr>
              <a:t>	</a:t>
            </a:r>
            <a:r>
              <a:rPr sz="1800" dirty="0">
                <a:latin typeface="Tahoma"/>
                <a:cs typeface="Tahoma"/>
              </a:rPr>
              <a:t>hızlandırıcı=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Boru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durumları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sayısıdır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(kesim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sayısı).</a:t>
            </a:r>
            <a:endParaRPr sz="1800">
              <a:latin typeface="Tahoma"/>
              <a:cs typeface="Tahoma"/>
            </a:endParaRPr>
          </a:p>
          <a:p>
            <a:pPr marL="1003300">
              <a:lnSpc>
                <a:spcPct val="100000"/>
              </a:lnSpc>
              <a:spcBef>
                <a:spcPts val="315"/>
              </a:spcBef>
              <a:tabLst>
                <a:tab pos="2052320" algn="l"/>
              </a:tabLst>
            </a:pPr>
            <a:r>
              <a:rPr sz="1900" spc="-10" dirty="0">
                <a:latin typeface="Tahoma"/>
                <a:cs typeface="Tahoma"/>
              </a:rPr>
              <a:t>Dengesiz</a:t>
            </a:r>
            <a:r>
              <a:rPr sz="1900" dirty="0">
                <a:latin typeface="Tahoma"/>
                <a:cs typeface="Tahoma"/>
              </a:rPr>
              <a:t>	</a:t>
            </a:r>
            <a:r>
              <a:rPr sz="1900" spc="-45" dirty="0">
                <a:latin typeface="Tahoma"/>
                <a:cs typeface="Tahoma"/>
              </a:rPr>
              <a:t>boru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durumları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hızı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35" dirty="0">
                <a:latin typeface="Tahoma"/>
                <a:cs typeface="Tahoma"/>
              </a:rPr>
              <a:t>azaltır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(her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kesim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için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30" dirty="0">
                <a:latin typeface="Tahoma"/>
                <a:cs typeface="Tahoma"/>
              </a:rPr>
              <a:t>farklı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süreler).</a:t>
            </a:r>
            <a:endParaRPr sz="1900">
              <a:latin typeface="Tahoma"/>
              <a:cs typeface="Tahoma"/>
            </a:endParaRPr>
          </a:p>
          <a:p>
            <a:pPr marL="622300" marR="616585">
              <a:lnSpc>
                <a:spcPct val="100000"/>
              </a:lnSpc>
              <a:spcBef>
                <a:spcPts val="46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sürecinde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herhangi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bir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fazda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boş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kalmak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pipeline’ı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yavaşlatır.</a:t>
            </a:r>
            <a:endParaRPr sz="2000">
              <a:latin typeface="Tahoma"/>
              <a:cs typeface="Tahoma"/>
            </a:endParaRPr>
          </a:p>
          <a:p>
            <a:pPr marL="622300" marR="5080">
              <a:lnSpc>
                <a:spcPct val="100000"/>
              </a:lnSpc>
              <a:spcBef>
                <a:spcPts val="48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verimli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pipeline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işlemi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komutların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parçalanmasıyla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oluşan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alt </a:t>
            </a:r>
            <a:r>
              <a:rPr sz="2000" dirty="0">
                <a:latin typeface="Tahoma"/>
                <a:cs typeface="Tahoma"/>
              </a:rPr>
              <a:t>işlem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sürelerinin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(fetch,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decode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v.b)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eşit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sürelerde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işlenmesi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ile </a:t>
            </a:r>
            <a:r>
              <a:rPr sz="2000" dirty="0">
                <a:latin typeface="Tahoma"/>
                <a:cs typeface="Tahoma"/>
              </a:rPr>
              <a:t>olur.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Yani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kesim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veya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faz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sürelerinin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eşit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olması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olur.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95426"/>
            <a:ext cx="3693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Örnek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630"/>
            <a:ext cx="8295005" cy="10528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Problem: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Çamaşır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yıkama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örneği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için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aşağıdaki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tabloyu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doldurmak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isteyelim.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sz="10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Her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bir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durumun uzunluğu(stage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lengths)</a:t>
            </a:r>
            <a:r>
              <a:rPr sz="1800" i="1" spc="409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30,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30,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30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30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dak.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olsun.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1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sz="10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Durumların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uzunluğu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(stage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lengths)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,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20,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20,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60,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20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dak.</a:t>
            </a:r>
            <a:r>
              <a:rPr sz="1800" i="1" spc="-10" dirty="0">
                <a:latin typeface="Times New Roman"/>
                <a:cs typeface="Times New Roman"/>
              </a:rPr>
              <a:t> olsun.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39846"/>
            <a:ext cx="575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urier New"/>
                <a:cs typeface="Courier New"/>
              </a:rPr>
              <a:t>Person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014" y="3339846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urier New"/>
                <a:cs typeface="Courier New"/>
              </a:rPr>
              <a:t>Unpipelined </a:t>
            </a:r>
            <a:r>
              <a:rPr sz="1200" dirty="0">
                <a:latin typeface="Courier New"/>
                <a:cs typeface="Courier New"/>
              </a:rPr>
              <a:t>finish</a:t>
            </a:r>
            <a:r>
              <a:rPr sz="1200" spc="-20" dirty="0">
                <a:latin typeface="Courier New"/>
                <a:cs typeface="Courier New"/>
              </a:rPr>
              <a:t> 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1404" y="3339846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Pipeline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1 </a:t>
            </a:r>
            <a:r>
              <a:rPr sz="1200" dirty="0">
                <a:latin typeface="Courier New"/>
                <a:cs typeface="Courier New"/>
              </a:rPr>
              <a:t>finish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8354" y="3339846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Ratio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unpipelined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pipeline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0938" y="3339846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Pipeline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2 </a:t>
            </a:r>
            <a:r>
              <a:rPr sz="1200" dirty="0">
                <a:latin typeface="Courier New"/>
                <a:cs typeface="Courier New"/>
              </a:rPr>
              <a:t>finish</a:t>
            </a:r>
            <a:r>
              <a:rPr sz="1200" spc="-20" dirty="0">
                <a:latin typeface="Courier New"/>
                <a:cs typeface="Courier New"/>
              </a:rPr>
              <a:t> 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7888" y="3339846"/>
            <a:ext cx="168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Ratio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unpiplelined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pipeline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6172" y="3721989"/>
            <a:ext cx="6817359" cy="6350"/>
          </a:xfrm>
          <a:custGeom>
            <a:avLst/>
            <a:gdLst/>
            <a:ahLst/>
            <a:cxnLst/>
            <a:rect l="l" t="t" r="r" b="b"/>
            <a:pathLst>
              <a:path w="6817359" h="6350">
                <a:moveTo>
                  <a:pt x="6816852" y="0"/>
                </a:moveTo>
                <a:lnTo>
                  <a:pt x="0" y="0"/>
                </a:lnTo>
                <a:lnTo>
                  <a:pt x="0" y="6096"/>
                </a:lnTo>
                <a:lnTo>
                  <a:pt x="6816852" y="6096"/>
                </a:lnTo>
                <a:lnTo>
                  <a:pt x="6816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99769" y="3926709"/>
          <a:ext cx="7847327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120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 d.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120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d.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1240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120/120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120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 d.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120/120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2x120=240d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120+30=150d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240/150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1.6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180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240/180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1.33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35940" y="4790947"/>
            <a:ext cx="7341870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  <a:tabLst>
                <a:tab pos="3822700" algn="l"/>
              </a:tabLst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(durum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sayısı)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0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0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120/(120+((n-1)x30)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9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Pipeline’ı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hızlandırmak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için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bir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formül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ortaya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çıkaralım?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200" y="34290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0" y="3429000"/>
            <a:ext cx="1219200" cy="1371600"/>
          </a:xfrm>
          <a:custGeom>
            <a:avLst/>
            <a:gdLst/>
            <a:ahLst/>
            <a:cxnLst/>
            <a:rect l="l" t="t" r="r" b="b"/>
            <a:pathLst>
              <a:path w="1219200" h="1371600">
                <a:moveTo>
                  <a:pt x="1219200" y="0"/>
                </a:moveTo>
                <a:lnTo>
                  <a:pt x="1219200" y="1371600"/>
                </a:lnTo>
              </a:path>
              <a:path w="121920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34290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8800" y="34290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7" y="136347"/>
            <a:ext cx="7957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Dört</a:t>
            </a:r>
            <a:r>
              <a:rPr sz="32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kesimli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(Segmentli)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Komut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İçin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Pipeline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871473"/>
            <a:ext cx="7262495" cy="348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Dört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aşamaya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(faz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–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Kesim-</a:t>
            </a:r>
            <a:r>
              <a:rPr sz="1600" dirty="0">
                <a:latin typeface="Tahoma"/>
                <a:cs typeface="Tahoma"/>
              </a:rPr>
              <a:t>segment) bölünmüş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kesimler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;</a:t>
            </a:r>
            <a:endParaRPr sz="1600">
              <a:latin typeface="Tahoma"/>
              <a:cs typeface="Tahoma"/>
            </a:endParaRPr>
          </a:p>
          <a:p>
            <a:pPr marL="927100">
              <a:lnSpc>
                <a:spcPts val="2155"/>
              </a:lnSpc>
            </a:pPr>
            <a:r>
              <a:rPr sz="1800" dirty="0">
                <a:latin typeface="Tahoma"/>
                <a:cs typeface="Tahoma"/>
              </a:rPr>
              <a:t>FI: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getir</a:t>
            </a:r>
            <a:endParaRPr sz="1800">
              <a:latin typeface="Tahoma"/>
              <a:cs typeface="Tahoma"/>
            </a:endParaRPr>
          </a:p>
          <a:p>
            <a:pPr marL="927100" marR="255778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DA: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çöz,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etkin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adresi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hesapla </a:t>
            </a:r>
            <a:r>
              <a:rPr sz="1800" dirty="0">
                <a:latin typeface="Tahoma"/>
                <a:cs typeface="Tahoma"/>
              </a:rPr>
              <a:t>FO: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Veriyi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getir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EX: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yürüt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Not: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hafızalarına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ayrı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ayrı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erişildiğini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düşününüz.</a:t>
            </a:r>
            <a:endParaRPr sz="1800">
              <a:latin typeface="Tahoma"/>
              <a:cs typeface="Tahoma"/>
            </a:endParaRPr>
          </a:p>
          <a:p>
            <a:pPr marL="12700" marR="43180">
              <a:lnSpc>
                <a:spcPct val="100000"/>
              </a:lnSpc>
              <a:spcBef>
                <a:spcPts val="1675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Dallanma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komutu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olmadığı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sürece,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hiçbir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kesim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boş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geçilmez.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Farklı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işlemler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yapar.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Ancak</a:t>
            </a:r>
            <a:r>
              <a:rPr sz="18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3.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komutun</a:t>
            </a:r>
            <a:r>
              <a:rPr sz="18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dallanma</a:t>
            </a: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olduğu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durumu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inceleyelim.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Neler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olur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ve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neden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olur?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Niye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5.ve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6.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adımlarda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işlem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yapılmaz?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Dallanma</a:t>
            </a:r>
            <a:r>
              <a:rPr sz="1600" spc="-3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komutunun</a:t>
            </a:r>
            <a:r>
              <a:rPr sz="1600" spc="-2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işleyip</a:t>
            </a:r>
            <a:r>
              <a:rPr sz="1600" spc="-3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dallanılacak</a:t>
            </a:r>
            <a:r>
              <a:rPr sz="1600" spc="-3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adres</a:t>
            </a:r>
            <a:r>
              <a:rPr sz="1600" spc="-45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ortaya</a:t>
            </a:r>
            <a:r>
              <a:rPr sz="1600" spc="-2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çıkıncaya</a:t>
            </a:r>
            <a:r>
              <a:rPr sz="1600" spc="-5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kadar</a:t>
            </a:r>
            <a:r>
              <a:rPr sz="1600" spc="-5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bir</a:t>
            </a:r>
            <a:r>
              <a:rPr sz="1600" spc="-4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73"/>
                </a:solidFill>
                <a:latin typeface="Tahoma"/>
                <a:cs typeface="Tahoma"/>
              </a:rPr>
              <a:t>sonraki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komut</a:t>
            </a:r>
            <a:r>
              <a:rPr sz="1600" spc="-3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ile</a:t>
            </a:r>
            <a:r>
              <a:rPr sz="1600" spc="-4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ilgili</a:t>
            </a:r>
            <a:r>
              <a:rPr sz="1600" spc="-4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sadece</a:t>
            </a:r>
            <a:r>
              <a:rPr sz="1600" spc="-7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Fetch</a:t>
            </a:r>
            <a:r>
              <a:rPr sz="1600" spc="-25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işlemi</a:t>
            </a:r>
            <a:r>
              <a:rPr sz="1600" spc="-4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73"/>
                </a:solidFill>
                <a:latin typeface="Tahoma"/>
                <a:cs typeface="Tahoma"/>
              </a:rPr>
              <a:t>yapılabilir.</a:t>
            </a:r>
            <a:r>
              <a:rPr sz="1600" spc="-3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5.6.</a:t>
            </a:r>
            <a:r>
              <a:rPr sz="1600" spc="-40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adımlarda</a:t>
            </a:r>
            <a:r>
              <a:rPr sz="1600" spc="-45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52573"/>
                </a:solidFill>
                <a:latin typeface="Tahoma"/>
                <a:cs typeface="Tahoma"/>
              </a:rPr>
              <a:t>işlem</a:t>
            </a:r>
            <a:r>
              <a:rPr sz="1600" spc="-45" dirty="0">
                <a:solidFill>
                  <a:srgbClr val="25257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73"/>
                </a:solidFill>
                <a:latin typeface="Tahoma"/>
                <a:cs typeface="Tahoma"/>
              </a:rPr>
              <a:t>yapılmaz.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480" y="4953000"/>
            <a:ext cx="4258042" cy="15046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075" y="2984866"/>
            <a:ext cx="6002341" cy="1439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641350"/>
            <a:ext cx="803592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317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Örnek: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4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kesimli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komutun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kesimleri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F(20ns),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D(20ns),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E(20ns),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WB(25ns)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dir. </a:t>
            </a:r>
            <a:r>
              <a:rPr sz="1200" dirty="0">
                <a:latin typeface="Tahoma"/>
                <a:cs typeface="Tahoma"/>
              </a:rPr>
              <a:t>a)Aşağıdaki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pipeline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diyagramı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doğrumudur?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Yanlışmıdır?</a:t>
            </a:r>
            <a:r>
              <a:rPr sz="1200" spc="2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Neden?</a:t>
            </a:r>
            <a:endParaRPr sz="1200">
              <a:latin typeface="Tahoma"/>
              <a:cs typeface="Tahoma"/>
            </a:endParaRPr>
          </a:p>
          <a:p>
            <a:pPr marL="154940" indent="-144145">
              <a:lnSpc>
                <a:spcPct val="100000"/>
              </a:lnSpc>
              <a:buSzPct val="91666"/>
              <a:buAutoNum type="alphaLcParenR" startAt="2"/>
              <a:tabLst>
                <a:tab pos="154940" algn="l"/>
              </a:tabLst>
            </a:pPr>
            <a:r>
              <a:rPr sz="1200" spc="-10" dirty="0">
                <a:latin typeface="Tahoma"/>
                <a:cs typeface="Tahoma"/>
              </a:rPr>
              <a:t>Diyagram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yanlışsa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doğrusunu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çiziniz.</a:t>
            </a:r>
            <a:endParaRPr sz="1200">
              <a:latin typeface="Tahoma"/>
              <a:cs typeface="Tahoma"/>
            </a:endParaRPr>
          </a:p>
          <a:p>
            <a:pPr marL="139700" indent="-131445">
              <a:lnSpc>
                <a:spcPct val="100000"/>
              </a:lnSpc>
              <a:buSzPct val="91666"/>
              <a:buAutoNum type="alphaLcParenR" startAt="2"/>
              <a:tabLst>
                <a:tab pos="139700" algn="l"/>
              </a:tabLst>
            </a:pPr>
            <a:r>
              <a:rPr sz="1200" dirty="0">
                <a:latin typeface="Tahoma"/>
                <a:cs typeface="Tahoma"/>
              </a:rPr>
              <a:t>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için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harcanan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gerekli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süreyi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(th)hesap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eden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formül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bulunuz</a:t>
            </a:r>
            <a:endParaRPr sz="1200">
              <a:latin typeface="Tahoma"/>
              <a:cs typeface="Tahoma"/>
            </a:endParaRPr>
          </a:p>
          <a:p>
            <a:pPr marL="154940" indent="-144145">
              <a:lnSpc>
                <a:spcPct val="100000"/>
              </a:lnSpc>
              <a:buSzPct val="91666"/>
              <a:buAutoNum type="alphaLcParenR" startAt="2"/>
              <a:tabLst>
                <a:tab pos="154940" algn="l"/>
              </a:tabLst>
            </a:pPr>
            <a:r>
              <a:rPr sz="1200" dirty="0">
                <a:latin typeface="Tahoma"/>
                <a:cs typeface="Tahoma"/>
              </a:rPr>
              <a:t>135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komutluk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çalışma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için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seri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çalışmaya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göre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pipeline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kazancını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hesap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ediniz?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dirty="0">
                <a:latin typeface="Tahoma"/>
                <a:cs typeface="Tahoma"/>
              </a:rPr>
              <a:t>Çözüm: a)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Yanlıştır.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b)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doğrusu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Şekil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2’deki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gibi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olabilir.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c)Th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Komut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süresi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(Komut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sayısı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dirty="0">
                <a:latin typeface="Tahoma"/>
                <a:cs typeface="Tahoma"/>
              </a:rPr>
              <a:t>1)*25ns</a:t>
            </a:r>
            <a:r>
              <a:rPr sz="1400" spc="3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(şekil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2’ye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göre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85ns</a:t>
            </a:r>
            <a:r>
              <a:rPr sz="1400" spc="3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3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(Komut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sayısı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dirty="0">
                <a:latin typeface="Tahoma"/>
                <a:cs typeface="Tahoma"/>
              </a:rPr>
              <a:t>1)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*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25</a:t>
            </a:r>
            <a:r>
              <a:rPr sz="1400" spc="-25" dirty="0">
                <a:latin typeface="Tahoma"/>
                <a:cs typeface="Tahoma"/>
              </a:rPr>
              <a:t> ns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d)(Seri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çalışma için)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85ns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*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135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11.475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ns</a:t>
            </a:r>
            <a:endParaRPr sz="1400">
              <a:latin typeface="Tahoma"/>
              <a:cs typeface="Tahoma"/>
            </a:endParaRPr>
          </a:p>
          <a:p>
            <a:pPr marL="346075" marR="847725" indent="58039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(Pipeline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çalışma için)Th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85ns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(135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dirty="0">
                <a:latin typeface="Tahoma"/>
                <a:cs typeface="Tahoma"/>
              </a:rPr>
              <a:t>1)*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25ns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85ns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3350ns</a:t>
            </a:r>
            <a:r>
              <a:rPr sz="1400" spc="3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3435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ns </a:t>
            </a:r>
            <a:r>
              <a:rPr sz="1400" dirty="0">
                <a:latin typeface="Tahoma"/>
                <a:cs typeface="Tahoma"/>
              </a:rPr>
              <a:t>Verim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11475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/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3435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3.34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3" y="4679188"/>
            <a:ext cx="8239882" cy="19212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944" rIns="0" bIns="0" rtlCol="0">
            <a:spAutoFit/>
          </a:bodyPr>
          <a:lstStyle/>
          <a:p>
            <a:pPr marL="17989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MIPS’te</a:t>
            </a:r>
            <a:r>
              <a:rPr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625" y="1402207"/>
            <a:ext cx="7582534" cy="3709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MIPS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neden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kolaydır?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b="1" dirty="0">
                <a:latin typeface="Tahoma"/>
                <a:cs typeface="Tahoma"/>
              </a:rPr>
              <a:t>Bütün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komutlar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benzer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uzunluktadır.</a:t>
            </a:r>
            <a:endParaRPr sz="18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600" dirty="0">
                <a:latin typeface="Tahoma"/>
                <a:cs typeface="Tahoma"/>
              </a:rPr>
              <a:t>Tüm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fetch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decode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durumları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benzer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şekilde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işlenir.</a:t>
            </a:r>
            <a:endParaRPr sz="16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b="1" dirty="0">
                <a:latin typeface="Tahoma"/>
                <a:cs typeface="Tahoma"/>
              </a:rPr>
              <a:t>Yalnızca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birkaç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komut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formatları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vardır.</a:t>
            </a:r>
            <a:endParaRPr sz="1800">
              <a:latin typeface="Tahoma"/>
              <a:cs typeface="Tahoma"/>
            </a:endParaRPr>
          </a:p>
          <a:p>
            <a:pPr marL="1155700" marR="284480" lvl="2" indent="-2286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600" dirty="0">
                <a:latin typeface="Tahoma"/>
                <a:cs typeface="Tahoma"/>
              </a:rPr>
              <a:t>Basit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şekilde,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Komutların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decodlanması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tek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durumda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yapılması </a:t>
            </a:r>
            <a:r>
              <a:rPr sz="1600" dirty="0">
                <a:latin typeface="Tahoma"/>
                <a:cs typeface="Tahoma"/>
              </a:rPr>
              <a:t>mümkün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hale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gelir.</a:t>
            </a:r>
            <a:endParaRPr sz="16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SzPct val="52631"/>
              <a:buFont typeface="Wingdings"/>
              <a:buChar char=""/>
              <a:tabLst>
                <a:tab pos="756285" algn="l"/>
              </a:tabLst>
            </a:pPr>
            <a:r>
              <a:rPr sz="1900" b="1" spc="-75" dirty="0">
                <a:latin typeface="Tahoma"/>
                <a:cs typeface="Tahoma"/>
              </a:rPr>
              <a:t>Memory</a:t>
            </a:r>
            <a:r>
              <a:rPr sz="1900" b="1" spc="-70" dirty="0">
                <a:latin typeface="Tahoma"/>
                <a:cs typeface="Tahoma"/>
              </a:rPr>
              <a:t> </a:t>
            </a:r>
            <a:r>
              <a:rPr sz="1900" b="1" spc="-50" dirty="0">
                <a:latin typeface="Tahoma"/>
                <a:cs typeface="Tahoma"/>
              </a:rPr>
              <a:t>işlemleri</a:t>
            </a:r>
            <a:r>
              <a:rPr sz="1900" b="1" spc="-75" dirty="0">
                <a:latin typeface="Tahoma"/>
                <a:cs typeface="Tahoma"/>
              </a:rPr>
              <a:t> </a:t>
            </a:r>
            <a:r>
              <a:rPr sz="1900" b="1" spc="-55" dirty="0">
                <a:latin typeface="Tahoma"/>
                <a:cs typeface="Tahoma"/>
              </a:rPr>
              <a:t>sadece</a:t>
            </a:r>
            <a:r>
              <a:rPr sz="1900" b="1" spc="-65" dirty="0">
                <a:latin typeface="Tahoma"/>
                <a:cs typeface="Tahoma"/>
              </a:rPr>
              <a:t> </a:t>
            </a:r>
            <a:r>
              <a:rPr sz="1900" b="1" spc="-55" dirty="0">
                <a:latin typeface="Tahoma"/>
                <a:cs typeface="Tahoma"/>
              </a:rPr>
              <a:t>load/store</a:t>
            </a:r>
            <a:r>
              <a:rPr sz="1900" b="1" spc="-65" dirty="0">
                <a:latin typeface="Tahoma"/>
                <a:cs typeface="Tahoma"/>
              </a:rPr>
              <a:t> komutlarında</a:t>
            </a:r>
            <a:r>
              <a:rPr sz="1900" b="1" spc="-80" dirty="0">
                <a:latin typeface="Tahoma"/>
                <a:cs typeface="Tahoma"/>
              </a:rPr>
              <a:t> </a:t>
            </a:r>
            <a:r>
              <a:rPr sz="1900" b="1" spc="-10" dirty="0">
                <a:latin typeface="Tahoma"/>
                <a:cs typeface="Tahoma"/>
              </a:rPr>
              <a:t>oluşur.</a:t>
            </a:r>
            <a:endParaRPr sz="19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Tahoma"/>
                <a:cs typeface="Tahoma"/>
              </a:rPr>
              <a:t>Böylece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memory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erişimi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tam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olarak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sonraki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duruma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ertelenmiş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olabi</a:t>
            </a:r>
            <a:r>
              <a:rPr sz="1800" spc="-10" dirty="0">
                <a:latin typeface="Tahoma"/>
                <a:cs typeface="Tahoma"/>
              </a:rPr>
              <a:t>lir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52631"/>
              <a:buFont typeface="Wingdings"/>
              <a:buChar char=""/>
              <a:tabLst>
                <a:tab pos="756285" algn="l"/>
                <a:tab pos="3614420" algn="l"/>
              </a:tabLst>
            </a:pPr>
            <a:r>
              <a:rPr sz="1900" b="1" spc="-65" dirty="0">
                <a:latin typeface="Tahoma"/>
                <a:cs typeface="Tahoma"/>
              </a:rPr>
              <a:t>Operandlar</a:t>
            </a:r>
            <a:r>
              <a:rPr sz="1900" b="1" spc="-60" dirty="0">
                <a:latin typeface="Tahoma"/>
                <a:cs typeface="Tahoma"/>
              </a:rPr>
              <a:t> </a:t>
            </a:r>
            <a:r>
              <a:rPr sz="1900" b="1" spc="-10" dirty="0">
                <a:latin typeface="Tahoma"/>
                <a:cs typeface="Tahoma"/>
              </a:rPr>
              <a:t>(İşlenenler)</a:t>
            </a:r>
            <a:r>
              <a:rPr sz="1900" b="1" dirty="0">
                <a:latin typeface="Tahoma"/>
                <a:cs typeface="Tahoma"/>
              </a:rPr>
              <a:t>	</a:t>
            </a:r>
            <a:r>
              <a:rPr sz="1900" b="1" spc="-75" dirty="0">
                <a:latin typeface="Tahoma"/>
                <a:cs typeface="Tahoma"/>
              </a:rPr>
              <a:t>memory’de</a:t>
            </a:r>
            <a:r>
              <a:rPr sz="1900" b="1" spc="-25" dirty="0">
                <a:latin typeface="Tahoma"/>
                <a:cs typeface="Tahoma"/>
              </a:rPr>
              <a:t> </a:t>
            </a:r>
            <a:r>
              <a:rPr sz="1900" b="1" spc="-40" dirty="0">
                <a:latin typeface="Tahoma"/>
                <a:cs typeface="Tahoma"/>
              </a:rPr>
              <a:t>dizili</a:t>
            </a:r>
            <a:r>
              <a:rPr sz="1900" b="1" spc="-60" dirty="0">
                <a:latin typeface="Tahoma"/>
                <a:cs typeface="Tahoma"/>
              </a:rPr>
              <a:t> </a:t>
            </a:r>
            <a:r>
              <a:rPr sz="1900" b="1" spc="-10" dirty="0">
                <a:latin typeface="Tahoma"/>
                <a:cs typeface="Tahoma"/>
              </a:rPr>
              <a:t>sıralıdır.</a:t>
            </a:r>
            <a:endParaRPr sz="1900">
              <a:latin typeface="Tahoma"/>
              <a:cs typeface="Tahom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600" dirty="0">
                <a:latin typeface="Tahoma"/>
                <a:cs typeface="Tahoma"/>
              </a:rPr>
              <a:t>Bir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data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transfer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komutu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yalnızca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bir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memory’e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erişim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durumuna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ihtiyaç duyar.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33" y="3002407"/>
            <a:ext cx="61976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  <a:r>
              <a:rPr sz="32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(BORU</a:t>
            </a:r>
            <a:r>
              <a:rPr sz="32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HATTI)</a:t>
            </a:r>
            <a:r>
              <a:rPr sz="32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İşlemi</a:t>
            </a:r>
            <a:r>
              <a:rPr sz="32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333399"/>
                </a:solidFill>
                <a:latin typeface="Tahoma"/>
                <a:cs typeface="Tahoma"/>
              </a:rPr>
              <a:t>ile</a:t>
            </a:r>
            <a:endParaRPr sz="3200">
              <a:latin typeface="Tahoma"/>
              <a:cs typeface="Tahoma"/>
            </a:endParaRPr>
          </a:p>
          <a:p>
            <a:pPr marL="4445" algn="ctr">
              <a:lnSpc>
                <a:spcPct val="100000"/>
              </a:lnSpc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Performansın</a:t>
            </a:r>
            <a:r>
              <a:rPr sz="32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Geliştirilmesi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919" y="609600"/>
            <a:ext cx="6296921" cy="23170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00" y="3352800"/>
            <a:ext cx="4912666" cy="1991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174750"/>
            <a:ext cx="13074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Bir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MIPS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komutunun </a:t>
            </a:r>
            <a:r>
              <a:rPr sz="1400" dirty="0">
                <a:latin typeface="Tahoma"/>
                <a:cs typeface="Tahoma"/>
              </a:rPr>
              <a:t>yürütülmesi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beş </a:t>
            </a:r>
            <a:r>
              <a:rPr sz="1400" spc="-10" dirty="0">
                <a:latin typeface="Tahoma"/>
                <a:cs typeface="Tahoma"/>
              </a:rPr>
              <a:t>adımda </a:t>
            </a:r>
            <a:r>
              <a:rPr sz="1400" spc="-20" dirty="0">
                <a:latin typeface="Tahoma"/>
                <a:cs typeface="Tahoma"/>
              </a:rPr>
              <a:t>tamamalanabilir.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028" y="3461130"/>
            <a:ext cx="238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Bütün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komutların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hepsi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beş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adımlık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süre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gerektirmeyebilir.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536" y="579810"/>
            <a:ext cx="3888549" cy="636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6461" y="1344460"/>
            <a:ext cx="4771988" cy="11073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253" y="2619663"/>
            <a:ext cx="4626215" cy="12815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3385" y="4011352"/>
            <a:ext cx="3592285" cy="1202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645" y="5554251"/>
            <a:ext cx="4314012" cy="7237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75" y="1840282"/>
            <a:ext cx="7874158" cy="43299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0" y="946150"/>
            <a:ext cx="558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indent="-6223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dirty="0">
                <a:latin typeface="Tahoma"/>
                <a:cs typeface="Tahoma"/>
              </a:rPr>
              <a:t>Herbir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kesim(segment)</a:t>
            </a:r>
            <a:r>
              <a:rPr sz="1200" spc="2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kendi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fonksiyonel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birimine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sahiptir.</a:t>
            </a:r>
            <a:endParaRPr sz="1200">
              <a:latin typeface="Tahoma"/>
              <a:cs typeface="Tahoma"/>
            </a:endParaRPr>
          </a:p>
          <a:p>
            <a:pPr marL="65405" indent="-62230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dirty="0">
                <a:latin typeface="Tahoma"/>
                <a:cs typeface="Tahoma"/>
              </a:rPr>
              <a:t>Aşağıda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satage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bufferlerı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gösterilmemiş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pipeline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datapath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yapısı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görülmektedir.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115" y="1002479"/>
            <a:ext cx="7687945" cy="4038600"/>
            <a:chOff x="357115" y="1002479"/>
            <a:chExt cx="7687945" cy="403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115" y="3352800"/>
              <a:ext cx="5394351" cy="16877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361" y="1002479"/>
              <a:ext cx="6991331" cy="23271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7340" y="5214366"/>
            <a:ext cx="79648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indent="-69850">
              <a:lnSpc>
                <a:spcPct val="100000"/>
              </a:lnSpc>
              <a:spcBef>
                <a:spcPts val="100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dirty="0">
                <a:latin typeface="Tahoma"/>
                <a:cs typeface="Tahoma"/>
              </a:rPr>
              <a:t>Biz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kontrol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devresinin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kolaylığı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açısından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her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komutu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segmentli</a:t>
            </a:r>
            <a:r>
              <a:rPr sz="1400" spc="3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olarak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(stage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göstereceğiz.</a:t>
            </a:r>
            <a:endParaRPr sz="1400">
              <a:latin typeface="Tahoma"/>
              <a:cs typeface="Tahoma"/>
            </a:endParaRPr>
          </a:p>
          <a:p>
            <a:pPr marL="12700" marR="5080" indent="116205">
              <a:lnSpc>
                <a:spcPct val="100000"/>
              </a:lnSpc>
              <a:buSzPct val="92857"/>
              <a:buFont typeface="Arial MT"/>
              <a:buChar char="•"/>
              <a:tabLst>
                <a:tab pos="128905" algn="l"/>
              </a:tabLst>
            </a:pPr>
            <a:r>
              <a:rPr sz="1400" dirty="0">
                <a:latin typeface="Tahoma"/>
                <a:cs typeface="Tahoma"/>
              </a:rPr>
              <a:t>Aynı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zaman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sürecinde</a:t>
            </a:r>
            <a:r>
              <a:rPr sz="1400" spc="3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değişik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komutların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segmenteleri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hafızayla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etkilşeime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ihtiyaç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duyabilir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(5.clock </a:t>
            </a:r>
            <a:r>
              <a:rPr sz="1400" dirty="0">
                <a:latin typeface="Tahoma"/>
                <a:cs typeface="Tahoma"/>
              </a:rPr>
              <a:t>sürecini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incele).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Bunun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için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Pipeline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datapath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harward </a:t>
            </a:r>
            <a:r>
              <a:rPr sz="1400" dirty="0">
                <a:latin typeface="Tahoma"/>
                <a:cs typeface="Tahoma"/>
              </a:rPr>
              <a:t>mimarisi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ile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yapılır.</a:t>
            </a:r>
            <a:endParaRPr sz="1400">
              <a:latin typeface="Tahoma"/>
              <a:cs typeface="Tahoma"/>
            </a:endParaRPr>
          </a:p>
          <a:p>
            <a:pPr marL="128905" indent="-116205">
              <a:lnSpc>
                <a:spcPct val="100000"/>
              </a:lnSpc>
              <a:buSzPct val="92857"/>
              <a:buFont typeface="Arial MT"/>
              <a:buChar char="•"/>
              <a:tabLst>
                <a:tab pos="128905" algn="l"/>
              </a:tabLst>
            </a:pPr>
            <a:r>
              <a:rPr sz="1400" dirty="0">
                <a:latin typeface="Tahoma"/>
                <a:cs typeface="Tahoma"/>
              </a:rPr>
              <a:t>Dikkat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Single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cycle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datapath,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harward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mimarisi,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multıcycle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datapath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neuman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mimariye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sahiptir.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7028" y="3537026"/>
            <a:ext cx="2387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Dikkat:</a:t>
            </a:r>
            <a:r>
              <a:rPr sz="1200" b="1" spc="3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3.clock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cycyle’daki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gibi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Ex </a:t>
            </a:r>
            <a:r>
              <a:rPr sz="1200" dirty="0">
                <a:latin typeface="Tahoma"/>
                <a:cs typeface="Tahoma"/>
              </a:rPr>
              <a:t>segmenti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segmenti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ALU’ya </a:t>
            </a:r>
            <a:r>
              <a:rPr sz="1200" dirty="0">
                <a:latin typeface="Tahoma"/>
                <a:cs typeface="Tahoma"/>
              </a:rPr>
              <a:t>ihtiyaç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duymaktadır.Fazladan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bir </a:t>
            </a:r>
            <a:r>
              <a:rPr sz="1200" dirty="0">
                <a:latin typeface="Tahoma"/>
                <a:cs typeface="Tahoma"/>
              </a:rPr>
              <a:t>toplayıcı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devreyede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ihtiyaç duyulacaktır.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2626"/>
            <a:ext cx="4665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Pipelined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6754" y="6022949"/>
            <a:ext cx="608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IF/ID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361" y="2201417"/>
            <a:ext cx="918210" cy="396240"/>
          </a:xfrm>
          <a:custGeom>
            <a:avLst/>
            <a:gdLst/>
            <a:ahLst/>
            <a:cxnLst/>
            <a:rect l="l" t="t" r="r" b="b"/>
            <a:pathLst>
              <a:path w="918210" h="396239">
                <a:moveTo>
                  <a:pt x="55625" y="325628"/>
                </a:moveTo>
                <a:lnTo>
                  <a:pt x="0" y="390144"/>
                </a:lnTo>
                <a:lnTo>
                  <a:pt x="84962" y="395986"/>
                </a:lnTo>
                <a:lnTo>
                  <a:pt x="76172" y="374904"/>
                </a:lnTo>
                <a:lnTo>
                  <a:pt x="62483" y="374904"/>
                </a:lnTo>
                <a:lnTo>
                  <a:pt x="54863" y="356616"/>
                </a:lnTo>
                <a:lnTo>
                  <a:pt x="66521" y="351757"/>
                </a:lnTo>
                <a:lnTo>
                  <a:pt x="55625" y="325628"/>
                </a:lnTo>
                <a:close/>
              </a:path>
              <a:path w="918210" h="396239">
                <a:moveTo>
                  <a:pt x="66521" y="351757"/>
                </a:moveTo>
                <a:lnTo>
                  <a:pt x="54863" y="356616"/>
                </a:lnTo>
                <a:lnTo>
                  <a:pt x="62483" y="374904"/>
                </a:lnTo>
                <a:lnTo>
                  <a:pt x="74146" y="370043"/>
                </a:lnTo>
                <a:lnTo>
                  <a:pt x="66521" y="351757"/>
                </a:lnTo>
                <a:close/>
              </a:path>
              <a:path w="918210" h="396239">
                <a:moveTo>
                  <a:pt x="74146" y="370043"/>
                </a:moveTo>
                <a:lnTo>
                  <a:pt x="62483" y="374904"/>
                </a:lnTo>
                <a:lnTo>
                  <a:pt x="76172" y="374904"/>
                </a:lnTo>
                <a:lnTo>
                  <a:pt x="74146" y="370043"/>
                </a:lnTo>
                <a:close/>
              </a:path>
              <a:path w="918210" h="396239">
                <a:moveTo>
                  <a:pt x="910589" y="0"/>
                </a:moveTo>
                <a:lnTo>
                  <a:pt x="66521" y="351757"/>
                </a:lnTo>
                <a:lnTo>
                  <a:pt x="74146" y="370043"/>
                </a:lnTo>
                <a:lnTo>
                  <a:pt x="918210" y="18287"/>
                </a:lnTo>
                <a:lnTo>
                  <a:pt x="910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74556" y="2200655"/>
            <a:ext cx="5251450" cy="2741930"/>
            <a:chOff x="2674556" y="2200655"/>
            <a:chExt cx="5251450" cy="2741930"/>
          </a:xfrm>
        </p:grpSpPr>
        <p:sp>
          <p:nvSpPr>
            <p:cNvPr id="6" name="object 6"/>
            <p:cNvSpPr/>
            <p:nvPr/>
          </p:nvSpPr>
          <p:spPr>
            <a:xfrm>
              <a:off x="3502533" y="2200655"/>
              <a:ext cx="4423410" cy="421640"/>
            </a:xfrm>
            <a:custGeom>
              <a:avLst/>
              <a:gdLst/>
              <a:ahLst/>
              <a:cxnLst/>
              <a:rect l="l" t="t" r="r" b="b"/>
              <a:pathLst>
                <a:path w="4423409" h="421639">
                  <a:moveTo>
                    <a:pt x="841629" y="314706"/>
                  </a:moveTo>
                  <a:lnTo>
                    <a:pt x="829843" y="302260"/>
                  </a:lnTo>
                  <a:lnTo>
                    <a:pt x="783082" y="252857"/>
                  </a:lnTo>
                  <a:lnTo>
                    <a:pt x="773430" y="279387"/>
                  </a:lnTo>
                  <a:lnTo>
                    <a:pt x="6858" y="635"/>
                  </a:lnTo>
                  <a:lnTo>
                    <a:pt x="0" y="19177"/>
                  </a:lnTo>
                  <a:lnTo>
                    <a:pt x="766686" y="297967"/>
                  </a:lnTo>
                  <a:lnTo>
                    <a:pt x="757047" y="324485"/>
                  </a:lnTo>
                  <a:lnTo>
                    <a:pt x="841629" y="314706"/>
                  </a:lnTo>
                  <a:close/>
                </a:path>
                <a:path w="4423409" h="421639">
                  <a:moveTo>
                    <a:pt x="2594229" y="314706"/>
                  </a:moveTo>
                  <a:lnTo>
                    <a:pt x="2523998" y="266573"/>
                  </a:lnTo>
                  <a:lnTo>
                    <a:pt x="2520150" y="294449"/>
                  </a:lnTo>
                  <a:lnTo>
                    <a:pt x="385826" y="127"/>
                  </a:lnTo>
                  <a:lnTo>
                    <a:pt x="383032" y="19685"/>
                  </a:lnTo>
                  <a:lnTo>
                    <a:pt x="2517432" y="314121"/>
                  </a:lnTo>
                  <a:lnTo>
                    <a:pt x="2513584" y="342011"/>
                  </a:lnTo>
                  <a:lnTo>
                    <a:pt x="2590850" y="315849"/>
                  </a:lnTo>
                  <a:lnTo>
                    <a:pt x="2594229" y="314706"/>
                  </a:lnTo>
                  <a:close/>
                </a:path>
                <a:path w="4423409" h="421639">
                  <a:moveTo>
                    <a:pt x="4423029" y="390906"/>
                  </a:moveTo>
                  <a:lnTo>
                    <a:pt x="4351147" y="345313"/>
                  </a:lnTo>
                  <a:lnTo>
                    <a:pt x="4348277" y="373367"/>
                  </a:lnTo>
                  <a:lnTo>
                    <a:pt x="690245" y="0"/>
                  </a:lnTo>
                  <a:lnTo>
                    <a:pt x="688213" y="19812"/>
                  </a:lnTo>
                  <a:lnTo>
                    <a:pt x="4346257" y="393052"/>
                  </a:lnTo>
                  <a:lnTo>
                    <a:pt x="4343400" y="421132"/>
                  </a:lnTo>
                  <a:lnTo>
                    <a:pt x="4413986" y="394335"/>
                  </a:lnTo>
                  <a:lnTo>
                    <a:pt x="4423029" y="3909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2270" y="3854957"/>
              <a:ext cx="1381125" cy="1074420"/>
            </a:xfrm>
            <a:custGeom>
              <a:avLst/>
              <a:gdLst/>
              <a:ahLst/>
              <a:cxnLst/>
              <a:rect l="l" t="t" r="r" b="b"/>
              <a:pathLst>
                <a:path w="1381125" h="1074420">
                  <a:moveTo>
                    <a:pt x="0" y="1074420"/>
                  </a:moveTo>
                  <a:lnTo>
                    <a:pt x="1380744" y="1074420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684" y="43373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7574" y="4388357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5" h="1904">
                  <a:moveTo>
                    <a:pt x="178307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9731" y="3756659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3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3166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5" h="273050">
                  <a:moveTo>
                    <a:pt x="0" y="0"/>
                  </a:moveTo>
                  <a:lnTo>
                    <a:pt x="1523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3780" y="3756659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83820" y="0"/>
                  </a:moveTo>
                  <a:lnTo>
                    <a:pt x="0" y="0"/>
                  </a:lnTo>
                  <a:lnTo>
                    <a:pt x="41148" y="102107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5690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0494" y="36553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2629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4541" y="365531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5534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5926" y="39281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29332" y="3598290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307" y="3835400"/>
            <a:ext cx="1283970" cy="8274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29"/>
              </a:spcBef>
              <a:tabLst>
                <a:tab pos="549275" algn="l"/>
                <a:tab pos="93281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ts val="910"/>
              </a:lnSpc>
              <a:spcBef>
                <a:spcPts val="130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  <a:p>
            <a:pPr marL="149225">
              <a:lnSpc>
                <a:spcPts val="1270"/>
              </a:lnSpc>
            </a:pPr>
            <a:r>
              <a:rPr sz="1200" b="1" dirty="0">
                <a:latin typeface="Arial"/>
                <a:cs typeface="Arial"/>
              </a:rPr>
              <a:t>Register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400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1517" y="3838892"/>
            <a:ext cx="2279015" cy="1117600"/>
            <a:chOff x="4271517" y="3838892"/>
            <a:chExt cx="2279015" cy="1117600"/>
          </a:xfrm>
        </p:grpSpPr>
        <p:sp>
          <p:nvSpPr>
            <p:cNvPr id="22" name="object 22"/>
            <p:cNvSpPr/>
            <p:nvPr/>
          </p:nvSpPr>
          <p:spPr>
            <a:xfrm>
              <a:off x="5491733" y="3851909"/>
              <a:ext cx="478790" cy="1091565"/>
            </a:xfrm>
            <a:custGeom>
              <a:avLst/>
              <a:gdLst/>
              <a:ahLst/>
              <a:cxnLst/>
              <a:rect l="l" t="t" r="r" b="b"/>
              <a:pathLst>
                <a:path w="478789" h="1091564">
                  <a:moveTo>
                    <a:pt x="0" y="0"/>
                  </a:moveTo>
                  <a:lnTo>
                    <a:pt x="0" y="460247"/>
                  </a:lnTo>
                  <a:lnTo>
                    <a:pt x="76200" y="536447"/>
                  </a:lnTo>
                  <a:lnTo>
                    <a:pt x="0" y="612647"/>
                  </a:lnTo>
                  <a:lnTo>
                    <a:pt x="0" y="1072895"/>
                  </a:lnTo>
                  <a:lnTo>
                    <a:pt x="460248" y="842771"/>
                  </a:lnTo>
                  <a:lnTo>
                    <a:pt x="460248" y="230123"/>
                  </a:lnTo>
                  <a:lnTo>
                    <a:pt x="0" y="0"/>
                  </a:lnTo>
                  <a:close/>
                </a:path>
                <a:path w="478789" h="1091564">
                  <a:moveTo>
                    <a:pt x="18287" y="16763"/>
                  </a:moveTo>
                  <a:lnTo>
                    <a:pt x="18287" y="477012"/>
                  </a:lnTo>
                  <a:lnTo>
                    <a:pt x="94487" y="554735"/>
                  </a:lnTo>
                  <a:lnTo>
                    <a:pt x="18287" y="630935"/>
                  </a:lnTo>
                  <a:lnTo>
                    <a:pt x="18287" y="1091183"/>
                  </a:lnTo>
                  <a:lnTo>
                    <a:pt x="478536" y="861059"/>
                  </a:lnTo>
                  <a:lnTo>
                    <a:pt x="478536" y="246887"/>
                  </a:lnTo>
                  <a:lnTo>
                    <a:pt x="18287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9719" y="402945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1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5487" y="4082795"/>
              <a:ext cx="2251075" cy="306705"/>
            </a:xfrm>
            <a:custGeom>
              <a:avLst/>
              <a:gdLst/>
              <a:ahLst/>
              <a:cxnLst/>
              <a:rect l="l" t="t" r="r" b="b"/>
              <a:pathLst>
                <a:path w="2251075" h="306704">
                  <a:moveTo>
                    <a:pt x="310134" y="0"/>
                  </a:moveTo>
                  <a:lnTo>
                    <a:pt x="1168907" y="0"/>
                  </a:lnTo>
                </a:path>
                <a:path w="2251075" h="306704">
                  <a:moveTo>
                    <a:pt x="0" y="0"/>
                  </a:moveTo>
                  <a:lnTo>
                    <a:pt x="157734" y="0"/>
                  </a:lnTo>
                </a:path>
                <a:path w="2251075" h="306704">
                  <a:moveTo>
                    <a:pt x="2039874" y="306323"/>
                  </a:moveTo>
                  <a:lnTo>
                    <a:pt x="2250947" y="306323"/>
                  </a:lnTo>
                </a:path>
                <a:path w="2251075" h="306704">
                  <a:moveTo>
                    <a:pt x="1653540" y="306323"/>
                  </a:moveTo>
                  <a:lnTo>
                    <a:pt x="1887474" y="306323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47486" y="4099941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12950" y="3335972"/>
            <a:ext cx="7101205" cy="3019425"/>
            <a:chOff x="2012950" y="3335972"/>
            <a:chExt cx="7101205" cy="3019425"/>
          </a:xfrm>
        </p:grpSpPr>
        <p:sp>
          <p:nvSpPr>
            <p:cNvPr id="27" name="object 27"/>
            <p:cNvSpPr/>
            <p:nvPr/>
          </p:nvSpPr>
          <p:spPr>
            <a:xfrm>
              <a:off x="2687573" y="4388357"/>
              <a:ext cx="6413500" cy="1953895"/>
            </a:xfrm>
            <a:custGeom>
              <a:avLst/>
              <a:gdLst/>
              <a:ahLst/>
              <a:cxnLst/>
              <a:rect l="l" t="t" r="r" b="b"/>
              <a:pathLst>
                <a:path w="6413500" h="1953895">
                  <a:moveTo>
                    <a:pt x="6411468" y="1952244"/>
                  </a:moveTo>
                  <a:lnTo>
                    <a:pt x="0" y="1953768"/>
                  </a:lnTo>
                </a:path>
                <a:path w="6413500" h="1953895">
                  <a:moveTo>
                    <a:pt x="6411468" y="801624"/>
                  </a:moveTo>
                  <a:lnTo>
                    <a:pt x="6412992" y="1952244"/>
                  </a:lnTo>
                </a:path>
                <a:path w="6413500" h="1953895">
                  <a:moveTo>
                    <a:pt x="0" y="0"/>
                  </a:moveTo>
                  <a:lnTo>
                    <a:pt x="1524" y="19522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6920" y="3544823"/>
              <a:ext cx="1978660" cy="0"/>
            </a:xfrm>
            <a:custGeom>
              <a:avLst/>
              <a:gdLst/>
              <a:ahLst/>
              <a:cxnLst/>
              <a:rect l="l" t="t" r="r" b="b"/>
              <a:pathLst>
                <a:path w="1978660">
                  <a:moveTo>
                    <a:pt x="0" y="0"/>
                  </a:moveTo>
                  <a:lnTo>
                    <a:pt x="183642" y="0"/>
                  </a:lnTo>
                </a:path>
                <a:path w="1978660">
                  <a:moveTo>
                    <a:pt x="336042" y="0"/>
                  </a:moveTo>
                  <a:lnTo>
                    <a:pt x="1978151" y="0"/>
                  </a:lnTo>
                </a:path>
              </a:pathLst>
            </a:custGeom>
            <a:ln w="27431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7195" y="4524755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1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5488" y="4576571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310134" y="0"/>
                  </a:moveTo>
                  <a:lnTo>
                    <a:pt x="784860" y="0"/>
                  </a:lnTo>
                </a:path>
                <a:path w="784860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7195" y="4831079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5438" y="3348989"/>
              <a:ext cx="1172210" cy="2350135"/>
            </a:xfrm>
            <a:custGeom>
              <a:avLst/>
              <a:gdLst/>
              <a:ahLst/>
              <a:cxnLst/>
              <a:rect l="l" t="t" r="r" b="b"/>
              <a:pathLst>
                <a:path w="1172210" h="2350135">
                  <a:moveTo>
                    <a:pt x="1171956" y="1534668"/>
                  </a:moveTo>
                  <a:lnTo>
                    <a:pt x="873251" y="1536192"/>
                  </a:lnTo>
                </a:path>
                <a:path w="1172210" h="2350135">
                  <a:moveTo>
                    <a:pt x="873251" y="0"/>
                  </a:moveTo>
                  <a:lnTo>
                    <a:pt x="874776" y="1994916"/>
                  </a:lnTo>
                </a:path>
                <a:path w="1172210" h="2350135">
                  <a:moveTo>
                    <a:pt x="0" y="1788414"/>
                  </a:moveTo>
                  <a:lnTo>
                    <a:pt x="6723" y="1746760"/>
                  </a:lnTo>
                  <a:lnTo>
                    <a:pt x="25444" y="1710574"/>
                  </a:lnTo>
                  <a:lnTo>
                    <a:pt x="53986" y="1682032"/>
                  </a:lnTo>
                  <a:lnTo>
                    <a:pt x="90172" y="1663311"/>
                  </a:lnTo>
                  <a:lnTo>
                    <a:pt x="131825" y="1656588"/>
                  </a:lnTo>
                  <a:lnTo>
                    <a:pt x="173479" y="1663311"/>
                  </a:lnTo>
                  <a:lnTo>
                    <a:pt x="209665" y="1682032"/>
                  </a:lnTo>
                  <a:lnTo>
                    <a:pt x="238207" y="1710574"/>
                  </a:lnTo>
                  <a:lnTo>
                    <a:pt x="256928" y="1746760"/>
                  </a:lnTo>
                  <a:lnTo>
                    <a:pt x="263651" y="1788414"/>
                  </a:lnTo>
                  <a:lnTo>
                    <a:pt x="263651" y="2218182"/>
                  </a:lnTo>
                  <a:lnTo>
                    <a:pt x="256928" y="2259850"/>
                  </a:lnTo>
                  <a:lnTo>
                    <a:pt x="238207" y="2296038"/>
                  </a:lnTo>
                  <a:lnTo>
                    <a:pt x="209665" y="2324574"/>
                  </a:lnTo>
                  <a:lnTo>
                    <a:pt x="173479" y="2343287"/>
                  </a:lnTo>
                  <a:lnTo>
                    <a:pt x="131825" y="2350008"/>
                  </a:lnTo>
                  <a:lnTo>
                    <a:pt x="90172" y="2343287"/>
                  </a:lnTo>
                  <a:lnTo>
                    <a:pt x="53986" y="2324574"/>
                  </a:lnTo>
                  <a:lnTo>
                    <a:pt x="25444" y="2296038"/>
                  </a:lnTo>
                  <a:lnTo>
                    <a:pt x="6723" y="2259850"/>
                  </a:lnTo>
                  <a:lnTo>
                    <a:pt x="0" y="2218182"/>
                  </a:lnTo>
                  <a:lnTo>
                    <a:pt x="0" y="178841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069" y="530885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02482" y="5166741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87104" y="5291328"/>
            <a:ext cx="1815464" cy="104139"/>
            <a:chOff x="2487104" y="5291328"/>
            <a:chExt cx="1815464" cy="104139"/>
          </a:xfrm>
        </p:grpSpPr>
        <p:sp>
          <p:nvSpPr>
            <p:cNvPr id="36" name="object 36"/>
            <p:cNvSpPr/>
            <p:nvPr/>
          </p:nvSpPr>
          <p:spPr>
            <a:xfrm>
              <a:off x="3768852" y="5291328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0122" y="5343906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60" h="1904">
                  <a:moveTo>
                    <a:pt x="133045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22242" y="53088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69258" y="5020817"/>
            <a:ext cx="35306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05"/>
              </a:lnSpc>
              <a:tabLst>
                <a:tab pos="226695" algn="l"/>
              </a:tabLst>
            </a:pPr>
            <a:r>
              <a:rPr sz="1350" b="1" spc="-75" baseline="3086" dirty="0">
                <a:latin typeface="Arial"/>
                <a:cs typeface="Arial"/>
              </a:rPr>
              <a:t>X</a:t>
            </a:r>
            <a:r>
              <a:rPr sz="1350" b="1" baseline="3086" dirty="0">
                <a:latin typeface="Arial"/>
                <a:cs typeface="Arial"/>
              </a:rPr>
              <a:t>	</a:t>
            </a: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  <a:p>
            <a:pPr marL="12700" marR="249554" algn="just">
              <a:lnSpc>
                <a:spcPct val="93200"/>
              </a:lnSpc>
              <a:spcBef>
                <a:spcPts val="10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87104" y="3531044"/>
            <a:ext cx="6624955" cy="2059305"/>
            <a:chOff x="2487104" y="3531044"/>
            <a:chExt cx="6624955" cy="2059305"/>
          </a:xfrm>
        </p:grpSpPr>
        <p:sp>
          <p:nvSpPr>
            <p:cNvPr id="41" name="object 41"/>
            <p:cNvSpPr/>
            <p:nvPr/>
          </p:nvSpPr>
          <p:spPr>
            <a:xfrm>
              <a:off x="4131564" y="5344667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79">
                  <a:moveTo>
                    <a:pt x="0" y="0"/>
                  </a:moveTo>
                  <a:lnTo>
                    <a:pt x="311658" y="0"/>
                  </a:lnTo>
                </a:path>
                <a:path w="640079">
                  <a:moveTo>
                    <a:pt x="464058" y="0"/>
                  </a:moveTo>
                  <a:lnTo>
                    <a:pt x="64007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0122" y="3544062"/>
              <a:ext cx="1905" cy="1800225"/>
            </a:xfrm>
            <a:custGeom>
              <a:avLst/>
              <a:gdLst/>
              <a:ahLst/>
              <a:cxnLst/>
              <a:rect l="l" t="t" r="r" b="b"/>
              <a:pathLst>
                <a:path w="1905" h="1800225">
                  <a:moveTo>
                    <a:pt x="0" y="0"/>
                  </a:moveTo>
                  <a:lnTo>
                    <a:pt x="1523" y="179984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58177" y="4502658"/>
              <a:ext cx="1152525" cy="1074420"/>
            </a:xfrm>
            <a:custGeom>
              <a:avLst/>
              <a:gdLst/>
              <a:ahLst/>
              <a:cxnLst/>
              <a:rect l="l" t="t" r="r" b="b"/>
              <a:pathLst>
                <a:path w="1152525" h="1074420">
                  <a:moveTo>
                    <a:pt x="0" y="1074419"/>
                  </a:moveTo>
                  <a:lnTo>
                    <a:pt x="1152144" y="1074419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7441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68918" y="5189982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4" h="1904">
                  <a:moveTo>
                    <a:pt x="230124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1592" y="4678680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2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23482" y="4729734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776593" y="4628699"/>
            <a:ext cx="1118870" cy="7677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361315">
              <a:lnSpc>
                <a:spcPts val="1330"/>
              </a:lnSpc>
              <a:spcBef>
                <a:spcPts val="265"/>
              </a:spcBef>
            </a:pPr>
            <a:r>
              <a:rPr sz="1200" b="1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242570">
              <a:lnSpc>
                <a:spcPts val="1330"/>
              </a:lnSpc>
            </a:pPr>
            <a:r>
              <a:rPr sz="1200" b="1" dirty="0">
                <a:latin typeface="Arial"/>
                <a:cs typeface="Arial"/>
              </a:rPr>
              <a:t>Memory</a:t>
            </a:r>
            <a:r>
              <a:rPr sz="1200" b="1" spc="345" dirty="0">
                <a:latin typeface="Arial"/>
                <a:cs typeface="Arial"/>
              </a:rPr>
              <a:t> </a:t>
            </a:r>
            <a:r>
              <a:rPr sz="1350" b="1" spc="-52" baseline="27777" dirty="0">
                <a:latin typeface="Arial"/>
                <a:cs typeface="Arial"/>
              </a:rPr>
              <a:t>RD</a:t>
            </a:r>
            <a:endParaRPr sz="13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53255" y="3651503"/>
            <a:ext cx="2585085" cy="2208530"/>
            <a:chOff x="3953255" y="3651503"/>
            <a:chExt cx="2585085" cy="2208530"/>
          </a:xfrm>
        </p:grpSpPr>
        <p:sp>
          <p:nvSpPr>
            <p:cNvPr id="49" name="object 49"/>
            <p:cNvSpPr/>
            <p:nvPr/>
          </p:nvSpPr>
          <p:spPr>
            <a:xfrm>
              <a:off x="6523482" y="4388357"/>
              <a:ext cx="1905" cy="1458595"/>
            </a:xfrm>
            <a:custGeom>
              <a:avLst/>
              <a:gdLst/>
              <a:ahLst/>
              <a:cxnLst/>
              <a:rect l="l" t="t" r="r" b="b"/>
              <a:pathLst>
                <a:path w="1904" h="1458595">
                  <a:moveTo>
                    <a:pt x="0" y="0"/>
                  </a:moveTo>
                  <a:lnTo>
                    <a:pt x="1524" y="14584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57065" y="365531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29583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56303" y="3543109"/>
            <a:ext cx="1542415" cy="1236345"/>
            <a:chOff x="3956303" y="3543109"/>
            <a:chExt cx="1542415" cy="1236345"/>
          </a:xfrm>
        </p:grpSpPr>
        <p:sp>
          <p:nvSpPr>
            <p:cNvPr id="53" name="object 53"/>
            <p:cNvSpPr/>
            <p:nvPr/>
          </p:nvSpPr>
          <p:spPr>
            <a:xfrm>
              <a:off x="3956303" y="3756659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4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99737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9719" y="4678679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1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6661" y="4729733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79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91129" y="3385820"/>
            <a:ext cx="784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40000"/>
                </a:solidFill>
                <a:latin typeface="Arial"/>
                <a:cs typeface="Arial"/>
              </a:rPr>
              <a:t>Instruction</a:t>
            </a:r>
            <a:r>
              <a:rPr sz="900" b="1" spc="484" dirty="0">
                <a:solidFill>
                  <a:srgbClr val="44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40000"/>
                </a:solidFill>
                <a:latin typeface="Courier New"/>
                <a:cs typeface="Courier New"/>
              </a:rPr>
              <a:t>I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71877" y="350139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77724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068829" y="3555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00065" y="4464558"/>
            <a:ext cx="169545" cy="554990"/>
          </a:xfrm>
          <a:custGeom>
            <a:avLst/>
            <a:gdLst/>
            <a:ahLst/>
            <a:cxnLst/>
            <a:rect l="l" t="t" r="r" b="b"/>
            <a:pathLst>
              <a:path w="169545" h="554989">
                <a:moveTo>
                  <a:pt x="0" y="0"/>
                </a:moveTo>
                <a:lnTo>
                  <a:pt x="0" y="537972"/>
                </a:lnTo>
                <a:lnTo>
                  <a:pt x="153924" y="426847"/>
                </a:lnTo>
                <a:lnTo>
                  <a:pt x="153924" y="120650"/>
                </a:lnTo>
                <a:lnTo>
                  <a:pt x="0" y="0"/>
                </a:lnTo>
                <a:close/>
              </a:path>
              <a:path w="169545" h="554989">
                <a:moveTo>
                  <a:pt x="16763" y="18288"/>
                </a:moveTo>
                <a:lnTo>
                  <a:pt x="16763" y="554736"/>
                </a:lnTo>
                <a:lnTo>
                  <a:pt x="169163" y="445262"/>
                </a:lnTo>
                <a:lnTo>
                  <a:pt x="169163" y="137287"/>
                </a:lnTo>
                <a:lnTo>
                  <a:pt x="16763" y="182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37784" y="4579365"/>
            <a:ext cx="9906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3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843208" y="3185096"/>
            <a:ext cx="3880485" cy="2678430"/>
            <a:chOff x="4843208" y="3185096"/>
            <a:chExt cx="3880485" cy="2678430"/>
          </a:xfrm>
        </p:grpSpPr>
        <p:sp>
          <p:nvSpPr>
            <p:cNvPr id="63" name="object 63"/>
            <p:cNvSpPr/>
            <p:nvPr/>
          </p:nvSpPr>
          <p:spPr>
            <a:xfrm>
              <a:off x="8561832" y="49850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91272" y="5036819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110489" y="0"/>
                  </a:lnTo>
                </a:path>
                <a:path w="742315">
                  <a:moveTo>
                    <a:pt x="262889" y="0"/>
                  </a:moveTo>
                  <a:lnTo>
                    <a:pt x="742187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04504" y="52578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65998" y="5308854"/>
              <a:ext cx="297180" cy="1905"/>
            </a:xfrm>
            <a:custGeom>
              <a:avLst/>
              <a:gdLst/>
              <a:ahLst/>
              <a:cxnLst/>
              <a:rect l="l" t="t" r="r" b="b"/>
              <a:pathLst>
                <a:path w="297179" h="1904">
                  <a:moveTo>
                    <a:pt x="297179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41592" y="52578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4608" y="5309616"/>
              <a:ext cx="1851660" cy="0"/>
            </a:xfrm>
            <a:custGeom>
              <a:avLst/>
              <a:gdLst/>
              <a:ahLst/>
              <a:cxnLst/>
              <a:rect l="l" t="t" r="r" b="b"/>
              <a:pathLst>
                <a:path w="1851659">
                  <a:moveTo>
                    <a:pt x="0" y="0"/>
                  </a:moveTo>
                  <a:lnTo>
                    <a:pt x="1308353" y="0"/>
                  </a:lnTo>
                </a:path>
                <a:path w="1851659">
                  <a:moveTo>
                    <a:pt x="1460753" y="0"/>
                  </a:moveTo>
                  <a:lnTo>
                    <a:pt x="185166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7562" y="4575809"/>
              <a:ext cx="1905" cy="733425"/>
            </a:xfrm>
            <a:custGeom>
              <a:avLst/>
              <a:gdLst/>
              <a:ahLst/>
              <a:cxnLst/>
              <a:rect l="l" t="t" r="r" b="b"/>
              <a:pathLst>
                <a:path w="1904" h="733425">
                  <a:moveTo>
                    <a:pt x="0" y="0"/>
                  </a:moveTo>
                  <a:lnTo>
                    <a:pt x="1524" y="7330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56226" y="456361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22098" y="0"/>
                  </a:moveTo>
                  <a:lnTo>
                    <a:pt x="13501" y="1381"/>
                  </a:lnTo>
                  <a:lnTo>
                    <a:pt x="6477" y="5143"/>
                  </a:lnTo>
                  <a:lnTo>
                    <a:pt x="1738" y="10715"/>
                  </a:lnTo>
                  <a:lnTo>
                    <a:pt x="0" y="17525"/>
                  </a:lnTo>
                  <a:lnTo>
                    <a:pt x="1738" y="24336"/>
                  </a:lnTo>
                  <a:lnTo>
                    <a:pt x="6476" y="29908"/>
                  </a:lnTo>
                  <a:lnTo>
                    <a:pt x="13501" y="33670"/>
                  </a:lnTo>
                  <a:lnTo>
                    <a:pt x="22098" y="35051"/>
                  </a:lnTo>
                  <a:lnTo>
                    <a:pt x="30694" y="33670"/>
                  </a:lnTo>
                  <a:lnTo>
                    <a:pt x="37718" y="29908"/>
                  </a:lnTo>
                  <a:lnTo>
                    <a:pt x="42457" y="24336"/>
                  </a:lnTo>
                  <a:lnTo>
                    <a:pt x="44196" y="17525"/>
                  </a:lnTo>
                  <a:lnTo>
                    <a:pt x="42457" y="10715"/>
                  </a:lnTo>
                  <a:lnTo>
                    <a:pt x="37719" y="5143"/>
                  </a:lnTo>
                  <a:lnTo>
                    <a:pt x="30694" y="1381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56226" y="456361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0" y="17525"/>
                  </a:moveTo>
                  <a:lnTo>
                    <a:pt x="1738" y="10715"/>
                  </a:lnTo>
                  <a:lnTo>
                    <a:pt x="6477" y="5143"/>
                  </a:lnTo>
                  <a:lnTo>
                    <a:pt x="13501" y="1381"/>
                  </a:lnTo>
                  <a:lnTo>
                    <a:pt x="22098" y="0"/>
                  </a:lnTo>
                  <a:lnTo>
                    <a:pt x="30694" y="1381"/>
                  </a:lnTo>
                  <a:lnTo>
                    <a:pt x="37719" y="5143"/>
                  </a:lnTo>
                  <a:lnTo>
                    <a:pt x="42457" y="10715"/>
                  </a:lnTo>
                  <a:lnTo>
                    <a:pt x="44196" y="17525"/>
                  </a:lnTo>
                  <a:lnTo>
                    <a:pt x="42457" y="24336"/>
                  </a:lnTo>
                  <a:lnTo>
                    <a:pt x="37718" y="29908"/>
                  </a:lnTo>
                  <a:lnTo>
                    <a:pt x="30694" y="33670"/>
                  </a:lnTo>
                  <a:lnTo>
                    <a:pt x="22098" y="35051"/>
                  </a:lnTo>
                  <a:lnTo>
                    <a:pt x="13501" y="33670"/>
                  </a:lnTo>
                  <a:lnTo>
                    <a:pt x="6476" y="29908"/>
                  </a:lnTo>
                  <a:lnTo>
                    <a:pt x="1738" y="24336"/>
                  </a:lnTo>
                  <a:lnTo>
                    <a:pt x="0" y="175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10528" y="5848350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>
                  <a:moveTo>
                    <a:pt x="0" y="0"/>
                  </a:moveTo>
                  <a:lnTo>
                    <a:pt x="1491233" y="0"/>
                  </a:lnTo>
                </a:path>
                <a:path w="1868804">
                  <a:moveTo>
                    <a:pt x="1643633" y="0"/>
                  </a:moveTo>
                  <a:lnTo>
                    <a:pt x="1868424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65998" y="5308854"/>
              <a:ext cx="1905" cy="538480"/>
            </a:xfrm>
            <a:custGeom>
              <a:avLst/>
              <a:gdLst/>
              <a:ahLst/>
              <a:cxnLst/>
              <a:rect l="l" t="t" r="r" b="b"/>
              <a:pathLst>
                <a:path w="1904" h="538479">
                  <a:moveTo>
                    <a:pt x="0" y="0"/>
                  </a:moveTo>
                  <a:lnTo>
                    <a:pt x="1524" y="5379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67172" y="3296411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93386" y="3198113"/>
              <a:ext cx="635635" cy="307975"/>
            </a:xfrm>
            <a:custGeom>
              <a:avLst/>
              <a:gdLst/>
              <a:ahLst/>
              <a:cxnLst/>
              <a:rect l="l" t="t" r="r" b="b"/>
              <a:pathLst>
                <a:path w="635635" h="307975">
                  <a:moveTo>
                    <a:pt x="635508" y="150875"/>
                  </a:moveTo>
                  <a:lnTo>
                    <a:pt x="379475" y="152400"/>
                  </a:lnTo>
                </a:path>
                <a:path w="635635" h="307975">
                  <a:moveTo>
                    <a:pt x="0" y="142112"/>
                  </a:moveTo>
                  <a:lnTo>
                    <a:pt x="7245" y="97194"/>
                  </a:lnTo>
                  <a:lnTo>
                    <a:pt x="27419" y="58183"/>
                  </a:lnTo>
                  <a:lnTo>
                    <a:pt x="58183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241935" y="0"/>
                  </a:lnTo>
                  <a:lnTo>
                    <a:pt x="286853" y="7245"/>
                  </a:lnTo>
                  <a:lnTo>
                    <a:pt x="325864" y="27419"/>
                  </a:lnTo>
                  <a:lnTo>
                    <a:pt x="356628" y="58183"/>
                  </a:lnTo>
                  <a:lnTo>
                    <a:pt x="376802" y="97194"/>
                  </a:lnTo>
                  <a:lnTo>
                    <a:pt x="384048" y="142112"/>
                  </a:lnTo>
                  <a:lnTo>
                    <a:pt x="384048" y="165735"/>
                  </a:lnTo>
                  <a:lnTo>
                    <a:pt x="376802" y="210653"/>
                  </a:lnTo>
                  <a:lnTo>
                    <a:pt x="356628" y="249664"/>
                  </a:lnTo>
                  <a:lnTo>
                    <a:pt x="325864" y="280428"/>
                  </a:lnTo>
                  <a:lnTo>
                    <a:pt x="286853" y="300602"/>
                  </a:lnTo>
                  <a:lnTo>
                    <a:pt x="241935" y="307848"/>
                  </a:lnTo>
                  <a:lnTo>
                    <a:pt x="142112" y="307848"/>
                  </a:lnTo>
                  <a:lnTo>
                    <a:pt x="97194" y="300602"/>
                  </a:lnTo>
                  <a:lnTo>
                    <a:pt x="58183" y="280428"/>
                  </a:lnTo>
                  <a:lnTo>
                    <a:pt x="27419" y="249664"/>
                  </a:lnTo>
                  <a:lnTo>
                    <a:pt x="7245" y="210653"/>
                  </a:lnTo>
                  <a:lnTo>
                    <a:pt x="0" y="165735"/>
                  </a:lnTo>
                  <a:lnTo>
                    <a:pt x="0" y="1421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001259" y="3227070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12812" y="2758439"/>
            <a:ext cx="4775200" cy="1647825"/>
            <a:chOff x="912812" y="2758439"/>
            <a:chExt cx="4775200" cy="1647825"/>
          </a:xfrm>
        </p:grpSpPr>
        <p:sp>
          <p:nvSpPr>
            <p:cNvPr id="78" name="object 78"/>
            <p:cNvSpPr/>
            <p:nvPr/>
          </p:nvSpPr>
          <p:spPr>
            <a:xfrm>
              <a:off x="5567171" y="2758439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47672" y="2811779"/>
              <a:ext cx="3694429" cy="0"/>
            </a:xfrm>
            <a:custGeom>
              <a:avLst/>
              <a:gdLst/>
              <a:ahLst/>
              <a:cxnLst/>
              <a:rect l="l" t="t" r="r" b="b"/>
              <a:pathLst>
                <a:path w="3694429">
                  <a:moveTo>
                    <a:pt x="415290" y="0"/>
                  </a:moveTo>
                  <a:lnTo>
                    <a:pt x="2495550" y="0"/>
                  </a:lnTo>
                </a:path>
                <a:path w="3694429">
                  <a:moveTo>
                    <a:pt x="2647950" y="0"/>
                  </a:moveTo>
                  <a:lnTo>
                    <a:pt x="3694176" y="0"/>
                  </a:lnTo>
                </a:path>
                <a:path w="3694429">
                  <a:moveTo>
                    <a:pt x="0" y="0"/>
                  </a:moveTo>
                  <a:lnTo>
                    <a:pt x="26289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5829" y="3318509"/>
              <a:ext cx="1117600" cy="1074420"/>
            </a:xfrm>
            <a:custGeom>
              <a:avLst/>
              <a:gdLst/>
              <a:ahLst/>
              <a:cxnLst/>
              <a:rect l="l" t="t" r="r" b="b"/>
              <a:pathLst>
                <a:path w="1117600" h="1074420">
                  <a:moveTo>
                    <a:pt x="0" y="1074420"/>
                  </a:moveTo>
                  <a:lnTo>
                    <a:pt x="1117092" y="1074420"/>
                  </a:lnTo>
                  <a:lnTo>
                    <a:pt x="1117092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811527" y="3467861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70254" y="3639439"/>
            <a:ext cx="814069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15570" marR="5080" indent="-103505">
              <a:lnSpc>
                <a:spcPts val="1210"/>
              </a:lnSpc>
              <a:spcBef>
                <a:spcPts val="330"/>
              </a:spcBef>
            </a:pPr>
            <a:r>
              <a:rPr sz="1200" b="1" spc="-10" dirty="0">
                <a:latin typeface="Arial"/>
                <a:cs typeface="Arial"/>
              </a:rPr>
              <a:t>Instruction 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68451" y="3467861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3944" y="3493008"/>
            <a:ext cx="864235" cy="100965"/>
            <a:chOff x="63944" y="3493008"/>
            <a:chExt cx="864235" cy="100965"/>
          </a:xfrm>
        </p:grpSpPr>
        <p:sp>
          <p:nvSpPr>
            <p:cNvPr id="85" name="object 85"/>
            <p:cNvSpPr/>
            <p:nvPr/>
          </p:nvSpPr>
          <p:spPr>
            <a:xfrm>
              <a:off x="196595" y="3493008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3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961" y="3544062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9244" y="3493008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80" h="100964">
                  <a:moveTo>
                    <a:pt x="0" y="0"/>
                  </a:moveTo>
                  <a:lnTo>
                    <a:pt x="0" y="100583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4933" y="3544062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40" h="1904">
                  <a:moveTo>
                    <a:pt x="2560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1658" y="3010661"/>
            <a:ext cx="306705" cy="107442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20788" y="2226500"/>
            <a:ext cx="1271270" cy="963294"/>
            <a:chOff x="720788" y="2226500"/>
            <a:chExt cx="1271270" cy="963294"/>
          </a:xfrm>
        </p:grpSpPr>
        <p:sp>
          <p:nvSpPr>
            <p:cNvPr id="91" name="object 91"/>
            <p:cNvSpPr/>
            <p:nvPr/>
          </p:nvSpPr>
          <p:spPr>
            <a:xfrm>
              <a:off x="1467612" y="2374392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3806" y="2426970"/>
              <a:ext cx="792480" cy="1905"/>
            </a:xfrm>
            <a:custGeom>
              <a:avLst/>
              <a:gdLst/>
              <a:ahLst/>
              <a:cxnLst/>
              <a:rect l="l" t="t" r="r" b="b"/>
              <a:pathLst>
                <a:path w="792480" h="1905">
                  <a:moveTo>
                    <a:pt x="7924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67612" y="291236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94054" y="2964942"/>
              <a:ext cx="332740" cy="1905"/>
            </a:xfrm>
            <a:custGeom>
              <a:avLst/>
              <a:gdLst/>
              <a:ahLst/>
              <a:cxnLst/>
              <a:rect l="l" t="t" r="r" b="b"/>
              <a:pathLst>
                <a:path w="332740" h="1905">
                  <a:moveTo>
                    <a:pt x="3322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78101" y="2239518"/>
              <a:ext cx="382905" cy="920750"/>
            </a:xfrm>
            <a:custGeom>
              <a:avLst/>
              <a:gdLst/>
              <a:ahLst/>
              <a:cxnLst/>
              <a:rect l="l" t="t" r="r" b="b"/>
              <a:pathLst>
                <a:path w="382905" h="920750">
                  <a:moveTo>
                    <a:pt x="0" y="0"/>
                  </a:moveTo>
                  <a:lnTo>
                    <a:pt x="0" y="384048"/>
                  </a:lnTo>
                  <a:lnTo>
                    <a:pt x="76199" y="460248"/>
                  </a:lnTo>
                  <a:lnTo>
                    <a:pt x="0" y="537972"/>
                  </a:lnTo>
                  <a:lnTo>
                    <a:pt x="0" y="920496"/>
                  </a:lnTo>
                  <a:lnTo>
                    <a:pt x="382523" y="690372"/>
                  </a:lnTo>
                  <a:lnTo>
                    <a:pt x="382523" y="23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78101" y="2239518"/>
              <a:ext cx="401320" cy="937260"/>
            </a:xfrm>
            <a:custGeom>
              <a:avLst/>
              <a:gdLst/>
              <a:ahLst/>
              <a:cxnLst/>
              <a:rect l="l" t="t" r="r" b="b"/>
              <a:pathLst>
                <a:path w="401319" h="937260">
                  <a:moveTo>
                    <a:pt x="0" y="0"/>
                  </a:moveTo>
                  <a:lnTo>
                    <a:pt x="0" y="384048"/>
                  </a:lnTo>
                  <a:lnTo>
                    <a:pt x="76199" y="460248"/>
                  </a:lnTo>
                  <a:lnTo>
                    <a:pt x="0" y="537972"/>
                  </a:lnTo>
                  <a:lnTo>
                    <a:pt x="0" y="920496"/>
                  </a:lnTo>
                  <a:lnTo>
                    <a:pt x="382523" y="690372"/>
                  </a:lnTo>
                  <a:lnTo>
                    <a:pt x="382523" y="230124"/>
                  </a:lnTo>
                  <a:lnTo>
                    <a:pt x="0" y="0"/>
                  </a:lnTo>
                  <a:close/>
                </a:path>
                <a:path w="401319" h="937260">
                  <a:moveTo>
                    <a:pt x="16763" y="16764"/>
                  </a:moveTo>
                  <a:lnTo>
                    <a:pt x="16763" y="400812"/>
                  </a:lnTo>
                  <a:lnTo>
                    <a:pt x="94487" y="477012"/>
                  </a:lnTo>
                  <a:lnTo>
                    <a:pt x="16763" y="553212"/>
                  </a:lnTo>
                  <a:lnTo>
                    <a:pt x="16763" y="937260"/>
                  </a:lnTo>
                  <a:lnTo>
                    <a:pt x="400811" y="707136"/>
                  </a:lnTo>
                  <a:lnTo>
                    <a:pt x="400811" y="246887"/>
                  </a:lnTo>
                  <a:lnTo>
                    <a:pt x="16763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044651" y="288048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24330" y="2453385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6961" y="1933194"/>
            <a:ext cx="6446520" cy="1628139"/>
          </a:xfrm>
          <a:custGeom>
            <a:avLst/>
            <a:gdLst/>
            <a:ahLst/>
            <a:cxnLst/>
            <a:rect l="l" t="t" r="r" b="b"/>
            <a:pathLst>
              <a:path w="6446520" h="1628139">
                <a:moveTo>
                  <a:pt x="656844" y="493775"/>
                </a:moveTo>
                <a:lnTo>
                  <a:pt x="658368" y="1610867"/>
                </a:lnTo>
              </a:path>
              <a:path w="6446520" h="1628139">
                <a:moveTo>
                  <a:pt x="0" y="111251"/>
                </a:moveTo>
                <a:lnTo>
                  <a:pt x="1524" y="1610867"/>
                </a:lnTo>
              </a:path>
              <a:path w="6446520" h="1628139">
                <a:moveTo>
                  <a:pt x="6446520" y="0"/>
                </a:moveTo>
                <a:lnTo>
                  <a:pt x="1040891" y="1523"/>
                </a:lnTo>
              </a:path>
              <a:path w="6446520" h="1628139">
                <a:moveTo>
                  <a:pt x="5602224" y="690371"/>
                </a:moveTo>
                <a:lnTo>
                  <a:pt x="5602224" y="1074419"/>
                </a:lnTo>
                <a:lnTo>
                  <a:pt x="5679948" y="1150619"/>
                </a:lnTo>
                <a:lnTo>
                  <a:pt x="5602224" y="1226819"/>
                </a:lnTo>
                <a:lnTo>
                  <a:pt x="5602224" y="1610867"/>
                </a:lnTo>
                <a:lnTo>
                  <a:pt x="5986272" y="1380743"/>
                </a:lnTo>
                <a:lnTo>
                  <a:pt x="5986272" y="920495"/>
                </a:lnTo>
                <a:lnTo>
                  <a:pt x="5602224" y="690371"/>
                </a:lnTo>
                <a:close/>
              </a:path>
              <a:path w="6446520" h="1628139">
                <a:moveTo>
                  <a:pt x="5620512" y="707135"/>
                </a:moveTo>
                <a:lnTo>
                  <a:pt x="5620512" y="1089659"/>
                </a:lnTo>
                <a:lnTo>
                  <a:pt x="5696712" y="1167383"/>
                </a:lnTo>
                <a:lnTo>
                  <a:pt x="5620512" y="1243583"/>
                </a:lnTo>
                <a:lnTo>
                  <a:pt x="5620512" y="1627631"/>
                </a:lnTo>
                <a:lnTo>
                  <a:pt x="6004560" y="1397507"/>
                </a:lnTo>
                <a:lnTo>
                  <a:pt x="6004560" y="937259"/>
                </a:lnTo>
                <a:lnTo>
                  <a:pt x="5620512" y="70713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726938" y="2837434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707373" y="4883658"/>
            <a:ext cx="169545" cy="554990"/>
          </a:xfrm>
          <a:custGeom>
            <a:avLst/>
            <a:gdLst/>
            <a:ahLst/>
            <a:cxnLst/>
            <a:rect l="l" t="t" r="r" b="b"/>
            <a:pathLst>
              <a:path w="169545" h="554989">
                <a:moveTo>
                  <a:pt x="0" y="0"/>
                </a:moveTo>
                <a:lnTo>
                  <a:pt x="0" y="536448"/>
                </a:lnTo>
                <a:lnTo>
                  <a:pt x="153924" y="425323"/>
                </a:lnTo>
                <a:lnTo>
                  <a:pt x="153924" y="118999"/>
                </a:lnTo>
                <a:lnTo>
                  <a:pt x="0" y="0"/>
                </a:lnTo>
                <a:close/>
              </a:path>
              <a:path w="169545" h="554989">
                <a:moveTo>
                  <a:pt x="16764" y="16764"/>
                </a:moveTo>
                <a:lnTo>
                  <a:pt x="16764" y="554736"/>
                </a:lnTo>
                <a:lnTo>
                  <a:pt x="169164" y="443611"/>
                </a:lnTo>
                <a:lnTo>
                  <a:pt x="169164" y="135763"/>
                </a:lnTo>
                <a:lnTo>
                  <a:pt x="16764" y="167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745093" y="4996941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745093" y="5098541"/>
            <a:ext cx="94615" cy="2349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2225" marR="5080" indent="-10160">
              <a:lnSpc>
                <a:spcPts val="810"/>
              </a:lnSpc>
              <a:spcBef>
                <a:spcPts val="14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3944" y="1766252"/>
            <a:ext cx="6486525" cy="3152140"/>
            <a:chOff x="63944" y="1766252"/>
            <a:chExt cx="6486525" cy="3152140"/>
          </a:xfrm>
        </p:grpSpPr>
        <p:sp>
          <p:nvSpPr>
            <p:cNvPr id="105" name="object 105"/>
            <p:cNvSpPr/>
            <p:nvPr/>
          </p:nvSpPr>
          <p:spPr>
            <a:xfrm>
              <a:off x="4843272" y="329641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58690" y="3348989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46497" y="48699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6035" y="0"/>
                  </a:moveTo>
                  <a:lnTo>
                    <a:pt x="7492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7492" y="35051"/>
                  </a:lnTo>
                  <a:lnTo>
                    <a:pt x="26035" y="35051"/>
                  </a:lnTo>
                  <a:lnTo>
                    <a:pt x="33527" y="27177"/>
                  </a:lnTo>
                  <a:lnTo>
                    <a:pt x="33527" y="7873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46497" y="48699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7873"/>
                  </a:lnTo>
                  <a:lnTo>
                    <a:pt x="7492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873"/>
                  </a:lnTo>
                  <a:lnTo>
                    <a:pt x="33527" y="17525"/>
                  </a:lnTo>
                  <a:lnTo>
                    <a:pt x="33527" y="27177"/>
                  </a:lnTo>
                  <a:lnTo>
                    <a:pt x="26035" y="35051"/>
                  </a:lnTo>
                  <a:lnTo>
                    <a:pt x="16763" y="35051"/>
                  </a:lnTo>
                  <a:lnTo>
                    <a:pt x="7492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50279" y="3084575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275081" y="0"/>
                  </a:moveTo>
                  <a:lnTo>
                    <a:pt x="486155" y="0"/>
                  </a:lnTo>
                </a:path>
                <a:path w="486409">
                  <a:moveTo>
                    <a:pt x="0" y="0"/>
                  </a:moveTo>
                  <a:lnTo>
                    <a:pt x="122681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56309" y="1779269"/>
              <a:ext cx="170815" cy="553720"/>
            </a:xfrm>
            <a:custGeom>
              <a:avLst/>
              <a:gdLst/>
              <a:ahLst/>
              <a:cxnLst/>
              <a:rect l="l" t="t" r="r" b="b"/>
              <a:pathLst>
                <a:path w="170815" h="553719">
                  <a:moveTo>
                    <a:pt x="152400" y="0"/>
                  </a:moveTo>
                  <a:lnTo>
                    <a:pt x="152400" y="537971"/>
                  </a:lnTo>
                  <a:lnTo>
                    <a:pt x="0" y="426846"/>
                  </a:lnTo>
                  <a:lnTo>
                    <a:pt x="0" y="118999"/>
                  </a:lnTo>
                  <a:lnTo>
                    <a:pt x="152400" y="0"/>
                  </a:lnTo>
                  <a:close/>
                </a:path>
                <a:path w="170815" h="553719">
                  <a:moveTo>
                    <a:pt x="170687" y="16763"/>
                  </a:moveTo>
                  <a:lnTo>
                    <a:pt x="170687" y="553212"/>
                  </a:lnTo>
                  <a:lnTo>
                    <a:pt x="16764" y="442087"/>
                  </a:lnTo>
                  <a:lnTo>
                    <a:pt x="16764" y="135762"/>
                  </a:lnTo>
                  <a:lnTo>
                    <a:pt x="170687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1" y="1914143"/>
              <a:ext cx="272796" cy="30632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6961" y="2044445"/>
              <a:ext cx="2040889" cy="767080"/>
            </a:xfrm>
            <a:custGeom>
              <a:avLst/>
              <a:gdLst/>
              <a:ahLst/>
              <a:cxnLst/>
              <a:rect l="l" t="t" r="r" b="b"/>
              <a:pathLst>
                <a:path w="2040889" h="767080">
                  <a:moveTo>
                    <a:pt x="2039112" y="118871"/>
                  </a:moveTo>
                  <a:lnTo>
                    <a:pt x="1040891" y="120395"/>
                  </a:lnTo>
                </a:path>
                <a:path w="2040889" h="767080">
                  <a:moveTo>
                    <a:pt x="844296" y="0"/>
                  </a:moveTo>
                  <a:lnTo>
                    <a:pt x="0" y="1524"/>
                  </a:lnTo>
                </a:path>
                <a:path w="2040889" h="767080">
                  <a:moveTo>
                    <a:pt x="2039112" y="118871"/>
                  </a:moveTo>
                  <a:lnTo>
                    <a:pt x="2040636" y="7665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94737" y="2797301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80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94737" y="1933193"/>
              <a:ext cx="4430395" cy="2796540"/>
            </a:xfrm>
            <a:custGeom>
              <a:avLst/>
              <a:gdLst/>
              <a:ahLst/>
              <a:cxnLst/>
              <a:rect l="l" t="t" r="r" b="b"/>
              <a:pathLst>
                <a:path w="4430395" h="2796540">
                  <a:moveTo>
                    <a:pt x="0" y="881633"/>
                  </a:moveTo>
                  <a:lnTo>
                    <a:pt x="1672" y="874823"/>
                  </a:lnTo>
                  <a:lnTo>
                    <a:pt x="6238" y="869251"/>
                  </a:lnTo>
                  <a:lnTo>
                    <a:pt x="13019" y="865489"/>
                  </a:lnTo>
                  <a:lnTo>
                    <a:pt x="21336" y="864107"/>
                  </a:lnTo>
                  <a:lnTo>
                    <a:pt x="29652" y="865489"/>
                  </a:lnTo>
                  <a:lnTo>
                    <a:pt x="36433" y="869251"/>
                  </a:lnTo>
                  <a:lnTo>
                    <a:pt x="40999" y="874823"/>
                  </a:lnTo>
                  <a:lnTo>
                    <a:pt x="42672" y="881633"/>
                  </a:lnTo>
                  <a:lnTo>
                    <a:pt x="40999" y="888444"/>
                  </a:lnTo>
                  <a:lnTo>
                    <a:pt x="36433" y="894016"/>
                  </a:lnTo>
                  <a:lnTo>
                    <a:pt x="29652" y="897778"/>
                  </a:lnTo>
                  <a:lnTo>
                    <a:pt x="21336" y="899159"/>
                  </a:lnTo>
                  <a:lnTo>
                    <a:pt x="13019" y="897778"/>
                  </a:lnTo>
                  <a:lnTo>
                    <a:pt x="6238" y="894016"/>
                  </a:lnTo>
                  <a:lnTo>
                    <a:pt x="1672" y="888444"/>
                  </a:lnTo>
                  <a:lnTo>
                    <a:pt x="0" y="881633"/>
                  </a:lnTo>
                  <a:close/>
                </a:path>
                <a:path w="4430395" h="2796540">
                  <a:moveTo>
                    <a:pt x="4428744" y="0"/>
                  </a:moveTo>
                  <a:lnTo>
                    <a:pt x="4430268" y="1150619"/>
                  </a:lnTo>
                </a:path>
                <a:path w="4430395" h="2796540">
                  <a:moveTo>
                    <a:pt x="4428744" y="2455163"/>
                  </a:moveTo>
                  <a:lnTo>
                    <a:pt x="4430268" y="279653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841498" y="3501389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835655" y="3555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15510" y="6022949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ID/EX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884290" y="6022949"/>
            <a:ext cx="8934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EX/MEM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628890" y="6022949"/>
            <a:ext cx="98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MEM/WB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191511" y="2420111"/>
            <a:ext cx="5981700" cy="3619500"/>
            <a:chOff x="2191511" y="2420111"/>
            <a:chExt cx="5981700" cy="3619500"/>
          </a:xfrm>
        </p:grpSpPr>
        <p:sp>
          <p:nvSpPr>
            <p:cNvPr id="121" name="object 121"/>
            <p:cNvSpPr/>
            <p:nvPr/>
          </p:nvSpPr>
          <p:spPr>
            <a:xfrm>
              <a:off x="22105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105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43222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43222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729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729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017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017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44361" y="419176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5361" y="4152900"/>
              <a:ext cx="228599" cy="77724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6594729" y="4069460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Zero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415920" y="2927730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404228" y="318642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97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233409" y="318642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51375" y="2927730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128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374773" y="1982850"/>
            <a:ext cx="6733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3472" dirty="0">
                <a:solidFill>
                  <a:srgbClr val="FF0000"/>
                </a:solidFill>
                <a:latin typeface="Tahoma"/>
                <a:cs typeface="Tahoma"/>
              </a:rPr>
              <a:t>Pipeline</a:t>
            </a:r>
            <a:r>
              <a:rPr sz="2400" b="1" spc="-97" baseline="34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5" baseline="3472" dirty="0">
                <a:solidFill>
                  <a:srgbClr val="FF0000"/>
                </a:solidFill>
                <a:latin typeface="Tahoma"/>
                <a:cs typeface="Tahoma"/>
              </a:rPr>
              <a:t>registers</a:t>
            </a:r>
            <a:r>
              <a:rPr sz="2400" b="1" spc="-209" baseline="34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(datayı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saklamak</a:t>
            </a:r>
            <a:r>
              <a:rPr sz="16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için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yeterince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genişliktedirler)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35991"/>
            <a:ext cx="77863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UNİFORM’luk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basitlik</a:t>
            </a:r>
            <a:r>
              <a:rPr sz="2000" spc="-25" dirty="0">
                <a:latin typeface="Tahoma"/>
                <a:cs typeface="Tahoma"/>
              </a:rPr>
              <a:t> getirir.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MIPS’te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bütün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komutları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olarak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düşünelim.</a:t>
            </a:r>
            <a:endParaRPr sz="2000">
              <a:latin typeface="Tahoma"/>
              <a:cs typeface="Tahoma"/>
            </a:endParaRPr>
          </a:p>
          <a:p>
            <a:pPr marL="12700" marR="5080" indent="166370">
              <a:lnSpc>
                <a:spcPct val="100000"/>
              </a:lnSpc>
              <a:buSzPct val="97500"/>
              <a:buFont typeface="Arial MT"/>
              <a:buChar char="•"/>
              <a:tabLst>
                <a:tab pos="179070" algn="l"/>
                <a:tab pos="1891030" algn="l"/>
                <a:tab pos="6565900" algn="l"/>
              </a:tabLst>
            </a:pPr>
            <a:r>
              <a:rPr sz="2000" dirty="0">
                <a:latin typeface="Tahoma"/>
                <a:cs typeface="Tahoma"/>
              </a:rPr>
              <a:t>Bütün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periyotluk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zaman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alır.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Bütün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durumlar</a:t>
            </a:r>
            <a:r>
              <a:rPr sz="2000" dirty="0">
                <a:latin typeface="Tahoma"/>
                <a:cs typeface="Tahoma"/>
              </a:rPr>
              <a:t>	için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benzer </a:t>
            </a:r>
            <a:r>
              <a:rPr sz="2000" dirty="0">
                <a:latin typeface="Tahoma"/>
                <a:cs typeface="Tahoma"/>
              </a:rPr>
              <a:t>uzunlukta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clock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kullanılır.</a:t>
            </a:r>
            <a:endParaRPr sz="2000">
              <a:latin typeface="Tahoma"/>
              <a:cs typeface="Tahoma"/>
            </a:endParaRPr>
          </a:p>
          <a:p>
            <a:pPr marL="100330" indent="-100330">
              <a:lnSpc>
                <a:spcPct val="100000"/>
              </a:lnSpc>
              <a:buSzPct val="975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Tahoma"/>
                <a:cs typeface="Tahoma"/>
              </a:rPr>
              <a:t>Bu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bazı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komutlar,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bazı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stage’leri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yapmadan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geçirecektir.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512" y="2133600"/>
            <a:ext cx="7929562" cy="31032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14" y="5505419"/>
            <a:ext cx="5820134" cy="9712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973" y="97993"/>
            <a:ext cx="3956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MIPS’te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22350"/>
            <a:ext cx="8354059" cy="501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226695" indent="-9779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2500"/>
              <a:buFont typeface="Wingdings"/>
              <a:buChar char=""/>
              <a:tabLst>
                <a:tab pos="100965" algn="l"/>
                <a:tab pos="125730" algn="l"/>
                <a:tab pos="4947920" algn="l"/>
              </a:tabLst>
            </a:pPr>
            <a:r>
              <a:rPr sz="2000" dirty="0">
                <a:latin typeface="Tahoma"/>
                <a:cs typeface="Tahoma"/>
              </a:rPr>
              <a:t>Tehlikeler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(Hazard),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yürütülme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sürecindeki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çatışmaları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(aynı </a:t>
            </a:r>
            <a:r>
              <a:rPr sz="2000" dirty="0">
                <a:latin typeface="Tahoma"/>
                <a:cs typeface="Tahoma"/>
              </a:rPr>
              <a:t>birimi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farklı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fazların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kullanma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isteği)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işaret</a:t>
            </a:r>
            <a:r>
              <a:rPr sz="2000" dirty="0">
                <a:latin typeface="Tahoma"/>
                <a:cs typeface="Tahoma"/>
              </a:rPr>
              <a:t>	eder.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Bunlar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nelerdir?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100965" marR="391795" indent="-99695">
              <a:lnSpc>
                <a:spcPts val="2160"/>
              </a:lnSpc>
              <a:buSzPct val="44736"/>
              <a:buFont typeface="Wingdings"/>
              <a:buChar char=""/>
              <a:tabLst>
                <a:tab pos="100965" algn="l"/>
                <a:tab pos="104139" algn="l"/>
                <a:tab pos="4101465" algn="l"/>
                <a:tab pos="6676390" algn="l"/>
              </a:tabLst>
            </a:pP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9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Structural</a:t>
            </a:r>
            <a:r>
              <a:rPr sz="1900" u="sng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hazards</a:t>
            </a:r>
            <a:r>
              <a:rPr sz="1900" u="sng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(Yapısal</a:t>
            </a:r>
            <a:r>
              <a:rPr sz="1900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tehlikeler)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: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	</a:t>
            </a:r>
            <a:r>
              <a:rPr sz="1800" dirty="0">
                <a:latin typeface="Tahoma"/>
                <a:cs typeface="Tahoma"/>
              </a:rPr>
              <a:t>Pipeline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işleminde,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farklı</a:t>
            </a:r>
            <a:r>
              <a:rPr sz="1800" dirty="0">
                <a:latin typeface="Tahoma"/>
                <a:cs typeface="Tahoma"/>
              </a:rPr>
              <a:t>	komutlarda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, </a:t>
            </a: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durumlarda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aynı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donanım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kaynaklarının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kullanılması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durumu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oluşabilir </a:t>
            </a:r>
            <a:r>
              <a:rPr sz="1800" dirty="0">
                <a:latin typeface="Tahoma"/>
                <a:cs typeface="Tahoma"/>
              </a:rPr>
              <a:t>(Kaynak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Çatışması).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100965" marR="287020" indent="-99695">
              <a:lnSpc>
                <a:spcPct val="99600"/>
              </a:lnSpc>
              <a:buSzPct val="44736"/>
              <a:buFont typeface="Wingdings"/>
              <a:buChar char=""/>
              <a:tabLst>
                <a:tab pos="100965" algn="l"/>
                <a:tab pos="104139" algn="l"/>
              </a:tabLst>
            </a:pP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9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Control</a:t>
            </a:r>
            <a:r>
              <a:rPr sz="19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hazards</a:t>
            </a:r>
            <a:r>
              <a:rPr sz="19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(Kontrol</a:t>
            </a:r>
            <a:r>
              <a:rPr sz="19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tehlikeleri)</a:t>
            </a:r>
            <a:r>
              <a:rPr sz="18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:</a:t>
            </a:r>
            <a:r>
              <a:rPr sz="18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önceki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dallanma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komutunun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sonucuna </a:t>
            </a:r>
            <a:r>
              <a:rPr sz="1800" dirty="0">
                <a:latin typeface="Tahoma"/>
                <a:cs typeface="Tahoma"/>
              </a:rPr>
              <a:t>bağlı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olarak,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izleyen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mevcut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alma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sorunu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(Dallanma zorluğu).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100965" marR="5080" indent="-99695">
              <a:lnSpc>
                <a:spcPts val="2160"/>
              </a:lnSpc>
              <a:spcBef>
                <a:spcPts val="5"/>
              </a:spcBef>
              <a:buSzPct val="44736"/>
              <a:buFont typeface="Wingdings"/>
              <a:buChar char=""/>
              <a:tabLst>
                <a:tab pos="100965" algn="l"/>
                <a:tab pos="104139" algn="l"/>
              </a:tabLst>
            </a:pPr>
            <a:r>
              <a:rPr sz="19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9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Data</a:t>
            </a:r>
            <a:r>
              <a:rPr sz="1900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hazards</a:t>
            </a:r>
            <a:r>
              <a:rPr sz="19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(Data</a:t>
            </a:r>
            <a:r>
              <a:rPr sz="1900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tehlikeleri)</a:t>
            </a:r>
            <a:r>
              <a:rPr sz="18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:</a:t>
            </a:r>
            <a:r>
              <a:rPr sz="18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Pipeline’daki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komutun,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aynı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pipelin’daki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önceki </a:t>
            </a:r>
            <a:r>
              <a:rPr sz="1800" dirty="0">
                <a:latin typeface="Tahoma"/>
                <a:cs typeface="Tahoma"/>
              </a:rPr>
              <a:t>komutun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hesapladığı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datayı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kullanması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gerektiğinde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(Veri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Beklentisi).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100965" marR="583565" indent="-97790">
              <a:lnSpc>
                <a:spcPct val="100000"/>
              </a:lnSpc>
              <a:buClr>
                <a:srgbClr val="3333CC"/>
              </a:buClr>
              <a:buSzPct val="52500"/>
              <a:buFont typeface="Wingdings"/>
              <a:buChar char=""/>
              <a:tabLst>
                <a:tab pos="100965" algn="l"/>
                <a:tab pos="125730" algn="l"/>
                <a:tab pos="1341755" algn="l"/>
                <a:tab pos="5144135" algn="l"/>
              </a:tabLst>
            </a:pPr>
            <a:r>
              <a:rPr sz="2000" dirty="0">
                <a:latin typeface="Tahoma"/>
                <a:cs typeface="Tahoma"/>
              </a:rPr>
              <a:t>Biz,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pipeLine’lı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datapath’ı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incelemeden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önce</a:t>
            </a:r>
            <a:r>
              <a:rPr sz="2000" dirty="0">
                <a:latin typeface="Tahoma"/>
                <a:cs typeface="Tahoma"/>
              </a:rPr>
              <a:t>	yukarıda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sıralanan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olası tehlikeleri</a:t>
            </a:r>
            <a:r>
              <a:rPr sz="2000" dirty="0">
                <a:latin typeface="Tahoma"/>
                <a:cs typeface="Tahoma"/>
              </a:rPr>
              <a:t>	tek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tek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incelemeliyiz.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65506"/>
            <a:ext cx="6882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Structural</a:t>
            </a:r>
            <a:r>
              <a:rPr sz="32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Hazards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(Yapısal</a:t>
            </a:r>
            <a:r>
              <a:rPr sz="3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Tehlikeler)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0608" y="3567684"/>
            <a:ext cx="4328160" cy="104139"/>
            <a:chOff x="3340608" y="3567684"/>
            <a:chExt cx="4328160" cy="104139"/>
          </a:xfrm>
        </p:grpSpPr>
        <p:sp>
          <p:nvSpPr>
            <p:cNvPr id="4" name="object 4"/>
            <p:cNvSpPr/>
            <p:nvPr/>
          </p:nvSpPr>
          <p:spPr>
            <a:xfrm>
              <a:off x="7607808" y="356768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0"/>
                  </a:moveTo>
                  <a:lnTo>
                    <a:pt x="0" y="60959"/>
                  </a:lnTo>
                  <a:lnTo>
                    <a:pt x="60960" y="28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4418" y="3601974"/>
              <a:ext cx="4277995" cy="66040"/>
            </a:xfrm>
            <a:custGeom>
              <a:avLst/>
              <a:gdLst/>
              <a:ahLst/>
              <a:cxnLst/>
              <a:rect l="l" t="t" r="r" b="b"/>
              <a:pathLst>
                <a:path w="4277995" h="66039">
                  <a:moveTo>
                    <a:pt x="0" y="0"/>
                  </a:moveTo>
                  <a:lnTo>
                    <a:pt x="4277868" y="3048"/>
                  </a:lnTo>
                </a:path>
                <a:path w="4277995" h="66039">
                  <a:moveTo>
                    <a:pt x="531876" y="65531"/>
                  </a:moveTo>
                  <a:lnTo>
                    <a:pt x="536448" y="6095"/>
                  </a:lnTo>
                </a:path>
                <a:path w="4277995" h="66039">
                  <a:moveTo>
                    <a:pt x="1086612" y="65531"/>
                  </a:moveTo>
                  <a:lnTo>
                    <a:pt x="1091184" y="6095"/>
                  </a:lnTo>
                </a:path>
                <a:path w="4277995" h="66039">
                  <a:moveTo>
                    <a:pt x="1642872" y="65531"/>
                  </a:moveTo>
                  <a:lnTo>
                    <a:pt x="1645920" y="6095"/>
                  </a:lnTo>
                </a:path>
                <a:path w="4277995" h="66039">
                  <a:moveTo>
                    <a:pt x="2197608" y="65531"/>
                  </a:moveTo>
                  <a:lnTo>
                    <a:pt x="2202180" y="6095"/>
                  </a:lnTo>
                </a:path>
                <a:path w="4277995" h="66039">
                  <a:moveTo>
                    <a:pt x="2752344" y="65531"/>
                  </a:moveTo>
                  <a:lnTo>
                    <a:pt x="2756916" y="6095"/>
                  </a:lnTo>
                </a:path>
                <a:path w="4277995" h="66039">
                  <a:moveTo>
                    <a:pt x="3308604" y="65531"/>
                  </a:moveTo>
                  <a:lnTo>
                    <a:pt x="3311652" y="6095"/>
                  </a:lnTo>
                </a:path>
                <a:path w="4277995" h="66039">
                  <a:moveTo>
                    <a:pt x="3852672" y="65531"/>
                  </a:moveTo>
                  <a:lnTo>
                    <a:pt x="3854196" y="609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6509" y="3396488"/>
            <a:ext cx="3449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325" algn="l"/>
                <a:tab pos="1123950" algn="l"/>
                <a:tab pos="1677670" algn="l"/>
                <a:tab pos="2197100" algn="l"/>
                <a:tab pos="2750820" algn="l"/>
                <a:tab pos="3298825" algn="l"/>
              </a:tabLst>
            </a:pPr>
            <a:r>
              <a:rPr sz="1000" spc="-50" dirty="0">
                <a:latin typeface="Arial MT"/>
                <a:cs typeface="Arial MT"/>
              </a:rPr>
              <a:t>2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4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6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8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12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206705"/>
            <a:ext cx="7925434" cy="22529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26060" indent="-342900">
              <a:lnSpc>
                <a:spcPts val="2160"/>
              </a:lnSpc>
              <a:spcBef>
                <a:spcPts val="484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5600" algn="l"/>
              </a:tabLst>
            </a:pPr>
            <a:r>
              <a:rPr sz="2100" spc="-40" dirty="0">
                <a:solidFill>
                  <a:srgbClr val="FF0000"/>
                </a:solidFill>
                <a:latin typeface="Tahoma"/>
                <a:cs typeface="Tahoma"/>
              </a:rPr>
              <a:t>Structural</a:t>
            </a:r>
            <a:r>
              <a:rPr sz="21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FF0000"/>
                </a:solidFill>
                <a:latin typeface="Tahoma"/>
                <a:cs typeface="Tahoma"/>
              </a:rPr>
              <a:t>hazard</a:t>
            </a:r>
            <a:r>
              <a:rPr sz="21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işleminde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aynı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cyclında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bütün </a:t>
            </a:r>
            <a:r>
              <a:rPr sz="2000" dirty="0">
                <a:latin typeface="Tahoma"/>
                <a:cs typeface="Tahoma"/>
              </a:rPr>
              <a:t>komutların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eşzamanlı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işlemesi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gereken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donanımın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yetersizliği.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ts val="2280"/>
              </a:lnSpc>
              <a:spcBef>
                <a:spcPts val="20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Örnek: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Varsayınız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ki,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hafızası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olan,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yani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tekbir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veriyolu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kullanan,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yapıda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işlemi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yapılsın.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O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zaman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1.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4.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lw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komutları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arasında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structural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hazard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oluşablilir.</a:t>
            </a:r>
            <a:endParaRPr sz="1800">
              <a:latin typeface="Tahoma"/>
              <a:cs typeface="Tahoma"/>
            </a:endParaRPr>
          </a:p>
          <a:p>
            <a:pPr marL="756285" marR="367030" lvl="1" indent="-287020">
              <a:lnSpc>
                <a:spcPts val="1939"/>
              </a:lnSpc>
              <a:spcBef>
                <a:spcPts val="459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1391285" algn="l"/>
                <a:tab pos="4981575" algn="l"/>
              </a:tabLst>
            </a:pPr>
            <a:r>
              <a:rPr sz="1800" spc="-20" dirty="0">
                <a:latin typeface="Tahoma"/>
                <a:cs typeface="Tahoma"/>
              </a:rPr>
              <a:t>Veya</a:t>
            </a:r>
            <a:r>
              <a:rPr sz="1800" dirty="0">
                <a:latin typeface="Tahoma"/>
                <a:cs typeface="Tahoma"/>
              </a:rPr>
              <a:t>	farklı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komutların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segmentleri</a:t>
            </a:r>
            <a:r>
              <a:rPr sz="1800" dirty="0">
                <a:latin typeface="Tahoma"/>
                <a:cs typeface="Tahoma"/>
              </a:rPr>
              <a:t>	aynı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toplayıcıyı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kullanmak </a:t>
            </a:r>
            <a:r>
              <a:rPr sz="1800" dirty="0">
                <a:latin typeface="Tahoma"/>
                <a:cs typeface="Tahoma"/>
              </a:rPr>
              <a:t>durumunda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olabilir.</a:t>
            </a:r>
            <a:endParaRPr sz="1800">
              <a:latin typeface="Tahoma"/>
              <a:cs typeface="Tahoma"/>
            </a:endParaRPr>
          </a:p>
          <a:p>
            <a:pPr marL="1750060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Arial MT"/>
                <a:cs typeface="Arial MT"/>
              </a:rPr>
              <a:t>Program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1276" y="3855466"/>
            <a:ext cx="53721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0495" marR="11430" indent="-133350">
              <a:lnSpc>
                <a:spcPts val="1050"/>
              </a:lnSpc>
              <a:spcBef>
                <a:spcPts val="16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37433" y="3808348"/>
            <a:ext cx="1123950" cy="498475"/>
            <a:chOff x="3337433" y="3808348"/>
            <a:chExt cx="1123950" cy="498475"/>
          </a:xfrm>
        </p:grpSpPr>
        <p:sp>
          <p:nvSpPr>
            <p:cNvPr id="10" name="object 10"/>
            <p:cNvSpPr/>
            <p:nvPr/>
          </p:nvSpPr>
          <p:spPr>
            <a:xfrm>
              <a:off x="3826764" y="4248911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0" y="0"/>
                  </a:moveTo>
                  <a:lnTo>
                    <a:pt x="0" y="57912"/>
                  </a:lnTo>
                  <a:lnTo>
                    <a:pt x="64008" y="28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4418" y="3815333"/>
              <a:ext cx="1109980" cy="370840"/>
            </a:xfrm>
            <a:custGeom>
              <a:avLst/>
              <a:gdLst/>
              <a:ahLst/>
              <a:cxnLst/>
              <a:rect l="l" t="t" r="r" b="b"/>
              <a:pathLst>
                <a:path w="1109979" h="370839">
                  <a:moveTo>
                    <a:pt x="550037" y="370332"/>
                  </a:moveTo>
                  <a:lnTo>
                    <a:pt x="553212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553212" y="370332"/>
                  </a:lnTo>
                </a:path>
                <a:path w="1109979" h="370839">
                  <a:moveTo>
                    <a:pt x="1106297" y="370332"/>
                  </a:moveTo>
                  <a:lnTo>
                    <a:pt x="1109472" y="0"/>
                  </a:lnTo>
                  <a:lnTo>
                    <a:pt x="832104" y="0"/>
                  </a:lnTo>
                  <a:lnTo>
                    <a:pt x="832104" y="370332"/>
                  </a:lnTo>
                  <a:lnTo>
                    <a:pt x="1109472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83379" y="3922014"/>
            <a:ext cx="816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3890" y="3815334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89" h="370839">
                <a:moveTo>
                  <a:pt x="551561" y="370332"/>
                </a:moveTo>
                <a:lnTo>
                  <a:pt x="554736" y="0"/>
                </a:lnTo>
                <a:lnTo>
                  <a:pt x="0" y="0"/>
                </a:lnTo>
                <a:lnTo>
                  <a:pt x="0" y="370332"/>
                </a:lnTo>
                <a:lnTo>
                  <a:pt x="554736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6277" y="3855466"/>
            <a:ext cx="5384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3505" marR="88265" indent="50800">
              <a:lnSpc>
                <a:spcPts val="1050"/>
              </a:lnSpc>
              <a:spcBef>
                <a:spcPts val="16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35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8626" y="3815334"/>
            <a:ext cx="556260" cy="370840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551434" y="370332"/>
                </a:moveTo>
                <a:lnTo>
                  <a:pt x="556260" y="0"/>
                </a:lnTo>
                <a:lnTo>
                  <a:pt x="0" y="0"/>
                </a:lnTo>
                <a:lnTo>
                  <a:pt x="0" y="370332"/>
                </a:lnTo>
                <a:lnTo>
                  <a:pt x="556260" y="37033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99938" y="3922014"/>
            <a:ext cx="226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9752" y="3808348"/>
            <a:ext cx="2498090" cy="498475"/>
            <a:chOff x="3349752" y="3808348"/>
            <a:chExt cx="2498090" cy="498475"/>
          </a:xfrm>
        </p:grpSpPr>
        <p:sp>
          <p:nvSpPr>
            <p:cNvPr id="18" name="object 18"/>
            <p:cNvSpPr/>
            <p:nvPr/>
          </p:nvSpPr>
          <p:spPr>
            <a:xfrm>
              <a:off x="5564886" y="3815333"/>
              <a:ext cx="276225" cy="370840"/>
            </a:xfrm>
            <a:custGeom>
              <a:avLst/>
              <a:gdLst/>
              <a:ahLst/>
              <a:cxnLst/>
              <a:rect l="l" t="t" r="r" b="b"/>
              <a:pathLst>
                <a:path w="276225" h="370839">
                  <a:moveTo>
                    <a:pt x="272668" y="370332"/>
                  </a:moveTo>
                  <a:lnTo>
                    <a:pt x="275843" y="0"/>
                  </a:lnTo>
                  <a:lnTo>
                    <a:pt x="0" y="0"/>
                  </a:lnTo>
                  <a:lnTo>
                    <a:pt x="0" y="370332"/>
                  </a:lnTo>
                  <a:lnTo>
                    <a:pt x="275843" y="37033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99282" y="4277105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5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9752" y="4248911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0911" y="56474"/>
                  </a:moveTo>
                  <a:lnTo>
                    <a:pt x="60833" y="57912"/>
                  </a:lnTo>
                  <a:lnTo>
                    <a:pt x="64008" y="57912"/>
                  </a:lnTo>
                  <a:lnTo>
                    <a:pt x="60911" y="56474"/>
                  </a:lnTo>
                  <a:close/>
                </a:path>
                <a:path w="64135" h="58420">
                  <a:moveTo>
                    <a:pt x="64008" y="0"/>
                  </a:moveTo>
                  <a:lnTo>
                    <a:pt x="0" y="28193"/>
                  </a:lnTo>
                  <a:lnTo>
                    <a:pt x="60911" y="56474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05708" y="3499865"/>
            <a:ext cx="299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5407" y="3910965"/>
            <a:ext cx="808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$1,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5407" y="4281042"/>
            <a:ext cx="808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$2,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5407" y="4650740"/>
            <a:ext cx="808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$3,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300($0)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32660" y="3936491"/>
            <a:ext cx="62865" cy="1419225"/>
            <a:chOff x="2232660" y="3936491"/>
            <a:chExt cx="62865" cy="1419225"/>
          </a:xfrm>
        </p:grpSpPr>
        <p:sp>
          <p:nvSpPr>
            <p:cNvPr id="26" name="object 26"/>
            <p:cNvSpPr/>
            <p:nvPr/>
          </p:nvSpPr>
          <p:spPr>
            <a:xfrm>
              <a:off x="2259330" y="3940301"/>
              <a:ext cx="3175" cy="1411605"/>
            </a:xfrm>
            <a:custGeom>
              <a:avLst/>
              <a:gdLst/>
              <a:ahLst/>
              <a:cxnLst/>
              <a:rect l="l" t="t" r="r" b="b"/>
              <a:pathLst>
                <a:path w="3175" h="1411604">
                  <a:moveTo>
                    <a:pt x="3047" y="0"/>
                  </a:moveTo>
                  <a:lnTo>
                    <a:pt x="0" y="14112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2660" y="5289803"/>
              <a:ext cx="62865" cy="60960"/>
            </a:xfrm>
            <a:custGeom>
              <a:avLst/>
              <a:gdLst/>
              <a:ahLst/>
              <a:cxnLst/>
              <a:rect l="l" t="t" r="r" b="b"/>
              <a:pathLst>
                <a:path w="62864" h="60960">
                  <a:moveTo>
                    <a:pt x="62483" y="0"/>
                  </a:moveTo>
                  <a:lnTo>
                    <a:pt x="59308" y="0"/>
                  </a:lnTo>
                  <a:lnTo>
                    <a:pt x="0" y="0"/>
                  </a:lnTo>
                  <a:lnTo>
                    <a:pt x="29717" y="60960"/>
                  </a:lnTo>
                  <a:lnTo>
                    <a:pt x="62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86658" y="4291965"/>
            <a:ext cx="25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03694" y="4225290"/>
            <a:ext cx="541020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4305" marR="11430" indent="-133985">
              <a:lnSpc>
                <a:spcPts val="1050"/>
              </a:lnSpc>
              <a:spcBef>
                <a:spcPts val="16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90645" y="4178680"/>
            <a:ext cx="1125220" cy="498475"/>
            <a:chOff x="3890645" y="4178680"/>
            <a:chExt cx="1125220" cy="498475"/>
          </a:xfrm>
        </p:grpSpPr>
        <p:sp>
          <p:nvSpPr>
            <p:cNvPr id="31" name="object 31"/>
            <p:cNvSpPr/>
            <p:nvPr/>
          </p:nvSpPr>
          <p:spPr>
            <a:xfrm>
              <a:off x="4383024" y="4617719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0" y="0"/>
                  </a:moveTo>
                  <a:lnTo>
                    <a:pt x="0" y="59435"/>
                  </a:lnTo>
                  <a:lnTo>
                    <a:pt x="64008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97630" y="4185665"/>
              <a:ext cx="1111250" cy="370840"/>
            </a:xfrm>
            <a:custGeom>
              <a:avLst/>
              <a:gdLst/>
              <a:ahLst/>
              <a:cxnLst/>
              <a:rect l="l" t="t" r="r" b="b"/>
              <a:pathLst>
                <a:path w="1111250" h="370839">
                  <a:moveTo>
                    <a:pt x="553085" y="370331"/>
                  </a:moveTo>
                  <a:lnTo>
                    <a:pt x="556260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556260" y="370331"/>
                  </a:lnTo>
                </a:path>
                <a:path w="1111250" h="370839">
                  <a:moveTo>
                    <a:pt x="1107821" y="370331"/>
                  </a:moveTo>
                  <a:lnTo>
                    <a:pt x="1110996" y="0"/>
                  </a:lnTo>
                  <a:lnTo>
                    <a:pt x="833628" y="0"/>
                  </a:lnTo>
                  <a:lnTo>
                    <a:pt x="833628" y="370331"/>
                  </a:lnTo>
                  <a:lnTo>
                    <a:pt x="1110996" y="3703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38115" y="4291965"/>
            <a:ext cx="816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08626" y="4185665"/>
            <a:ext cx="556260" cy="370840"/>
          </a:xfrm>
          <a:custGeom>
            <a:avLst/>
            <a:gdLst/>
            <a:ahLst/>
            <a:cxnLst/>
            <a:rect l="l" t="t" r="r" b="b"/>
            <a:pathLst>
              <a:path w="556260" h="370839">
                <a:moveTo>
                  <a:pt x="551434" y="370331"/>
                </a:moveTo>
                <a:lnTo>
                  <a:pt x="556260" y="0"/>
                </a:lnTo>
                <a:lnTo>
                  <a:pt x="0" y="0"/>
                </a:lnTo>
                <a:lnTo>
                  <a:pt x="0" y="370331"/>
                </a:lnTo>
                <a:lnTo>
                  <a:pt x="556260" y="3703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63565" y="4225290"/>
            <a:ext cx="363855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50165">
              <a:lnSpc>
                <a:spcPts val="1050"/>
              </a:lnSpc>
              <a:spcBef>
                <a:spcPts val="16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35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64885" y="4185665"/>
            <a:ext cx="554990" cy="370840"/>
          </a:xfrm>
          <a:custGeom>
            <a:avLst/>
            <a:gdLst/>
            <a:ahLst/>
            <a:cxnLst/>
            <a:rect l="l" t="t" r="r" b="b"/>
            <a:pathLst>
              <a:path w="554989" h="370839">
                <a:moveTo>
                  <a:pt x="551561" y="370331"/>
                </a:moveTo>
                <a:lnTo>
                  <a:pt x="554736" y="0"/>
                </a:lnTo>
                <a:lnTo>
                  <a:pt x="0" y="0"/>
                </a:lnTo>
                <a:lnTo>
                  <a:pt x="0" y="370331"/>
                </a:lnTo>
                <a:lnTo>
                  <a:pt x="554736" y="3703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55563" y="4291965"/>
            <a:ext cx="226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06011" y="4178680"/>
            <a:ext cx="2498090" cy="498475"/>
            <a:chOff x="3906011" y="4178680"/>
            <a:chExt cx="2498090" cy="498475"/>
          </a:xfrm>
        </p:grpSpPr>
        <p:sp>
          <p:nvSpPr>
            <p:cNvPr id="39" name="object 39"/>
            <p:cNvSpPr/>
            <p:nvPr/>
          </p:nvSpPr>
          <p:spPr>
            <a:xfrm>
              <a:off x="6119622" y="4185665"/>
              <a:ext cx="277495" cy="370840"/>
            </a:xfrm>
            <a:custGeom>
              <a:avLst/>
              <a:gdLst/>
              <a:ahLst/>
              <a:cxnLst/>
              <a:rect l="l" t="t" r="r" b="b"/>
              <a:pathLst>
                <a:path w="277495" h="370839">
                  <a:moveTo>
                    <a:pt x="274192" y="370331"/>
                  </a:moveTo>
                  <a:lnTo>
                    <a:pt x="277367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277367" y="3703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54017" y="4647437"/>
              <a:ext cx="452755" cy="1905"/>
            </a:xfrm>
            <a:custGeom>
              <a:avLst/>
              <a:gdLst/>
              <a:ahLst/>
              <a:cxnLst/>
              <a:rect l="l" t="t" r="r" b="b"/>
              <a:pathLst>
                <a:path w="452754" h="1904">
                  <a:moveTo>
                    <a:pt x="452628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06011" y="4617719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57959" y="57228"/>
                  </a:moveTo>
                  <a:lnTo>
                    <a:pt x="57785" y="59435"/>
                  </a:lnTo>
                  <a:lnTo>
                    <a:pt x="62484" y="59435"/>
                  </a:lnTo>
                  <a:lnTo>
                    <a:pt x="57959" y="57228"/>
                  </a:lnTo>
                  <a:close/>
                </a:path>
                <a:path w="62864" h="59689">
                  <a:moveTo>
                    <a:pt x="62484" y="0"/>
                  </a:moveTo>
                  <a:lnTo>
                    <a:pt x="0" y="28955"/>
                  </a:lnTo>
                  <a:lnTo>
                    <a:pt x="57959" y="57228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40885" y="4662042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59954" y="4595241"/>
            <a:ext cx="539750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1765" marR="10795" indent="-133350">
              <a:lnSpc>
                <a:spcPts val="1050"/>
              </a:lnSpc>
              <a:spcBef>
                <a:spcPts val="16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53890" y="4555997"/>
            <a:ext cx="1111250" cy="368935"/>
          </a:xfrm>
          <a:custGeom>
            <a:avLst/>
            <a:gdLst/>
            <a:ahLst/>
            <a:cxnLst/>
            <a:rect l="l" t="t" r="r" b="b"/>
            <a:pathLst>
              <a:path w="1111250" h="368935">
                <a:moveTo>
                  <a:pt x="551561" y="368807"/>
                </a:moveTo>
                <a:lnTo>
                  <a:pt x="554736" y="0"/>
                </a:lnTo>
                <a:lnTo>
                  <a:pt x="0" y="0"/>
                </a:lnTo>
                <a:lnTo>
                  <a:pt x="0" y="368807"/>
                </a:lnTo>
                <a:lnTo>
                  <a:pt x="554736" y="368807"/>
                </a:lnTo>
              </a:path>
              <a:path w="1111250" h="368935">
                <a:moveTo>
                  <a:pt x="1106297" y="368807"/>
                </a:moveTo>
                <a:lnTo>
                  <a:pt x="1110996" y="0"/>
                </a:lnTo>
                <a:lnTo>
                  <a:pt x="833627" y="0"/>
                </a:lnTo>
                <a:lnTo>
                  <a:pt x="833627" y="368807"/>
                </a:lnTo>
                <a:lnTo>
                  <a:pt x="1110996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16277" y="4662042"/>
            <a:ext cx="958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00"/>
              </a:spcBef>
              <a:tabLst>
                <a:tab pos="732790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64885" y="4555997"/>
            <a:ext cx="554990" cy="368935"/>
          </a:xfrm>
          <a:custGeom>
            <a:avLst/>
            <a:gdLst/>
            <a:ahLst/>
            <a:cxnLst/>
            <a:rect l="l" t="t" r="r" b="b"/>
            <a:pathLst>
              <a:path w="554989" h="368935">
                <a:moveTo>
                  <a:pt x="551561" y="368807"/>
                </a:moveTo>
                <a:lnTo>
                  <a:pt x="554736" y="0"/>
                </a:lnTo>
                <a:lnTo>
                  <a:pt x="0" y="0"/>
                </a:lnTo>
                <a:lnTo>
                  <a:pt x="0" y="368807"/>
                </a:lnTo>
                <a:lnTo>
                  <a:pt x="554736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217665" y="4595241"/>
            <a:ext cx="363855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52069">
              <a:lnSpc>
                <a:spcPts val="1050"/>
              </a:lnSpc>
              <a:spcBef>
                <a:spcPts val="16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35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19621" y="4555997"/>
            <a:ext cx="554990" cy="368935"/>
          </a:xfrm>
          <a:custGeom>
            <a:avLst/>
            <a:gdLst/>
            <a:ahLst/>
            <a:cxnLst/>
            <a:rect l="l" t="t" r="r" b="b"/>
            <a:pathLst>
              <a:path w="554990" h="368935">
                <a:moveTo>
                  <a:pt x="551560" y="368807"/>
                </a:moveTo>
                <a:lnTo>
                  <a:pt x="554735" y="0"/>
                </a:lnTo>
                <a:lnTo>
                  <a:pt x="0" y="0"/>
                </a:lnTo>
                <a:lnTo>
                  <a:pt x="0" y="368807"/>
                </a:lnTo>
                <a:lnTo>
                  <a:pt x="554735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709664" y="4662042"/>
            <a:ext cx="2279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74357" y="4555997"/>
            <a:ext cx="277495" cy="368935"/>
          </a:xfrm>
          <a:custGeom>
            <a:avLst/>
            <a:gdLst/>
            <a:ahLst/>
            <a:cxnLst/>
            <a:rect l="l" t="t" r="r" b="b"/>
            <a:pathLst>
              <a:path w="277495" h="368935">
                <a:moveTo>
                  <a:pt x="274193" y="368807"/>
                </a:moveTo>
                <a:lnTo>
                  <a:pt x="277368" y="0"/>
                </a:lnTo>
                <a:lnTo>
                  <a:pt x="0" y="0"/>
                </a:lnTo>
                <a:lnTo>
                  <a:pt x="0" y="368807"/>
                </a:lnTo>
                <a:lnTo>
                  <a:pt x="277368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5003291" y="5350764"/>
            <a:ext cx="2741930" cy="59690"/>
            <a:chOff x="5003291" y="5350764"/>
            <a:chExt cx="2741930" cy="59690"/>
          </a:xfrm>
        </p:grpSpPr>
        <p:sp>
          <p:nvSpPr>
            <p:cNvPr id="52" name="object 52"/>
            <p:cNvSpPr/>
            <p:nvPr/>
          </p:nvSpPr>
          <p:spPr>
            <a:xfrm>
              <a:off x="5481827" y="5350764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0" y="0"/>
                  </a:moveTo>
                  <a:lnTo>
                    <a:pt x="0" y="59436"/>
                  </a:lnTo>
                  <a:lnTo>
                    <a:pt x="62484" y="28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52821" y="5380482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5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03292" y="5350764"/>
              <a:ext cx="1088390" cy="59690"/>
            </a:xfrm>
            <a:custGeom>
              <a:avLst/>
              <a:gdLst/>
              <a:ahLst/>
              <a:cxnLst/>
              <a:rect l="l" t="t" r="r" b="b"/>
              <a:pathLst>
                <a:path w="1088389" h="59689">
                  <a:moveTo>
                    <a:pt x="62484" y="59436"/>
                  </a:moveTo>
                  <a:lnTo>
                    <a:pt x="59385" y="57937"/>
                  </a:lnTo>
                  <a:lnTo>
                    <a:pt x="59309" y="59436"/>
                  </a:lnTo>
                  <a:lnTo>
                    <a:pt x="62484" y="59436"/>
                  </a:lnTo>
                  <a:close/>
                </a:path>
                <a:path w="1088389" h="59689">
                  <a:moveTo>
                    <a:pt x="62484" y="0"/>
                  </a:moveTo>
                  <a:lnTo>
                    <a:pt x="0" y="28956"/>
                  </a:lnTo>
                  <a:lnTo>
                    <a:pt x="59385" y="57937"/>
                  </a:lnTo>
                  <a:lnTo>
                    <a:pt x="62484" y="0"/>
                  </a:lnTo>
                  <a:close/>
                </a:path>
                <a:path w="1088389" h="59689">
                  <a:moveTo>
                    <a:pt x="1088136" y="28956"/>
                  </a:moveTo>
                  <a:lnTo>
                    <a:pt x="1028827" y="0"/>
                  </a:lnTo>
                  <a:lnTo>
                    <a:pt x="1025652" y="59436"/>
                  </a:lnTo>
                  <a:lnTo>
                    <a:pt x="1028827" y="59436"/>
                  </a:lnTo>
                  <a:lnTo>
                    <a:pt x="1088136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99937" y="5380482"/>
              <a:ext cx="455930" cy="1905"/>
            </a:xfrm>
            <a:custGeom>
              <a:avLst/>
              <a:gdLst/>
              <a:ahLst/>
              <a:cxnLst/>
              <a:rect l="l" t="t" r="r" b="b"/>
              <a:pathLst>
                <a:path w="455929" h="1904">
                  <a:moveTo>
                    <a:pt x="455675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54980" y="5350764"/>
              <a:ext cx="1088390" cy="59690"/>
            </a:xfrm>
            <a:custGeom>
              <a:avLst/>
              <a:gdLst/>
              <a:ahLst/>
              <a:cxnLst/>
              <a:rect l="l" t="t" r="r" b="b"/>
              <a:pathLst>
                <a:path w="1088390" h="59689">
                  <a:moveTo>
                    <a:pt x="59436" y="0"/>
                  </a:moveTo>
                  <a:lnTo>
                    <a:pt x="0" y="28956"/>
                  </a:lnTo>
                  <a:lnTo>
                    <a:pt x="59436" y="59436"/>
                  </a:lnTo>
                  <a:lnTo>
                    <a:pt x="59436" y="0"/>
                  </a:lnTo>
                  <a:close/>
                </a:path>
                <a:path w="1088390" h="59689">
                  <a:moveTo>
                    <a:pt x="1088136" y="28956"/>
                  </a:moveTo>
                  <a:lnTo>
                    <a:pt x="1028814" y="0"/>
                  </a:lnTo>
                  <a:lnTo>
                    <a:pt x="1025639" y="59436"/>
                  </a:lnTo>
                  <a:lnTo>
                    <a:pt x="1028814" y="59436"/>
                  </a:lnTo>
                  <a:lnTo>
                    <a:pt x="1088136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51625" y="5380482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4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02096" y="5350764"/>
              <a:ext cx="1092835" cy="59690"/>
            </a:xfrm>
            <a:custGeom>
              <a:avLst/>
              <a:gdLst/>
              <a:ahLst/>
              <a:cxnLst/>
              <a:rect l="l" t="t" r="r" b="b"/>
              <a:pathLst>
                <a:path w="1092834" h="59689">
                  <a:moveTo>
                    <a:pt x="64008" y="0"/>
                  </a:moveTo>
                  <a:lnTo>
                    <a:pt x="0" y="28956"/>
                  </a:lnTo>
                  <a:lnTo>
                    <a:pt x="64008" y="59436"/>
                  </a:lnTo>
                  <a:lnTo>
                    <a:pt x="64008" y="0"/>
                  </a:lnTo>
                  <a:close/>
                </a:path>
                <a:path w="1092834" h="59689">
                  <a:moveTo>
                    <a:pt x="1092708" y="28956"/>
                  </a:moveTo>
                  <a:lnTo>
                    <a:pt x="1028700" y="0"/>
                  </a:lnTo>
                  <a:lnTo>
                    <a:pt x="1028700" y="59436"/>
                  </a:lnTo>
                  <a:lnTo>
                    <a:pt x="109270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03313" y="5380482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4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55295" y="5350764"/>
              <a:ext cx="1090295" cy="59690"/>
            </a:xfrm>
            <a:custGeom>
              <a:avLst/>
              <a:gdLst/>
              <a:ahLst/>
              <a:cxnLst/>
              <a:rect l="l" t="t" r="r" b="b"/>
              <a:pathLst>
                <a:path w="1090295" h="59689">
                  <a:moveTo>
                    <a:pt x="60972" y="59436"/>
                  </a:moveTo>
                  <a:lnTo>
                    <a:pt x="57873" y="57899"/>
                  </a:lnTo>
                  <a:lnTo>
                    <a:pt x="57797" y="59436"/>
                  </a:lnTo>
                  <a:lnTo>
                    <a:pt x="60972" y="59436"/>
                  </a:lnTo>
                  <a:close/>
                </a:path>
                <a:path w="1090295" h="59689">
                  <a:moveTo>
                    <a:pt x="60972" y="0"/>
                  </a:moveTo>
                  <a:lnTo>
                    <a:pt x="0" y="28956"/>
                  </a:lnTo>
                  <a:lnTo>
                    <a:pt x="57873" y="57899"/>
                  </a:lnTo>
                  <a:lnTo>
                    <a:pt x="60972" y="0"/>
                  </a:lnTo>
                  <a:close/>
                </a:path>
                <a:path w="1090295" h="59689">
                  <a:moveTo>
                    <a:pt x="1089672" y="28956"/>
                  </a:moveTo>
                  <a:lnTo>
                    <a:pt x="1028712" y="0"/>
                  </a:lnTo>
                  <a:lnTo>
                    <a:pt x="1028712" y="59436"/>
                  </a:lnTo>
                  <a:lnTo>
                    <a:pt x="1089672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53477" y="5380482"/>
              <a:ext cx="452755" cy="1905"/>
            </a:xfrm>
            <a:custGeom>
              <a:avLst/>
              <a:gdLst/>
              <a:ahLst/>
              <a:cxnLst/>
              <a:rect l="l" t="t" r="r" b="b"/>
              <a:pathLst>
                <a:path w="452754" h="1904">
                  <a:moveTo>
                    <a:pt x="452627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05471" y="5350764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59435" y="0"/>
                  </a:moveTo>
                  <a:lnTo>
                    <a:pt x="0" y="28956"/>
                  </a:lnTo>
                  <a:lnTo>
                    <a:pt x="59435" y="59436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59740" y="5395721"/>
            <a:ext cx="7580630" cy="98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0">
              <a:lnSpc>
                <a:spcPct val="100000"/>
              </a:lnSpc>
              <a:spcBef>
                <a:spcPts val="95"/>
              </a:spcBef>
              <a:tabLst>
                <a:tab pos="5243195" algn="l"/>
                <a:tab pos="5792470" algn="l"/>
                <a:tab pos="6343015" algn="l"/>
                <a:tab pos="6894195" algn="l"/>
              </a:tabLst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25" dirty="0">
                <a:latin typeface="Arial MT"/>
                <a:cs typeface="Arial MT"/>
              </a:rPr>
              <a:t> ns</a:t>
            </a:r>
            <a:r>
              <a:rPr sz="1000" dirty="0">
                <a:latin typeface="Arial MT"/>
                <a:cs typeface="Arial MT"/>
              </a:rPr>
              <a:t>	2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r>
              <a:rPr sz="1000" dirty="0">
                <a:latin typeface="Arial MT"/>
                <a:cs typeface="Arial MT"/>
              </a:rPr>
              <a:t>	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r>
              <a:rPr sz="1000" dirty="0">
                <a:latin typeface="Arial MT"/>
                <a:cs typeface="Arial MT"/>
              </a:rPr>
              <a:t>	2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r>
              <a:rPr sz="1000" dirty="0">
                <a:latin typeface="Arial MT"/>
                <a:cs typeface="Arial MT"/>
              </a:rPr>
              <a:t>	2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00">
              <a:latin typeface="Arial MT"/>
              <a:cs typeface="Arial MT"/>
            </a:endParaRPr>
          </a:p>
          <a:p>
            <a:pPr marL="354965" marR="5080" indent="-342900">
              <a:lnSpc>
                <a:spcPts val="2160"/>
              </a:lnSpc>
              <a:spcBef>
                <a:spcPts val="5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  <a:tab pos="2345690" algn="l"/>
                <a:tab pos="4764405" algn="l"/>
                <a:tab pos="5686425" algn="l"/>
              </a:tabLst>
            </a:pPr>
            <a:r>
              <a:rPr sz="2100" spc="-45" dirty="0">
                <a:latin typeface="Tahoma"/>
                <a:cs typeface="Tahoma"/>
              </a:rPr>
              <a:t>Korkmayın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MIPS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100" spc="-45" dirty="0">
                <a:latin typeface="Tahoma"/>
                <a:cs typeface="Tahoma"/>
              </a:rPr>
              <a:t>PİPELİNE’ı</a:t>
            </a:r>
            <a:r>
              <a:rPr sz="2100" spc="-9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destekler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100" spc="-10" dirty="0">
                <a:latin typeface="Tahoma"/>
                <a:cs typeface="Tahoma"/>
              </a:rPr>
              <a:t>şekilde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100" spc="-45" dirty="0">
                <a:latin typeface="Tahoma"/>
                <a:cs typeface="Tahoma"/>
              </a:rPr>
              <a:t>dizayn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edilmiştir. </a:t>
            </a:r>
            <a:r>
              <a:rPr sz="2100" spc="-35" dirty="0">
                <a:latin typeface="Tahoma"/>
                <a:cs typeface="Tahoma"/>
              </a:rPr>
              <a:t>Yapısal</a:t>
            </a:r>
            <a:r>
              <a:rPr sz="2100" spc="-110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tehlikelerden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35" dirty="0">
                <a:latin typeface="Tahoma"/>
                <a:cs typeface="Tahoma"/>
              </a:rPr>
              <a:t>kolayca</a:t>
            </a:r>
            <a:r>
              <a:rPr sz="2100" spc="-9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kaçınılır.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97354" y="3429761"/>
            <a:ext cx="55943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execution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70"/>
              </a:lnSpc>
            </a:pPr>
            <a:r>
              <a:rPr sz="1000" spc="-10" dirty="0">
                <a:latin typeface="Arial MT"/>
                <a:cs typeface="Arial MT"/>
              </a:rPr>
              <a:t>order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97354" y="3721989"/>
            <a:ext cx="8648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(in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instructions)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08978" y="3967734"/>
            <a:ext cx="967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Pipelined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14690" y="4946142"/>
            <a:ext cx="541020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40335" marR="23495" indent="-133985">
              <a:lnSpc>
                <a:spcPts val="1050"/>
              </a:lnSpc>
              <a:spcBef>
                <a:spcPts val="160"/>
              </a:spcBef>
            </a:pPr>
            <a:r>
              <a:rPr sz="900" spc="-30" dirty="0">
                <a:latin typeface="Arial MT"/>
                <a:cs typeface="Arial MT"/>
              </a:rPr>
              <a:t>Instruction </a:t>
            </a: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996434" y="4906517"/>
            <a:ext cx="1111250" cy="368935"/>
          </a:xfrm>
          <a:custGeom>
            <a:avLst/>
            <a:gdLst/>
            <a:ahLst/>
            <a:cxnLst/>
            <a:rect l="l" t="t" r="r" b="b"/>
            <a:pathLst>
              <a:path w="1111250" h="368935">
                <a:moveTo>
                  <a:pt x="553085" y="368807"/>
                </a:moveTo>
                <a:lnTo>
                  <a:pt x="556260" y="0"/>
                </a:lnTo>
                <a:lnTo>
                  <a:pt x="0" y="0"/>
                </a:lnTo>
                <a:lnTo>
                  <a:pt x="0" y="368807"/>
                </a:lnTo>
                <a:lnTo>
                  <a:pt x="556260" y="368807"/>
                </a:lnTo>
              </a:path>
              <a:path w="1111250" h="368935">
                <a:moveTo>
                  <a:pt x="1106296" y="368807"/>
                </a:moveTo>
                <a:lnTo>
                  <a:pt x="1110995" y="0"/>
                </a:lnTo>
                <a:lnTo>
                  <a:pt x="833627" y="0"/>
                </a:lnTo>
                <a:lnTo>
                  <a:pt x="833627" y="368807"/>
                </a:lnTo>
                <a:lnTo>
                  <a:pt x="1110995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854065" y="5012817"/>
            <a:ext cx="663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900" spc="-25" dirty="0">
                <a:latin typeface="Arial MT"/>
                <a:cs typeface="Arial MT"/>
              </a:rPr>
              <a:t>Reg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107429" y="4906517"/>
            <a:ext cx="554990" cy="368935"/>
          </a:xfrm>
          <a:custGeom>
            <a:avLst/>
            <a:gdLst/>
            <a:ahLst/>
            <a:cxnLst/>
            <a:rect l="l" t="t" r="r" b="b"/>
            <a:pathLst>
              <a:path w="554990" h="368935">
                <a:moveTo>
                  <a:pt x="551561" y="368807"/>
                </a:moveTo>
                <a:lnTo>
                  <a:pt x="554736" y="0"/>
                </a:lnTo>
                <a:lnTo>
                  <a:pt x="0" y="0"/>
                </a:lnTo>
                <a:lnTo>
                  <a:pt x="0" y="368807"/>
                </a:lnTo>
                <a:lnTo>
                  <a:pt x="554736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669817" y="4946142"/>
            <a:ext cx="537845" cy="2965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2870" marR="88265" indent="52069">
              <a:lnSpc>
                <a:spcPts val="1050"/>
              </a:lnSpc>
              <a:spcBef>
                <a:spcPts val="16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35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62166" y="4906517"/>
            <a:ext cx="554990" cy="368935"/>
          </a:xfrm>
          <a:custGeom>
            <a:avLst/>
            <a:gdLst/>
            <a:ahLst/>
            <a:cxnLst/>
            <a:rect l="l" t="t" r="r" b="b"/>
            <a:pathLst>
              <a:path w="554990" h="368935">
                <a:moveTo>
                  <a:pt x="551560" y="368807"/>
                </a:moveTo>
                <a:lnTo>
                  <a:pt x="554735" y="0"/>
                </a:lnTo>
                <a:lnTo>
                  <a:pt x="0" y="0"/>
                </a:lnTo>
                <a:lnTo>
                  <a:pt x="0" y="368807"/>
                </a:lnTo>
                <a:lnTo>
                  <a:pt x="554735" y="368807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224553" y="5012817"/>
            <a:ext cx="261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460747" y="4899533"/>
            <a:ext cx="3042285" cy="382905"/>
            <a:chOff x="4460747" y="4899533"/>
            <a:chExt cx="3042285" cy="382905"/>
          </a:xfrm>
        </p:grpSpPr>
        <p:sp>
          <p:nvSpPr>
            <p:cNvPr id="75" name="object 75"/>
            <p:cNvSpPr/>
            <p:nvPr/>
          </p:nvSpPr>
          <p:spPr>
            <a:xfrm>
              <a:off x="7216901" y="4906518"/>
              <a:ext cx="279400" cy="368935"/>
            </a:xfrm>
            <a:custGeom>
              <a:avLst/>
              <a:gdLst/>
              <a:ahLst/>
              <a:cxnLst/>
              <a:rect l="l" t="t" r="r" b="b"/>
              <a:pathLst>
                <a:path w="279400" h="368935">
                  <a:moveTo>
                    <a:pt x="275717" y="368807"/>
                  </a:moveTo>
                  <a:lnTo>
                    <a:pt x="278892" y="0"/>
                  </a:lnTo>
                  <a:lnTo>
                    <a:pt x="0" y="0"/>
                  </a:lnTo>
                  <a:lnTo>
                    <a:pt x="0" y="368807"/>
                  </a:lnTo>
                  <a:lnTo>
                    <a:pt x="278892" y="3688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39283" y="5045964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0" y="0"/>
                  </a:moveTo>
                  <a:lnTo>
                    <a:pt x="0" y="59436"/>
                  </a:lnTo>
                  <a:lnTo>
                    <a:pt x="62483" y="28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08753" y="5075682"/>
              <a:ext cx="452755" cy="1905"/>
            </a:xfrm>
            <a:custGeom>
              <a:avLst/>
              <a:gdLst/>
              <a:ahLst/>
              <a:cxnLst/>
              <a:rect l="l" t="t" r="r" b="b"/>
              <a:pathLst>
                <a:path w="452754" h="1904">
                  <a:moveTo>
                    <a:pt x="452628" y="0"/>
                  </a:moveTo>
                  <a:lnTo>
                    <a:pt x="0" y="15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60747" y="5045964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5" h="59689">
                  <a:moveTo>
                    <a:pt x="59361" y="57223"/>
                  </a:moveTo>
                  <a:lnTo>
                    <a:pt x="59181" y="59436"/>
                  </a:lnTo>
                  <a:lnTo>
                    <a:pt x="64007" y="59436"/>
                  </a:lnTo>
                  <a:lnTo>
                    <a:pt x="59361" y="57223"/>
                  </a:lnTo>
                  <a:close/>
                </a:path>
                <a:path w="64135" h="59689">
                  <a:moveTo>
                    <a:pt x="64007" y="0"/>
                  </a:moveTo>
                  <a:lnTo>
                    <a:pt x="0" y="28956"/>
                  </a:lnTo>
                  <a:lnTo>
                    <a:pt x="59361" y="57223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596510" y="5090540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76932" y="5031994"/>
            <a:ext cx="808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lw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$4,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400($0)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562346" y="3866007"/>
            <a:ext cx="1226185" cy="1247140"/>
          </a:xfrm>
          <a:custGeom>
            <a:avLst/>
            <a:gdLst/>
            <a:ahLst/>
            <a:cxnLst/>
            <a:rect l="l" t="t" r="r" b="b"/>
            <a:pathLst>
              <a:path w="1226184" h="1247139">
                <a:moveTo>
                  <a:pt x="37845" y="1229904"/>
                </a:moveTo>
                <a:lnTo>
                  <a:pt x="36321" y="1230629"/>
                </a:lnTo>
                <a:lnTo>
                  <a:pt x="23875" y="1235709"/>
                </a:lnTo>
                <a:lnTo>
                  <a:pt x="14300" y="1240622"/>
                </a:lnTo>
                <a:lnTo>
                  <a:pt x="98805" y="1247139"/>
                </a:lnTo>
                <a:lnTo>
                  <a:pt x="102234" y="1247139"/>
                </a:lnTo>
                <a:lnTo>
                  <a:pt x="105282" y="1244600"/>
                </a:lnTo>
                <a:lnTo>
                  <a:pt x="105790" y="1238250"/>
                </a:lnTo>
                <a:lnTo>
                  <a:pt x="103250" y="1234439"/>
                </a:lnTo>
                <a:lnTo>
                  <a:pt x="37845" y="1229904"/>
                </a:lnTo>
                <a:close/>
              </a:path>
              <a:path w="1226184" h="1247139">
                <a:moveTo>
                  <a:pt x="13886" y="1240590"/>
                </a:moveTo>
                <a:lnTo>
                  <a:pt x="13969" y="1240789"/>
                </a:lnTo>
                <a:lnTo>
                  <a:pt x="14300" y="1240622"/>
                </a:lnTo>
                <a:lnTo>
                  <a:pt x="13886" y="1240590"/>
                </a:lnTo>
                <a:close/>
              </a:path>
              <a:path w="1226184" h="1247139">
                <a:moveTo>
                  <a:pt x="29421" y="1218849"/>
                </a:moveTo>
                <a:lnTo>
                  <a:pt x="18668" y="1224279"/>
                </a:lnTo>
                <a:lnTo>
                  <a:pt x="8636" y="1228089"/>
                </a:lnTo>
                <a:lnTo>
                  <a:pt x="13886" y="1240590"/>
                </a:lnTo>
                <a:lnTo>
                  <a:pt x="14300" y="1240622"/>
                </a:lnTo>
                <a:lnTo>
                  <a:pt x="18986" y="1238250"/>
                </a:lnTo>
                <a:lnTo>
                  <a:pt x="16509" y="1238250"/>
                </a:lnTo>
                <a:lnTo>
                  <a:pt x="11683" y="1228089"/>
                </a:lnTo>
                <a:lnTo>
                  <a:pt x="23271" y="1228089"/>
                </a:lnTo>
                <a:lnTo>
                  <a:pt x="29421" y="1218849"/>
                </a:lnTo>
                <a:close/>
              </a:path>
              <a:path w="1226184" h="1247139">
                <a:moveTo>
                  <a:pt x="60959" y="1154429"/>
                </a:moveTo>
                <a:lnTo>
                  <a:pt x="57023" y="1154429"/>
                </a:lnTo>
                <a:lnTo>
                  <a:pt x="54990" y="1156970"/>
                </a:lnTo>
                <a:lnTo>
                  <a:pt x="0" y="1239520"/>
                </a:lnTo>
                <a:lnTo>
                  <a:pt x="13886" y="1240590"/>
                </a:lnTo>
                <a:lnTo>
                  <a:pt x="8636" y="1228089"/>
                </a:lnTo>
                <a:lnTo>
                  <a:pt x="18668" y="1224279"/>
                </a:lnTo>
                <a:lnTo>
                  <a:pt x="29421" y="1218849"/>
                </a:lnTo>
                <a:lnTo>
                  <a:pt x="65531" y="1164589"/>
                </a:lnTo>
                <a:lnTo>
                  <a:pt x="67563" y="1162050"/>
                </a:lnTo>
                <a:lnTo>
                  <a:pt x="66801" y="1158239"/>
                </a:lnTo>
                <a:lnTo>
                  <a:pt x="63880" y="1155700"/>
                </a:lnTo>
                <a:lnTo>
                  <a:pt x="60959" y="1154429"/>
                </a:lnTo>
                <a:close/>
              </a:path>
              <a:path w="1226184" h="1247139">
                <a:moveTo>
                  <a:pt x="11683" y="1228089"/>
                </a:moveTo>
                <a:lnTo>
                  <a:pt x="16509" y="1238250"/>
                </a:lnTo>
                <a:lnTo>
                  <a:pt x="22760" y="1228858"/>
                </a:lnTo>
                <a:lnTo>
                  <a:pt x="11683" y="1228089"/>
                </a:lnTo>
                <a:close/>
              </a:path>
              <a:path w="1226184" h="1247139">
                <a:moveTo>
                  <a:pt x="22760" y="1228858"/>
                </a:moveTo>
                <a:lnTo>
                  <a:pt x="16509" y="1238250"/>
                </a:lnTo>
                <a:lnTo>
                  <a:pt x="18986" y="1238250"/>
                </a:lnTo>
                <a:lnTo>
                  <a:pt x="24002" y="1235709"/>
                </a:lnTo>
                <a:lnTo>
                  <a:pt x="36321" y="1230629"/>
                </a:lnTo>
                <a:lnTo>
                  <a:pt x="37845" y="1229904"/>
                </a:lnTo>
                <a:lnTo>
                  <a:pt x="22760" y="1228858"/>
                </a:lnTo>
                <a:close/>
              </a:path>
              <a:path w="1226184" h="1247139">
                <a:moveTo>
                  <a:pt x="631063" y="988059"/>
                </a:moveTo>
                <a:lnTo>
                  <a:pt x="578230" y="1009650"/>
                </a:lnTo>
                <a:lnTo>
                  <a:pt x="472948" y="1050289"/>
                </a:lnTo>
                <a:lnTo>
                  <a:pt x="274192" y="1123950"/>
                </a:lnTo>
                <a:lnTo>
                  <a:pt x="251205" y="1132839"/>
                </a:lnTo>
                <a:lnTo>
                  <a:pt x="228853" y="1141729"/>
                </a:lnTo>
                <a:lnTo>
                  <a:pt x="185800" y="1156970"/>
                </a:lnTo>
                <a:lnTo>
                  <a:pt x="165353" y="1164589"/>
                </a:lnTo>
                <a:lnTo>
                  <a:pt x="145668" y="1172209"/>
                </a:lnTo>
                <a:lnTo>
                  <a:pt x="126618" y="1179829"/>
                </a:lnTo>
                <a:lnTo>
                  <a:pt x="108457" y="1187450"/>
                </a:lnTo>
                <a:lnTo>
                  <a:pt x="91186" y="1193800"/>
                </a:lnTo>
                <a:lnTo>
                  <a:pt x="59308" y="1206500"/>
                </a:lnTo>
                <a:lnTo>
                  <a:pt x="44703" y="1212850"/>
                </a:lnTo>
                <a:lnTo>
                  <a:pt x="31241" y="1217929"/>
                </a:lnTo>
                <a:lnTo>
                  <a:pt x="29421" y="1218849"/>
                </a:lnTo>
                <a:lnTo>
                  <a:pt x="22760" y="1228858"/>
                </a:lnTo>
                <a:lnTo>
                  <a:pt x="37845" y="1229904"/>
                </a:lnTo>
                <a:lnTo>
                  <a:pt x="49656" y="1224279"/>
                </a:lnTo>
                <a:lnTo>
                  <a:pt x="64134" y="1217929"/>
                </a:lnTo>
                <a:lnTo>
                  <a:pt x="79501" y="1212850"/>
                </a:lnTo>
                <a:lnTo>
                  <a:pt x="95884" y="1205229"/>
                </a:lnTo>
                <a:lnTo>
                  <a:pt x="113029" y="1198879"/>
                </a:lnTo>
                <a:lnTo>
                  <a:pt x="131190" y="1191259"/>
                </a:lnTo>
                <a:lnTo>
                  <a:pt x="150240" y="1184909"/>
                </a:lnTo>
                <a:lnTo>
                  <a:pt x="169925" y="1177289"/>
                </a:lnTo>
                <a:lnTo>
                  <a:pt x="211454" y="1162050"/>
                </a:lnTo>
                <a:lnTo>
                  <a:pt x="233299" y="1153159"/>
                </a:lnTo>
                <a:lnTo>
                  <a:pt x="278638" y="1136650"/>
                </a:lnTo>
                <a:lnTo>
                  <a:pt x="326008" y="1118870"/>
                </a:lnTo>
                <a:lnTo>
                  <a:pt x="375157" y="1101089"/>
                </a:lnTo>
                <a:lnTo>
                  <a:pt x="425830" y="1082039"/>
                </a:lnTo>
                <a:lnTo>
                  <a:pt x="635762" y="1000759"/>
                </a:lnTo>
                <a:lnTo>
                  <a:pt x="663664" y="989329"/>
                </a:lnTo>
                <a:lnTo>
                  <a:pt x="631063" y="989329"/>
                </a:lnTo>
                <a:lnTo>
                  <a:pt x="631063" y="988059"/>
                </a:lnTo>
                <a:close/>
              </a:path>
              <a:path w="1226184" h="1247139">
                <a:moveTo>
                  <a:pt x="23271" y="1228089"/>
                </a:moveTo>
                <a:lnTo>
                  <a:pt x="11683" y="1228089"/>
                </a:lnTo>
                <a:lnTo>
                  <a:pt x="22760" y="1228858"/>
                </a:lnTo>
                <a:lnTo>
                  <a:pt x="23271" y="1228089"/>
                </a:lnTo>
                <a:close/>
              </a:path>
              <a:path w="1226184" h="1247139">
                <a:moveTo>
                  <a:pt x="1148079" y="726439"/>
                </a:moveTo>
                <a:lnTo>
                  <a:pt x="1134745" y="737869"/>
                </a:lnTo>
                <a:lnTo>
                  <a:pt x="1120521" y="748029"/>
                </a:lnTo>
                <a:lnTo>
                  <a:pt x="1120775" y="748029"/>
                </a:lnTo>
                <a:lnTo>
                  <a:pt x="1105407" y="759459"/>
                </a:lnTo>
                <a:lnTo>
                  <a:pt x="1089278" y="769619"/>
                </a:lnTo>
                <a:lnTo>
                  <a:pt x="1072133" y="781050"/>
                </a:lnTo>
                <a:lnTo>
                  <a:pt x="1054227" y="791209"/>
                </a:lnTo>
                <a:lnTo>
                  <a:pt x="1035430" y="802639"/>
                </a:lnTo>
                <a:lnTo>
                  <a:pt x="1015873" y="814069"/>
                </a:lnTo>
                <a:lnTo>
                  <a:pt x="995679" y="824229"/>
                </a:lnTo>
                <a:lnTo>
                  <a:pt x="974725" y="835659"/>
                </a:lnTo>
                <a:lnTo>
                  <a:pt x="953007" y="847089"/>
                </a:lnTo>
                <a:lnTo>
                  <a:pt x="930782" y="858519"/>
                </a:lnTo>
                <a:lnTo>
                  <a:pt x="884554" y="880109"/>
                </a:lnTo>
                <a:lnTo>
                  <a:pt x="836421" y="901700"/>
                </a:lnTo>
                <a:lnTo>
                  <a:pt x="786638" y="924559"/>
                </a:lnTo>
                <a:lnTo>
                  <a:pt x="631063" y="989329"/>
                </a:lnTo>
                <a:lnTo>
                  <a:pt x="663664" y="989329"/>
                </a:lnTo>
                <a:lnTo>
                  <a:pt x="791717" y="935989"/>
                </a:lnTo>
                <a:lnTo>
                  <a:pt x="841628" y="913129"/>
                </a:lnTo>
                <a:lnTo>
                  <a:pt x="890015" y="891539"/>
                </a:lnTo>
                <a:lnTo>
                  <a:pt x="936370" y="869950"/>
                </a:lnTo>
                <a:lnTo>
                  <a:pt x="980567" y="847089"/>
                </a:lnTo>
                <a:lnTo>
                  <a:pt x="1022096" y="824229"/>
                </a:lnTo>
                <a:lnTo>
                  <a:pt x="1041780" y="814069"/>
                </a:lnTo>
                <a:lnTo>
                  <a:pt x="1060830" y="802639"/>
                </a:lnTo>
                <a:lnTo>
                  <a:pt x="1078864" y="791209"/>
                </a:lnTo>
                <a:lnTo>
                  <a:pt x="1096263" y="781050"/>
                </a:lnTo>
                <a:lnTo>
                  <a:pt x="1112647" y="769619"/>
                </a:lnTo>
                <a:lnTo>
                  <a:pt x="1128140" y="758189"/>
                </a:lnTo>
                <a:lnTo>
                  <a:pt x="1142619" y="748029"/>
                </a:lnTo>
                <a:lnTo>
                  <a:pt x="1156080" y="736600"/>
                </a:lnTo>
                <a:lnTo>
                  <a:pt x="1166971" y="727709"/>
                </a:lnTo>
                <a:lnTo>
                  <a:pt x="1147826" y="727709"/>
                </a:lnTo>
                <a:lnTo>
                  <a:pt x="1148079" y="726439"/>
                </a:lnTo>
                <a:close/>
              </a:path>
              <a:path w="1226184" h="1247139">
                <a:moveTo>
                  <a:pt x="1196594" y="675639"/>
                </a:moveTo>
                <a:lnTo>
                  <a:pt x="1189101" y="685800"/>
                </a:lnTo>
                <a:lnTo>
                  <a:pt x="1189354" y="685800"/>
                </a:lnTo>
                <a:lnTo>
                  <a:pt x="1180592" y="695959"/>
                </a:lnTo>
                <a:lnTo>
                  <a:pt x="1170812" y="706119"/>
                </a:lnTo>
                <a:lnTo>
                  <a:pt x="1171067" y="706119"/>
                </a:lnTo>
                <a:lnTo>
                  <a:pt x="1159890" y="716279"/>
                </a:lnTo>
                <a:lnTo>
                  <a:pt x="1160145" y="716279"/>
                </a:lnTo>
                <a:lnTo>
                  <a:pt x="1147826" y="727709"/>
                </a:lnTo>
                <a:lnTo>
                  <a:pt x="1166971" y="727709"/>
                </a:lnTo>
                <a:lnTo>
                  <a:pt x="1168527" y="726439"/>
                </a:lnTo>
                <a:lnTo>
                  <a:pt x="1190117" y="704850"/>
                </a:lnTo>
                <a:lnTo>
                  <a:pt x="1199133" y="693419"/>
                </a:lnTo>
                <a:lnTo>
                  <a:pt x="1207007" y="683259"/>
                </a:lnTo>
                <a:lnTo>
                  <a:pt x="1211135" y="676909"/>
                </a:lnTo>
                <a:lnTo>
                  <a:pt x="1196339" y="676909"/>
                </a:lnTo>
                <a:lnTo>
                  <a:pt x="1196594" y="675639"/>
                </a:lnTo>
                <a:close/>
              </a:path>
              <a:path w="1226184" h="1247139">
                <a:moveTo>
                  <a:pt x="1207261" y="656589"/>
                </a:moveTo>
                <a:lnTo>
                  <a:pt x="1202308" y="666750"/>
                </a:lnTo>
                <a:lnTo>
                  <a:pt x="1202689" y="666750"/>
                </a:lnTo>
                <a:lnTo>
                  <a:pt x="1196339" y="676909"/>
                </a:lnTo>
                <a:lnTo>
                  <a:pt x="1211135" y="676909"/>
                </a:lnTo>
                <a:lnTo>
                  <a:pt x="1213611" y="673100"/>
                </a:lnTo>
                <a:lnTo>
                  <a:pt x="1218819" y="661669"/>
                </a:lnTo>
                <a:lnTo>
                  <a:pt x="1220247" y="657859"/>
                </a:lnTo>
                <a:lnTo>
                  <a:pt x="1207007" y="657859"/>
                </a:lnTo>
                <a:lnTo>
                  <a:pt x="1207261" y="656589"/>
                </a:lnTo>
                <a:close/>
              </a:path>
              <a:path w="1226184" h="1247139">
                <a:moveTo>
                  <a:pt x="1212423" y="638999"/>
                </a:moveTo>
                <a:lnTo>
                  <a:pt x="1210309" y="647700"/>
                </a:lnTo>
                <a:lnTo>
                  <a:pt x="1210563" y="647700"/>
                </a:lnTo>
                <a:lnTo>
                  <a:pt x="1207007" y="657859"/>
                </a:lnTo>
                <a:lnTo>
                  <a:pt x="1220247" y="657859"/>
                </a:lnTo>
                <a:lnTo>
                  <a:pt x="1222628" y="651509"/>
                </a:lnTo>
                <a:lnTo>
                  <a:pt x="1225042" y="641350"/>
                </a:lnTo>
                <a:lnTo>
                  <a:pt x="1225126" y="640079"/>
                </a:lnTo>
                <a:lnTo>
                  <a:pt x="1212342" y="640079"/>
                </a:lnTo>
                <a:lnTo>
                  <a:pt x="1212423" y="638999"/>
                </a:lnTo>
                <a:close/>
              </a:path>
              <a:path w="1226184" h="1247139">
                <a:moveTo>
                  <a:pt x="1225211" y="638809"/>
                </a:moveTo>
                <a:lnTo>
                  <a:pt x="1212469" y="638809"/>
                </a:lnTo>
                <a:lnTo>
                  <a:pt x="1212342" y="640079"/>
                </a:lnTo>
                <a:lnTo>
                  <a:pt x="1225126" y="640079"/>
                </a:lnTo>
                <a:lnTo>
                  <a:pt x="1225211" y="638809"/>
                </a:lnTo>
                <a:close/>
              </a:path>
              <a:path w="1226184" h="1247139">
                <a:moveTo>
                  <a:pt x="1225803" y="629919"/>
                </a:moveTo>
                <a:lnTo>
                  <a:pt x="1213103" y="629919"/>
                </a:lnTo>
                <a:lnTo>
                  <a:pt x="1213103" y="631189"/>
                </a:lnTo>
                <a:lnTo>
                  <a:pt x="1212423" y="638999"/>
                </a:lnTo>
                <a:lnTo>
                  <a:pt x="1212469" y="638809"/>
                </a:lnTo>
                <a:lnTo>
                  <a:pt x="1225211" y="638809"/>
                </a:lnTo>
                <a:lnTo>
                  <a:pt x="1225803" y="629919"/>
                </a:lnTo>
                <a:close/>
              </a:path>
              <a:path w="1226184" h="1247139">
                <a:moveTo>
                  <a:pt x="1213065" y="630427"/>
                </a:moveTo>
                <a:lnTo>
                  <a:pt x="1213008" y="631189"/>
                </a:lnTo>
                <a:lnTo>
                  <a:pt x="1213065" y="630427"/>
                </a:lnTo>
                <a:close/>
              </a:path>
              <a:path w="1226184" h="1247139">
                <a:moveTo>
                  <a:pt x="1225359" y="621029"/>
                </a:moveTo>
                <a:lnTo>
                  <a:pt x="1212596" y="621029"/>
                </a:lnTo>
                <a:lnTo>
                  <a:pt x="1212723" y="622300"/>
                </a:lnTo>
                <a:lnTo>
                  <a:pt x="1213065" y="630427"/>
                </a:lnTo>
                <a:lnTo>
                  <a:pt x="1213103" y="629919"/>
                </a:lnTo>
                <a:lnTo>
                  <a:pt x="1225803" y="629919"/>
                </a:lnTo>
                <a:lnTo>
                  <a:pt x="1225359" y="621029"/>
                </a:lnTo>
                <a:close/>
              </a:path>
              <a:path w="1226184" h="1247139">
                <a:moveTo>
                  <a:pt x="1212623" y="621574"/>
                </a:moveTo>
                <a:lnTo>
                  <a:pt x="1212659" y="622300"/>
                </a:lnTo>
                <a:lnTo>
                  <a:pt x="1212623" y="621574"/>
                </a:lnTo>
                <a:close/>
              </a:path>
              <a:path w="1226184" h="1247139">
                <a:moveTo>
                  <a:pt x="1207404" y="566419"/>
                </a:moveTo>
                <a:lnTo>
                  <a:pt x="1192910" y="566419"/>
                </a:lnTo>
                <a:lnTo>
                  <a:pt x="1198372" y="576579"/>
                </a:lnTo>
                <a:lnTo>
                  <a:pt x="1202944" y="585469"/>
                </a:lnTo>
                <a:lnTo>
                  <a:pt x="1202689" y="585469"/>
                </a:lnTo>
                <a:lnTo>
                  <a:pt x="1206627" y="594359"/>
                </a:lnTo>
                <a:lnTo>
                  <a:pt x="1206373" y="594359"/>
                </a:lnTo>
                <a:lnTo>
                  <a:pt x="1209421" y="603250"/>
                </a:lnTo>
                <a:lnTo>
                  <a:pt x="1211452" y="612139"/>
                </a:lnTo>
                <a:lnTo>
                  <a:pt x="1212623" y="621574"/>
                </a:lnTo>
                <a:lnTo>
                  <a:pt x="1212596" y="621029"/>
                </a:lnTo>
                <a:lnTo>
                  <a:pt x="1225359" y="621029"/>
                </a:lnTo>
                <a:lnTo>
                  <a:pt x="1225296" y="619759"/>
                </a:lnTo>
                <a:lnTo>
                  <a:pt x="1214374" y="580389"/>
                </a:lnTo>
                <a:lnTo>
                  <a:pt x="1209548" y="570229"/>
                </a:lnTo>
                <a:lnTo>
                  <a:pt x="1207404" y="566419"/>
                </a:lnTo>
                <a:close/>
              </a:path>
              <a:path w="1226184" h="1247139">
                <a:moveTo>
                  <a:pt x="1162288" y="510539"/>
                </a:moveTo>
                <a:lnTo>
                  <a:pt x="1144651" y="510539"/>
                </a:lnTo>
                <a:lnTo>
                  <a:pt x="1154810" y="520700"/>
                </a:lnTo>
                <a:lnTo>
                  <a:pt x="1163954" y="529589"/>
                </a:lnTo>
                <a:lnTo>
                  <a:pt x="1172463" y="539750"/>
                </a:lnTo>
                <a:lnTo>
                  <a:pt x="1172209" y="539750"/>
                </a:lnTo>
                <a:lnTo>
                  <a:pt x="1180083" y="548639"/>
                </a:lnTo>
                <a:lnTo>
                  <a:pt x="1179829" y="548639"/>
                </a:lnTo>
                <a:lnTo>
                  <a:pt x="1187069" y="557529"/>
                </a:lnTo>
                <a:lnTo>
                  <a:pt x="1186814" y="557529"/>
                </a:lnTo>
                <a:lnTo>
                  <a:pt x="1193164" y="567689"/>
                </a:lnTo>
                <a:lnTo>
                  <a:pt x="1192910" y="566419"/>
                </a:lnTo>
                <a:lnTo>
                  <a:pt x="1207404" y="566419"/>
                </a:lnTo>
                <a:lnTo>
                  <a:pt x="1203832" y="560069"/>
                </a:lnTo>
                <a:lnTo>
                  <a:pt x="1197355" y="549909"/>
                </a:lnTo>
                <a:lnTo>
                  <a:pt x="1189989" y="541019"/>
                </a:lnTo>
                <a:lnTo>
                  <a:pt x="1181988" y="530859"/>
                </a:lnTo>
                <a:lnTo>
                  <a:pt x="1173099" y="520700"/>
                </a:lnTo>
                <a:lnTo>
                  <a:pt x="1163574" y="511809"/>
                </a:lnTo>
                <a:lnTo>
                  <a:pt x="1162288" y="510539"/>
                </a:lnTo>
                <a:close/>
              </a:path>
              <a:path w="1226184" h="1247139">
                <a:moveTo>
                  <a:pt x="1105534" y="463550"/>
                </a:moveTo>
                <a:lnTo>
                  <a:pt x="1084706" y="463550"/>
                </a:lnTo>
                <a:lnTo>
                  <a:pt x="1098169" y="473709"/>
                </a:lnTo>
                <a:lnTo>
                  <a:pt x="1110869" y="482600"/>
                </a:lnTo>
                <a:lnTo>
                  <a:pt x="1122933" y="492759"/>
                </a:lnTo>
                <a:lnTo>
                  <a:pt x="1134236" y="501650"/>
                </a:lnTo>
                <a:lnTo>
                  <a:pt x="1144904" y="511809"/>
                </a:lnTo>
                <a:lnTo>
                  <a:pt x="1144651" y="510539"/>
                </a:lnTo>
                <a:lnTo>
                  <a:pt x="1162288" y="510539"/>
                </a:lnTo>
                <a:lnTo>
                  <a:pt x="1153286" y="501650"/>
                </a:lnTo>
                <a:lnTo>
                  <a:pt x="1142492" y="492759"/>
                </a:lnTo>
                <a:lnTo>
                  <a:pt x="1130807" y="482600"/>
                </a:lnTo>
                <a:lnTo>
                  <a:pt x="1118488" y="472439"/>
                </a:lnTo>
                <a:lnTo>
                  <a:pt x="1105534" y="463550"/>
                </a:lnTo>
                <a:close/>
              </a:path>
              <a:path w="1226184" h="1247139">
                <a:moveTo>
                  <a:pt x="35031" y="26039"/>
                </a:moveTo>
                <a:lnTo>
                  <a:pt x="23952" y="28320"/>
                </a:lnTo>
                <a:lnTo>
                  <a:pt x="32461" y="37960"/>
                </a:lnTo>
                <a:lnTo>
                  <a:pt x="281686" y="121919"/>
                </a:lnTo>
                <a:lnTo>
                  <a:pt x="498982" y="198119"/>
                </a:lnTo>
                <a:lnTo>
                  <a:pt x="551052" y="217169"/>
                </a:lnTo>
                <a:lnTo>
                  <a:pt x="651637" y="255269"/>
                </a:lnTo>
                <a:lnTo>
                  <a:pt x="700024" y="274319"/>
                </a:lnTo>
                <a:lnTo>
                  <a:pt x="699896" y="274319"/>
                </a:lnTo>
                <a:lnTo>
                  <a:pt x="746887" y="293369"/>
                </a:lnTo>
                <a:lnTo>
                  <a:pt x="792226" y="312419"/>
                </a:lnTo>
                <a:lnTo>
                  <a:pt x="835913" y="331469"/>
                </a:lnTo>
                <a:lnTo>
                  <a:pt x="877696" y="350519"/>
                </a:lnTo>
                <a:lnTo>
                  <a:pt x="917701" y="369569"/>
                </a:lnTo>
                <a:lnTo>
                  <a:pt x="955675" y="388619"/>
                </a:lnTo>
                <a:lnTo>
                  <a:pt x="991488" y="407669"/>
                </a:lnTo>
                <a:lnTo>
                  <a:pt x="1008379" y="416559"/>
                </a:lnTo>
                <a:lnTo>
                  <a:pt x="1024889" y="426719"/>
                </a:lnTo>
                <a:lnTo>
                  <a:pt x="1040892" y="435609"/>
                </a:lnTo>
                <a:lnTo>
                  <a:pt x="1040764" y="435609"/>
                </a:lnTo>
                <a:lnTo>
                  <a:pt x="1056131" y="445769"/>
                </a:lnTo>
                <a:lnTo>
                  <a:pt x="1070736" y="454659"/>
                </a:lnTo>
                <a:lnTo>
                  <a:pt x="1084833" y="464819"/>
                </a:lnTo>
                <a:lnTo>
                  <a:pt x="1084706" y="463550"/>
                </a:lnTo>
                <a:lnTo>
                  <a:pt x="1105534" y="463550"/>
                </a:lnTo>
                <a:lnTo>
                  <a:pt x="1091946" y="453389"/>
                </a:lnTo>
                <a:lnTo>
                  <a:pt x="1077722" y="444500"/>
                </a:lnTo>
                <a:lnTo>
                  <a:pt x="1062862" y="434339"/>
                </a:lnTo>
                <a:lnTo>
                  <a:pt x="1047369" y="425450"/>
                </a:lnTo>
                <a:lnTo>
                  <a:pt x="1014602" y="405129"/>
                </a:lnTo>
                <a:lnTo>
                  <a:pt x="961389" y="377189"/>
                </a:lnTo>
                <a:lnTo>
                  <a:pt x="923289" y="358139"/>
                </a:lnTo>
                <a:lnTo>
                  <a:pt x="883030" y="339089"/>
                </a:lnTo>
                <a:lnTo>
                  <a:pt x="840993" y="320039"/>
                </a:lnTo>
                <a:lnTo>
                  <a:pt x="797178" y="300989"/>
                </a:lnTo>
                <a:lnTo>
                  <a:pt x="751713" y="281939"/>
                </a:lnTo>
                <a:lnTo>
                  <a:pt x="704723" y="262889"/>
                </a:lnTo>
                <a:lnTo>
                  <a:pt x="656208" y="243839"/>
                </a:lnTo>
                <a:lnTo>
                  <a:pt x="555370" y="205739"/>
                </a:lnTo>
                <a:lnTo>
                  <a:pt x="395986" y="148589"/>
                </a:lnTo>
                <a:lnTo>
                  <a:pt x="35031" y="26039"/>
                </a:lnTo>
                <a:close/>
              </a:path>
              <a:path w="1226184" h="1247139">
                <a:moveTo>
                  <a:pt x="100711" y="0"/>
                </a:moveTo>
                <a:lnTo>
                  <a:pt x="97281" y="0"/>
                </a:lnTo>
                <a:lnTo>
                  <a:pt x="253" y="20319"/>
                </a:lnTo>
                <a:lnTo>
                  <a:pt x="65658" y="95250"/>
                </a:lnTo>
                <a:lnTo>
                  <a:pt x="67944" y="97789"/>
                </a:lnTo>
                <a:lnTo>
                  <a:pt x="71881" y="97789"/>
                </a:lnTo>
                <a:lnTo>
                  <a:pt x="77215" y="93979"/>
                </a:lnTo>
                <a:lnTo>
                  <a:pt x="77469" y="88900"/>
                </a:lnTo>
                <a:lnTo>
                  <a:pt x="75183" y="86359"/>
                </a:lnTo>
                <a:lnTo>
                  <a:pt x="32461" y="37960"/>
                </a:lnTo>
                <a:lnTo>
                  <a:pt x="10159" y="30479"/>
                </a:lnTo>
                <a:lnTo>
                  <a:pt x="14224" y="19050"/>
                </a:lnTo>
                <a:lnTo>
                  <a:pt x="68979" y="19050"/>
                </a:lnTo>
                <a:lnTo>
                  <a:pt x="99821" y="12700"/>
                </a:lnTo>
                <a:lnTo>
                  <a:pt x="103250" y="12700"/>
                </a:lnTo>
                <a:lnTo>
                  <a:pt x="105409" y="8889"/>
                </a:lnTo>
                <a:lnTo>
                  <a:pt x="104775" y="5079"/>
                </a:lnTo>
                <a:lnTo>
                  <a:pt x="104012" y="2539"/>
                </a:lnTo>
                <a:lnTo>
                  <a:pt x="100711" y="0"/>
                </a:lnTo>
                <a:close/>
              </a:path>
              <a:path w="1226184" h="1247139">
                <a:moveTo>
                  <a:pt x="14224" y="19050"/>
                </a:moveTo>
                <a:lnTo>
                  <a:pt x="10159" y="30479"/>
                </a:lnTo>
                <a:lnTo>
                  <a:pt x="32461" y="37960"/>
                </a:lnTo>
                <a:lnTo>
                  <a:pt x="25859" y="30479"/>
                </a:lnTo>
                <a:lnTo>
                  <a:pt x="13462" y="30479"/>
                </a:lnTo>
                <a:lnTo>
                  <a:pt x="16890" y="20319"/>
                </a:lnTo>
                <a:lnTo>
                  <a:pt x="18005" y="20319"/>
                </a:lnTo>
                <a:lnTo>
                  <a:pt x="14224" y="19050"/>
                </a:lnTo>
                <a:close/>
              </a:path>
              <a:path w="1226184" h="1247139">
                <a:moveTo>
                  <a:pt x="16890" y="20319"/>
                </a:moveTo>
                <a:lnTo>
                  <a:pt x="13462" y="30479"/>
                </a:lnTo>
                <a:lnTo>
                  <a:pt x="23952" y="28320"/>
                </a:lnTo>
                <a:lnTo>
                  <a:pt x="16890" y="20319"/>
                </a:lnTo>
                <a:close/>
              </a:path>
              <a:path w="1226184" h="1247139">
                <a:moveTo>
                  <a:pt x="23952" y="28320"/>
                </a:moveTo>
                <a:lnTo>
                  <a:pt x="13462" y="30479"/>
                </a:lnTo>
                <a:lnTo>
                  <a:pt x="25859" y="30479"/>
                </a:lnTo>
                <a:lnTo>
                  <a:pt x="23952" y="28320"/>
                </a:lnTo>
                <a:close/>
              </a:path>
              <a:path w="1226184" h="1247139">
                <a:moveTo>
                  <a:pt x="18005" y="20319"/>
                </a:moveTo>
                <a:lnTo>
                  <a:pt x="16890" y="20319"/>
                </a:lnTo>
                <a:lnTo>
                  <a:pt x="23952" y="28320"/>
                </a:lnTo>
                <a:lnTo>
                  <a:pt x="35031" y="26039"/>
                </a:lnTo>
                <a:lnTo>
                  <a:pt x="18005" y="20319"/>
                </a:lnTo>
                <a:close/>
              </a:path>
              <a:path w="1226184" h="1247139">
                <a:moveTo>
                  <a:pt x="68979" y="19050"/>
                </a:moveTo>
                <a:lnTo>
                  <a:pt x="14224" y="19050"/>
                </a:lnTo>
                <a:lnTo>
                  <a:pt x="35031" y="26039"/>
                </a:lnTo>
                <a:lnTo>
                  <a:pt x="68979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969632" y="4406010"/>
            <a:ext cx="165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Hazard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single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memory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781800" y="44958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58826"/>
            <a:ext cx="3942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62386"/>
            <a:ext cx="8209915" cy="1596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270"/>
              </a:spcBef>
              <a:buClr>
                <a:srgbClr val="3333CC"/>
              </a:buClr>
              <a:buSzPct val="55263"/>
              <a:buFont typeface="Wingdings"/>
              <a:buChar char=""/>
              <a:tabLst>
                <a:tab pos="355600" algn="l"/>
              </a:tabLst>
            </a:pPr>
            <a:r>
              <a:rPr sz="1900" spc="-45" dirty="0">
                <a:latin typeface="Tahoma"/>
                <a:cs typeface="Tahoma"/>
              </a:rPr>
              <a:t>Control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hazard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(Kontrol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Tehlikesi)</a:t>
            </a:r>
            <a:r>
              <a:rPr sz="1800" spc="-40" dirty="0">
                <a:latin typeface="Tahoma"/>
                <a:cs typeface="Tahoma"/>
              </a:rPr>
              <a:t>: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PİPELİNE’in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yürütülmesinde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önceki </a:t>
            </a:r>
            <a:r>
              <a:rPr sz="1800" dirty="0">
                <a:latin typeface="Tahoma"/>
                <a:cs typeface="Tahoma"/>
              </a:rPr>
              <a:t>komutun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sonucuna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göre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karar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vermek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gerekebilir.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problem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genellikle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şartlı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şartsız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dallanma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komutlarının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işlenmesi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durumunda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çok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önemlidir.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204533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Çözüm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Stall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(Pipeline’ı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geciktirme)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0611" y="4150309"/>
            <a:ext cx="613410" cy="32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8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Instruction</a:t>
            </a:r>
            <a:endParaRPr sz="1000">
              <a:latin typeface="Arial MT"/>
              <a:cs typeface="Arial MT"/>
            </a:endParaRPr>
          </a:p>
          <a:p>
            <a:pPr marL="635" algn="ctr">
              <a:lnSpc>
                <a:spcPts val="1180"/>
              </a:lnSpc>
            </a:pPr>
            <a:r>
              <a:rPr sz="1000" spc="-10" dirty="0">
                <a:latin typeface="Arial MT"/>
                <a:cs typeface="Arial MT"/>
              </a:rPr>
              <a:t>fetch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2229" y="4104894"/>
            <a:ext cx="632460" cy="421005"/>
          </a:xfrm>
          <a:custGeom>
            <a:avLst/>
            <a:gdLst/>
            <a:ahLst/>
            <a:cxnLst/>
            <a:rect l="l" t="t" r="r" b="b"/>
            <a:pathLst>
              <a:path w="632460" h="421004">
                <a:moveTo>
                  <a:pt x="629284" y="417448"/>
                </a:moveTo>
                <a:lnTo>
                  <a:pt x="632459" y="0"/>
                </a:lnTo>
                <a:lnTo>
                  <a:pt x="0" y="0"/>
                </a:lnTo>
                <a:lnTo>
                  <a:pt x="0" y="420623"/>
                </a:lnTo>
                <a:lnTo>
                  <a:pt x="632459" y="420623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4729" y="4104894"/>
            <a:ext cx="315595" cy="421005"/>
          </a:xfrm>
          <a:prstGeom prst="rect">
            <a:avLst/>
          </a:prstGeom>
          <a:ln w="1676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20"/>
              </a:spcBef>
            </a:pPr>
            <a:r>
              <a:rPr sz="1000" spc="-25" dirty="0">
                <a:latin typeface="Arial MT"/>
                <a:cs typeface="Arial MT"/>
              </a:rPr>
              <a:t>Reg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0197" y="4104894"/>
            <a:ext cx="631825" cy="421005"/>
          </a:xfrm>
          <a:prstGeom prst="rect">
            <a:avLst/>
          </a:prstGeom>
          <a:ln w="1676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20"/>
              </a:spcBef>
            </a:pPr>
            <a:r>
              <a:rPr sz="1000" spc="-25" dirty="0">
                <a:latin typeface="Arial MT"/>
                <a:cs typeface="Arial MT"/>
              </a:rPr>
              <a:t>ALU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4182" y="4104894"/>
            <a:ext cx="632460" cy="421005"/>
          </a:xfrm>
          <a:custGeom>
            <a:avLst/>
            <a:gdLst/>
            <a:ahLst/>
            <a:cxnLst/>
            <a:rect l="l" t="t" r="r" b="b"/>
            <a:pathLst>
              <a:path w="632460" h="421004">
                <a:moveTo>
                  <a:pt x="632459" y="417448"/>
                </a:moveTo>
                <a:lnTo>
                  <a:pt x="632459" y="0"/>
                </a:lnTo>
                <a:lnTo>
                  <a:pt x="0" y="0"/>
                </a:lnTo>
                <a:lnTo>
                  <a:pt x="0" y="420623"/>
                </a:lnTo>
                <a:lnTo>
                  <a:pt x="632459" y="420623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77790" y="4222241"/>
            <a:ext cx="2527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Reg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23260" y="4096321"/>
            <a:ext cx="2237740" cy="1459230"/>
            <a:chOff x="3223260" y="4096321"/>
            <a:chExt cx="2237740" cy="1459230"/>
          </a:xfrm>
        </p:grpSpPr>
        <p:sp>
          <p:nvSpPr>
            <p:cNvPr id="11" name="object 11"/>
            <p:cNvSpPr/>
            <p:nvPr/>
          </p:nvSpPr>
          <p:spPr>
            <a:xfrm>
              <a:off x="5136642" y="4104894"/>
              <a:ext cx="315595" cy="421005"/>
            </a:xfrm>
            <a:custGeom>
              <a:avLst/>
              <a:gdLst/>
              <a:ahLst/>
              <a:cxnLst/>
              <a:rect l="l" t="t" r="r" b="b"/>
              <a:pathLst>
                <a:path w="315595" h="421004">
                  <a:moveTo>
                    <a:pt x="315468" y="417448"/>
                  </a:moveTo>
                  <a:lnTo>
                    <a:pt x="315468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315468" y="420623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2836" y="5471160"/>
              <a:ext cx="88392" cy="838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84982" y="5513070"/>
              <a:ext cx="1126490" cy="1905"/>
            </a:xfrm>
            <a:custGeom>
              <a:avLst/>
              <a:gdLst/>
              <a:ahLst/>
              <a:cxnLst/>
              <a:rect l="l" t="t" r="r" b="b"/>
              <a:pathLst>
                <a:path w="1126489" h="1904">
                  <a:moveTo>
                    <a:pt x="1126235" y="0"/>
                  </a:moveTo>
                  <a:lnTo>
                    <a:pt x="0" y="1523"/>
                  </a:lnTo>
                </a:path>
              </a:pathLst>
            </a:custGeom>
            <a:ln w="762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260" y="5471160"/>
              <a:ext cx="88392" cy="838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40407" y="3742690"/>
            <a:ext cx="33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Time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5800" y="4636770"/>
            <a:ext cx="9213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EB7500"/>
                </a:solidFill>
                <a:latin typeface="Arial MT"/>
                <a:cs typeface="Arial MT"/>
              </a:rPr>
              <a:t>beq</a:t>
            </a:r>
            <a:r>
              <a:rPr sz="1100" spc="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EB7500"/>
                </a:solidFill>
                <a:latin typeface="Arial MT"/>
                <a:cs typeface="Arial MT"/>
              </a:rPr>
              <a:t>$1,</a:t>
            </a:r>
            <a:r>
              <a:rPr sz="1100" spc="-2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EB7500"/>
                </a:solidFill>
                <a:latin typeface="Arial MT"/>
                <a:cs typeface="Arial MT"/>
              </a:rPr>
              <a:t>$2,</a:t>
            </a:r>
            <a:r>
              <a:rPr sz="1100" spc="1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EB7500"/>
                </a:solidFill>
                <a:latin typeface="Arial MT"/>
                <a:cs typeface="Arial MT"/>
              </a:rPr>
              <a:t>40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302" y="4248734"/>
            <a:ext cx="9264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add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$4,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$5,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$6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1930" y="5058917"/>
            <a:ext cx="9156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lw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$3,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300($0)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35963" y="4166615"/>
            <a:ext cx="71755" cy="1201420"/>
            <a:chOff x="1235963" y="4166615"/>
            <a:chExt cx="71755" cy="1201420"/>
          </a:xfrm>
        </p:grpSpPr>
        <p:sp>
          <p:nvSpPr>
            <p:cNvPr id="20" name="object 20"/>
            <p:cNvSpPr/>
            <p:nvPr/>
          </p:nvSpPr>
          <p:spPr>
            <a:xfrm>
              <a:off x="1270253" y="4170425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5" h="1143000">
                  <a:moveTo>
                    <a:pt x="0" y="0"/>
                  </a:moveTo>
                  <a:lnTo>
                    <a:pt x="1524" y="11430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5963" y="529589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4">
                  <a:moveTo>
                    <a:pt x="71628" y="0"/>
                  </a:moveTo>
                  <a:lnTo>
                    <a:pt x="66802" y="0"/>
                  </a:lnTo>
                  <a:lnTo>
                    <a:pt x="0" y="0"/>
                  </a:lnTo>
                  <a:lnTo>
                    <a:pt x="33426" y="71628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616707" y="3808603"/>
            <a:ext cx="5605780" cy="106680"/>
            <a:chOff x="2616707" y="3808603"/>
            <a:chExt cx="5605780" cy="106680"/>
          </a:xfrm>
        </p:grpSpPr>
        <p:sp>
          <p:nvSpPr>
            <p:cNvPr id="23" name="object 23"/>
            <p:cNvSpPr/>
            <p:nvPr/>
          </p:nvSpPr>
          <p:spPr>
            <a:xfrm>
              <a:off x="2620517" y="3842766"/>
              <a:ext cx="5554980" cy="1905"/>
            </a:xfrm>
            <a:custGeom>
              <a:avLst/>
              <a:gdLst/>
              <a:ahLst/>
              <a:cxnLst/>
              <a:rect l="l" t="t" r="r" b="b"/>
              <a:pathLst>
                <a:path w="5554980" h="1904">
                  <a:moveTo>
                    <a:pt x="0" y="0"/>
                  </a:moveTo>
                  <a:lnTo>
                    <a:pt x="5554980" y="15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50351" y="3808603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0" y="71501"/>
                  </a:lnTo>
                  <a:lnTo>
                    <a:pt x="71627" y="33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56025" y="3842766"/>
              <a:ext cx="3175" cy="68580"/>
            </a:xfrm>
            <a:custGeom>
              <a:avLst/>
              <a:gdLst/>
              <a:ahLst/>
              <a:cxnLst/>
              <a:rect l="l" t="t" r="r" b="b"/>
              <a:pathLst>
                <a:path w="3175" h="68579">
                  <a:moveTo>
                    <a:pt x="0" y="68579"/>
                  </a:moveTo>
                  <a:lnTo>
                    <a:pt x="3048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2110" y="5532221"/>
            <a:ext cx="289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EB7500"/>
                </a:solidFill>
                <a:latin typeface="Arial MT"/>
                <a:cs typeface="Arial MT"/>
              </a:rPr>
              <a:t>4 </a:t>
            </a:r>
            <a:r>
              <a:rPr sz="1100" spc="-25" dirty="0">
                <a:solidFill>
                  <a:srgbClr val="EB7500"/>
                </a:solidFill>
                <a:latin typeface="Arial MT"/>
                <a:cs typeface="Arial MT"/>
              </a:rPr>
              <a:t>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3896" y="4525517"/>
            <a:ext cx="636905" cy="422275"/>
          </a:xfrm>
          <a:prstGeom prst="rect">
            <a:avLst/>
          </a:prstGeom>
          <a:ln w="1676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80975" marR="26034" indent="-146050">
              <a:lnSpc>
                <a:spcPts val="1160"/>
              </a:lnSpc>
              <a:spcBef>
                <a:spcPts val="540"/>
              </a:spcBef>
            </a:pPr>
            <a:r>
              <a:rPr sz="1000" spc="-20" dirty="0">
                <a:latin typeface="Arial MT"/>
                <a:cs typeface="Arial MT"/>
              </a:rPr>
              <a:t>Instruction </a:t>
            </a:r>
            <a:r>
              <a:rPr sz="1000" spc="-10" dirty="0">
                <a:latin typeface="Arial MT"/>
                <a:cs typeface="Arial MT"/>
              </a:rPr>
              <a:t>fetch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84141" y="4525517"/>
            <a:ext cx="315595" cy="422275"/>
          </a:xfrm>
          <a:custGeom>
            <a:avLst/>
            <a:gdLst/>
            <a:ahLst/>
            <a:cxnLst/>
            <a:rect l="l" t="t" r="r" b="b"/>
            <a:pathLst>
              <a:path w="315595" h="422275">
                <a:moveTo>
                  <a:pt x="310769" y="417448"/>
                </a:moveTo>
                <a:lnTo>
                  <a:pt x="315468" y="0"/>
                </a:lnTo>
                <a:lnTo>
                  <a:pt x="0" y="0"/>
                </a:lnTo>
                <a:lnTo>
                  <a:pt x="0" y="422147"/>
                </a:lnTo>
                <a:lnTo>
                  <a:pt x="315468" y="422147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615183" y="4689347"/>
            <a:ext cx="611505" cy="71755"/>
            <a:chOff x="2615183" y="4689347"/>
            <a:chExt cx="611505" cy="71755"/>
          </a:xfrm>
        </p:grpSpPr>
        <p:sp>
          <p:nvSpPr>
            <p:cNvPr id="30" name="object 30"/>
            <p:cNvSpPr/>
            <p:nvPr/>
          </p:nvSpPr>
          <p:spPr>
            <a:xfrm>
              <a:off x="3154679" y="468934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4">
                  <a:moveTo>
                    <a:pt x="4825" y="0"/>
                  </a:moveTo>
                  <a:lnTo>
                    <a:pt x="0" y="71627"/>
                  </a:lnTo>
                  <a:lnTo>
                    <a:pt x="4825" y="71627"/>
                  </a:lnTo>
                  <a:lnTo>
                    <a:pt x="71627" y="38226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6237" y="4723637"/>
              <a:ext cx="518159" cy="5080"/>
            </a:xfrm>
            <a:custGeom>
              <a:avLst/>
              <a:gdLst/>
              <a:ahLst/>
              <a:cxnLst/>
              <a:rect l="l" t="t" r="r" b="b"/>
              <a:pathLst>
                <a:path w="518160" h="5079">
                  <a:moveTo>
                    <a:pt x="518160" y="0"/>
                  </a:moveTo>
                  <a:lnTo>
                    <a:pt x="0" y="457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5183" y="4689347"/>
              <a:ext cx="66040" cy="71755"/>
            </a:xfrm>
            <a:custGeom>
              <a:avLst/>
              <a:gdLst/>
              <a:ahLst/>
              <a:cxnLst/>
              <a:rect l="l" t="t" r="r" b="b"/>
              <a:pathLst>
                <a:path w="66039" h="71754">
                  <a:moveTo>
                    <a:pt x="65532" y="0"/>
                  </a:moveTo>
                  <a:lnTo>
                    <a:pt x="0" y="38226"/>
                  </a:lnTo>
                  <a:lnTo>
                    <a:pt x="65532" y="71627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24909" y="4150309"/>
            <a:ext cx="899160" cy="67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995">
              <a:lnSpc>
                <a:spcPts val="1180"/>
              </a:lnSpc>
              <a:spcBef>
                <a:spcPts val="95"/>
              </a:spcBef>
            </a:pPr>
            <a:r>
              <a:rPr sz="1000" spc="-20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  <a:p>
            <a:pPr marL="404495">
              <a:lnSpc>
                <a:spcPts val="1180"/>
              </a:lnSpc>
            </a:pPr>
            <a:r>
              <a:rPr sz="1000" spc="-10" dirty="0">
                <a:latin typeface="Arial MT"/>
                <a:cs typeface="Arial MT"/>
              </a:rPr>
              <a:t>access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85140" algn="l"/>
              </a:tabLst>
            </a:pPr>
            <a:r>
              <a:rPr sz="1000" spc="-25" dirty="0">
                <a:latin typeface="Arial MT"/>
                <a:cs typeface="Arial MT"/>
              </a:rPr>
              <a:t>Reg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ALU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99609" y="4525517"/>
            <a:ext cx="632460" cy="422275"/>
          </a:xfrm>
          <a:custGeom>
            <a:avLst/>
            <a:gdLst/>
            <a:ahLst/>
            <a:cxnLst/>
            <a:rect l="l" t="t" r="r" b="b"/>
            <a:pathLst>
              <a:path w="632460" h="422275">
                <a:moveTo>
                  <a:pt x="632460" y="417448"/>
                </a:moveTo>
                <a:lnTo>
                  <a:pt x="632460" y="0"/>
                </a:lnTo>
                <a:lnTo>
                  <a:pt x="0" y="0"/>
                </a:lnTo>
                <a:lnTo>
                  <a:pt x="0" y="422147"/>
                </a:lnTo>
                <a:lnTo>
                  <a:pt x="632460" y="422147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45989" y="4573015"/>
            <a:ext cx="409575" cy="3251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2865">
              <a:lnSpc>
                <a:spcPts val="1160"/>
              </a:lnSpc>
              <a:spcBef>
                <a:spcPts val="165"/>
              </a:spcBef>
            </a:pPr>
            <a:r>
              <a:rPr sz="1000" spc="-20" dirty="0">
                <a:latin typeface="Arial MT"/>
                <a:cs typeface="Arial MT"/>
              </a:rPr>
              <a:t>Data </a:t>
            </a:r>
            <a:r>
              <a:rPr sz="1000" spc="-25" dirty="0">
                <a:latin typeface="Arial MT"/>
                <a:cs typeface="Arial MT"/>
              </a:rPr>
              <a:t>access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32070" y="4525517"/>
            <a:ext cx="632460" cy="422275"/>
          </a:xfrm>
          <a:custGeom>
            <a:avLst/>
            <a:gdLst/>
            <a:ahLst/>
            <a:cxnLst/>
            <a:rect l="l" t="t" r="r" b="b"/>
            <a:pathLst>
              <a:path w="632460" h="422275">
                <a:moveTo>
                  <a:pt x="632459" y="417448"/>
                </a:moveTo>
                <a:lnTo>
                  <a:pt x="632459" y="0"/>
                </a:lnTo>
                <a:lnTo>
                  <a:pt x="0" y="0"/>
                </a:lnTo>
                <a:lnTo>
                  <a:pt x="0" y="422147"/>
                </a:lnTo>
                <a:lnTo>
                  <a:pt x="632459" y="422147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06185" y="4644644"/>
            <a:ext cx="256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Reg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52059" y="4516945"/>
            <a:ext cx="1038225" cy="991235"/>
            <a:chOff x="5052059" y="4516945"/>
            <a:chExt cx="1038225" cy="991235"/>
          </a:xfrm>
        </p:grpSpPr>
        <p:sp>
          <p:nvSpPr>
            <p:cNvPr id="39" name="object 39"/>
            <p:cNvSpPr/>
            <p:nvPr/>
          </p:nvSpPr>
          <p:spPr>
            <a:xfrm>
              <a:off x="5764529" y="4525518"/>
              <a:ext cx="317500" cy="422275"/>
            </a:xfrm>
            <a:custGeom>
              <a:avLst/>
              <a:gdLst/>
              <a:ahLst/>
              <a:cxnLst/>
              <a:rect l="l" t="t" r="r" b="b"/>
              <a:pathLst>
                <a:path w="317500" h="422275">
                  <a:moveTo>
                    <a:pt x="316992" y="417448"/>
                  </a:moveTo>
                  <a:lnTo>
                    <a:pt x="316992" y="0"/>
                  </a:lnTo>
                  <a:lnTo>
                    <a:pt x="0" y="0"/>
                  </a:lnTo>
                  <a:lnTo>
                    <a:pt x="0" y="422147"/>
                  </a:lnTo>
                  <a:lnTo>
                    <a:pt x="316992" y="422147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2059" y="5436108"/>
              <a:ext cx="70485" cy="71755"/>
            </a:xfrm>
            <a:custGeom>
              <a:avLst/>
              <a:gdLst/>
              <a:ahLst/>
              <a:cxnLst/>
              <a:rect l="l" t="t" r="r" b="b"/>
              <a:pathLst>
                <a:path w="70485" h="71754">
                  <a:moveTo>
                    <a:pt x="3175" y="0"/>
                  </a:moveTo>
                  <a:lnTo>
                    <a:pt x="0" y="71627"/>
                  </a:lnTo>
                  <a:lnTo>
                    <a:pt x="3175" y="71627"/>
                  </a:lnTo>
                  <a:lnTo>
                    <a:pt x="70103" y="38226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88157" y="4746116"/>
            <a:ext cx="251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2ns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01896" y="4947665"/>
            <a:ext cx="632460" cy="421005"/>
          </a:xfrm>
          <a:prstGeom prst="rect">
            <a:avLst/>
          </a:prstGeom>
          <a:ln w="16764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78435" marR="24765" indent="-147955">
              <a:lnSpc>
                <a:spcPts val="1160"/>
              </a:lnSpc>
              <a:spcBef>
                <a:spcPts val="530"/>
              </a:spcBef>
            </a:pPr>
            <a:r>
              <a:rPr sz="1000" spc="-20" dirty="0">
                <a:latin typeface="Arial MT"/>
                <a:cs typeface="Arial MT"/>
              </a:rPr>
              <a:t>Instruction </a:t>
            </a:r>
            <a:r>
              <a:rPr sz="1000" spc="-10" dirty="0">
                <a:latin typeface="Arial MT"/>
                <a:cs typeface="Arial MT"/>
              </a:rPr>
              <a:t>fetch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0464" y="5065267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Reg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47538" y="4947665"/>
            <a:ext cx="317500" cy="421005"/>
          </a:xfrm>
          <a:custGeom>
            <a:avLst/>
            <a:gdLst/>
            <a:ahLst/>
            <a:cxnLst/>
            <a:rect l="l" t="t" r="r" b="b"/>
            <a:pathLst>
              <a:path w="317500" h="421004">
                <a:moveTo>
                  <a:pt x="312292" y="417448"/>
                </a:moveTo>
                <a:lnTo>
                  <a:pt x="316991" y="0"/>
                </a:lnTo>
                <a:lnTo>
                  <a:pt x="0" y="0"/>
                </a:lnTo>
                <a:lnTo>
                  <a:pt x="0" y="420623"/>
                </a:lnTo>
                <a:lnTo>
                  <a:pt x="316991" y="420623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64529" y="4947665"/>
            <a:ext cx="632460" cy="421005"/>
          </a:xfrm>
          <a:prstGeom prst="rect">
            <a:avLst/>
          </a:prstGeom>
          <a:ln w="1676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19"/>
              </a:spcBef>
            </a:pPr>
            <a:r>
              <a:rPr sz="1000" spc="-25" dirty="0">
                <a:latin typeface="Arial MT"/>
                <a:cs typeface="Arial MT"/>
              </a:rPr>
              <a:t>ALU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96990" y="4947665"/>
            <a:ext cx="631190" cy="421005"/>
          </a:xfrm>
          <a:prstGeom prst="rect">
            <a:avLst/>
          </a:prstGeom>
          <a:ln w="16763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27000" marR="113664" indent="61594">
              <a:lnSpc>
                <a:spcPts val="1160"/>
              </a:lnSpc>
              <a:spcBef>
                <a:spcPts val="530"/>
              </a:spcBef>
            </a:pPr>
            <a:r>
              <a:rPr sz="1000" spc="-20" dirty="0">
                <a:latin typeface="Arial MT"/>
                <a:cs typeface="Arial MT"/>
              </a:rPr>
              <a:t>Data </a:t>
            </a:r>
            <a:r>
              <a:rPr sz="1000" spc="-30" dirty="0">
                <a:latin typeface="Arial MT"/>
                <a:cs typeface="Arial MT"/>
              </a:rPr>
              <a:t>access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27926" y="4947665"/>
            <a:ext cx="317500" cy="421005"/>
          </a:xfrm>
          <a:prstGeom prst="rect">
            <a:avLst/>
          </a:prstGeom>
          <a:ln w="16763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19"/>
              </a:spcBef>
            </a:pPr>
            <a:r>
              <a:rPr sz="1000" spc="-25" dirty="0">
                <a:latin typeface="Arial MT"/>
                <a:cs typeface="Arial MT"/>
              </a:rPr>
              <a:t>Reg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11040" y="5436108"/>
            <a:ext cx="573405" cy="71755"/>
            <a:chOff x="4511040" y="5436108"/>
            <a:chExt cx="573405" cy="71755"/>
          </a:xfrm>
        </p:grpSpPr>
        <p:sp>
          <p:nvSpPr>
            <p:cNvPr id="49" name="object 49"/>
            <p:cNvSpPr/>
            <p:nvPr/>
          </p:nvSpPr>
          <p:spPr>
            <a:xfrm>
              <a:off x="4563618" y="5470398"/>
              <a:ext cx="516890" cy="5080"/>
            </a:xfrm>
            <a:custGeom>
              <a:avLst/>
              <a:gdLst/>
              <a:ahLst/>
              <a:cxnLst/>
              <a:rect l="l" t="t" r="r" b="b"/>
              <a:pathLst>
                <a:path w="516889" h="5079">
                  <a:moveTo>
                    <a:pt x="516636" y="0"/>
                  </a:moveTo>
                  <a:lnTo>
                    <a:pt x="0" y="457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11040" y="5436108"/>
              <a:ext cx="67310" cy="71755"/>
            </a:xfrm>
            <a:custGeom>
              <a:avLst/>
              <a:gdLst/>
              <a:ahLst/>
              <a:cxnLst/>
              <a:rect l="l" t="t" r="r" b="b"/>
              <a:pathLst>
                <a:path w="67310" h="71754">
                  <a:moveTo>
                    <a:pt x="67056" y="0"/>
                  </a:moveTo>
                  <a:lnTo>
                    <a:pt x="0" y="38226"/>
                  </a:lnTo>
                  <a:lnTo>
                    <a:pt x="67056" y="71627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85538" y="5492292"/>
            <a:ext cx="251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2ns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00780" y="362508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88485" y="384276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0" y="68579"/>
                </a:moveTo>
                <a:lnTo>
                  <a:pt x="1524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32605" y="362508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20946" y="384276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0" y="68579"/>
                </a:moveTo>
                <a:lnTo>
                  <a:pt x="1524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66335" y="362508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53405" y="384276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0" y="68579"/>
                </a:moveTo>
                <a:lnTo>
                  <a:pt x="1524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098160" y="362508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88838" y="3625088"/>
            <a:ext cx="1797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85865" y="3842765"/>
            <a:ext cx="1892935" cy="68580"/>
          </a:xfrm>
          <a:custGeom>
            <a:avLst/>
            <a:gdLst/>
            <a:ahLst/>
            <a:cxnLst/>
            <a:rect l="l" t="t" r="r" b="b"/>
            <a:pathLst>
              <a:path w="1892934" h="68579">
                <a:moveTo>
                  <a:pt x="0" y="68579"/>
                </a:moveTo>
                <a:lnTo>
                  <a:pt x="1524" y="0"/>
                </a:lnTo>
              </a:path>
              <a:path w="1892934" h="68579">
                <a:moveTo>
                  <a:pt x="630936" y="68579"/>
                </a:moveTo>
                <a:lnTo>
                  <a:pt x="632460" y="0"/>
                </a:lnTo>
              </a:path>
              <a:path w="1892934" h="68579">
                <a:moveTo>
                  <a:pt x="1263395" y="68579"/>
                </a:moveTo>
                <a:lnTo>
                  <a:pt x="1264919" y="0"/>
                </a:lnTo>
              </a:path>
              <a:path w="1892934" h="68579">
                <a:moveTo>
                  <a:pt x="1255776" y="68579"/>
                </a:moveTo>
                <a:lnTo>
                  <a:pt x="1260348" y="0"/>
                </a:lnTo>
              </a:path>
              <a:path w="1892934" h="68579">
                <a:moveTo>
                  <a:pt x="1886712" y="68579"/>
                </a:moveTo>
                <a:lnTo>
                  <a:pt x="18928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20790" y="3625088"/>
            <a:ext cx="1797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40042" y="3620515"/>
            <a:ext cx="1841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43292" y="3620515"/>
            <a:ext cx="1847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11376" y="3426713"/>
            <a:ext cx="979169" cy="695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353060">
              <a:lnSpc>
                <a:spcPct val="99400"/>
              </a:lnSpc>
              <a:spcBef>
                <a:spcPts val="110"/>
              </a:spcBef>
            </a:pPr>
            <a:r>
              <a:rPr sz="1100" spc="-10" dirty="0">
                <a:latin typeface="Arial MT"/>
                <a:cs typeface="Arial MT"/>
              </a:rPr>
              <a:t>Program execution order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(in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instructions)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89375" y="5869940"/>
            <a:ext cx="34817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Pipeline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stall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(Pipeline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gecikmesi)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55720" y="5029200"/>
            <a:ext cx="563880" cy="367665"/>
          </a:xfrm>
          <a:custGeom>
            <a:avLst/>
            <a:gdLst/>
            <a:ahLst/>
            <a:cxnLst/>
            <a:rect l="l" t="t" r="r" b="b"/>
            <a:pathLst>
              <a:path w="563879" h="367664">
                <a:moveTo>
                  <a:pt x="219201" y="47751"/>
                </a:moveTo>
                <a:lnTo>
                  <a:pt x="216026" y="34925"/>
                </a:lnTo>
                <a:lnTo>
                  <a:pt x="203326" y="27050"/>
                </a:lnTo>
                <a:lnTo>
                  <a:pt x="192150" y="15875"/>
                </a:lnTo>
                <a:lnTo>
                  <a:pt x="179450" y="11175"/>
                </a:lnTo>
                <a:lnTo>
                  <a:pt x="166750" y="8000"/>
                </a:lnTo>
                <a:lnTo>
                  <a:pt x="150875" y="3175"/>
                </a:lnTo>
                <a:lnTo>
                  <a:pt x="139826" y="3175"/>
                </a:lnTo>
                <a:lnTo>
                  <a:pt x="123951" y="3175"/>
                </a:lnTo>
                <a:lnTo>
                  <a:pt x="111125" y="8000"/>
                </a:lnTo>
                <a:lnTo>
                  <a:pt x="95250" y="15875"/>
                </a:lnTo>
                <a:lnTo>
                  <a:pt x="84200" y="23875"/>
                </a:lnTo>
                <a:lnTo>
                  <a:pt x="71500" y="31750"/>
                </a:lnTo>
                <a:lnTo>
                  <a:pt x="63500" y="42925"/>
                </a:lnTo>
                <a:lnTo>
                  <a:pt x="55625" y="55625"/>
                </a:lnTo>
                <a:lnTo>
                  <a:pt x="50800" y="71500"/>
                </a:lnTo>
                <a:lnTo>
                  <a:pt x="50800" y="84327"/>
                </a:lnTo>
                <a:lnTo>
                  <a:pt x="50800" y="100202"/>
                </a:lnTo>
                <a:lnTo>
                  <a:pt x="50800" y="111251"/>
                </a:lnTo>
                <a:lnTo>
                  <a:pt x="55625" y="127254"/>
                </a:lnTo>
                <a:lnTo>
                  <a:pt x="63500" y="139954"/>
                </a:lnTo>
                <a:lnTo>
                  <a:pt x="79375" y="143129"/>
                </a:lnTo>
                <a:lnTo>
                  <a:pt x="76200" y="143129"/>
                </a:lnTo>
                <a:lnTo>
                  <a:pt x="71500" y="147827"/>
                </a:lnTo>
                <a:lnTo>
                  <a:pt x="63500" y="147827"/>
                </a:lnTo>
                <a:lnTo>
                  <a:pt x="55625" y="147827"/>
                </a:lnTo>
                <a:lnTo>
                  <a:pt x="47625" y="151002"/>
                </a:lnTo>
                <a:lnTo>
                  <a:pt x="34925" y="155829"/>
                </a:lnTo>
                <a:lnTo>
                  <a:pt x="27050" y="163830"/>
                </a:lnTo>
                <a:lnTo>
                  <a:pt x="15875" y="171704"/>
                </a:lnTo>
                <a:lnTo>
                  <a:pt x="8000" y="184404"/>
                </a:lnTo>
                <a:lnTo>
                  <a:pt x="3175" y="195580"/>
                </a:lnTo>
                <a:lnTo>
                  <a:pt x="3175" y="200279"/>
                </a:lnTo>
                <a:lnTo>
                  <a:pt x="0" y="211455"/>
                </a:lnTo>
                <a:lnTo>
                  <a:pt x="0" y="224155"/>
                </a:lnTo>
                <a:lnTo>
                  <a:pt x="3175" y="243205"/>
                </a:lnTo>
                <a:lnTo>
                  <a:pt x="8000" y="259206"/>
                </a:lnTo>
                <a:lnTo>
                  <a:pt x="19050" y="275081"/>
                </a:lnTo>
                <a:lnTo>
                  <a:pt x="34925" y="287781"/>
                </a:lnTo>
                <a:lnTo>
                  <a:pt x="55625" y="295783"/>
                </a:lnTo>
                <a:lnTo>
                  <a:pt x="87375" y="292608"/>
                </a:lnTo>
                <a:lnTo>
                  <a:pt x="123951" y="279781"/>
                </a:lnTo>
                <a:lnTo>
                  <a:pt x="123951" y="287781"/>
                </a:lnTo>
                <a:lnTo>
                  <a:pt x="123951" y="295783"/>
                </a:lnTo>
                <a:lnTo>
                  <a:pt x="123951" y="303656"/>
                </a:lnTo>
                <a:lnTo>
                  <a:pt x="127126" y="311658"/>
                </a:lnTo>
                <a:lnTo>
                  <a:pt x="127126" y="319531"/>
                </a:lnTo>
                <a:lnTo>
                  <a:pt x="127126" y="327533"/>
                </a:lnTo>
                <a:lnTo>
                  <a:pt x="131825" y="335534"/>
                </a:lnTo>
                <a:lnTo>
                  <a:pt x="135000" y="340233"/>
                </a:lnTo>
                <a:lnTo>
                  <a:pt x="139826" y="348234"/>
                </a:lnTo>
                <a:lnTo>
                  <a:pt x="147700" y="351409"/>
                </a:lnTo>
                <a:lnTo>
                  <a:pt x="163575" y="359283"/>
                </a:lnTo>
                <a:lnTo>
                  <a:pt x="179450" y="367284"/>
                </a:lnTo>
                <a:lnTo>
                  <a:pt x="200151" y="367284"/>
                </a:lnTo>
                <a:lnTo>
                  <a:pt x="219201" y="367284"/>
                </a:lnTo>
                <a:lnTo>
                  <a:pt x="235076" y="364109"/>
                </a:lnTo>
                <a:lnTo>
                  <a:pt x="255777" y="359283"/>
                </a:lnTo>
                <a:lnTo>
                  <a:pt x="266826" y="348234"/>
                </a:lnTo>
                <a:lnTo>
                  <a:pt x="284352" y="332359"/>
                </a:lnTo>
                <a:lnTo>
                  <a:pt x="292226" y="311658"/>
                </a:lnTo>
                <a:lnTo>
                  <a:pt x="300227" y="287781"/>
                </a:lnTo>
                <a:lnTo>
                  <a:pt x="319277" y="303656"/>
                </a:lnTo>
                <a:lnTo>
                  <a:pt x="347852" y="316356"/>
                </a:lnTo>
                <a:lnTo>
                  <a:pt x="376427" y="324358"/>
                </a:lnTo>
                <a:lnTo>
                  <a:pt x="403478" y="327533"/>
                </a:lnTo>
                <a:lnTo>
                  <a:pt x="432053" y="324358"/>
                </a:lnTo>
                <a:lnTo>
                  <a:pt x="459104" y="319531"/>
                </a:lnTo>
                <a:lnTo>
                  <a:pt x="479678" y="308483"/>
                </a:lnTo>
                <a:lnTo>
                  <a:pt x="495553" y="292608"/>
                </a:lnTo>
                <a:lnTo>
                  <a:pt x="503554" y="267081"/>
                </a:lnTo>
                <a:lnTo>
                  <a:pt x="503554" y="235331"/>
                </a:lnTo>
                <a:lnTo>
                  <a:pt x="500379" y="235331"/>
                </a:lnTo>
                <a:lnTo>
                  <a:pt x="500379" y="232156"/>
                </a:lnTo>
                <a:lnTo>
                  <a:pt x="495553" y="232156"/>
                </a:lnTo>
                <a:lnTo>
                  <a:pt x="495553" y="227330"/>
                </a:lnTo>
                <a:lnTo>
                  <a:pt x="492378" y="227330"/>
                </a:lnTo>
                <a:lnTo>
                  <a:pt x="487679" y="224155"/>
                </a:lnTo>
                <a:lnTo>
                  <a:pt x="484504" y="224155"/>
                </a:lnTo>
                <a:lnTo>
                  <a:pt x="492378" y="227330"/>
                </a:lnTo>
                <a:lnTo>
                  <a:pt x="503554" y="227330"/>
                </a:lnTo>
                <a:lnTo>
                  <a:pt x="511428" y="224155"/>
                </a:lnTo>
                <a:lnTo>
                  <a:pt x="519429" y="224155"/>
                </a:lnTo>
                <a:lnTo>
                  <a:pt x="532129" y="219456"/>
                </a:lnTo>
                <a:lnTo>
                  <a:pt x="540003" y="219456"/>
                </a:lnTo>
                <a:lnTo>
                  <a:pt x="548004" y="211455"/>
                </a:lnTo>
                <a:lnTo>
                  <a:pt x="551179" y="208280"/>
                </a:lnTo>
                <a:lnTo>
                  <a:pt x="555878" y="200279"/>
                </a:lnTo>
                <a:lnTo>
                  <a:pt x="559053" y="192405"/>
                </a:lnTo>
                <a:lnTo>
                  <a:pt x="563879" y="176530"/>
                </a:lnTo>
                <a:lnTo>
                  <a:pt x="563879" y="159004"/>
                </a:lnTo>
                <a:lnTo>
                  <a:pt x="563879" y="147827"/>
                </a:lnTo>
                <a:lnTo>
                  <a:pt x="559053" y="131952"/>
                </a:lnTo>
                <a:lnTo>
                  <a:pt x="551179" y="119252"/>
                </a:lnTo>
                <a:lnTo>
                  <a:pt x="543178" y="108076"/>
                </a:lnTo>
                <a:lnTo>
                  <a:pt x="532129" y="100202"/>
                </a:lnTo>
                <a:lnTo>
                  <a:pt x="519429" y="87502"/>
                </a:lnTo>
                <a:lnTo>
                  <a:pt x="508253" y="84327"/>
                </a:lnTo>
                <a:lnTo>
                  <a:pt x="492378" y="76326"/>
                </a:lnTo>
                <a:lnTo>
                  <a:pt x="487679" y="76326"/>
                </a:lnTo>
                <a:lnTo>
                  <a:pt x="484504" y="76326"/>
                </a:lnTo>
                <a:lnTo>
                  <a:pt x="474979" y="76326"/>
                </a:lnTo>
                <a:lnTo>
                  <a:pt x="471804" y="76326"/>
                </a:lnTo>
                <a:lnTo>
                  <a:pt x="463803" y="79501"/>
                </a:lnTo>
                <a:lnTo>
                  <a:pt x="459104" y="79501"/>
                </a:lnTo>
                <a:lnTo>
                  <a:pt x="455929" y="84327"/>
                </a:lnTo>
                <a:lnTo>
                  <a:pt x="451103" y="87502"/>
                </a:lnTo>
                <a:lnTo>
                  <a:pt x="447928" y="92201"/>
                </a:lnTo>
                <a:lnTo>
                  <a:pt x="443102" y="95376"/>
                </a:lnTo>
                <a:lnTo>
                  <a:pt x="443102" y="92201"/>
                </a:lnTo>
                <a:lnTo>
                  <a:pt x="439927" y="87502"/>
                </a:lnTo>
                <a:lnTo>
                  <a:pt x="439927" y="76326"/>
                </a:lnTo>
                <a:lnTo>
                  <a:pt x="435228" y="58800"/>
                </a:lnTo>
                <a:lnTo>
                  <a:pt x="427227" y="47751"/>
                </a:lnTo>
                <a:lnTo>
                  <a:pt x="419353" y="31750"/>
                </a:lnTo>
                <a:lnTo>
                  <a:pt x="403478" y="19050"/>
                </a:lnTo>
                <a:lnTo>
                  <a:pt x="387603" y="8000"/>
                </a:lnTo>
                <a:lnTo>
                  <a:pt x="363727" y="0"/>
                </a:lnTo>
                <a:lnTo>
                  <a:pt x="331977" y="0"/>
                </a:lnTo>
                <a:lnTo>
                  <a:pt x="327151" y="0"/>
                </a:lnTo>
                <a:lnTo>
                  <a:pt x="319277" y="0"/>
                </a:lnTo>
                <a:lnTo>
                  <a:pt x="311276" y="0"/>
                </a:lnTo>
                <a:lnTo>
                  <a:pt x="295401" y="3175"/>
                </a:lnTo>
                <a:lnTo>
                  <a:pt x="247776" y="31750"/>
                </a:lnTo>
                <a:lnTo>
                  <a:pt x="223900" y="66801"/>
                </a:lnTo>
                <a:lnTo>
                  <a:pt x="216026" y="95376"/>
                </a:lnTo>
              </a:path>
            </a:pathLst>
          </a:custGeom>
          <a:ln w="12192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958209" y="5090540"/>
            <a:ext cx="399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85229" y="4147184"/>
            <a:ext cx="1939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Note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2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branch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outcome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computed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stage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with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added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hardware</a:t>
            </a:r>
            <a:r>
              <a:rPr sz="12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(later…)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495800" y="4337050"/>
            <a:ext cx="2210435" cy="393065"/>
          </a:xfrm>
          <a:custGeom>
            <a:avLst/>
            <a:gdLst/>
            <a:ahLst/>
            <a:cxnLst/>
            <a:rect l="l" t="t" r="r" b="b"/>
            <a:pathLst>
              <a:path w="2210434" h="393064">
                <a:moveTo>
                  <a:pt x="59309" y="300100"/>
                </a:moveTo>
                <a:lnTo>
                  <a:pt x="55372" y="300989"/>
                </a:lnTo>
                <a:lnTo>
                  <a:pt x="53466" y="303911"/>
                </a:lnTo>
                <a:lnTo>
                  <a:pt x="0" y="387350"/>
                </a:lnTo>
                <a:lnTo>
                  <a:pt x="98933" y="392938"/>
                </a:lnTo>
                <a:lnTo>
                  <a:pt x="102362" y="393064"/>
                </a:lnTo>
                <a:lnTo>
                  <a:pt x="105410" y="390398"/>
                </a:lnTo>
                <a:lnTo>
                  <a:pt x="105645" y="387223"/>
                </a:lnTo>
                <a:lnTo>
                  <a:pt x="14097" y="387223"/>
                </a:lnTo>
                <a:lnTo>
                  <a:pt x="8254" y="375919"/>
                </a:lnTo>
                <a:lnTo>
                  <a:pt x="29225" y="365227"/>
                </a:lnTo>
                <a:lnTo>
                  <a:pt x="64135" y="310769"/>
                </a:lnTo>
                <a:lnTo>
                  <a:pt x="66039" y="307848"/>
                </a:lnTo>
                <a:lnTo>
                  <a:pt x="65277" y="303911"/>
                </a:lnTo>
                <a:lnTo>
                  <a:pt x="62229" y="302006"/>
                </a:lnTo>
                <a:lnTo>
                  <a:pt x="59309" y="300100"/>
                </a:lnTo>
                <a:close/>
              </a:path>
              <a:path w="2210434" h="393064">
                <a:moveTo>
                  <a:pt x="29225" y="365227"/>
                </a:moveTo>
                <a:lnTo>
                  <a:pt x="8254" y="375919"/>
                </a:lnTo>
                <a:lnTo>
                  <a:pt x="14097" y="387223"/>
                </a:lnTo>
                <a:lnTo>
                  <a:pt x="18331" y="385063"/>
                </a:lnTo>
                <a:lnTo>
                  <a:pt x="16510" y="385063"/>
                </a:lnTo>
                <a:lnTo>
                  <a:pt x="11557" y="375285"/>
                </a:lnTo>
                <a:lnTo>
                  <a:pt x="22778" y="375285"/>
                </a:lnTo>
                <a:lnTo>
                  <a:pt x="29225" y="365227"/>
                </a:lnTo>
                <a:close/>
              </a:path>
              <a:path w="2210434" h="393064">
                <a:moveTo>
                  <a:pt x="34930" y="376600"/>
                </a:moveTo>
                <a:lnTo>
                  <a:pt x="14097" y="387223"/>
                </a:lnTo>
                <a:lnTo>
                  <a:pt x="105645" y="387223"/>
                </a:lnTo>
                <a:lnTo>
                  <a:pt x="105790" y="383413"/>
                </a:lnTo>
                <a:lnTo>
                  <a:pt x="103124" y="380364"/>
                </a:lnTo>
                <a:lnTo>
                  <a:pt x="99567" y="380238"/>
                </a:lnTo>
                <a:lnTo>
                  <a:pt x="34930" y="376600"/>
                </a:lnTo>
                <a:close/>
              </a:path>
              <a:path w="2210434" h="393064">
                <a:moveTo>
                  <a:pt x="11557" y="375285"/>
                </a:moveTo>
                <a:lnTo>
                  <a:pt x="16510" y="385063"/>
                </a:lnTo>
                <a:lnTo>
                  <a:pt x="22387" y="375894"/>
                </a:lnTo>
                <a:lnTo>
                  <a:pt x="11557" y="375285"/>
                </a:lnTo>
                <a:close/>
              </a:path>
              <a:path w="2210434" h="393064">
                <a:moveTo>
                  <a:pt x="22387" y="375894"/>
                </a:moveTo>
                <a:lnTo>
                  <a:pt x="16510" y="385063"/>
                </a:lnTo>
                <a:lnTo>
                  <a:pt x="18331" y="385063"/>
                </a:lnTo>
                <a:lnTo>
                  <a:pt x="34930" y="376600"/>
                </a:lnTo>
                <a:lnTo>
                  <a:pt x="22387" y="375894"/>
                </a:lnTo>
                <a:close/>
              </a:path>
              <a:path w="2210434" h="393064">
                <a:moveTo>
                  <a:pt x="2209673" y="0"/>
                </a:moveTo>
                <a:lnTo>
                  <a:pt x="1743455" y="7747"/>
                </a:lnTo>
                <a:lnTo>
                  <a:pt x="1473708" y="16637"/>
                </a:lnTo>
                <a:lnTo>
                  <a:pt x="1301369" y="25907"/>
                </a:lnTo>
                <a:lnTo>
                  <a:pt x="1218057" y="31750"/>
                </a:lnTo>
                <a:lnTo>
                  <a:pt x="1136777" y="38354"/>
                </a:lnTo>
                <a:lnTo>
                  <a:pt x="1097026" y="42163"/>
                </a:lnTo>
                <a:lnTo>
                  <a:pt x="1019428" y="50418"/>
                </a:lnTo>
                <a:lnTo>
                  <a:pt x="944372" y="59817"/>
                </a:lnTo>
                <a:lnTo>
                  <a:pt x="872109" y="70485"/>
                </a:lnTo>
                <a:lnTo>
                  <a:pt x="802894" y="82423"/>
                </a:lnTo>
                <a:lnTo>
                  <a:pt x="736726" y="95631"/>
                </a:lnTo>
                <a:lnTo>
                  <a:pt x="673353" y="110108"/>
                </a:lnTo>
                <a:lnTo>
                  <a:pt x="612648" y="125730"/>
                </a:lnTo>
                <a:lnTo>
                  <a:pt x="554354" y="142367"/>
                </a:lnTo>
                <a:lnTo>
                  <a:pt x="471042" y="169163"/>
                </a:lnTo>
                <a:lnTo>
                  <a:pt x="418084" y="188087"/>
                </a:lnTo>
                <a:lnTo>
                  <a:pt x="366775" y="207644"/>
                </a:lnTo>
                <a:lnTo>
                  <a:pt x="317119" y="227964"/>
                </a:lnTo>
                <a:lnTo>
                  <a:pt x="268732" y="248919"/>
                </a:lnTo>
                <a:lnTo>
                  <a:pt x="221614" y="270256"/>
                </a:lnTo>
                <a:lnTo>
                  <a:pt x="175513" y="292100"/>
                </a:lnTo>
                <a:lnTo>
                  <a:pt x="85471" y="336550"/>
                </a:lnTo>
                <a:lnTo>
                  <a:pt x="29225" y="365227"/>
                </a:lnTo>
                <a:lnTo>
                  <a:pt x="22387" y="375894"/>
                </a:lnTo>
                <a:lnTo>
                  <a:pt x="34930" y="376600"/>
                </a:lnTo>
                <a:lnTo>
                  <a:pt x="91312" y="347852"/>
                </a:lnTo>
                <a:lnTo>
                  <a:pt x="181101" y="303530"/>
                </a:lnTo>
                <a:lnTo>
                  <a:pt x="227075" y="281686"/>
                </a:lnTo>
                <a:lnTo>
                  <a:pt x="227228" y="281686"/>
                </a:lnTo>
                <a:lnTo>
                  <a:pt x="273938" y="260476"/>
                </a:lnTo>
                <a:lnTo>
                  <a:pt x="322072" y="239649"/>
                </a:lnTo>
                <a:lnTo>
                  <a:pt x="371475" y="219456"/>
                </a:lnTo>
                <a:lnTo>
                  <a:pt x="422528" y="199898"/>
                </a:lnTo>
                <a:lnTo>
                  <a:pt x="422756" y="199898"/>
                </a:lnTo>
                <a:lnTo>
                  <a:pt x="475234" y="181101"/>
                </a:lnTo>
                <a:lnTo>
                  <a:pt x="475493" y="181101"/>
                </a:lnTo>
                <a:lnTo>
                  <a:pt x="529971" y="163194"/>
                </a:lnTo>
                <a:lnTo>
                  <a:pt x="558038" y="154558"/>
                </a:lnTo>
                <a:lnTo>
                  <a:pt x="586739" y="146050"/>
                </a:lnTo>
                <a:lnTo>
                  <a:pt x="615950" y="138049"/>
                </a:lnTo>
                <a:lnTo>
                  <a:pt x="645922" y="130175"/>
                </a:lnTo>
                <a:lnTo>
                  <a:pt x="676401" y="122427"/>
                </a:lnTo>
                <a:lnTo>
                  <a:pt x="707516" y="115062"/>
                </a:lnTo>
                <a:lnTo>
                  <a:pt x="708086" y="115062"/>
                </a:lnTo>
                <a:lnTo>
                  <a:pt x="739394" y="108076"/>
                </a:lnTo>
                <a:lnTo>
                  <a:pt x="739266" y="108076"/>
                </a:lnTo>
                <a:lnTo>
                  <a:pt x="771905" y="101345"/>
                </a:lnTo>
                <a:lnTo>
                  <a:pt x="805307" y="94868"/>
                </a:lnTo>
                <a:lnTo>
                  <a:pt x="805179" y="94868"/>
                </a:lnTo>
                <a:lnTo>
                  <a:pt x="839342" y="88773"/>
                </a:lnTo>
                <a:lnTo>
                  <a:pt x="874140" y="83057"/>
                </a:lnTo>
                <a:lnTo>
                  <a:pt x="909701" y="77597"/>
                </a:lnTo>
                <a:lnTo>
                  <a:pt x="983107" y="67563"/>
                </a:lnTo>
                <a:lnTo>
                  <a:pt x="1020826" y="62992"/>
                </a:lnTo>
                <a:lnTo>
                  <a:pt x="1138047" y="51054"/>
                </a:lnTo>
                <a:lnTo>
                  <a:pt x="1219073" y="44450"/>
                </a:lnTo>
                <a:lnTo>
                  <a:pt x="1302258" y="38607"/>
                </a:lnTo>
                <a:lnTo>
                  <a:pt x="1302130" y="38607"/>
                </a:lnTo>
                <a:lnTo>
                  <a:pt x="1474342" y="29337"/>
                </a:lnTo>
                <a:lnTo>
                  <a:pt x="1562862" y="25781"/>
                </a:lnTo>
                <a:lnTo>
                  <a:pt x="2022094" y="15112"/>
                </a:lnTo>
                <a:lnTo>
                  <a:pt x="2209927" y="12700"/>
                </a:lnTo>
                <a:lnTo>
                  <a:pt x="2209673" y="0"/>
                </a:lnTo>
                <a:close/>
              </a:path>
              <a:path w="2210434" h="393064">
                <a:moveTo>
                  <a:pt x="22778" y="375285"/>
                </a:moveTo>
                <a:lnTo>
                  <a:pt x="11557" y="375285"/>
                </a:lnTo>
                <a:lnTo>
                  <a:pt x="22387" y="375894"/>
                </a:lnTo>
                <a:lnTo>
                  <a:pt x="22778" y="375285"/>
                </a:lnTo>
                <a:close/>
              </a:path>
              <a:path w="2210434" h="393064">
                <a:moveTo>
                  <a:pt x="227228" y="281686"/>
                </a:moveTo>
                <a:lnTo>
                  <a:pt x="227075" y="281686"/>
                </a:lnTo>
                <a:lnTo>
                  <a:pt x="227228" y="281686"/>
                </a:lnTo>
                <a:close/>
              </a:path>
              <a:path w="2210434" h="393064">
                <a:moveTo>
                  <a:pt x="422756" y="199898"/>
                </a:moveTo>
                <a:lnTo>
                  <a:pt x="422528" y="199898"/>
                </a:lnTo>
                <a:lnTo>
                  <a:pt x="422756" y="199898"/>
                </a:lnTo>
                <a:close/>
              </a:path>
              <a:path w="2210434" h="393064">
                <a:moveTo>
                  <a:pt x="475493" y="181101"/>
                </a:moveTo>
                <a:lnTo>
                  <a:pt x="475234" y="181101"/>
                </a:lnTo>
                <a:lnTo>
                  <a:pt x="475107" y="181229"/>
                </a:lnTo>
                <a:lnTo>
                  <a:pt x="475493" y="181101"/>
                </a:lnTo>
                <a:close/>
              </a:path>
              <a:path w="2210434" h="393064">
                <a:moveTo>
                  <a:pt x="708086" y="115062"/>
                </a:moveTo>
                <a:lnTo>
                  <a:pt x="707516" y="115062"/>
                </a:lnTo>
                <a:lnTo>
                  <a:pt x="708086" y="1150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83591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Hazards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516" y="703785"/>
            <a:ext cx="7236459" cy="5581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98900"/>
              </a:lnSpc>
              <a:spcBef>
                <a:spcPts val="1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233489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Çözüm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Predict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000" dirty="0">
                <a:latin typeface="Tahoma"/>
                <a:cs typeface="Tahoma"/>
              </a:rPr>
              <a:t>branch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outcome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(dallanma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sonucunun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önceden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tahmin </a:t>
            </a:r>
            <a:r>
              <a:rPr sz="1400" dirty="0">
                <a:latin typeface="Tahoma"/>
                <a:cs typeface="Tahoma"/>
              </a:rPr>
              <a:t>edilmesi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veya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dallanmanın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olmayacağının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tahmini)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9733" y="2090631"/>
            <a:ext cx="595630" cy="3162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68275" marR="15875" indent="-147955">
              <a:lnSpc>
                <a:spcPct val="107900"/>
              </a:lnSpc>
              <a:spcBef>
                <a:spcPts val="50"/>
              </a:spcBef>
            </a:pPr>
            <a:r>
              <a:rPr sz="900" spc="-10" dirty="0">
                <a:latin typeface="Arial MT"/>
                <a:cs typeface="Arial MT"/>
              </a:rPr>
              <a:t>Instruction 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1562" y="2050179"/>
            <a:ext cx="615950" cy="410209"/>
          </a:xfrm>
          <a:custGeom>
            <a:avLst/>
            <a:gdLst/>
            <a:ahLst/>
            <a:cxnLst/>
            <a:rect l="l" t="t" r="r" b="b"/>
            <a:pathLst>
              <a:path w="615950" h="410210">
                <a:moveTo>
                  <a:pt x="611580" y="410157"/>
                </a:moveTo>
                <a:lnTo>
                  <a:pt x="615839" y="0"/>
                </a:lnTo>
                <a:lnTo>
                  <a:pt x="0" y="0"/>
                </a:lnTo>
                <a:lnTo>
                  <a:pt x="0" y="410157"/>
                </a:lnTo>
                <a:lnTo>
                  <a:pt x="615839" y="410157"/>
                </a:lnTo>
              </a:path>
            </a:pathLst>
          </a:custGeom>
          <a:ln w="16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5573" y="2164864"/>
            <a:ext cx="2876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7401" y="2050179"/>
            <a:ext cx="307975" cy="410209"/>
          </a:xfrm>
          <a:custGeom>
            <a:avLst/>
            <a:gdLst/>
            <a:ahLst/>
            <a:cxnLst/>
            <a:rect l="l" t="t" r="r" b="b"/>
            <a:pathLst>
              <a:path w="307975" h="410210">
                <a:moveTo>
                  <a:pt x="303413" y="410157"/>
                </a:moveTo>
                <a:lnTo>
                  <a:pt x="307672" y="0"/>
                </a:lnTo>
                <a:lnTo>
                  <a:pt x="0" y="0"/>
                </a:lnTo>
                <a:lnTo>
                  <a:pt x="0" y="410157"/>
                </a:lnTo>
                <a:lnTo>
                  <a:pt x="307672" y="410157"/>
                </a:lnTo>
              </a:path>
            </a:pathLst>
          </a:custGeom>
          <a:ln w="1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8788" y="2164864"/>
            <a:ext cx="59753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2746" y="2050179"/>
            <a:ext cx="615950" cy="410209"/>
          </a:xfrm>
          <a:custGeom>
            <a:avLst/>
            <a:gdLst/>
            <a:ahLst/>
            <a:cxnLst/>
            <a:rect l="l" t="t" r="r" b="b"/>
            <a:pathLst>
              <a:path w="615950" h="410210">
                <a:moveTo>
                  <a:pt x="611597" y="410157"/>
                </a:moveTo>
                <a:lnTo>
                  <a:pt x="615856" y="0"/>
                </a:lnTo>
                <a:lnTo>
                  <a:pt x="0" y="0"/>
                </a:lnTo>
                <a:lnTo>
                  <a:pt x="0" y="410157"/>
                </a:lnTo>
                <a:lnTo>
                  <a:pt x="615856" y="410157"/>
                </a:lnTo>
              </a:path>
            </a:pathLst>
          </a:custGeom>
          <a:ln w="16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86773" y="2090631"/>
            <a:ext cx="594995" cy="3162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0489" marR="100965" indent="60960">
              <a:lnSpc>
                <a:spcPct val="107900"/>
              </a:lnSpc>
              <a:spcBef>
                <a:spcPts val="5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1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8603" y="2050179"/>
            <a:ext cx="615950" cy="410209"/>
          </a:xfrm>
          <a:custGeom>
            <a:avLst/>
            <a:gdLst/>
            <a:ahLst/>
            <a:cxnLst/>
            <a:rect l="l" t="t" r="r" b="b"/>
            <a:pathLst>
              <a:path w="615950" h="410210">
                <a:moveTo>
                  <a:pt x="611085" y="410157"/>
                </a:moveTo>
                <a:lnTo>
                  <a:pt x="615345" y="0"/>
                </a:lnTo>
                <a:lnTo>
                  <a:pt x="0" y="0"/>
                </a:lnTo>
                <a:lnTo>
                  <a:pt x="0" y="410157"/>
                </a:lnTo>
                <a:lnTo>
                  <a:pt x="615345" y="410157"/>
                </a:lnTo>
              </a:path>
            </a:pathLst>
          </a:custGeom>
          <a:ln w="16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119" y="2164864"/>
            <a:ext cx="2876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3948" y="2050179"/>
            <a:ext cx="307975" cy="410209"/>
          </a:xfrm>
          <a:custGeom>
            <a:avLst/>
            <a:gdLst/>
            <a:ahLst/>
            <a:cxnLst/>
            <a:rect l="l" t="t" r="r" b="b"/>
            <a:pathLst>
              <a:path w="307975" h="410210">
                <a:moveTo>
                  <a:pt x="303924" y="410157"/>
                </a:moveTo>
                <a:lnTo>
                  <a:pt x="307672" y="0"/>
                </a:lnTo>
                <a:lnTo>
                  <a:pt x="0" y="0"/>
                </a:lnTo>
                <a:lnTo>
                  <a:pt x="0" y="410157"/>
                </a:lnTo>
                <a:lnTo>
                  <a:pt x="307672" y="410157"/>
                </a:lnTo>
              </a:path>
            </a:pathLst>
          </a:custGeom>
          <a:ln w="16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7935" y="1697336"/>
            <a:ext cx="32639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Arial MT"/>
                <a:cs typeface="Arial MT"/>
              </a:rPr>
              <a:t>Time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4034" y="2554087"/>
            <a:ext cx="9010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beq</a:t>
            </a:r>
            <a:r>
              <a:rPr sz="1050" spc="2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$1,</a:t>
            </a:r>
            <a:r>
              <a:rPr sz="1050" spc="4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$2, </a:t>
            </a:r>
            <a:r>
              <a:rPr sz="1050" spc="-25" dirty="0">
                <a:solidFill>
                  <a:srgbClr val="EB7500"/>
                </a:solidFill>
                <a:latin typeface="Arial MT"/>
                <a:cs typeface="Arial MT"/>
              </a:rPr>
              <a:t>40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5" y="2156528"/>
            <a:ext cx="89725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Arial MT"/>
                <a:cs typeface="Arial MT"/>
              </a:rPr>
              <a:t>add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$4,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$5,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$6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6744" y="2972246"/>
            <a:ext cx="89154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Arial MT"/>
                <a:cs typeface="Arial MT"/>
              </a:rPr>
              <a:t>lw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$3,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300($0)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1754" y="2115899"/>
            <a:ext cx="65405" cy="1164590"/>
            <a:chOff x="1381754" y="2115899"/>
            <a:chExt cx="65405" cy="1164590"/>
          </a:xfrm>
        </p:grpSpPr>
        <p:sp>
          <p:nvSpPr>
            <p:cNvPr id="19" name="object 19"/>
            <p:cNvSpPr/>
            <p:nvPr/>
          </p:nvSpPr>
          <p:spPr>
            <a:xfrm>
              <a:off x="1414451" y="2115899"/>
              <a:ext cx="0" cy="1111250"/>
            </a:xfrm>
            <a:custGeom>
              <a:avLst/>
              <a:gdLst/>
              <a:ahLst/>
              <a:cxnLst/>
              <a:rect l="l" t="t" r="r" b="b"/>
              <a:pathLst>
                <a:path h="1111250">
                  <a:moveTo>
                    <a:pt x="0" y="0"/>
                  </a:moveTo>
                  <a:lnTo>
                    <a:pt x="0" y="1111119"/>
                  </a:lnTo>
                </a:path>
              </a:pathLst>
            </a:custGeom>
            <a:ln w="8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754" y="3210674"/>
              <a:ext cx="65405" cy="69850"/>
            </a:xfrm>
            <a:custGeom>
              <a:avLst/>
              <a:gdLst/>
              <a:ahLst/>
              <a:cxnLst/>
              <a:rect l="l" t="t" r="r" b="b"/>
              <a:pathLst>
                <a:path w="65405" h="69850">
                  <a:moveTo>
                    <a:pt x="65394" y="0"/>
                  </a:moveTo>
                  <a:lnTo>
                    <a:pt x="0" y="0"/>
                  </a:lnTo>
                  <a:lnTo>
                    <a:pt x="32697" y="69636"/>
                  </a:lnTo>
                  <a:lnTo>
                    <a:pt x="65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45272" y="2460336"/>
            <a:ext cx="615950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73990" marR="26670" indent="-144145">
              <a:lnSpc>
                <a:spcPct val="107600"/>
              </a:lnSpc>
              <a:spcBef>
                <a:spcPts val="370"/>
              </a:spcBef>
            </a:pPr>
            <a:r>
              <a:rPr sz="900" spc="-10" dirty="0">
                <a:latin typeface="Arial MT"/>
                <a:cs typeface="Arial MT"/>
              </a:rPr>
              <a:t>Instruction 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0617" y="2460336"/>
            <a:ext cx="306070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6473" y="2460336"/>
            <a:ext cx="615950" cy="410209"/>
          </a:xfrm>
          <a:prstGeom prst="rect">
            <a:avLst/>
          </a:prstGeom>
          <a:ln w="163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1818" y="2460336"/>
            <a:ext cx="614045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650" marR="113030" indent="60960">
              <a:lnSpc>
                <a:spcPct val="107600"/>
              </a:lnSpc>
              <a:spcBef>
                <a:spcPts val="37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1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5544" y="2460336"/>
            <a:ext cx="307975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27797" y="2640472"/>
            <a:ext cx="599440" cy="70485"/>
            <a:chOff x="2727797" y="2640472"/>
            <a:chExt cx="599440" cy="70485"/>
          </a:xfrm>
        </p:grpSpPr>
        <p:sp>
          <p:nvSpPr>
            <p:cNvPr id="27" name="object 27"/>
            <p:cNvSpPr/>
            <p:nvPr/>
          </p:nvSpPr>
          <p:spPr>
            <a:xfrm>
              <a:off x="3256769" y="2640472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5890"/>
                  </a:lnTo>
                  <a:lnTo>
                    <a:pt x="0" y="69977"/>
                  </a:lnTo>
                  <a:lnTo>
                    <a:pt x="70018" y="3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81035" y="267367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436" y="0"/>
                  </a:moveTo>
                  <a:lnTo>
                    <a:pt x="0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27797" y="2640472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575" y="0"/>
                  </a:moveTo>
                  <a:lnTo>
                    <a:pt x="0" y="33200"/>
                  </a:lnTo>
                  <a:lnTo>
                    <a:pt x="69575" y="69977"/>
                  </a:lnTo>
                  <a:lnTo>
                    <a:pt x="69575" y="65890"/>
                  </a:lnTo>
                  <a:lnTo>
                    <a:pt x="69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79002" y="2685187"/>
            <a:ext cx="28194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Arial MT"/>
                <a:cs typeface="Arial MT"/>
              </a:rPr>
              <a:t>2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ns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0617" y="2870153"/>
            <a:ext cx="615950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73990" marR="26670" indent="-143510">
              <a:lnSpc>
                <a:spcPct val="107900"/>
              </a:lnSpc>
              <a:spcBef>
                <a:spcPts val="370"/>
              </a:spcBef>
            </a:pPr>
            <a:r>
              <a:rPr sz="900" spc="-10" dirty="0">
                <a:latin typeface="Arial MT"/>
                <a:cs typeface="Arial MT"/>
              </a:rPr>
              <a:t>Instruction fetch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6473" y="2870153"/>
            <a:ext cx="306070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91818" y="2870153"/>
            <a:ext cx="614045" cy="410209"/>
          </a:xfrm>
          <a:prstGeom prst="rect">
            <a:avLst/>
          </a:prstGeom>
          <a:ln w="163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5544" y="2870153"/>
            <a:ext cx="615950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2555" marR="113030" indent="61594">
              <a:lnSpc>
                <a:spcPct val="107900"/>
              </a:lnSpc>
              <a:spcBef>
                <a:spcPts val="370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1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20889" y="2870153"/>
            <a:ext cx="307975" cy="410209"/>
          </a:xfrm>
          <a:prstGeom prst="rect">
            <a:avLst/>
          </a:prstGeom>
          <a:ln w="1634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1490" y="3050629"/>
            <a:ext cx="608965" cy="79375"/>
            <a:chOff x="3351490" y="3050629"/>
            <a:chExt cx="608965" cy="7937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632" y="3050629"/>
              <a:ext cx="79609" cy="792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12309" y="309081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21" y="0"/>
                  </a:moveTo>
                  <a:lnTo>
                    <a:pt x="0" y="0"/>
                  </a:lnTo>
                </a:path>
              </a:pathLst>
            </a:custGeom>
            <a:ln w="4189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1490" y="3050629"/>
              <a:ext cx="79269" cy="7922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502678" y="3095345"/>
            <a:ext cx="28638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2</a:t>
            </a:r>
            <a:r>
              <a:rPr sz="1050" spc="2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spc="-35" dirty="0">
                <a:solidFill>
                  <a:srgbClr val="EB7500"/>
                </a:solidFill>
                <a:latin typeface="Arial MT"/>
                <a:cs typeface="Arial MT"/>
              </a:rPr>
              <a:t>ns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1623" y="1426622"/>
            <a:ext cx="952500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980">
              <a:lnSpc>
                <a:spcPct val="101200"/>
              </a:lnSpc>
              <a:spcBef>
                <a:spcPts val="100"/>
              </a:spcBef>
            </a:pPr>
            <a:r>
              <a:rPr sz="1050" spc="-10" dirty="0">
                <a:latin typeface="Arial MT"/>
                <a:cs typeface="Arial MT"/>
              </a:rPr>
              <a:t>Program execution order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dirty="0">
                <a:latin typeface="Arial MT"/>
                <a:cs typeface="Arial MT"/>
              </a:rPr>
              <a:t>(in </a:t>
            </a:r>
            <a:r>
              <a:rPr sz="1050" spc="-10" dirty="0">
                <a:latin typeface="Arial MT"/>
                <a:cs typeface="Arial MT"/>
              </a:rPr>
              <a:t>instructions)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699079" y="4288848"/>
          <a:ext cx="3383278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175895" marR="26670" indent="-148590">
                        <a:lnSpc>
                          <a:spcPct val="104500"/>
                        </a:lnSpc>
                        <a:spcBef>
                          <a:spcPts val="405"/>
                        </a:spcBef>
                      </a:pPr>
                      <a:r>
                        <a:rPr sz="900" spc="-10" dirty="0">
                          <a:latin typeface="Arial MT"/>
                          <a:cs typeface="Arial MT"/>
                        </a:rPr>
                        <a:t>Instruction fetch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Reg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ALU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marR="111125" indent="57150">
                        <a:lnSpc>
                          <a:spcPct val="104500"/>
                        </a:lnSpc>
                        <a:spcBef>
                          <a:spcPts val="40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access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Reg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ts val="1110"/>
                        </a:lnSpc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latin typeface="Arial MT"/>
                          <a:cs typeface="Arial MT"/>
                        </a:rPr>
                        <a:t>ns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3990" marR="26670" indent="-143510">
                        <a:lnSpc>
                          <a:spcPct val="104500"/>
                        </a:lnSpc>
                        <a:spcBef>
                          <a:spcPts val="405"/>
                        </a:spcBef>
                      </a:pPr>
                      <a:r>
                        <a:rPr sz="900" spc="-10" dirty="0">
                          <a:latin typeface="Arial MT"/>
                          <a:cs typeface="Arial MT"/>
                        </a:rPr>
                        <a:t>Instruction fetch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Reg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ALU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0650" marR="113030" indent="60960">
                        <a:lnSpc>
                          <a:spcPct val="104500"/>
                        </a:lnSpc>
                        <a:spcBef>
                          <a:spcPts val="405"/>
                        </a:spcBef>
                      </a:pPr>
                      <a:r>
                        <a:rPr sz="900" spc="-20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access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Arial MT"/>
                          <a:cs typeface="Arial MT"/>
                        </a:rPr>
                        <a:t>Reg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333198" y="3943752"/>
            <a:ext cx="32702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Arial MT"/>
                <a:cs typeface="Arial MT"/>
              </a:rPr>
              <a:t>Time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32960" y="4382360"/>
            <a:ext cx="917575" cy="6064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Arial MT"/>
                <a:cs typeface="Arial MT"/>
              </a:rPr>
              <a:t>add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$4,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$5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,$6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05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</a:pP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beq</a:t>
            </a:r>
            <a:r>
              <a:rPr sz="1050" spc="2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$1,</a:t>
            </a:r>
            <a:r>
              <a:rPr sz="1050" spc="4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$2, </a:t>
            </a:r>
            <a:r>
              <a:rPr sz="1050" spc="-25" dirty="0">
                <a:solidFill>
                  <a:srgbClr val="EB7500"/>
                </a:solidFill>
                <a:latin typeface="Arial MT"/>
                <a:cs typeface="Arial MT"/>
              </a:rPr>
              <a:t>40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8910" y="5673976"/>
            <a:ext cx="78994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or</a:t>
            </a:r>
            <a:r>
              <a:rPr sz="1050" spc="3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$7,</a:t>
            </a:r>
            <a:r>
              <a:rPr sz="1050" spc="-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$8,</a:t>
            </a:r>
            <a:r>
              <a:rPr sz="1050" spc="3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spc="-25" dirty="0">
                <a:solidFill>
                  <a:srgbClr val="EB7500"/>
                </a:solidFill>
                <a:latin typeface="Arial MT"/>
                <a:cs typeface="Arial MT"/>
              </a:rPr>
              <a:t>$9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57021" y="4362384"/>
            <a:ext cx="66040" cy="1480185"/>
            <a:chOff x="1357021" y="4362384"/>
            <a:chExt cx="66040" cy="1480185"/>
          </a:xfrm>
        </p:grpSpPr>
        <p:sp>
          <p:nvSpPr>
            <p:cNvPr id="47" name="object 47"/>
            <p:cNvSpPr/>
            <p:nvPr/>
          </p:nvSpPr>
          <p:spPr>
            <a:xfrm>
              <a:off x="1389718" y="4362384"/>
              <a:ext cx="0" cy="1410335"/>
            </a:xfrm>
            <a:custGeom>
              <a:avLst/>
              <a:gdLst/>
              <a:ahLst/>
              <a:cxnLst/>
              <a:rect l="l" t="t" r="r" b="b"/>
              <a:pathLst>
                <a:path h="1410335">
                  <a:moveTo>
                    <a:pt x="0" y="0"/>
                  </a:moveTo>
                  <a:lnTo>
                    <a:pt x="0" y="1410182"/>
                  </a:lnTo>
                </a:path>
              </a:pathLst>
            </a:custGeom>
            <a:ln w="8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57021" y="5772566"/>
              <a:ext cx="66040" cy="69850"/>
            </a:xfrm>
            <a:custGeom>
              <a:avLst/>
              <a:gdLst/>
              <a:ahLst/>
              <a:cxnLst/>
              <a:rect l="l" t="t" r="r" b="b"/>
              <a:pathLst>
                <a:path w="66040" h="69850">
                  <a:moveTo>
                    <a:pt x="65813" y="0"/>
                  </a:moveTo>
                  <a:lnTo>
                    <a:pt x="0" y="0"/>
                  </a:lnTo>
                  <a:lnTo>
                    <a:pt x="32697" y="69539"/>
                  </a:lnTo>
                  <a:lnTo>
                    <a:pt x="65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698616" y="4001704"/>
            <a:ext cx="4756785" cy="115570"/>
            <a:chOff x="2698616" y="4001704"/>
            <a:chExt cx="4756785" cy="115570"/>
          </a:xfrm>
        </p:grpSpPr>
        <p:sp>
          <p:nvSpPr>
            <p:cNvPr id="50" name="object 50"/>
            <p:cNvSpPr/>
            <p:nvPr/>
          </p:nvSpPr>
          <p:spPr>
            <a:xfrm>
              <a:off x="2703061" y="4042737"/>
              <a:ext cx="4686300" cy="0"/>
            </a:xfrm>
            <a:custGeom>
              <a:avLst/>
              <a:gdLst/>
              <a:ahLst/>
              <a:cxnLst/>
              <a:rect l="l" t="t" r="r" b="b"/>
              <a:pathLst>
                <a:path w="4686300">
                  <a:moveTo>
                    <a:pt x="0" y="0"/>
                  </a:moveTo>
                  <a:lnTo>
                    <a:pt x="4686162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5475" y="4001704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3747" y="69466"/>
                  </a:lnTo>
                  <a:lnTo>
                    <a:pt x="69677" y="36776"/>
                  </a:lnTo>
                  <a:lnTo>
                    <a:pt x="3747" y="4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18440" y="4042737"/>
              <a:ext cx="4445" cy="69850"/>
            </a:xfrm>
            <a:custGeom>
              <a:avLst/>
              <a:gdLst/>
              <a:ahLst/>
              <a:cxnLst/>
              <a:rect l="l" t="t" r="r" b="b"/>
              <a:pathLst>
                <a:path w="4445" h="69850">
                  <a:moveTo>
                    <a:pt x="0" y="69466"/>
                  </a:moveTo>
                  <a:lnTo>
                    <a:pt x="4259" y="0"/>
                  </a:lnTo>
                </a:path>
              </a:pathLst>
            </a:custGeom>
            <a:ln w="8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264683" y="3825081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34296" y="4042737"/>
            <a:ext cx="1851025" cy="69850"/>
          </a:xfrm>
          <a:custGeom>
            <a:avLst/>
            <a:gdLst/>
            <a:ahLst/>
            <a:cxnLst/>
            <a:rect l="l" t="t" r="r" b="b"/>
            <a:pathLst>
              <a:path w="1851025" h="69850">
                <a:moveTo>
                  <a:pt x="0" y="69466"/>
                </a:moveTo>
                <a:lnTo>
                  <a:pt x="3747" y="0"/>
                </a:lnTo>
              </a:path>
              <a:path w="1851025" h="69850">
                <a:moveTo>
                  <a:pt x="615345" y="69466"/>
                </a:moveTo>
                <a:lnTo>
                  <a:pt x="619433" y="0"/>
                </a:lnTo>
              </a:path>
              <a:path w="1851025" h="69850">
                <a:moveTo>
                  <a:pt x="1231201" y="69466"/>
                </a:moveTo>
                <a:lnTo>
                  <a:pt x="1234949" y="0"/>
                </a:lnTo>
              </a:path>
              <a:path w="1851025" h="69850">
                <a:moveTo>
                  <a:pt x="1846546" y="69466"/>
                </a:moveTo>
                <a:lnTo>
                  <a:pt x="185063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685857" y="3825081"/>
            <a:ext cx="17907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Arial MT"/>
                <a:cs typeface="Arial MT"/>
              </a:rPr>
              <a:t>10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96187" y="4010047"/>
            <a:ext cx="615950" cy="102235"/>
          </a:xfrm>
          <a:custGeom>
            <a:avLst/>
            <a:gdLst/>
            <a:ahLst/>
            <a:cxnLst/>
            <a:rect l="l" t="t" r="r" b="b"/>
            <a:pathLst>
              <a:path w="615950" h="102235">
                <a:moveTo>
                  <a:pt x="0" y="102156"/>
                </a:moveTo>
                <a:lnTo>
                  <a:pt x="4259" y="32690"/>
                </a:lnTo>
              </a:path>
              <a:path w="615950" h="102235">
                <a:moveTo>
                  <a:pt x="0" y="102156"/>
                </a:moveTo>
                <a:lnTo>
                  <a:pt x="0" y="32690"/>
                </a:lnTo>
              </a:path>
              <a:path w="615950" h="102235">
                <a:moveTo>
                  <a:pt x="0" y="102156"/>
                </a:moveTo>
                <a:lnTo>
                  <a:pt x="4259" y="32690"/>
                </a:lnTo>
              </a:path>
              <a:path w="615950" h="102235">
                <a:moveTo>
                  <a:pt x="615856" y="102156"/>
                </a:moveTo>
                <a:lnTo>
                  <a:pt x="615856" y="32690"/>
                </a:lnTo>
              </a:path>
              <a:path w="615950" h="102235">
                <a:moveTo>
                  <a:pt x="615856" y="65380"/>
                </a:moveTo>
                <a:lnTo>
                  <a:pt x="615856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301714" y="3825081"/>
            <a:ext cx="17907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Arial MT"/>
                <a:cs typeface="Arial MT"/>
              </a:rPr>
              <a:t>12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08711" y="3820995"/>
            <a:ext cx="17526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Arial MT"/>
                <a:cs typeface="Arial MT"/>
              </a:rPr>
              <a:t>14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13175" y="3462350"/>
            <a:ext cx="140525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Tahmin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başarısı</a:t>
            </a:r>
            <a:endParaRPr sz="1600">
              <a:latin typeface="Tahoma"/>
              <a:cs typeface="Tahoma"/>
            </a:endParaRPr>
          </a:p>
          <a:p>
            <a:pPr marL="80010">
              <a:lnSpc>
                <a:spcPct val="100000"/>
              </a:lnSpc>
              <a:spcBef>
                <a:spcPts val="955"/>
              </a:spcBef>
              <a:tabLst>
                <a:tab pos="695325" algn="l"/>
                <a:tab pos="1310640" algn="l"/>
              </a:tabLst>
            </a:pPr>
            <a:r>
              <a:rPr sz="1050" spc="-50" dirty="0">
                <a:latin typeface="Arial MT"/>
                <a:cs typeface="Arial MT"/>
              </a:rPr>
              <a:t>4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6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8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698616" y="1751031"/>
            <a:ext cx="4756785" cy="115570"/>
            <a:chOff x="2698616" y="1751031"/>
            <a:chExt cx="4756785" cy="115570"/>
          </a:xfrm>
        </p:grpSpPr>
        <p:sp>
          <p:nvSpPr>
            <p:cNvPr id="61" name="object 61"/>
            <p:cNvSpPr/>
            <p:nvPr/>
          </p:nvSpPr>
          <p:spPr>
            <a:xfrm>
              <a:off x="2703061" y="1792064"/>
              <a:ext cx="4686300" cy="4445"/>
            </a:xfrm>
            <a:custGeom>
              <a:avLst/>
              <a:gdLst/>
              <a:ahLst/>
              <a:cxnLst/>
              <a:rect l="l" t="t" r="r" b="b"/>
              <a:pathLst>
                <a:path w="4686300" h="4444">
                  <a:moveTo>
                    <a:pt x="0" y="0"/>
                  </a:moveTo>
                  <a:lnTo>
                    <a:pt x="4686162" y="4256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85475" y="1751031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3747" y="69636"/>
                  </a:lnTo>
                  <a:lnTo>
                    <a:pt x="69677" y="36946"/>
                  </a:lnTo>
                  <a:lnTo>
                    <a:pt x="3747" y="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18440" y="1796321"/>
              <a:ext cx="4445" cy="65405"/>
            </a:xfrm>
            <a:custGeom>
              <a:avLst/>
              <a:gdLst/>
              <a:ahLst/>
              <a:cxnLst/>
              <a:rect l="l" t="t" r="r" b="b"/>
              <a:pathLst>
                <a:path w="4445" h="65405">
                  <a:moveTo>
                    <a:pt x="0" y="65380"/>
                  </a:moveTo>
                  <a:lnTo>
                    <a:pt x="4259" y="0"/>
                  </a:lnTo>
                </a:path>
              </a:pathLst>
            </a:custGeom>
            <a:ln w="8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264683" y="157457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34296" y="1796321"/>
            <a:ext cx="3810" cy="65405"/>
          </a:xfrm>
          <a:custGeom>
            <a:avLst/>
            <a:gdLst/>
            <a:ahLst/>
            <a:cxnLst/>
            <a:rect l="l" t="t" r="r" b="b"/>
            <a:pathLst>
              <a:path w="3810" h="65405">
                <a:moveTo>
                  <a:pt x="0" y="65380"/>
                </a:moveTo>
                <a:lnTo>
                  <a:pt x="3747" y="0"/>
                </a:lnTo>
              </a:path>
            </a:pathLst>
          </a:custGeom>
          <a:ln w="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880539" y="157457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 MT"/>
                <a:cs typeface="Arial MT"/>
              </a:rPr>
              <a:t>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49641" y="1796321"/>
            <a:ext cx="4445" cy="65405"/>
          </a:xfrm>
          <a:custGeom>
            <a:avLst/>
            <a:gdLst/>
            <a:ahLst/>
            <a:cxnLst/>
            <a:rect l="l" t="t" r="r" b="b"/>
            <a:pathLst>
              <a:path w="4445" h="65405">
                <a:moveTo>
                  <a:pt x="0" y="65380"/>
                </a:moveTo>
                <a:lnTo>
                  <a:pt x="4088" y="0"/>
                </a:lnTo>
              </a:path>
            </a:pathLst>
          </a:custGeom>
          <a:ln w="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495884" y="157457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 MT"/>
                <a:cs typeface="Arial MT"/>
              </a:rPr>
              <a:t>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65497" y="1796321"/>
            <a:ext cx="3810" cy="65405"/>
          </a:xfrm>
          <a:custGeom>
            <a:avLst/>
            <a:gdLst/>
            <a:ahLst/>
            <a:cxnLst/>
            <a:rect l="l" t="t" r="r" b="b"/>
            <a:pathLst>
              <a:path w="3810" h="65405">
                <a:moveTo>
                  <a:pt x="0" y="65380"/>
                </a:moveTo>
                <a:lnTo>
                  <a:pt x="3747" y="0"/>
                </a:lnTo>
              </a:path>
            </a:pathLst>
          </a:custGeom>
          <a:ln w="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111570" y="157457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Arial MT"/>
                <a:cs typeface="Arial MT"/>
              </a:rPr>
              <a:t>8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80842" y="1796321"/>
            <a:ext cx="4445" cy="65405"/>
          </a:xfrm>
          <a:custGeom>
            <a:avLst/>
            <a:gdLst/>
            <a:ahLst/>
            <a:cxnLst/>
            <a:rect l="l" t="t" r="r" b="b"/>
            <a:pathLst>
              <a:path w="4445" h="65405">
                <a:moveTo>
                  <a:pt x="0" y="65380"/>
                </a:moveTo>
                <a:lnTo>
                  <a:pt x="4088" y="0"/>
                </a:lnTo>
              </a:path>
            </a:pathLst>
          </a:custGeom>
          <a:ln w="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85857" y="1574578"/>
            <a:ext cx="17907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Arial MT"/>
                <a:cs typeface="Arial MT"/>
              </a:rPr>
              <a:t>10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96187" y="1796321"/>
            <a:ext cx="615950" cy="65405"/>
          </a:xfrm>
          <a:custGeom>
            <a:avLst/>
            <a:gdLst/>
            <a:ahLst/>
            <a:cxnLst/>
            <a:rect l="l" t="t" r="r" b="b"/>
            <a:pathLst>
              <a:path w="615950" h="65405">
                <a:moveTo>
                  <a:pt x="0" y="65380"/>
                </a:moveTo>
                <a:lnTo>
                  <a:pt x="4259" y="0"/>
                </a:lnTo>
              </a:path>
              <a:path w="615950" h="65405">
                <a:moveTo>
                  <a:pt x="0" y="65380"/>
                </a:moveTo>
                <a:lnTo>
                  <a:pt x="0" y="0"/>
                </a:lnTo>
              </a:path>
              <a:path w="615950" h="65405">
                <a:moveTo>
                  <a:pt x="0" y="65380"/>
                </a:moveTo>
                <a:lnTo>
                  <a:pt x="4259" y="0"/>
                </a:lnTo>
              </a:path>
              <a:path w="615950" h="65405">
                <a:moveTo>
                  <a:pt x="615856" y="65380"/>
                </a:moveTo>
                <a:lnTo>
                  <a:pt x="615856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301714" y="1574578"/>
            <a:ext cx="17907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Arial MT"/>
                <a:cs typeface="Arial MT"/>
              </a:rPr>
              <a:t>12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08711" y="1574578"/>
            <a:ext cx="17526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5" dirty="0">
                <a:latin typeface="Arial MT"/>
                <a:cs typeface="Arial MT"/>
              </a:rPr>
              <a:t>14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97081" y="5710424"/>
            <a:ext cx="2844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10" dirty="0">
                <a:latin typeface="Arial MT"/>
                <a:cs typeface="Arial MT"/>
              </a:rPr>
              <a:t>fetch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7" name="object 7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3756" y="5127162"/>
            <a:ext cx="3947777" cy="817797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5956732" y="5640885"/>
            <a:ext cx="25971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Arial MT"/>
                <a:cs typeface="Arial MT"/>
              </a:rPr>
              <a:t>ALU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90304" y="5567145"/>
            <a:ext cx="396875" cy="311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1594">
              <a:lnSpc>
                <a:spcPct val="104500"/>
              </a:lnSpc>
              <a:spcBef>
                <a:spcPts val="85"/>
              </a:spcBef>
            </a:pPr>
            <a:r>
              <a:rPr sz="900" spc="-20" dirty="0">
                <a:latin typeface="Arial MT"/>
                <a:cs typeface="Arial MT"/>
              </a:rPr>
              <a:t>Data </a:t>
            </a:r>
            <a:r>
              <a:rPr sz="900" spc="-10" dirty="0">
                <a:latin typeface="Arial MT"/>
                <a:cs typeface="Arial MT"/>
              </a:rPr>
              <a:t>access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036141" y="5640885"/>
            <a:ext cx="24384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Arial MT"/>
                <a:cs typeface="Arial MT"/>
              </a:rPr>
              <a:t>Reg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694679" y="4903659"/>
            <a:ext cx="599440" cy="65405"/>
            <a:chOff x="2694679" y="4903659"/>
            <a:chExt cx="599440" cy="65405"/>
          </a:xfrm>
        </p:grpSpPr>
        <p:sp>
          <p:nvSpPr>
            <p:cNvPr id="82" name="object 82"/>
            <p:cNvSpPr/>
            <p:nvPr/>
          </p:nvSpPr>
          <p:spPr>
            <a:xfrm>
              <a:off x="3224060" y="4903659"/>
              <a:ext cx="70485" cy="65405"/>
            </a:xfrm>
            <a:custGeom>
              <a:avLst/>
              <a:gdLst/>
              <a:ahLst/>
              <a:cxnLst/>
              <a:rect l="l" t="t" r="r" b="b"/>
              <a:pathLst>
                <a:path w="70485" h="65404">
                  <a:moveTo>
                    <a:pt x="0" y="0"/>
                  </a:moveTo>
                  <a:lnTo>
                    <a:pt x="0" y="65362"/>
                  </a:lnTo>
                  <a:lnTo>
                    <a:pt x="70018" y="3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748326" y="4936332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606" y="0"/>
                  </a:moveTo>
                  <a:lnTo>
                    <a:pt x="0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4679" y="4903659"/>
              <a:ext cx="70001" cy="65362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1504586" y="4981159"/>
            <a:ext cx="911860" cy="845185"/>
            <a:chOff x="1504586" y="4981159"/>
            <a:chExt cx="911860" cy="845185"/>
          </a:xfrm>
        </p:grpSpPr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463" y="5739672"/>
              <a:ext cx="86345" cy="86305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508777" y="4985350"/>
              <a:ext cx="902969" cy="795655"/>
            </a:xfrm>
            <a:custGeom>
              <a:avLst/>
              <a:gdLst/>
              <a:ahLst/>
              <a:cxnLst/>
              <a:rect l="l" t="t" r="r" b="b"/>
              <a:pathLst>
                <a:path w="902969" h="795654">
                  <a:moveTo>
                    <a:pt x="902948" y="0"/>
                  </a:moveTo>
                  <a:lnTo>
                    <a:pt x="902948" y="201094"/>
                  </a:lnTo>
                  <a:lnTo>
                    <a:pt x="0" y="201094"/>
                  </a:lnTo>
                  <a:lnTo>
                    <a:pt x="0" y="795592"/>
                  </a:lnTo>
                  <a:lnTo>
                    <a:pt x="143784" y="795592"/>
                  </a:lnTo>
                </a:path>
              </a:pathLst>
            </a:custGeom>
            <a:ln w="838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794166" y="5759859"/>
            <a:ext cx="28638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EB7500"/>
                </a:solidFill>
                <a:latin typeface="Arial MT"/>
                <a:cs typeface="Arial MT"/>
              </a:rPr>
              <a:t>4</a:t>
            </a:r>
            <a:r>
              <a:rPr sz="1050" spc="1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050" spc="-25" dirty="0">
                <a:solidFill>
                  <a:srgbClr val="EB7500"/>
                </a:solidFill>
                <a:latin typeface="Arial MT"/>
                <a:cs typeface="Arial MT"/>
              </a:rPr>
              <a:t>ns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02672" y="5226956"/>
            <a:ext cx="1678305" cy="50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1261110" algn="l"/>
              </a:tabLst>
            </a:pPr>
            <a:r>
              <a:rPr sz="1500" spc="-15" baseline="2777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r>
              <a:rPr sz="1500" baseline="2777" dirty="0">
                <a:solidFill>
                  <a:srgbClr val="EB7500"/>
                </a:solidFill>
                <a:latin typeface="Arial MT"/>
                <a:cs typeface="Arial MT"/>
              </a:rPr>
              <a:t>	</a:t>
            </a:r>
            <a:r>
              <a:rPr sz="1500" spc="-15" baseline="2777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r>
              <a:rPr sz="1500" baseline="2777" dirty="0">
                <a:solidFill>
                  <a:srgbClr val="EB7500"/>
                </a:solidFill>
                <a:latin typeface="Arial MT"/>
                <a:cs typeface="Arial MT"/>
              </a:rPr>
              <a:t>	</a:t>
            </a:r>
            <a:r>
              <a:rPr sz="100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000">
              <a:latin typeface="Arial MT"/>
              <a:cs typeface="Arial MT"/>
            </a:endParaRPr>
          </a:p>
          <a:p>
            <a:pPr marL="558800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Instruction</a:t>
            </a:r>
            <a:r>
              <a:rPr sz="900" spc="180" dirty="0">
                <a:latin typeface="Arial MT"/>
                <a:cs typeface="Arial MT"/>
              </a:rPr>
              <a:t>  </a:t>
            </a:r>
            <a:r>
              <a:rPr sz="1350" spc="-37" baseline="-37037" dirty="0">
                <a:latin typeface="Arial MT"/>
                <a:cs typeface="Arial MT"/>
              </a:rPr>
              <a:t>Reg</a:t>
            </a:r>
            <a:endParaRPr sz="1350" baseline="-37037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841908" y="5226956"/>
            <a:ext cx="403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437151" y="5226956"/>
            <a:ext cx="408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286891" y="3685638"/>
            <a:ext cx="95313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980">
              <a:lnSpc>
                <a:spcPct val="101200"/>
              </a:lnSpc>
              <a:spcBef>
                <a:spcPts val="100"/>
              </a:spcBef>
            </a:pPr>
            <a:r>
              <a:rPr sz="1050" spc="-10" dirty="0">
                <a:latin typeface="Arial MT"/>
                <a:cs typeface="Arial MT"/>
              </a:rPr>
              <a:t>Program execution order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55"/>
              </a:lnSpc>
            </a:pPr>
            <a:r>
              <a:rPr sz="1050" dirty="0">
                <a:latin typeface="Arial MT"/>
                <a:cs typeface="Arial MT"/>
              </a:rPr>
              <a:t>(in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instructions)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051175" y="6264351"/>
            <a:ext cx="316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ahoma"/>
                <a:cs typeface="Tahoma"/>
              </a:rPr>
              <a:t>Tahmin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hatası: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lw’ü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geri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(=flush)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37" y="844581"/>
            <a:ext cx="8402439" cy="51450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65506"/>
            <a:ext cx="6283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Hazards</a:t>
            </a:r>
            <a:r>
              <a:rPr sz="3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(Kontrol</a:t>
            </a:r>
            <a:r>
              <a:rPr sz="32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Tehlikesi)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932385"/>
            <a:ext cx="7489190" cy="2052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Çözüm</a:t>
            </a:r>
            <a:r>
              <a:rPr sz="20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3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Gecikmiş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dallanma</a:t>
            </a:r>
            <a:r>
              <a:rPr sz="20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100" spc="-40" dirty="0">
                <a:solidFill>
                  <a:srgbClr val="FF0000"/>
                </a:solidFill>
                <a:latin typeface="Tahoma"/>
                <a:cs typeface="Tahoma"/>
              </a:rPr>
              <a:t>Delayed</a:t>
            </a:r>
            <a:r>
              <a:rPr sz="21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spc="-45" dirty="0">
                <a:solidFill>
                  <a:srgbClr val="FF0000"/>
                </a:solidFill>
                <a:latin typeface="Tahoma"/>
                <a:cs typeface="Tahoma"/>
              </a:rPr>
              <a:t>branch)</a:t>
            </a:r>
            <a:r>
              <a:rPr sz="21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600" dirty="0">
                <a:latin typeface="Tahoma"/>
                <a:cs typeface="Tahoma"/>
              </a:rPr>
              <a:t>Derleyici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, </a:t>
            </a:r>
            <a:r>
              <a:rPr sz="1600" dirty="0">
                <a:latin typeface="Tahoma"/>
                <a:cs typeface="Tahoma"/>
              </a:rPr>
              <a:t>dallanmaları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yeniden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düzenleyerek,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zamanında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pipeline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olmalarını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sağlar. </a:t>
            </a:r>
            <a:r>
              <a:rPr sz="1600" dirty="0">
                <a:latin typeface="Tahoma"/>
                <a:cs typeface="Tahoma"/>
              </a:rPr>
              <a:t>Bu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yöntemde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derleyici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dallanma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komutundan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önceki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sonraki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komutları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analiz </a:t>
            </a:r>
            <a:r>
              <a:rPr sz="1600" dirty="0">
                <a:latin typeface="Tahoma"/>
                <a:cs typeface="Tahoma"/>
              </a:rPr>
              <a:t>ederek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geciktireceği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komutların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önüne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faydalı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komutlar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yazarak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program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akışını </a:t>
            </a:r>
            <a:r>
              <a:rPr sz="1600" dirty="0">
                <a:latin typeface="Tahoma"/>
                <a:cs typeface="Tahoma"/>
              </a:rPr>
              <a:t>yeniden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düzenler.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Yani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dallanma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komutuna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sıra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gelmeden</a:t>
            </a:r>
            <a:r>
              <a:rPr sz="1600" spc="4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önündeki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komutları, </a:t>
            </a:r>
            <a:r>
              <a:rPr sz="1600" dirty="0">
                <a:latin typeface="Tahoma"/>
                <a:cs typeface="Tahoma"/>
              </a:rPr>
              <a:t>akışı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bozmamak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şartıyla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gecikme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adımlarına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alıp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bu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esnada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dallanma </a:t>
            </a:r>
            <a:r>
              <a:rPr sz="1600" dirty="0">
                <a:latin typeface="Tahoma"/>
                <a:cs typeface="Tahoma"/>
              </a:rPr>
              <a:t>komutunuda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diğer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kesimlerde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işlemeye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devam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eder.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Böylece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dallanmanın </a:t>
            </a:r>
            <a:r>
              <a:rPr sz="1600" dirty="0">
                <a:latin typeface="Tahoma"/>
                <a:cs typeface="Tahoma"/>
              </a:rPr>
              <a:t>gecikmesi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önlenmiş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olur.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980" y="3725036"/>
            <a:ext cx="374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0985" y="3796284"/>
            <a:ext cx="5374005" cy="122555"/>
            <a:chOff x="2550985" y="3796284"/>
            <a:chExt cx="5374005" cy="122555"/>
          </a:xfrm>
        </p:grpSpPr>
        <p:sp>
          <p:nvSpPr>
            <p:cNvPr id="6" name="object 6"/>
            <p:cNvSpPr/>
            <p:nvPr/>
          </p:nvSpPr>
          <p:spPr>
            <a:xfrm>
              <a:off x="2555748" y="3834384"/>
              <a:ext cx="5306695" cy="1905"/>
            </a:xfrm>
            <a:custGeom>
              <a:avLst/>
              <a:gdLst/>
              <a:ahLst/>
              <a:cxnLst/>
              <a:rect l="l" t="t" r="r" b="b"/>
              <a:pathLst>
                <a:path w="5306695" h="1904">
                  <a:moveTo>
                    <a:pt x="0" y="0"/>
                  </a:moveTo>
                  <a:lnTo>
                    <a:pt x="5306568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5551" y="3796284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0" y="0"/>
                  </a:moveTo>
                  <a:lnTo>
                    <a:pt x="0" y="80772"/>
                  </a:lnTo>
                  <a:lnTo>
                    <a:pt x="79248" y="3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7456" y="3834384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4" h="79375">
                  <a:moveTo>
                    <a:pt x="0" y="79248"/>
                  </a:moveTo>
                  <a:lnTo>
                    <a:pt x="1524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551176" y="4786884"/>
            <a:ext cx="683260" cy="74930"/>
            <a:chOff x="2551176" y="4786884"/>
            <a:chExt cx="683260" cy="74930"/>
          </a:xfrm>
        </p:grpSpPr>
        <p:sp>
          <p:nvSpPr>
            <p:cNvPr id="10" name="object 10"/>
            <p:cNvSpPr/>
            <p:nvPr/>
          </p:nvSpPr>
          <p:spPr>
            <a:xfrm>
              <a:off x="3154680" y="4786884"/>
              <a:ext cx="79375" cy="74930"/>
            </a:xfrm>
            <a:custGeom>
              <a:avLst/>
              <a:gdLst/>
              <a:ahLst/>
              <a:cxnLst/>
              <a:rect l="l" t="t" r="r" b="b"/>
              <a:pathLst>
                <a:path w="79375" h="74929">
                  <a:moveTo>
                    <a:pt x="4699" y="0"/>
                  </a:moveTo>
                  <a:lnTo>
                    <a:pt x="0" y="74676"/>
                  </a:lnTo>
                  <a:lnTo>
                    <a:pt x="4699" y="74676"/>
                  </a:lnTo>
                  <a:lnTo>
                    <a:pt x="79247" y="38100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7564" y="4820412"/>
              <a:ext cx="581025" cy="5080"/>
            </a:xfrm>
            <a:custGeom>
              <a:avLst/>
              <a:gdLst/>
              <a:ahLst/>
              <a:cxnLst/>
              <a:rect l="l" t="t" r="r" b="b"/>
              <a:pathLst>
                <a:path w="581025" h="5079">
                  <a:moveTo>
                    <a:pt x="580644" y="0"/>
                  </a:moveTo>
                  <a:lnTo>
                    <a:pt x="0" y="45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1176" y="4786884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29">
                  <a:moveTo>
                    <a:pt x="74675" y="0"/>
                  </a:moveTo>
                  <a:lnTo>
                    <a:pt x="0" y="38100"/>
                  </a:lnTo>
                  <a:lnTo>
                    <a:pt x="74675" y="74676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28316" y="4116323"/>
          <a:ext cx="4594222" cy="1412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marL="201930" marR="30480" indent="-170180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Instruction fetch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Reg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ALU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780" marR="127635" indent="71120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Data access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Reg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196850" algn="l"/>
                        </a:tabLst>
                      </a:pPr>
                      <a:r>
                        <a:rPr sz="1800" spc="-75" baseline="-9259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800" baseline="-9259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2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3835" marR="27305" indent="-165735">
                        <a:lnSpc>
                          <a:spcPts val="13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Instruction fetch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Reg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2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ALU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2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8430" marR="129539" indent="69850">
                        <a:lnSpc>
                          <a:spcPts val="1300"/>
                        </a:lnSpc>
                        <a:spcBef>
                          <a:spcPts val="600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access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Reg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2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3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9408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EB75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200" spc="35" dirty="0">
                          <a:solidFill>
                            <a:srgbClr val="EB75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solidFill>
                            <a:srgbClr val="EB7500"/>
                          </a:solidFill>
                          <a:latin typeface="Arial MT"/>
                          <a:cs typeface="Arial MT"/>
                        </a:rPr>
                        <a:t>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0660" marR="27305" indent="-163830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Instruction fetch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Reg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ALU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1605" marR="128270" indent="71120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Data access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Reg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0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010411" y="4197096"/>
            <a:ext cx="79375" cy="1343025"/>
            <a:chOff x="1010411" y="4197096"/>
            <a:chExt cx="79375" cy="1343025"/>
          </a:xfrm>
        </p:grpSpPr>
        <p:sp>
          <p:nvSpPr>
            <p:cNvPr id="15" name="object 15"/>
            <p:cNvSpPr/>
            <p:nvPr/>
          </p:nvSpPr>
          <p:spPr>
            <a:xfrm>
              <a:off x="1048511" y="4201668"/>
              <a:ext cx="1905" cy="1278890"/>
            </a:xfrm>
            <a:custGeom>
              <a:avLst/>
              <a:gdLst/>
              <a:ahLst/>
              <a:cxnLst/>
              <a:rect l="l" t="t" r="r" b="b"/>
              <a:pathLst>
                <a:path w="1905" h="1278889">
                  <a:moveTo>
                    <a:pt x="0" y="0"/>
                  </a:moveTo>
                  <a:lnTo>
                    <a:pt x="1524" y="12786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0411" y="5460492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79247" y="0"/>
                  </a:moveTo>
                  <a:lnTo>
                    <a:pt x="74498" y="0"/>
                  </a:lnTo>
                  <a:lnTo>
                    <a:pt x="0" y="0"/>
                  </a:lnTo>
                  <a:lnTo>
                    <a:pt x="38036" y="792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965447" y="5615940"/>
            <a:ext cx="683260" cy="81280"/>
            <a:chOff x="3965447" y="5615940"/>
            <a:chExt cx="683260" cy="81280"/>
          </a:xfrm>
        </p:grpSpPr>
        <p:sp>
          <p:nvSpPr>
            <p:cNvPr id="18" name="object 18"/>
            <p:cNvSpPr/>
            <p:nvPr/>
          </p:nvSpPr>
          <p:spPr>
            <a:xfrm>
              <a:off x="4568951" y="5615940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4699" y="0"/>
                  </a:moveTo>
                  <a:lnTo>
                    <a:pt x="0" y="80772"/>
                  </a:lnTo>
                  <a:lnTo>
                    <a:pt x="4699" y="80772"/>
                  </a:lnTo>
                  <a:lnTo>
                    <a:pt x="79248" y="41998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1835" y="5652516"/>
              <a:ext cx="581025" cy="6350"/>
            </a:xfrm>
            <a:custGeom>
              <a:avLst/>
              <a:gdLst/>
              <a:ahLst/>
              <a:cxnLst/>
              <a:rect l="l" t="t" r="r" b="b"/>
              <a:pathLst>
                <a:path w="581025" h="6350">
                  <a:moveTo>
                    <a:pt x="580643" y="0"/>
                  </a:moveTo>
                  <a:lnTo>
                    <a:pt x="0" y="60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5447" y="5615940"/>
              <a:ext cx="74930" cy="81280"/>
            </a:xfrm>
            <a:custGeom>
              <a:avLst/>
              <a:gdLst/>
              <a:ahLst/>
              <a:cxnLst/>
              <a:rect l="l" t="t" r="r" b="b"/>
              <a:pathLst>
                <a:path w="74929" h="81279">
                  <a:moveTo>
                    <a:pt x="74675" y="0"/>
                  </a:moveTo>
                  <a:lnTo>
                    <a:pt x="0" y="41998"/>
                  </a:lnTo>
                  <a:lnTo>
                    <a:pt x="74675" y="80772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08782" y="359181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74591" y="3834384"/>
            <a:ext cx="1905" cy="79375"/>
          </a:xfrm>
          <a:custGeom>
            <a:avLst/>
            <a:gdLst/>
            <a:ahLst/>
            <a:cxnLst/>
            <a:rect l="l" t="t" r="r" b="b"/>
            <a:pathLst>
              <a:path w="1904" h="79375">
                <a:moveTo>
                  <a:pt x="0" y="79248"/>
                </a:moveTo>
                <a:lnTo>
                  <a:pt x="152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15283" y="359181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1728" y="3834384"/>
            <a:ext cx="1905" cy="79375"/>
          </a:xfrm>
          <a:custGeom>
            <a:avLst/>
            <a:gdLst/>
            <a:ahLst/>
            <a:cxnLst/>
            <a:rect l="l" t="t" r="r" b="b"/>
            <a:pathLst>
              <a:path w="1904" h="79375">
                <a:moveTo>
                  <a:pt x="0" y="79248"/>
                </a:moveTo>
                <a:lnTo>
                  <a:pt x="152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21784" y="359181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7340" y="3834384"/>
            <a:ext cx="1905" cy="79375"/>
          </a:xfrm>
          <a:custGeom>
            <a:avLst/>
            <a:gdLst/>
            <a:ahLst/>
            <a:cxnLst/>
            <a:rect l="l" t="t" r="r" b="b"/>
            <a:pathLst>
              <a:path w="1904" h="79375">
                <a:moveTo>
                  <a:pt x="0" y="79248"/>
                </a:moveTo>
                <a:lnTo>
                  <a:pt x="152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30190" y="359181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6000" y="3834384"/>
            <a:ext cx="1905" cy="79375"/>
          </a:xfrm>
          <a:custGeom>
            <a:avLst/>
            <a:gdLst/>
            <a:ahLst/>
            <a:cxnLst/>
            <a:rect l="l" t="t" r="r" b="b"/>
            <a:pathLst>
              <a:path w="1904" h="79375">
                <a:moveTo>
                  <a:pt x="0" y="79248"/>
                </a:moveTo>
                <a:lnTo>
                  <a:pt x="152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88811" y="35918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03135" y="3834384"/>
            <a:ext cx="699770" cy="79375"/>
          </a:xfrm>
          <a:custGeom>
            <a:avLst/>
            <a:gdLst/>
            <a:ahLst/>
            <a:cxnLst/>
            <a:rect l="l" t="t" r="r" b="b"/>
            <a:pathLst>
              <a:path w="699770" h="79375">
                <a:moveTo>
                  <a:pt x="0" y="79248"/>
                </a:moveTo>
                <a:lnTo>
                  <a:pt x="1524" y="0"/>
                </a:lnTo>
              </a:path>
              <a:path w="699770" h="79375">
                <a:moveTo>
                  <a:pt x="697992" y="79248"/>
                </a:moveTo>
                <a:lnTo>
                  <a:pt x="6995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97218" y="3591814"/>
            <a:ext cx="194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89368" y="3588511"/>
            <a:ext cx="201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33927" y="5248655"/>
            <a:ext cx="708660" cy="96520"/>
            <a:chOff x="3233927" y="5248655"/>
            <a:chExt cx="708660" cy="9652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004" y="5248655"/>
              <a:ext cx="100583" cy="9601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05555" y="5291327"/>
              <a:ext cx="574675" cy="5080"/>
            </a:xfrm>
            <a:custGeom>
              <a:avLst/>
              <a:gdLst/>
              <a:ahLst/>
              <a:cxnLst/>
              <a:rect l="l" t="t" r="r" b="b"/>
              <a:pathLst>
                <a:path w="574675" h="5079">
                  <a:moveTo>
                    <a:pt x="574548" y="0"/>
                  </a:moveTo>
                  <a:lnTo>
                    <a:pt x="0" y="4572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05555" y="5291327"/>
              <a:ext cx="574675" cy="5080"/>
            </a:xfrm>
            <a:custGeom>
              <a:avLst/>
              <a:gdLst/>
              <a:ahLst/>
              <a:cxnLst/>
              <a:rect l="l" t="t" r="r" b="b"/>
              <a:pathLst>
                <a:path w="574675" h="5079">
                  <a:moveTo>
                    <a:pt x="574548" y="0"/>
                  </a:moveTo>
                  <a:lnTo>
                    <a:pt x="0" y="4572"/>
                  </a:lnTo>
                </a:path>
              </a:pathLst>
            </a:custGeom>
            <a:ln w="9144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927" y="5248655"/>
              <a:ext cx="100583" cy="9601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081227" y="4215765"/>
            <a:ext cx="6078220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EB7500"/>
                </a:solidFill>
                <a:latin typeface="Arial MT"/>
                <a:cs typeface="Arial MT"/>
              </a:rPr>
              <a:t>beq</a:t>
            </a:r>
            <a:r>
              <a:rPr sz="1200" spc="3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B7500"/>
                </a:solidFill>
                <a:latin typeface="Arial MT"/>
                <a:cs typeface="Arial MT"/>
              </a:rPr>
              <a:t>$1,</a:t>
            </a:r>
            <a:r>
              <a:rPr sz="1200" spc="4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B7500"/>
                </a:solidFill>
                <a:latin typeface="Arial MT"/>
                <a:cs typeface="Arial MT"/>
              </a:rPr>
              <a:t>$2,</a:t>
            </a:r>
            <a:r>
              <a:rPr sz="1200" spc="7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EB7500"/>
                </a:solidFill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200">
              <a:latin typeface="Arial MT"/>
              <a:cs typeface="Arial MT"/>
            </a:endParaRPr>
          </a:p>
          <a:p>
            <a:pPr marL="127000">
              <a:lnSpc>
                <a:spcPts val="1420"/>
              </a:lnSpc>
            </a:pPr>
            <a:r>
              <a:rPr sz="1200" dirty="0">
                <a:solidFill>
                  <a:srgbClr val="EB7500"/>
                </a:solidFill>
                <a:latin typeface="Arial MT"/>
                <a:cs typeface="Arial MT"/>
              </a:rPr>
              <a:t>add</a:t>
            </a:r>
            <a:r>
              <a:rPr sz="1200" spc="6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B7500"/>
                </a:solidFill>
                <a:latin typeface="Arial MT"/>
                <a:cs typeface="Arial MT"/>
              </a:rPr>
              <a:t>$4,</a:t>
            </a:r>
            <a:r>
              <a:rPr sz="1200" spc="6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B7500"/>
                </a:solidFill>
                <a:latin typeface="Arial MT"/>
                <a:cs typeface="Arial MT"/>
              </a:rPr>
              <a:t>$5,</a:t>
            </a:r>
            <a:r>
              <a:rPr sz="1200" spc="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EB7500"/>
                </a:solidFill>
                <a:latin typeface="Arial MT"/>
                <a:cs typeface="Arial MT"/>
              </a:rPr>
              <a:t>$6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0"/>
              </a:lnSpc>
            </a:pPr>
            <a:r>
              <a:rPr sz="1200" dirty="0">
                <a:latin typeface="Arial MT"/>
                <a:cs typeface="Arial MT"/>
              </a:rPr>
              <a:t>(d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elayed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branch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slot</a:t>
            </a:r>
            <a:endParaRPr sz="1200">
              <a:latin typeface="Arial MT"/>
              <a:cs typeface="Arial MT"/>
            </a:endParaRPr>
          </a:p>
          <a:p>
            <a:pPr marL="206375">
              <a:lnSpc>
                <a:spcPct val="100000"/>
              </a:lnSpc>
              <a:spcBef>
                <a:spcPts val="1085"/>
              </a:spcBef>
            </a:pPr>
            <a:r>
              <a:rPr sz="1200" dirty="0">
                <a:latin typeface="Arial MT"/>
                <a:cs typeface="Arial MT"/>
              </a:rPr>
              <a:t>lw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$3,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300($0)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200">
              <a:latin typeface="Arial MT"/>
              <a:cs typeface="Arial MT"/>
            </a:endParaRPr>
          </a:p>
          <a:p>
            <a:pPr marL="357505" algn="ct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2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ns</a:t>
            </a:r>
            <a:endParaRPr sz="1200">
              <a:latin typeface="Arial MT"/>
              <a:cs typeface="Arial MT"/>
            </a:endParaRPr>
          </a:p>
          <a:p>
            <a:pPr marL="1370965" marR="5080">
              <a:lnSpc>
                <a:spcPct val="107500"/>
              </a:lnSpc>
              <a:spcBef>
                <a:spcPts val="830"/>
              </a:spcBef>
              <a:tabLst>
                <a:tab pos="3087370" algn="l"/>
              </a:tabLst>
            </a:pPr>
            <a:r>
              <a:rPr sz="1600" b="1" dirty="0">
                <a:latin typeface="Tahoma"/>
                <a:cs typeface="Tahoma"/>
              </a:rPr>
              <a:t>Delayed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branch</a:t>
            </a:r>
            <a:r>
              <a:rPr sz="1600" b="1" dirty="0">
                <a:latin typeface="Tahoma"/>
                <a:cs typeface="Tahoma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beq</a:t>
            </a:r>
            <a:r>
              <a:rPr sz="1600" b="1" spc="-4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ahoma"/>
                <a:cs typeface="Tahoma"/>
              </a:rPr>
              <a:t>is</a:t>
            </a:r>
            <a:r>
              <a:rPr sz="1600" b="1" spc="-7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followed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add</a:t>
            </a:r>
            <a:r>
              <a:rPr sz="1600" b="1" spc="-4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Tahoma"/>
                <a:cs typeface="Tahoma"/>
              </a:rPr>
              <a:t>that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is </a:t>
            </a:r>
            <a:r>
              <a:rPr sz="1600" b="1" dirty="0">
                <a:latin typeface="Tahoma"/>
                <a:cs typeface="Tahoma"/>
              </a:rPr>
              <a:t>independent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of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branch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outcome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7653" y="3347465"/>
            <a:ext cx="1089025" cy="7658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99415">
              <a:lnSpc>
                <a:spcPct val="102000"/>
              </a:lnSpc>
              <a:spcBef>
                <a:spcPts val="70"/>
              </a:spcBef>
            </a:pPr>
            <a:r>
              <a:rPr sz="1200" spc="-10" dirty="0">
                <a:latin typeface="Arial MT"/>
                <a:cs typeface="Arial MT"/>
              </a:rPr>
              <a:t>Program execution order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(in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instructions)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80390"/>
            <a:ext cx="452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Gecikmiş</a:t>
            </a:r>
            <a:r>
              <a:rPr sz="2800" spc="-1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Dallanmaya</a:t>
            </a:r>
            <a:r>
              <a:rPr sz="28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ahoma"/>
                <a:cs typeface="Tahoma"/>
              </a:rPr>
              <a:t>Örnek: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467" y="3962400"/>
            <a:ext cx="3345002" cy="2002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6803" y="4038600"/>
            <a:ext cx="3252273" cy="16834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1327150"/>
            <a:ext cx="6144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5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komutluk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program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olsun.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Komutlar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sırayla;</a:t>
            </a:r>
            <a:endParaRPr sz="1800">
              <a:latin typeface="Tahoma"/>
              <a:cs typeface="Tahoma"/>
            </a:endParaRPr>
          </a:p>
          <a:p>
            <a:pPr marL="290830" indent="-278130">
              <a:lnSpc>
                <a:spcPct val="100000"/>
              </a:lnSpc>
              <a:buSzPct val="97222"/>
              <a:buAutoNum type="arabicPlain"/>
              <a:tabLst>
                <a:tab pos="290830" algn="l"/>
              </a:tabLst>
            </a:pPr>
            <a:r>
              <a:rPr sz="1800" dirty="0">
                <a:latin typeface="Tahoma"/>
                <a:cs typeface="Tahoma"/>
              </a:rPr>
              <a:t>Hafızadan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R1’e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yükle</a:t>
            </a:r>
            <a:endParaRPr sz="1800">
              <a:latin typeface="Tahoma"/>
              <a:cs typeface="Tahoma"/>
            </a:endParaRPr>
          </a:p>
          <a:p>
            <a:pPr marL="218440" indent="-213995">
              <a:lnSpc>
                <a:spcPct val="100000"/>
              </a:lnSpc>
              <a:buSzPct val="97222"/>
              <a:buAutoNum type="arabicPlain"/>
              <a:tabLst>
                <a:tab pos="218440" algn="l"/>
              </a:tabLst>
            </a:pPr>
            <a:r>
              <a:rPr sz="1800" dirty="0">
                <a:latin typeface="Tahoma"/>
                <a:cs typeface="Tahoma"/>
              </a:rPr>
              <a:t>R2’yi </a:t>
            </a:r>
            <a:r>
              <a:rPr sz="1800" spc="-10" dirty="0">
                <a:latin typeface="Tahoma"/>
                <a:cs typeface="Tahoma"/>
              </a:rPr>
              <a:t>arttır.</a:t>
            </a:r>
            <a:endParaRPr sz="1800">
              <a:latin typeface="Tahoma"/>
              <a:cs typeface="Tahoma"/>
            </a:endParaRPr>
          </a:p>
          <a:p>
            <a:pPr marL="219075" indent="-214629">
              <a:lnSpc>
                <a:spcPct val="100000"/>
              </a:lnSpc>
              <a:buSzPct val="97222"/>
              <a:buAutoNum type="arabicPlain"/>
              <a:tabLst>
                <a:tab pos="219075" algn="l"/>
              </a:tabLst>
            </a:pPr>
            <a:r>
              <a:rPr sz="1800" dirty="0">
                <a:latin typeface="Tahoma"/>
                <a:cs typeface="Tahoma"/>
              </a:rPr>
              <a:t>R3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R4’ü</a:t>
            </a:r>
            <a:r>
              <a:rPr sz="1800" spc="-20" dirty="0">
                <a:latin typeface="Tahoma"/>
                <a:cs typeface="Tahoma"/>
              </a:rPr>
              <a:t> topla</a:t>
            </a:r>
            <a:endParaRPr sz="1800">
              <a:latin typeface="Tahoma"/>
              <a:cs typeface="Tahoma"/>
            </a:endParaRPr>
          </a:p>
          <a:p>
            <a:pPr marL="12700" marR="4197985" indent="-8255">
              <a:lnSpc>
                <a:spcPct val="100000"/>
              </a:lnSpc>
              <a:buSzPct val="97222"/>
              <a:buAutoNum type="arabicPlain"/>
              <a:tabLst>
                <a:tab pos="219075" algn="l"/>
              </a:tabLst>
            </a:pPr>
            <a:r>
              <a:rPr sz="1800" dirty="0">
                <a:latin typeface="Tahoma"/>
                <a:cs typeface="Tahoma"/>
              </a:rPr>
              <a:t>	R5’i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R6’dan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çıkar </a:t>
            </a:r>
            <a:r>
              <a:rPr sz="1800" spc="-50" dirty="0">
                <a:latin typeface="Tahoma"/>
                <a:cs typeface="Tahoma"/>
              </a:rPr>
              <a:t>5-</a:t>
            </a:r>
            <a:r>
              <a:rPr sz="1800" dirty="0">
                <a:latin typeface="Tahoma"/>
                <a:cs typeface="Tahoma"/>
              </a:rPr>
              <a:t>X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adresine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dallan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Tahoma"/>
                <a:cs typeface="Tahoma"/>
              </a:rPr>
              <a:t>Aşağıda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derleyicinin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yapabileceği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gerçekleştirme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verilmiştir.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6128715"/>
            <a:ext cx="2030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İşlem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yok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komutu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kullanılarak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028" y="5976315"/>
            <a:ext cx="185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Komutları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tekrar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sıralayarak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245110"/>
            <a:ext cx="688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Data</a:t>
            </a:r>
            <a:r>
              <a:rPr sz="4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Hazards</a:t>
            </a:r>
            <a:r>
              <a:rPr sz="40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(Veri</a:t>
            </a:r>
            <a:r>
              <a:rPr sz="4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Tehlikeleri)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084785"/>
            <a:ext cx="7463790" cy="6496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marR="5080" indent="-343535">
              <a:lnSpc>
                <a:spcPts val="2400"/>
              </a:lnSpc>
              <a:spcBef>
                <a:spcPts val="29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5600" algn="l"/>
              </a:tabLst>
            </a:pPr>
            <a:r>
              <a:rPr sz="2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Data</a:t>
            </a:r>
            <a:r>
              <a:rPr sz="2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hazard</a:t>
            </a:r>
            <a:r>
              <a:rPr sz="21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sonraki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yürütmesi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bitmemiş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önceki </a:t>
            </a:r>
            <a:r>
              <a:rPr sz="2000" dirty="0">
                <a:latin typeface="Tahoma"/>
                <a:cs typeface="Tahoma"/>
              </a:rPr>
              <a:t>komutun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datasına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ihtiyaç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duyabilir.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853006"/>
            <a:ext cx="448056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152146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Çözüm : 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100" spc="-70" dirty="0">
                <a:latin typeface="Tahoma"/>
                <a:cs typeface="Tahoma"/>
              </a:rPr>
              <a:t>Mümkünse</a:t>
            </a:r>
            <a:r>
              <a:rPr sz="2100" spc="-95" dirty="0">
                <a:latin typeface="Tahoma"/>
                <a:cs typeface="Tahoma"/>
              </a:rPr>
              <a:t> </a:t>
            </a:r>
            <a:r>
              <a:rPr sz="2100" spc="-35" dirty="0">
                <a:latin typeface="Tahoma"/>
                <a:cs typeface="Tahoma"/>
              </a:rPr>
              <a:t>datayı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ilerlet.</a:t>
            </a:r>
            <a:r>
              <a:rPr sz="2000" spc="-20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397" y="3360171"/>
            <a:ext cx="29972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0" dirty="0">
                <a:latin typeface="Arial MT"/>
                <a:cs typeface="Arial MT"/>
              </a:rPr>
              <a:t>Time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8183" y="3421388"/>
            <a:ext cx="3152775" cy="96520"/>
            <a:chOff x="2488183" y="3421388"/>
            <a:chExt cx="3152775" cy="96520"/>
          </a:xfrm>
        </p:grpSpPr>
        <p:sp>
          <p:nvSpPr>
            <p:cNvPr id="7" name="object 7"/>
            <p:cNvSpPr/>
            <p:nvPr/>
          </p:nvSpPr>
          <p:spPr>
            <a:xfrm>
              <a:off x="2491974" y="3450947"/>
              <a:ext cx="3119120" cy="3810"/>
            </a:xfrm>
            <a:custGeom>
              <a:avLst/>
              <a:gdLst/>
              <a:ahLst/>
              <a:cxnLst/>
              <a:rect l="l" t="t" r="r" b="b"/>
              <a:pathLst>
                <a:path w="3119120" h="3810">
                  <a:moveTo>
                    <a:pt x="0" y="0"/>
                  </a:moveTo>
                  <a:lnTo>
                    <a:pt x="3118929" y="3789"/>
                  </a:lnTo>
                </a:path>
              </a:pathLst>
            </a:custGeom>
            <a:ln w="7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7315" y="3421388"/>
              <a:ext cx="64135" cy="63500"/>
            </a:xfrm>
            <a:custGeom>
              <a:avLst/>
              <a:gdLst/>
              <a:ahLst/>
              <a:cxnLst/>
              <a:rect l="l" t="t" r="r" b="b"/>
              <a:pathLst>
                <a:path w="64135" h="63500">
                  <a:moveTo>
                    <a:pt x="0" y="0"/>
                  </a:moveTo>
                  <a:lnTo>
                    <a:pt x="0" y="62906"/>
                  </a:lnTo>
                  <a:lnTo>
                    <a:pt x="63616" y="33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2632" y="3454736"/>
              <a:ext cx="2245360" cy="59690"/>
            </a:xfrm>
            <a:custGeom>
              <a:avLst/>
              <a:gdLst/>
              <a:ahLst/>
              <a:cxnLst/>
              <a:rect l="l" t="t" r="r" b="b"/>
              <a:pathLst>
                <a:path w="2245360" h="59689">
                  <a:moveTo>
                    <a:pt x="0" y="59132"/>
                  </a:moveTo>
                  <a:lnTo>
                    <a:pt x="3405" y="0"/>
                  </a:lnTo>
                </a:path>
                <a:path w="2245360" h="59689">
                  <a:moveTo>
                    <a:pt x="560163" y="59132"/>
                  </a:moveTo>
                  <a:lnTo>
                    <a:pt x="563723" y="0"/>
                  </a:lnTo>
                </a:path>
                <a:path w="2245360" h="59689">
                  <a:moveTo>
                    <a:pt x="1120481" y="59132"/>
                  </a:moveTo>
                  <a:lnTo>
                    <a:pt x="1123886" y="0"/>
                  </a:lnTo>
                </a:path>
                <a:path w="2245360" h="59689">
                  <a:moveTo>
                    <a:pt x="1680799" y="59132"/>
                  </a:moveTo>
                  <a:lnTo>
                    <a:pt x="1684514" y="0"/>
                  </a:lnTo>
                </a:path>
                <a:path w="2245360" h="59689">
                  <a:moveTo>
                    <a:pt x="2240963" y="59132"/>
                  </a:moveTo>
                  <a:lnTo>
                    <a:pt x="2244832" y="0"/>
                  </a:lnTo>
                </a:path>
              </a:pathLst>
            </a:custGeom>
            <a:ln w="7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2165" y="3252903"/>
            <a:ext cx="236918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2770" algn="l"/>
                <a:tab pos="1133475" algn="l"/>
                <a:tab pos="1693545" algn="l"/>
                <a:tab pos="2216150" algn="l"/>
              </a:tabLst>
            </a:pPr>
            <a:r>
              <a:rPr sz="950" spc="-50" dirty="0">
                <a:latin typeface="Arial MT"/>
                <a:cs typeface="Arial MT"/>
              </a:rPr>
              <a:t>2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950" spc="-50" dirty="0">
                <a:latin typeface="Arial MT"/>
                <a:cs typeface="Arial MT"/>
              </a:rPr>
              <a:t>4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950" spc="-50" dirty="0">
                <a:latin typeface="Arial MT"/>
                <a:cs typeface="Arial MT"/>
              </a:rPr>
              <a:t>6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950" spc="-50" dirty="0">
                <a:latin typeface="Arial MT"/>
                <a:cs typeface="Arial MT"/>
              </a:rPr>
              <a:t>8</a:t>
            </a:r>
            <a:r>
              <a:rPr sz="950" dirty="0">
                <a:latin typeface="Arial MT"/>
                <a:cs typeface="Arial MT"/>
              </a:rPr>
              <a:t>	</a:t>
            </a:r>
            <a:r>
              <a:rPr sz="950" spc="-25" dirty="0">
                <a:latin typeface="Arial MT"/>
                <a:cs typeface="Arial MT"/>
              </a:rPr>
              <a:t>10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6185" y="3764582"/>
            <a:ext cx="94932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add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$s0,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$t0,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25" dirty="0">
                <a:latin typeface="Arial MT"/>
                <a:cs typeface="Arial MT"/>
              </a:rPr>
              <a:t>$t1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17237" y="3682503"/>
            <a:ext cx="2573655" cy="330835"/>
            <a:chOff x="2617237" y="3682503"/>
            <a:chExt cx="2573655" cy="330835"/>
          </a:xfrm>
        </p:grpSpPr>
        <p:sp>
          <p:nvSpPr>
            <p:cNvPr id="13" name="object 13"/>
            <p:cNvSpPr/>
            <p:nvPr/>
          </p:nvSpPr>
          <p:spPr>
            <a:xfrm>
              <a:off x="4875059" y="3695796"/>
              <a:ext cx="157480" cy="307975"/>
            </a:xfrm>
            <a:custGeom>
              <a:avLst/>
              <a:gdLst/>
              <a:ahLst/>
              <a:cxnLst/>
              <a:rect l="l" t="t" r="r" b="b"/>
              <a:pathLst>
                <a:path w="157479" h="307975">
                  <a:moveTo>
                    <a:pt x="156951" y="0"/>
                  </a:moveTo>
                  <a:lnTo>
                    <a:pt x="0" y="0"/>
                  </a:lnTo>
                  <a:lnTo>
                    <a:pt x="0" y="307755"/>
                  </a:lnTo>
                  <a:lnTo>
                    <a:pt x="153081" y="307755"/>
                  </a:lnTo>
                  <a:lnTo>
                    <a:pt x="15695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5059" y="3688218"/>
              <a:ext cx="310515" cy="319405"/>
            </a:xfrm>
            <a:custGeom>
              <a:avLst/>
              <a:gdLst/>
              <a:ahLst/>
              <a:cxnLst/>
              <a:rect l="l" t="t" r="r" b="b"/>
              <a:pathLst>
                <a:path w="310514" h="319404">
                  <a:moveTo>
                    <a:pt x="153081" y="315334"/>
                  </a:moveTo>
                  <a:lnTo>
                    <a:pt x="0" y="315334"/>
                  </a:lnTo>
                  <a:lnTo>
                    <a:pt x="0" y="7578"/>
                  </a:lnTo>
                  <a:lnTo>
                    <a:pt x="156951" y="7578"/>
                  </a:lnTo>
                </a:path>
                <a:path w="310514" h="319404">
                  <a:moveTo>
                    <a:pt x="310032" y="319123"/>
                  </a:moveTo>
                  <a:lnTo>
                    <a:pt x="310032" y="0"/>
                  </a:lnTo>
                </a:path>
                <a:path w="310514" h="319404">
                  <a:moveTo>
                    <a:pt x="310032" y="3789"/>
                  </a:moveTo>
                  <a:lnTo>
                    <a:pt x="149676" y="7578"/>
                  </a:lnTo>
                </a:path>
                <a:path w="310514" h="319404">
                  <a:moveTo>
                    <a:pt x="310032" y="315334"/>
                  </a:moveTo>
                  <a:lnTo>
                    <a:pt x="149676" y="315334"/>
                  </a:lnTo>
                </a:path>
              </a:pathLst>
            </a:custGeom>
            <a:ln w="11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6228" y="3847780"/>
              <a:ext cx="239395" cy="0"/>
            </a:xfrm>
            <a:custGeom>
              <a:avLst/>
              <a:gdLst/>
              <a:ahLst/>
              <a:cxnLst/>
              <a:rect l="l" t="t" r="r" b="b"/>
              <a:pathLst>
                <a:path w="239395">
                  <a:moveTo>
                    <a:pt x="0" y="0"/>
                  </a:moveTo>
                  <a:lnTo>
                    <a:pt x="238831" y="0"/>
                  </a:lnTo>
                </a:path>
              </a:pathLst>
            </a:custGeom>
            <a:ln w="10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8795" y="3710568"/>
              <a:ext cx="142240" cy="278765"/>
            </a:xfrm>
            <a:custGeom>
              <a:avLst/>
              <a:gdLst/>
              <a:ahLst/>
              <a:cxnLst/>
              <a:rect l="l" t="t" r="r" b="b"/>
              <a:pathLst>
                <a:path w="142239" h="278764">
                  <a:moveTo>
                    <a:pt x="141782" y="0"/>
                  </a:moveTo>
                  <a:lnTo>
                    <a:pt x="0" y="0"/>
                  </a:lnTo>
                  <a:lnTo>
                    <a:pt x="0" y="274407"/>
                  </a:lnTo>
                  <a:lnTo>
                    <a:pt x="141782" y="278197"/>
                  </a:lnTo>
                  <a:lnTo>
                    <a:pt x="14178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6703" y="3702990"/>
              <a:ext cx="284480" cy="289560"/>
            </a:xfrm>
            <a:custGeom>
              <a:avLst/>
              <a:gdLst/>
              <a:ahLst/>
              <a:cxnLst/>
              <a:rect l="l" t="t" r="r" b="b"/>
              <a:pathLst>
                <a:path w="284479" h="289560">
                  <a:moveTo>
                    <a:pt x="142091" y="281986"/>
                  </a:moveTo>
                  <a:lnTo>
                    <a:pt x="283873" y="285775"/>
                  </a:lnTo>
                  <a:lnTo>
                    <a:pt x="283873" y="7578"/>
                  </a:lnTo>
                  <a:lnTo>
                    <a:pt x="142091" y="7578"/>
                  </a:lnTo>
                </a:path>
                <a:path w="284479" h="289560">
                  <a:moveTo>
                    <a:pt x="0" y="289564"/>
                  </a:moveTo>
                  <a:lnTo>
                    <a:pt x="3869" y="0"/>
                  </a:lnTo>
                </a:path>
                <a:path w="284479" h="289560">
                  <a:moveTo>
                    <a:pt x="0" y="3789"/>
                  </a:moveTo>
                  <a:lnTo>
                    <a:pt x="149366" y="7578"/>
                  </a:lnTo>
                </a:path>
                <a:path w="284479" h="289560">
                  <a:moveTo>
                    <a:pt x="0" y="281986"/>
                  </a:moveTo>
                  <a:lnTo>
                    <a:pt x="149366" y="285775"/>
                  </a:lnTo>
                </a:path>
              </a:pathLst>
            </a:custGeom>
            <a:ln w="11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64734" y="3710568"/>
              <a:ext cx="138430" cy="278765"/>
            </a:xfrm>
            <a:custGeom>
              <a:avLst/>
              <a:gdLst/>
              <a:ahLst/>
              <a:cxnLst/>
              <a:rect l="l" t="t" r="r" b="b"/>
              <a:pathLst>
                <a:path w="138430" h="278764">
                  <a:moveTo>
                    <a:pt x="138222" y="0"/>
                  </a:moveTo>
                  <a:lnTo>
                    <a:pt x="0" y="0"/>
                  </a:lnTo>
                  <a:lnTo>
                    <a:pt x="0" y="274407"/>
                  </a:lnTo>
                  <a:lnTo>
                    <a:pt x="138222" y="278197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2952" y="3706779"/>
              <a:ext cx="280035" cy="282575"/>
            </a:xfrm>
            <a:custGeom>
              <a:avLst/>
              <a:gdLst/>
              <a:ahLst/>
              <a:cxnLst/>
              <a:rect l="l" t="t" r="r" b="b"/>
              <a:pathLst>
                <a:path w="280035" h="282575">
                  <a:moveTo>
                    <a:pt x="141782" y="278197"/>
                  </a:moveTo>
                  <a:lnTo>
                    <a:pt x="280004" y="281986"/>
                  </a:lnTo>
                  <a:lnTo>
                    <a:pt x="280004" y="3789"/>
                  </a:lnTo>
                  <a:lnTo>
                    <a:pt x="141782" y="3789"/>
                  </a:lnTo>
                </a:path>
                <a:path w="280035" h="282575">
                  <a:moveTo>
                    <a:pt x="141782" y="0"/>
                  </a:moveTo>
                  <a:lnTo>
                    <a:pt x="0" y="3789"/>
                  </a:lnTo>
                  <a:lnTo>
                    <a:pt x="0" y="281986"/>
                  </a:lnTo>
                  <a:lnTo>
                    <a:pt x="141782" y="281986"/>
                  </a:lnTo>
                </a:path>
              </a:pathLst>
            </a:custGeom>
            <a:ln w="11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03587" y="3742217"/>
            <a:ext cx="13462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latin typeface="Arial MT"/>
                <a:cs typeface="Arial MT"/>
              </a:rPr>
              <a:t>IF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0063" y="3742217"/>
            <a:ext cx="14795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latin typeface="Arial MT"/>
                <a:cs typeface="Arial MT"/>
              </a:rPr>
              <a:t>ID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17816" y="3564064"/>
            <a:ext cx="1724025" cy="563880"/>
            <a:chOff x="2917816" y="3564064"/>
            <a:chExt cx="1724025" cy="563880"/>
          </a:xfrm>
        </p:grpSpPr>
        <p:sp>
          <p:nvSpPr>
            <p:cNvPr id="23" name="object 23"/>
            <p:cNvSpPr/>
            <p:nvPr/>
          </p:nvSpPr>
          <p:spPr>
            <a:xfrm>
              <a:off x="2917816" y="3777279"/>
              <a:ext cx="885825" cy="71120"/>
            </a:xfrm>
            <a:custGeom>
              <a:avLst/>
              <a:gdLst/>
              <a:ahLst/>
              <a:cxnLst/>
              <a:rect l="l" t="t" r="r" b="b"/>
              <a:pathLst>
                <a:path w="885825" h="71120">
                  <a:moveTo>
                    <a:pt x="0" y="70500"/>
                  </a:moveTo>
                  <a:lnTo>
                    <a:pt x="302757" y="70500"/>
                  </a:lnTo>
                </a:path>
                <a:path w="885825" h="71120">
                  <a:moveTo>
                    <a:pt x="590346" y="0"/>
                  </a:moveTo>
                  <a:lnTo>
                    <a:pt x="885519" y="0"/>
                  </a:lnTo>
                </a:path>
              </a:pathLst>
            </a:custGeom>
            <a:ln w="11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3438" y="3847779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57" y="0"/>
                  </a:lnTo>
                </a:path>
              </a:pathLst>
            </a:custGeom>
            <a:ln w="10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9682" y="3695796"/>
              <a:ext cx="1487170" cy="311785"/>
            </a:xfrm>
            <a:custGeom>
              <a:avLst/>
              <a:gdLst/>
              <a:ahLst/>
              <a:cxnLst/>
              <a:rect l="l" t="t" r="r" b="b"/>
              <a:pathLst>
                <a:path w="1487170" h="311785">
                  <a:moveTo>
                    <a:pt x="358479" y="218679"/>
                  </a:moveTo>
                  <a:lnTo>
                    <a:pt x="653652" y="222483"/>
                  </a:lnTo>
                </a:path>
                <a:path w="1487170" h="311785">
                  <a:moveTo>
                    <a:pt x="0" y="151983"/>
                  </a:moveTo>
                  <a:lnTo>
                    <a:pt x="0" y="81482"/>
                  </a:lnTo>
                  <a:lnTo>
                    <a:pt x="70891" y="81482"/>
                  </a:lnTo>
                </a:path>
                <a:path w="1487170" h="311785">
                  <a:moveTo>
                    <a:pt x="1486545" y="307755"/>
                  </a:moveTo>
                  <a:lnTo>
                    <a:pt x="1486545" y="0"/>
                  </a:lnTo>
                  <a:lnTo>
                    <a:pt x="1176513" y="0"/>
                  </a:lnTo>
                  <a:lnTo>
                    <a:pt x="1176513" y="311545"/>
                  </a:lnTo>
                  <a:lnTo>
                    <a:pt x="1486545" y="311545"/>
                  </a:lnTo>
                </a:path>
              </a:pathLst>
            </a:custGeom>
            <a:ln w="11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4325" y="3569582"/>
              <a:ext cx="243204" cy="553085"/>
            </a:xfrm>
            <a:custGeom>
              <a:avLst/>
              <a:gdLst/>
              <a:ahLst/>
              <a:cxnLst/>
              <a:rect l="l" t="t" r="r" b="b"/>
              <a:pathLst>
                <a:path w="243204" h="553085">
                  <a:moveTo>
                    <a:pt x="0" y="0"/>
                  </a:moveTo>
                  <a:lnTo>
                    <a:pt x="0" y="226272"/>
                  </a:lnTo>
                  <a:lnTo>
                    <a:pt x="67485" y="278197"/>
                  </a:lnTo>
                  <a:lnTo>
                    <a:pt x="0" y="330121"/>
                  </a:lnTo>
                  <a:lnTo>
                    <a:pt x="0" y="552600"/>
                  </a:lnTo>
                  <a:lnTo>
                    <a:pt x="243010" y="385834"/>
                  </a:lnTo>
                  <a:lnTo>
                    <a:pt x="243010" y="170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4325" y="3569582"/>
              <a:ext cx="243204" cy="553085"/>
            </a:xfrm>
            <a:custGeom>
              <a:avLst/>
              <a:gdLst/>
              <a:ahLst/>
              <a:cxnLst/>
              <a:rect l="l" t="t" r="r" b="b"/>
              <a:pathLst>
                <a:path w="243204" h="553085">
                  <a:moveTo>
                    <a:pt x="0" y="0"/>
                  </a:moveTo>
                  <a:lnTo>
                    <a:pt x="0" y="226272"/>
                  </a:lnTo>
                  <a:lnTo>
                    <a:pt x="67485" y="278197"/>
                  </a:lnTo>
                  <a:lnTo>
                    <a:pt x="0" y="330121"/>
                  </a:lnTo>
                  <a:lnTo>
                    <a:pt x="0" y="552600"/>
                  </a:lnTo>
                  <a:lnTo>
                    <a:pt x="243010" y="385834"/>
                  </a:lnTo>
                  <a:lnTo>
                    <a:pt x="243010" y="170559"/>
                  </a:lnTo>
                  <a:lnTo>
                    <a:pt x="0" y="0"/>
                  </a:lnTo>
                </a:path>
              </a:pathLst>
            </a:custGeom>
            <a:ln w="110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25976" y="3760793"/>
            <a:ext cx="227329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latin typeface="Arial MT"/>
                <a:cs typeface="Arial MT"/>
              </a:rPr>
              <a:t>WB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72826" y="3749795"/>
            <a:ext cx="18986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latin typeface="Arial MT"/>
                <a:cs typeface="Arial MT"/>
              </a:rPr>
              <a:t>EX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28355" y="3757004"/>
            <a:ext cx="31496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5" dirty="0">
                <a:latin typeface="Arial MT"/>
                <a:cs typeface="Arial MT"/>
              </a:rPr>
              <a:t>MEM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36201" y="5126545"/>
            <a:ext cx="2282190" cy="845185"/>
            <a:chOff x="3136201" y="5126545"/>
            <a:chExt cx="2282190" cy="845185"/>
          </a:xfrm>
        </p:grpSpPr>
        <p:sp>
          <p:nvSpPr>
            <p:cNvPr id="32" name="object 32"/>
            <p:cNvSpPr/>
            <p:nvPr/>
          </p:nvSpPr>
          <p:spPr>
            <a:xfrm>
              <a:off x="4322064" y="5705856"/>
              <a:ext cx="127000" cy="259079"/>
            </a:xfrm>
            <a:custGeom>
              <a:avLst/>
              <a:gdLst/>
              <a:ahLst/>
              <a:cxnLst/>
              <a:rect l="l" t="t" r="r" b="b"/>
              <a:pathLst>
                <a:path w="127000" h="259079">
                  <a:moveTo>
                    <a:pt x="126491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6491" y="259080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FAE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2064" y="5705856"/>
              <a:ext cx="127000" cy="259079"/>
            </a:xfrm>
            <a:custGeom>
              <a:avLst/>
              <a:gdLst/>
              <a:ahLst/>
              <a:cxnLst/>
              <a:rect l="l" t="t" r="r" b="b"/>
              <a:pathLst>
                <a:path w="127000" h="259079">
                  <a:moveTo>
                    <a:pt x="0" y="259080"/>
                  </a:moveTo>
                  <a:lnTo>
                    <a:pt x="126491" y="259080"/>
                  </a:lnTo>
                  <a:lnTo>
                    <a:pt x="126491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9144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97096" y="5705856"/>
              <a:ext cx="125095" cy="260985"/>
            </a:xfrm>
            <a:custGeom>
              <a:avLst/>
              <a:gdLst/>
              <a:ahLst/>
              <a:cxnLst/>
              <a:rect l="l" t="t" r="r" b="b"/>
              <a:pathLst>
                <a:path w="125095" h="260985">
                  <a:moveTo>
                    <a:pt x="0" y="259080"/>
                  </a:moveTo>
                  <a:lnTo>
                    <a:pt x="3048" y="0"/>
                  </a:lnTo>
                </a:path>
                <a:path w="125095" h="260985">
                  <a:moveTo>
                    <a:pt x="0" y="0"/>
                  </a:moveTo>
                  <a:lnTo>
                    <a:pt x="124967" y="1524"/>
                  </a:lnTo>
                </a:path>
                <a:path w="125095" h="260985">
                  <a:moveTo>
                    <a:pt x="0" y="259080"/>
                  </a:moveTo>
                  <a:lnTo>
                    <a:pt x="124967" y="2606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37404" y="5134356"/>
              <a:ext cx="134620" cy="260985"/>
            </a:xfrm>
            <a:custGeom>
              <a:avLst/>
              <a:gdLst/>
              <a:ahLst/>
              <a:cxnLst/>
              <a:rect l="l" t="t" r="r" b="b"/>
              <a:pathLst>
                <a:path w="134620" h="260985">
                  <a:moveTo>
                    <a:pt x="134112" y="0"/>
                  </a:moveTo>
                  <a:lnTo>
                    <a:pt x="0" y="0"/>
                  </a:lnTo>
                  <a:lnTo>
                    <a:pt x="0" y="260604"/>
                  </a:lnTo>
                  <a:lnTo>
                    <a:pt x="134112" y="25742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37404" y="5131308"/>
              <a:ext cx="276225" cy="264160"/>
            </a:xfrm>
            <a:custGeom>
              <a:avLst/>
              <a:gdLst/>
              <a:ahLst/>
              <a:cxnLst/>
              <a:rect l="l" t="t" r="r" b="b"/>
              <a:pathLst>
                <a:path w="276225" h="264160">
                  <a:moveTo>
                    <a:pt x="134112" y="260477"/>
                  </a:moveTo>
                  <a:lnTo>
                    <a:pt x="0" y="263652"/>
                  </a:lnTo>
                  <a:lnTo>
                    <a:pt x="0" y="3048"/>
                  </a:lnTo>
                  <a:lnTo>
                    <a:pt x="134112" y="3048"/>
                  </a:lnTo>
                </a:path>
                <a:path w="276225" h="264160">
                  <a:moveTo>
                    <a:pt x="274320" y="260604"/>
                  </a:moveTo>
                  <a:lnTo>
                    <a:pt x="275844" y="3048"/>
                  </a:lnTo>
                </a:path>
                <a:path w="276225" h="264160">
                  <a:moveTo>
                    <a:pt x="274320" y="0"/>
                  </a:moveTo>
                  <a:lnTo>
                    <a:pt x="131063" y="3048"/>
                  </a:lnTo>
                </a:path>
                <a:path w="276225" h="264160">
                  <a:moveTo>
                    <a:pt x="274320" y="260604"/>
                  </a:moveTo>
                  <a:lnTo>
                    <a:pt x="131063" y="2636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22451" y="526313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47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4760" y="5134356"/>
              <a:ext cx="125095" cy="260985"/>
            </a:xfrm>
            <a:custGeom>
              <a:avLst/>
              <a:gdLst/>
              <a:ahLst/>
              <a:cxnLst/>
              <a:rect l="l" t="t" r="r" b="b"/>
              <a:pathLst>
                <a:path w="125095" h="260985">
                  <a:moveTo>
                    <a:pt x="124967" y="0"/>
                  </a:moveTo>
                  <a:lnTo>
                    <a:pt x="0" y="0"/>
                  </a:lnTo>
                  <a:lnTo>
                    <a:pt x="0" y="257429"/>
                  </a:lnTo>
                  <a:lnTo>
                    <a:pt x="124967" y="260604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68268" y="5131308"/>
              <a:ext cx="251460" cy="264160"/>
            </a:xfrm>
            <a:custGeom>
              <a:avLst/>
              <a:gdLst/>
              <a:ahLst/>
              <a:cxnLst/>
              <a:rect l="l" t="t" r="r" b="b"/>
              <a:pathLst>
                <a:path w="251460" h="264160">
                  <a:moveTo>
                    <a:pt x="126492" y="260477"/>
                  </a:moveTo>
                  <a:lnTo>
                    <a:pt x="251460" y="263652"/>
                  </a:lnTo>
                  <a:lnTo>
                    <a:pt x="251460" y="3048"/>
                  </a:lnTo>
                  <a:lnTo>
                    <a:pt x="126492" y="3048"/>
                  </a:lnTo>
                </a:path>
                <a:path w="251460" h="264160">
                  <a:moveTo>
                    <a:pt x="0" y="260604"/>
                  </a:moveTo>
                  <a:lnTo>
                    <a:pt x="3048" y="3048"/>
                  </a:lnTo>
                </a:path>
                <a:path w="251460" h="264160">
                  <a:moveTo>
                    <a:pt x="0" y="0"/>
                  </a:moveTo>
                  <a:lnTo>
                    <a:pt x="132587" y="3048"/>
                  </a:lnTo>
                </a:path>
                <a:path w="251460" h="264160">
                  <a:moveTo>
                    <a:pt x="0" y="260604"/>
                  </a:moveTo>
                  <a:lnTo>
                    <a:pt x="132587" y="2636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4408" y="5134356"/>
              <a:ext cx="127000" cy="260985"/>
            </a:xfrm>
            <a:custGeom>
              <a:avLst/>
              <a:gdLst/>
              <a:ahLst/>
              <a:cxnLst/>
              <a:rect l="l" t="t" r="r" b="b"/>
              <a:pathLst>
                <a:path w="127000" h="260985">
                  <a:moveTo>
                    <a:pt x="126491" y="0"/>
                  </a:moveTo>
                  <a:lnTo>
                    <a:pt x="4699" y="0"/>
                  </a:lnTo>
                  <a:lnTo>
                    <a:pt x="0" y="257429"/>
                  </a:lnTo>
                  <a:lnTo>
                    <a:pt x="126491" y="260604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0964" y="5131308"/>
              <a:ext cx="250190" cy="264160"/>
            </a:xfrm>
            <a:custGeom>
              <a:avLst/>
              <a:gdLst/>
              <a:ahLst/>
              <a:cxnLst/>
              <a:rect l="l" t="t" r="r" b="b"/>
              <a:pathLst>
                <a:path w="250189" h="264160">
                  <a:moveTo>
                    <a:pt x="123444" y="260477"/>
                  </a:moveTo>
                  <a:lnTo>
                    <a:pt x="249936" y="263652"/>
                  </a:lnTo>
                  <a:lnTo>
                    <a:pt x="249936" y="3048"/>
                  </a:lnTo>
                  <a:lnTo>
                    <a:pt x="128143" y="3048"/>
                  </a:lnTo>
                </a:path>
                <a:path w="250189" h="264160">
                  <a:moveTo>
                    <a:pt x="123189" y="0"/>
                  </a:moveTo>
                  <a:lnTo>
                    <a:pt x="0" y="3175"/>
                  </a:lnTo>
                  <a:lnTo>
                    <a:pt x="0" y="263652"/>
                  </a:lnTo>
                  <a:lnTo>
                    <a:pt x="128015" y="2636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097023" y="5129784"/>
            <a:ext cx="40005" cy="783590"/>
            <a:chOff x="2097023" y="5129784"/>
            <a:chExt cx="40005" cy="783590"/>
          </a:xfrm>
        </p:grpSpPr>
        <p:sp>
          <p:nvSpPr>
            <p:cNvPr id="43" name="object 43"/>
            <p:cNvSpPr/>
            <p:nvPr/>
          </p:nvSpPr>
          <p:spPr>
            <a:xfrm>
              <a:off x="2118359" y="5131308"/>
              <a:ext cx="1905" cy="706120"/>
            </a:xfrm>
            <a:custGeom>
              <a:avLst/>
              <a:gdLst/>
              <a:ahLst/>
              <a:cxnLst/>
              <a:rect l="l" t="t" r="r" b="b"/>
              <a:pathLst>
                <a:path w="1905" h="706120">
                  <a:moveTo>
                    <a:pt x="0" y="0"/>
                  </a:moveTo>
                  <a:lnTo>
                    <a:pt x="1523" y="7056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7023" y="5870448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>
                  <a:moveTo>
                    <a:pt x="39624" y="0"/>
                  </a:moveTo>
                  <a:lnTo>
                    <a:pt x="0" y="3162"/>
                  </a:lnTo>
                  <a:lnTo>
                    <a:pt x="20574" y="42671"/>
                  </a:lnTo>
                  <a:lnTo>
                    <a:pt x="39624" y="316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13229" y="5733694"/>
            <a:ext cx="843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sub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$t2,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EB7500"/>
                </a:solidFill>
                <a:latin typeface="Arial MT"/>
                <a:cs typeface="Arial MT"/>
              </a:rPr>
              <a:t>$s0,</a:t>
            </a:r>
            <a:r>
              <a:rPr sz="900" spc="-5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$t3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13229" y="5177739"/>
            <a:ext cx="11245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</a:tabLst>
            </a:pPr>
            <a:r>
              <a:rPr sz="1350" baseline="3086" dirty="0">
                <a:latin typeface="Arial MT"/>
                <a:cs typeface="Arial MT"/>
              </a:rPr>
              <a:t>add</a:t>
            </a:r>
            <a:r>
              <a:rPr sz="1350" spc="-60" baseline="3086" dirty="0">
                <a:latin typeface="Arial MT"/>
                <a:cs typeface="Arial MT"/>
              </a:rPr>
              <a:t> </a:t>
            </a:r>
            <a:r>
              <a:rPr sz="1350" spc="-30" baseline="3086" dirty="0">
                <a:solidFill>
                  <a:srgbClr val="EB7500"/>
                </a:solidFill>
                <a:latin typeface="Arial MT"/>
                <a:cs typeface="Arial MT"/>
              </a:rPr>
              <a:t>$s0,</a:t>
            </a:r>
            <a:r>
              <a:rPr sz="1350" spc="-60" baseline="3086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1350" spc="-15" baseline="3086" dirty="0">
                <a:latin typeface="Arial MT"/>
                <a:cs typeface="Arial MT"/>
              </a:rPr>
              <a:t>$t0,</a:t>
            </a:r>
            <a:r>
              <a:rPr sz="1350" spc="-44" baseline="3086" dirty="0">
                <a:latin typeface="Arial MT"/>
                <a:cs typeface="Arial MT"/>
              </a:rPr>
              <a:t> </a:t>
            </a:r>
            <a:r>
              <a:rPr sz="1350" spc="-37" baseline="3086" dirty="0">
                <a:latin typeface="Arial MT"/>
                <a:cs typeface="Arial MT"/>
              </a:rPr>
              <a:t>$t1</a:t>
            </a:r>
            <a:r>
              <a:rPr sz="1350" baseline="3086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IF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8001" y="4576317"/>
            <a:ext cx="499109" cy="42290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155"/>
              </a:spcBef>
            </a:pPr>
            <a:r>
              <a:rPr sz="900" spc="-10" dirty="0">
                <a:latin typeface="Arial MT"/>
                <a:cs typeface="Arial MT"/>
              </a:rPr>
              <a:t>Program </a:t>
            </a:r>
            <a:r>
              <a:rPr sz="900" spc="-25" dirty="0">
                <a:latin typeface="Arial MT"/>
                <a:cs typeface="Arial MT"/>
              </a:rPr>
              <a:t>execution </a:t>
            </a:r>
            <a:r>
              <a:rPr sz="900" spc="-10" dirty="0">
                <a:latin typeface="Arial MT"/>
                <a:cs typeface="Arial MT"/>
              </a:rPr>
              <a:t>order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48001" y="4969586"/>
            <a:ext cx="775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(in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instructions)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8084" y="5178044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95281" y="5010721"/>
            <a:ext cx="1533525" cy="502284"/>
            <a:chOff x="3395281" y="5010721"/>
            <a:chExt cx="1533525" cy="502284"/>
          </a:xfrm>
        </p:grpSpPr>
        <p:sp>
          <p:nvSpPr>
            <p:cNvPr id="51" name="object 51"/>
            <p:cNvSpPr/>
            <p:nvPr/>
          </p:nvSpPr>
          <p:spPr>
            <a:xfrm>
              <a:off x="3400044" y="5198364"/>
              <a:ext cx="788035" cy="66040"/>
            </a:xfrm>
            <a:custGeom>
              <a:avLst/>
              <a:gdLst/>
              <a:ahLst/>
              <a:cxnLst/>
              <a:rect l="l" t="t" r="r" b="b"/>
              <a:pathLst>
                <a:path w="788035" h="66039">
                  <a:moveTo>
                    <a:pt x="0" y="64008"/>
                  </a:moveTo>
                  <a:lnTo>
                    <a:pt x="271271" y="65532"/>
                  </a:lnTo>
                </a:path>
                <a:path w="788035" h="66039">
                  <a:moveTo>
                    <a:pt x="525779" y="0"/>
                  </a:moveTo>
                  <a:lnTo>
                    <a:pt x="787907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75404" y="5263134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79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05784" y="5134356"/>
              <a:ext cx="1318260" cy="260985"/>
            </a:xfrm>
            <a:custGeom>
              <a:avLst/>
              <a:gdLst/>
              <a:ahLst/>
              <a:cxnLst/>
              <a:rect l="l" t="t" r="r" b="b"/>
              <a:pathLst>
                <a:path w="1318260" h="260985">
                  <a:moveTo>
                    <a:pt x="320039" y="187452"/>
                  </a:moveTo>
                  <a:lnTo>
                    <a:pt x="582167" y="192024"/>
                  </a:lnTo>
                </a:path>
                <a:path w="1318260" h="260985">
                  <a:moveTo>
                    <a:pt x="0" y="128016"/>
                  </a:moveTo>
                  <a:lnTo>
                    <a:pt x="3175" y="64008"/>
                  </a:lnTo>
                  <a:lnTo>
                    <a:pt x="62483" y="64008"/>
                  </a:lnTo>
                </a:path>
                <a:path w="1318260" h="260985">
                  <a:moveTo>
                    <a:pt x="1315085" y="257429"/>
                  </a:moveTo>
                  <a:lnTo>
                    <a:pt x="1318260" y="0"/>
                  </a:lnTo>
                  <a:lnTo>
                    <a:pt x="1040891" y="0"/>
                  </a:lnTo>
                  <a:lnTo>
                    <a:pt x="1040891" y="260604"/>
                  </a:lnTo>
                  <a:lnTo>
                    <a:pt x="1318260" y="2606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94048" y="5015484"/>
              <a:ext cx="218440" cy="492759"/>
            </a:xfrm>
            <a:custGeom>
              <a:avLst/>
              <a:gdLst/>
              <a:ahLst/>
              <a:cxnLst/>
              <a:rect l="l" t="t" r="r" b="b"/>
              <a:pathLst>
                <a:path w="218439" h="492760">
                  <a:moveTo>
                    <a:pt x="0" y="0"/>
                  </a:moveTo>
                  <a:lnTo>
                    <a:pt x="3175" y="201676"/>
                  </a:lnTo>
                  <a:lnTo>
                    <a:pt x="61975" y="247777"/>
                  </a:lnTo>
                  <a:lnTo>
                    <a:pt x="3175" y="293751"/>
                  </a:lnTo>
                  <a:lnTo>
                    <a:pt x="3175" y="492252"/>
                  </a:lnTo>
                  <a:lnTo>
                    <a:pt x="217931" y="343027"/>
                  </a:lnTo>
                  <a:lnTo>
                    <a:pt x="217931" y="152400"/>
                  </a:lnTo>
                  <a:lnTo>
                    <a:pt x="317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94048" y="5015484"/>
              <a:ext cx="218440" cy="492759"/>
            </a:xfrm>
            <a:custGeom>
              <a:avLst/>
              <a:gdLst/>
              <a:ahLst/>
              <a:cxnLst/>
              <a:rect l="l" t="t" r="r" b="b"/>
              <a:pathLst>
                <a:path w="218439" h="492760">
                  <a:moveTo>
                    <a:pt x="0" y="0"/>
                  </a:moveTo>
                  <a:lnTo>
                    <a:pt x="3175" y="201676"/>
                  </a:lnTo>
                  <a:lnTo>
                    <a:pt x="61975" y="247777"/>
                  </a:lnTo>
                  <a:lnTo>
                    <a:pt x="3175" y="293751"/>
                  </a:lnTo>
                  <a:lnTo>
                    <a:pt x="3175" y="492252"/>
                  </a:lnTo>
                  <a:lnTo>
                    <a:pt x="217931" y="343027"/>
                  </a:lnTo>
                  <a:lnTo>
                    <a:pt x="217931" y="152400"/>
                  </a:lnTo>
                  <a:lnTo>
                    <a:pt x="3175" y="31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137403" y="5178044"/>
            <a:ext cx="275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WB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48658" y="5178044"/>
            <a:ext cx="173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EX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660457" y="5701093"/>
            <a:ext cx="2005330" cy="268605"/>
            <a:chOff x="3660457" y="5701093"/>
            <a:chExt cx="2005330" cy="268605"/>
          </a:xfrm>
        </p:grpSpPr>
        <p:sp>
          <p:nvSpPr>
            <p:cNvPr id="59" name="object 59"/>
            <p:cNvSpPr/>
            <p:nvPr/>
          </p:nvSpPr>
          <p:spPr>
            <a:xfrm>
              <a:off x="5446776" y="5834633"/>
              <a:ext cx="213360" cy="0"/>
            </a:xfrm>
            <a:custGeom>
              <a:avLst/>
              <a:gdLst/>
              <a:ahLst/>
              <a:cxnLst/>
              <a:rect l="l" t="t" r="r" b="b"/>
              <a:pathLst>
                <a:path w="213360">
                  <a:moveTo>
                    <a:pt x="0" y="0"/>
                  </a:moveTo>
                  <a:lnTo>
                    <a:pt x="21336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91712" y="5705855"/>
              <a:ext cx="121920" cy="259079"/>
            </a:xfrm>
            <a:custGeom>
              <a:avLst/>
              <a:gdLst/>
              <a:ahLst/>
              <a:cxnLst/>
              <a:rect l="l" t="t" r="r" b="b"/>
              <a:pathLst>
                <a:path w="121920" h="259079">
                  <a:moveTo>
                    <a:pt x="121920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0" y="25908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65220" y="5705855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126491" y="259080"/>
                  </a:moveTo>
                  <a:lnTo>
                    <a:pt x="248412" y="259080"/>
                  </a:lnTo>
                  <a:lnTo>
                    <a:pt x="248412" y="0"/>
                  </a:lnTo>
                  <a:lnTo>
                    <a:pt x="126491" y="0"/>
                  </a:lnTo>
                  <a:lnTo>
                    <a:pt x="126491" y="259080"/>
                  </a:lnTo>
                  <a:close/>
                </a:path>
                <a:path w="248920" h="259079">
                  <a:moveTo>
                    <a:pt x="0" y="259080"/>
                  </a:moveTo>
                  <a:lnTo>
                    <a:pt x="126491" y="259080"/>
                  </a:lnTo>
                  <a:lnTo>
                    <a:pt x="126491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736085" y="5752896"/>
            <a:ext cx="123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55134" y="5752896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921061" y="5768149"/>
            <a:ext cx="1258570" cy="134620"/>
            <a:chOff x="3921061" y="5768149"/>
            <a:chExt cx="1258570" cy="134620"/>
          </a:xfrm>
        </p:grpSpPr>
        <p:sp>
          <p:nvSpPr>
            <p:cNvPr id="65" name="object 65"/>
            <p:cNvSpPr/>
            <p:nvPr/>
          </p:nvSpPr>
          <p:spPr>
            <a:xfrm>
              <a:off x="3925823" y="5833871"/>
              <a:ext cx="268605" cy="1905"/>
            </a:xfrm>
            <a:custGeom>
              <a:avLst/>
              <a:gdLst/>
              <a:ahLst/>
              <a:cxnLst/>
              <a:rect l="l" t="t" r="r" b="b"/>
              <a:pathLst>
                <a:path w="268604" h="1904">
                  <a:moveTo>
                    <a:pt x="0" y="0"/>
                  </a:moveTo>
                  <a:lnTo>
                    <a:pt x="268224" y="15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01183" y="5834633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79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30039" y="5772911"/>
              <a:ext cx="581025" cy="125095"/>
            </a:xfrm>
            <a:custGeom>
              <a:avLst/>
              <a:gdLst/>
              <a:ahLst/>
              <a:cxnLst/>
              <a:rect l="l" t="t" r="r" b="b"/>
              <a:pathLst>
                <a:path w="581025" h="125095">
                  <a:moveTo>
                    <a:pt x="318515" y="121919"/>
                  </a:moveTo>
                  <a:lnTo>
                    <a:pt x="580644" y="124968"/>
                  </a:lnTo>
                </a:path>
                <a:path w="581025" h="125095">
                  <a:moveTo>
                    <a:pt x="0" y="60959"/>
                  </a:moveTo>
                  <a:lnTo>
                    <a:pt x="0" y="0"/>
                  </a:lnTo>
                  <a:lnTo>
                    <a:pt x="6400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187060" y="5766670"/>
            <a:ext cx="26098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40" dirty="0">
                <a:latin typeface="Arial MT"/>
                <a:cs typeface="Arial MT"/>
              </a:rPr>
              <a:t>MEM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715065" y="5582221"/>
            <a:ext cx="226060" cy="503555"/>
            <a:chOff x="4715065" y="5582221"/>
            <a:chExt cx="226060" cy="503555"/>
          </a:xfrm>
        </p:grpSpPr>
        <p:sp>
          <p:nvSpPr>
            <p:cNvPr id="70" name="object 70"/>
            <p:cNvSpPr/>
            <p:nvPr/>
          </p:nvSpPr>
          <p:spPr>
            <a:xfrm>
              <a:off x="4719828" y="5586984"/>
              <a:ext cx="216535" cy="494030"/>
            </a:xfrm>
            <a:custGeom>
              <a:avLst/>
              <a:gdLst/>
              <a:ahLst/>
              <a:cxnLst/>
              <a:rect l="l" t="t" r="r" b="b"/>
              <a:pathLst>
                <a:path w="216535" h="494029">
                  <a:moveTo>
                    <a:pt x="0" y="0"/>
                  </a:moveTo>
                  <a:lnTo>
                    <a:pt x="0" y="198462"/>
                  </a:lnTo>
                  <a:lnTo>
                    <a:pt x="60451" y="247675"/>
                  </a:lnTo>
                  <a:lnTo>
                    <a:pt x="0" y="295313"/>
                  </a:lnTo>
                  <a:lnTo>
                    <a:pt x="0" y="493775"/>
                  </a:lnTo>
                  <a:lnTo>
                    <a:pt x="216408" y="344525"/>
                  </a:lnTo>
                  <a:lnTo>
                    <a:pt x="216408" y="152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19828" y="5586984"/>
              <a:ext cx="216535" cy="494030"/>
            </a:xfrm>
            <a:custGeom>
              <a:avLst/>
              <a:gdLst/>
              <a:ahLst/>
              <a:cxnLst/>
              <a:rect l="l" t="t" r="r" b="b"/>
              <a:pathLst>
                <a:path w="216535" h="494029">
                  <a:moveTo>
                    <a:pt x="0" y="0"/>
                  </a:moveTo>
                  <a:lnTo>
                    <a:pt x="0" y="198462"/>
                  </a:lnTo>
                  <a:lnTo>
                    <a:pt x="60451" y="247675"/>
                  </a:lnTo>
                  <a:lnTo>
                    <a:pt x="0" y="295313"/>
                  </a:lnTo>
                  <a:lnTo>
                    <a:pt x="0" y="493775"/>
                  </a:lnTo>
                  <a:lnTo>
                    <a:pt x="216408" y="344525"/>
                  </a:lnTo>
                  <a:lnTo>
                    <a:pt x="216408" y="152425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771135" y="5752896"/>
            <a:ext cx="175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EX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26182" y="4836667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Time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021964" y="4892166"/>
            <a:ext cx="2794000" cy="83820"/>
            <a:chOff x="3021964" y="4892166"/>
            <a:chExt cx="2794000" cy="83820"/>
          </a:xfrm>
        </p:grpSpPr>
        <p:sp>
          <p:nvSpPr>
            <p:cNvPr id="75" name="object 75"/>
            <p:cNvSpPr/>
            <p:nvPr/>
          </p:nvSpPr>
          <p:spPr>
            <a:xfrm>
              <a:off x="3025139" y="4917947"/>
              <a:ext cx="2763520" cy="1905"/>
            </a:xfrm>
            <a:custGeom>
              <a:avLst/>
              <a:gdLst/>
              <a:ahLst/>
              <a:cxnLst/>
              <a:rect l="l" t="t" r="r" b="b"/>
              <a:pathLst>
                <a:path w="2763520" h="1904">
                  <a:moveTo>
                    <a:pt x="0" y="0"/>
                  </a:moveTo>
                  <a:lnTo>
                    <a:pt x="2763012" y="15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57672" y="4892166"/>
              <a:ext cx="58419" cy="53340"/>
            </a:xfrm>
            <a:custGeom>
              <a:avLst/>
              <a:gdLst/>
              <a:ahLst/>
              <a:cxnLst/>
              <a:rect l="l" t="t" r="r" b="b"/>
              <a:pathLst>
                <a:path w="58420" h="53339">
                  <a:moveTo>
                    <a:pt x="0" y="0"/>
                  </a:moveTo>
                  <a:lnTo>
                    <a:pt x="0" y="53212"/>
                  </a:lnTo>
                  <a:lnTo>
                    <a:pt x="57912" y="25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21963" y="4917947"/>
              <a:ext cx="3175" cy="55244"/>
            </a:xfrm>
            <a:custGeom>
              <a:avLst/>
              <a:gdLst/>
              <a:ahLst/>
              <a:cxnLst/>
              <a:rect l="l" t="t" r="r" b="b"/>
              <a:pathLst>
                <a:path w="3175" h="55245">
                  <a:moveTo>
                    <a:pt x="0" y="54863"/>
                  </a:moveTo>
                  <a:lnTo>
                    <a:pt x="304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477259" y="474129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17264" y="4917947"/>
            <a:ext cx="3175" cy="55244"/>
          </a:xfrm>
          <a:custGeom>
            <a:avLst/>
            <a:gdLst/>
            <a:ahLst/>
            <a:cxnLst/>
            <a:rect l="l" t="t" r="r" b="b"/>
            <a:pathLst>
              <a:path w="3175" h="55245">
                <a:moveTo>
                  <a:pt x="0" y="54863"/>
                </a:moveTo>
                <a:lnTo>
                  <a:pt x="3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974084" y="474129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15611" y="4917947"/>
            <a:ext cx="1905" cy="55244"/>
          </a:xfrm>
          <a:custGeom>
            <a:avLst/>
            <a:gdLst/>
            <a:ahLst/>
            <a:cxnLst/>
            <a:rect l="l" t="t" r="r" b="b"/>
            <a:pathLst>
              <a:path w="1904" h="55245">
                <a:moveTo>
                  <a:pt x="0" y="54863"/>
                </a:moveTo>
                <a:lnTo>
                  <a:pt x="15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469384" y="474129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010911" y="4917947"/>
            <a:ext cx="1905" cy="55244"/>
          </a:xfrm>
          <a:custGeom>
            <a:avLst/>
            <a:gdLst/>
            <a:ahLst/>
            <a:cxnLst/>
            <a:rect l="l" t="t" r="r" b="b"/>
            <a:pathLst>
              <a:path w="1904" h="55245">
                <a:moveTo>
                  <a:pt x="0" y="54863"/>
                </a:moveTo>
                <a:lnTo>
                  <a:pt x="15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966461" y="474129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507735" y="4917947"/>
            <a:ext cx="1905" cy="55244"/>
          </a:xfrm>
          <a:custGeom>
            <a:avLst/>
            <a:gdLst/>
            <a:ahLst/>
            <a:cxnLst/>
            <a:rect l="l" t="t" r="r" b="b"/>
            <a:pathLst>
              <a:path w="1904" h="55245">
                <a:moveTo>
                  <a:pt x="0" y="54863"/>
                </a:moveTo>
                <a:lnTo>
                  <a:pt x="15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428615" y="4741291"/>
            <a:ext cx="152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437888" y="5247132"/>
            <a:ext cx="283845" cy="544195"/>
            <a:chOff x="4437888" y="5247132"/>
            <a:chExt cx="283845" cy="544195"/>
          </a:xfrm>
        </p:grpSpPr>
        <p:sp>
          <p:nvSpPr>
            <p:cNvPr id="88" name="object 88"/>
            <p:cNvSpPr/>
            <p:nvPr/>
          </p:nvSpPr>
          <p:spPr>
            <a:xfrm>
              <a:off x="4454652" y="5247131"/>
              <a:ext cx="172720" cy="544195"/>
            </a:xfrm>
            <a:custGeom>
              <a:avLst/>
              <a:gdLst/>
              <a:ahLst/>
              <a:cxnLst/>
              <a:rect l="l" t="t" r="r" b="b"/>
              <a:pathLst>
                <a:path w="172720" h="544195">
                  <a:moveTo>
                    <a:pt x="53340" y="21971"/>
                  </a:moveTo>
                  <a:lnTo>
                    <a:pt x="50165" y="18923"/>
                  </a:lnTo>
                  <a:lnTo>
                    <a:pt x="50165" y="12573"/>
                  </a:lnTo>
                  <a:lnTo>
                    <a:pt x="47117" y="9398"/>
                  </a:lnTo>
                  <a:lnTo>
                    <a:pt x="43942" y="6350"/>
                  </a:lnTo>
                  <a:lnTo>
                    <a:pt x="39243" y="3175"/>
                  </a:lnTo>
                  <a:lnTo>
                    <a:pt x="36068" y="0"/>
                  </a:lnTo>
                  <a:lnTo>
                    <a:pt x="14097" y="0"/>
                  </a:lnTo>
                  <a:lnTo>
                    <a:pt x="10922" y="3175"/>
                  </a:lnTo>
                  <a:lnTo>
                    <a:pt x="10922" y="6350"/>
                  </a:lnTo>
                  <a:lnTo>
                    <a:pt x="4699" y="12573"/>
                  </a:lnTo>
                  <a:lnTo>
                    <a:pt x="4699" y="15748"/>
                  </a:lnTo>
                  <a:lnTo>
                    <a:pt x="0" y="18923"/>
                  </a:lnTo>
                  <a:lnTo>
                    <a:pt x="0" y="25146"/>
                  </a:lnTo>
                  <a:lnTo>
                    <a:pt x="4699" y="31496"/>
                  </a:lnTo>
                  <a:lnTo>
                    <a:pt x="4699" y="34671"/>
                  </a:lnTo>
                  <a:lnTo>
                    <a:pt x="7874" y="39370"/>
                  </a:lnTo>
                  <a:lnTo>
                    <a:pt x="10922" y="39370"/>
                  </a:lnTo>
                  <a:lnTo>
                    <a:pt x="10922" y="42418"/>
                  </a:lnTo>
                  <a:lnTo>
                    <a:pt x="14097" y="45593"/>
                  </a:lnTo>
                  <a:lnTo>
                    <a:pt x="20447" y="45593"/>
                  </a:lnTo>
                  <a:lnTo>
                    <a:pt x="23495" y="48768"/>
                  </a:lnTo>
                  <a:lnTo>
                    <a:pt x="26670" y="48768"/>
                  </a:lnTo>
                  <a:lnTo>
                    <a:pt x="26670" y="45593"/>
                  </a:lnTo>
                  <a:lnTo>
                    <a:pt x="29845" y="48768"/>
                  </a:lnTo>
                  <a:lnTo>
                    <a:pt x="32893" y="45593"/>
                  </a:lnTo>
                  <a:lnTo>
                    <a:pt x="36068" y="45593"/>
                  </a:lnTo>
                  <a:lnTo>
                    <a:pt x="39243" y="42418"/>
                  </a:lnTo>
                  <a:lnTo>
                    <a:pt x="43942" y="39370"/>
                  </a:lnTo>
                  <a:lnTo>
                    <a:pt x="47117" y="39370"/>
                  </a:lnTo>
                  <a:lnTo>
                    <a:pt x="50165" y="34671"/>
                  </a:lnTo>
                  <a:lnTo>
                    <a:pt x="50165" y="25146"/>
                  </a:lnTo>
                  <a:lnTo>
                    <a:pt x="53340" y="21971"/>
                  </a:lnTo>
                  <a:close/>
                </a:path>
                <a:path w="172720" h="544195">
                  <a:moveTo>
                    <a:pt x="172212" y="511035"/>
                  </a:moveTo>
                  <a:lnTo>
                    <a:pt x="165862" y="504736"/>
                  </a:lnTo>
                  <a:lnTo>
                    <a:pt x="165862" y="501586"/>
                  </a:lnTo>
                  <a:lnTo>
                    <a:pt x="162814" y="498449"/>
                  </a:lnTo>
                  <a:lnTo>
                    <a:pt x="158115" y="495300"/>
                  </a:lnTo>
                  <a:lnTo>
                    <a:pt x="136017" y="495300"/>
                  </a:lnTo>
                  <a:lnTo>
                    <a:pt x="126619" y="504736"/>
                  </a:lnTo>
                  <a:lnTo>
                    <a:pt x="126619" y="507885"/>
                  </a:lnTo>
                  <a:lnTo>
                    <a:pt x="123444" y="511035"/>
                  </a:lnTo>
                  <a:lnTo>
                    <a:pt x="123444" y="528332"/>
                  </a:lnTo>
                  <a:lnTo>
                    <a:pt x="126619" y="531482"/>
                  </a:lnTo>
                  <a:lnTo>
                    <a:pt x="126619" y="534631"/>
                  </a:lnTo>
                  <a:lnTo>
                    <a:pt x="129794" y="537768"/>
                  </a:lnTo>
                  <a:lnTo>
                    <a:pt x="132842" y="537768"/>
                  </a:lnTo>
                  <a:lnTo>
                    <a:pt x="136017" y="540918"/>
                  </a:lnTo>
                  <a:lnTo>
                    <a:pt x="139192" y="540918"/>
                  </a:lnTo>
                  <a:lnTo>
                    <a:pt x="142367" y="544068"/>
                  </a:lnTo>
                  <a:lnTo>
                    <a:pt x="145415" y="544068"/>
                  </a:lnTo>
                  <a:lnTo>
                    <a:pt x="145415" y="540918"/>
                  </a:lnTo>
                  <a:lnTo>
                    <a:pt x="151765" y="544068"/>
                  </a:lnTo>
                  <a:lnTo>
                    <a:pt x="154940" y="540918"/>
                  </a:lnTo>
                  <a:lnTo>
                    <a:pt x="158115" y="540918"/>
                  </a:lnTo>
                  <a:lnTo>
                    <a:pt x="162814" y="537768"/>
                  </a:lnTo>
                  <a:lnTo>
                    <a:pt x="165862" y="537768"/>
                  </a:lnTo>
                  <a:lnTo>
                    <a:pt x="165862" y="534631"/>
                  </a:lnTo>
                  <a:lnTo>
                    <a:pt x="172212" y="528332"/>
                  </a:lnTo>
                  <a:lnTo>
                    <a:pt x="172212" y="511035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79036" y="5268468"/>
              <a:ext cx="125095" cy="497205"/>
            </a:xfrm>
            <a:custGeom>
              <a:avLst/>
              <a:gdLst/>
              <a:ahLst/>
              <a:cxnLst/>
              <a:rect l="l" t="t" r="r" b="b"/>
              <a:pathLst>
                <a:path w="125095" h="497204">
                  <a:moveTo>
                    <a:pt x="0" y="0"/>
                  </a:moveTo>
                  <a:lnTo>
                    <a:pt x="124967" y="496823"/>
                  </a:lnTo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45508" y="5765292"/>
              <a:ext cx="268605" cy="1905"/>
            </a:xfrm>
            <a:custGeom>
              <a:avLst/>
              <a:gdLst/>
              <a:ahLst/>
              <a:cxnLst/>
              <a:rect l="l" t="t" r="r" b="b"/>
              <a:pathLst>
                <a:path w="268604" h="1904">
                  <a:moveTo>
                    <a:pt x="0" y="0"/>
                  </a:moveTo>
                  <a:lnTo>
                    <a:pt x="268224" y="1524"/>
                  </a:lnTo>
                </a:path>
              </a:pathLst>
            </a:custGeom>
            <a:ln w="15239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652009" y="5178044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MEM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655373" y="5701093"/>
            <a:ext cx="285750" cy="270510"/>
            <a:chOff x="5655373" y="5701093"/>
            <a:chExt cx="285750" cy="270510"/>
          </a:xfrm>
        </p:grpSpPr>
        <p:sp>
          <p:nvSpPr>
            <p:cNvPr id="93" name="object 93"/>
            <p:cNvSpPr/>
            <p:nvPr/>
          </p:nvSpPr>
          <p:spPr>
            <a:xfrm>
              <a:off x="5660135" y="5705855"/>
              <a:ext cx="137160" cy="259079"/>
            </a:xfrm>
            <a:custGeom>
              <a:avLst/>
              <a:gdLst/>
              <a:ahLst/>
              <a:cxnLst/>
              <a:rect l="l" t="t" r="r" b="b"/>
              <a:pathLst>
                <a:path w="137160" h="259079">
                  <a:moveTo>
                    <a:pt x="137160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33985" y="25908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60135" y="5705855"/>
              <a:ext cx="276225" cy="260985"/>
            </a:xfrm>
            <a:custGeom>
              <a:avLst/>
              <a:gdLst/>
              <a:ahLst/>
              <a:cxnLst/>
              <a:rect l="l" t="t" r="r" b="b"/>
              <a:pathLst>
                <a:path w="276225" h="260985">
                  <a:moveTo>
                    <a:pt x="133985" y="259080"/>
                  </a:moveTo>
                  <a:lnTo>
                    <a:pt x="0" y="259080"/>
                  </a:lnTo>
                  <a:lnTo>
                    <a:pt x="0" y="0"/>
                  </a:lnTo>
                  <a:lnTo>
                    <a:pt x="137160" y="0"/>
                  </a:lnTo>
                </a:path>
                <a:path w="276225" h="260985">
                  <a:moveTo>
                    <a:pt x="274319" y="259080"/>
                  </a:moveTo>
                  <a:lnTo>
                    <a:pt x="275843" y="0"/>
                  </a:lnTo>
                </a:path>
                <a:path w="276225" h="260985">
                  <a:moveTo>
                    <a:pt x="274319" y="0"/>
                  </a:moveTo>
                  <a:lnTo>
                    <a:pt x="131063" y="1524"/>
                  </a:lnTo>
                </a:path>
                <a:path w="276225" h="260985">
                  <a:moveTo>
                    <a:pt x="274319" y="259080"/>
                  </a:moveTo>
                  <a:lnTo>
                    <a:pt x="131063" y="2606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703189" y="5752896"/>
            <a:ext cx="2082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WB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169217" y="5701093"/>
            <a:ext cx="282575" cy="268605"/>
            <a:chOff x="5169217" y="5701093"/>
            <a:chExt cx="282575" cy="268605"/>
          </a:xfrm>
        </p:grpSpPr>
        <p:sp>
          <p:nvSpPr>
            <p:cNvPr id="97" name="object 97"/>
            <p:cNvSpPr/>
            <p:nvPr/>
          </p:nvSpPr>
          <p:spPr>
            <a:xfrm>
              <a:off x="5173979" y="5705855"/>
              <a:ext cx="273050" cy="259079"/>
            </a:xfrm>
            <a:custGeom>
              <a:avLst/>
              <a:gdLst/>
              <a:ahLst/>
              <a:cxnLst/>
              <a:rect l="l" t="t" r="r" b="b"/>
              <a:pathLst>
                <a:path w="273050" h="259079">
                  <a:moveTo>
                    <a:pt x="272796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272796" y="259080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73979" y="5705855"/>
              <a:ext cx="273050" cy="259079"/>
            </a:xfrm>
            <a:custGeom>
              <a:avLst/>
              <a:gdLst/>
              <a:ahLst/>
              <a:cxnLst/>
              <a:rect l="l" t="t" r="r" b="b"/>
              <a:pathLst>
                <a:path w="273050" h="259079">
                  <a:moveTo>
                    <a:pt x="272796" y="259080"/>
                  </a:moveTo>
                  <a:lnTo>
                    <a:pt x="272796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272796" y="25908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174360" y="5752896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MEM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23228" y="3461130"/>
            <a:ext cx="1948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Komutun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Pipeline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diyagramı: </a:t>
            </a:r>
            <a:r>
              <a:rPr sz="1200" dirty="0">
                <a:latin typeface="Tahoma"/>
                <a:cs typeface="Tahoma"/>
              </a:rPr>
              <a:t>shade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indicates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– </a:t>
            </a:r>
            <a:r>
              <a:rPr sz="1200" dirty="0">
                <a:latin typeface="Tahoma"/>
                <a:cs typeface="Tahoma"/>
              </a:rPr>
              <a:t>left=write,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right=read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404228" y="4604384"/>
            <a:ext cx="20675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İlerletme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yoksa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mavi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çizgi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– </a:t>
            </a:r>
            <a:r>
              <a:rPr sz="1200" dirty="0">
                <a:latin typeface="Tahoma"/>
                <a:cs typeface="Tahoma"/>
              </a:rPr>
              <a:t>Veri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zamanda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geri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gitmek </a:t>
            </a:r>
            <a:r>
              <a:rPr sz="1200" dirty="0">
                <a:latin typeface="Tahoma"/>
                <a:cs typeface="Tahoma"/>
              </a:rPr>
              <a:t>durumunda.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Yani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2.komut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6,8 </a:t>
            </a:r>
            <a:r>
              <a:rPr sz="1200" dirty="0">
                <a:latin typeface="Tahoma"/>
                <a:cs typeface="Tahoma"/>
              </a:rPr>
              <a:t>arasında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bekleyecek.; </a:t>
            </a:r>
            <a:r>
              <a:rPr sz="1200" dirty="0">
                <a:latin typeface="Tahoma"/>
                <a:cs typeface="Tahoma"/>
              </a:rPr>
              <a:t>İlerletme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varsa–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kırmızı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çizgi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– </a:t>
            </a:r>
            <a:r>
              <a:rPr sz="1200" dirty="0">
                <a:latin typeface="Tahoma"/>
                <a:cs typeface="Tahoma"/>
              </a:rPr>
              <a:t>Veri,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zamanında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hazır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edilmiş.</a:t>
            </a:r>
            <a:endParaRPr sz="1200">
              <a:latin typeface="Tahoma"/>
              <a:cs typeface="Tahoma"/>
            </a:endParaRPr>
          </a:p>
          <a:p>
            <a:pPr marL="12700" marR="153035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2.komut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6,8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süresinde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işlem yapar.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572761" y="5258561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457200" y="0"/>
                </a:moveTo>
                <a:lnTo>
                  <a:pt x="0" y="53340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269" y="1861517"/>
            <a:ext cx="6762195" cy="8637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17906"/>
            <a:ext cx="2425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Data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 Hazards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38146"/>
            <a:ext cx="7394575" cy="996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2966720" algn="l"/>
              </a:tabLst>
            </a:pPr>
            <a:r>
              <a:rPr sz="2000" dirty="0">
                <a:latin typeface="Tahoma"/>
                <a:cs typeface="Tahoma"/>
              </a:rPr>
              <a:t>Datayı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ilerletmeninde</a:t>
            </a:r>
            <a:r>
              <a:rPr sz="2000" dirty="0">
                <a:latin typeface="Tahoma"/>
                <a:cs typeface="Tahoma"/>
              </a:rPr>
              <a:t>	yetmeyeceği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durumlar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olabilir.</a:t>
            </a:r>
            <a:endParaRPr sz="2000">
              <a:latin typeface="Tahoma"/>
              <a:cs typeface="Tahoma"/>
            </a:endParaRPr>
          </a:p>
          <a:p>
            <a:pPr marL="278765" marR="5080" indent="-266700">
              <a:lnSpc>
                <a:spcPts val="2160"/>
              </a:lnSpc>
              <a:spcBef>
                <a:spcPts val="5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278765" algn="l"/>
                <a:tab pos="2932430" algn="l"/>
              </a:tabLst>
            </a:pPr>
            <a:r>
              <a:rPr sz="1800" dirty="0">
                <a:latin typeface="Tahoma"/>
                <a:cs typeface="Tahoma"/>
              </a:rPr>
              <a:t>Örneğin,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R-</a:t>
            </a:r>
            <a:r>
              <a:rPr sz="1800" dirty="0">
                <a:latin typeface="Tahoma"/>
                <a:cs typeface="Tahoma"/>
              </a:rPr>
              <a:t>tipi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komut</a:t>
            </a:r>
            <a:r>
              <a:rPr sz="1800" dirty="0">
                <a:latin typeface="Tahoma"/>
                <a:cs typeface="Tahoma"/>
              </a:rPr>
              <a:t>	yükleme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komutunu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takip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ediyorsa,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yüklenen </a:t>
            </a:r>
            <a:r>
              <a:rPr sz="1800" dirty="0">
                <a:latin typeface="Tahoma"/>
                <a:cs typeface="Tahoma"/>
              </a:rPr>
              <a:t>değeri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kullanacaksa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load-</a:t>
            </a:r>
            <a:r>
              <a:rPr sz="1900" spc="-40" dirty="0">
                <a:latin typeface="Tahoma"/>
                <a:cs typeface="Tahoma"/>
              </a:rPr>
              <a:t>use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data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hazard’ı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olarak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bilinir.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8533" y="2853309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Time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7144" y="2933700"/>
            <a:ext cx="3601720" cy="59690"/>
          </a:xfrm>
          <a:custGeom>
            <a:avLst/>
            <a:gdLst/>
            <a:ahLst/>
            <a:cxnLst/>
            <a:rect l="l" t="t" r="r" b="b"/>
            <a:pathLst>
              <a:path w="3601720" h="59689">
                <a:moveTo>
                  <a:pt x="0" y="0"/>
                </a:moveTo>
                <a:lnTo>
                  <a:pt x="3601211" y="4572"/>
                </a:lnTo>
              </a:path>
              <a:path w="3601720" h="59689">
                <a:moveTo>
                  <a:pt x="513588" y="59436"/>
                </a:moveTo>
                <a:lnTo>
                  <a:pt x="516635" y="457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3234" y="275488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2796" y="2938272"/>
            <a:ext cx="3175" cy="55244"/>
          </a:xfrm>
          <a:custGeom>
            <a:avLst/>
            <a:gdLst/>
            <a:ahLst/>
            <a:cxnLst/>
            <a:rect l="l" t="t" r="r" b="b"/>
            <a:pathLst>
              <a:path w="3175" h="55244">
                <a:moveTo>
                  <a:pt x="0" y="54863"/>
                </a:moveTo>
                <a:lnTo>
                  <a:pt x="3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5933" y="275488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4859" y="2938272"/>
            <a:ext cx="3175" cy="55244"/>
          </a:xfrm>
          <a:custGeom>
            <a:avLst/>
            <a:gdLst/>
            <a:ahLst/>
            <a:cxnLst/>
            <a:rect l="l" t="t" r="r" b="b"/>
            <a:pathLst>
              <a:path w="3175" h="55244">
                <a:moveTo>
                  <a:pt x="0" y="54863"/>
                </a:moveTo>
                <a:lnTo>
                  <a:pt x="3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8885" y="275488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6923" y="2938272"/>
            <a:ext cx="3175" cy="55244"/>
          </a:xfrm>
          <a:custGeom>
            <a:avLst/>
            <a:gdLst/>
            <a:ahLst/>
            <a:cxnLst/>
            <a:rect l="l" t="t" r="r" b="b"/>
            <a:pathLst>
              <a:path w="3175" h="55244">
                <a:moveTo>
                  <a:pt x="0" y="54863"/>
                </a:moveTo>
                <a:lnTo>
                  <a:pt x="3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60060" y="275488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20511" y="2938272"/>
            <a:ext cx="3175" cy="55244"/>
          </a:xfrm>
          <a:custGeom>
            <a:avLst/>
            <a:gdLst/>
            <a:ahLst/>
            <a:cxnLst/>
            <a:rect l="l" t="t" r="r" b="b"/>
            <a:pathLst>
              <a:path w="3175" h="55244">
                <a:moveTo>
                  <a:pt x="0" y="54863"/>
                </a:moveTo>
                <a:lnTo>
                  <a:pt x="3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39485" y="2754884"/>
            <a:ext cx="15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31052" y="2938272"/>
            <a:ext cx="5080" cy="55244"/>
          </a:xfrm>
          <a:custGeom>
            <a:avLst/>
            <a:gdLst/>
            <a:ahLst/>
            <a:cxnLst/>
            <a:rect l="l" t="t" r="r" b="b"/>
            <a:pathLst>
              <a:path w="5079" h="55244">
                <a:moveTo>
                  <a:pt x="0" y="54863"/>
                </a:moveTo>
                <a:lnTo>
                  <a:pt x="457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51041" y="2754884"/>
            <a:ext cx="15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7264" y="2754884"/>
            <a:ext cx="151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14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54095" y="2906267"/>
            <a:ext cx="4156075" cy="90170"/>
            <a:chOff x="3054095" y="2906267"/>
            <a:chExt cx="4156075" cy="90170"/>
          </a:xfrm>
        </p:grpSpPr>
        <p:sp>
          <p:nvSpPr>
            <p:cNvPr id="19" name="object 19"/>
            <p:cNvSpPr/>
            <p:nvPr/>
          </p:nvSpPr>
          <p:spPr>
            <a:xfrm>
              <a:off x="3057143" y="2933699"/>
              <a:ext cx="4113529" cy="5080"/>
            </a:xfrm>
            <a:custGeom>
              <a:avLst/>
              <a:gdLst/>
              <a:ahLst/>
              <a:cxnLst/>
              <a:rect l="l" t="t" r="r" b="b"/>
              <a:pathLst>
                <a:path w="4113529" h="5080">
                  <a:moveTo>
                    <a:pt x="0" y="0"/>
                  </a:moveTo>
                  <a:lnTo>
                    <a:pt x="4113276" y="457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53655" y="2906267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5" h="59689">
                  <a:moveTo>
                    <a:pt x="3175" y="0"/>
                  </a:moveTo>
                  <a:lnTo>
                    <a:pt x="0" y="0"/>
                  </a:lnTo>
                  <a:lnTo>
                    <a:pt x="3175" y="59436"/>
                  </a:lnTo>
                  <a:lnTo>
                    <a:pt x="56388" y="32131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43116" y="2938271"/>
              <a:ext cx="1905" cy="55244"/>
            </a:xfrm>
            <a:custGeom>
              <a:avLst/>
              <a:gdLst/>
              <a:ahLst/>
              <a:cxnLst/>
              <a:rect l="l" t="t" r="r" b="b"/>
              <a:pathLst>
                <a:path w="1904" h="55244">
                  <a:moveTo>
                    <a:pt x="0" y="54863"/>
                  </a:moveTo>
                  <a:lnTo>
                    <a:pt x="15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32405" y="3541014"/>
            <a:ext cx="773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lw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EB7500"/>
                </a:solidFill>
                <a:latin typeface="Arial MT"/>
                <a:cs typeface="Arial MT"/>
              </a:rPr>
              <a:t>$s0</a:t>
            </a:r>
            <a:r>
              <a:rPr sz="900" dirty="0">
                <a:solidFill>
                  <a:srgbClr val="FF8080"/>
                </a:solidFill>
                <a:latin typeface="Arial MT"/>
                <a:cs typeface="Arial MT"/>
              </a:rPr>
              <a:t>,</a:t>
            </a:r>
            <a:r>
              <a:rPr sz="900" spc="-15" dirty="0">
                <a:solidFill>
                  <a:srgbClr val="FF808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20($t1)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93976" y="3509771"/>
            <a:ext cx="44450" cy="826135"/>
            <a:chOff x="2093976" y="3509771"/>
            <a:chExt cx="44450" cy="826135"/>
          </a:xfrm>
        </p:grpSpPr>
        <p:sp>
          <p:nvSpPr>
            <p:cNvPr id="24" name="object 24"/>
            <p:cNvSpPr/>
            <p:nvPr/>
          </p:nvSpPr>
          <p:spPr>
            <a:xfrm>
              <a:off x="2115312" y="3511295"/>
              <a:ext cx="5080" cy="780415"/>
            </a:xfrm>
            <a:custGeom>
              <a:avLst/>
              <a:gdLst/>
              <a:ahLst/>
              <a:cxnLst/>
              <a:rect l="l" t="t" r="r" b="b"/>
              <a:pathLst>
                <a:path w="5080" h="780414">
                  <a:moveTo>
                    <a:pt x="0" y="0"/>
                  </a:moveTo>
                  <a:lnTo>
                    <a:pt x="4571" y="780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3976" y="429158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1021" y="0"/>
                  </a:moveTo>
                  <a:lnTo>
                    <a:pt x="0" y="4699"/>
                  </a:lnTo>
                  <a:lnTo>
                    <a:pt x="23622" y="44196"/>
                  </a:lnTo>
                  <a:lnTo>
                    <a:pt x="44196" y="4699"/>
                  </a:lnTo>
                  <a:lnTo>
                    <a:pt x="41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32405" y="4123690"/>
            <a:ext cx="868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sub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$t2,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EB7500"/>
                </a:solidFill>
                <a:latin typeface="Arial MT"/>
                <a:cs typeface="Arial MT"/>
              </a:rPr>
              <a:t>$s0,</a:t>
            </a:r>
            <a:r>
              <a:rPr sz="900" spc="-1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$t3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4954" y="2894838"/>
            <a:ext cx="511809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8300"/>
              </a:lnSpc>
              <a:spcBef>
                <a:spcPts val="114"/>
              </a:spcBef>
            </a:pPr>
            <a:r>
              <a:rPr sz="900" spc="-10" dirty="0">
                <a:latin typeface="Arial MT"/>
                <a:cs typeface="Arial MT"/>
              </a:rPr>
              <a:t>Program execution order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44954" y="3298063"/>
            <a:ext cx="794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(in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instructions)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71253" y="3489769"/>
            <a:ext cx="2341245" cy="288290"/>
            <a:chOff x="3171253" y="3489769"/>
            <a:chExt cx="2341245" cy="288290"/>
          </a:xfrm>
        </p:grpSpPr>
        <p:sp>
          <p:nvSpPr>
            <p:cNvPr id="30" name="object 30"/>
            <p:cNvSpPr/>
            <p:nvPr/>
          </p:nvSpPr>
          <p:spPr>
            <a:xfrm>
              <a:off x="5250180" y="3502152"/>
              <a:ext cx="129539" cy="269875"/>
            </a:xfrm>
            <a:custGeom>
              <a:avLst/>
              <a:gdLst/>
              <a:ahLst/>
              <a:cxnLst/>
              <a:rect l="l" t="t" r="r" b="b"/>
              <a:pathLst>
                <a:path w="129539" h="269875">
                  <a:moveTo>
                    <a:pt x="129540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26365" y="269748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0180" y="3502152"/>
              <a:ext cx="129539" cy="269875"/>
            </a:xfrm>
            <a:custGeom>
              <a:avLst/>
              <a:gdLst/>
              <a:ahLst/>
              <a:cxnLst/>
              <a:rect l="l" t="t" r="r" b="b"/>
              <a:pathLst>
                <a:path w="129539" h="269875">
                  <a:moveTo>
                    <a:pt x="126365" y="269748"/>
                  </a:moveTo>
                  <a:lnTo>
                    <a:pt x="0" y="269748"/>
                  </a:lnTo>
                  <a:lnTo>
                    <a:pt x="0" y="0"/>
                  </a:lnTo>
                  <a:lnTo>
                    <a:pt x="12954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3623" y="3502152"/>
              <a:ext cx="134620" cy="269875"/>
            </a:xfrm>
            <a:custGeom>
              <a:avLst/>
              <a:gdLst/>
              <a:ahLst/>
              <a:cxnLst/>
              <a:rect l="l" t="t" r="r" b="b"/>
              <a:pathLst>
                <a:path w="134620" h="269875">
                  <a:moveTo>
                    <a:pt x="0" y="269748"/>
                  </a:moveTo>
                  <a:lnTo>
                    <a:pt x="134112" y="269748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8532" y="3632454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49624" y="3502152"/>
              <a:ext cx="129539" cy="256540"/>
            </a:xfrm>
            <a:custGeom>
              <a:avLst/>
              <a:gdLst/>
              <a:ahLst/>
              <a:cxnLst/>
              <a:rect l="l" t="t" r="r" b="b"/>
              <a:pathLst>
                <a:path w="129539" h="256539">
                  <a:moveTo>
                    <a:pt x="129539" y="0"/>
                  </a:moveTo>
                  <a:lnTo>
                    <a:pt x="0" y="0"/>
                  </a:lnTo>
                  <a:lnTo>
                    <a:pt x="0" y="252856"/>
                  </a:lnTo>
                  <a:lnTo>
                    <a:pt x="129539" y="25603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9624" y="3502152"/>
              <a:ext cx="129539" cy="256540"/>
            </a:xfrm>
            <a:custGeom>
              <a:avLst/>
              <a:gdLst/>
              <a:ahLst/>
              <a:cxnLst/>
              <a:rect l="l" t="t" r="r" b="b"/>
              <a:pathLst>
                <a:path w="129539" h="256539">
                  <a:moveTo>
                    <a:pt x="0" y="252856"/>
                  </a:moveTo>
                  <a:lnTo>
                    <a:pt x="129539" y="256031"/>
                  </a:lnTo>
                  <a:lnTo>
                    <a:pt x="129539" y="0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5276" y="3508248"/>
              <a:ext cx="143510" cy="269875"/>
            </a:xfrm>
            <a:custGeom>
              <a:avLst/>
              <a:gdLst/>
              <a:ahLst/>
              <a:cxnLst/>
              <a:rect l="l" t="t" r="r" b="b"/>
              <a:pathLst>
                <a:path w="143510" h="269875">
                  <a:moveTo>
                    <a:pt x="143255" y="0"/>
                  </a:moveTo>
                  <a:lnTo>
                    <a:pt x="0" y="0"/>
                  </a:lnTo>
                  <a:lnTo>
                    <a:pt x="0" y="269747"/>
                  </a:lnTo>
                  <a:lnTo>
                    <a:pt x="143255" y="269747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20084" y="3494532"/>
              <a:ext cx="137160" cy="266700"/>
            </a:xfrm>
            <a:custGeom>
              <a:avLst/>
              <a:gdLst/>
              <a:ahLst/>
              <a:cxnLst/>
              <a:rect l="l" t="t" r="r" b="b"/>
              <a:pathLst>
                <a:path w="137160" h="266700">
                  <a:moveTo>
                    <a:pt x="0" y="266699"/>
                  </a:moveTo>
                  <a:lnTo>
                    <a:pt x="4571" y="0"/>
                  </a:lnTo>
                </a:path>
                <a:path w="137160" h="266700">
                  <a:moveTo>
                    <a:pt x="0" y="4571"/>
                  </a:moveTo>
                  <a:lnTo>
                    <a:pt x="137160" y="7619"/>
                  </a:lnTo>
                </a:path>
                <a:path w="137160" h="266700">
                  <a:moveTo>
                    <a:pt x="0" y="260603"/>
                  </a:moveTo>
                  <a:lnTo>
                    <a:pt x="137160" y="2636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04032" y="3502152"/>
              <a:ext cx="129539" cy="256540"/>
            </a:xfrm>
            <a:custGeom>
              <a:avLst/>
              <a:gdLst/>
              <a:ahLst/>
              <a:cxnLst/>
              <a:rect l="l" t="t" r="r" b="b"/>
              <a:pathLst>
                <a:path w="129539" h="256539">
                  <a:moveTo>
                    <a:pt x="129539" y="0"/>
                  </a:moveTo>
                  <a:lnTo>
                    <a:pt x="3175" y="0"/>
                  </a:lnTo>
                  <a:lnTo>
                    <a:pt x="0" y="252856"/>
                  </a:lnTo>
                  <a:lnTo>
                    <a:pt x="129539" y="25603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76016" y="3499104"/>
              <a:ext cx="257810" cy="259079"/>
            </a:xfrm>
            <a:custGeom>
              <a:avLst/>
              <a:gdLst/>
              <a:ahLst/>
              <a:cxnLst/>
              <a:rect l="l" t="t" r="r" b="b"/>
              <a:pathLst>
                <a:path w="257810" h="259079">
                  <a:moveTo>
                    <a:pt x="128016" y="255905"/>
                  </a:moveTo>
                  <a:lnTo>
                    <a:pt x="257556" y="259080"/>
                  </a:lnTo>
                  <a:lnTo>
                    <a:pt x="257556" y="3048"/>
                  </a:lnTo>
                  <a:lnTo>
                    <a:pt x="131191" y="3048"/>
                  </a:lnTo>
                </a:path>
                <a:path w="257810" h="259079">
                  <a:moveTo>
                    <a:pt x="127888" y="0"/>
                  </a:moveTo>
                  <a:lnTo>
                    <a:pt x="0" y="3175"/>
                  </a:lnTo>
                  <a:lnTo>
                    <a:pt x="0" y="259080"/>
                  </a:lnTo>
                  <a:lnTo>
                    <a:pt x="131063" y="25908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50183" y="3537966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86632" y="3537966"/>
            <a:ext cx="138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45764" y="3563111"/>
            <a:ext cx="1287780" cy="131445"/>
          </a:xfrm>
          <a:custGeom>
            <a:avLst/>
            <a:gdLst/>
            <a:ahLst/>
            <a:cxnLst/>
            <a:rect l="l" t="t" r="r" b="b"/>
            <a:pathLst>
              <a:path w="1287779" h="131445">
                <a:moveTo>
                  <a:pt x="0" y="64007"/>
                </a:moveTo>
                <a:lnTo>
                  <a:pt x="278891" y="65531"/>
                </a:lnTo>
              </a:path>
              <a:path w="1287779" h="131445">
                <a:moveTo>
                  <a:pt x="541020" y="0"/>
                </a:moveTo>
                <a:lnTo>
                  <a:pt x="810768" y="4572"/>
                </a:lnTo>
              </a:path>
              <a:path w="1287779" h="131445">
                <a:moveTo>
                  <a:pt x="1011936" y="64007"/>
                </a:moveTo>
                <a:lnTo>
                  <a:pt x="1287780" y="65531"/>
                </a:lnTo>
              </a:path>
              <a:path w="1287779" h="131445">
                <a:moveTo>
                  <a:pt x="541020" y="129539"/>
                </a:moveTo>
                <a:lnTo>
                  <a:pt x="810768" y="131063"/>
                </a:lnTo>
              </a:path>
              <a:path w="1287779" h="131445">
                <a:moveTo>
                  <a:pt x="213360" y="64007"/>
                </a:moveTo>
                <a:lnTo>
                  <a:pt x="213360" y="4572"/>
                </a:lnTo>
                <a:lnTo>
                  <a:pt x="278891" y="4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82310" y="3550411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WB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33544" y="3505200"/>
            <a:ext cx="285115" cy="269875"/>
          </a:xfrm>
          <a:custGeom>
            <a:avLst/>
            <a:gdLst/>
            <a:ahLst/>
            <a:cxnLst/>
            <a:rect l="l" t="t" r="r" b="b"/>
            <a:pathLst>
              <a:path w="285114" h="269875">
                <a:moveTo>
                  <a:pt x="281813" y="269748"/>
                </a:moveTo>
                <a:lnTo>
                  <a:pt x="284988" y="0"/>
                </a:lnTo>
                <a:lnTo>
                  <a:pt x="0" y="0"/>
                </a:lnTo>
                <a:lnTo>
                  <a:pt x="0" y="269748"/>
                </a:lnTo>
                <a:lnTo>
                  <a:pt x="284988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36084" y="3550411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MEM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62437" y="3367849"/>
            <a:ext cx="232410" cy="521970"/>
            <a:chOff x="4262437" y="3367849"/>
            <a:chExt cx="232410" cy="521970"/>
          </a:xfrm>
        </p:grpSpPr>
        <p:sp>
          <p:nvSpPr>
            <p:cNvPr id="47" name="object 47"/>
            <p:cNvSpPr/>
            <p:nvPr/>
          </p:nvSpPr>
          <p:spPr>
            <a:xfrm>
              <a:off x="4267200" y="3375786"/>
              <a:ext cx="222885" cy="509270"/>
            </a:xfrm>
            <a:custGeom>
              <a:avLst/>
              <a:gdLst/>
              <a:ahLst/>
              <a:cxnLst/>
              <a:rect l="l" t="t" r="r" b="b"/>
              <a:pathLst>
                <a:path w="222885" h="509270">
                  <a:moveTo>
                    <a:pt x="0" y="0"/>
                  </a:moveTo>
                  <a:lnTo>
                    <a:pt x="0" y="204470"/>
                  </a:lnTo>
                  <a:lnTo>
                    <a:pt x="60451" y="252094"/>
                  </a:lnTo>
                  <a:lnTo>
                    <a:pt x="0" y="301244"/>
                  </a:lnTo>
                  <a:lnTo>
                    <a:pt x="0" y="508888"/>
                  </a:lnTo>
                  <a:lnTo>
                    <a:pt x="222503" y="351917"/>
                  </a:lnTo>
                  <a:lnTo>
                    <a:pt x="222503" y="153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67200" y="3372611"/>
              <a:ext cx="222885" cy="512445"/>
            </a:xfrm>
            <a:custGeom>
              <a:avLst/>
              <a:gdLst/>
              <a:ahLst/>
              <a:cxnLst/>
              <a:rect l="l" t="t" r="r" b="b"/>
              <a:pathLst>
                <a:path w="222885" h="512445">
                  <a:moveTo>
                    <a:pt x="0" y="0"/>
                  </a:moveTo>
                  <a:lnTo>
                    <a:pt x="0" y="207645"/>
                  </a:lnTo>
                  <a:lnTo>
                    <a:pt x="60451" y="255269"/>
                  </a:lnTo>
                  <a:lnTo>
                    <a:pt x="0" y="304419"/>
                  </a:lnTo>
                  <a:lnTo>
                    <a:pt x="0" y="512063"/>
                  </a:lnTo>
                  <a:lnTo>
                    <a:pt x="222503" y="355092"/>
                  </a:lnTo>
                  <a:lnTo>
                    <a:pt x="222503" y="156972"/>
                  </a:lnTo>
                  <a:lnTo>
                    <a:pt x="0" y="31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326763" y="3543757"/>
            <a:ext cx="1765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EX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15321" y="3611879"/>
            <a:ext cx="2348865" cy="702945"/>
            <a:chOff x="3715321" y="3611879"/>
            <a:chExt cx="2348865" cy="702945"/>
          </a:xfrm>
        </p:grpSpPr>
        <p:sp>
          <p:nvSpPr>
            <p:cNvPr id="51" name="object 51"/>
            <p:cNvSpPr/>
            <p:nvPr/>
          </p:nvSpPr>
          <p:spPr>
            <a:xfrm>
              <a:off x="5093208" y="3611879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70" h="50800">
                  <a:moveTo>
                    <a:pt x="37718" y="0"/>
                  </a:moveTo>
                  <a:lnTo>
                    <a:pt x="14096" y="0"/>
                  </a:lnTo>
                  <a:lnTo>
                    <a:pt x="11049" y="3175"/>
                  </a:lnTo>
                  <a:lnTo>
                    <a:pt x="4699" y="9398"/>
                  </a:lnTo>
                  <a:lnTo>
                    <a:pt x="4699" y="12573"/>
                  </a:lnTo>
                  <a:lnTo>
                    <a:pt x="0" y="15748"/>
                  </a:lnTo>
                  <a:lnTo>
                    <a:pt x="0" y="29845"/>
                  </a:lnTo>
                  <a:lnTo>
                    <a:pt x="4699" y="36195"/>
                  </a:lnTo>
                  <a:lnTo>
                    <a:pt x="7874" y="39243"/>
                  </a:lnTo>
                  <a:lnTo>
                    <a:pt x="11049" y="43942"/>
                  </a:lnTo>
                  <a:lnTo>
                    <a:pt x="14096" y="47117"/>
                  </a:lnTo>
                  <a:lnTo>
                    <a:pt x="20446" y="47117"/>
                  </a:lnTo>
                  <a:lnTo>
                    <a:pt x="23494" y="50292"/>
                  </a:lnTo>
                  <a:lnTo>
                    <a:pt x="23494" y="47117"/>
                  </a:lnTo>
                  <a:lnTo>
                    <a:pt x="37718" y="47117"/>
                  </a:lnTo>
                  <a:lnTo>
                    <a:pt x="40766" y="43942"/>
                  </a:lnTo>
                  <a:lnTo>
                    <a:pt x="40766" y="39243"/>
                  </a:lnTo>
                  <a:lnTo>
                    <a:pt x="43941" y="36195"/>
                  </a:lnTo>
                  <a:lnTo>
                    <a:pt x="48640" y="36195"/>
                  </a:lnTo>
                  <a:lnTo>
                    <a:pt x="48640" y="29845"/>
                  </a:lnTo>
                  <a:lnTo>
                    <a:pt x="51815" y="26670"/>
                  </a:lnTo>
                  <a:lnTo>
                    <a:pt x="51815" y="20447"/>
                  </a:lnTo>
                  <a:lnTo>
                    <a:pt x="48640" y="15748"/>
                  </a:lnTo>
                  <a:lnTo>
                    <a:pt x="48640" y="12573"/>
                  </a:lnTo>
                  <a:lnTo>
                    <a:pt x="43941" y="9398"/>
                  </a:lnTo>
                  <a:lnTo>
                    <a:pt x="40766" y="6223"/>
                  </a:lnTo>
                  <a:lnTo>
                    <a:pt x="40766" y="3175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6280" y="4089653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1981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95216" y="4034027"/>
              <a:ext cx="131445" cy="256540"/>
            </a:xfrm>
            <a:custGeom>
              <a:avLst/>
              <a:gdLst/>
              <a:ahLst/>
              <a:cxnLst/>
              <a:rect l="l" t="t" r="r" b="b"/>
              <a:pathLst>
                <a:path w="131445" h="256539">
                  <a:moveTo>
                    <a:pt x="131063" y="0"/>
                  </a:moveTo>
                  <a:lnTo>
                    <a:pt x="0" y="0"/>
                  </a:lnTo>
                  <a:lnTo>
                    <a:pt x="0" y="252857"/>
                  </a:lnTo>
                  <a:lnTo>
                    <a:pt x="131063" y="256032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AE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95216" y="4034027"/>
              <a:ext cx="131445" cy="256540"/>
            </a:xfrm>
            <a:custGeom>
              <a:avLst/>
              <a:gdLst/>
              <a:ahLst/>
              <a:cxnLst/>
              <a:rect l="l" t="t" r="r" b="b"/>
              <a:pathLst>
                <a:path w="131445" h="256539">
                  <a:moveTo>
                    <a:pt x="0" y="252857"/>
                  </a:moveTo>
                  <a:lnTo>
                    <a:pt x="131063" y="256032"/>
                  </a:lnTo>
                  <a:lnTo>
                    <a:pt x="131063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67200" y="4026407"/>
              <a:ext cx="128270" cy="266700"/>
            </a:xfrm>
            <a:custGeom>
              <a:avLst/>
              <a:gdLst/>
              <a:ahLst/>
              <a:cxnLst/>
              <a:rect l="l" t="t" r="r" b="b"/>
              <a:pathLst>
                <a:path w="128270" h="266700">
                  <a:moveTo>
                    <a:pt x="0" y="266700"/>
                  </a:moveTo>
                  <a:lnTo>
                    <a:pt x="3048" y="0"/>
                  </a:lnTo>
                </a:path>
                <a:path w="128270" h="266700">
                  <a:moveTo>
                    <a:pt x="0" y="3048"/>
                  </a:moveTo>
                  <a:lnTo>
                    <a:pt x="128015" y="7620"/>
                  </a:lnTo>
                </a:path>
                <a:path w="128270" h="266700">
                  <a:moveTo>
                    <a:pt x="0" y="260604"/>
                  </a:moveTo>
                  <a:lnTo>
                    <a:pt x="128015" y="2636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77484" y="4026407"/>
              <a:ext cx="142240" cy="283845"/>
            </a:xfrm>
            <a:custGeom>
              <a:avLst/>
              <a:gdLst/>
              <a:ahLst/>
              <a:cxnLst/>
              <a:rect l="l" t="t" r="r" b="b"/>
              <a:pathLst>
                <a:path w="142239" h="283845">
                  <a:moveTo>
                    <a:pt x="141731" y="0"/>
                  </a:moveTo>
                  <a:lnTo>
                    <a:pt x="0" y="0"/>
                  </a:lnTo>
                  <a:lnTo>
                    <a:pt x="0" y="283464"/>
                  </a:lnTo>
                  <a:lnTo>
                    <a:pt x="138556" y="283464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77484" y="4026407"/>
              <a:ext cx="142240" cy="283845"/>
            </a:xfrm>
            <a:custGeom>
              <a:avLst/>
              <a:gdLst/>
              <a:ahLst/>
              <a:cxnLst/>
              <a:rect l="l" t="t" r="r" b="b"/>
              <a:pathLst>
                <a:path w="142239" h="283845">
                  <a:moveTo>
                    <a:pt x="138556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14173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13120" y="4026407"/>
              <a:ext cx="146685" cy="283845"/>
            </a:xfrm>
            <a:custGeom>
              <a:avLst/>
              <a:gdLst/>
              <a:ahLst/>
              <a:cxnLst/>
              <a:rect l="l" t="t" r="r" b="b"/>
              <a:pathLst>
                <a:path w="146685" h="283845">
                  <a:moveTo>
                    <a:pt x="0" y="283463"/>
                  </a:moveTo>
                  <a:lnTo>
                    <a:pt x="146303" y="283463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61076" y="4166615"/>
              <a:ext cx="216535" cy="3175"/>
            </a:xfrm>
            <a:custGeom>
              <a:avLst/>
              <a:gdLst/>
              <a:ahLst/>
              <a:cxnLst/>
              <a:rect l="l" t="t" r="r" b="b"/>
              <a:pathLst>
                <a:path w="216535" h="3175">
                  <a:moveTo>
                    <a:pt x="0" y="0"/>
                  </a:moveTo>
                  <a:lnTo>
                    <a:pt x="216408" y="304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46576" y="4040123"/>
              <a:ext cx="129539" cy="256540"/>
            </a:xfrm>
            <a:custGeom>
              <a:avLst/>
              <a:gdLst/>
              <a:ahLst/>
              <a:cxnLst/>
              <a:rect l="l" t="t" r="r" b="b"/>
              <a:pathLst>
                <a:path w="129539" h="256539">
                  <a:moveTo>
                    <a:pt x="129539" y="0"/>
                  </a:moveTo>
                  <a:lnTo>
                    <a:pt x="0" y="0"/>
                  </a:lnTo>
                  <a:lnTo>
                    <a:pt x="0" y="252856"/>
                  </a:lnTo>
                  <a:lnTo>
                    <a:pt x="129539" y="256031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20084" y="4037075"/>
              <a:ext cx="256540" cy="259079"/>
            </a:xfrm>
            <a:custGeom>
              <a:avLst/>
              <a:gdLst/>
              <a:ahLst/>
              <a:cxnLst/>
              <a:rect l="l" t="t" r="r" b="b"/>
              <a:pathLst>
                <a:path w="256539" h="259079">
                  <a:moveTo>
                    <a:pt x="126491" y="255905"/>
                  </a:moveTo>
                  <a:lnTo>
                    <a:pt x="256031" y="259080"/>
                  </a:lnTo>
                  <a:lnTo>
                    <a:pt x="256031" y="3048"/>
                  </a:lnTo>
                  <a:lnTo>
                    <a:pt x="126491" y="3048"/>
                  </a:lnTo>
                </a:path>
                <a:path w="256539" h="259079">
                  <a:moveTo>
                    <a:pt x="126491" y="0"/>
                  </a:moveTo>
                  <a:lnTo>
                    <a:pt x="0" y="3175"/>
                  </a:lnTo>
                  <a:lnTo>
                    <a:pt x="0" y="259080"/>
                  </a:lnTo>
                  <a:lnTo>
                    <a:pt x="126491" y="25908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789934" y="4072890"/>
            <a:ext cx="130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6763" y="4072890"/>
            <a:ext cx="1377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ID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86784" y="4043171"/>
            <a:ext cx="1571625" cy="269875"/>
          </a:xfrm>
          <a:custGeom>
            <a:avLst/>
            <a:gdLst/>
            <a:ahLst/>
            <a:cxnLst/>
            <a:rect l="l" t="t" r="r" b="b"/>
            <a:pathLst>
              <a:path w="1571625" h="269875">
                <a:moveTo>
                  <a:pt x="0" y="123443"/>
                </a:moveTo>
                <a:lnTo>
                  <a:pt x="277367" y="124967"/>
                </a:lnTo>
              </a:path>
              <a:path w="1571625" h="269875">
                <a:moveTo>
                  <a:pt x="1010412" y="123443"/>
                </a:moveTo>
                <a:lnTo>
                  <a:pt x="1286255" y="124967"/>
                </a:lnTo>
              </a:path>
              <a:path w="1571625" h="269875">
                <a:moveTo>
                  <a:pt x="539495" y="187451"/>
                </a:moveTo>
                <a:lnTo>
                  <a:pt x="822960" y="188975"/>
                </a:lnTo>
              </a:path>
              <a:path w="1571625" h="269875">
                <a:moveTo>
                  <a:pt x="211836" y="123443"/>
                </a:moveTo>
                <a:lnTo>
                  <a:pt x="211836" y="59435"/>
                </a:lnTo>
                <a:lnTo>
                  <a:pt x="277367" y="59435"/>
                </a:lnTo>
              </a:path>
              <a:path w="1571625" h="269875">
                <a:moveTo>
                  <a:pt x="1571243" y="266572"/>
                </a:moveTo>
                <a:lnTo>
                  <a:pt x="1571243" y="0"/>
                </a:lnTo>
                <a:lnTo>
                  <a:pt x="1286255" y="0"/>
                </a:lnTo>
                <a:lnTo>
                  <a:pt x="1286255" y="269747"/>
                </a:lnTo>
                <a:lnTo>
                  <a:pt x="1571243" y="2697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822060" y="4076192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WB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76215" y="4088638"/>
            <a:ext cx="292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MEM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801933" y="3905821"/>
            <a:ext cx="232410" cy="518795"/>
            <a:chOff x="4801933" y="3905821"/>
            <a:chExt cx="232410" cy="518795"/>
          </a:xfrm>
        </p:grpSpPr>
        <p:sp>
          <p:nvSpPr>
            <p:cNvPr id="68" name="object 68"/>
            <p:cNvSpPr/>
            <p:nvPr/>
          </p:nvSpPr>
          <p:spPr>
            <a:xfrm>
              <a:off x="4806696" y="3913759"/>
              <a:ext cx="222885" cy="506095"/>
            </a:xfrm>
            <a:custGeom>
              <a:avLst/>
              <a:gdLst/>
              <a:ahLst/>
              <a:cxnLst/>
              <a:rect l="l" t="t" r="r" b="b"/>
              <a:pathLst>
                <a:path w="222885" h="506095">
                  <a:moveTo>
                    <a:pt x="0" y="0"/>
                  </a:moveTo>
                  <a:lnTo>
                    <a:pt x="0" y="204597"/>
                  </a:lnTo>
                  <a:lnTo>
                    <a:pt x="60451" y="253746"/>
                  </a:lnTo>
                  <a:lnTo>
                    <a:pt x="0" y="301244"/>
                  </a:lnTo>
                  <a:lnTo>
                    <a:pt x="0" y="505841"/>
                  </a:lnTo>
                  <a:lnTo>
                    <a:pt x="222503" y="352044"/>
                  </a:lnTo>
                  <a:lnTo>
                    <a:pt x="222503" y="153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06696" y="3910584"/>
              <a:ext cx="222885" cy="509270"/>
            </a:xfrm>
            <a:custGeom>
              <a:avLst/>
              <a:gdLst/>
              <a:ahLst/>
              <a:cxnLst/>
              <a:rect l="l" t="t" r="r" b="b"/>
              <a:pathLst>
                <a:path w="222885" h="509270">
                  <a:moveTo>
                    <a:pt x="0" y="0"/>
                  </a:moveTo>
                  <a:lnTo>
                    <a:pt x="0" y="207772"/>
                  </a:lnTo>
                  <a:lnTo>
                    <a:pt x="60451" y="256921"/>
                  </a:lnTo>
                  <a:lnTo>
                    <a:pt x="0" y="304419"/>
                  </a:lnTo>
                  <a:lnTo>
                    <a:pt x="0" y="509016"/>
                  </a:lnTo>
                  <a:lnTo>
                    <a:pt x="222503" y="355219"/>
                  </a:lnTo>
                  <a:lnTo>
                    <a:pt x="222503" y="156972"/>
                  </a:lnTo>
                  <a:lnTo>
                    <a:pt x="0" y="317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869560" y="4088638"/>
            <a:ext cx="176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EX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655820" y="3593591"/>
            <a:ext cx="920750" cy="521334"/>
            <a:chOff x="4655820" y="3593591"/>
            <a:chExt cx="920750" cy="521334"/>
          </a:xfrm>
        </p:grpSpPr>
        <p:sp>
          <p:nvSpPr>
            <p:cNvPr id="72" name="object 72"/>
            <p:cNvSpPr/>
            <p:nvPr/>
          </p:nvSpPr>
          <p:spPr>
            <a:xfrm>
              <a:off x="4655820" y="4064507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70" h="50800">
                  <a:moveTo>
                    <a:pt x="35559" y="0"/>
                  </a:moveTo>
                  <a:lnTo>
                    <a:pt x="21081" y="0"/>
                  </a:lnTo>
                  <a:lnTo>
                    <a:pt x="17779" y="3175"/>
                  </a:lnTo>
                  <a:lnTo>
                    <a:pt x="14604" y="3175"/>
                  </a:lnTo>
                  <a:lnTo>
                    <a:pt x="9651" y="6223"/>
                  </a:lnTo>
                  <a:lnTo>
                    <a:pt x="6476" y="9398"/>
                  </a:lnTo>
                  <a:lnTo>
                    <a:pt x="3175" y="14097"/>
                  </a:lnTo>
                  <a:lnTo>
                    <a:pt x="3175" y="20447"/>
                  </a:lnTo>
                  <a:lnTo>
                    <a:pt x="0" y="23622"/>
                  </a:lnTo>
                  <a:lnTo>
                    <a:pt x="3175" y="29845"/>
                  </a:lnTo>
                  <a:lnTo>
                    <a:pt x="3175" y="37719"/>
                  </a:lnTo>
                  <a:lnTo>
                    <a:pt x="9651" y="43942"/>
                  </a:lnTo>
                  <a:lnTo>
                    <a:pt x="14604" y="43942"/>
                  </a:lnTo>
                  <a:lnTo>
                    <a:pt x="21081" y="50292"/>
                  </a:lnTo>
                  <a:lnTo>
                    <a:pt x="27558" y="50292"/>
                  </a:lnTo>
                  <a:lnTo>
                    <a:pt x="27558" y="47117"/>
                  </a:lnTo>
                  <a:lnTo>
                    <a:pt x="30733" y="50292"/>
                  </a:lnTo>
                  <a:lnTo>
                    <a:pt x="35559" y="50292"/>
                  </a:lnTo>
                  <a:lnTo>
                    <a:pt x="42037" y="43942"/>
                  </a:lnTo>
                  <a:lnTo>
                    <a:pt x="45338" y="43942"/>
                  </a:lnTo>
                  <a:lnTo>
                    <a:pt x="51815" y="37719"/>
                  </a:lnTo>
                  <a:lnTo>
                    <a:pt x="51815" y="14097"/>
                  </a:lnTo>
                  <a:lnTo>
                    <a:pt x="48513" y="9398"/>
                  </a:lnTo>
                  <a:lnTo>
                    <a:pt x="45338" y="6223"/>
                  </a:lnTo>
                  <a:lnTo>
                    <a:pt x="42037" y="3175"/>
                  </a:lnTo>
                  <a:lnTo>
                    <a:pt x="38862" y="3175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11446" y="3606545"/>
              <a:ext cx="852169" cy="457200"/>
            </a:xfrm>
            <a:custGeom>
              <a:avLst/>
              <a:gdLst/>
              <a:ahLst/>
              <a:cxnLst/>
              <a:rect l="l" t="t" r="r" b="b"/>
              <a:pathLst>
                <a:path w="852170" h="457200">
                  <a:moveTo>
                    <a:pt x="381000" y="0"/>
                  </a:moveTo>
                  <a:lnTo>
                    <a:pt x="0" y="457199"/>
                  </a:lnTo>
                </a:path>
                <a:path w="852170" h="457200">
                  <a:moveTo>
                    <a:pt x="851915" y="51815"/>
                  </a:moveTo>
                  <a:lnTo>
                    <a:pt x="13715" y="432815"/>
                  </a:lnTo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110132" y="5197153"/>
            <a:ext cx="3456940" cy="1484630"/>
            <a:chOff x="3110132" y="5197153"/>
            <a:chExt cx="3456940" cy="1484630"/>
          </a:xfrm>
        </p:grpSpPr>
        <p:sp>
          <p:nvSpPr>
            <p:cNvPr id="75" name="object 75"/>
            <p:cNvSpPr/>
            <p:nvPr/>
          </p:nvSpPr>
          <p:spPr>
            <a:xfrm>
              <a:off x="5028303" y="6347351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701" y="0"/>
                  </a:lnTo>
                </a:path>
              </a:pathLst>
            </a:custGeom>
            <a:ln w="2056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0132" y="5197153"/>
              <a:ext cx="3456865" cy="1484585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2685723" y="4680678"/>
            <a:ext cx="27622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0" dirty="0">
                <a:latin typeface="Arial MT"/>
                <a:cs typeface="Arial MT"/>
              </a:rPr>
              <a:t>Time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95722" y="4765153"/>
            <a:ext cx="3600450" cy="58419"/>
          </a:xfrm>
          <a:custGeom>
            <a:avLst/>
            <a:gdLst/>
            <a:ahLst/>
            <a:cxnLst/>
            <a:rect l="l" t="t" r="r" b="b"/>
            <a:pathLst>
              <a:path w="3600450" h="58420">
                <a:moveTo>
                  <a:pt x="0" y="0"/>
                </a:moveTo>
                <a:lnTo>
                  <a:pt x="3600429" y="3540"/>
                </a:lnTo>
              </a:path>
              <a:path w="3600450" h="58420">
                <a:moveTo>
                  <a:pt x="512436" y="57925"/>
                </a:moveTo>
                <a:lnTo>
                  <a:pt x="515701" y="3540"/>
                </a:lnTo>
              </a:path>
            </a:pathLst>
          </a:custGeom>
          <a:ln w="6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461242" y="4581680"/>
            <a:ext cx="8826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020410" y="4768693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10">
                <a:moveTo>
                  <a:pt x="0" y="54385"/>
                </a:moveTo>
                <a:lnTo>
                  <a:pt x="3407" y="0"/>
                </a:lnTo>
              </a:path>
            </a:pathLst>
          </a:custGeom>
          <a:ln w="6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973778" y="4581680"/>
            <a:ext cx="8826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32804" y="4768693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10">
                <a:moveTo>
                  <a:pt x="0" y="54385"/>
                </a:moveTo>
                <a:lnTo>
                  <a:pt x="3549" y="0"/>
                </a:lnTo>
              </a:path>
            </a:pathLst>
          </a:custGeom>
          <a:ln w="6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485888" y="4581680"/>
            <a:ext cx="8826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Arial MT"/>
                <a:cs typeface="Arial MT"/>
              </a:rPr>
              <a:t>6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045340" y="4768693"/>
            <a:ext cx="3175" cy="54610"/>
          </a:xfrm>
          <a:custGeom>
            <a:avLst/>
            <a:gdLst/>
            <a:ahLst/>
            <a:cxnLst/>
            <a:rect l="l" t="t" r="r" b="b"/>
            <a:pathLst>
              <a:path w="3175" h="54610">
                <a:moveTo>
                  <a:pt x="0" y="54385"/>
                </a:moveTo>
                <a:lnTo>
                  <a:pt x="3123" y="0"/>
                </a:lnTo>
              </a:path>
            </a:pathLst>
          </a:custGeom>
          <a:ln w="6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998423" y="4581680"/>
            <a:ext cx="8826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Arial MT"/>
                <a:cs typeface="Arial MT"/>
              </a:rPr>
              <a:t>8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57450" y="4768693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10">
                <a:moveTo>
                  <a:pt x="0" y="54385"/>
                </a:moveTo>
                <a:lnTo>
                  <a:pt x="3549" y="0"/>
                </a:lnTo>
              </a:path>
            </a:pathLst>
          </a:custGeom>
          <a:ln w="6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476743" y="4581680"/>
            <a:ext cx="15303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69986" y="4768693"/>
            <a:ext cx="3810" cy="54610"/>
          </a:xfrm>
          <a:custGeom>
            <a:avLst/>
            <a:gdLst/>
            <a:ahLst/>
            <a:cxnLst/>
            <a:rect l="l" t="t" r="r" b="b"/>
            <a:pathLst>
              <a:path w="3810" h="54610">
                <a:moveTo>
                  <a:pt x="0" y="54385"/>
                </a:moveTo>
                <a:lnTo>
                  <a:pt x="3549" y="0"/>
                </a:lnTo>
              </a:path>
            </a:pathLst>
          </a:custGeom>
          <a:ln w="6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988853" y="4581680"/>
            <a:ext cx="153670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12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94716" y="4581680"/>
            <a:ext cx="149860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14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992237" y="4737960"/>
            <a:ext cx="4157345" cy="85725"/>
            <a:chOff x="2992237" y="4737960"/>
            <a:chExt cx="4157345" cy="85725"/>
          </a:xfrm>
        </p:grpSpPr>
        <p:sp>
          <p:nvSpPr>
            <p:cNvPr id="92" name="object 92"/>
            <p:cNvSpPr/>
            <p:nvPr/>
          </p:nvSpPr>
          <p:spPr>
            <a:xfrm>
              <a:off x="2995722" y="4765153"/>
              <a:ext cx="4112895" cy="3810"/>
            </a:xfrm>
            <a:custGeom>
              <a:avLst/>
              <a:gdLst/>
              <a:ahLst/>
              <a:cxnLst/>
              <a:rect l="l" t="t" r="r" b="b"/>
              <a:pathLst>
                <a:path w="4112895" h="3810">
                  <a:moveTo>
                    <a:pt x="0" y="0"/>
                  </a:moveTo>
                  <a:lnTo>
                    <a:pt x="4112539" y="3540"/>
                  </a:lnTo>
                </a:path>
              </a:pathLst>
            </a:custGeom>
            <a:ln w="6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91508" y="473796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123" y="0"/>
                  </a:moveTo>
                  <a:lnTo>
                    <a:pt x="0" y="0"/>
                  </a:lnTo>
                  <a:lnTo>
                    <a:pt x="3123" y="57925"/>
                  </a:lnTo>
                  <a:lnTo>
                    <a:pt x="58068" y="30733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82522" y="4768693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54385"/>
                  </a:moveTo>
                  <a:lnTo>
                    <a:pt x="0" y="0"/>
                  </a:lnTo>
                </a:path>
              </a:pathLst>
            </a:custGeom>
            <a:ln w="6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170078" y="5366881"/>
            <a:ext cx="77406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 MT"/>
                <a:cs typeface="Arial MT"/>
              </a:rPr>
              <a:t>lw</a:t>
            </a:r>
            <a:r>
              <a:rPr sz="850" spc="70" dirty="0"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EB7500"/>
                </a:solidFill>
                <a:latin typeface="Arial MT"/>
                <a:cs typeface="Arial MT"/>
              </a:rPr>
              <a:t>$s0</a:t>
            </a:r>
            <a:r>
              <a:rPr sz="850" dirty="0">
                <a:solidFill>
                  <a:srgbClr val="FF8080"/>
                </a:solidFill>
                <a:latin typeface="Arial MT"/>
                <a:cs typeface="Arial MT"/>
              </a:rPr>
              <a:t>,</a:t>
            </a:r>
            <a:r>
              <a:rPr sz="850" spc="60" dirty="0">
                <a:solidFill>
                  <a:srgbClr val="FF808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20($t1)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032554" y="5346460"/>
            <a:ext cx="44450" cy="1074420"/>
            <a:chOff x="2032554" y="5346460"/>
            <a:chExt cx="44450" cy="1074420"/>
          </a:xfrm>
        </p:grpSpPr>
        <p:sp>
          <p:nvSpPr>
            <p:cNvPr id="97" name="object 97"/>
            <p:cNvSpPr/>
            <p:nvPr/>
          </p:nvSpPr>
          <p:spPr>
            <a:xfrm>
              <a:off x="2059105" y="5348207"/>
              <a:ext cx="3810" cy="1048385"/>
            </a:xfrm>
            <a:custGeom>
              <a:avLst/>
              <a:gdLst/>
              <a:ahLst/>
              <a:cxnLst/>
              <a:rect l="l" t="t" r="r" b="b"/>
              <a:pathLst>
                <a:path w="3810" h="1048385">
                  <a:moveTo>
                    <a:pt x="0" y="0"/>
                  </a:moveTo>
                  <a:lnTo>
                    <a:pt x="3494" y="1047934"/>
                  </a:lnTo>
                </a:path>
              </a:pathLst>
            </a:custGeom>
            <a:ln w="3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32554" y="63762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0875" y="0"/>
                  </a:moveTo>
                  <a:lnTo>
                    <a:pt x="0" y="3484"/>
                  </a:lnTo>
                  <a:lnTo>
                    <a:pt x="23756" y="44258"/>
                  </a:lnTo>
                  <a:lnTo>
                    <a:pt x="44367" y="3484"/>
                  </a:lnTo>
                  <a:lnTo>
                    <a:pt x="40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170078" y="6288653"/>
            <a:ext cx="867410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 MT"/>
                <a:cs typeface="Arial MT"/>
              </a:rPr>
              <a:t>sub</a:t>
            </a:r>
            <a:r>
              <a:rPr sz="850" spc="70" dirty="0"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$t2,</a:t>
            </a:r>
            <a:r>
              <a:rPr sz="850" spc="80" dirty="0"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EB7500"/>
                </a:solidFill>
                <a:latin typeface="Arial MT"/>
                <a:cs typeface="Arial MT"/>
              </a:rPr>
              <a:t>$s0,</a:t>
            </a:r>
            <a:r>
              <a:rPr sz="850" spc="7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$t3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82124" y="4721750"/>
            <a:ext cx="512445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4099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Program execution order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82124" y="5124682"/>
            <a:ext cx="79438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Arial MT"/>
                <a:cs typeface="Arial MT"/>
              </a:rPr>
              <a:t>(in</a:t>
            </a:r>
            <a:r>
              <a:rPr sz="850" spc="35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instructions)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188093" y="5363397"/>
            <a:ext cx="1250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IF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24325" y="5363397"/>
            <a:ext cx="1377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ID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20333" y="5377333"/>
            <a:ext cx="21018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WB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73865" y="5377333"/>
            <a:ext cx="2901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MEM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264120" y="5370365"/>
            <a:ext cx="1758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EX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216812" y="6289319"/>
            <a:ext cx="266700" cy="269875"/>
            <a:chOff x="4216812" y="6289319"/>
            <a:chExt cx="266700" cy="269875"/>
          </a:xfrm>
        </p:grpSpPr>
        <p:sp>
          <p:nvSpPr>
            <p:cNvPr id="108" name="object 108"/>
            <p:cNvSpPr/>
            <p:nvPr/>
          </p:nvSpPr>
          <p:spPr>
            <a:xfrm>
              <a:off x="4348377" y="6297866"/>
              <a:ext cx="130175" cy="255904"/>
            </a:xfrm>
            <a:custGeom>
              <a:avLst/>
              <a:gdLst/>
              <a:ahLst/>
              <a:cxnLst/>
              <a:rect l="l" t="t" r="r" b="b"/>
              <a:pathLst>
                <a:path w="130175" h="255904">
                  <a:moveTo>
                    <a:pt x="130050" y="0"/>
                  </a:moveTo>
                  <a:lnTo>
                    <a:pt x="0" y="0"/>
                  </a:lnTo>
                  <a:lnTo>
                    <a:pt x="0" y="252310"/>
                  </a:lnTo>
                  <a:lnTo>
                    <a:pt x="130050" y="255794"/>
                  </a:lnTo>
                  <a:lnTo>
                    <a:pt x="1300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221875" y="6294382"/>
              <a:ext cx="257175" cy="259715"/>
            </a:xfrm>
            <a:custGeom>
              <a:avLst/>
              <a:gdLst/>
              <a:ahLst/>
              <a:cxnLst/>
              <a:rect l="l" t="t" r="r" b="b"/>
              <a:pathLst>
                <a:path w="257175" h="259715">
                  <a:moveTo>
                    <a:pt x="126501" y="255794"/>
                  </a:moveTo>
                  <a:lnTo>
                    <a:pt x="256551" y="259278"/>
                  </a:lnTo>
                  <a:lnTo>
                    <a:pt x="256551" y="3484"/>
                  </a:lnTo>
                  <a:lnTo>
                    <a:pt x="126501" y="3484"/>
                  </a:lnTo>
                </a:path>
                <a:path w="257175" h="259715">
                  <a:moveTo>
                    <a:pt x="126501" y="0"/>
                  </a:moveTo>
                  <a:lnTo>
                    <a:pt x="0" y="3484"/>
                  </a:lnTo>
                  <a:lnTo>
                    <a:pt x="0" y="259278"/>
                  </a:lnTo>
                  <a:lnTo>
                    <a:pt x="126501" y="259278"/>
                  </a:lnTo>
                </a:path>
              </a:pathLst>
            </a:custGeom>
            <a:ln w="10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291380" y="6325930"/>
            <a:ext cx="12890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IF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827626" y="6325930"/>
            <a:ext cx="1377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ID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323918" y="6329414"/>
            <a:ext cx="21018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WB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77166" y="6343010"/>
            <a:ext cx="2901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MEM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370829" y="6343010"/>
            <a:ext cx="17589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Arial MT"/>
                <a:cs typeface="Arial MT"/>
              </a:rPr>
              <a:t>EX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615003" y="5871853"/>
            <a:ext cx="3917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134070" y="5871853"/>
            <a:ext cx="3949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656828" y="5871853"/>
            <a:ext cx="3949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217068" y="5871853"/>
            <a:ext cx="3949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739826" y="5871853"/>
            <a:ext cx="39116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" dirty="0">
                <a:solidFill>
                  <a:srgbClr val="EB7500"/>
                </a:solidFill>
                <a:latin typeface="Arial MT"/>
                <a:cs typeface="Arial MT"/>
              </a:rPr>
              <a:t>bubble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940678" y="5061280"/>
            <a:ext cx="3112135" cy="39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Bir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kesim(stage)</a:t>
            </a:r>
            <a:r>
              <a:rPr sz="1200" spc="3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gecikmesiyle,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ilerletilen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data</a:t>
            </a:r>
            <a:endParaRPr sz="1200">
              <a:latin typeface="Tahoma"/>
              <a:cs typeface="Tahoma"/>
            </a:endParaRPr>
          </a:p>
          <a:p>
            <a:pPr marL="59690">
              <a:lnSpc>
                <a:spcPts val="1475"/>
              </a:lnSpc>
            </a:pPr>
            <a:r>
              <a:rPr sz="1250" b="1" spc="-10" dirty="0">
                <a:solidFill>
                  <a:srgbClr val="FF0000"/>
                </a:solidFill>
                <a:latin typeface="Tahoma"/>
                <a:cs typeface="Tahoma"/>
              </a:rPr>
              <a:t>sub</a:t>
            </a:r>
            <a:r>
              <a:rPr sz="125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komutunda</a:t>
            </a:r>
            <a:r>
              <a:rPr sz="1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kullanılabilir.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947028" y="3384930"/>
            <a:ext cx="2856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Bir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Durma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(gecikme)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olmadan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,alt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komuta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girdi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sağlamak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mümkün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değildir.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NİYE?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gecikmesinden</a:t>
            </a:r>
            <a:r>
              <a:rPr sz="24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(Stall)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kaçınmak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için</a:t>
            </a:r>
            <a:r>
              <a:rPr sz="24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kodlamayı</a:t>
            </a:r>
            <a:endParaRPr sz="2400">
              <a:latin typeface="Tahoma"/>
              <a:cs typeface="Tahoma"/>
            </a:endParaRPr>
          </a:p>
          <a:p>
            <a:pPr marL="104139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yeniden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düzenleme.(Software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Solution)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50"/>
            <a:ext cx="140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1947625"/>
          <a:ext cx="2197100" cy="138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R="36830" algn="ctr">
                        <a:lnSpc>
                          <a:spcPts val="207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lw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$t0,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0($t1)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6830" algn="ctr">
                        <a:lnSpc>
                          <a:spcPts val="237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lw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$t2,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4($t1)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6830" algn="ctr">
                        <a:lnSpc>
                          <a:spcPts val="237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sw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$t2,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0($t1)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R="36830" algn="ctr">
                        <a:lnSpc>
                          <a:spcPts val="237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sw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$t0,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7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4($t1)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3719550"/>
            <a:ext cx="2229485" cy="17970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Reordered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code: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Courier New"/>
                <a:cs typeface="Courier New"/>
              </a:rPr>
              <a:t>lw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$t0,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0($t1)</a:t>
            </a:r>
            <a:endParaRPr sz="2000">
              <a:latin typeface="Courier New"/>
              <a:cs typeface="Courier New"/>
            </a:endParaRPr>
          </a:p>
          <a:p>
            <a:pPr marL="12700" marR="74930">
              <a:lnSpc>
                <a:spcPct val="120000"/>
              </a:lnSpc>
            </a:pPr>
            <a:r>
              <a:rPr sz="2000" dirty="0">
                <a:latin typeface="Courier New"/>
                <a:cs typeface="Courier New"/>
              </a:rPr>
              <a:t>lw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4($t1) </a:t>
            </a:r>
            <a:r>
              <a:rPr sz="2000" dirty="0">
                <a:latin typeface="Courier New"/>
                <a:cs typeface="Courier New"/>
              </a:rPr>
              <a:t>sw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$t0,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4($t1)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sw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0($t1)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000" y="2482342"/>
            <a:ext cx="463550" cy="454025"/>
          </a:xfrm>
          <a:custGeom>
            <a:avLst/>
            <a:gdLst/>
            <a:ahLst/>
            <a:cxnLst/>
            <a:rect l="l" t="t" r="r" b="b"/>
            <a:pathLst>
              <a:path w="463550" h="454025">
                <a:moveTo>
                  <a:pt x="81533" y="350900"/>
                </a:moveTo>
                <a:lnTo>
                  <a:pt x="0" y="413258"/>
                </a:lnTo>
                <a:lnTo>
                  <a:pt x="94361" y="453517"/>
                </a:lnTo>
                <a:lnTo>
                  <a:pt x="98043" y="451993"/>
                </a:lnTo>
                <a:lnTo>
                  <a:pt x="100837" y="445643"/>
                </a:lnTo>
                <a:lnTo>
                  <a:pt x="99313" y="441833"/>
                </a:lnTo>
                <a:lnTo>
                  <a:pt x="96138" y="440436"/>
                </a:lnTo>
                <a:lnTo>
                  <a:pt x="43329" y="417957"/>
                </a:lnTo>
                <a:lnTo>
                  <a:pt x="13207" y="417957"/>
                </a:lnTo>
                <a:lnTo>
                  <a:pt x="11683" y="405384"/>
                </a:lnTo>
                <a:lnTo>
                  <a:pt x="34962" y="402457"/>
                </a:lnTo>
                <a:lnTo>
                  <a:pt x="86360" y="363093"/>
                </a:lnTo>
                <a:lnTo>
                  <a:pt x="89154" y="361061"/>
                </a:lnTo>
                <a:lnTo>
                  <a:pt x="89788" y="356997"/>
                </a:lnTo>
                <a:lnTo>
                  <a:pt x="85470" y="351409"/>
                </a:lnTo>
                <a:lnTo>
                  <a:pt x="81533" y="350900"/>
                </a:lnTo>
                <a:close/>
              </a:path>
              <a:path w="463550" h="454025">
                <a:moveTo>
                  <a:pt x="34962" y="402457"/>
                </a:moveTo>
                <a:lnTo>
                  <a:pt x="11683" y="405384"/>
                </a:lnTo>
                <a:lnTo>
                  <a:pt x="13207" y="417957"/>
                </a:lnTo>
                <a:lnTo>
                  <a:pt x="23339" y="416687"/>
                </a:lnTo>
                <a:lnTo>
                  <a:pt x="16382" y="416687"/>
                </a:lnTo>
                <a:lnTo>
                  <a:pt x="14986" y="405892"/>
                </a:lnTo>
                <a:lnTo>
                  <a:pt x="30477" y="405892"/>
                </a:lnTo>
                <a:lnTo>
                  <a:pt x="34962" y="402457"/>
                </a:lnTo>
                <a:close/>
              </a:path>
              <a:path w="463550" h="454025">
                <a:moveTo>
                  <a:pt x="36477" y="415040"/>
                </a:moveTo>
                <a:lnTo>
                  <a:pt x="13207" y="417957"/>
                </a:lnTo>
                <a:lnTo>
                  <a:pt x="43329" y="417957"/>
                </a:lnTo>
                <a:lnTo>
                  <a:pt x="36477" y="415040"/>
                </a:lnTo>
                <a:close/>
              </a:path>
              <a:path w="463550" h="454025">
                <a:moveTo>
                  <a:pt x="14986" y="405892"/>
                </a:moveTo>
                <a:lnTo>
                  <a:pt x="16382" y="416687"/>
                </a:lnTo>
                <a:lnTo>
                  <a:pt x="24943" y="410130"/>
                </a:lnTo>
                <a:lnTo>
                  <a:pt x="14986" y="405892"/>
                </a:lnTo>
                <a:close/>
              </a:path>
              <a:path w="463550" h="454025">
                <a:moveTo>
                  <a:pt x="24943" y="410130"/>
                </a:moveTo>
                <a:lnTo>
                  <a:pt x="16382" y="416687"/>
                </a:lnTo>
                <a:lnTo>
                  <a:pt x="23339" y="416687"/>
                </a:lnTo>
                <a:lnTo>
                  <a:pt x="36477" y="415040"/>
                </a:lnTo>
                <a:lnTo>
                  <a:pt x="24943" y="410130"/>
                </a:lnTo>
                <a:close/>
              </a:path>
              <a:path w="463550" h="454025">
                <a:moveTo>
                  <a:pt x="288163" y="361569"/>
                </a:moveTo>
                <a:lnTo>
                  <a:pt x="265811" y="366649"/>
                </a:lnTo>
                <a:lnTo>
                  <a:pt x="242316" y="371475"/>
                </a:lnTo>
                <a:lnTo>
                  <a:pt x="217931" y="376047"/>
                </a:lnTo>
                <a:lnTo>
                  <a:pt x="192531" y="380365"/>
                </a:lnTo>
                <a:lnTo>
                  <a:pt x="166497" y="384556"/>
                </a:lnTo>
                <a:lnTo>
                  <a:pt x="112268" y="392430"/>
                </a:lnTo>
                <a:lnTo>
                  <a:pt x="34962" y="402457"/>
                </a:lnTo>
                <a:lnTo>
                  <a:pt x="24943" y="410130"/>
                </a:lnTo>
                <a:lnTo>
                  <a:pt x="114045" y="405003"/>
                </a:lnTo>
                <a:lnTo>
                  <a:pt x="194691" y="392938"/>
                </a:lnTo>
                <a:lnTo>
                  <a:pt x="244856" y="383921"/>
                </a:lnTo>
                <a:lnTo>
                  <a:pt x="291083" y="374015"/>
                </a:lnTo>
                <a:lnTo>
                  <a:pt x="332486" y="362585"/>
                </a:lnTo>
                <a:lnTo>
                  <a:pt x="335208" y="361696"/>
                </a:lnTo>
                <a:lnTo>
                  <a:pt x="288036" y="361696"/>
                </a:lnTo>
                <a:close/>
              </a:path>
              <a:path w="463550" h="454025">
                <a:moveTo>
                  <a:pt x="30477" y="405892"/>
                </a:moveTo>
                <a:lnTo>
                  <a:pt x="14986" y="405892"/>
                </a:lnTo>
                <a:lnTo>
                  <a:pt x="24943" y="410130"/>
                </a:lnTo>
                <a:lnTo>
                  <a:pt x="30477" y="405892"/>
                </a:lnTo>
                <a:close/>
              </a:path>
              <a:path w="463550" h="454025">
                <a:moveTo>
                  <a:pt x="309244" y="356235"/>
                </a:moveTo>
                <a:lnTo>
                  <a:pt x="288036" y="361696"/>
                </a:lnTo>
                <a:lnTo>
                  <a:pt x="335208" y="361696"/>
                </a:lnTo>
                <a:lnTo>
                  <a:pt x="351155" y="356488"/>
                </a:lnTo>
                <a:lnTo>
                  <a:pt x="351484" y="356362"/>
                </a:lnTo>
                <a:lnTo>
                  <a:pt x="308991" y="356362"/>
                </a:lnTo>
                <a:lnTo>
                  <a:pt x="309244" y="356235"/>
                </a:lnTo>
                <a:close/>
              </a:path>
              <a:path w="463550" h="454025">
                <a:moveTo>
                  <a:pt x="392257" y="338074"/>
                </a:moveTo>
                <a:lnTo>
                  <a:pt x="363600" y="338074"/>
                </a:lnTo>
                <a:lnTo>
                  <a:pt x="346710" y="344550"/>
                </a:lnTo>
                <a:lnTo>
                  <a:pt x="328675" y="350520"/>
                </a:lnTo>
                <a:lnTo>
                  <a:pt x="308991" y="356362"/>
                </a:lnTo>
                <a:lnTo>
                  <a:pt x="351484" y="356362"/>
                </a:lnTo>
                <a:lnTo>
                  <a:pt x="368300" y="349885"/>
                </a:lnTo>
                <a:lnTo>
                  <a:pt x="383920" y="342773"/>
                </a:lnTo>
                <a:lnTo>
                  <a:pt x="392257" y="338074"/>
                </a:lnTo>
                <a:close/>
              </a:path>
              <a:path w="463550" h="454025">
                <a:moveTo>
                  <a:pt x="346963" y="344424"/>
                </a:moveTo>
                <a:lnTo>
                  <a:pt x="346583" y="344550"/>
                </a:lnTo>
                <a:lnTo>
                  <a:pt x="346963" y="344424"/>
                </a:lnTo>
                <a:close/>
              </a:path>
              <a:path w="463550" h="454025">
                <a:moveTo>
                  <a:pt x="402838" y="331343"/>
                </a:moveTo>
                <a:lnTo>
                  <a:pt x="378332" y="331343"/>
                </a:lnTo>
                <a:lnTo>
                  <a:pt x="363219" y="338200"/>
                </a:lnTo>
                <a:lnTo>
                  <a:pt x="363600" y="338074"/>
                </a:lnTo>
                <a:lnTo>
                  <a:pt x="392257" y="338074"/>
                </a:lnTo>
                <a:lnTo>
                  <a:pt x="397891" y="334899"/>
                </a:lnTo>
                <a:lnTo>
                  <a:pt x="402838" y="331343"/>
                </a:lnTo>
                <a:close/>
              </a:path>
              <a:path w="463550" h="454025">
                <a:moveTo>
                  <a:pt x="391287" y="323977"/>
                </a:moveTo>
                <a:lnTo>
                  <a:pt x="377951" y="331470"/>
                </a:lnTo>
                <a:lnTo>
                  <a:pt x="378332" y="331343"/>
                </a:lnTo>
                <a:lnTo>
                  <a:pt x="402838" y="331343"/>
                </a:lnTo>
                <a:lnTo>
                  <a:pt x="410082" y="326136"/>
                </a:lnTo>
                <a:lnTo>
                  <a:pt x="412074" y="324358"/>
                </a:lnTo>
                <a:lnTo>
                  <a:pt x="390779" y="324358"/>
                </a:lnTo>
                <a:lnTo>
                  <a:pt x="391287" y="323977"/>
                </a:lnTo>
                <a:close/>
              </a:path>
              <a:path w="463550" h="454025">
                <a:moveTo>
                  <a:pt x="421337" y="315975"/>
                </a:moveTo>
                <a:lnTo>
                  <a:pt x="402463" y="315975"/>
                </a:lnTo>
                <a:lnTo>
                  <a:pt x="401955" y="316357"/>
                </a:lnTo>
                <a:lnTo>
                  <a:pt x="390779" y="324358"/>
                </a:lnTo>
                <a:lnTo>
                  <a:pt x="412074" y="324358"/>
                </a:lnTo>
                <a:lnTo>
                  <a:pt x="420750" y="316611"/>
                </a:lnTo>
                <a:lnTo>
                  <a:pt x="421337" y="315975"/>
                </a:lnTo>
                <a:close/>
              </a:path>
              <a:path w="463550" h="454025">
                <a:moveTo>
                  <a:pt x="402052" y="316270"/>
                </a:moveTo>
                <a:close/>
              </a:path>
              <a:path w="463550" h="454025">
                <a:moveTo>
                  <a:pt x="429317" y="307340"/>
                </a:moveTo>
                <a:lnTo>
                  <a:pt x="412114" y="307340"/>
                </a:lnTo>
                <a:lnTo>
                  <a:pt x="411606" y="307848"/>
                </a:lnTo>
                <a:lnTo>
                  <a:pt x="402052" y="316270"/>
                </a:lnTo>
                <a:lnTo>
                  <a:pt x="402463" y="315975"/>
                </a:lnTo>
                <a:lnTo>
                  <a:pt x="421337" y="315975"/>
                </a:lnTo>
                <a:lnTo>
                  <a:pt x="429317" y="307340"/>
                </a:lnTo>
                <a:close/>
              </a:path>
              <a:path w="463550" h="454025">
                <a:moveTo>
                  <a:pt x="411893" y="307536"/>
                </a:moveTo>
                <a:lnTo>
                  <a:pt x="411542" y="307848"/>
                </a:lnTo>
                <a:lnTo>
                  <a:pt x="411893" y="307536"/>
                </a:lnTo>
                <a:close/>
              </a:path>
              <a:path w="463550" h="454025">
                <a:moveTo>
                  <a:pt x="412114" y="307340"/>
                </a:moveTo>
                <a:lnTo>
                  <a:pt x="411893" y="307536"/>
                </a:lnTo>
                <a:lnTo>
                  <a:pt x="411606" y="307848"/>
                </a:lnTo>
                <a:lnTo>
                  <a:pt x="412114" y="307340"/>
                </a:lnTo>
                <a:close/>
              </a:path>
              <a:path w="463550" h="454025">
                <a:moveTo>
                  <a:pt x="436088" y="298323"/>
                </a:moveTo>
                <a:lnTo>
                  <a:pt x="420369" y="298323"/>
                </a:lnTo>
                <a:lnTo>
                  <a:pt x="419988" y="298831"/>
                </a:lnTo>
                <a:lnTo>
                  <a:pt x="411893" y="307536"/>
                </a:lnTo>
                <a:lnTo>
                  <a:pt x="412114" y="307340"/>
                </a:lnTo>
                <a:lnTo>
                  <a:pt x="429317" y="307340"/>
                </a:lnTo>
                <a:lnTo>
                  <a:pt x="430022" y="306578"/>
                </a:lnTo>
                <a:lnTo>
                  <a:pt x="436088" y="298323"/>
                </a:lnTo>
                <a:close/>
              </a:path>
              <a:path w="463550" h="454025">
                <a:moveTo>
                  <a:pt x="420330" y="298366"/>
                </a:moveTo>
                <a:lnTo>
                  <a:pt x="419902" y="298831"/>
                </a:lnTo>
                <a:lnTo>
                  <a:pt x="420330" y="298366"/>
                </a:lnTo>
                <a:close/>
              </a:path>
              <a:path w="463550" h="454025">
                <a:moveTo>
                  <a:pt x="442061" y="288798"/>
                </a:moveTo>
                <a:lnTo>
                  <a:pt x="427355" y="288798"/>
                </a:lnTo>
                <a:lnTo>
                  <a:pt x="420330" y="298366"/>
                </a:lnTo>
                <a:lnTo>
                  <a:pt x="436088" y="298323"/>
                </a:lnTo>
                <a:lnTo>
                  <a:pt x="437769" y="296037"/>
                </a:lnTo>
                <a:lnTo>
                  <a:pt x="442061" y="288798"/>
                </a:lnTo>
                <a:close/>
              </a:path>
              <a:path w="463550" h="454025">
                <a:moveTo>
                  <a:pt x="447250" y="278892"/>
                </a:moveTo>
                <a:lnTo>
                  <a:pt x="433197" y="278892"/>
                </a:lnTo>
                <a:lnTo>
                  <a:pt x="432943" y="279400"/>
                </a:lnTo>
                <a:lnTo>
                  <a:pt x="426974" y="289179"/>
                </a:lnTo>
                <a:lnTo>
                  <a:pt x="427355" y="288798"/>
                </a:lnTo>
                <a:lnTo>
                  <a:pt x="442061" y="288798"/>
                </a:lnTo>
                <a:lnTo>
                  <a:pt x="444245" y="285115"/>
                </a:lnTo>
                <a:lnTo>
                  <a:pt x="447250" y="278892"/>
                </a:lnTo>
                <a:close/>
              </a:path>
              <a:path w="463550" h="454025">
                <a:moveTo>
                  <a:pt x="433118" y="279020"/>
                </a:moveTo>
                <a:lnTo>
                  <a:pt x="432889" y="279400"/>
                </a:lnTo>
                <a:lnTo>
                  <a:pt x="433118" y="279020"/>
                </a:lnTo>
                <a:close/>
              </a:path>
              <a:path w="463550" h="454025">
                <a:moveTo>
                  <a:pt x="457734" y="248412"/>
                </a:moveTo>
                <a:lnTo>
                  <a:pt x="444754" y="248412"/>
                </a:lnTo>
                <a:lnTo>
                  <a:pt x="441579" y="259080"/>
                </a:lnTo>
                <a:lnTo>
                  <a:pt x="437769" y="269240"/>
                </a:lnTo>
                <a:lnTo>
                  <a:pt x="433118" y="279020"/>
                </a:lnTo>
                <a:lnTo>
                  <a:pt x="433197" y="278892"/>
                </a:lnTo>
                <a:lnTo>
                  <a:pt x="447250" y="278892"/>
                </a:lnTo>
                <a:lnTo>
                  <a:pt x="449580" y="274066"/>
                </a:lnTo>
                <a:lnTo>
                  <a:pt x="453644" y="262890"/>
                </a:lnTo>
                <a:lnTo>
                  <a:pt x="456945" y="251841"/>
                </a:lnTo>
                <a:lnTo>
                  <a:pt x="457734" y="248412"/>
                </a:lnTo>
                <a:close/>
              </a:path>
              <a:path w="463550" h="454025">
                <a:moveTo>
                  <a:pt x="437895" y="268732"/>
                </a:moveTo>
                <a:lnTo>
                  <a:pt x="437660" y="269240"/>
                </a:lnTo>
                <a:lnTo>
                  <a:pt x="437895" y="268732"/>
                </a:lnTo>
                <a:close/>
              </a:path>
              <a:path w="463550" h="454025">
                <a:moveTo>
                  <a:pt x="441706" y="258572"/>
                </a:moveTo>
                <a:lnTo>
                  <a:pt x="441518" y="259080"/>
                </a:lnTo>
                <a:lnTo>
                  <a:pt x="441706" y="258572"/>
                </a:lnTo>
                <a:close/>
              </a:path>
              <a:path w="463550" h="454025">
                <a:moveTo>
                  <a:pt x="459909" y="238252"/>
                </a:moveTo>
                <a:lnTo>
                  <a:pt x="447039" y="238252"/>
                </a:lnTo>
                <a:lnTo>
                  <a:pt x="444626" y="248793"/>
                </a:lnTo>
                <a:lnTo>
                  <a:pt x="444754" y="248412"/>
                </a:lnTo>
                <a:lnTo>
                  <a:pt x="457734" y="248412"/>
                </a:lnTo>
                <a:lnTo>
                  <a:pt x="459486" y="240792"/>
                </a:lnTo>
                <a:lnTo>
                  <a:pt x="459909" y="238252"/>
                </a:lnTo>
                <a:close/>
              </a:path>
              <a:path w="463550" h="454025">
                <a:moveTo>
                  <a:pt x="461475" y="228219"/>
                </a:moveTo>
                <a:lnTo>
                  <a:pt x="448691" y="228219"/>
                </a:lnTo>
                <a:lnTo>
                  <a:pt x="446913" y="238633"/>
                </a:lnTo>
                <a:lnTo>
                  <a:pt x="447039" y="238252"/>
                </a:lnTo>
                <a:lnTo>
                  <a:pt x="459909" y="238252"/>
                </a:lnTo>
                <a:lnTo>
                  <a:pt x="461263" y="230124"/>
                </a:lnTo>
                <a:lnTo>
                  <a:pt x="461475" y="228219"/>
                </a:lnTo>
                <a:close/>
              </a:path>
              <a:path w="463550" h="454025">
                <a:moveTo>
                  <a:pt x="463550" y="184658"/>
                </a:moveTo>
                <a:lnTo>
                  <a:pt x="450850" y="184658"/>
                </a:lnTo>
                <a:lnTo>
                  <a:pt x="450850" y="192150"/>
                </a:lnTo>
                <a:lnTo>
                  <a:pt x="450723" y="200406"/>
                </a:lnTo>
                <a:lnTo>
                  <a:pt x="450342" y="209423"/>
                </a:lnTo>
                <a:lnTo>
                  <a:pt x="450291" y="209931"/>
                </a:lnTo>
                <a:lnTo>
                  <a:pt x="449706" y="218821"/>
                </a:lnTo>
                <a:lnTo>
                  <a:pt x="448563" y="228473"/>
                </a:lnTo>
                <a:lnTo>
                  <a:pt x="448691" y="228219"/>
                </a:lnTo>
                <a:lnTo>
                  <a:pt x="461475" y="228219"/>
                </a:lnTo>
                <a:lnTo>
                  <a:pt x="462406" y="219837"/>
                </a:lnTo>
                <a:lnTo>
                  <a:pt x="463042" y="209931"/>
                </a:lnTo>
                <a:lnTo>
                  <a:pt x="463550" y="192278"/>
                </a:lnTo>
                <a:lnTo>
                  <a:pt x="463550" y="184658"/>
                </a:lnTo>
                <a:close/>
              </a:path>
              <a:path w="463550" h="454025">
                <a:moveTo>
                  <a:pt x="449706" y="218567"/>
                </a:moveTo>
                <a:lnTo>
                  <a:pt x="449677" y="218821"/>
                </a:lnTo>
                <a:lnTo>
                  <a:pt x="449706" y="218567"/>
                </a:lnTo>
                <a:close/>
              </a:path>
              <a:path w="463550" h="454025">
                <a:moveTo>
                  <a:pt x="450342" y="209169"/>
                </a:moveTo>
                <a:lnTo>
                  <a:pt x="450325" y="209423"/>
                </a:lnTo>
                <a:lnTo>
                  <a:pt x="450342" y="209169"/>
                </a:lnTo>
                <a:close/>
              </a:path>
              <a:path w="463550" h="454025">
                <a:moveTo>
                  <a:pt x="450850" y="192024"/>
                </a:moveTo>
                <a:close/>
              </a:path>
              <a:path w="463550" h="454025">
                <a:moveTo>
                  <a:pt x="463314" y="177927"/>
                </a:moveTo>
                <a:lnTo>
                  <a:pt x="450723" y="177927"/>
                </a:lnTo>
                <a:lnTo>
                  <a:pt x="450850" y="184785"/>
                </a:lnTo>
                <a:lnTo>
                  <a:pt x="463550" y="184658"/>
                </a:lnTo>
                <a:lnTo>
                  <a:pt x="463314" y="177927"/>
                </a:lnTo>
                <a:close/>
              </a:path>
              <a:path w="463550" h="454025">
                <a:moveTo>
                  <a:pt x="462883" y="171958"/>
                </a:moveTo>
                <a:lnTo>
                  <a:pt x="450214" y="171958"/>
                </a:lnTo>
                <a:lnTo>
                  <a:pt x="450342" y="172720"/>
                </a:lnTo>
                <a:lnTo>
                  <a:pt x="450723" y="178308"/>
                </a:lnTo>
                <a:lnTo>
                  <a:pt x="450723" y="177927"/>
                </a:lnTo>
                <a:lnTo>
                  <a:pt x="463314" y="177927"/>
                </a:lnTo>
                <a:lnTo>
                  <a:pt x="463295" y="177419"/>
                </a:lnTo>
                <a:lnTo>
                  <a:pt x="462883" y="171958"/>
                </a:lnTo>
                <a:close/>
              </a:path>
              <a:path w="463550" h="454025">
                <a:moveTo>
                  <a:pt x="450233" y="172189"/>
                </a:moveTo>
                <a:lnTo>
                  <a:pt x="450275" y="172720"/>
                </a:lnTo>
                <a:lnTo>
                  <a:pt x="450233" y="172189"/>
                </a:lnTo>
                <a:close/>
              </a:path>
              <a:path w="463550" h="454025">
                <a:moveTo>
                  <a:pt x="450214" y="171958"/>
                </a:moveTo>
                <a:lnTo>
                  <a:pt x="450233" y="172189"/>
                </a:lnTo>
                <a:lnTo>
                  <a:pt x="450342" y="172720"/>
                </a:lnTo>
                <a:lnTo>
                  <a:pt x="450214" y="171958"/>
                </a:lnTo>
                <a:close/>
              </a:path>
              <a:path w="463550" h="454025">
                <a:moveTo>
                  <a:pt x="460978" y="161544"/>
                </a:moveTo>
                <a:lnTo>
                  <a:pt x="448056" y="161544"/>
                </a:lnTo>
                <a:lnTo>
                  <a:pt x="448310" y="162560"/>
                </a:lnTo>
                <a:lnTo>
                  <a:pt x="450233" y="172189"/>
                </a:lnTo>
                <a:lnTo>
                  <a:pt x="450214" y="171958"/>
                </a:lnTo>
                <a:lnTo>
                  <a:pt x="462883" y="171958"/>
                </a:lnTo>
                <a:lnTo>
                  <a:pt x="462788" y="170687"/>
                </a:lnTo>
                <a:lnTo>
                  <a:pt x="460978" y="161544"/>
                </a:lnTo>
                <a:close/>
              </a:path>
              <a:path w="463550" h="454025">
                <a:moveTo>
                  <a:pt x="448208" y="162289"/>
                </a:moveTo>
                <a:lnTo>
                  <a:pt x="448263" y="162560"/>
                </a:lnTo>
                <a:lnTo>
                  <a:pt x="448208" y="162289"/>
                </a:lnTo>
                <a:close/>
              </a:path>
              <a:path w="463550" h="454025">
                <a:moveTo>
                  <a:pt x="448056" y="161544"/>
                </a:moveTo>
                <a:lnTo>
                  <a:pt x="448208" y="162289"/>
                </a:lnTo>
                <a:lnTo>
                  <a:pt x="448310" y="162560"/>
                </a:lnTo>
                <a:lnTo>
                  <a:pt x="448056" y="161544"/>
                </a:lnTo>
                <a:close/>
              </a:path>
              <a:path w="463550" h="454025">
                <a:moveTo>
                  <a:pt x="459977" y="157480"/>
                </a:moveTo>
                <a:lnTo>
                  <a:pt x="446405" y="157480"/>
                </a:lnTo>
                <a:lnTo>
                  <a:pt x="446658" y="158115"/>
                </a:lnTo>
                <a:lnTo>
                  <a:pt x="448208" y="162289"/>
                </a:lnTo>
                <a:lnTo>
                  <a:pt x="448056" y="161544"/>
                </a:lnTo>
                <a:lnTo>
                  <a:pt x="460978" y="161544"/>
                </a:lnTo>
                <a:lnTo>
                  <a:pt x="460375" y="158496"/>
                </a:lnTo>
                <a:lnTo>
                  <a:pt x="459977" y="157480"/>
                </a:lnTo>
                <a:close/>
              </a:path>
              <a:path w="463550" h="454025">
                <a:moveTo>
                  <a:pt x="446600" y="158000"/>
                </a:moveTo>
                <a:close/>
              </a:path>
              <a:path w="463550" h="454025">
                <a:moveTo>
                  <a:pt x="458387" y="153416"/>
                </a:moveTo>
                <a:lnTo>
                  <a:pt x="444245" y="153416"/>
                </a:lnTo>
                <a:lnTo>
                  <a:pt x="444754" y="154178"/>
                </a:lnTo>
                <a:lnTo>
                  <a:pt x="446600" y="158000"/>
                </a:lnTo>
                <a:lnTo>
                  <a:pt x="446405" y="157480"/>
                </a:lnTo>
                <a:lnTo>
                  <a:pt x="459977" y="157480"/>
                </a:lnTo>
                <a:lnTo>
                  <a:pt x="458387" y="153416"/>
                </a:lnTo>
                <a:close/>
              </a:path>
              <a:path w="463550" h="454025">
                <a:moveTo>
                  <a:pt x="444338" y="153596"/>
                </a:moveTo>
                <a:lnTo>
                  <a:pt x="444637" y="154178"/>
                </a:lnTo>
                <a:lnTo>
                  <a:pt x="444338" y="153596"/>
                </a:lnTo>
                <a:close/>
              </a:path>
              <a:path w="463550" h="454025">
                <a:moveTo>
                  <a:pt x="444245" y="153416"/>
                </a:moveTo>
                <a:lnTo>
                  <a:pt x="444338" y="153596"/>
                </a:lnTo>
                <a:lnTo>
                  <a:pt x="444754" y="154178"/>
                </a:lnTo>
                <a:lnTo>
                  <a:pt x="444245" y="153416"/>
                </a:lnTo>
                <a:close/>
              </a:path>
              <a:path w="463550" h="454025">
                <a:moveTo>
                  <a:pt x="456594" y="149733"/>
                </a:moveTo>
                <a:lnTo>
                  <a:pt x="441579" y="149733"/>
                </a:lnTo>
                <a:lnTo>
                  <a:pt x="441960" y="150241"/>
                </a:lnTo>
                <a:lnTo>
                  <a:pt x="444338" y="153596"/>
                </a:lnTo>
                <a:lnTo>
                  <a:pt x="444245" y="153416"/>
                </a:lnTo>
                <a:lnTo>
                  <a:pt x="458387" y="153416"/>
                </a:lnTo>
                <a:lnTo>
                  <a:pt x="458088" y="152654"/>
                </a:lnTo>
                <a:lnTo>
                  <a:pt x="456594" y="149733"/>
                </a:lnTo>
                <a:close/>
              </a:path>
              <a:path w="463550" h="454025">
                <a:moveTo>
                  <a:pt x="441875" y="150147"/>
                </a:moveTo>
                <a:close/>
              </a:path>
              <a:path w="463550" h="454025">
                <a:moveTo>
                  <a:pt x="454494" y="146050"/>
                </a:moveTo>
                <a:lnTo>
                  <a:pt x="438150" y="146050"/>
                </a:lnTo>
                <a:lnTo>
                  <a:pt x="438657" y="146558"/>
                </a:lnTo>
                <a:lnTo>
                  <a:pt x="441875" y="150147"/>
                </a:lnTo>
                <a:lnTo>
                  <a:pt x="441579" y="149733"/>
                </a:lnTo>
                <a:lnTo>
                  <a:pt x="456594" y="149733"/>
                </a:lnTo>
                <a:lnTo>
                  <a:pt x="455294" y="147193"/>
                </a:lnTo>
                <a:lnTo>
                  <a:pt x="454494" y="146050"/>
                </a:lnTo>
                <a:close/>
              </a:path>
              <a:path w="463550" h="454025">
                <a:moveTo>
                  <a:pt x="438380" y="146304"/>
                </a:moveTo>
                <a:lnTo>
                  <a:pt x="438611" y="146558"/>
                </a:lnTo>
                <a:lnTo>
                  <a:pt x="438380" y="146304"/>
                </a:lnTo>
                <a:close/>
              </a:path>
              <a:path w="463550" h="454025">
                <a:moveTo>
                  <a:pt x="438150" y="146050"/>
                </a:moveTo>
                <a:lnTo>
                  <a:pt x="438380" y="146304"/>
                </a:lnTo>
                <a:lnTo>
                  <a:pt x="438657" y="146558"/>
                </a:lnTo>
                <a:lnTo>
                  <a:pt x="438150" y="146050"/>
                </a:lnTo>
                <a:close/>
              </a:path>
              <a:path w="463550" h="454025">
                <a:moveTo>
                  <a:pt x="451916" y="142367"/>
                </a:moveTo>
                <a:lnTo>
                  <a:pt x="434086" y="142367"/>
                </a:lnTo>
                <a:lnTo>
                  <a:pt x="438380" y="146304"/>
                </a:lnTo>
                <a:lnTo>
                  <a:pt x="438150" y="146050"/>
                </a:lnTo>
                <a:lnTo>
                  <a:pt x="454494" y="146050"/>
                </a:lnTo>
                <a:lnTo>
                  <a:pt x="451916" y="142367"/>
                </a:lnTo>
                <a:close/>
              </a:path>
              <a:path w="463550" h="454025">
                <a:moveTo>
                  <a:pt x="444808" y="135000"/>
                </a:moveTo>
                <a:lnTo>
                  <a:pt x="423418" y="135000"/>
                </a:lnTo>
                <a:lnTo>
                  <a:pt x="429513" y="139065"/>
                </a:lnTo>
                <a:lnTo>
                  <a:pt x="434467" y="142748"/>
                </a:lnTo>
                <a:lnTo>
                  <a:pt x="434086" y="142367"/>
                </a:lnTo>
                <a:lnTo>
                  <a:pt x="451916" y="142367"/>
                </a:lnTo>
                <a:lnTo>
                  <a:pt x="451738" y="142112"/>
                </a:lnTo>
                <a:lnTo>
                  <a:pt x="447420" y="137287"/>
                </a:lnTo>
                <a:lnTo>
                  <a:pt x="444808" y="135000"/>
                </a:lnTo>
                <a:close/>
              </a:path>
              <a:path w="463550" h="454025">
                <a:moveTo>
                  <a:pt x="429133" y="138811"/>
                </a:moveTo>
                <a:lnTo>
                  <a:pt x="429477" y="139065"/>
                </a:lnTo>
                <a:lnTo>
                  <a:pt x="429133" y="138811"/>
                </a:lnTo>
                <a:close/>
              </a:path>
              <a:path w="463550" h="454025">
                <a:moveTo>
                  <a:pt x="440155" y="131191"/>
                </a:moveTo>
                <a:lnTo>
                  <a:pt x="416560" y="131191"/>
                </a:lnTo>
                <a:lnTo>
                  <a:pt x="416813" y="131318"/>
                </a:lnTo>
                <a:lnTo>
                  <a:pt x="423672" y="135255"/>
                </a:lnTo>
                <a:lnTo>
                  <a:pt x="423418" y="135000"/>
                </a:lnTo>
                <a:lnTo>
                  <a:pt x="444808" y="135000"/>
                </a:lnTo>
                <a:lnTo>
                  <a:pt x="442341" y="132842"/>
                </a:lnTo>
                <a:lnTo>
                  <a:pt x="440155" y="131191"/>
                </a:lnTo>
                <a:close/>
              </a:path>
              <a:path w="463550" h="454025">
                <a:moveTo>
                  <a:pt x="416585" y="131205"/>
                </a:moveTo>
                <a:lnTo>
                  <a:pt x="416782" y="131318"/>
                </a:lnTo>
                <a:lnTo>
                  <a:pt x="416585" y="131205"/>
                </a:lnTo>
                <a:close/>
              </a:path>
              <a:path w="463550" h="454025">
                <a:moveTo>
                  <a:pt x="434911" y="127381"/>
                </a:moveTo>
                <a:lnTo>
                  <a:pt x="408813" y="127381"/>
                </a:lnTo>
                <a:lnTo>
                  <a:pt x="416585" y="131205"/>
                </a:lnTo>
                <a:lnTo>
                  <a:pt x="440155" y="131191"/>
                </a:lnTo>
                <a:lnTo>
                  <a:pt x="436625" y="128524"/>
                </a:lnTo>
                <a:lnTo>
                  <a:pt x="434911" y="127381"/>
                </a:lnTo>
                <a:close/>
              </a:path>
              <a:path w="463550" h="454025">
                <a:moveTo>
                  <a:pt x="410748" y="114300"/>
                </a:moveTo>
                <a:lnTo>
                  <a:pt x="378587" y="114300"/>
                </a:lnTo>
                <a:lnTo>
                  <a:pt x="389889" y="118999"/>
                </a:lnTo>
                <a:lnTo>
                  <a:pt x="400050" y="123317"/>
                </a:lnTo>
                <a:lnTo>
                  <a:pt x="409067" y="127508"/>
                </a:lnTo>
                <a:lnTo>
                  <a:pt x="408813" y="127381"/>
                </a:lnTo>
                <a:lnTo>
                  <a:pt x="434911" y="127381"/>
                </a:lnTo>
                <a:lnTo>
                  <a:pt x="430149" y="124206"/>
                </a:lnTo>
                <a:lnTo>
                  <a:pt x="422656" y="120142"/>
                </a:lnTo>
                <a:lnTo>
                  <a:pt x="414400" y="115950"/>
                </a:lnTo>
                <a:lnTo>
                  <a:pt x="410748" y="114300"/>
                </a:lnTo>
                <a:close/>
              </a:path>
              <a:path w="463550" h="454025">
                <a:moveTo>
                  <a:pt x="400133" y="109600"/>
                </a:moveTo>
                <a:lnTo>
                  <a:pt x="366141" y="109600"/>
                </a:lnTo>
                <a:lnTo>
                  <a:pt x="378713" y="114427"/>
                </a:lnTo>
                <a:lnTo>
                  <a:pt x="378587" y="114300"/>
                </a:lnTo>
                <a:lnTo>
                  <a:pt x="410748" y="114300"/>
                </a:lnTo>
                <a:lnTo>
                  <a:pt x="405130" y="111760"/>
                </a:lnTo>
                <a:lnTo>
                  <a:pt x="400133" y="109600"/>
                </a:lnTo>
                <a:close/>
              </a:path>
              <a:path w="463550" h="454025">
                <a:moveTo>
                  <a:pt x="389064" y="104902"/>
                </a:moveTo>
                <a:lnTo>
                  <a:pt x="352551" y="104902"/>
                </a:lnTo>
                <a:lnTo>
                  <a:pt x="366394" y="109728"/>
                </a:lnTo>
                <a:lnTo>
                  <a:pt x="366141" y="109600"/>
                </a:lnTo>
                <a:lnTo>
                  <a:pt x="400133" y="109600"/>
                </a:lnTo>
                <a:lnTo>
                  <a:pt x="394843" y="107315"/>
                </a:lnTo>
                <a:lnTo>
                  <a:pt x="389064" y="104902"/>
                </a:lnTo>
                <a:close/>
              </a:path>
              <a:path w="463550" h="454025">
                <a:moveTo>
                  <a:pt x="112800" y="33499"/>
                </a:moveTo>
                <a:lnTo>
                  <a:pt x="100842" y="37473"/>
                </a:lnTo>
                <a:lnTo>
                  <a:pt x="110134" y="45899"/>
                </a:lnTo>
                <a:lnTo>
                  <a:pt x="207644" y="67056"/>
                </a:lnTo>
                <a:lnTo>
                  <a:pt x="228473" y="71755"/>
                </a:lnTo>
                <a:lnTo>
                  <a:pt x="228345" y="71755"/>
                </a:lnTo>
                <a:lnTo>
                  <a:pt x="287019" y="85979"/>
                </a:lnTo>
                <a:lnTo>
                  <a:pt x="304926" y="90805"/>
                </a:lnTo>
                <a:lnTo>
                  <a:pt x="321818" y="95504"/>
                </a:lnTo>
                <a:lnTo>
                  <a:pt x="337819" y="100203"/>
                </a:lnTo>
                <a:lnTo>
                  <a:pt x="352679" y="105029"/>
                </a:lnTo>
                <a:lnTo>
                  <a:pt x="352551" y="104902"/>
                </a:lnTo>
                <a:lnTo>
                  <a:pt x="389064" y="104902"/>
                </a:lnTo>
                <a:lnTo>
                  <a:pt x="383286" y="102488"/>
                </a:lnTo>
                <a:lnTo>
                  <a:pt x="341502" y="88137"/>
                </a:lnTo>
                <a:lnTo>
                  <a:pt x="271144" y="68961"/>
                </a:lnTo>
                <a:lnTo>
                  <a:pt x="210312" y="54610"/>
                </a:lnTo>
                <a:lnTo>
                  <a:pt x="112800" y="33499"/>
                </a:lnTo>
                <a:close/>
              </a:path>
              <a:path w="463550" h="454025">
                <a:moveTo>
                  <a:pt x="173608" y="0"/>
                </a:moveTo>
                <a:lnTo>
                  <a:pt x="170180" y="1016"/>
                </a:lnTo>
                <a:lnTo>
                  <a:pt x="76200" y="32258"/>
                </a:lnTo>
                <a:lnTo>
                  <a:pt x="149606" y="98806"/>
                </a:lnTo>
                <a:lnTo>
                  <a:pt x="152273" y="101092"/>
                </a:lnTo>
                <a:lnTo>
                  <a:pt x="156210" y="100965"/>
                </a:lnTo>
                <a:lnTo>
                  <a:pt x="160908" y="95758"/>
                </a:lnTo>
                <a:lnTo>
                  <a:pt x="160781" y="91694"/>
                </a:lnTo>
                <a:lnTo>
                  <a:pt x="158114" y="89408"/>
                </a:lnTo>
                <a:lnTo>
                  <a:pt x="110134" y="45899"/>
                </a:lnTo>
                <a:lnTo>
                  <a:pt x="87249" y="41021"/>
                </a:lnTo>
                <a:lnTo>
                  <a:pt x="89788" y="28702"/>
                </a:lnTo>
                <a:lnTo>
                  <a:pt x="127238" y="28702"/>
                </a:lnTo>
                <a:lnTo>
                  <a:pt x="174244" y="13081"/>
                </a:lnTo>
                <a:lnTo>
                  <a:pt x="177545" y="12065"/>
                </a:lnTo>
                <a:lnTo>
                  <a:pt x="179324" y="8382"/>
                </a:lnTo>
                <a:lnTo>
                  <a:pt x="178307" y="5080"/>
                </a:lnTo>
                <a:lnTo>
                  <a:pt x="177164" y="1778"/>
                </a:lnTo>
                <a:lnTo>
                  <a:pt x="173608" y="0"/>
                </a:lnTo>
                <a:close/>
              </a:path>
              <a:path w="463550" h="454025">
                <a:moveTo>
                  <a:pt x="89788" y="28702"/>
                </a:moveTo>
                <a:lnTo>
                  <a:pt x="87249" y="41021"/>
                </a:lnTo>
                <a:lnTo>
                  <a:pt x="110134" y="45899"/>
                </a:lnTo>
                <a:lnTo>
                  <a:pt x="104614" y="40894"/>
                </a:lnTo>
                <a:lnTo>
                  <a:pt x="90550" y="40894"/>
                </a:lnTo>
                <a:lnTo>
                  <a:pt x="92710" y="30099"/>
                </a:lnTo>
                <a:lnTo>
                  <a:pt x="96489" y="30099"/>
                </a:lnTo>
                <a:lnTo>
                  <a:pt x="89788" y="28702"/>
                </a:lnTo>
                <a:close/>
              </a:path>
              <a:path w="463550" h="454025">
                <a:moveTo>
                  <a:pt x="92710" y="30099"/>
                </a:moveTo>
                <a:lnTo>
                  <a:pt x="90550" y="40894"/>
                </a:lnTo>
                <a:lnTo>
                  <a:pt x="100842" y="37473"/>
                </a:lnTo>
                <a:lnTo>
                  <a:pt x="92710" y="30099"/>
                </a:lnTo>
                <a:close/>
              </a:path>
              <a:path w="463550" h="454025">
                <a:moveTo>
                  <a:pt x="100842" y="37473"/>
                </a:moveTo>
                <a:lnTo>
                  <a:pt x="90550" y="40894"/>
                </a:lnTo>
                <a:lnTo>
                  <a:pt x="104614" y="40894"/>
                </a:lnTo>
                <a:lnTo>
                  <a:pt x="100842" y="37473"/>
                </a:lnTo>
                <a:close/>
              </a:path>
              <a:path w="463550" h="454025">
                <a:moveTo>
                  <a:pt x="96489" y="30099"/>
                </a:moveTo>
                <a:lnTo>
                  <a:pt x="92710" y="30099"/>
                </a:lnTo>
                <a:lnTo>
                  <a:pt x="100842" y="37473"/>
                </a:lnTo>
                <a:lnTo>
                  <a:pt x="112800" y="33499"/>
                </a:lnTo>
                <a:lnTo>
                  <a:pt x="96489" y="30099"/>
                </a:lnTo>
                <a:close/>
              </a:path>
              <a:path w="463550" h="454025">
                <a:moveTo>
                  <a:pt x="127238" y="28702"/>
                </a:moveTo>
                <a:lnTo>
                  <a:pt x="89788" y="28702"/>
                </a:lnTo>
                <a:lnTo>
                  <a:pt x="112800" y="33499"/>
                </a:lnTo>
                <a:lnTo>
                  <a:pt x="127238" y="28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3575" y="2622930"/>
            <a:ext cx="835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hazard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4599051"/>
            <a:ext cx="572135" cy="554990"/>
          </a:xfrm>
          <a:custGeom>
            <a:avLst/>
            <a:gdLst/>
            <a:ahLst/>
            <a:cxnLst/>
            <a:rect l="l" t="t" r="r" b="b"/>
            <a:pathLst>
              <a:path w="572135" h="554989">
                <a:moveTo>
                  <a:pt x="86613" y="451357"/>
                </a:moveTo>
                <a:lnTo>
                  <a:pt x="83693" y="453263"/>
                </a:lnTo>
                <a:lnTo>
                  <a:pt x="0" y="506349"/>
                </a:lnTo>
                <a:lnTo>
                  <a:pt x="90424" y="554736"/>
                </a:lnTo>
                <a:lnTo>
                  <a:pt x="94361" y="553593"/>
                </a:lnTo>
                <a:lnTo>
                  <a:pt x="96012" y="550418"/>
                </a:lnTo>
                <a:lnTo>
                  <a:pt x="97662" y="547369"/>
                </a:lnTo>
                <a:lnTo>
                  <a:pt x="96393" y="543560"/>
                </a:lnTo>
                <a:lnTo>
                  <a:pt x="37895" y="512191"/>
                </a:lnTo>
                <a:lnTo>
                  <a:pt x="12826" y="512191"/>
                </a:lnTo>
                <a:lnTo>
                  <a:pt x="12318" y="499491"/>
                </a:lnTo>
                <a:lnTo>
                  <a:pt x="35913" y="498662"/>
                </a:lnTo>
                <a:lnTo>
                  <a:pt x="93472" y="462153"/>
                </a:lnTo>
                <a:lnTo>
                  <a:pt x="94361" y="458216"/>
                </a:lnTo>
                <a:lnTo>
                  <a:pt x="92456" y="455294"/>
                </a:lnTo>
                <a:lnTo>
                  <a:pt x="90550" y="452247"/>
                </a:lnTo>
                <a:lnTo>
                  <a:pt x="86613" y="451357"/>
                </a:lnTo>
                <a:close/>
              </a:path>
              <a:path w="572135" h="554989">
                <a:moveTo>
                  <a:pt x="35913" y="498662"/>
                </a:moveTo>
                <a:lnTo>
                  <a:pt x="12318" y="499491"/>
                </a:lnTo>
                <a:lnTo>
                  <a:pt x="12826" y="512191"/>
                </a:lnTo>
                <a:lnTo>
                  <a:pt x="36257" y="511313"/>
                </a:lnTo>
                <a:lnTo>
                  <a:pt x="16001" y="511301"/>
                </a:lnTo>
                <a:lnTo>
                  <a:pt x="15620" y="500253"/>
                </a:lnTo>
                <a:lnTo>
                  <a:pt x="33407" y="500253"/>
                </a:lnTo>
                <a:lnTo>
                  <a:pt x="35913" y="498662"/>
                </a:lnTo>
                <a:close/>
              </a:path>
              <a:path w="572135" h="554989">
                <a:moveTo>
                  <a:pt x="36257" y="511313"/>
                </a:moveTo>
                <a:lnTo>
                  <a:pt x="12826" y="512191"/>
                </a:lnTo>
                <a:lnTo>
                  <a:pt x="37895" y="512191"/>
                </a:lnTo>
                <a:lnTo>
                  <a:pt x="36257" y="511313"/>
                </a:lnTo>
                <a:close/>
              </a:path>
              <a:path w="572135" h="554989">
                <a:moveTo>
                  <a:pt x="226187" y="486918"/>
                </a:moveTo>
                <a:lnTo>
                  <a:pt x="195452" y="489966"/>
                </a:lnTo>
                <a:lnTo>
                  <a:pt x="195580" y="489966"/>
                </a:lnTo>
                <a:lnTo>
                  <a:pt x="164083" y="492379"/>
                </a:lnTo>
                <a:lnTo>
                  <a:pt x="164211" y="492379"/>
                </a:lnTo>
                <a:lnTo>
                  <a:pt x="132080" y="494411"/>
                </a:lnTo>
                <a:lnTo>
                  <a:pt x="66420" y="497586"/>
                </a:lnTo>
                <a:lnTo>
                  <a:pt x="66548" y="497586"/>
                </a:lnTo>
                <a:lnTo>
                  <a:pt x="35913" y="498662"/>
                </a:lnTo>
                <a:lnTo>
                  <a:pt x="25265" y="505421"/>
                </a:lnTo>
                <a:lnTo>
                  <a:pt x="36257" y="511313"/>
                </a:lnTo>
                <a:lnTo>
                  <a:pt x="132842" y="507111"/>
                </a:lnTo>
                <a:lnTo>
                  <a:pt x="196595" y="502538"/>
                </a:lnTo>
                <a:lnTo>
                  <a:pt x="257301" y="495935"/>
                </a:lnTo>
                <a:lnTo>
                  <a:pt x="312644" y="487044"/>
                </a:lnTo>
                <a:lnTo>
                  <a:pt x="226060" y="487044"/>
                </a:lnTo>
                <a:close/>
              </a:path>
              <a:path w="572135" h="554989">
                <a:moveTo>
                  <a:pt x="15620" y="500253"/>
                </a:moveTo>
                <a:lnTo>
                  <a:pt x="16001" y="511301"/>
                </a:lnTo>
                <a:lnTo>
                  <a:pt x="25265" y="505421"/>
                </a:lnTo>
                <a:lnTo>
                  <a:pt x="15620" y="500253"/>
                </a:lnTo>
                <a:close/>
              </a:path>
              <a:path w="572135" h="554989">
                <a:moveTo>
                  <a:pt x="25265" y="505421"/>
                </a:moveTo>
                <a:lnTo>
                  <a:pt x="16001" y="511301"/>
                </a:lnTo>
                <a:lnTo>
                  <a:pt x="36236" y="511301"/>
                </a:lnTo>
                <a:lnTo>
                  <a:pt x="25265" y="505421"/>
                </a:lnTo>
                <a:close/>
              </a:path>
              <a:path w="572135" h="554989">
                <a:moveTo>
                  <a:pt x="33407" y="500253"/>
                </a:moveTo>
                <a:lnTo>
                  <a:pt x="15620" y="500253"/>
                </a:lnTo>
                <a:lnTo>
                  <a:pt x="25265" y="505421"/>
                </a:lnTo>
                <a:lnTo>
                  <a:pt x="33407" y="500253"/>
                </a:lnTo>
                <a:close/>
              </a:path>
              <a:path w="572135" h="554989">
                <a:moveTo>
                  <a:pt x="284352" y="479171"/>
                </a:moveTo>
                <a:lnTo>
                  <a:pt x="255650" y="483362"/>
                </a:lnTo>
                <a:lnTo>
                  <a:pt x="226060" y="487044"/>
                </a:lnTo>
                <a:lnTo>
                  <a:pt x="312644" y="487044"/>
                </a:lnTo>
                <a:lnTo>
                  <a:pt x="314070" y="486791"/>
                </a:lnTo>
                <a:lnTo>
                  <a:pt x="340613" y="480949"/>
                </a:lnTo>
                <a:lnTo>
                  <a:pt x="346637" y="479298"/>
                </a:lnTo>
                <a:lnTo>
                  <a:pt x="284099" y="479298"/>
                </a:lnTo>
                <a:lnTo>
                  <a:pt x="284352" y="479171"/>
                </a:lnTo>
                <a:close/>
              </a:path>
              <a:path w="572135" h="554989">
                <a:moveTo>
                  <a:pt x="337693" y="468503"/>
                </a:moveTo>
                <a:lnTo>
                  <a:pt x="311404" y="474344"/>
                </a:lnTo>
                <a:lnTo>
                  <a:pt x="311657" y="474344"/>
                </a:lnTo>
                <a:lnTo>
                  <a:pt x="284099" y="479298"/>
                </a:lnTo>
                <a:lnTo>
                  <a:pt x="346637" y="479298"/>
                </a:lnTo>
                <a:lnTo>
                  <a:pt x="365632" y="474091"/>
                </a:lnTo>
                <a:lnTo>
                  <a:pt x="382016" y="468630"/>
                </a:lnTo>
                <a:lnTo>
                  <a:pt x="337438" y="468630"/>
                </a:lnTo>
                <a:lnTo>
                  <a:pt x="337693" y="468503"/>
                </a:lnTo>
                <a:close/>
              </a:path>
              <a:path w="572135" h="554989">
                <a:moveTo>
                  <a:pt x="416995" y="454279"/>
                </a:moveTo>
                <a:lnTo>
                  <a:pt x="385063" y="454279"/>
                </a:lnTo>
                <a:lnTo>
                  <a:pt x="361823" y="461899"/>
                </a:lnTo>
                <a:lnTo>
                  <a:pt x="362204" y="461899"/>
                </a:lnTo>
                <a:lnTo>
                  <a:pt x="337438" y="468630"/>
                </a:lnTo>
                <a:lnTo>
                  <a:pt x="382016" y="468630"/>
                </a:lnTo>
                <a:lnTo>
                  <a:pt x="389255" y="466217"/>
                </a:lnTo>
                <a:lnTo>
                  <a:pt x="411225" y="457200"/>
                </a:lnTo>
                <a:lnTo>
                  <a:pt x="416995" y="454279"/>
                </a:lnTo>
                <a:close/>
              </a:path>
              <a:path w="572135" h="554989">
                <a:moveTo>
                  <a:pt x="406145" y="445516"/>
                </a:moveTo>
                <a:lnTo>
                  <a:pt x="384707" y="454396"/>
                </a:lnTo>
                <a:lnTo>
                  <a:pt x="385063" y="454279"/>
                </a:lnTo>
                <a:lnTo>
                  <a:pt x="416995" y="454279"/>
                </a:lnTo>
                <a:lnTo>
                  <a:pt x="431545" y="446913"/>
                </a:lnTo>
                <a:lnTo>
                  <a:pt x="433342" y="445769"/>
                </a:lnTo>
                <a:lnTo>
                  <a:pt x="405764" y="445769"/>
                </a:lnTo>
                <a:lnTo>
                  <a:pt x="406145" y="445516"/>
                </a:lnTo>
                <a:close/>
              </a:path>
              <a:path w="572135" h="554989">
                <a:moveTo>
                  <a:pt x="449108" y="435737"/>
                </a:moveTo>
                <a:lnTo>
                  <a:pt x="425450" y="435737"/>
                </a:lnTo>
                <a:lnTo>
                  <a:pt x="405764" y="445769"/>
                </a:lnTo>
                <a:lnTo>
                  <a:pt x="433342" y="445769"/>
                </a:lnTo>
                <a:lnTo>
                  <a:pt x="449108" y="435737"/>
                </a:lnTo>
                <a:close/>
              </a:path>
              <a:path w="572135" h="554989">
                <a:moveTo>
                  <a:pt x="462983" y="424815"/>
                </a:moveTo>
                <a:lnTo>
                  <a:pt x="442594" y="424815"/>
                </a:lnTo>
                <a:lnTo>
                  <a:pt x="424942" y="435991"/>
                </a:lnTo>
                <a:lnTo>
                  <a:pt x="425450" y="435737"/>
                </a:lnTo>
                <a:lnTo>
                  <a:pt x="449108" y="435737"/>
                </a:lnTo>
                <a:lnTo>
                  <a:pt x="449706" y="435356"/>
                </a:lnTo>
                <a:lnTo>
                  <a:pt x="458343" y="428751"/>
                </a:lnTo>
                <a:lnTo>
                  <a:pt x="462983" y="424815"/>
                </a:lnTo>
                <a:close/>
              </a:path>
              <a:path w="572135" h="554989">
                <a:moveTo>
                  <a:pt x="469798" y="418846"/>
                </a:moveTo>
                <a:lnTo>
                  <a:pt x="450469" y="418846"/>
                </a:lnTo>
                <a:lnTo>
                  <a:pt x="442319" y="424989"/>
                </a:lnTo>
                <a:lnTo>
                  <a:pt x="442594" y="424815"/>
                </a:lnTo>
                <a:lnTo>
                  <a:pt x="462983" y="424815"/>
                </a:lnTo>
                <a:lnTo>
                  <a:pt x="466725" y="421640"/>
                </a:lnTo>
                <a:lnTo>
                  <a:pt x="469798" y="418846"/>
                </a:lnTo>
                <a:close/>
              </a:path>
              <a:path w="572135" h="554989">
                <a:moveTo>
                  <a:pt x="476954" y="412115"/>
                </a:moveTo>
                <a:lnTo>
                  <a:pt x="458469" y="412115"/>
                </a:lnTo>
                <a:lnTo>
                  <a:pt x="450214" y="418973"/>
                </a:lnTo>
                <a:lnTo>
                  <a:pt x="450469" y="418846"/>
                </a:lnTo>
                <a:lnTo>
                  <a:pt x="469798" y="418846"/>
                </a:lnTo>
                <a:lnTo>
                  <a:pt x="475106" y="414019"/>
                </a:lnTo>
                <a:lnTo>
                  <a:pt x="476954" y="412115"/>
                </a:lnTo>
                <a:close/>
              </a:path>
              <a:path w="572135" h="554989">
                <a:moveTo>
                  <a:pt x="484009" y="404749"/>
                </a:moveTo>
                <a:lnTo>
                  <a:pt x="466344" y="404749"/>
                </a:lnTo>
                <a:lnTo>
                  <a:pt x="466089" y="405003"/>
                </a:lnTo>
                <a:lnTo>
                  <a:pt x="458216" y="412242"/>
                </a:lnTo>
                <a:lnTo>
                  <a:pt x="458469" y="412115"/>
                </a:lnTo>
                <a:lnTo>
                  <a:pt x="476954" y="412115"/>
                </a:lnTo>
                <a:lnTo>
                  <a:pt x="483235" y="405638"/>
                </a:lnTo>
                <a:lnTo>
                  <a:pt x="484009" y="404749"/>
                </a:lnTo>
                <a:close/>
              </a:path>
              <a:path w="572135" h="554989">
                <a:moveTo>
                  <a:pt x="466300" y="404789"/>
                </a:moveTo>
                <a:lnTo>
                  <a:pt x="466068" y="405003"/>
                </a:lnTo>
                <a:lnTo>
                  <a:pt x="466300" y="404789"/>
                </a:lnTo>
                <a:close/>
              </a:path>
              <a:path w="572135" h="554989">
                <a:moveTo>
                  <a:pt x="490760" y="397001"/>
                </a:moveTo>
                <a:lnTo>
                  <a:pt x="473963" y="397001"/>
                </a:lnTo>
                <a:lnTo>
                  <a:pt x="466300" y="404789"/>
                </a:lnTo>
                <a:lnTo>
                  <a:pt x="484009" y="404749"/>
                </a:lnTo>
                <a:lnTo>
                  <a:pt x="490760" y="397001"/>
                </a:lnTo>
                <a:close/>
              </a:path>
              <a:path w="572135" h="554989">
                <a:moveTo>
                  <a:pt x="518066" y="360934"/>
                </a:moveTo>
                <a:lnTo>
                  <a:pt x="502919" y="360934"/>
                </a:lnTo>
                <a:lnTo>
                  <a:pt x="502666" y="361315"/>
                </a:lnTo>
                <a:lnTo>
                  <a:pt x="488695" y="380111"/>
                </a:lnTo>
                <a:lnTo>
                  <a:pt x="473710" y="397256"/>
                </a:lnTo>
                <a:lnTo>
                  <a:pt x="473963" y="397001"/>
                </a:lnTo>
                <a:lnTo>
                  <a:pt x="490760" y="397001"/>
                </a:lnTo>
                <a:lnTo>
                  <a:pt x="498729" y="387857"/>
                </a:lnTo>
                <a:lnTo>
                  <a:pt x="513333" y="368300"/>
                </a:lnTo>
                <a:lnTo>
                  <a:pt x="518066" y="360934"/>
                </a:lnTo>
                <a:close/>
              </a:path>
              <a:path w="572135" h="554989">
                <a:moveTo>
                  <a:pt x="488950" y="379730"/>
                </a:moveTo>
                <a:lnTo>
                  <a:pt x="488618" y="380111"/>
                </a:lnTo>
                <a:lnTo>
                  <a:pt x="488950" y="379730"/>
                </a:lnTo>
                <a:close/>
              </a:path>
              <a:path w="572135" h="554989">
                <a:moveTo>
                  <a:pt x="502864" y="361009"/>
                </a:moveTo>
                <a:lnTo>
                  <a:pt x="502637" y="361315"/>
                </a:lnTo>
                <a:lnTo>
                  <a:pt x="502864" y="361009"/>
                </a:lnTo>
                <a:close/>
              </a:path>
              <a:path w="572135" h="554989">
                <a:moveTo>
                  <a:pt x="530405" y="340741"/>
                </a:moveTo>
                <a:lnTo>
                  <a:pt x="516000" y="340741"/>
                </a:lnTo>
                <a:lnTo>
                  <a:pt x="502864" y="361009"/>
                </a:lnTo>
                <a:lnTo>
                  <a:pt x="518066" y="360934"/>
                </a:lnTo>
                <a:lnTo>
                  <a:pt x="526795" y="347344"/>
                </a:lnTo>
                <a:lnTo>
                  <a:pt x="530405" y="340741"/>
                </a:lnTo>
                <a:close/>
              </a:path>
              <a:path w="572135" h="554989">
                <a:moveTo>
                  <a:pt x="541501" y="319531"/>
                </a:moveTo>
                <a:lnTo>
                  <a:pt x="527557" y="319531"/>
                </a:lnTo>
                <a:lnTo>
                  <a:pt x="515747" y="341122"/>
                </a:lnTo>
                <a:lnTo>
                  <a:pt x="516000" y="340741"/>
                </a:lnTo>
                <a:lnTo>
                  <a:pt x="530405" y="340741"/>
                </a:lnTo>
                <a:lnTo>
                  <a:pt x="538733" y="325500"/>
                </a:lnTo>
                <a:lnTo>
                  <a:pt x="541501" y="319531"/>
                </a:lnTo>
                <a:close/>
              </a:path>
              <a:path w="572135" h="554989">
                <a:moveTo>
                  <a:pt x="559302" y="275463"/>
                </a:moveTo>
                <a:lnTo>
                  <a:pt x="546100" y="275463"/>
                </a:lnTo>
                <a:lnTo>
                  <a:pt x="537463" y="298069"/>
                </a:lnTo>
                <a:lnTo>
                  <a:pt x="527304" y="319913"/>
                </a:lnTo>
                <a:lnTo>
                  <a:pt x="527557" y="319531"/>
                </a:lnTo>
                <a:lnTo>
                  <a:pt x="541501" y="319531"/>
                </a:lnTo>
                <a:lnTo>
                  <a:pt x="549275" y="302768"/>
                </a:lnTo>
                <a:lnTo>
                  <a:pt x="558038" y="279781"/>
                </a:lnTo>
                <a:lnTo>
                  <a:pt x="559302" y="275463"/>
                </a:lnTo>
                <a:close/>
              </a:path>
              <a:path w="572135" h="554989">
                <a:moveTo>
                  <a:pt x="537591" y="297688"/>
                </a:moveTo>
                <a:lnTo>
                  <a:pt x="537414" y="298069"/>
                </a:lnTo>
                <a:lnTo>
                  <a:pt x="537591" y="297688"/>
                </a:lnTo>
                <a:close/>
              </a:path>
              <a:path w="572135" h="554989">
                <a:moveTo>
                  <a:pt x="565569" y="253365"/>
                </a:moveTo>
                <a:lnTo>
                  <a:pt x="552576" y="253365"/>
                </a:lnTo>
                <a:lnTo>
                  <a:pt x="545845" y="275971"/>
                </a:lnTo>
                <a:lnTo>
                  <a:pt x="546100" y="275463"/>
                </a:lnTo>
                <a:lnTo>
                  <a:pt x="559302" y="275463"/>
                </a:lnTo>
                <a:lnTo>
                  <a:pt x="564769" y="256794"/>
                </a:lnTo>
                <a:lnTo>
                  <a:pt x="565569" y="253365"/>
                </a:lnTo>
                <a:close/>
              </a:path>
              <a:path w="572135" h="554989">
                <a:moveTo>
                  <a:pt x="569745" y="231901"/>
                </a:moveTo>
                <a:lnTo>
                  <a:pt x="557022" y="231901"/>
                </a:lnTo>
                <a:lnTo>
                  <a:pt x="554989" y="242950"/>
                </a:lnTo>
                <a:lnTo>
                  <a:pt x="552450" y="253746"/>
                </a:lnTo>
                <a:lnTo>
                  <a:pt x="552576" y="253365"/>
                </a:lnTo>
                <a:lnTo>
                  <a:pt x="565569" y="253365"/>
                </a:lnTo>
                <a:lnTo>
                  <a:pt x="567436" y="245363"/>
                </a:lnTo>
                <a:lnTo>
                  <a:pt x="569468" y="233934"/>
                </a:lnTo>
                <a:lnTo>
                  <a:pt x="569745" y="231901"/>
                </a:lnTo>
                <a:close/>
              </a:path>
              <a:path w="572135" h="554989">
                <a:moveTo>
                  <a:pt x="554989" y="242569"/>
                </a:moveTo>
                <a:lnTo>
                  <a:pt x="554903" y="242950"/>
                </a:lnTo>
                <a:lnTo>
                  <a:pt x="554989" y="242569"/>
                </a:lnTo>
                <a:close/>
              </a:path>
              <a:path w="572135" h="554989">
                <a:moveTo>
                  <a:pt x="572007" y="200913"/>
                </a:moveTo>
                <a:lnTo>
                  <a:pt x="559307" y="200913"/>
                </a:lnTo>
                <a:lnTo>
                  <a:pt x="559181" y="211328"/>
                </a:lnTo>
                <a:lnTo>
                  <a:pt x="559117" y="211709"/>
                </a:lnTo>
                <a:lnTo>
                  <a:pt x="558292" y="221615"/>
                </a:lnTo>
                <a:lnTo>
                  <a:pt x="556894" y="232156"/>
                </a:lnTo>
                <a:lnTo>
                  <a:pt x="557022" y="231901"/>
                </a:lnTo>
                <a:lnTo>
                  <a:pt x="569745" y="231901"/>
                </a:lnTo>
                <a:lnTo>
                  <a:pt x="570992" y="222757"/>
                </a:lnTo>
                <a:lnTo>
                  <a:pt x="571881" y="211709"/>
                </a:lnTo>
                <a:lnTo>
                  <a:pt x="572007" y="200913"/>
                </a:lnTo>
                <a:close/>
              </a:path>
              <a:path w="572135" h="554989">
                <a:moveTo>
                  <a:pt x="558292" y="221234"/>
                </a:moveTo>
                <a:lnTo>
                  <a:pt x="558243" y="221615"/>
                </a:lnTo>
                <a:lnTo>
                  <a:pt x="558292" y="221234"/>
                </a:lnTo>
                <a:close/>
              </a:path>
              <a:path w="572135" h="554989">
                <a:moveTo>
                  <a:pt x="559181" y="210947"/>
                </a:moveTo>
                <a:lnTo>
                  <a:pt x="559149" y="211328"/>
                </a:lnTo>
                <a:lnTo>
                  <a:pt x="559181" y="210947"/>
                </a:lnTo>
                <a:close/>
              </a:path>
              <a:path w="572135" h="554989">
                <a:moveTo>
                  <a:pt x="571536" y="191135"/>
                </a:moveTo>
                <a:lnTo>
                  <a:pt x="558926" y="191135"/>
                </a:lnTo>
                <a:lnTo>
                  <a:pt x="559304" y="201201"/>
                </a:lnTo>
                <a:lnTo>
                  <a:pt x="559307" y="200913"/>
                </a:lnTo>
                <a:lnTo>
                  <a:pt x="572007" y="200913"/>
                </a:lnTo>
                <a:lnTo>
                  <a:pt x="571536" y="191135"/>
                </a:lnTo>
                <a:close/>
              </a:path>
              <a:path w="572135" h="554989">
                <a:moveTo>
                  <a:pt x="570647" y="181737"/>
                </a:moveTo>
                <a:lnTo>
                  <a:pt x="557911" y="181737"/>
                </a:lnTo>
                <a:lnTo>
                  <a:pt x="558926" y="191516"/>
                </a:lnTo>
                <a:lnTo>
                  <a:pt x="558926" y="191135"/>
                </a:lnTo>
                <a:lnTo>
                  <a:pt x="571536" y="191135"/>
                </a:lnTo>
                <a:lnTo>
                  <a:pt x="571500" y="190373"/>
                </a:lnTo>
                <a:lnTo>
                  <a:pt x="570647" y="181737"/>
                </a:lnTo>
                <a:close/>
              </a:path>
              <a:path w="572135" h="554989">
                <a:moveTo>
                  <a:pt x="568999" y="172847"/>
                </a:moveTo>
                <a:lnTo>
                  <a:pt x="556006" y="172847"/>
                </a:lnTo>
                <a:lnTo>
                  <a:pt x="556132" y="173355"/>
                </a:lnTo>
                <a:lnTo>
                  <a:pt x="557911" y="182372"/>
                </a:lnTo>
                <a:lnTo>
                  <a:pt x="557911" y="181737"/>
                </a:lnTo>
                <a:lnTo>
                  <a:pt x="570647" y="181737"/>
                </a:lnTo>
                <a:lnTo>
                  <a:pt x="570483" y="180086"/>
                </a:lnTo>
                <a:lnTo>
                  <a:pt x="568999" y="172847"/>
                </a:lnTo>
                <a:close/>
              </a:path>
              <a:path w="572135" h="554989">
                <a:moveTo>
                  <a:pt x="556028" y="172957"/>
                </a:moveTo>
                <a:lnTo>
                  <a:pt x="556107" y="173355"/>
                </a:lnTo>
                <a:lnTo>
                  <a:pt x="556028" y="172957"/>
                </a:lnTo>
                <a:close/>
              </a:path>
              <a:path w="572135" h="554989">
                <a:moveTo>
                  <a:pt x="566802" y="164211"/>
                </a:moveTo>
                <a:lnTo>
                  <a:pt x="553719" y="164211"/>
                </a:lnTo>
                <a:lnTo>
                  <a:pt x="556028" y="172957"/>
                </a:lnTo>
                <a:lnTo>
                  <a:pt x="568999" y="172847"/>
                </a:lnTo>
                <a:lnTo>
                  <a:pt x="568451" y="170180"/>
                </a:lnTo>
                <a:lnTo>
                  <a:pt x="566802" y="164211"/>
                </a:lnTo>
                <a:close/>
              </a:path>
              <a:path w="572135" h="554989">
                <a:moveTo>
                  <a:pt x="560895" y="148844"/>
                </a:moveTo>
                <a:lnTo>
                  <a:pt x="546735" y="148844"/>
                </a:lnTo>
                <a:lnTo>
                  <a:pt x="550799" y="156972"/>
                </a:lnTo>
                <a:lnTo>
                  <a:pt x="553847" y="164973"/>
                </a:lnTo>
                <a:lnTo>
                  <a:pt x="553719" y="164211"/>
                </a:lnTo>
                <a:lnTo>
                  <a:pt x="566802" y="164211"/>
                </a:lnTo>
                <a:lnTo>
                  <a:pt x="565785" y="160528"/>
                </a:lnTo>
                <a:lnTo>
                  <a:pt x="562229" y="151511"/>
                </a:lnTo>
                <a:lnTo>
                  <a:pt x="560895" y="148844"/>
                </a:lnTo>
                <a:close/>
              </a:path>
              <a:path w="572135" h="554989">
                <a:moveTo>
                  <a:pt x="550544" y="156463"/>
                </a:moveTo>
                <a:lnTo>
                  <a:pt x="550742" y="156972"/>
                </a:lnTo>
                <a:lnTo>
                  <a:pt x="550544" y="156463"/>
                </a:lnTo>
                <a:close/>
              </a:path>
              <a:path w="572135" h="554989">
                <a:moveTo>
                  <a:pt x="557403" y="142112"/>
                </a:moveTo>
                <a:lnTo>
                  <a:pt x="542163" y="142112"/>
                </a:lnTo>
                <a:lnTo>
                  <a:pt x="542544" y="142621"/>
                </a:lnTo>
                <a:lnTo>
                  <a:pt x="546988" y="149479"/>
                </a:lnTo>
                <a:lnTo>
                  <a:pt x="546735" y="148844"/>
                </a:lnTo>
                <a:lnTo>
                  <a:pt x="560895" y="148844"/>
                </a:lnTo>
                <a:lnTo>
                  <a:pt x="557911" y="142875"/>
                </a:lnTo>
                <a:lnTo>
                  <a:pt x="557403" y="142112"/>
                </a:lnTo>
                <a:close/>
              </a:path>
              <a:path w="572135" h="554989">
                <a:moveTo>
                  <a:pt x="542277" y="142288"/>
                </a:moveTo>
                <a:lnTo>
                  <a:pt x="542495" y="142621"/>
                </a:lnTo>
                <a:lnTo>
                  <a:pt x="542277" y="142288"/>
                </a:lnTo>
                <a:close/>
              </a:path>
              <a:path w="572135" h="554989">
                <a:moveTo>
                  <a:pt x="542163" y="142112"/>
                </a:moveTo>
                <a:lnTo>
                  <a:pt x="542277" y="142288"/>
                </a:lnTo>
                <a:lnTo>
                  <a:pt x="542544" y="142621"/>
                </a:lnTo>
                <a:lnTo>
                  <a:pt x="542163" y="142112"/>
                </a:lnTo>
                <a:close/>
              </a:path>
              <a:path w="572135" h="554989">
                <a:moveTo>
                  <a:pt x="553084" y="135636"/>
                </a:moveTo>
                <a:lnTo>
                  <a:pt x="536956" y="135636"/>
                </a:lnTo>
                <a:lnTo>
                  <a:pt x="542277" y="142288"/>
                </a:lnTo>
                <a:lnTo>
                  <a:pt x="542163" y="142112"/>
                </a:lnTo>
                <a:lnTo>
                  <a:pt x="557403" y="142112"/>
                </a:lnTo>
                <a:lnTo>
                  <a:pt x="553084" y="135636"/>
                </a:lnTo>
                <a:close/>
              </a:path>
              <a:path w="572135" h="554989">
                <a:moveTo>
                  <a:pt x="543710" y="124587"/>
                </a:moveTo>
                <a:lnTo>
                  <a:pt x="524001" y="124587"/>
                </a:lnTo>
                <a:lnTo>
                  <a:pt x="524382" y="124841"/>
                </a:lnTo>
                <a:lnTo>
                  <a:pt x="531368" y="130301"/>
                </a:lnTo>
                <a:lnTo>
                  <a:pt x="537464" y="136271"/>
                </a:lnTo>
                <a:lnTo>
                  <a:pt x="536956" y="135636"/>
                </a:lnTo>
                <a:lnTo>
                  <a:pt x="553084" y="135636"/>
                </a:lnTo>
                <a:lnTo>
                  <a:pt x="552576" y="134874"/>
                </a:lnTo>
                <a:lnTo>
                  <a:pt x="546607" y="127381"/>
                </a:lnTo>
                <a:lnTo>
                  <a:pt x="543710" y="124587"/>
                </a:lnTo>
                <a:close/>
              </a:path>
              <a:path w="572135" h="554989">
                <a:moveTo>
                  <a:pt x="530860" y="129921"/>
                </a:moveTo>
                <a:lnTo>
                  <a:pt x="531256" y="130301"/>
                </a:lnTo>
                <a:lnTo>
                  <a:pt x="530860" y="129921"/>
                </a:lnTo>
                <a:close/>
              </a:path>
              <a:path w="572135" h="554989">
                <a:moveTo>
                  <a:pt x="524019" y="124600"/>
                </a:moveTo>
                <a:lnTo>
                  <a:pt x="524329" y="124841"/>
                </a:lnTo>
                <a:lnTo>
                  <a:pt x="524019" y="124600"/>
                </a:lnTo>
                <a:close/>
              </a:path>
              <a:path w="572135" h="554989">
                <a:moveTo>
                  <a:pt x="538019" y="119380"/>
                </a:moveTo>
                <a:lnTo>
                  <a:pt x="516127" y="119380"/>
                </a:lnTo>
                <a:lnTo>
                  <a:pt x="524019" y="124600"/>
                </a:lnTo>
                <a:lnTo>
                  <a:pt x="543710" y="124587"/>
                </a:lnTo>
                <a:lnTo>
                  <a:pt x="539495" y="120523"/>
                </a:lnTo>
                <a:lnTo>
                  <a:pt x="538019" y="119380"/>
                </a:lnTo>
                <a:close/>
              </a:path>
              <a:path w="572135" h="554989">
                <a:moveTo>
                  <a:pt x="531786" y="114554"/>
                </a:moveTo>
                <a:lnTo>
                  <a:pt x="507238" y="114554"/>
                </a:lnTo>
                <a:lnTo>
                  <a:pt x="507492" y="114681"/>
                </a:lnTo>
                <a:lnTo>
                  <a:pt x="516508" y="119634"/>
                </a:lnTo>
                <a:lnTo>
                  <a:pt x="516127" y="119380"/>
                </a:lnTo>
                <a:lnTo>
                  <a:pt x="538019" y="119380"/>
                </a:lnTo>
                <a:lnTo>
                  <a:pt x="531786" y="114554"/>
                </a:lnTo>
                <a:close/>
              </a:path>
              <a:path w="572135" h="554989">
                <a:moveTo>
                  <a:pt x="507291" y="114583"/>
                </a:moveTo>
                <a:lnTo>
                  <a:pt x="507469" y="114681"/>
                </a:lnTo>
                <a:lnTo>
                  <a:pt x="507291" y="114583"/>
                </a:lnTo>
                <a:close/>
              </a:path>
              <a:path w="572135" h="554989">
                <a:moveTo>
                  <a:pt x="516962" y="105410"/>
                </a:moveTo>
                <a:lnTo>
                  <a:pt x="487172" y="105410"/>
                </a:lnTo>
                <a:lnTo>
                  <a:pt x="497967" y="109981"/>
                </a:lnTo>
                <a:lnTo>
                  <a:pt x="507291" y="114583"/>
                </a:lnTo>
                <a:lnTo>
                  <a:pt x="531786" y="114554"/>
                </a:lnTo>
                <a:lnTo>
                  <a:pt x="531622" y="114426"/>
                </a:lnTo>
                <a:lnTo>
                  <a:pt x="522858" y="108712"/>
                </a:lnTo>
                <a:lnTo>
                  <a:pt x="516962" y="105410"/>
                </a:lnTo>
                <a:close/>
              </a:path>
              <a:path w="572135" h="554989">
                <a:moveTo>
                  <a:pt x="497586" y="109855"/>
                </a:moveTo>
                <a:lnTo>
                  <a:pt x="497846" y="109981"/>
                </a:lnTo>
                <a:lnTo>
                  <a:pt x="497586" y="109855"/>
                </a:lnTo>
                <a:close/>
              </a:path>
              <a:path w="572135" h="554989">
                <a:moveTo>
                  <a:pt x="491870" y="93599"/>
                </a:moveTo>
                <a:lnTo>
                  <a:pt x="450976" y="93599"/>
                </a:lnTo>
                <a:lnTo>
                  <a:pt x="463931" y="97409"/>
                </a:lnTo>
                <a:lnTo>
                  <a:pt x="463676" y="97409"/>
                </a:lnTo>
                <a:lnTo>
                  <a:pt x="476123" y="101346"/>
                </a:lnTo>
                <a:lnTo>
                  <a:pt x="475869" y="101346"/>
                </a:lnTo>
                <a:lnTo>
                  <a:pt x="487425" y="105537"/>
                </a:lnTo>
                <a:lnTo>
                  <a:pt x="487172" y="105410"/>
                </a:lnTo>
                <a:lnTo>
                  <a:pt x="516962" y="105410"/>
                </a:lnTo>
                <a:lnTo>
                  <a:pt x="513333" y="103378"/>
                </a:lnTo>
                <a:lnTo>
                  <a:pt x="503047" y="98298"/>
                </a:lnTo>
                <a:lnTo>
                  <a:pt x="491870" y="93599"/>
                </a:lnTo>
                <a:close/>
              </a:path>
              <a:path w="572135" h="554989">
                <a:moveTo>
                  <a:pt x="90043" y="0"/>
                </a:moveTo>
                <a:lnTo>
                  <a:pt x="0" y="49149"/>
                </a:lnTo>
                <a:lnTo>
                  <a:pt x="87122" y="103378"/>
                </a:lnTo>
                <a:lnTo>
                  <a:pt x="90931" y="102488"/>
                </a:lnTo>
                <a:lnTo>
                  <a:pt x="92837" y="99441"/>
                </a:lnTo>
                <a:lnTo>
                  <a:pt x="94742" y="96519"/>
                </a:lnTo>
                <a:lnTo>
                  <a:pt x="93852" y="92582"/>
                </a:lnTo>
                <a:lnTo>
                  <a:pt x="35900" y="56528"/>
                </a:lnTo>
                <a:lnTo>
                  <a:pt x="12445" y="55880"/>
                </a:lnTo>
                <a:lnTo>
                  <a:pt x="12700" y="43180"/>
                </a:lnTo>
                <a:lnTo>
                  <a:pt x="37495" y="43180"/>
                </a:lnTo>
                <a:lnTo>
                  <a:pt x="96138" y="11175"/>
                </a:lnTo>
                <a:lnTo>
                  <a:pt x="97281" y="7366"/>
                </a:lnTo>
                <a:lnTo>
                  <a:pt x="95631" y="4191"/>
                </a:lnTo>
                <a:lnTo>
                  <a:pt x="93852" y="1143"/>
                </a:lnTo>
                <a:lnTo>
                  <a:pt x="90043" y="0"/>
                </a:lnTo>
                <a:close/>
              </a:path>
              <a:path w="572135" h="554989">
                <a:moveTo>
                  <a:pt x="433196" y="76326"/>
                </a:moveTo>
                <a:lnTo>
                  <a:pt x="360172" y="76326"/>
                </a:lnTo>
                <a:lnTo>
                  <a:pt x="376936" y="78740"/>
                </a:lnTo>
                <a:lnTo>
                  <a:pt x="376808" y="78740"/>
                </a:lnTo>
                <a:lnTo>
                  <a:pt x="393064" y="81280"/>
                </a:lnTo>
                <a:lnTo>
                  <a:pt x="408431" y="84074"/>
                </a:lnTo>
                <a:lnTo>
                  <a:pt x="423418" y="87122"/>
                </a:lnTo>
                <a:lnTo>
                  <a:pt x="437642" y="90297"/>
                </a:lnTo>
                <a:lnTo>
                  <a:pt x="437514" y="90297"/>
                </a:lnTo>
                <a:lnTo>
                  <a:pt x="451231" y="93725"/>
                </a:lnTo>
                <a:lnTo>
                  <a:pt x="450976" y="93599"/>
                </a:lnTo>
                <a:lnTo>
                  <a:pt x="491870" y="93599"/>
                </a:lnTo>
                <a:lnTo>
                  <a:pt x="480060" y="89281"/>
                </a:lnTo>
                <a:lnTo>
                  <a:pt x="467487" y="85217"/>
                </a:lnTo>
                <a:lnTo>
                  <a:pt x="454406" y="81406"/>
                </a:lnTo>
                <a:lnTo>
                  <a:pt x="440436" y="77978"/>
                </a:lnTo>
                <a:lnTo>
                  <a:pt x="433196" y="76326"/>
                </a:lnTo>
                <a:close/>
              </a:path>
              <a:path w="572135" h="554989">
                <a:moveTo>
                  <a:pt x="36231" y="43869"/>
                </a:moveTo>
                <a:lnTo>
                  <a:pt x="25216" y="49881"/>
                </a:lnTo>
                <a:lnTo>
                  <a:pt x="35900" y="56528"/>
                </a:lnTo>
                <a:lnTo>
                  <a:pt x="85979" y="57912"/>
                </a:lnTo>
                <a:lnTo>
                  <a:pt x="85851" y="57912"/>
                </a:lnTo>
                <a:lnTo>
                  <a:pt x="128397" y="59436"/>
                </a:lnTo>
                <a:lnTo>
                  <a:pt x="128269" y="59436"/>
                </a:lnTo>
                <a:lnTo>
                  <a:pt x="170180" y="61213"/>
                </a:lnTo>
                <a:lnTo>
                  <a:pt x="170052" y="61213"/>
                </a:lnTo>
                <a:lnTo>
                  <a:pt x="210947" y="63246"/>
                </a:lnTo>
                <a:lnTo>
                  <a:pt x="210819" y="63246"/>
                </a:lnTo>
                <a:lnTo>
                  <a:pt x="250698" y="65659"/>
                </a:lnTo>
                <a:lnTo>
                  <a:pt x="250570" y="65659"/>
                </a:lnTo>
                <a:lnTo>
                  <a:pt x="288925" y="68580"/>
                </a:lnTo>
                <a:lnTo>
                  <a:pt x="325627" y="72136"/>
                </a:lnTo>
                <a:lnTo>
                  <a:pt x="360299" y="76454"/>
                </a:lnTo>
                <a:lnTo>
                  <a:pt x="360172" y="76326"/>
                </a:lnTo>
                <a:lnTo>
                  <a:pt x="433196" y="76326"/>
                </a:lnTo>
                <a:lnTo>
                  <a:pt x="395097" y="68834"/>
                </a:lnTo>
                <a:lnTo>
                  <a:pt x="326898" y="59562"/>
                </a:lnTo>
                <a:lnTo>
                  <a:pt x="251460" y="52959"/>
                </a:lnTo>
                <a:lnTo>
                  <a:pt x="211581" y="50546"/>
                </a:lnTo>
                <a:lnTo>
                  <a:pt x="170687" y="48513"/>
                </a:lnTo>
                <a:lnTo>
                  <a:pt x="36231" y="43869"/>
                </a:lnTo>
                <a:close/>
              </a:path>
              <a:path w="572135" h="554989">
                <a:moveTo>
                  <a:pt x="12700" y="43180"/>
                </a:moveTo>
                <a:lnTo>
                  <a:pt x="12445" y="55880"/>
                </a:lnTo>
                <a:lnTo>
                  <a:pt x="35900" y="56528"/>
                </a:lnTo>
                <a:lnTo>
                  <a:pt x="33634" y="55118"/>
                </a:lnTo>
                <a:lnTo>
                  <a:pt x="15620" y="55118"/>
                </a:lnTo>
                <a:lnTo>
                  <a:pt x="15875" y="44068"/>
                </a:lnTo>
                <a:lnTo>
                  <a:pt x="35866" y="44068"/>
                </a:lnTo>
                <a:lnTo>
                  <a:pt x="36231" y="43869"/>
                </a:lnTo>
                <a:lnTo>
                  <a:pt x="12700" y="43180"/>
                </a:lnTo>
                <a:close/>
              </a:path>
              <a:path w="572135" h="554989">
                <a:moveTo>
                  <a:pt x="15875" y="44068"/>
                </a:moveTo>
                <a:lnTo>
                  <a:pt x="15620" y="55118"/>
                </a:lnTo>
                <a:lnTo>
                  <a:pt x="25216" y="49881"/>
                </a:lnTo>
                <a:lnTo>
                  <a:pt x="15875" y="44068"/>
                </a:lnTo>
                <a:close/>
              </a:path>
              <a:path w="572135" h="554989">
                <a:moveTo>
                  <a:pt x="25216" y="49881"/>
                </a:moveTo>
                <a:lnTo>
                  <a:pt x="15620" y="55118"/>
                </a:lnTo>
                <a:lnTo>
                  <a:pt x="33634" y="55118"/>
                </a:lnTo>
                <a:lnTo>
                  <a:pt x="25216" y="49881"/>
                </a:lnTo>
                <a:close/>
              </a:path>
              <a:path w="572135" h="554989">
                <a:moveTo>
                  <a:pt x="35866" y="44068"/>
                </a:moveTo>
                <a:lnTo>
                  <a:pt x="15875" y="44068"/>
                </a:lnTo>
                <a:lnTo>
                  <a:pt x="25216" y="49881"/>
                </a:lnTo>
                <a:lnTo>
                  <a:pt x="35866" y="44068"/>
                </a:lnTo>
                <a:close/>
              </a:path>
              <a:path w="572135" h="554989">
                <a:moveTo>
                  <a:pt x="37495" y="43180"/>
                </a:moveTo>
                <a:lnTo>
                  <a:pt x="12700" y="43180"/>
                </a:lnTo>
                <a:lnTo>
                  <a:pt x="36231" y="43869"/>
                </a:lnTo>
                <a:lnTo>
                  <a:pt x="37495" y="43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9775" y="4756784"/>
            <a:ext cx="921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Interchanged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51587"/>
            <a:ext cx="5506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Paralel</a:t>
            </a:r>
            <a:r>
              <a:rPr sz="36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İşleme</a:t>
            </a:r>
            <a:r>
              <a:rPr sz="36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ve</a:t>
            </a:r>
            <a:r>
              <a:rPr sz="3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69950"/>
            <a:ext cx="8301990" cy="556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Aynı</a:t>
            </a:r>
            <a:r>
              <a:rPr sz="1800" spc="2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zamanda,</a:t>
            </a:r>
            <a:r>
              <a:rPr sz="1800" spc="2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birden</a:t>
            </a:r>
            <a:r>
              <a:rPr sz="1800" spc="3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fazla</a:t>
            </a:r>
            <a:r>
              <a:rPr sz="1800" spc="3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veya</a:t>
            </a:r>
            <a:r>
              <a:rPr sz="1800" spc="2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çok</a:t>
            </a:r>
            <a:r>
              <a:rPr sz="1800" spc="2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sayıda</a:t>
            </a:r>
            <a:r>
              <a:rPr sz="1800" spc="2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işlemin</a:t>
            </a:r>
            <a:r>
              <a:rPr sz="1800" spc="2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yapılabilmesi</a:t>
            </a:r>
            <a:r>
              <a:rPr sz="1800" spc="3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bilgisayar </a:t>
            </a:r>
            <a:r>
              <a:rPr sz="1800" dirty="0">
                <a:latin typeface="Tahoma"/>
                <a:cs typeface="Tahoma"/>
              </a:rPr>
              <a:t>sisteminin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hızını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(Throuhput)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arttırır.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Paralel</a:t>
            </a:r>
            <a:r>
              <a:rPr sz="1800" spc="3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işlemede</a:t>
            </a:r>
            <a:r>
              <a:rPr sz="1800" spc="3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ise</a:t>
            </a:r>
            <a:r>
              <a:rPr sz="1800" spc="3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aynı</a:t>
            </a:r>
            <a:r>
              <a:rPr sz="1800" spc="3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anda</a:t>
            </a:r>
            <a:r>
              <a:rPr sz="1800" spc="3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birden</a:t>
            </a:r>
            <a:r>
              <a:rPr sz="1800" spc="3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fazla</a:t>
            </a:r>
            <a:r>
              <a:rPr sz="1800" spc="3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3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icra</a:t>
            </a:r>
            <a:r>
              <a:rPr sz="1800" spc="310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edilir.</a:t>
            </a:r>
            <a:r>
              <a:rPr sz="1800" spc="3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Örneğin,</a:t>
            </a:r>
            <a:r>
              <a:rPr sz="1800" spc="3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bir </a:t>
            </a:r>
            <a:r>
              <a:rPr sz="1800" dirty="0">
                <a:latin typeface="Tahoma"/>
                <a:cs typeface="Tahoma"/>
              </a:rPr>
              <a:t>zaman</a:t>
            </a:r>
            <a:r>
              <a:rPr sz="1800" spc="30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diliminde</a:t>
            </a:r>
            <a:r>
              <a:rPr sz="1800" spc="30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225" dirty="0">
                <a:latin typeface="Tahoma"/>
                <a:cs typeface="Tahoma"/>
              </a:rPr>
              <a:t>  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35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ALU’da</a:t>
            </a:r>
            <a:r>
              <a:rPr sz="1800" spc="30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yürütülürken</a:t>
            </a:r>
            <a:r>
              <a:rPr sz="1800" spc="30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(execute),</a:t>
            </a:r>
            <a:r>
              <a:rPr sz="1800" spc="25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aynı</a:t>
            </a:r>
            <a:r>
              <a:rPr sz="1800" spc="25" dirty="0">
                <a:latin typeface="Tahoma"/>
                <a:cs typeface="Tahoma"/>
              </a:rPr>
              <a:t>  </a:t>
            </a:r>
            <a:r>
              <a:rPr sz="1800" spc="-10" dirty="0">
                <a:latin typeface="Tahoma"/>
                <a:cs typeface="Tahoma"/>
              </a:rPr>
              <a:t>zaman </a:t>
            </a:r>
            <a:r>
              <a:rPr sz="1800" dirty="0">
                <a:latin typeface="Tahoma"/>
                <a:cs typeface="Tahoma"/>
              </a:rPr>
              <a:t>diliminde</a:t>
            </a:r>
            <a:r>
              <a:rPr sz="1800" spc="160" dirty="0">
                <a:latin typeface="Tahoma"/>
                <a:cs typeface="Tahoma"/>
              </a:rPr>
              <a:t>  </a:t>
            </a:r>
            <a:r>
              <a:rPr sz="1800" dirty="0">
                <a:latin typeface="Tahoma"/>
                <a:cs typeface="Tahoma"/>
              </a:rPr>
              <a:t>daha</a:t>
            </a:r>
            <a:r>
              <a:rPr sz="1800" spc="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sonraki</a:t>
            </a:r>
            <a:r>
              <a:rPr sz="1800" spc="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ise</a:t>
            </a:r>
            <a:r>
              <a:rPr sz="1800" spc="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bellekten</a:t>
            </a:r>
            <a:r>
              <a:rPr sz="1800" spc="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okunabilir.</a:t>
            </a:r>
            <a:r>
              <a:rPr sz="1800" spc="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</a:t>
            </a:r>
            <a:r>
              <a:rPr sz="1800" spc="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tek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işlemcili </a:t>
            </a:r>
            <a:r>
              <a:rPr sz="1800" dirty="0">
                <a:latin typeface="Tahoma"/>
                <a:cs typeface="Tahoma"/>
              </a:rPr>
              <a:t>paralel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çalışmaya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örnektir.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Clr>
                <a:srgbClr val="3333CC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latin typeface="Tahoma"/>
                <a:cs typeface="Tahoma"/>
              </a:rPr>
              <a:t>Paralel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çalışmaya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diğer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örnek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birden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fazla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işlemcisi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bulunan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sistemlerdir.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latin typeface="Tahoma"/>
                <a:cs typeface="Tahoma"/>
              </a:rPr>
              <a:t>Paralel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aşağıdaki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başlıklarda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incelenebilir.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latin typeface="Tahoma"/>
                <a:cs typeface="Tahoma"/>
              </a:rPr>
              <a:t>1-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PİPELİNE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(Boru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Hattı)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İşlemleri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spc="-10" dirty="0">
                <a:latin typeface="Tahoma"/>
                <a:cs typeface="Tahoma"/>
              </a:rPr>
              <a:t>2-</a:t>
            </a:r>
            <a:r>
              <a:rPr sz="1800" dirty="0">
                <a:latin typeface="Tahoma"/>
                <a:cs typeface="Tahoma"/>
              </a:rPr>
              <a:t>VEKTÖR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İŞLEMLERİ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1800" spc="-10" dirty="0">
                <a:latin typeface="Tahoma"/>
                <a:cs typeface="Tahoma"/>
              </a:rPr>
              <a:t>3-</a:t>
            </a:r>
            <a:r>
              <a:rPr sz="1800" dirty="0">
                <a:latin typeface="Tahoma"/>
                <a:cs typeface="Tahoma"/>
              </a:rPr>
              <a:t>DİZİ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İŞLEMCiLERİ</a:t>
            </a:r>
            <a:endParaRPr sz="18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  <a:spcBef>
                <a:spcPts val="430"/>
              </a:spcBef>
              <a:tabLst>
                <a:tab pos="2707640" algn="l"/>
              </a:tabLst>
            </a:pP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800" spc="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Pipeline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yürütme</a:t>
            </a:r>
            <a:r>
              <a:rPr sz="1800" spc="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tekniği</a:t>
            </a:r>
            <a:r>
              <a:rPr sz="1800" spc="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olup,</a:t>
            </a:r>
            <a:r>
              <a:rPr sz="1800" spc="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artmetik</a:t>
            </a:r>
            <a:r>
              <a:rPr sz="1800" spc="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alt</a:t>
            </a:r>
            <a:r>
              <a:rPr sz="1800" spc="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işlemlerde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veya</a:t>
            </a:r>
            <a:r>
              <a:rPr sz="1800" spc="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komutun </a:t>
            </a:r>
            <a:r>
              <a:rPr sz="1800" dirty="0">
                <a:latin typeface="Tahoma"/>
                <a:cs typeface="Tahoma"/>
              </a:rPr>
              <a:t>fazlarının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(evrelerinin)</a:t>
            </a:r>
            <a:r>
              <a:rPr sz="1800" dirty="0">
                <a:latin typeface="Tahoma"/>
                <a:cs typeface="Tahoma"/>
              </a:rPr>
              <a:t>	işlenmesi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sırasında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üstüste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gelmesidir.</a:t>
            </a:r>
            <a:endParaRPr sz="1800">
              <a:latin typeface="Tahoma"/>
              <a:cs typeface="Tahoma"/>
            </a:endParaRPr>
          </a:p>
          <a:p>
            <a:pPr marL="355600" marR="762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800" spc="2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Vektör</a:t>
            </a:r>
            <a:r>
              <a:rPr sz="1800" spc="2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işlemleri</a:t>
            </a:r>
            <a:r>
              <a:rPr sz="1800" spc="2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büyük</a:t>
            </a:r>
            <a:r>
              <a:rPr sz="1800" spc="2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boyutlu</a:t>
            </a:r>
            <a:r>
              <a:rPr sz="1800" spc="2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vektörel</a:t>
            </a:r>
            <a:r>
              <a:rPr sz="1800" spc="2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veya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matris</a:t>
            </a:r>
            <a:r>
              <a:rPr sz="1800" spc="2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işlemlerinin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yapılması içindir.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  <a:tabLst>
                <a:tab pos="683260" algn="l"/>
                <a:tab pos="2275840" algn="l"/>
              </a:tabLst>
            </a:pPr>
            <a:r>
              <a:rPr sz="1800" spc="-50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1800" dirty="0">
                <a:latin typeface="Tahoma"/>
                <a:cs typeface="Tahoma"/>
              </a:rPr>
              <a:t>Dizi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İşlemcileri</a:t>
            </a:r>
            <a:r>
              <a:rPr sz="1800" dirty="0">
                <a:latin typeface="Tahoma"/>
                <a:cs typeface="Tahoma"/>
              </a:rPr>
              <a:t>	ise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büyük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çaplı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diziler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üzerinde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yaparlar.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790" y="1295400"/>
            <a:ext cx="4713453" cy="5215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65506"/>
            <a:ext cx="1740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Pipelining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176273"/>
            <a:ext cx="6185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1600" dirty="0">
                <a:latin typeface="Tahoma"/>
                <a:cs typeface="Tahoma"/>
              </a:rPr>
              <a:t>Bir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başladıktan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sonra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en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kısa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sürede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bitir.!!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Zaman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kaybetme!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60880" y="4638838"/>
            <a:ext cx="4453255" cy="340360"/>
            <a:chOff x="1860880" y="4638838"/>
            <a:chExt cx="4453255" cy="340360"/>
          </a:xfrm>
        </p:grpSpPr>
        <p:sp>
          <p:nvSpPr>
            <p:cNvPr id="5" name="object 5"/>
            <p:cNvSpPr/>
            <p:nvPr/>
          </p:nvSpPr>
          <p:spPr>
            <a:xfrm>
              <a:off x="2641904" y="4855832"/>
              <a:ext cx="1031240" cy="68580"/>
            </a:xfrm>
            <a:custGeom>
              <a:avLst/>
              <a:gdLst/>
              <a:ahLst/>
              <a:cxnLst/>
              <a:rect l="l" t="t" r="r" b="b"/>
              <a:pathLst>
                <a:path w="1031239" h="68579">
                  <a:moveTo>
                    <a:pt x="771588" y="0"/>
                  </a:moveTo>
                  <a:lnTo>
                    <a:pt x="512318" y="0"/>
                  </a:lnTo>
                  <a:lnTo>
                    <a:pt x="256273" y="0"/>
                  </a:lnTo>
                  <a:lnTo>
                    <a:pt x="0" y="0"/>
                  </a:lnTo>
                  <a:lnTo>
                    <a:pt x="0" y="68173"/>
                  </a:lnTo>
                  <a:lnTo>
                    <a:pt x="256273" y="68173"/>
                  </a:lnTo>
                  <a:lnTo>
                    <a:pt x="512318" y="68173"/>
                  </a:lnTo>
                  <a:lnTo>
                    <a:pt x="768223" y="68173"/>
                  </a:lnTo>
                  <a:lnTo>
                    <a:pt x="771588" y="0"/>
                  </a:lnTo>
                  <a:close/>
                </a:path>
                <a:path w="1031239" h="68579">
                  <a:moveTo>
                    <a:pt x="1030859" y="0"/>
                  </a:moveTo>
                  <a:lnTo>
                    <a:pt x="771588" y="0"/>
                  </a:lnTo>
                  <a:lnTo>
                    <a:pt x="771588" y="68173"/>
                  </a:lnTo>
                  <a:lnTo>
                    <a:pt x="1027493" y="68173"/>
                  </a:lnTo>
                  <a:lnTo>
                    <a:pt x="10308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2608" y="4791036"/>
              <a:ext cx="1031240" cy="65405"/>
            </a:xfrm>
            <a:custGeom>
              <a:avLst/>
              <a:gdLst/>
              <a:ahLst/>
              <a:cxnLst/>
              <a:rect l="l" t="t" r="r" b="b"/>
              <a:pathLst>
                <a:path w="1031239" h="65404">
                  <a:moveTo>
                    <a:pt x="1030884" y="0"/>
                  </a:moveTo>
                  <a:lnTo>
                    <a:pt x="771613" y="0"/>
                  </a:lnTo>
                  <a:lnTo>
                    <a:pt x="515569" y="0"/>
                  </a:lnTo>
                  <a:lnTo>
                    <a:pt x="259295" y="0"/>
                  </a:lnTo>
                  <a:lnTo>
                    <a:pt x="0" y="0"/>
                  </a:lnTo>
                  <a:lnTo>
                    <a:pt x="0" y="64795"/>
                  </a:lnTo>
                  <a:lnTo>
                    <a:pt x="259295" y="64795"/>
                  </a:lnTo>
                  <a:lnTo>
                    <a:pt x="515569" y="64795"/>
                  </a:lnTo>
                  <a:lnTo>
                    <a:pt x="771613" y="64795"/>
                  </a:lnTo>
                  <a:lnTo>
                    <a:pt x="1030884" y="64795"/>
                  </a:lnTo>
                  <a:lnTo>
                    <a:pt x="1030884" y="0"/>
                  </a:lnTo>
                  <a:close/>
                </a:path>
              </a:pathLst>
            </a:custGeom>
            <a:solidFill>
              <a:srgbClr val="F3A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3325" y="4729861"/>
              <a:ext cx="1031240" cy="61594"/>
            </a:xfrm>
            <a:custGeom>
              <a:avLst/>
              <a:gdLst/>
              <a:ahLst/>
              <a:cxnLst/>
              <a:rect l="l" t="t" r="r" b="b"/>
              <a:pathLst>
                <a:path w="1031239" h="61595">
                  <a:moveTo>
                    <a:pt x="1030897" y="0"/>
                  </a:moveTo>
                  <a:lnTo>
                    <a:pt x="774852" y="0"/>
                  </a:lnTo>
                  <a:lnTo>
                    <a:pt x="518579" y="0"/>
                  </a:lnTo>
                  <a:lnTo>
                    <a:pt x="259283" y="0"/>
                  </a:lnTo>
                  <a:lnTo>
                    <a:pt x="0" y="0"/>
                  </a:lnTo>
                  <a:lnTo>
                    <a:pt x="0" y="61175"/>
                  </a:lnTo>
                  <a:lnTo>
                    <a:pt x="259283" y="61175"/>
                  </a:lnTo>
                  <a:lnTo>
                    <a:pt x="518579" y="61175"/>
                  </a:lnTo>
                  <a:lnTo>
                    <a:pt x="774852" y="61175"/>
                  </a:lnTo>
                  <a:lnTo>
                    <a:pt x="1030897" y="61175"/>
                  </a:lnTo>
                  <a:lnTo>
                    <a:pt x="1030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7344" y="4665472"/>
              <a:ext cx="1031240" cy="64769"/>
            </a:xfrm>
            <a:custGeom>
              <a:avLst/>
              <a:gdLst/>
              <a:ahLst/>
              <a:cxnLst/>
              <a:rect l="l" t="t" r="r" b="b"/>
              <a:pathLst>
                <a:path w="1031239" h="64770">
                  <a:moveTo>
                    <a:pt x="1030833" y="0"/>
                  </a:moveTo>
                  <a:lnTo>
                    <a:pt x="774560" y="0"/>
                  </a:lnTo>
                  <a:lnTo>
                    <a:pt x="515264" y="0"/>
                  </a:lnTo>
                  <a:lnTo>
                    <a:pt x="255981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64770"/>
                  </a:lnTo>
                  <a:lnTo>
                    <a:pt x="255981" y="64770"/>
                  </a:lnTo>
                  <a:lnTo>
                    <a:pt x="515264" y="64770"/>
                  </a:lnTo>
                  <a:lnTo>
                    <a:pt x="774560" y="64770"/>
                  </a:lnTo>
                  <a:lnTo>
                    <a:pt x="1030833" y="64770"/>
                  </a:lnTo>
                  <a:lnTo>
                    <a:pt x="1030833" y="60960"/>
                  </a:lnTo>
                  <a:lnTo>
                    <a:pt x="1030833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4372" y="4664920"/>
              <a:ext cx="4122420" cy="311150"/>
            </a:xfrm>
            <a:custGeom>
              <a:avLst/>
              <a:gdLst/>
              <a:ahLst/>
              <a:cxnLst/>
              <a:rect l="l" t="t" r="r" b="b"/>
              <a:pathLst>
                <a:path w="4122420" h="311150">
                  <a:moveTo>
                    <a:pt x="0" y="80801"/>
                  </a:moveTo>
                  <a:lnTo>
                    <a:pt x="2983" y="0"/>
                  </a:lnTo>
                </a:path>
                <a:path w="4122420" h="311150">
                  <a:moveTo>
                    <a:pt x="515272" y="190911"/>
                  </a:moveTo>
                  <a:lnTo>
                    <a:pt x="518242" y="0"/>
                  </a:lnTo>
                </a:path>
                <a:path w="4122420" h="311150">
                  <a:moveTo>
                    <a:pt x="0" y="113202"/>
                  </a:moveTo>
                  <a:lnTo>
                    <a:pt x="2983" y="0"/>
                  </a:lnTo>
                </a:path>
                <a:path w="4122420" h="311150">
                  <a:moveTo>
                    <a:pt x="258960" y="178004"/>
                  </a:moveTo>
                  <a:lnTo>
                    <a:pt x="258959" y="0"/>
                  </a:lnTo>
                </a:path>
                <a:path w="4122420" h="311150">
                  <a:moveTo>
                    <a:pt x="518242" y="242941"/>
                  </a:moveTo>
                  <a:lnTo>
                    <a:pt x="518242" y="0"/>
                  </a:lnTo>
                </a:path>
                <a:path w="4122420" h="311150">
                  <a:moveTo>
                    <a:pt x="774554" y="310701"/>
                  </a:moveTo>
                  <a:lnTo>
                    <a:pt x="777538" y="0"/>
                  </a:lnTo>
                </a:path>
                <a:path w="4122420" h="311150">
                  <a:moveTo>
                    <a:pt x="1808392" y="310701"/>
                  </a:moveTo>
                  <a:lnTo>
                    <a:pt x="1808392" y="190911"/>
                  </a:lnTo>
                </a:path>
                <a:path w="4122420" h="311150">
                  <a:moveTo>
                    <a:pt x="1549123" y="310701"/>
                  </a:moveTo>
                  <a:lnTo>
                    <a:pt x="1549123" y="126108"/>
                  </a:lnTo>
                </a:path>
                <a:path w="4122420" h="311150">
                  <a:moveTo>
                    <a:pt x="1289853" y="310701"/>
                  </a:moveTo>
                  <a:lnTo>
                    <a:pt x="1289853" y="64936"/>
                  </a:lnTo>
                </a:path>
                <a:path w="4122420" h="311150">
                  <a:moveTo>
                    <a:pt x="1030584" y="310701"/>
                  </a:moveTo>
                  <a:lnTo>
                    <a:pt x="1033810" y="0"/>
                  </a:lnTo>
                </a:path>
                <a:path w="4122420" h="311150">
                  <a:moveTo>
                    <a:pt x="4122191" y="80801"/>
                  </a:moveTo>
                  <a:lnTo>
                    <a:pt x="4122191" y="0"/>
                  </a:lnTo>
                </a:path>
                <a:path w="4122420" h="311150">
                  <a:moveTo>
                    <a:pt x="3606878" y="80801"/>
                  </a:moveTo>
                  <a:lnTo>
                    <a:pt x="3606878" y="0"/>
                  </a:lnTo>
                </a:path>
                <a:path w="4122420" h="311150">
                  <a:moveTo>
                    <a:pt x="3091566" y="80801"/>
                  </a:moveTo>
                  <a:lnTo>
                    <a:pt x="3091566" y="0"/>
                  </a:lnTo>
                </a:path>
                <a:path w="4122420" h="311150">
                  <a:moveTo>
                    <a:pt x="2576387" y="80801"/>
                  </a:moveTo>
                  <a:lnTo>
                    <a:pt x="2579613" y="0"/>
                  </a:lnTo>
                </a:path>
                <a:path w="4122420" h="311150">
                  <a:moveTo>
                    <a:pt x="2061075" y="80801"/>
                  </a:moveTo>
                  <a:lnTo>
                    <a:pt x="2064435" y="0"/>
                  </a:lnTo>
                </a:path>
              </a:pathLst>
            </a:custGeom>
            <a:ln w="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2418" y="4638838"/>
              <a:ext cx="61594" cy="52069"/>
            </a:xfrm>
            <a:custGeom>
              <a:avLst/>
              <a:gdLst/>
              <a:ahLst/>
              <a:cxnLst/>
              <a:rect l="l" t="t" r="r" b="b"/>
              <a:pathLst>
                <a:path w="61595" h="52070">
                  <a:moveTo>
                    <a:pt x="0" y="0"/>
                  </a:moveTo>
                  <a:lnTo>
                    <a:pt x="0" y="51895"/>
                  </a:lnTo>
                  <a:lnTo>
                    <a:pt x="61557" y="26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860880" y="1993779"/>
            <a:ext cx="4136390" cy="120650"/>
            <a:chOff x="1860880" y="1993779"/>
            <a:chExt cx="4136390" cy="120650"/>
          </a:xfrm>
        </p:grpSpPr>
        <p:sp>
          <p:nvSpPr>
            <p:cNvPr id="12" name="object 12"/>
            <p:cNvSpPr/>
            <p:nvPr/>
          </p:nvSpPr>
          <p:spPr>
            <a:xfrm>
              <a:off x="1867344" y="1996807"/>
              <a:ext cx="256540" cy="65405"/>
            </a:xfrm>
            <a:custGeom>
              <a:avLst/>
              <a:gdLst/>
              <a:ahLst/>
              <a:cxnLst/>
              <a:rect l="l" t="t" r="r" b="b"/>
              <a:pathLst>
                <a:path w="256539" h="65405">
                  <a:moveTo>
                    <a:pt x="255981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5981" y="64782"/>
                  </a:lnTo>
                  <a:lnTo>
                    <a:pt x="255981" y="62242"/>
                  </a:lnTo>
                  <a:lnTo>
                    <a:pt x="255981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3325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83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83" y="64782"/>
                  </a:lnTo>
                  <a:lnTo>
                    <a:pt x="259283" y="62242"/>
                  </a:lnTo>
                  <a:lnTo>
                    <a:pt x="25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2608" y="1996807"/>
              <a:ext cx="257810" cy="65405"/>
            </a:xfrm>
            <a:custGeom>
              <a:avLst/>
              <a:gdLst/>
              <a:ahLst/>
              <a:cxnLst/>
              <a:rect l="l" t="t" r="r" b="b"/>
              <a:pathLst>
                <a:path w="257810" h="65405">
                  <a:moveTo>
                    <a:pt x="25781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7670" y="64782"/>
                  </a:lnTo>
                  <a:lnTo>
                    <a:pt x="257670" y="62242"/>
                  </a:lnTo>
                  <a:lnTo>
                    <a:pt x="257810" y="62242"/>
                  </a:lnTo>
                  <a:lnTo>
                    <a:pt x="257810" y="0"/>
                  </a:lnTo>
                  <a:close/>
                </a:path>
              </a:pathLst>
            </a:custGeom>
            <a:solidFill>
              <a:srgbClr val="F3A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904" y="1996807"/>
              <a:ext cx="253365" cy="65405"/>
            </a:xfrm>
            <a:custGeom>
              <a:avLst/>
              <a:gdLst/>
              <a:ahLst/>
              <a:cxnLst/>
              <a:rect l="l" t="t" r="r" b="b"/>
              <a:pathLst>
                <a:path w="253364" h="65405">
                  <a:moveTo>
                    <a:pt x="253047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3047" y="64782"/>
                  </a:lnTo>
                  <a:lnTo>
                    <a:pt x="253047" y="62242"/>
                  </a:lnTo>
                  <a:lnTo>
                    <a:pt x="25304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4952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70" y="64782"/>
                  </a:lnTo>
                  <a:lnTo>
                    <a:pt x="259270" y="62242"/>
                  </a:lnTo>
                  <a:lnTo>
                    <a:pt x="259270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54222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70" y="64782"/>
                  </a:lnTo>
                  <a:lnTo>
                    <a:pt x="259270" y="62242"/>
                  </a:lnTo>
                  <a:lnTo>
                    <a:pt x="259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3493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70" y="64782"/>
                  </a:lnTo>
                  <a:lnTo>
                    <a:pt x="259270" y="62242"/>
                  </a:lnTo>
                  <a:lnTo>
                    <a:pt x="259270" y="0"/>
                  </a:lnTo>
                  <a:close/>
                </a:path>
              </a:pathLst>
            </a:custGeom>
            <a:solidFill>
              <a:srgbClr val="F3A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2763" y="1996807"/>
              <a:ext cx="257810" cy="65405"/>
            </a:xfrm>
            <a:custGeom>
              <a:avLst/>
              <a:gdLst/>
              <a:ahLst/>
              <a:cxnLst/>
              <a:rect l="l" t="t" r="r" b="b"/>
              <a:pathLst>
                <a:path w="257810" h="65405">
                  <a:moveTo>
                    <a:pt x="257657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7505" y="64782"/>
                  </a:lnTo>
                  <a:lnTo>
                    <a:pt x="257505" y="62242"/>
                  </a:lnTo>
                  <a:lnTo>
                    <a:pt x="257657" y="62242"/>
                  </a:lnTo>
                  <a:lnTo>
                    <a:pt x="25765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32021" y="1996807"/>
              <a:ext cx="259079" cy="65405"/>
            </a:xfrm>
            <a:custGeom>
              <a:avLst/>
              <a:gdLst/>
              <a:ahLst/>
              <a:cxnLst/>
              <a:rect l="l" t="t" r="r" b="b"/>
              <a:pathLst>
                <a:path w="259079" h="65405">
                  <a:moveTo>
                    <a:pt x="259003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003" y="64782"/>
                  </a:lnTo>
                  <a:lnTo>
                    <a:pt x="259003" y="62242"/>
                  </a:lnTo>
                  <a:lnTo>
                    <a:pt x="259003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91025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70" y="64782"/>
                  </a:lnTo>
                  <a:lnTo>
                    <a:pt x="259270" y="62242"/>
                  </a:lnTo>
                  <a:lnTo>
                    <a:pt x="259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0295" y="1996807"/>
              <a:ext cx="250190" cy="65405"/>
            </a:xfrm>
            <a:custGeom>
              <a:avLst/>
              <a:gdLst/>
              <a:ahLst/>
              <a:cxnLst/>
              <a:rect l="l" t="t" r="r" b="b"/>
              <a:pathLst>
                <a:path w="250189" h="65405">
                  <a:moveTo>
                    <a:pt x="249732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49732" y="64782"/>
                  </a:lnTo>
                  <a:lnTo>
                    <a:pt x="249732" y="62242"/>
                  </a:lnTo>
                  <a:lnTo>
                    <a:pt x="249732" y="0"/>
                  </a:lnTo>
                  <a:close/>
                </a:path>
              </a:pathLst>
            </a:custGeom>
            <a:solidFill>
              <a:srgbClr val="F3A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0028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57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57" y="64782"/>
                  </a:lnTo>
                  <a:lnTo>
                    <a:pt x="259257" y="62242"/>
                  </a:lnTo>
                  <a:lnTo>
                    <a:pt x="25925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9286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70" y="64782"/>
                  </a:lnTo>
                  <a:lnTo>
                    <a:pt x="259270" y="62242"/>
                  </a:lnTo>
                  <a:lnTo>
                    <a:pt x="259270" y="0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18557" y="1996807"/>
              <a:ext cx="257810" cy="65405"/>
            </a:xfrm>
            <a:custGeom>
              <a:avLst/>
              <a:gdLst/>
              <a:ahLst/>
              <a:cxnLst/>
              <a:rect l="l" t="t" r="r" b="b"/>
              <a:pathLst>
                <a:path w="257810" h="65405">
                  <a:moveTo>
                    <a:pt x="2576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7517" y="64782"/>
                  </a:lnTo>
                  <a:lnTo>
                    <a:pt x="257517" y="62242"/>
                  </a:lnTo>
                  <a:lnTo>
                    <a:pt x="257670" y="62242"/>
                  </a:lnTo>
                  <a:lnTo>
                    <a:pt x="257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77827" y="1996807"/>
              <a:ext cx="257810" cy="65405"/>
            </a:xfrm>
            <a:custGeom>
              <a:avLst/>
              <a:gdLst/>
              <a:ahLst/>
              <a:cxnLst/>
              <a:rect l="l" t="t" r="r" b="b"/>
              <a:pathLst>
                <a:path w="257810" h="65405">
                  <a:moveTo>
                    <a:pt x="2576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7517" y="64782"/>
                  </a:lnTo>
                  <a:lnTo>
                    <a:pt x="257517" y="62242"/>
                  </a:lnTo>
                  <a:lnTo>
                    <a:pt x="257670" y="62242"/>
                  </a:lnTo>
                  <a:lnTo>
                    <a:pt x="257670" y="0"/>
                  </a:lnTo>
                  <a:close/>
                </a:path>
              </a:pathLst>
            </a:custGeom>
            <a:solidFill>
              <a:srgbClr val="F3A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33872" y="1996807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259270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64782"/>
                  </a:lnTo>
                  <a:lnTo>
                    <a:pt x="259270" y="64782"/>
                  </a:lnTo>
                  <a:lnTo>
                    <a:pt x="259270" y="62242"/>
                  </a:lnTo>
                  <a:lnTo>
                    <a:pt x="25927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4372" y="1997271"/>
              <a:ext cx="4129404" cy="113664"/>
            </a:xfrm>
            <a:custGeom>
              <a:avLst/>
              <a:gdLst/>
              <a:ahLst/>
              <a:cxnLst/>
              <a:rect l="l" t="t" r="r" b="b"/>
              <a:pathLst>
                <a:path w="4129404" h="113664">
                  <a:moveTo>
                    <a:pt x="0" y="113067"/>
                  </a:moveTo>
                  <a:lnTo>
                    <a:pt x="2983" y="0"/>
                  </a:lnTo>
                </a:path>
                <a:path w="4129404" h="113664">
                  <a:moveTo>
                    <a:pt x="258960" y="113067"/>
                  </a:moveTo>
                  <a:lnTo>
                    <a:pt x="258959" y="0"/>
                  </a:lnTo>
                </a:path>
                <a:path w="4129404" h="113664">
                  <a:moveTo>
                    <a:pt x="515272" y="113067"/>
                  </a:moveTo>
                  <a:lnTo>
                    <a:pt x="518242" y="0"/>
                  </a:lnTo>
                </a:path>
                <a:path w="4129404" h="113664">
                  <a:moveTo>
                    <a:pt x="774554" y="113067"/>
                  </a:moveTo>
                  <a:lnTo>
                    <a:pt x="777538" y="0"/>
                  </a:lnTo>
                </a:path>
                <a:path w="4129404" h="113664">
                  <a:moveTo>
                    <a:pt x="1030584" y="113067"/>
                  </a:moveTo>
                  <a:lnTo>
                    <a:pt x="1030584" y="0"/>
                  </a:lnTo>
                </a:path>
                <a:path w="4129404" h="113664">
                  <a:moveTo>
                    <a:pt x="1289853" y="113067"/>
                  </a:moveTo>
                  <a:lnTo>
                    <a:pt x="1289853" y="0"/>
                  </a:lnTo>
                </a:path>
                <a:path w="4129404" h="113664">
                  <a:moveTo>
                    <a:pt x="1549122" y="113067"/>
                  </a:moveTo>
                  <a:lnTo>
                    <a:pt x="1549122" y="0"/>
                  </a:lnTo>
                </a:path>
                <a:path w="4129404" h="113664">
                  <a:moveTo>
                    <a:pt x="1808392" y="113067"/>
                  </a:moveTo>
                  <a:lnTo>
                    <a:pt x="1808392" y="0"/>
                  </a:lnTo>
                </a:path>
                <a:path w="4129404" h="113664">
                  <a:moveTo>
                    <a:pt x="2064435" y="113067"/>
                  </a:moveTo>
                  <a:lnTo>
                    <a:pt x="2064435" y="0"/>
                  </a:lnTo>
                </a:path>
                <a:path w="4129404" h="113664">
                  <a:moveTo>
                    <a:pt x="2326661" y="113067"/>
                  </a:moveTo>
                  <a:lnTo>
                    <a:pt x="2326661" y="0"/>
                  </a:lnTo>
                </a:path>
                <a:path w="4129404" h="113664">
                  <a:moveTo>
                    <a:pt x="2585930" y="113067"/>
                  </a:moveTo>
                  <a:lnTo>
                    <a:pt x="2585930" y="0"/>
                  </a:lnTo>
                </a:path>
                <a:path w="4129404" h="113664">
                  <a:moveTo>
                    <a:pt x="2835657" y="113067"/>
                  </a:moveTo>
                  <a:lnTo>
                    <a:pt x="2838882" y="0"/>
                  </a:lnTo>
                </a:path>
                <a:path w="4129404" h="113664">
                  <a:moveTo>
                    <a:pt x="3094926" y="113067"/>
                  </a:moveTo>
                  <a:lnTo>
                    <a:pt x="3094926" y="0"/>
                  </a:lnTo>
                </a:path>
                <a:path w="4129404" h="113664">
                  <a:moveTo>
                    <a:pt x="3350835" y="113067"/>
                  </a:moveTo>
                  <a:lnTo>
                    <a:pt x="3354195" y="0"/>
                  </a:lnTo>
                </a:path>
                <a:path w="4129404" h="113664">
                  <a:moveTo>
                    <a:pt x="3610238" y="113067"/>
                  </a:moveTo>
                  <a:lnTo>
                    <a:pt x="3613464" y="0"/>
                  </a:lnTo>
                </a:path>
                <a:path w="4129404" h="113664">
                  <a:moveTo>
                    <a:pt x="3869507" y="113067"/>
                  </a:moveTo>
                  <a:lnTo>
                    <a:pt x="3872733" y="0"/>
                  </a:lnTo>
                </a:path>
                <a:path w="4129404" h="113664">
                  <a:moveTo>
                    <a:pt x="4128776" y="113067"/>
                  </a:moveTo>
                  <a:lnTo>
                    <a:pt x="4128776" y="0"/>
                  </a:lnTo>
                </a:path>
              </a:pathLst>
            </a:custGeom>
            <a:ln w="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873967" y="5228027"/>
            <a:ext cx="1750695" cy="1263015"/>
            <a:chOff x="1873967" y="5228027"/>
            <a:chExt cx="1750695" cy="126301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3967" y="5228027"/>
              <a:ext cx="236463" cy="298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024" y="5228027"/>
              <a:ext cx="1504167" cy="126273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64048" y="2356560"/>
            <a:ext cx="4093845" cy="1188720"/>
            <a:chOff x="1864048" y="2356560"/>
            <a:chExt cx="4093845" cy="118872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4048" y="2356560"/>
              <a:ext cx="236799" cy="3013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0024" y="2356560"/>
              <a:ext cx="3837320" cy="118824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462217" y="2395496"/>
            <a:ext cx="52069" cy="1153160"/>
            <a:chOff x="1462217" y="2395496"/>
            <a:chExt cx="52069" cy="1153160"/>
          </a:xfrm>
        </p:grpSpPr>
        <p:sp>
          <p:nvSpPr>
            <p:cNvPr id="36" name="object 36"/>
            <p:cNvSpPr/>
            <p:nvPr/>
          </p:nvSpPr>
          <p:spPr>
            <a:xfrm>
              <a:off x="1488344" y="2395496"/>
              <a:ext cx="0" cy="1113790"/>
            </a:xfrm>
            <a:custGeom>
              <a:avLst/>
              <a:gdLst/>
              <a:ahLst/>
              <a:cxnLst/>
              <a:rect l="l" t="t" r="r" b="b"/>
              <a:pathLst>
                <a:path h="1113789">
                  <a:moveTo>
                    <a:pt x="0" y="0"/>
                  </a:moveTo>
                  <a:lnTo>
                    <a:pt x="0" y="1113604"/>
                  </a:lnTo>
                </a:path>
              </a:pathLst>
            </a:custGeom>
            <a:ln w="6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62217" y="3492832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51919" y="0"/>
                  </a:moveTo>
                  <a:lnTo>
                    <a:pt x="0" y="0"/>
                  </a:lnTo>
                  <a:lnTo>
                    <a:pt x="26127" y="55256"/>
                  </a:lnTo>
                  <a:lnTo>
                    <a:pt x="5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40816" y="1822730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7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56048" y="1822730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8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68403" y="1822730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9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47964" y="1822730"/>
            <a:ext cx="14668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72819" y="1822730"/>
            <a:ext cx="1435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 MT"/>
                <a:cs typeface="Arial MT"/>
              </a:rPr>
              <a:t>11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8454" y="1822730"/>
            <a:ext cx="14668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 MT"/>
                <a:cs typeface="Arial MT"/>
              </a:rPr>
              <a:t>12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29385" y="1819503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64372" y="1997271"/>
            <a:ext cx="4404360" cy="55244"/>
          </a:xfrm>
          <a:custGeom>
            <a:avLst/>
            <a:gdLst/>
            <a:ahLst/>
            <a:cxnLst/>
            <a:rect l="l" t="t" r="r" b="b"/>
            <a:pathLst>
              <a:path w="4404360" h="55244">
                <a:moveTo>
                  <a:pt x="3606878" y="54853"/>
                </a:moveTo>
                <a:lnTo>
                  <a:pt x="3606878" y="3226"/>
                </a:lnTo>
              </a:path>
              <a:path w="4404360" h="55244">
                <a:moveTo>
                  <a:pt x="2576387" y="54853"/>
                </a:moveTo>
                <a:lnTo>
                  <a:pt x="2579613" y="3226"/>
                </a:lnTo>
              </a:path>
              <a:path w="4404360" h="55244">
                <a:moveTo>
                  <a:pt x="515272" y="54853"/>
                </a:moveTo>
                <a:lnTo>
                  <a:pt x="518242" y="3226"/>
                </a:lnTo>
              </a:path>
              <a:path w="4404360" h="55244">
                <a:moveTo>
                  <a:pt x="0" y="0"/>
                </a:moveTo>
                <a:lnTo>
                  <a:pt x="4404309" y="0"/>
                </a:lnTo>
              </a:path>
            </a:pathLst>
          </a:custGeom>
          <a:ln w="6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79913" y="1822730"/>
            <a:ext cx="27686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MT"/>
                <a:cs typeface="Arial MT"/>
              </a:rPr>
              <a:t>2 </a:t>
            </a:r>
            <a:r>
              <a:rPr sz="850" spc="-25" dirty="0">
                <a:latin typeface="Arial MT"/>
                <a:cs typeface="Arial MT"/>
              </a:rPr>
              <a:t>AM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43988" y="2434452"/>
            <a:ext cx="971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37698" y="2732247"/>
            <a:ext cx="112395" cy="720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  <a:p>
            <a:pPr marL="12700" marR="5080" indent="9525">
              <a:lnSpc>
                <a:spcPts val="2270"/>
              </a:lnSpc>
              <a:spcBef>
                <a:spcPts val="20"/>
              </a:spcBef>
            </a:pPr>
            <a:r>
              <a:rPr sz="850" spc="-50" dirty="0">
                <a:latin typeface="Arial MT"/>
                <a:cs typeface="Arial MT"/>
              </a:rPr>
              <a:t>C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8900" y="4596993"/>
            <a:ext cx="34798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850" spc="-20" dirty="0">
                <a:latin typeface="Arial MT"/>
                <a:cs typeface="Arial MT"/>
              </a:rPr>
              <a:t>Time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850">
              <a:latin typeface="Arial MT"/>
              <a:cs typeface="Arial MT"/>
            </a:endParaRPr>
          </a:p>
          <a:p>
            <a:pPr marL="12700" marR="73660" indent="12700">
              <a:lnSpc>
                <a:spcPts val="1000"/>
              </a:lnSpc>
            </a:pPr>
            <a:r>
              <a:rPr sz="850" spc="-20" dirty="0">
                <a:latin typeface="Arial MT"/>
                <a:cs typeface="Arial MT"/>
              </a:rPr>
              <a:t>Task </a:t>
            </a:r>
            <a:r>
              <a:rPr sz="850" spc="-10" dirty="0">
                <a:latin typeface="Arial MT"/>
                <a:cs typeface="Arial MT"/>
              </a:rPr>
              <a:t>order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62217" y="5267070"/>
            <a:ext cx="52069" cy="1250315"/>
            <a:chOff x="1462217" y="5267070"/>
            <a:chExt cx="52069" cy="1250315"/>
          </a:xfrm>
        </p:grpSpPr>
        <p:sp>
          <p:nvSpPr>
            <p:cNvPr id="51" name="object 51"/>
            <p:cNvSpPr/>
            <p:nvPr/>
          </p:nvSpPr>
          <p:spPr>
            <a:xfrm>
              <a:off x="1488344" y="5267070"/>
              <a:ext cx="0" cy="1207770"/>
            </a:xfrm>
            <a:custGeom>
              <a:avLst/>
              <a:gdLst/>
              <a:ahLst/>
              <a:cxnLst/>
              <a:rect l="l" t="t" r="r" b="b"/>
              <a:pathLst>
                <a:path h="1207770">
                  <a:moveTo>
                    <a:pt x="0" y="0"/>
                  </a:moveTo>
                  <a:lnTo>
                    <a:pt x="0" y="1207480"/>
                  </a:lnTo>
                </a:path>
              </a:pathLst>
            </a:custGeom>
            <a:ln w="6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62217" y="6461649"/>
              <a:ext cx="52069" cy="55244"/>
            </a:xfrm>
            <a:custGeom>
              <a:avLst/>
              <a:gdLst/>
              <a:ahLst/>
              <a:cxnLst/>
              <a:rect l="l" t="t" r="r" b="b"/>
              <a:pathLst>
                <a:path w="52069" h="55245">
                  <a:moveTo>
                    <a:pt x="51919" y="0"/>
                  </a:moveTo>
                  <a:lnTo>
                    <a:pt x="0" y="0"/>
                  </a:lnTo>
                  <a:lnTo>
                    <a:pt x="26127" y="55246"/>
                  </a:lnTo>
                  <a:lnTo>
                    <a:pt x="5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340816" y="4480564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7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28314" y="4480564"/>
            <a:ext cx="27686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MT"/>
                <a:cs typeface="Arial MT"/>
              </a:rPr>
              <a:t>6 </a:t>
            </a:r>
            <a:r>
              <a:rPr sz="850" spc="-25" dirty="0">
                <a:latin typeface="Arial MT"/>
                <a:cs typeface="Arial MT"/>
              </a:rPr>
              <a:t>PM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56048" y="4480564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8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68403" y="4480564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9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47964" y="4480564"/>
            <a:ext cx="14668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72819" y="4480564"/>
            <a:ext cx="1435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 MT"/>
                <a:cs typeface="Arial MT"/>
              </a:rPr>
              <a:t>11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78455" y="4480564"/>
            <a:ext cx="14668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 MT"/>
                <a:cs typeface="Arial MT"/>
              </a:rPr>
              <a:t>12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29385" y="4477337"/>
            <a:ext cx="850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79913" y="4480564"/>
            <a:ext cx="27686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MT"/>
                <a:cs typeface="Arial MT"/>
              </a:rPr>
              <a:t>2 </a:t>
            </a:r>
            <a:r>
              <a:rPr sz="850" spc="-25" dirty="0">
                <a:latin typeface="Arial MT"/>
                <a:cs typeface="Arial MT"/>
              </a:rPr>
              <a:t>AM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43988" y="5322187"/>
            <a:ext cx="971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37698" y="5633157"/>
            <a:ext cx="112395" cy="788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  <a:p>
            <a:pPr marL="12700" marR="5080" indent="9525">
              <a:lnSpc>
                <a:spcPts val="2600"/>
              </a:lnSpc>
            </a:pPr>
            <a:r>
              <a:rPr sz="850" spc="-50" dirty="0">
                <a:latin typeface="Arial MT"/>
                <a:cs typeface="Arial MT"/>
              </a:rPr>
              <a:t>C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705303" y="1971458"/>
            <a:ext cx="4608830" cy="52069"/>
            <a:chOff x="1705303" y="1971458"/>
            <a:chExt cx="4608830" cy="52069"/>
          </a:xfrm>
        </p:grpSpPr>
        <p:sp>
          <p:nvSpPr>
            <p:cNvPr id="65" name="object 65"/>
            <p:cNvSpPr/>
            <p:nvPr/>
          </p:nvSpPr>
          <p:spPr>
            <a:xfrm>
              <a:off x="6252418" y="1971458"/>
              <a:ext cx="61594" cy="52069"/>
            </a:xfrm>
            <a:custGeom>
              <a:avLst/>
              <a:gdLst/>
              <a:ahLst/>
              <a:cxnLst/>
              <a:rect l="l" t="t" r="r" b="b"/>
              <a:pathLst>
                <a:path w="61595" h="52069">
                  <a:moveTo>
                    <a:pt x="0" y="0"/>
                  </a:moveTo>
                  <a:lnTo>
                    <a:pt x="0" y="51626"/>
                  </a:lnTo>
                  <a:lnTo>
                    <a:pt x="61557" y="25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05303" y="1997271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159069" y="0"/>
                  </a:moveTo>
                  <a:lnTo>
                    <a:pt x="0" y="0"/>
                  </a:lnTo>
                </a:path>
              </a:pathLst>
            </a:custGeom>
            <a:ln w="6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358899" y="1822730"/>
            <a:ext cx="64643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635">
              <a:lnSpc>
                <a:spcPts val="865"/>
              </a:lnSpc>
              <a:spcBef>
                <a:spcPts val="90"/>
              </a:spcBef>
            </a:pPr>
            <a:r>
              <a:rPr sz="850" dirty="0">
                <a:latin typeface="Arial MT"/>
                <a:cs typeface="Arial MT"/>
              </a:rPr>
              <a:t>6 </a:t>
            </a:r>
            <a:r>
              <a:rPr sz="850" spc="-25" dirty="0">
                <a:latin typeface="Arial MT"/>
                <a:cs typeface="Arial MT"/>
              </a:rPr>
              <a:t>PM</a:t>
            </a:r>
            <a:endParaRPr sz="850">
              <a:latin typeface="Arial MT"/>
              <a:cs typeface="Arial MT"/>
            </a:endParaRPr>
          </a:p>
          <a:p>
            <a:pPr marL="96520">
              <a:lnSpc>
                <a:spcPts val="865"/>
              </a:lnSpc>
            </a:pPr>
            <a:r>
              <a:rPr sz="850" spc="-20" dirty="0">
                <a:latin typeface="Arial MT"/>
                <a:cs typeface="Arial MT"/>
              </a:rPr>
              <a:t>Time</a:t>
            </a:r>
            <a:endParaRPr sz="850">
              <a:latin typeface="Arial MT"/>
              <a:cs typeface="Arial MT"/>
            </a:endParaRPr>
          </a:p>
          <a:p>
            <a:pPr marL="12700" marR="372110" indent="12700">
              <a:lnSpc>
                <a:spcPct val="100000"/>
              </a:lnSpc>
              <a:spcBef>
                <a:spcPts val="480"/>
              </a:spcBef>
            </a:pPr>
            <a:r>
              <a:rPr sz="850" spc="-20" dirty="0">
                <a:latin typeface="Arial MT"/>
                <a:cs typeface="Arial MT"/>
              </a:rPr>
              <a:t>Task </a:t>
            </a:r>
            <a:r>
              <a:rPr sz="850" spc="-10" dirty="0">
                <a:latin typeface="Arial MT"/>
                <a:cs typeface="Arial MT"/>
              </a:rPr>
              <a:t>order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95706" y="4661693"/>
            <a:ext cx="4573270" cy="0"/>
          </a:xfrm>
          <a:custGeom>
            <a:avLst/>
            <a:gdLst/>
            <a:ahLst/>
            <a:cxnLst/>
            <a:rect l="l" t="t" r="r" b="b"/>
            <a:pathLst>
              <a:path w="4573270">
                <a:moveTo>
                  <a:pt x="0" y="0"/>
                </a:moveTo>
                <a:lnTo>
                  <a:pt x="45729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374394" y="3766184"/>
            <a:ext cx="710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Farz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etki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her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bir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görev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(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yıkama-</a:t>
            </a:r>
            <a:r>
              <a:rPr sz="1200" b="1" dirty="0">
                <a:latin typeface="Tahoma"/>
                <a:cs typeface="Tahoma"/>
              </a:rPr>
              <a:t>kurutma-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katlama-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dolaba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yerleştirme)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30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dakikadır.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Ve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ayrı </a:t>
            </a:r>
            <a:r>
              <a:rPr sz="1200" b="1" dirty="0">
                <a:latin typeface="Tahoma"/>
                <a:cs typeface="Tahoma"/>
              </a:rPr>
              <a:t>görevler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için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ayrı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donanımlar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kullanılıyorsa,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farklı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görevler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aynı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zamanda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üstüste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çakışabilir.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24678" y="5215890"/>
            <a:ext cx="9664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Pipelined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07329" y="2364104"/>
            <a:ext cx="138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Not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pipelined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212547"/>
            <a:ext cx="7092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İŞLEMLERİNİN</a:t>
            </a:r>
            <a:r>
              <a:rPr sz="32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ANLAŞILMASI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69950"/>
            <a:ext cx="760539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Pipeline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birtakım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işlemlerin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topluluğudur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boru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hattını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oluşturan </a:t>
            </a:r>
            <a:r>
              <a:rPr sz="1800" dirty="0">
                <a:latin typeface="Tahoma"/>
                <a:cs typeface="Tahoma"/>
              </a:rPr>
              <a:t>her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kesimde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(segmentte)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herbir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işin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işlemleri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aynı </a:t>
            </a:r>
            <a:r>
              <a:rPr sz="1800" dirty="0">
                <a:latin typeface="Tahoma"/>
                <a:cs typeface="Tahoma"/>
              </a:rPr>
              <a:t>zamanda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gerçekleşir.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kesimde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elde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edilen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sonuç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aynı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sonraki </a:t>
            </a:r>
            <a:r>
              <a:rPr sz="1800" dirty="0">
                <a:latin typeface="Tahoma"/>
                <a:cs typeface="Tahoma"/>
              </a:rPr>
              <a:t>kesimde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kullanılmak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üzere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saklanır</a:t>
            </a:r>
            <a:r>
              <a:rPr sz="2000" spc="-1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42" y="2637447"/>
            <a:ext cx="4086198" cy="34985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5622" y="3454029"/>
            <a:ext cx="4103658" cy="22359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3775" y="2622930"/>
            <a:ext cx="4107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Her</a:t>
            </a: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bir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kesimde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icra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edilecek</a:t>
            </a: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alt</a:t>
            </a: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işlemler</a:t>
            </a:r>
            <a:r>
              <a:rPr sz="1200" b="1" spc="3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şekilde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verilmiştir.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Registerden</a:t>
            </a:r>
            <a:r>
              <a:rPr sz="1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herbiri,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her</a:t>
            </a:r>
            <a:r>
              <a:rPr sz="12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clock</a:t>
            </a:r>
            <a:r>
              <a:rPr sz="1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cyce’lında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yeni</a:t>
            </a: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veriler</a:t>
            </a:r>
            <a:r>
              <a:rPr sz="1200" b="1" spc="3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ile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yüklenir.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2988" y="5823915"/>
            <a:ext cx="2351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Reg’lerin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içeriklerinin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değişimi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32" y="2124029"/>
            <a:ext cx="4944178" cy="9331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5086315"/>
            <a:ext cx="5114925" cy="12093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489915"/>
            <a:ext cx="76720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  <a:tabLst>
                <a:tab pos="4674870" algn="l"/>
              </a:tabLst>
            </a:pPr>
            <a:r>
              <a:rPr sz="1600" dirty="0">
                <a:latin typeface="Tahoma"/>
                <a:cs typeface="Tahoma"/>
              </a:rPr>
              <a:t>Aynı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biçimde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işlemlere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parçalanabilen</a:t>
            </a:r>
            <a:r>
              <a:rPr sz="1600" dirty="0">
                <a:latin typeface="Tahoma"/>
                <a:cs typeface="Tahoma"/>
              </a:rPr>
              <a:t>	ve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aynı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karışıkılğa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sahip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her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işlem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ahoma"/>
                <a:cs typeface="Tahoma"/>
              </a:rPr>
              <a:t>PİPELİNE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olarak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işlenebilir.</a:t>
            </a:r>
            <a:endParaRPr sz="1600">
              <a:latin typeface="Tahoma"/>
              <a:cs typeface="Tahoma"/>
            </a:endParaRPr>
          </a:p>
          <a:p>
            <a:pPr marL="12700" marR="260985" indent="91440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Herbir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işlem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segment(kesimde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)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yapılır.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önceki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işlemde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elde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edilen </a:t>
            </a:r>
            <a:r>
              <a:rPr sz="1600" dirty="0">
                <a:latin typeface="Tahoma"/>
                <a:cs typeface="Tahoma"/>
              </a:rPr>
              <a:t>sonucun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bir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sonraki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işlemde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kullanılabilmesi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için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Reg’lere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ihtiyaç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vardır.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Aşağıdaki </a:t>
            </a:r>
            <a:r>
              <a:rPr sz="1600" dirty="0">
                <a:latin typeface="Tahoma"/>
                <a:cs typeface="Tahoma"/>
              </a:rPr>
              <a:t>durum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4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kesimli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bir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PİPELiNE</a:t>
            </a:r>
            <a:r>
              <a:rPr sz="1600" spc="-10" dirty="0">
                <a:latin typeface="Tahoma"/>
                <a:cs typeface="Tahoma"/>
              </a:rPr>
              <a:t> işlemidir.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842384"/>
            <a:ext cx="68427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PİPELİNE</a:t>
            </a:r>
            <a:r>
              <a:rPr sz="18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davranışı</a:t>
            </a:r>
            <a:r>
              <a:rPr sz="18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uzay-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zaman</a:t>
            </a:r>
            <a:r>
              <a:rPr sz="18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diyagramı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ile</a:t>
            </a:r>
            <a:r>
              <a:rPr sz="18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Tahoma"/>
                <a:cs typeface="Tahoma"/>
              </a:rPr>
              <a:t>gösterilebilir.</a:t>
            </a:r>
            <a:r>
              <a:rPr sz="18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sz="18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kesimli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bir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PİPELİNE</a:t>
            </a:r>
            <a:r>
              <a:rPr sz="18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işlemi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ile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6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tane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görevin</a:t>
            </a:r>
            <a:r>
              <a:rPr sz="18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icra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edilmesi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aşağıdaki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şemada</a:t>
            </a:r>
            <a:r>
              <a:rPr sz="18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verilmiştir.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2631"/>
            <a:ext cx="6480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PİPELİNE</a:t>
            </a:r>
            <a:r>
              <a:rPr sz="28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işlemenin</a:t>
            </a:r>
            <a:r>
              <a:rPr sz="28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hızı</a:t>
            </a:r>
            <a:r>
              <a:rPr sz="28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(Kazancımız</a:t>
            </a:r>
            <a:r>
              <a:rPr sz="28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Tahoma"/>
                <a:cs typeface="Tahoma"/>
              </a:rPr>
              <a:t>ne?)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719073"/>
            <a:ext cx="8173720" cy="465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n:</a:t>
            </a:r>
            <a:r>
              <a:rPr sz="16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Görev</a:t>
            </a:r>
            <a:r>
              <a:rPr sz="16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Sayısı</a:t>
            </a:r>
            <a:r>
              <a:rPr sz="16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(Bir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assemler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programdaki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işlenecek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komut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sayısı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diyebiliriz.)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600">
              <a:latin typeface="Tahoma"/>
              <a:cs typeface="Tahoma"/>
            </a:endParaRPr>
          </a:p>
          <a:p>
            <a:pPr marR="4787265" algn="ctr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PİPELİNE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çalışmayan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bir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makine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için;</a:t>
            </a:r>
            <a:endParaRPr sz="1400">
              <a:latin typeface="Tahoma"/>
              <a:cs typeface="Tahoma"/>
            </a:endParaRPr>
          </a:p>
          <a:p>
            <a:pPr marR="2277745" algn="ctr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C1C1C"/>
                </a:solidFill>
                <a:latin typeface="Tahoma"/>
                <a:cs typeface="Tahoma"/>
              </a:rPr>
              <a:t>tn:</a:t>
            </a:r>
            <a:r>
              <a:rPr sz="1400" b="1" spc="45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her</a:t>
            </a:r>
            <a:r>
              <a:rPr sz="1400" spc="-3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bir</a:t>
            </a:r>
            <a:r>
              <a:rPr sz="1400" spc="-2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görevi</a:t>
            </a:r>
            <a:r>
              <a:rPr sz="1400" spc="-3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bitirmek</a:t>
            </a:r>
            <a:r>
              <a:rPr sz="1400" spc="-3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için</a:t>
            </a:r>
            <a:r>
              <a:rPr sz="1400" spc="-2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gerekli</a:t>
            </a:r>
            <a:r>
              <a:rPr sz="1400" spc="-25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zaman-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(Örn.</a:t>
            </a:r>
            <a:r>
              <a:rPr sz="1400" spc="-35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Komut</a:t>
            </a:r>
            <a:r>
              <a:rPr sz="1400" spc="-3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C1C1C"/>
                </a:solidFill>
                <a:latin typeface="Tahoma"/>
                <a:cs typeface="Tahoma"/>
              </a:rPr>
              <a:t>cyle’ı)</a:t>
            </a:r>
            <a:endParaRPr sz="1400">
              <a:latin typeface="Tahoma"/>
              <a:cs typeface="Tahoma"/>
            </a:endParaRPr>
          </a:p>
          <a:p>
            <a:pPr marR="1435735" algn="ctr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t1: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tane</a:t>
            </a:r>
            <a:r>
              <a:rPr sz="1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görevi</a:t>
            </a:r>
            <a:r>
              <a:rPr sz="1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tamamlamak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için</a:t>
            </a:r>
            <a:r>
              <a:rPr sz="1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gerekli</a:t>
            </a:r>
            <a:r>
              <a:rPr sz="1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harcanacak</a:t>
            </a:r>
            <a:r>
              <a:rPr sz="1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zaman</a:t>
            </a:r>
            <a:r>
              <a:rPr sz="1400" spc="-1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R="3386454"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Tahoma"/>
                <a:cs typeface="Tahoma"/>
              </a:rPr>
              <a:t>t1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= n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* </a:t>
            </a:r>
            <a:r>
              <a:rPr sz="1600" b="1" spc="-25" dirty="0">
                <a:latin typeface="Tahoma"/>
                <a:cs typeface="Tahoma"/>
              </a:rPr>
              <a:t>tn</a:t>
            </a:r>
            <a:endParaRPr sz="1600">
              <a:latin typeface="Tahoma"/>
              <a:cs typeface="Tahoma"/>
            </a:endParaRPr>
          </a:p>
          <a:p>
            <a:pPr marR="2959735" algn="ctr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Tahoma"/>
                <a:cs typeface="Tahoma"/>
              </a:rPr>
              <a:t>PİPELİNE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bir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makine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için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(k</a:t>
            </a:r>
            <a:r>
              <a:rPr sz="1400" b="1" spc="3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kesimli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(segmenli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-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durumlu)</a:t>
            </a:r>
            <a:endParaRPr sz="1400">
              <a:latin typeface="Tahoma"/>
              <a:cs typeface="Tahoma"/>
            </a:endParaRPr>
          </a:p>
          <a:p>
            <a:pPr marL="702310" algn="ctr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tp:</a:t>
            </a:r>
            <a:r>
              <a:rPr sz="1400" b="1" spc="40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Herbir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kesimin (alt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işlemin-durum-kesim-</a:t>
            </a:r>
            <a:r>
              <a:rPr sz="1400" dirty="0">
                <a:latin typeface="Tahoma"/>
                <a:cs typeface="Tahoma"/>
              </a:rPr>
              <a:t>segment)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tamamlanması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için gerekli</a:t>
            </a:r>
            <a:r>
              <a:rPr sz="1400" spc="-10" dirty="0">
                <a:latin typeface="Tahoma"/>
                <a:cs typeface="Tahoma"/>
              </a:rPr>
              <a:t> zaman.</a:t>
            </a:r>
            <a:endParaRPr sz="1400">
              <a:latin typeface="Tahoma"/>
              <a:cs typeface="Tahoma"/>
            </a:endParaRPr>
          </a:p>
          <a:p>
            <a:pPr marR="2702560" algn="ctr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tk:</a:t>
            </a:r>
            <a:r>
              <a:rPr sz="1400" b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adet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görevin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(k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kesimli)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başarılması için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gerekli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zaman</a:t>
            </a:r>
            <a:endParaRPr sz="1400">
              <a:latin typeface="Tahoma"/>
              <a:cs typeface="Tahoma"/>
            </a:endParaRPr>
          </a:p>
          <a:p>
            <a:pPr marR="2686050"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Tahoma"/>
                <a:cs typeface="Tahoma"/>
              </a:rPr>
              <a:t>tk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=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(k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+ 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-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1)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*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tp</a:t>
            </a: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3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</a:tabLst>
            </a:pPr>
            <a:r>
              <a:rPr sz="1400" b="1" dirty="0">
                <a:latin typeface="Tahoma"/>
                <a:cs typeface="Tahoma"/>
              </a:rPr>
              <a:t>Hızlanma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(Speedup)</a:t>
            </a: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</a:tabLst>
            </a:pPr>
            <a:r>
              <a:rPr sz="1400" b="1" dirty="0">
                <a:latin typeface="Tahoma"/>
                <a:cs typeface="Tahoma"/>
              </a:rPr>
              <a:t>Sk: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Speedup</a:t>
            </a:r>
            <a:endParaRPr sz="14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Tahoma"/>
                <a:cs typeface="Tahoma"/>
              </a:rPr>
              <a:t>→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Sk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=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t1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/ tk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=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n*tn /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(k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+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-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1)*tp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400">
              <a:latin typeface="Tahoma"/>
              <a:cs typeface="Tahoma"/>
            </a:endParaRPr>
          </a:p>
          <a:p>
            <a:pPr marR="530225" algn="ctr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görev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sayısı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arttıkça</a:t>
            </a:r>
            <a:r>
              <a:rPr sz="1400" spc="4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(k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dirty="0">
                <a:latin typeface="Tahoma"/>
                <a:cs typeface="Tahoma"/>
              </a:rPr>
              <a:t>1)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terimi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yaklaşık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olur.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Buna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göre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aşağıdaki bağıntı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ortaya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çıkar.</a:t>
            </a:r>
            <a:endParaRPr sz="1400">
              <a:latin typeface="Tahoma"/>
              <a:cs typeface="Tahoma"/>
            </a:endParaRPr>
          </a:p>
          <a:p>
            <a:pPr marR="1648460" algn="ctr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Tahoma"/>
                <a:cs typeface="Tahoma"/>
              </a:rPr>
              <a:t>Sk= tn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/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tp</a:t>
            </a:r>
            <a:endParaRPr sz="1400">
              <a:latin typeface="Tahoma"/>
              <a:cs typeface="Tahoma"/>
            </a:endParaRPr>
          </a:p>
          <a:p>
            <a:pPr marL="54610" algn="ctr">
              <a:lnSpc>
                <a:spcPct val="100000"/>
              </a:lnSpc>
              <a:spcBef>
                <a:spcPts val="335"/>
              </a:spcBef>
            </a:pP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Eğer;</a:t>
            </a:r>
            <a:r>
              <a:rPr sz="14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pipeline</a:t>
            </a:r>
            <a:r>
              <a:rPr sz="14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ve</a:t>
            </a:r>
            <a:r>
              <a:rPr sz="1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pipeline</a:t>
            </a:r>
            <a:r>
              <a:rPr sz="14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olmayan</a:t>
            </a:r>
            <a:r>
              <a:rPr sz="1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bilgisayarlarda</a:t>
            </a:r>
            <a:r>
              <a:rPr sz="1400" u="sng" spc="3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bir</a:t>
            </a:r>
            <a:r>
              <a:rPr sz="14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görevin</a:t>
            </a:r>
            <a:r>
              <a:rPr sz="14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tamamlanması</a:t>
            </a:r>
            <a:r>
              <a:rPr sz="1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için</a:t>
            </a:r>
            <a:r>
              <a:rPr sz="1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geçen</a:t>
            </a:r>
            <a:r>
              <a:rPr sz="1400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zaman</a:t>
            </a:r>
            <a:r>
              <a:rPr sz="1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eşit</a:t>
            </a:r>
            <a:r>
              <a:rPr sz="14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ise,</a:t>
            </a:r>
            <a:endParaRPr sz="1400">
              <a:latin typeface="Tahoma"/>
              <a:cs typeface="Tahoma"/>
            </a:endParaRPr>
          </a:p>
          <a:p>
            <a:pPr marR="1712595" algn="ctr">
              <a:lnSpc>
                <a:spcPct val="100000"/>
              </a:lnSpc>
            </a:pP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Bu</a:t>
            </a:r>
            <a:r>
              <a:rPr sz="14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durumda;</a:t>
            </a:r>
            <a:r>
              <a:rPr sz="14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pipeline</a:t>
            </a:r>
            <a:r>
              <a:rPr sz="14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toplam</a:t>
            </a:r>
            <a:r>
              <a:rPr sz="14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hızlandırması</a:t>
            </a:r>
            <a:r>
              <a:rPr sz="1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k</a:t>
            </a:r>
            <a:r>
              <a:rPr sz="1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(kesim</a:t>
            </a:r>
            <a:r>
              <a:rPr sz="14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sayısı) kadar</a:t>
            </a:r>
            <a:r>
              <a:rPr sz="14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olabilir.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803" y="5791200"/>
            <a:ext cx="3445565" cy="4772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2374</Words>
  <Application>Microsoft Office PowerPoint</Application>
  <PresentationFormat>Ekran Gösterisi (4:3)</PresentationFormat>
  <Paragraphs>628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3" baseType="lpstr">
      <vt:lpstr>Arial</vt:lpstr>
      <vt:lpstr>Arial MT</vt:lpstr>
      <vt:lpstr>Calibri</vt:lpstr>
      <vt:lpstr>Corbel</vt:lpstr>
      <vt:lpstr>Courier New</vt:lpstr>
      <vt:lpstr>Tahoma</vt:lpstr>
      <vt:lpstr>Times New Roman</vt:lpstr>
      <vt:lpstr>Wingdings</vt:lpstr>
      <vt:lpstr>Office Theme</vt:lpstr>
      <vt:lpstr>BIL303 BİLGİSAYAR ORGANİZASYONU VE TASARIMI 11. Hafta  Paralel İşleme ve BoruHattı (Pipeline) Organizsayonu</vt:lpstr>
      <vt:lpstr>PİPELİNE (BORU HATTI) İşlemi ile Performansın Geliştirilmesi</vt:lpstr>
      <vt:lpstr>PowerPoint Sunusu</vt:lpstr>
      <vt:lpstr>Paralel İşleme ve PİPELİNE</vt:lpstr>
      <vt:lpstr>PowerPoint Sunusu</vt:lpstr>
      <vt:lpstr>Pipelining</vt:lpstr>
      <vt:lpstr>PİPELİNE İŞLEMLERİNİN ANLAŞILMASI</vt:lpstr>
      <vt:lpstr>PowerPoint Sunusu</vt:lpstr>
      <vt:lpstr>PİPELİNE işlemenin hızı (Kazancımız ne?)</vt:lpstr>
      <vt:lpstr>PowerPoint Sunusu</vt:lpstr>
      <vt:lpstr>PowerPoint Sunusu</vt:lpstr>
      <vt:lpstr>Aritmetik İşlemlerde PİPELİNE</vt:lpstr>
      <vt:lpstr>Örnek:</vt:lpstr>
      <vt:lpstr>Komut Yürütme için Pipeline Single-Cycle Komut Yürütme: Planlama</vt:lpstr>
      <vt:lpstr>Pipelining: Unutma</vt:lpstr>
      <vt:lpstr>Örnek Problem</vt:lpstr>
      <vt:lpstr>Dört kesimli (Segmentli) Komut İçin Pipeline</vt:lpstr>
      <vt:lpstr>PowerPoint Sunusu</vt:lpstr>
      <vt:lpstr>MIPS’te PİPELİNE</vt:lpstr>
      <vt:lpstr>PowerPoint Sunusu</vt:lpstr>
      <vt:lpstr>PowerPoint Sunusu</vt:lpstr>
      <vt:lpstr>PowerPoint Sunusu</vt:lpstr>
      <vt:lpstr>PowerPoint Sunusu</vt:lpstr>
      <vt:lpstr>Pipelined Datapath</vt:lpstr>
      <vt:lpstr>PowerPoint Sunusu</vt:lpstr>
      <vt:lpstr>MIPS’te Pipeline</vt:lpstr>
      <vt:lpstr>Structural Hazards (Yapısal Tehlikeler)</vt:lpstr>
      <vt:lpstr>Control Hazards</vt:lpstr>
      <vt:lpstr>Control Hazards</vt:lpstr>
      <vt:lpstr>Control Hazards (Kontrol Tehlikesi)</vt:lpstr>
      <vt:lpstr>Gecikmiş Dallanmaya Örnek:</vt:lpstr>
      <vt:lpstr>Data Hazards (Veri Tehlikeleri)</vt:lpstr>
      <vt:lpstr>Data Hazards</vt:lpstr>
      <vt:lpstr>PİPELİNE gecikmesinden (Stall) kaçınmak için kodlamayı yeniden düzenleme.(Software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 çevrim (Single-Cycle) tasarımın sorunlarına çözüm</dc:title>
  <dc:creator>Dell</dc:creator>
  <cp:lastModifiedBy>Dell</cp:lastModifiedBy>
  <cp:revision>5</cp:revision>
  <dcterms:created xsi:type="dcterms:W3CDTF">2024-09-24T23:19:14Z</dcterms:created>
  <dcterms:modified xsi:type="dcterms:W3CDTF">2024-09-24T23:42:57Z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2024-09-24T00:00:00Z</vt:filetime>
  </property>
  <property fmtid="{D5CDD505-2E9C-101B-9397-08002B2CF9AE}" pid="3" name="Producer">
    <vt:lpwstr>iLovePDF</vt:lpwstr>
  </property>
</Properties>
</file>