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1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893AB154-B64B-49EC-BD03-1726D7575541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372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64617"/>
            <a:ext cx="807402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569465"/>
            <a:ext cx="8074660" cy="436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" y="0"/>
            <a:ext cx="9144142" cy="685800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2403"/>
            <a:ext cx="9143999" cy="382088"/>
          </a:xfrm>
          <a:solidFill>
            <a:srgbClr val="66A2CE"/>
          </a:solidFill>
        </p:spPr>
        <p:txBody>
          <a:bodyPr anchor="ctr">
            <a:no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sz="2400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5886"/>
            <a:ext cx="9143999" cy="1826516"/>
          </a:xfrm>
          <a:solidFill>
            <a:srgbClr val="00467A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BIL303 BİLGİSAYAR ORGANİZASYONU VE </a:t>
            </a: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TASARIMI</a:t>
            </a:r>
            <a:b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13. Hafta</a:t>
            </a: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Hafıza Hiyerarşisi ve Yönetimi</a:t>
            </a:r>
            <a:endParaRPr lang="tr-TR" sz="21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617" rIns="0" bIns="0" rtlCol="0">
            <a:spAutoFit/>
          </a:bodyPr>
          <a:lstStyle/>
          <a:p>
            <a:pPr marL="333882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234"/>
            <a:ext cx="7550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10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hattı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adet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128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bayt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toplam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bayt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hafıza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hafızasını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tasarlayınız.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7696" y="2464296"/>
            <a:ext cx="5571777" cy="3409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441" y="320166"/>
            <a:ext cx="589534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011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İçerik</a:t>
            </a:r>
            <a:r>
              <a:rPr sz="3200" spc="-25" dirty="0"/>
              <a:t> </a:t>
            </a:r>
            <a:r>
              <a:rPr sz="3200" dirty="0"/>
              <a:t>Adreslemeli</a:t>
            </a:r>
            <a:r>
              <a:rPr sz="3200" spc="-20" dirty="0"/>
              <a:t> </a:t>
            </a:r>
            <a:r>
              <a:rPr sz="3200" spc="-10" dirty="0"/>
              <a:t>Bellek Content</a:t>
            </a:r>
            <a:r>
              <a:rPr sz="3200" spc="-65" dirty="0"/>
              <a:t> </a:t>
            </a:r>
            <a:r>
              <a:rPr sz="3200" dirty="0"/>
              <a:t>Adressable</a:t>
            </a:r>
            <a:r>
              <a:rPr sz="3200" spc="-75" dirty="0"/>
              <a:t> </a:t>
            </a:r>
            <a:r>
              <a:rPr sz="3200" dirty="0"/>
              <a:t>Memory</a:t>
            </a:r>
            <a:r>
              <a:rPr sz="3200" spc="-70" dirty="0"/>
              <a:t> </a:t>
            </a:r>
            <a:r>
              <a:rPr sz="3200" spc="-10" dirty="0"/>
              <a:t>(CAM)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63747"/>
            <a:ext cx="8058150" cy="37566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Bir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çok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işleme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uygulamalarında </a:t>
            </a:r>
            <a:r>
              <a:rPr sz="1800" dirty="0">
                <a:latin typeface="Calibri"/>
                <a:cs typeface="Calibri"/>
              </a:rPr>
              <a:t>bellekte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bulunan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çizelgeden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aranır.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Bellekte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bulunan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bir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değerin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aranıp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bulunması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adres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yerine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verinin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içeriği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ile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olursa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arama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süresi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kısaltılabilir.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Buna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içerik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adreslemeli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bellek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CAM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denir.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belleğe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aynı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anda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paralel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olarak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erişilebilir.</a:t>
            </a:r>
            <a:endParaRPr sz="18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veya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belirtmeye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gerek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yoktur.</a:t>
            </a:r>
            <a:endParaRPr sz="18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kullanılmayan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boş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alanı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bularak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kelimeyi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buraya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yerleştirir.</a:t>
            </a:r>
            <a:endParaRPr sz="18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Eğer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okunacaksa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kelimenin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içeriği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veya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onun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kısmı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belirtilir.</a:t>
            </a:r>
            <a:endParaRPr sz="1800">
              <a:latin typeface="Calibri"/>
              <a:cs typeface="Calibri"/>
            </a:endParaRPr>
          </a:p>
          <a:p>
            <a:pPr marL="355600" marR="44704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verilene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uygun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onunla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çakışan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bütün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kelimeleri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belirler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bunları </a:t>
            </a:r>
            <a:r>
              <a:rPr sz="1800" dirty="0">
                <a:latin typeface="Calibri"/>
                <a:cs typeface="Calibri"/>
              </a:rPr>
              <a:t>okumak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işaret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koyar.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Tasarımından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dolayı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paralel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aramalar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uygundur.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Bu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belleklerden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çok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daha</a:t>
            </a:r>
            <a:r>
              <a:rPr sz="1800" spc="-20" dirty="0">
                <a:latin typeface="Calibri"/>
                <a:cs typeface="Calibri"/>
              </a:rPr>
              <a:t> pahalıdır. </a:t>
            </a:r>
            <a:r>
              <a:rPr sz="1800" dirty="0">
                <a:latin typeface="Calibri"/>
                <a:cs typeface="Calibri"/>
              </a:rPr>
              <a:t>Çünkü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hücre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saklama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yeteneği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dışında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içeriği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karşılaştıracak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devreler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içerir.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617" rIns="0" bIns="0" rtlCol="0">
            <a:spAutoFit/>
          </a:bodyPr>
          <a:lstStyle/>
          <a:p>
            <a:pPr marL="1995805">
              <a:lnSpc>
                <a:spcPct val="100000"/>
              </a:lnSpc>
              <a:spcBef>
                <a:spcPts val="105"/>
              </a:spcBef>
            </a:pPr>
            <a:r>
              <a:rPr dirty="0"/>
              <a:t>Donanım</a:t>
            </a:r>
            <a:r>
              <a:rPr spc="-75" dirty="0"/>
              <a:t> </a:t>
            </a:r>
            <a:r>
              <a:rPr spc="-35" dirty="0"/>
              <a:t>Tasarımı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8891"/>
            <a:ext cx="7905115" cy="42754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4965" algn="l"/>
              </a:tabLst>
            </a:pPr>
            <a:r>
              <a:rPr sz="1700" dirty="0">
                <a:latin typeface="Calibri"/>
                <a:cs typeface="Calibri"/>
              </a:rPr>
              <a:t>İçinde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bellek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dizisi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ve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mantık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devreleri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vardır.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54965" algn="l"/>
              </a:tabLst>
            </a:pPr>
            <a:r>
              <a:rPr sz="1700" dirty="0">
                <a:latin typeface="Calibri"/>
                <a:cs typeface="Calibri"/>
              </a:rPr>
              <a:t>Bellek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kelime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başına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 bit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olarak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kelimeden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oluşur.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54965" algn="l"/>
              </a:tabLst>
            </a:pPr>
            <a:r>
              <a:rPr sz="1700" spc="-10" dirty="0">
                <a:latin typeface="Calibri"/>
                <a:cs typeface="Calibri"/>
              </a:rPr>
              <a:t>Değişken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yazacı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ve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anahtar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yazacı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K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içerir.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54965" algn="l"/>
              </a:tabLst>
            </a:pPr>
            <a:r>
              <a:rPr sz="1700" dirty="0">
                <a:latin typeface="Calibri"/>
                <a:cs typeface="Calibri"/>
              </a:rPr>
              <a:t>Çakıştırma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yazacında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vardır.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54965" algn="l"/>
              </a:tabLst>
            </a:pPr>
            <a:r>
              <a:rPr sz="1700" dirty="0">
                <a:latin typeface="Calibri"/>
                <a:cs typeface="Calibri"/>
              </a:rPr>
              <a:t>Herbir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bellek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kelimesi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değişken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yazacının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içeriği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ile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paralel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olarak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karşılaştırılabilir.</a:t>
            </a:r>
            <a:endParaRPr sz="1700">
              <a:latin typeface="Calibri"/>
              <a:cs typeface="Calibri"/>
            </a:endParaRPr>
          </a:p>
          <a:p>
            <a:pPr marL="355600" marR="6350" indent="-342900">
              <a:lnSpc>
                <a:spcPts val="1839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700" spc="-10" dirty="0">
                <a:latin typeface="Calibri"/>
                <a:cs typeface="Calibri"/>
              </a:rPr>
              <a:t>Değişken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yazacının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bitleriyle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çakışan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kelimeler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çakıştırma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yazacında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karşılık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gelen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biti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1 </a:t>
            </a:r>
            <a:r>
              <a:rPr sz="1700" spc="-10" dirty="0">
                <a:latin typeface="Calibri"/>
                <a:cs typeface="Calibri"/>
              </a:rPr>
              <a:t>yapar.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ts val="1939"/>
              </a:lnSpc>
              <a:spcBef>
                <a:spcPts val="170"/>
              </a:spcBef>
              <a:buFont typeface="Arial MT"/>
              <a:buChar char="•"/>
              <a:tabLst>
                <a:tab pos="354965" algn="l"/>
              </a:tabLst>
            </a:pPr>
            <a:r>
              <a:rPr sz="1700" dirty="0">
                <a:latin typeface="Calibri"/>
                <a:cs typeface="Calibri"/>
              </a:rPr>
              <a:t>Çakıştırma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işleminden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sonra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çakıştırma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yazacı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içinde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yapılan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bitler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karşılık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gelen</a:t>
            </a:r>
            <a:endParaRPr sz="1700">
              <a:latin typeface="Calibri"/>
              <a:cs typeface="Calibri"/>
            </a:endParaRPr>
          </a:p>
          <a:p>
            <a:pPr marL="355600">
              <a:lnSpc>
                <a:spcPts val="1939"/>
              </a:lnSpc>
            </a:pPr>
            <a:r>
              <a:rPr sz="1700" spc="-10" dirty="0">
                <a:latin typeface="Calibri"/>
                <a:cs typeface="Calibri"/>
              </a:rPr>
              <a:t>kelimelerin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çakıştığını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belirtir.</a:t>
            </a:r>
            <a:endParaRPr sz="1700">
              <a:latin typeface="Calibri"/>
              <a:cs typeface="Calibri"/>
            </a:endParaRPr>
          </a:p>
          <a:p>
            <a:pPr marL="355600" marR="40640" indent="-342900">
              <a:lnSpc>
                <a:spcPts val="1839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</a:tabLst>
            </a:pPr>
            <a:r>
              <a:rPr sz="1700" dirty="0">
                <a:latin typeface="Calibri"/>
                <a:cs typeface="Calibri"/>
              </a:rPr>
              <a:t>Okuma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işlemi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çakıştırma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yazacında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karşılık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gelen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bitleri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olan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kelimelerde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sıralı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olarak yapılır.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ts val="1939"/>
              </a:lnSpc>
              <a:spcBef>
                <a:spcPts val="170"/>
              </a:spcBef>
              <a:buFont typeface="Arial MT"/>
              <a:buChar char="•"/>
              <a:tabLst>
                <a:tab pos="354965" algn="l"/>
              </a:tabLst>
            </a:pPr>
            <a:r>
              <a:rPr sz="1700" dirty="0">
                <a:latin typeface="Calibri"/>
                <a:cs typeface="Calibri"/>
              </a:rPr>
              <a:t>Anahtar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yazacı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değişken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kelimesindeki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belli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bir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alanı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seçmek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için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maskeleme</a:t>
            </a:r>
            <a:endParaRPr sz="1700">
              <a:latin typeface="Calibri"/>
              <a:cs typeface="Calibri"/>
            </a:endParaRPr>
          </a:p>
          <a:p>
            <a:pPr marL="355600">
              <a:lnSpc>
                <a:spcPts val="1835"/>
              </a:lnSpc>
            </a:pPr>
            <a:r>
              <a:rPr sz="1700" spc="-20" dirty="0">
                <a:latin typeface="Calibri"/>
                <a:cs typeface="Calibri"/>
              </a:rPr>
              <a:t>oluşturur.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Anahtar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yazacı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1’lerden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oluşuyorsa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değişken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yazacının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tamamı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her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bellek</a:t>
            </a:r>
            <a:endParaRPr sz="1700">
              <a:latin typeface="Calibri"/>
              <a:cs typeface="Calibri"/>
            </a:endParaRPr>
          </a:p>
          <a:p>
            <a:pPr marL="355600">
              <a:lnSpc>
                <a:spcPts val="1939"/>
              </a:lnSpc>
            </a:pPr>
            <a:r>
              <a:rPr sz="1700" dirty="0">
                <a:latin typeface="Calibri"/>
                <a:cs typeface="Calibri"/>
              </a:rPr>
              <a:t>kelimesi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ile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karşılaştırılır.</a:t>
            </a:r>
            <a:endParaRPr sz="1700">
              <a:latin typeface="Calibri"/>
              <a:cs typeface="Calibri"/>
            </a:endParaRPr>
          </a:p>
          <a:p>
            <a:pPr marL="355600" marR="58419" indent="-342900">
              <a:lnSpc>
                <a:spcPts val="1839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</a:tabLst>
            </a:pPr>
            <a:r>
              <a:rPr sz="1700" spc="-10" dirty="0">
                <a:latin typeface="Calibri"/>
                <a:cs typeface="Calibri"/>
              </a:rPr>
              <a:t>Maskeleme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bellekte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aranacak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yazacı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bir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maskeleme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oluşturur.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</a:t>
            </a:r>
            <a:r>
              <a:rPr sz="1700" spc="-10" dirty="0">
                <a:latin typeface="Calibri"/>
                <a:cs typeface="Calibri"/>
              </a:rPr>
              <a:t> maskeleme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bellekte </a:t>
            </a:r>
            <a:r>
              <a:rPr sz="1700" dirty="0">
                <a:latin typeface="Calibri"/>
                <a:cs typeface="Calibri"/>
              </a:rPr>
              <a:t>aranacak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bilgi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parçasını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gösterir.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617" rIns="0" bIns="0" rtlCol="0">
            <a:spAutoFit/>
          </a:bodyPr>
          <a:lstStyle/>
          <a:p>
            <a:pPr marL="2037080">
              <a:lnSpc>
                <a:spcPct val="100000"/>
              </a:lnSpc>
              <a:spcBef>
                <a:spcPts val="105"/>
              </a:spcBef>
            </a:pPr>
            <a:r>
              <a:rPr dirty="0"/>
              <a:t>CAM</a:t>
            </a:r>
            <a:r>
              <a:rPr spc="-50" dirty="0"/>
              <a:t> </a:t>
            </a:r>
            <a:r>
              <a:rPr dirty="0"/>
              <a:t>bellek</a:t>
            </a:r>
            <a:r>
              <a:rPr spc="-60" dirty="0"/>
              <a:t> </a:t>
            </a:r>
            <a:r>
              <a:rPr spc="-10" dirty="0"/>
              <a:t>yapısı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1915667"/>
            <a:ext cx="8048244" cy="43540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617" rIns="0" bIns="0" rtlCol="0">
            <a:spAutoFit/>
          </a:bodyPr>
          <a:lstStyle/>
          <a:p>
            <a:pPr marL="1911985">
              <a:lnSpc>
                <a:spcPct val="100000"/>
              </a:lnSpc>
              <a:spcBef>
                <a:spcPts val="105"/>
              </a:spcBef>
            </a:pPr>
            <a:r>
              <a:rPr dirty="0"/>
              <a:t>CAM</a:t>
            </a:r>
            <a:r>
              <a:rPr spc="-50" dirty="0"/>
              <a:t> </a:t>
            </a:r>
            <a:r>
              <a:rPr dirty="0"/>
              <a:t>BELLEK</a:t>
            </a:r>
            <a:r>
              <a:rPr spc="-40" dirty="0"/>
              <a:t> </a:t>
            </a:r>
            <a:r>
              <a:rPr spc="-10" dirty="0"/>
              <a:t>yapısı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572" y="1600200"/>
            <a:ext cx="6848856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617" rIns="0" bIns="0" rtlCol="0">
            <a:spAutoFit/>
          </a:bodyPr>
          <a:lstStyle/>
          <a:p>
            <a:pPr marL="1687830">
              <a:lnSpc>
                <a:spcPct val="100000"/>
              </a:lnSpc>
              <a:spcBef>
                <a:spcPts val="105"/>
              </a:spcBef>
            </a:pPr>
            <a:r>
              <a:rPr dirty="0"/>
              <a:t>CAM</a:t>
            </a:r>
            <a:r>
              <a:rPr spc="-55" dirty="0"/>
              <a:t> </a:t>
            </a:r>
            <a:r>
              <a:rPr dirty="0"/>
              <a:t>BELLEK</a:t>
            </a:r>
            <a:r>
              <a:rPr spc="-45" dirty="0"/>
              <a:t> </a:t>
            </a:r>
            <a:r>
              <a:rPr spc="-10" dirty="0"/>
              <a:t>ŞEMASI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6604" y="1763267"/>
            <a:ext cx="3601420" cy="41921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662" y="117474"/>
            <a:ext cx="73374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0270" marR="5080" indent="-214820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CACHE</a:t>
            </a:r>
            <a:r>
              <a:rPr sz="4000" spc="-80" dirty="0"/>
              <a:t> </a:t>
            </a:r>
            <a:r>
              <a:rPr sz="4000" dirty="0"/>
              <a:t>(Ön</a:t>
            </a:r>
            <a:r>
              <a:rPr sz="4000" spc="-80" dirty="0"/>
              <a:t> </a:t>
            </a:r>
            <a:r>
              <a:rPr sz="4000" spc="-10" dirty="0"/>
              <a:t>bellek-</a:t>
            </a:r>
            <a:r>
              <a:rPr sz="4000" dirty="0"/>
              <a:t>CEP</a:t>
            </a:r>
            <a:r>
              <a:rPr sz="4000" spc="-90" dirty="0"/>
              <a:t> </a:t>
            </a:r>
            <a:r>
              <a:rPr sz="4000" spc="-10" dirty="0"/>
              <a:t>Bellek)Bellek Organizasyonu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58011"/>
            <a:ext cx="7909559" cy="45974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341630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Programın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çalışan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kısımları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verilerin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anda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kullanılan </a:t>
            </a:r>
            <a:r>
              <a:rPr sz="2500" dirty="0">
                <a:latin typeface="Calibri"/>
                <a:cs typeface="Calibri"/>
              </a:rPr>
              <a:t>kısımları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küçük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hızlı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belleğe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konursa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ortalama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bellek </a:t>
            </a:r>
            <a:r>
              <a:rPr sz="2500" dirty="0">
                <a:latin typeface="Calibri"/>
                <a:cs typeface="Calibri"/>
              </a:rPr>
              <a:t>erişim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süresi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kısaltılabilir.</a:t>
            </a:r>
            <a:endParaRPr sz="25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Böylece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programın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icra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süreside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kısaltılabilir.</a:t>
            </a:r>
            <a:endParaRPr sz="25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Böyle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bir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belleğe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ön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bellek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denir.</a:t>
            </a:r>
            <a:endParaRPr sz="25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Bu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bellek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küçük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hızlıdır.</a:t>
            </a:r>
            <a:endParaRPr sz="25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Erişim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süresi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ana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belleğin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5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biri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ile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10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da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biri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arasındadır.</a:t>
            </a:r>
            <a:endParaRPr sz="2500">
              <a:latin typeface="Calibri"/>
              <a:cs typeface="Calibri"/>
            </a:endParaRPr>
          </a:p>
          <a:p>
            <a:pPr marL="355600" marR="334645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MIB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ile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ana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bellek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arasında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olur.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Bellek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hiyerarşisinde</a:t>
            </a:r>
            <a:r>
              <a:rPr sz="2500" spc="-25" dirty="0">
                <a:latin typeface="Calibri"/>
                <a:cs typeface="Calibri"/>
              </a:rPr>
              <a:t> en </a:t>
            </a:r>
            <a:r>
              <a:rPr sz="2500" dirty="0">
                <a:latin typeface="Calibri"/>
                <a:cs typeface="Calibri"/>
              </a:rPr>
              <a:t>hızlı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bellektir.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Hızı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MİB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bileşinlerine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yakındır.</a:t>
            </a:r>
            <a:endParaRPr sz="2500">
              <a:latin typeface="Calibri"/>
              <a:cs typeface="Calibri"/>
            </a:endParaRPr>
          </a:p>
          <a:p>
            <a:pPr marL="355600" marR="107314" indent="-342900">
              <a:lnSpc>
                <a:spcPts val="240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Ön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bellek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tasarımını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temel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fikri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en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sık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kullanılan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buyruk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ve </a:t>
            </a:r>
            <a:r>
              <a:rPr sz="2500" dirty="0">
                <a:latin typeface="Calibri"/>
                <a:cs typeface="Calibri"/>
              </a:rPr>
              <a:t>verileri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bu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bellekte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tutmaktır.</a:t>
            </a:r>
            <a:endParaRPr sz="2500">
              <a:latin typeface="Calibri"/>
              <a:cs typeface="Calibri"/>
            </a:endParaRPr>
          </a:p>
          <a:p>
            <a:pPr marL="355600" marR="638810" indent="-3429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Böylece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ortalama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bellek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erişim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süresi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ön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bellek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erişim </a:t>
            </a:r>
            <a:r>
              <a:rPr sz="2500" dirty="0">
                <a:latin typeface="Calibri"/>
                <a:cs typeface="Calibri"/>
              </a:rPr>
              <a:t>süresine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yaklaşır.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272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Cache</a:t>
            </a:r>
            <a:r>
              <a:rPr sz="3200" spc="-50" dirty="0"/>
              <a:t> </a:t>
            </a:r>
            <a:r>
              <a:rPr sz="3200" spc="-25" dirty="0"/>
              <a:t>(Cep-</a:t>
            </a:r>
            <a:r>
              <a:rPr sz="3200" dirty="0"/>
              <a:t>Önbellek)</a:t>
            </a:r>
            <a:r>
              <a:rPr sz="3200" spc="-50" dirty="0"/>
              <a:t> </a:t>
            </a:r>
            <a:r>
              <a:rPr sz="3200" dirty="0"/>
              <a:t>bellek</a:t>
            </a:r>
            <a:r>
              <a:rPr sz="3200" spc="-65" dirty="0"/>
              <a:t> </a:t>
            </a:r>
            <a:r>
              <a:rPr sz="3200" dirty="0"/>
              <a:t>çalışma</a:t>
            </a:r>
            <a:r>
              <a:rPr sz="3200" spc="-45" dirty="0"/>
              <a:t> </a:t>
            </a:r>
            <a:r>
              <a:rPr sz="3200" spc="-10" dirty="0"/>
              <a:t>prensibi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3" y="1484375"/>
            <a:ext cx="8095488" cy="47579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94157"/>
            <a:ext cx="8329295" cy="4024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749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MIB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belleğe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erişmek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istendiğinde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belleği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inceler.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İstenen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buradan okunur.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Eğer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bulunmazsa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zaman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belleğe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gidilerek</a:t>
            </a:r>
            <a:r>
              <a:rPr sz="1800" spc="-25" dirty="0">
                <a:latin typeface="Calibri"/>
                <a:cs typeface="Calibri"/>
              </a:rPr>
              <a:t> okunur.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Sonra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bu </a:t>
            </a:r>
            <a:r>
              <a:rPr sz="1800" dirty="0">
                <a:latin typeface="Calibri"/>
                <a:cs typeface="Calibri"/>
              </a:rPr>
              <a:t>okunan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bilgini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bulunduğu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belleğe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aktarılır.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büyüklüğü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erişilen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kelimeye komşu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yaklaşık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16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kelimeden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oluşur.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Böylece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erişilen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yakın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verilere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yeniden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erişmek kolay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gelir.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b="1" dirty="0">
                <a:latin typeface="Calibri"/>
                <a:cs typeface="Calibri"/>
              </a:rPr>
              <a:t>Ön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belleğin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verimi,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bulma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oranı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denilen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sayı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ile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ölçülür.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MIB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belleğe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erişmek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ister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aradığını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bulursa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bulmadır.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Eğer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aranan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değilse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bulunursa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buna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bulamama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denir.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Oran=bulma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sayısı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/</a:t>
            </a:r>
            <a:r>
              <a:rPr sz="2000" b="1" spc="-25" dirty="0">
                <a:latin typeface="Calibri"/>
                <a:cs typeface="Calibri"/>
              </a:rPr>
              <a:t> Toplam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erişim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sayısı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Oran=Önbellek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erişim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sayısı/(ön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bellek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erişim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sayısı+ana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bellek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erişim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sayısı)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794" y="184861"/>
            <a:ext cx="75076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Ana</a:t>
            </a:r>
            <a:r>
              <a:rPr sz="24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bellekten</a:t>
            </a:r>
            <a:r>
              <a:rPr sz="240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ön</a:t>
            </a:r>
            <a:r>
              <a:rPr sz="2400" b="1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belleğe</a:t>
            </a:r>
            <a:r>
              <a:rPr sz="2400" b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verilerin</a:t>
            </a:r>
            <a:r>
              <a:rPr sz="2400" b="1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aktarılmasına</a:t>
            </a:r>
            <a:r>
              <a:rPr sz="240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haritalama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işlemi</a:t>
            </a:r>
            <a:r>
              <a:rPr sz="2400" b="1" u="sng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denir.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60145"/>
            <a:ext cx="8057515" cy="30988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İçerik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adreslemeli</a:t>
            </a:r>
            <a:r>
              <a:rPr sz="18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haritalama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Doğrudan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haritalama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Kümelenmiş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içerik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adreslemeli haritalama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355600" marR="13335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Ana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bitlik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kelimeden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oluşsun.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bunların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tanesini </a:t>
            </a:r>
            <a:r>
              <a:rPr sz="1800" dirty="0">
                <a:latin typeface="Calibri"/>
                <a:cs typeface="Calibri"/>
              </a:rPr>
              <a:t>taşıyor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olsun.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bulunan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kelimenin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kopyası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bulunur. </a:t>
            </a:r>
            <a:r>
              <a:rPr sz="1800" dirty="0">
                <a:latin typeface="Calibri"/>
                <a:cs typeface="Calibri"/>
              </a:rPr>
              <a:t>MIB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iki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belleğede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erişebilir.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Ön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belleğe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yollar.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Eğer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aranan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varsa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buradan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bit </a:t>
            </a:r>
            <a:r>
              <a:rPr sz="1800" dirty="0">
                <a:latin typeface="Calibri"/>
                <a:cs typeface="Calibri"/>
              </a:rPr>
              <a:t>veriyi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okur.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Aranan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bulunmazsa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MIB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kelimeyi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okur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kelimeyi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belleğe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aktarır.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2546" y="4498956"/>
            <a:ext cx="5165315" cy="14521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617" rIns="0" bIns="0" rtlCol="0">
            <a:spAutoFit/>
          </a:bodyPr>
          <a:lstStyle/>
          <a:p>
            <a:pPr marL="2662555">
              <a:lnSpc>
                <a:spcPct val="100000"/>
              </a:lnSpc>
              <a:spcBef>
                <a:spcPts val="105"/>
              </a:spcBef>
            </a:pPr>
            <a:r>
              <a:rPr dirty="0"/>
              <a:t>ANA </a:t>
            </a:r>
            <a:r>
              <a:rPr spc="-10" dirty="0"/>
              <a:t>BELLEK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747"/>
            <a:ext cx="7719695" cy="32080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Bilgisayar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sistemin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merkezi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depolama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birimidir.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Büyük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hızlıdır.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Komut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dataların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depolandığı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birimdir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Statik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dinamik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olmak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üzere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iki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türlüdür.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Statik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hafıza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birimlerinde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bilgi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yaz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bozlardan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oluşur.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Akım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verildiği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süre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boyunca </a:t>
            </a:r>
            <a:r>
              <a:rPr sz="1800" dirty="0">
                <a:latin typeface="Calibri"/>
                <a:cs typeface="Calibri"/>
              </a:rPr>
              <a:t>bilgi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depolanır.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Dinamik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bilgileri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(DRAM)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elektrik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akımı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şeklinde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tutar.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Tutan </a:t>
            </a:r>
            <a:r>
              <a:rPr sz="1800" spc="-10" dirty="0">
                <a:latin typeface="Calibri"/>
                <a:cs typeface="Calibri"/>
              </a:rPr>
              <a:t>devre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kondansatörlerdir.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Üzerlerindeki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yük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zamanla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azalır.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Bundan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dolayı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sürelerle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yenilenmelidir.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20" dirty="0">
                <a:latin typeface="Calibri"/>
                <a:cs typeface="Calibri"/>
              </a:rPr>
              <a:t>Yenileme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birkaç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milisaniyede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tüm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kelimelere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uygulanır.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Okuma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yazma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süreleri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kısadır.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606" y="207009"/>
            <a:ext cx="6704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İçerik</a:t>
            </a:r>
            <a:r>
              <a:rPr spc="-114" dirty="0"/>
              <a:t> </a:t>
            </a:r>
            <a:r>
              <a:rPr dirty="0"/>
              <a:t>Adreslemeli</a:t>
            </a:r>
            <a:r>
              <a:rPr spc="-125" dirty="0"/>
              <a:t> </a:t>
            </a:r>
            <a:r>
              <a:rPr spc="-10" dirty="0"/>
              <a:t>Haritalama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999235"/>
            <a:ext cx="7872095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746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hızlı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çok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yönlü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kullanılabilen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tasarımı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içerik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adreslemeli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bellek </a:t>
            </a:r>
            <a:r>
              <a:rPr sz="1800" spc="-20" dirty="0">
                <a:latin typeface="Calibri"/>
                <a:cs typeface="Calibri"/>
              </a:rPr>
              <a:t>alanıdır.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Buradaki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CAM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bellek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hemde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veriyi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tutar.</a:t>
            </a:r>
            <a:endParaRPr sz="1800">
              <a:latin typeface="Calibri"/>
              <a:cs typeface="Calibri"/>
            </a:endParaRPr>
          </a:p>
          <a:p>
            <a:pPr marL="354965" marR="669925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Böylece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belleğin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herhangi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alanındaki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veriler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veya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buyruklar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belleğin </a:t>
            </a:r>
            <a:r>
              <a:rPr sz="1800" dirty="0">
                <a:latin typeface="Calibri"/>
                <a:cs typeface="Calibri"/>
              </a:rPr>
              <a:t>herhangi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yerine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yazılabilir.</a:t>
            </a:r>
            <a:endParaRPr sz="18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Şekilde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duran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adres,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beş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basamak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sekizlik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düzende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(15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bit)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sayılarla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ve </a:t>
            </a:r>
            <a:r>
              <a:rPr sz="1800" dirty="0">
                <a:latin typeface="Calibri"/>
                <a:cs typeface="Calibri"/>
              </a:rPr>
              <a:t>bunlara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karşılık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gelen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vriler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sekizli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düzende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sayılarla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verilmiştir.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15 </a:t>
            </a:r>
            <a:r>
              <a:rPr sz="1800" dirty="0">
                <a:latin typeface="Calibri"/>
                <a:cs typeface="Calibri"/>
              </a:rPr>
              <a:t>bit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MIB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değişken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yazacına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yazılır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çakıştırma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yapılır.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varsa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okunur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sonra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bulunduğu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belleğe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aktarılır.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6100" y="3681964"/>
            <a:ext cx="3154679" cy="28879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1789" y="170764"/>
            <a:ext cx="4900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Doğrudan</a:t>
            </a:r>
            <a:r>
              <a:rPr spc="-155" dirty="0"/>
              <a:t> </a:t>
            </a:r>
            <a:r>
              <a:rPr spc="-10" dirty="0"/>
              <a:t>Haritalama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484"/>
            <a:ext cx="756285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4099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CAM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bellekler</a:t>
            </a:r>
            <a:r>
              <a:rPr sz="2000" spc="-20" dirty="0">
                <a:latin typeface="Calibri"/>
                <a:cs typeface="Calibri"/>
              </a:rPr>
              <a:t> RAM’a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göre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pahalıdır.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Çünkü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hücrelere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çok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devre eklenmiştir.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15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CPU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adresi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alana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bölünür.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alanı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başlık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alanıdır.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Aslında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Önbellek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yeterlidir.</a:t>
            </a:r>
            <a:endParaRPr sz="2000">
              <a:latin typeface="Calibri"/>
              <a:cs typeface="Calibri"/>
            </a:endParaRPr>
          </a:p>
          <a:p>
            <a:pPr marL="355600" marR="28067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Cache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içindeki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herbir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kelime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(12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bitlik)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veri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(6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bitlik)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başlık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(Tag) </a:t>
            </a:r>
            <a:r>
              <a:rPr sz="2000" dirty="0">
                <a:latin typeface="Calibri"/>
                <a:cs typeface="Calibri"/>
              </a:rPr>
              <a:t>bilgisini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tutar.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11" y="3529203"/>
            <a:ext cx="5942462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6944"/>
            <a:ext cx="7858125" cy="55130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483870" indent="-342900" algn="just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bitlik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bellek</a:t>
            </a:r>
            <a:r>
              <a:rPr sz="3000" spc="6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adres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alanı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n-</a:t>
            </a:r>
            <a:r>
              <a:rPr sz="3000" dirty="0">
                <a:latin typeface="Calibri"/>
                <a:cs typeface="Calibri"/>
              </a:rPr>
              <a:t>k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olarak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ikiye </a:t>
            </a:r>
            <a:r>
              <a:rPr sz="3000" spc="-40" dirty="0">
                <a:latin typeface="Calibri"/>
                <a:cs typeface="Calibri"/>
              </a:rPr>
              <a:t>ayrılır.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indis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olup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ön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belleği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adresler.</a:t>
            </a:r>
            <a:endParaRPr sz="3000">
              <a:latin typeface="Calibri"/>
              <a:cs typeface="Calibri"/>
            </a:endParaRPr>
          </a:p>
          <a:p>
            <a:pPr marL="355600" marR="791210" indent="-342900" algn="just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MIB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bellek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isteminde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bulunduğunda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ön </a:t>
            </a:r>
            <a:r>
              <a:rPr sz="3000" dirty="0">
                <a:latin typeface="Calibri"/>
                <a:cs typeface="Calibri"/>
              </a:rPr>
              <a:t>belleğe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erişmek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için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indis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alanı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kullanır.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MIB </a:t>
            </a:r>
            <a:r>
              <a:rPr sz="3000" dirty="0">
                <a:latin typeface="Calibri"/>
                <a:cs typeface="Calibri"/>
              </a:rPr>
              <a:t>adresinin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başlık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alanı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ön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bellekten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okunan</a:t>
            </a:r>
            <a:endParaRPr sz="3000">
              <a:latin typeface="Calibri"/>
              <a:cs typeface="Calibri"/>
            </a:endParaRPr>
          </a:p>
          <a:p>
            <a:pPr marL="355600" marR="83820">
              <a:lnSpc>
                <a:spcPct val="80000"/>
              </a:lnSpc>
              <a:spcBef>
                <a:spcPts val="25"/>
              </a:spcBef>
              <a:tabLst>
                <a:tab pos="4851400" algn="l"/>
              </a:tabLst>
            </a:pPr>
            <a:r>
              <a:rPr sz="3000" dirty="0">
                <a:latin typeface="Calibri"/>
                <a:cs typeface="Calibri"/>
              </a:rPr>
              <a:t>kelimenin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başlık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alanı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ile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karşılaştırılır.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İki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başlık </a:t>
            </a:r>
            <a:r>
              <a:rPr sz="3000" dirty="0">
                <a:latin typeface="Calibri"/>
                <a:cs typeface="Calibri"/>
              </a:rPr>
              <a:t>çakışırsa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istenen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kelime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ön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bellektedir.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Çakışma </a:t>
            </a:r>
            <a:r>
              <a:rPr sz="3000" dirty="0">
                <a:latin typeface="Calibri"/>
                <a:cs typeface="Calibri"/>
              </a:rPr>
              <a:t>yoksa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istenen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kelime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ana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bellekten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okunur.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Bu </a:t>
            </a:r>
            <a:r>
              <a:rPr sz="3000" dirty="0">
                <a:latin typeface="Calibri"/>
                <a:cs typeface="Calibri"/>
              </a:rPr>
              <a:t>kelime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daha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sonra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başlığıyla</a:t>
            </a:r>
            <a:r>
              <a:rPr sz="3000" dirty="0">
                <a:latin typeface="Calibri"/>
                <a:cs typeface="Calibri"/>
              </a:rPr>
              <a:t>	beraber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ön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belleğe </a:t>
            </a:r>
            <a:r>
              <a:rPr sz="3000" dirty="0">
                <a:latin typeface="Calibri"/>
                <a:cs typeface="Calibri"/>
              </a:rPr>
              <a:t>yazılır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eski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kelime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atılır.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Doğrudan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haritalamada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sayısı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değişebilir.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Çünkü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iki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veya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daha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fazla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kelimenin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indis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alanları </a:t>
            </a:r>
            <a:r>
              <a:rPr sz="3000" dirty="0">
                <a:latin typeface="Calibri"/>
                <a:cs typeface="Calibri"/>
              </a:rPr>
              <a:t>aynı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başlık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alanları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farklı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bunlara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2905"/>
              </a:lnSpc>
            </a:pPr>
            <a:r>
              <a:rPr sz="3000" dirty="0">
                <a:latin typeface="Calibri"/>
                <a:cs typeface="Calibri"/>
              </a:rPr>
              <a:t>tekrar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tekrar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erişiliyorsa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durum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ortaya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çıkar.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6903" y="2060448"/>
            <a:ext cx="5194748" cy="44979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3016" y="503301"/>
            <a:ext cx="76441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 MT"/>
                <a:cs typeface="Arial MT"/>
              </a:rPr>
              <a:t>Şekilde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görüldüğü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gibi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hafızadaki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00000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adresindeki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1220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verisi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Cache </a:t>
            </a:r>
            <a:r>
              <a:rPr sz="1800" dirty="0">
                <a:latin typeface="Arial MT"/>
                <a:cs typeface="Arial MT"/>
              </a:rPr>
              <a:t>bellek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içindedir.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indisi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000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Tag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204" dirty="0">
                <a:latin typeface="Arial MT"/>
                <a:cs typeface="Arial MT"/>
              </a:rPr>
              <a:t>(başlığı)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00’dır.</a:t>
            </a:r>
            <a:endParaRPr sz="1800">
              <a:latin typeface="Arial MT"/>
              <a:cs typeface="Arial MT"/>
            </a:endParaRPr>
          </a:p>
          <a:p>
            <a:pPr marL="12700" marR="527050">
              <a:lnSpc>
                <a:spcPct val="100000"/>
              </a:lnSpc>
              <a:tabLst>
                <a:tab pos="2674620" algn="l"/>
              </a:tabLst>
            </a:pPr>
            <a:r>
              <a:rPr sz="1800" spc="-110" dirty="0">
                <a:latin typeface="Arial MT"/>
                <a:cs typeface="Arial MT"/>
              </a:rPr>
              <a:t>Örneğin;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CPU’nun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02000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adresindeki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veriyi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10" dirty="0">
                <a:latin typeface="Arial MT"/>
                <a:cs typeface="Arial MT"/>
              </a:rPr>
              <a:t>istediği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varsayılsın.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Bunun </a:t>
            </a:r>
            <a:r>
              <a:rPr sz="1800" dirty="0">
                <a:latin typeface="Arial MT"/>
                <a:cs typeface="Arial MT"/>
              </a:rPr>
              <a:t>indisi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000’dır.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Tag’i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02’dir.</a:t>
            </a:r>
            <a:r>
              <a:rPr sz="1800" dirty="0">
                <a:latin typeface="Arial MT"/>
                <a:cs typeface="Arial MT"/>
              </a:rPr>
              <a:t>	Fakat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TAG’ler</a:t>
            </a:r>
            <a:r>
              <a:rPr sz="1800" spc="450" dirty="0">
                <a:latin typeface="Arial MT"/>
                <a:cs typeface="Arial MT"/>
              </a:rPr>
              <a:t> </a:t>
            </a:r>
            <a:r>
              <a:rPr sz="1800" spc="-125" dirty="0">
                <a:latin typeface="Arial MT"/>
                <a:cs typeface="Arial MT"/>
              </a:rPr>
              <a:t>çakışmadığından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veri </a:t>
            </a:r>
            <a:r>
              <a:rPr sz="1800" dirty="0">
                <a:latin typeface="Arial MT"/>
                <a:cs typeface="Arial MT"/>
              </a:rPr>
              <a:t>önbellekte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(5670)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Ana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bellekten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alınıp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ön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25" dirty="0">
                <a:latin typeface="Arial MT"/>
                <a:cs typeface="Arial MT"/>
              </a:rPr>
              <a:t>belleğe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atılır.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23517"/>
            <a:ext cx="7382509" cy="284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Bir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önceki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örnekte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kelimelik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doğrudan </a:t>
            </a:r>
            <a:r>
              <a:rPr sz="2800" dirty="0">
                <a:latin typeface="Calibri"/>
                <a:cs typeface="Calibri"/>
              </a:rPr>
              <a:t>erişim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yapılmaktadır.</a:t>
            </a:r>
            <a:endParaRPr sz="2800">
              <a:latin typeface="Calibri"/>
              <a:cs typeface="Calibri"/>
            </a:endParaRPr>
          </a:p>
          <a:p>
            <a:pPr marL="355600" marR="28575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4685665" algn="l"/>
              </a:tabLst>
            </a:pPr>
            <a:r>
              <a:rPr sz="2800" dirty="0">
                <a:latin typeface="Calibri"/>
                <a:cs typeface="Calibri"/>
              </a:rPr>
              <a:t>Aynı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işlem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kelimelik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bloklar</a:t>
            </a:r>
            <a:r>
              <a:rPr sz="2800" dirty="0">
                <a:latin typeface="Calibri"/>
                <a:cs typeface="Calibri"/>
              </a:rPr>
              <a:t>	içinde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yapılabilir. </a:t>
            </a:r>
            <a:r>
              <a:rPr sz="2800" dirty="0">
                <a:latin typeface="Calibri"/>
                <a:cs typeface="Calibri"/>
              </a:rPr>
              <a:t>Bunun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alanı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parçaya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bölünür.</a:t>
            </a:r>
            <a:endParaRPr sz="2800">
              <a:latin typeface="Calibri"/>
              <a:cs typeface="Calibri"/>
            </a:endParaRPr>
          </a:p>
          <a:p>
            <a:pPr marL="436245" indent="-42354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36245" algn="l"/>
              </a:tabLst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Blok</a:t>
            </a:r>
            <a:r>
              <a:rPr sz="28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alanı</a:t>
            </a:r>
            <a:endParaRPr sz="2800">
              <a:latin typeface="Calibri"/>
              <a:cs typeface="Calibri"/>
            </a:endParaRPr>
          </a:p>
          <a:p>
            <a:pPr marL="436245" indent="-42354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36245" algn="l"/>
              </a:tabLst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kelime</a:t>
            </a:r>
            <a:r>
              <a:rPr sz="2800" b="1" u="sng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alanı</a:t>
            </a:r>
            <a:r>
              <a:rPr sz="2800" b="1" u="sng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443" y="3165214"/>
            <a:ext cx="3899730" cy="31985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7217" y="503301"/>
            <a:ext cx="8036559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016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512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kelimelik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ön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bellekte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biri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8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kelimelik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64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blok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vardır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(64x8). </a:t>
            </a:r>
            <a:r>
              <a:rPr sz="1800" dirty="0">
                <a:latin typeface="Arial MT"/>
                <a:cs typeface="Arial MT"/>
              </a:rPr>
              <a:t>Dolayısıyla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Blok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numarası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bitlik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alanla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verilir.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Kelime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alanı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blok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içinde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3 </a:t>
            </a:r>
            <a:r>
              <a:rPr sz="1800" dirty="0">
                <a:latin typeface="Arial MT"/>
                <a:cs typeface="Arial MT"/>
              </a:rPr>
              <a:t>bit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kaplar.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Ön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bellek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içindeki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85" dirty="0">
                <a:latin typeface="Arial MT"/>
                <a:cs typeface="Arial MT"/>
              </a:rPr>
              <a:t>başlık(tag)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alanı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blok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içindeki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8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kelime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için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aynıdır.</a:t>
            </a:r>
            <a:endParaRPr sz="1800">
              <a:latin typeface="Arial MT"/>
              <a:cs typeface="Arial MT"/>
            </a:endParaRPr>
          </a:p>
          <a:p>
            <a:pPr marL="12700" marR="319405" indent="142875">
              <a:lnSpc>
                <a:spcPct val="100000"/>
              </a:lnSpc>
              <a:buSzPct val="94444"/>
              <a:buChar char="•"/>
              <a:tabLst>
                <a:tab pos="155575" algn="l"/>
              </a:tabLst>
            </a:pPr>
            <a:r>
              <a:rPr sz="1800" dirty="0">
                <a:latin typeface="Arial MT"/>
                <a:cs typeface="Arial MT"/>
              </a:rPr>
              <a:t>Bir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bulamama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olduğunda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8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kelimenin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tamamı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bellekten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ön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25" dirty="0">
                <a:latin typeface="Arial MT"/>
                <a:cs typeface="Arial MT"/>
              </a:rPr>
              <a:t>belleğe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aktarılır. </a:t>
            </a:r>
            <a:r>
              <a:rPr sz="1800" dirty="0">
                <a:latin typeface="Arial MT"/>
                <a:cs typeface="Arial MT"/>
              </a:rPr>
              <a:t>Buda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zaman</a:t>
            </a:r>
            <a:r>
              <a:rPr sz="1800" spc="-20" dirty="0">
                <a:latin typeface="Arial MT"/>
                <a:cs typeface="Arial MT"/>
              </a:rPr>
              <a:t> alır.</a:t>
            </a: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Daha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büyük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blok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büyüklüğü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tanımalamakla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bulma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oranı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arttırılabilir.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0749" y="192150"/>
            <a:ext cx="63049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1525" marR="5080" indent="-202882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Kümelenmiş</a:t>
            </a:r>
            <a:r>
              <a:rPr sz="4000" spc="-140" dirty="0"/>
              <a:t> </a:t>
            </a:r>
            <a:r>
              <a:rPr sz="4000" dirty="0"/>
              <a:t>İçerik</a:t>
            </a:r>
            <a:r>
              <a:rPr sz="4000" spc="-150" dirty="0"/>
              <a:t> </a:t>
            </a:r>
            <a:r>
              <a:rPr sz="4000" spc="-10" dirty="0"/>
              <a:t>adreslemeli haritalama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983220" cy="41414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Doğrudan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erişimli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ön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bellek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tasarımında</a:t>
            </a:r>
            <a:r>
              <a:rPr sz="2700" spc="5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adreslerinde </a:t>
            </a:r>
            <a:r>
              <a:rPr sz="2700" dirty="0">
                <a:latin typeface="Calibri"/>
                <a:cs typeface="Calibri"/>
              </a:rPr>
              <a:t>aynı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indisli</a:t>
            </a:r>
            <a:r>
              <a:rPr sz="2700" spc="5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fakat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farklı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başlık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değeri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bulunan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iki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kelime </a:t>
            </a:r>
            <a:r>
              <a:rPr sz="2700" dirty="0">
                <a:latin typeface="Calibri"/>
                <a:cs typeface="Calibri"/>
              </a:rPr>
              <a:t>aynı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anda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ön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bellekte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bulunamazlar.</a:t>
            </a:r>
            <a:endParaRPr sz="27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Bu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direkt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adreslemenin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dezavantajıdır.</a:t>
            </a:r>
            <a:endParaRPr sz="2700">
              <a:latin typeface="Calibri"/>
              <a:cs typeface="Calibri"/>
            </a:endParaRPr>
          </a:p>
          <a:p>
            <a:pPr marL="355600" marR="911225" indent="-342900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Kümelenmiş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içerik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adreslemeli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haritalama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direkt </a:t>
            </a:r>
            <a:r>
              <a:rPr sz="2700" dirty="0">
                <a:latin typeface="Calibri"/>
                <a:cs typeface="Calibri"/>
              </a:rPr>
              <a:t>haritalamanın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gelişmiş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şeklidir.</a:t>
            </a:r>
            <a:endParaRPr sz="2700">
              <a:latin typeface="Calibri"/>
              <a:cs typeface="Calibri"/>
            </a:endParaRPr>
          </a:p>
          <a:p>
            <a:pPr marL="355600" marR="456565" indent="-342900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Aynı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ön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bellek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kelimesi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içinde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birden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fazla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aynı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indis </a:t>
            </a:r>
            <a:r>
              <a:rPr sz="2700" dirty="0">
                <a:latin typeface="Calibri"/>
                <a:cs typeface="Calibri"/>
              </a:rPr>
              <a:t>adresli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bellek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kelimesi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bulunabilir.</a:t>
            </a:r>
            <a:endParaRPr sz="2700">
              <a:latin typeface="Calibri"/>
              <a:cs typeface="Calibri"/>
            </a:endParaRPr>
          </a:p>
          <a:p>
            <a:pPr marL="355600" marR="497205" indent="-342900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Her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veri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kelimesi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başlığı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ile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beraber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depolanır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ve </a:t>
            </a:r>
            <a:r>
              <a:rPr sz="2700" dirty="0">
                <a:latin typeface="Calibri"/>
                <a:cs typeface="Calibri"/>
              </a:rPr>
              <a:t>bunlar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bir küme</a:t>
            </a:r>
            <a:r>
              <a:rPr sz="2700" spc="-10" dirty="0">
                <a:latin typeface="Calibri"/>
                <a:cs typeface="Calibri"/>
              </a:rPr>
              <a:t> oluşturur.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Küme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sayısı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birden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fazladır.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470" y="1508014"/>
            <a:ext cx="5372100" cy="42012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617" rIns="0" bIns="0" rtlCol="0">
            <a:spAutoFit/>
          </a:bodyPr>
          <a:lstStyle/>
          <a:p>
            <a:pPr marL="2683510">
              <a:lnSpc>
                <a:spcPct val="100000"/>
              </a:lnSpc>
              <a:spcBef>
                <a:spcPts val="105"/>
              </a:spcBef>
            </a:pPr>
            <a:r>
              <a:rPr dirty="0"/>
              <a:t>Sanal</a:t>
            </a:r>
            <a:r>
              <a:rPr spc="-90" dirty="0"/>
              <a:t> </a:t>
            </a:r>
            <a:r>
              <a:rPr spc="-10" dirty="0"/>
              <a:t>bellek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/>
              <a:t>Sanal</a:t>
            </a:r>
            <a:r>
              <a:rPr spc="-45" dirty="0"/>
              <a:t> </a:t>
            </a:r>
            <a:r>
              <a:rPr dirty="0"/>
              <a:t>bellek</a:t>
            </a:r>
            <a:r>
              <a:rPr spc="-30" dirty="0"/>
              <a:t> </a:t>
            </a:r>
            <a:r>
              <a:rPr dirty="0"/>
              <a:t>büyük</a:t>
            </a:r>
            <a:r>
              <a:rPr spc="-35" dirty="0"/>
              <a:t> </a:t>
            </a:r>
            <a:r>
              <a:rPr dirty="0"/>
              <a:t>bilgisayar</a:t>
            </a:r>
            <a:r>
              <a:rPr spc="-40" dirty="0"/>
              <a:t> </a:t>
            </a:r>
            <a:r>
              <a:rPr spc="-10" dirty="0"/>
              <a:t>sistemlerinde</a:t>
            </a:r>
            <a:r>
              <a:rPr spc="-30" dirty="0"/>
              <a:t> </a:t>
            </a:r>
            <a:r>
              <a:rPr dirty="0"/>
              <a:t>kullanılan</a:t>
            </a:r>
            <a:r>
              <a:rPr spc="-20" dirty="0"/>
              <a:t> </a:t>
            </a:r>
            <a:r>
              <a:rPr dirty="0"/>
              <a:t>bir</a:t>
            </a:r>
            <a:r>
              <a:rPr spc="-40" dirty="0"/>
              <a:t> </a:t>
            </a:r>
            <a:r>
              <a:rPr spc="-10" dirty="0"/>
              <a:t>kavramdır.</a:t>
            </a:r>
          </a:p>
          <a:p>
            <a:pPr marL="356870" marR="641985" indent="-342900">
              <a:lnSpc>
                <a:spcPts val="1730"/>
              </a:lnSpc>
              <a:spcBef>
                <a:spcPts val="415"/>
              </a:spcBef>
              <a:buFont typeface="Arial MT"/>
              <a:buChar char="•"/>
              <a:tabLst>
                <a:tab pos="356870" algn="l"/>
              </a:tabLst>
            </a:pPr>
            <a:r>
              <a:rPr dirty="0"/>
              <a:t>Bununla</a:t>
            </a:r>
            <a:r>
              <a:rPr spc="-25" dirty="0"/>
              <a:t> </a:t>
            </a:r>
            <a:r>
              <a:rPr dirty="0"/>
              <a:t>kullanıcılar</a:t>
            </a:r>
            <a:r>
              <a:rPr spc="-10" dirty="0"/>
              <a:t> </a:t>
            </a:r>
            <a:r>
              <a:rPr dirty="0"/>
              <a:t>yardımcı</a:t>
            </a:r>
            <a:r>
              <a:rPr spc="-30" dirty="0"/>
              <a:t> </a:t>
            </a:r>
            <a:r>
              <a:rPr dirty="0"/>
              <a:t>belleğin</a:t>
            </a:r>
            <a:r>
              <a:rPr spc="-15" dirty="0"/>
              <a:t> </a:t>
            </a:r>
            <a:r>
              <a:rPr spc="-10" dirty="0"/>
              <a:t>kapasitesine</a:t>
            </a:r>
            <a:r>
              <a:rPr spc="-35" dirty="0"/>
              <a:t> </a:t>
            </a:r>
            <a:r>
              <a:rPr dirty="0"/>
              <a:t>eşit</a:t>
            </a:r>
            <a:r>
              <a:rPr spc="350" dirty="0"/>
              <a:t> </a:t>
            </a:r>
            <a:r>
              <a:rPr dirty="0"/>
              <a:t>belleği</a:t>
            </a:r>
            <a:r>
              <a:rPr spc="-30" dirty="0"/>
              <a:t> </a:t>
            </a:r>
            <a:r>
              <a:rPr dirty="0"/>
              <a:t>olan</a:t>
            </a:r>
            <a:r>
              <a:rPr spc="-25" dirty="0"/>
              <a:t> </a:t>
            </a:r>
            <a:r>
              <a:rPr dirty="0"/>
              <a:t>sanal</a:t>
            </a:r>
            <a:r>
              <a:rPr spc="350" dirty="0"/>
              <a:t> </a:t>
            </a:r>
            <a:r>
              <a:rPr spc="-25" dirty="0"/>
              <a:t>ve </a:t>
            </a:r>
            <a:r>
              <a:rPr dirty="0"/>
              <a:t>bireysel</a:t>
            </a:r>
            <a:r>
              <a:rPr spc="-55" dirty="0"/>
              <a:t> </a:t>
            </a:r>
            <a:r>
              <a:rPr dirty="0"/>
              <a:t>makinede</a:t>
            </a:r>
            <a:r>
              <a:rPr spc="320" dirty="0"/>
              <a:t> </a:t>
            </a:r>
            <a:r>
              <a:rPr dirty="0"/>
              <a:t>çalışıyormuş</a:t>
            </a:r>
            <a:r>
              <a:rPr spc="-45" dirty="0"/>
              <a:t> </a:t>
            </a:r>
            <a:r>
              <a:rPr dirty="0"/>
              <a:t>gibi</a:t>
            </a:r>
            <a:r>
              <a:rPr spc="-35" dirty="0"/>
              <a:t> </a:t>
            </a:r>
            <a:r>
              <a:rPr spc="-10" dirty="0"/>
              <a:t>olurlar.</a:t>
            </a:r>
          </a:p>
          <a:p>
            <a:pPr marL="356870" marR="353695" indent="-342900">
              <a:lnSpc>
                <a:spcPct val="80000"/>
              </a:lnSpc>
              <a:spcBef>
                <a:spcPts val="445"/>
              </a:spcBef>
              <a:buFont typeface="Arial MT"/>
              <a:buChar char="•"/>
              <a:tabLst>
                <a:tab pos="356870" algn="l"/>
              </a:tabLst>
            </a:pPr>
            <a:r>
              <a:rPr dirty="0"/>
              <a:t>MB</a:t>
            </a:r>
            <a:r>
              <a:rPr spc="-25" dirty="0"/>
              <a:t> </a:t>
            </a:r>
            <a:r>
              <a:rPr spc="-10" dirty="0"/>
              <a:t>tarafından</a:t>
            </a:r>
            <a:r>
              <a:rPr spc="-15" dirty="0"/>
              <a:t> </a:t>
            </a:r>
            <a:r>
              <a:rPr dirty="0"/>
              <a:t>verilen</a:t>
            </a:r>
            <a:r>
              <a:rPr spc="-30" dirty="0"/>
              <a:t> </a:t>
            </a:r>
            <a:r>
              <a:rPr dirty="0"/>
              <a:t>her</a:t>
            </a:r>
            <a:r>
              <a:rPr spc="-25" dirty="0"/>
              <a:t> </a:t>
            </a:r>
            <a:r>
              <a:rPr dirty="0"/>
              <a:t>adres</a:t>
            </a:r>
            <a:r>
              <a:rPr spc="-20" dirty="0"/>
              <a:t> </a:t>
            </a:r>
            <a:r>
              <a:rPr dirty="0"/>
              <a:t>bir</a:t>
            </a:r>
            <a:r>
              <a:rPr spc="-25" dirty="0"/>
              <a:t> </a:t>
            </a:r>
            <a:r>
              <a:rPr spc="-10" dirty="0"/>
              <a:t>haritaya</a:t>
            </a:r>
            <a:r>
              <a:rPr spc="-30" dirty="0"/>
              <a:t> </a:t>
            </a:r>
            <a:r>
              <a:rPr dirty="0"/>
              <a:t>gider</a:t>
            </a:r>
            <a:r>
              <a:rPr spc="375" dirty="0"/>
              <a:t> </a:t>
            </a:r>
            <a:r>
              <a:rPr dirty="0"/>
              <a:t>ve</a:t>
            </a:r>
            <a:r>
              <a:rPr spc="-40" dirty="0"/>
              <a:t> </a:t>
            </a:r>
            <a:r>
              <a:rPr dirty="0"/>
              <a:t>sanal</a:t>
            </a:r>
            <a:r>
              <a:rPr spc="-25" dirty="0"/>
              <a:t> </a:t>
            </a:r>
            <a:r>
              <a:rPr dirty="0"/>
              <a:t>adres</a:t>
            </a:r>
            <a:r>
              <a:rPr spc="-25" dirty="0"/>
              <a:t> </a:t>
            </a:r>
            <a:r>
              <a:rPr dirty="0"/>
              <a:t>fiziksel</a:t>
            </a:r>
            <a:r>
              <a:rPr spc="-35" dirty="0"/>
              <a:t> </a:t>
            </a:r>
            <a:r>
              <a:rPr spc="-10" dirty="0"/>
              <a:t>adrese dönüştürülür.</a:t>
            </a:r>
          </a:p>
          <a:p>
            <a:pPr marL="356870" marR="259715" indent="-342900">
              <a:lnSpc>
                <a:spcPct val="80000"/>
              </a:lnSpc>
              <a:spcBef>
                <a:spcPts val="434"/>
              </a:spcBef>
              <a:buFont typeface="Arial MT"/>
              <a:buChar char="•"/>
              <a:tabLst>
                <a:tab pos="356870" algn="l"/>
              </a:tabLst>
            </a:pPr>
            <a:r>
              <a:rPr dirty="0"/>
              <a:t>Sanal</a:t>
            </a:r>
            <a:r>
              <a:rPr spc="-45" dirty="0"/>
              <a:t> </a:t>
            </a:r>
            <a:r>
              <a:rPr dirty="0"/>
              <a:t>bellek</a:t>
            </a:r>
            <a:r>
              <a:rPr spc="-35" dirty="0"/>
              <a:t> </a:t>
            </a:r>
            <a:r>
              <a:rPr dirty="0"/>
              <a:t>adres</a:t>
            </a:r>
            <a:r>
              <a:rPr spc="-35" dirty="0"/>
              <a:t> </a:t>
            </a:r>
            <a:r>
              <a:rPr dirty="0"/>
              <a:t>sistemi</a:t>
            </a:r>
            <a:r>
              <a:rPr spc="-40" dirty="0"/>
              <a:t> </a:t>
            </a:r>
            <a:r>
              <a:rPr dirty="0"/>
              <a:t>ile</a:t>
            </a:r>
            <a:r>
              <a:rPr spc="-25" dirty="0"/>
              <a:t> </a:t>
            </a:r>
            <a:r>
              <a:rPr dirty="0"/>
              <a:t>programdaki</a:t>
            </a:r>
            <a:r>
              <a:rPr spc="-45" dirty="0"/>
              <a:t> </a:t>
            </a:r>
            <a:r>
              <a:rPr dirty="0"/>
              <a:t>adresler</a:t>
            </a:r>
            <a:r>
              <a:rPr spc="-40" dirty="0"/>
              <a:t> </a:t>
            </a:r>
            <a:r>
              <a:rPr dirty="0"/>
              <a:t>gerçek</a:t>
            </a:r>
            <a:r>
              <a:rPr spc="-45" dirty="0"/>
              <a:t> </a:t>
            </a:r>
            <a:r>
              <a:rPr dirty="0"/>
              <a:t>ana</a:t>
            </a:r>
            <a:r>
              <a:rPr spc="-40" dirty="0"/>
              <a:t> </a:t>
            </a:r>
            <a:r>
              <a:rPr dirty="0"/>
              <a:t>bellek</a:t>
            </a:r>
            <a:r>
              <a:rPr spc="-35" dirty="0"/>
              <a:t> </a:t>
            </a:r>
            <a:r>
              <a:rPr spc="-10" dirty="0"/>
              <a:t>adreslerine dönüştürülür.</a:t>
            </a:r>
          </a:p>
          <a:p>
            <a:pPr marL="356235" indent="-342265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dirty="0"/>
              <a:t>Bu</a:t>
            </a:r>
            <a:r>
              <a:rPr spc="-20" dirty="0"/>
              <a:t> </a:t>
            </a:r>
            <a:r>
              <a:rPr dirty="0"/>
              <a:t>iş</a:t>
            </a:r>
            <a:r>
              <a:rPr spc="-20" dirty="0"/>
              <a:t> </a:t>
            </a:r>
            <a:r>
              <a:rPr dirty="0"/>
              <a:t>MIB</a:t>
            </a:r>
            <a:r>
              <a:rPr spc="-15" dirty="0"/>
              <a:t> </a:t>
            </a:r>
            <a:r>
              <a:rPr dirty="0"/>
              <a:t>de </a:t>
            </a:r>
            <a:r>
              <a:rPr spc="-10" dirty="0"/>
              <a:t>çalışırken</a:t>
            </a:r>
            <a:r>
              <a:rPr spc="-5" dirty="0"/>
              <a:t> </a:t>
            </a:r>
            <a:r>
              <a:rPr dirty="0"/>
              <a:t>dinamik</a:t>
            </a:r>
            <a:r>
              <a:rPr spc="-5" dirty="0"/>
              <a:t> </a:t>
            </a:r>
            <a:r>
              <a:rPr dirty="0"/>
              <a:t>olarak</a:t>
            </a:r>
            <a:r>
              <a:rPr spc="-15" dirty="0"/>
              <a:t> </a:t>
            </a:r>
            <a:r>
              <a:rPr spc="-10" dirty="0"/>
              <a:t>yapılır.</a:t>
            </a:r>
          </a:p>
          <a:p>
            <a:pPr marL="356235" indent="-342265">
              <a:lnSpc>
                <a:spcPts val="1945"/>
              </a:lnSpc>
              <a:buFont typeface="Arial MT"/>
              <a:buChar char="•"/>
              <a:tabLst>
                <a:tab pos="356235" algn="l"/>
              </a:tabLst>
            </a:pPr>
            <a:r>
              <a:rPr dirty="0"/>
              <a:t>Dönüşüm</a:t>
            </a:r>
            <a:r>
              <a:rPr spc="-50" dirty="0"/>
              <a:t> </a:t>
            </a:r>
            <a:r>
              <a:rPr dirty="0"/>
              <a:t>veya</a:t>
            </a:r>
            <a:r>
              <a:rPr spc="-65" dirty="0"/>
              <a:t> </a:t>
            </a:r>
            <a:r>
              <a:rPr dirty="0"/>
              <a:t>haritalama</a:t>
            </a:r>
            <a:r>
              <a:rPr spc="-50" dirty="0"/>
              <a:t> </a:t>
            </a:r>
            <a:r>
              <a:rPr dirty="0"/>
              <a:t>donanım</a:t>
            </a:r>
            <a:r>
              <a:rPr spc="-50" dirty="0"/>
              <a:t> </a:t>
            </a:r>
            <a:r>
              <a:rPr dirty="0"/>
              <a:t>tarafından</a:t>
            </a:r>
            <a:r>
              <a:rPr spc="305" dirty="0"/>
              <a:t> </a:t>
            </a:r>
            <a:r>
              <a:rPr dirty="0"/>
              <a:t>bir</a:t>
            </a:r>
            <a:r>
              <a:rPr spc="-55" dirty="0"/>
              <a:t> </a:t>
            </a:r>
            <a:r>
              <a:rPr dirty="0"/>
              <a:t>haritalama</a:t>
            </a:r>
            <a:r>
              <a:rPr spc="-45" dirty="0"/>
              <a:t> </a:t>
            </a:r>
            <a:r>
              <a:rPr dirty="0"/>
              <a:t>çizelgesi</a:t>
            </a:r>
            <a:r>
              <a:rPr spc="-60" dirty="0"/>
              <a:t> </a:t>
            </a:r>
            <a:r>
              <a:rPr spc="-10" dirty="0"/>
              <a:t>yardımıyla</a:t>
            </a:r>
          </a:p>
          <a:p>
            <a:pPr marL="356870">
              <a:lnSpc>
                <a:spcPts val="1945"/>
              </a:lnSpc>
            </a:pPr>
            <a:r>
              <a:rPr dirty="0"/>
              <a:t>otomatik</a:t>
            </a:r>
            <a:r>
              <a:rPr spc="-55" dirty="0"/>
              <a:t> </a:t>
            </a:r>
            <a:r>
              <a:rPr dirty="0"/>
              <a:t>olarak</a:t>
            </a:r>
            <a:r>
              <a:rPr spc="-55" dirty="0"/>
              <a:t> </a:t>
            </a:r>
            <a:r>
              <a:rPr spc="-10" dirty="0"/>
              <a:t>yapılır.</a:t>
            </a:r>
          </a:p>
          <a:p>
            <a:pPr marL="356235" indent="-342265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dirty="0"/>
              <a:t>Kullanıcı</a:t>
            </a:r>
            <a:r>
              <a:rPr spc="-45" dirty="0"/>
              <a:t> </a:t>
            </a:r>
            <a:r>
              <a:rPr spc="-10" dirty="0"/>
              <a:t>tarafından</a:t>
            </a:r>
            <a:r>
              <a:rPr spc="-45" dirty="0"/>
              <a:t> </a:t>
            </a:r>
            <a:r>
              <a:rPr dirty="0"/>
              <a:t>kullanılan</a:t>
            </a:r>
            <a:r>
              <a:rPr spc="-35" dirty="0"/>
              <a:t> </a:t>
            </a:r>
            <a:r>
              <a:rPr dirty="0"/>
              <a:t>adrese</a:t>
            </a:r>
            <a:r>
              <a:rPr spc="-60" dirty="0"/>
              <a:t> </a:t>
            </a:r>
            <a:r>
              <a:rPr dirty="0"/>
              <a:t>sanal</a:t>
            </a:r>
            <a:r>
              <a:rPr spc="-55" dirty="0"/>
              <a:t> </a:t>
            </a:r>
            <a:r>
              <a:rPr dirty="0"/>
              <a:t>adres</a:t>
            </a:r>
            <a:r>
              <a:rPr spc="-55" dirty="0"/>
              <a:t> </a:t>
            </a:r>
            <a:r>
              <a:rPr spc="-10" dirty="0"/>
              <a:t>denir.</a:t>
            </a:r>
          </a:p>
          <a:p>
            <a:pPr marL="356235" indent="-342265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dirty="0"/>
              <a:t>Bu</a:t>
            </a:r>
            <a:r>
              <a:rPr spc="-60" dirty="0"/>
              <a:t> </a:t>
            </a:r>
            <a:r>
              <a:rPr dirty="0"/>
              <a:t>adreslerin</a:t>
            </a:r>
            <a:r>
              <a:rPr spc="-45" dirty="0"/>
              <a:t> </a:t>
            </a:r>
            <a:r>
              <a:rPr dirty="0"/>
              <a:t>kümesine</a:t>
            </a:r>
            <a:r>
              <a:rPr spc="-50" dirty="0"/>
              <a:t> </a:t>
            </a:r>
            <a:r>
              <a:rPr dirty="0"/>
              <a:t>adres</a:t>
            </a:r>
            <a:r>
              <a:rPr spc="-55" dirty="0"/>
              <a:t> </a:t>
            </a:r>
            <a:r>
              <a:rPr dirty="0"/>
              <a:t>uzayı</a:t>
            </a:r>
            <a:r>
              <a:rPr spc="-45" dirty="0"/>
              <a:t> </a:t>
            </a:r>
            <a:r>
              <a:rPr spc="-10" dirty="0"/>
              <a:t>denir.</a:t>
            </a:r>
          </a:p>
          <a:p>
            <a:pPr marL="356870" marR="5080" indent="-342900">
              <a:lnSpc>
                <a:spcPct val="80000"/>
              </a:lnSpc>
              <a:spcBef>
                <a:spcPts val="430"/>
              </a:spcBef>
              <a:buFont typeface="Arial MT"/>
              <a:buChar char="•"/>
              <a:tabLst>
                <a:tab pos="356870" algn="l"/>
              </a:tabLst>
            </a:pPr>
            <a:r>
              <a:rPr dirty="0"/>
              <a:t>Ana</a:t>
            </a:r>
            <a:r>
              <a:rPr spc="-45" dirty="0"/>
              <a:t> </a:t>
            </a:r>
            <a:r>
              <a:rPr dirty="0"/>
              <a:t>bellekteki</a:t>
            </a:r>
            <a:r>
              <a:rPr spc="-30" dirty="0"/>
              <a:t> </a:t>
            </a:r>
            <a:r>
              <a:rPr dirty="0"/>
              <a:t>bir</a:t>
            </a:r>
            <a:r>
              <a:rPr spc="-35" dirty="0"/>
              <a:t> </a:t>
            </a:r>
            <a:r>
              <a:rPr dirty="0"/>
              <a:t>adrese</a:t>
            </a:r>
            <a:r>
              <a:rPr spc="-50" dirty="0"/>
              <a:t> </a:t>
            </a:r>
            <a:r>
              <a:rPr dirty="0"/>
              <a:t>fiziksel</a:t>
            </a:r>
            <a:r>
              <a:rPr spc="-40" dirty="0"/>
              <a:t> </a:t>
            </a:r>
            <a:r>
              <a:rPr dirty="0"/>
              <a:t>adres</a:t>
            </a:r>
            <a:r>
              <a:rPr spc="-35" dirty="0"/>
              <a:t> </a:t>
            </a:r>
            <a:r>
              <a:rPr dirty="0"/>
              <a:t>veya</a:t>
            </a:r>
            <a:r>
              <a:rPr spc="-55" dirty="0"/>
              <a:t> </a:t>
            </a:r>
            <a:r>
              <a:rPr dirty="0"/>
              <a:t>yer</a:t>
            </a:r>
            <a:r>
              <a:rPr spc="-40" dirty="0"/>
              <a:t> </a:t>
            </a:r>
            <a:r>
              <a:rPr dirty="0"/>
              <a:t>adı</a:t>
            </a:r>
            <a:r>
              <a:rPr spc="-35" dirty="0"/>
              <a:t> </a:t>
            </a:r>
            <a:r>
              <a:rPr spc="-25" dirty="0"/>
              <a:t>verilir.</a:t>
            </a:r>
            <a:r>
              <a:rPr spc="-50" dirty="0"/>
              <a:t> </a:t>
            </a:r>
            <a:r>
              <a:rPr dirty="0"/>
              <a:t>Bunların</a:t>
            </a:r>
            <a:r>
              <a:rPr spc="-30" dirty="0"/>
              <a:t> </a:t>
            </a:r>
            <a:r>
              <a:rPr dirty="0"/>
              <a:t>kümesine</a:t>
            </a:r>
            <a:r>
              <a:rPr spc="-45" dirty="0"/>
              <a:t> </a:t>
            </a:r>
            <a:r>
              <a:rPr spc="-10" dirty="0"/>
              <a:t>bellek </a:t>
            </a:r>
            <a:r>
              <a:rPr dirty="0"/>
              <a:t>uzayı</a:t>
            </a:r>
            <a:r>
              <a:rPr spc="-90" dirty="0"/>
              <a:t> </a:t>
            </a:r>
            <a:r>
              <a:rPr spc="-10" dirty="0"/>
              <a:t>denir.</a:t>
            </a:r>
          </a:p>
          <a:p>
            <a:pPr marL="356235" indent="-342265">
              <a:lnSpc>
                <a:spcPts val="1945"/>
              </a:lnSpc>
              <a:buFont typeface="Arial MT"/>
              <a:buChar char="•"/>
              <a:tabLst>
                <a:tab pos="356235" algn="l"/>
              </a:tabLst>
            </a:pPr>
            <a:r>
              <a:rPr dirty="0"/>
              <a:t>Dolayısı</a:t>
            </a:r>
            <a:r>
              <a:rPr spc="-50" dirty="0"/>
              <a:t> </a:t>
            </a:r>
            <a:r>
              <a:rPr dirty="0"/>
              <a:t>ile</a:t>
            </a:r>
            <a:r>
              <a:rPr spc="-30" dirty="0"/>
              <a:t> </a:t>
            </a:r>
            <a:r>
              <a:rPr dirty="0"/>
              <a:t>adres</a:t>
            </a:r>
            <a:r>
              <a:rPr spc="-50" dirty="0"/>
              <a:t> </a:t>
            </a:r>
            <a:r>
              <a:rPr dirty="0"/>
              <a:t>uzayı</a:t>
            </a:r>
            <a:r>
              <a:rPr spc="-50" dirty="0"/>
              <a:t> </a:t>
            </a:r>
            <a:r>
              <a:rPr dirty="0"/>
              <a:t>programlar</a:t>
            </a:r>
            <a:r>
              <a:rPr spc="-55" dirty="0"/>
              <a:t> </a:t>
            </a:r>
            <a:r>
              <a:rPr spc="-10" dirty="0"/>
              <a:t>tarafından</a:t>
            </a:r>
            <a:r>
              <a:rPr spc="-35" dirty="0"/>
              <a:t> </a:t>
            </a:r>
            <a:r>
              <a:rPr dirty="0"/>
              <a:t>oluşturulan</a:t>
            </a:r>
            <a:r>
              <a:rPr spc="-30" dirty="0"/>
              <a:t> </a:t>
            </a:r>
            <a:r>
              <a:rPr dirty="0"/>
              <a:t>buyrukların</a:t>
            </a:r>
            <a:r>
              <a:rPr spc="-45" dirty="0"/>
              <a:t> </a:t>
            </a:r>
            <a:r>
              <a:rPr dirty="0"/>
              <a:t>ve</a:t>
            </a:r>
            <a:r>
              <a:rPr spc="-55" dirty="0"/>
              <a:t> </a:t>
            </a:r>
            <a:r>
              <a:rPr spc="-10" dirty="0"/>
              <a:t>verilerin</a:t>
            </a:r>
          </a:p>
          <a:p>
            <a:pPr marL="356870">
              <a:lnSpc>
                <a:spcPts val="1945"/>
              </a:lnSpc>
            </a:pPr>
            <a:r>
              <a:rPr spc="-10" dirty="0"/>
              <a:t>adresleridir.</a:t>
            </a:r>
          </a:p>
          <a:p>
            <a:pPr marL="356235" indent="-342265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dirty="0"/>
              <a:t>Bellek</a:t>
            </a:r>
            <a:r>
              <a:rPr spc="-50" dirty="0"/>
              <a:t> </a:t>
            </a:r>
            <a:r>
              <a:rPr dirty="0"/>
              <a:t>uzayı</a:t>
            </a:r>
            <a:r>
              <a:rPr spc="-40" dirty="0"/>
              <a:t> </a:t>
            </a:r>
            <a:r>
              <a:rPr dirty="0"/>
              <a:t>ise</a:t>
            </a:r>
            <a:r>
              <a:rPr spc="-45" dirty="0"/>
              <a:t> </a:t>
            </a:r>
            <a:r>
              <a:rPr dirty="0"/>
              <a:t>gerçek</a:t>
            </a:r>
            <a:r>
              <a:rPr spc="-50" dirty="0"/>
              <a:t> </a:t>
            </a:r>
            <a:r>
              <a:rPr dirty="0"/>
              <a:t>bellek</a:t>
            </a:r>
            <a:r>
              <a:rPr spc="-35" dirty="0"/>
              <a:t> </a:t>
            </a:r>
            <a:r>
              <a:rPr dirty="0"/>
              <a:t>adresleri</a:t>
            </a:r>
            <a:r>
              <a:rPr spc="-50" dirty="0"/>
              <a:t> </a:t>
            </a:r>
            <a:r>
              <a:rPr dirty="0"/>
              <a:t>olup</a:t>
            </a:r>
            <a:r>
              <a:rPr spc="-30" dirty="0"/>
              <a:t> </a:t>
            </a:r>
            <a:r>
              <a:rPr dirty="0"/>
              <a:t>işlemler</a:t>
            </a:r>
            <a:r>
              <a:rPr spc="-40" dirty="0"/>
              <a:t> </a:t>
            </a:r>
            <a:r>
              <a:rPr dirty="0"/>
              <a:t>için</a:t>
            </a:r>
            <a:r>
              <a:rPr spc="-35" dirty="0"/>
              <a:t> </a:t>
            </a:r>
            <a:r>
              <a:rPr dirty="0"/>
              <a:t>doğrudan</a:t>
            </a:r>
            <a:r>
              <a:rPr spc="-35" dirty="0"/>
              <a:t> </a:t>
            </a:r>
            <a:r>
              <a:rPr spc="-10" dirty="0"/>
              <a:t>verilmelidir.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61845"/>
            <a:ext cx="792353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Bir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bilgisayar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düşünün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belleği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32K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olsun.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bilgisayarın</a:t>
            </a:r>
            <a:r>
              <a:rPr sz="2000" dirty="0">
                <a:latin typeface="Calibri"/>
                <a:cs typeface="Calibri"/>
              </a:rPr>
              <a:t> 1024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kelimelik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bir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yardımcı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belleği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olduğunu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varsayalım.</a:t>
            </a:r>
            <a:endParaRPr sz="2000">
              <a:latin typeface="Calibri"/>
              <a:cs typeface="Calibri"/>
            </a:endParaRPr>
          </a:p>
          <a:p>
            <a:pPr marL="355600" marR="111760" indent="-342900">
              <a:lnSpc>
                <a:spcPts val="192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2^20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=1024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olduğundan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yardımcı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belleğin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kapasitesi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32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bellek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eder. </a:t>
            </a:r>
            <a:r>
              <a:rPr sz="2000" dirty="0">
                <a:latin typeface="Calibri"/>
                <a:cs typeface="Calibri"/>
              </a:rPr>
              <a:t>Adres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uzayı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bellek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uzayı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gösterilirse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N=1024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M=32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dır.</a:t>
            </a:r>
            <a:endParaRPr sz="2000">
              <a:latin typeface="Calibri"/>
              <a:cs typeface="Calibri"/>
            </a:endParaRPr>
          </a:p>
          <a:p>
            <a:pPr marL="355600" marR="6350" indent="-342900">
              <a:lnSpc>
                <a:spcPct val="80000"/>
              </a:lnSpc>
              <a:spcBef>
                <a:spcPts val="4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Çok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programlı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bilgisayar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sisteminde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programlar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veri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yardımcı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bellek </a:t>
            </a:r>
            <a:r>
              <a:rPr sz="2000" dirty="0">
                <a:latin typeface="Calibri"/>
                <a:cs typeface="Calibri"/>
              </a:rPr>
              <a:t>ile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bellek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arasındadır.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Farzedelim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MIB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tarafından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icra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edilmekte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olsun.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ts val="216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Program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onun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datasının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kısmı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yardımcı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bellekten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belleğe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aktarılır.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192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Program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veri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bölümleri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bellekte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birbirine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komşu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birbirini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takip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eden </a:t>
            </a:r>
            <a:r>
              <a:rPr sz="2000" dirty="0">
                <a:latin typeface="Calibri"/>
                <a:cs typeface="Calibri"/>
              </a:rPr>
              <a:t>adreste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bulunmazlar.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Çünkü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bilgiler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gidip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gelmektedir.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Boş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yerler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dağınık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yerlerdedir.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ts val="216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Örnekte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yardımcı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bellekten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tek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veri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veya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buyruk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okumak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zaman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alır.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Dolayısıyla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bunların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bellekten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okunması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daha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avantajlıdır.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811" y="1062219"/>
            <a:ext cx="8047901" cy="479070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0173" y="1605148"/>
            <a:ext cx="4704606" cy="363817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8234"/>
            <a:ext cx="7595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20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bite</a:t>
            </a:r>
            <a:r>
              <a:rPr sz="1800" spc="-20" dirty="0">
                <a:latin typeface="Calibri"/>
                <a:cs typeface="Calibri"/>
              </a:rPr>
              <a:t> dönüştürülmelidir.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fiziksel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dönüşümü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şekildeki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gibi</a:t>
            </a:r>
            <a:r>
              <a:rPr sz="1800" spc="-10" dirty="0">
                <a:latin typeface="Calibri"/>
                <a:cs typeface="Calibri"/>
              </a:rPr>
              <a:t> olacaktır.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31" y="2721101"/>
            <a:ext cx="8085584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617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105"/>
              </a:spcBef>
            </a:pPr>
            <a:r>
              <a:rPr dirty="0"/>
              <a:t>Sayfa</a:t>
            </a:r>
            <a:r>
              <a:rPr spc="-175" dirty="0"/>
              <a:t> </a:t>
            </a:r>
            <a:r>
              <a:rPr spc="-10" dirty="0"/>
              <a:t>kullanarak</a:t>
            </a:r>
            <a:r>
              <a:rPr spc="-170" dirty="0"/>
              <a:t> </a:t>
            </a:r>
            <a:r>
              <a:rPr dirty="0"/>
              <a:t>adres</a:t>
            </a:r>
            <a:r>
              <a:rPr spc="-165" dirty="0"/>
              <a:t> </a:t>
            </a:r>
            <a:r>
              <a:rPr spc="-10" dirty="0"/>
              <a:t>haritalama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234"/>
            <a:ext cx="8063230" cy="282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haritalama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işlemi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uzaylarının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sabit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uzunlukta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gruplara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bölünürse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çok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gelebilir.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Fiziksel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adı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verilen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eşit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büyüklükte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gruplara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bölünmüştür.</a:t>
            </a:r>
            <a:endParaRPr sz="1800">
              <a:latin typeface="Calibri"/>
              <a:cs typeface="Calibri"/>
            </a:endParaRPr>
          </a:p>
          <a:p>
            <a:pPr marL="355600" marR="8763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Bu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büyüklük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64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4096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arasında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olabilir.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deyimi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uzayında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eşit </a:t>
            </a:r>
            <a:r>
              <a:rPr sz="1800" spc="-10" dirty="0">
                <a:latin typeface="Calibri"/>
                <a:cs typeface="Calibri"/>
              </a:rPr>
              <a:t>büyüklükteki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grupların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adıdır.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uzayı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</a:t>
            </a:r>
            <a:r>
              <a:rPr sz="1800" spc="-50" dirty="0">
                <a:latin typeface="Calibri"/>
                <a:cs typeface="Calibri"/>
              </a:rPr>
              <a:t> K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uzayı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  <a:p>
            <a:pPr marL="12700" marR="5279390" indent="342265">
              <a:lnSpc>
                <a:spcPct val="120000"/>
              </a:lnSpc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Eğer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herbiri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gruplara Bölünürse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eder.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7891" y="3140964"/>
            <a:ext cx="3630167" cy="292455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69465"/>
            <a:ext cx="8004809" cy="46901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1189990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çizelgesinde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vardır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sayfa çizelgesindeki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numarasını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gösterir.</a:t>
            </a:r>
            <a:endParaRPr sz="1800">
              <a:latin typeface="Calibri"/>
              <a:cs typeface="Calibri"/>
            </a:endParaRPr>
          </a:p>
          <a:p>
            <a:pPr marL="355600" marR="318135" indent="-342900">
              <a:lnSpc>
                <a:spcPct val="8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Çizelgede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1,2,5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numaralı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sayfaların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3,0,1,2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numaralı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bloklarda </a:t>
            </a:r>
            <a:r>
              <a:rPr sz="1800" dirty="0">
                <a:latin typeface="Calibri"/>
                <a:cs typeface="Calibri"/>
              </a:rPr>
              <a:t>olduğunu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gösterir.</a:t>
            </a:r>
            <a:endParaRPr sz="1800">
              <a:latin typeface="Calibri"/>
              <a:cs typeface="Calibri"/>
            </a:endParaRPr>
          </a:p>
          <a:p>
            <a:pPr marL="355600" marR="303530" indent="-342900">
              <a:lnSpc>
                <a:spcPct val="8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Çizelgedeki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varlık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olarak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tanımlanır.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sayfanın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yardımcı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ana </a:t>
            </a:r>
            <a:r>
              <a:rPr sz="1800" dirty="0">
                <a:latin typeface="Calibri"/>
                <a:cs typeface="Calibri"/>
              </a:rPr>
              <a:t>belleğe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aktarılmış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olup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olmadığını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gösterir.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aktarılmadığını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gösterir.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MIB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kelimeyi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13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bitlik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arar.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ts val="1945"/>
              </a:lnSpc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Sanal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önemli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numarasını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doğal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olarak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sayfa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çizelgesinde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gösterir.</a:t>
            </a:r>
            <a:endParaRPr sz="1800">
              <a:latin typeface="Calibri"/>
              <a:cs typeface="Calibri"/>
            </a:endParaRPr>
          </a:p>
          <a:p>
            <a:pPr marL="355600" marR="736600" indent="-342900">
              <a:lnSpc>
                <a:spcPct val="8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çizelgesindeki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kelimenin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içeriği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sayfanın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bellekteki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blok </a:t>
            </a:r>
            <a:r>
              <a:rPr sz="1800" dirty="0">
                <a:latin typeface="Calibri"/>
                <a:cs typeface="Calibri"/>
              </a:rPr>
              <a:t>numarasını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verir.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Bu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içrik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yazacındaki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önemli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bitleri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oluşturur.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Satır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sayısı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sanal adresten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doğrudan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doğruya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yazacına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aktarılarak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adresi hazırlanır.</a:t>
            </a:r>
            <a:endParaRPr sz="1800">
              <a:latin typeface="Calibri"/>
              <a:cs typeface="Calibri"/>
            </a:endParaRPr>
          </a:p>
          <a:p>
            <a:pPr marL="355600" marR="160655" indent="-342900" algn="just">
              <a:lnSpc>
                <a:spcPct val="801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Ana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belleğe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gönderilen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oku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sinyali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bellekteki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kelimenin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içeriği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MBR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CP </a:t>
            </a:r>
            <a:r>
              <a:rPr sz="1800" dirty="0">
                <a:latin typeface="Calibri"/>
                <a:cs typeface="Calibri"/>
              </a:rPr>
              <a:t>nin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kullanımına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hazır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olur.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Varlık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sanal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gösterdiği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bellekte değildir.</a:t>
            </a:r>
            <a:endParaRPr sz="1800">
              <a:latin typeface="Calibri"/>
              <a:cs typeface="Calibri"/>
            </a:endParaRPr>
          </a:p>
          <a:p>
            <a:pPr marL="355600" marR="643255" indent="-342900" algn="just">
              <a:lnSpc>
                <a:spcPts val="1730"/>
              </a:lnSpc>
              <a:spcBef>
                <a:spcPts val="41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İşletim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sistemi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çağrılarak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istenen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sayfanın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belleğe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aktarılması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işin </a:t>
            </a:r>
            <a:r>
              <a:rPr sz="1800" dirty="0">
                <a:latin typeface="Calibri"/>
                <a:cs typeface="Calibri"/>
              </a:rPr>
              <a:t>hesaplamadan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yapılması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sağlanır.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886203"/>
            <a:ext cx="7144511" cy="51046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398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İçerik</a:t>
            </a:r>
            <a:r>
              <a:rPr sz="4000" spc="-90" dirty="0"/>
              <a:t> </a:t>
            </a:r>
            <a:r>
              <a:rPr sz="4000" dirty="0"/>
              <a:t>adreslemeli</a:t>
            </a:r>
            <a:r>
              <a:rPr sz="4000" spc="-85" dirty="0"/>
              <a:t> </a:t>
            </a:r>
            <a:r>
              <a:rPr sz="4000" dirty="0"/>
              <a:t>bellek</a:t>
            </a:r>
            <a:r>
              <a:rPr sz="4000" spc="-105" dirty="0"/>
              <a:t> </a:t>
            </a:r>
            <a:r>
              <a:rPr sz="4000" dirty="0"/>
              <a:t>sayfa</a:t>
            </a:r>
            <a:r>
              <a:rPr sz="4000" spc="-110" dirty="0"/>
              <a:t> </a:t>
            </a:r>
            <a:r>
              <a:rPr sz="4000" spc="-10" dirty="0"/>
              <a:t>çizelgesi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7997190" cy="43059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316230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RAM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çizelgesi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kullanışsızdır.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Önceki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örnekte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kelimesine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gerek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vardı.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Her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tane.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Bunlardan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tanesi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daima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boş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kalır.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Çünkü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blok</a:t>
            </a:r>
            <a:r>
              <a:rPr sz="1800" spc="-10" dirty="0">
                <a:latin typeface="Calibri"/>
                <a:cs typeface="Calibri"/>
              </a:rPr>
              <a:t> olmaktadır.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Genel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olarak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bloktan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oluşan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sistemde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gerekir.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Bunlardan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sadece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tanesi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doludur.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Diğerleri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boştur.</a:t>
            </a:r>
            <a:endParaRPr sz="1800">
              <a:latin typeface="Calibri"/>
              <a:cs typeface="Calibri"/>
            </a:endParaRPr>
          </a:p>
          <a:p>
            <a:pPr marL="355600" marR="121285" indent="-342900">
              <a:lnSpc>
                <a:spcPct val="8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1024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kelimelik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uzayı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kelimelik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düşünelim.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Hersayfa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 </a:t>
            </a:r>
            <a:r>
              <a:rPr sz="1800" dirty="0">
                <a:latin typeface="Calibri"/>
                <a:cs typeface="Calibri"/>
              </a:rPr>
              <a:t>kelime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sayısı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1024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sayısı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</a:t>
            </a:r>
            <a:r>
              <a:rPr sz="1800" spc="-30" dirty="0">
                <a:latin typeface="Calibri"/>
                <a:cs typeface="Calibri"/>
              </a:rPr>
              <a:t> olur.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halde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çizelgesi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1510"/>
              </a:lnSpc>
            </a:pPr>
            <a:r>
              <a:rPr sz="1800" dirty="0">
                <a:latin typeface="Calibri"/>
                <a:cs typeface="Calibri"/>
              </a:rPr>
              <a:t>1024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olacak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sadece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tanesinde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varlık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olabilecektir. </a:t>
            </a:r>
            <a:r>
              <a:rPr sz="1800" dirty="0">
                <a:latin typeface="Calibri"/>
                <a:cs typeface="Calibri"/>
              </a:rPr>
              <a:t>Herhangi</a:t>
            </a:r>
            <a:r>
              <a:rPr sz="1800" spc="-25" dirty="0">
                <a:latin typeface="Calibri"/>
                <a:cs typeface="Calibri"/>
              </a:rPr>
              <a:t> bir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1945"/>
              </a:lnSpc>
            </a:pPr>
            <a:r>
              <a:rPr sz="1800" dirty="0">
                <a:latin typeface="Calibri"/>
                <a:cs typeface="Calibri"/>
              </a:rPr>
              <a:t>anda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992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boş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olacaktır.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Çizelgeyi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oluşturmak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daha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etkin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sayısının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bellekteki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sayısına </a:t>
            </a:r>
            <a:r>
              <a:rPr sz="1800" dirty="0">
                <a:latin typeface="Calibri"/>
                <a:cs typeface="Calibri"/>
              </a:rPr>
              <a:t>eşit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alınmasıdır.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Böylece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çizelge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büyüklüğü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küçülür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tamamen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kullanılır.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Bu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çizelge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tutulabilir.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ts val="1945"/>
              </a:lnSpc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Bu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çizelgedeki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kelimede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numarası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buna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karşılık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gelen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numarası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1945"/>
              </a:lnSpc>
            </a:pPr>
            <a:r>
              <a:rPr sz="1800" spc="-25" dirty="0">
                <a:latin typeface="Calibri"/>
                <a:cs typeface="Calibri"/>
              </a:rPr>
              <a:t>bulunur.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Kelimedeki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alanı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sanal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adresteki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sayfa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alanı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karşılaştırılır.</a:t>
            </a:r>
            <a:endParaRPr sz="1800">
              <a:latin typeface="Calibri"/>
              <a:cs typeface="Calibri"/>
            </a:endParaRPr>
          </a:p>
          <a:p>
            <a:pPr marL="355600" marR="123189" indent="-342900">
              <a:lnSpc>
                <a:spcPct val="8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Eğer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çakışma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olursa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kelime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bellekten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okunur.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karşılık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gelen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numarası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elde </a:t>
            </a:r>
            <a:r>
              <a:rPr sz="1800" spc="-10" dirty="0">
                <a:latin typeface="Calibri"/>
                <a:cs typeface="Calibri"/>
              </a:rPr>
              <a:t>edilir.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855" y="1734311"/>
            <a:ext cx="6114288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617" rIns="0" bIns="0" rtlCol="0">
            <a:spAutoFit/>
          </a:bodyPr>
          <a:lstStyle/>
          <a:p>
            <a:pPr marL="1195705">
              <a:lnSpc>
                <a:spcPct val="100000"/>
              </a:lnSpc>
              <a:spcBef>
                <a:spcPts val="105"/>
              </a:spcBef>
            </a:pPr>
            <a:r>
              <a:rPr dirty="0"/>
              <a:t>Bellek</a:t>
            </a:r>
            <a:r>
              <a:rPr spc="-114" dirty="0"/>
              <a:t> </a:t>
            </a:r>
            <a:r>
              <a:rPr spc="-25" dirty="0"/>
              <a:t>Yönetim</a:t>
            </a:r>
            <a:r>
              <a:rPr spc="-110" dirty="0"/>
              <a:t> </a:t>
            </a:r>
            <a:r>
              <a:rPr spc="-10" dirty="0"/>
              <a:t>Donanımı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7856220" cy="383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17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</a:tabLst>
            </a:pPr>
            <a:r>
              <a:rPr sz="2500" dirty="0">
                <a:latin typeface="Calibri"/>
                <a:cs typeface="Calibri"/>
              </a:rPr>
              <a:t>Çoklu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işletim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sisteminde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bir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çok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program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bellekte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bulunur.</a:t>
            </a:r>
            <a:endParaRPr sz="2500">
              <a:latin typeface="Calibri"/>
              <a:cs typeface="Calibri"/>
            </a:endParaRPr>
          </a:p>
          <a:p>
            <a:pPr marL="355600" marR="672465" indent="-342900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  <a:tab pos="356870" algn="l"/>
              </a:tabLst>
            </a:pPr>
            <a:r>
              <a:rPr sz="2500" dirty="0">
                <a:latin typeface="Calibri"/>
                <a:cs typeface="Calibri"/>
              </a:rPr>
              <a:t>	Ayrıca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programların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verilerin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sürekli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gidip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gelmesi </a:t>
            </a:r>
            <a:r>
              <a:rPr sz="2500" spc="-35" dirty="0">
                <a:latin typeface="Calibri"/>
                <a:cs typeface="Calibri"/>
              </a:rPr>
              <a:t>gerekir.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Bir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programın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kaplayacağı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alan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değişebilir.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Bu </a:t>
            </a:r>
            <a:r>
              <a:rPr sz="2500" spc="-10" dirty="0">
                <a:latin typeface="Calibri"/>
                <a:cs typeface="Calibri"/>
              </a:rPr>
              <a:t>programların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idare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edilmesi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gerekir.</a:t>
            </a:r>
            <a:endParaRPr sz="2500">
              <a:latin typeface="Calibri"/>
              <a:cs typeface="Calibri"/>
            </a:endParaRPr>
          </a:p>
          <a:p>
            <a:pPr marL="356870" indent="-344170" algn="just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500" dirty="0">
                <a:latin typeface="Calibri"/>
                <a:cs typeface="Calibri"/>
              </a:rPr>
              <a:t>Bellek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yönetim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biriminin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parçaları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şunlardır.</a:t>
            </a:r>
            <a:endParaRPr sz="2500">
              <a:latin typeface="Calibri"/>
              <a:cs typeface="Calibri"/>
            </a:endParaRPr>
          </a:p>
          <a:p>
            <a:pPr marL="355600" marR="161290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Mantıksal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bellek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adreslerini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fiziksel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adreslere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dönüştüren </a:t>
            </a:r>
            <a:r>
              <a:rPr sz="2500" dirty="0">
                <a:latin typeface="Calibri"/>
                <a:cs typeface="Calibri"/>
              </a:rPr>
              <a:t>dinamik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bir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dönüşüm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parçası</a:t>
            </a:r>
            <a:endParaRPr sz="2500">
              <a:latin typeface="Calibri"/>
              <a:cs typeface="Calibri"/>
            </a:endParaRPr>
          </a:p>
          <a:p>
            <a:pPr marL="355600" marR="1239520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Bellekte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bulunan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programların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farklı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kullanıcılara </a:t>
            </a:r>
            <a:r>
              <a:rPr sz="2500" dirty="0">
                <a:latin typeface="Calibri"/>
                <a:cs typeface="Calibri"/>
              </a:rPr>
              <a:t>kullanılmasını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sağlayan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bir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parça</a:t>
            </a:r>
            <a:endParaRPr sz="2500">
              <a:latin typeface="Calibri"/>
              <a:cs typeface="Calibri"/>
            </a:endParaRPr>
          </a:p>
          <a:p>
            <a:pPr marL="355600" marR="83185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Bilginin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yetkisiz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kullanıcılardan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korunması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kullanıcıların </a:t>
            </a:r>
            <a:r>
              <a:rPr sz="2500" dirty="0">
                <a:latin typeface="Calibri"/>
                <a:cs typeface="Calibri"/>
              </a:rPr>
              <a:t>işletim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sisteminin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değişen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fonksiyonlarda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korunması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5749"/>
            <a:ext cx="7675880" cy="3915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Mantıksal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adres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bölümden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oluşur.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ts val="238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Kesim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alanı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kesim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numarasını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belirler.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Sayfa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alanı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kesim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içindeki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80"/>
              </a:lnSpc>
            </a:pPr>
            <a:r>
              <a:rPr sz="2200" spc="-10" dirty="0">
                <a:latin typeface="Calibri"/>
                <a:cs typeface="Calibri"/>
              </a:rPr>
              <a:t>sayfayı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kelime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alanı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sayfa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içindeki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kelimeyi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belirtir.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Mantıksal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adresin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fiziksel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adrese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dönüşümü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iki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çizelge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ile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yapılır. </a:t>
            </a:r>
            <a:r>
              <a:rPr sz="2200" dirty="0">
                <a:latin typeface="Calibri"/>
                <a:cs typeface="Calibri"/>
              </a:rPr>
              <a:t>Mantıksal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adresin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kesim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numarası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kesim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çizelgesi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için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olan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adresi </a:t>
            </a:r>
            <a:r>
              <a:rPr sz="2200" dirty="0">
                <a:latin typeface="Calibri"/>
                <a:cs typeface="Calibri"/>
              </a:rPr>
              <a:t>belirler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kesim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çizelgesindeki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giriş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sayfa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çizelgesi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için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göstergedir. </a:t>
            </a:r>
            <a:r>
              <a:rPr sz="2200" spc="-20" dirty="0">
                <a:latin typeface="Calibri"/>
                <a:cs typeface="Calibri"/>
              </a:rPr>
              <a:t>Toplam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sayfa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çizelgesi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içinde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giriş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gösterge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adresidir.</a:t>
            </a:r>
            <a:endParaRPr sz="2200">
              <a:latin typeface="Calibri"/>
              <a:cs typeface="Calibri"/>
            </a:endParaRPr>
          </a:p>
          <a:p>
            <a:pPr marL="355600" marR="193040" indent="-342900">
              <a:lnSpc>
                <a:spcPct val="8000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Sayfa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çizelgesinde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bulunan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değer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fiziksel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bellekte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bir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blok </a:t>
            </a:r>
            <a:r>
              <a:rPr sz="2200" dirty="0">
                <a:latin typeface="Calibri"/>
                <a:cs typeface="Calibri"/>
              </a:rPr>
              <a:t>numarasıdır.</a:t>
            </a:r>
            <a:r>
              <a:rPr sz="2200" spc="3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Blok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alanı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ile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kelime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alanının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arka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arkaya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yazılarak birleştirilmesi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fiziksel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adresi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verir.</a:t>
            </a:r>
            <a:endParaRPr sz="2200">
              <a:latin typeface="Calibri"/>
              <a:cs typeface="Calibri"/>
            </a:endParaRPr>
          </a:p>
          <a:p>
            <a:pPr marL="355600" marR="793115" indent="-342900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Bu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sistem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için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bellek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kullanımı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hızı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arttırır.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bellek </a:t>
            </a:r>
            <a:r>
              <a:rPr sz="2200" dirty="0">
                <a:latin typeface="Calibri"/>
                <a:cs typeface="Calibri"/>
              </a:rPr>
              <a:t>erişimlerinin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adresleri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burada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tutulur.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Bu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tip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belleğe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dönüştürülmüş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içerik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adresli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bellek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TLB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denir.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6172" y="478536"/>
            <a:ext cx="5612259" cy="55294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602" y="871727"/>
            <a:ext cx="8561842" cy="501930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292" y="797051"/>
            <a:ext cx="4663557" cy="542848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7292" y="1600200"/>
            <a:ext cx="347133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167" y="1203149"/>
            <a:ext cx="7902565" cy="49193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4644" y="432053"/>
            <a:ext cx="4909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8765" algn="l"/>
              </a:tabLst>
            </a:pPr>
            <a:r>
              <a:rPr sz="1800" dirty="0">
                <a:solidFill>
                  <a:srgbClr val="800000"/>
                </a:solidFill>
                <a:latin typeface="Arial MT"/>
                <a:cs typeface="Arial MT"/>
              </a:rPr>
              <a:t>1K</a:t>
            </a:r>
            <a:r>
              <a:rPr sz="18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sz="18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00000"/>
                </a:solidFill>
                <a:latin typeface="Arial MT"/>
                <a:cs typeface="Arial MT"/>
              </a:rPr>
              <a:t>4 </a:t>
            </a:r>
            <a:r>
              <a:rPr sz="1800" spc="-20" dirty="0">
                <a:solidFill>
                  <a:srgbClr val="800000"/>
                </a:solidFill>
                <a:latin typeface="Arial MT"/>
                <a:cs typeface="Arial MT"/>
              </a:rPr>
              <a:t>SRAM</a:t>
            </a:r>
            <a:r>
              <a:rPr sz="1800" dirty="0">
                <a:solidFill>
                  <a:srgbClr val="800000"/>
                </a:solidFill>
                <a:latin typeface="Arial MT"/>
                <a:cs typeface="Arial MT"/>
              </a:rPr>
              <a:t>	(Part</a:t>
            </a:r>
            <a:r>
              <a:rPr sz="18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00000"/>
                </a:solidFill>
                <a:latin typeface="Arial MT"/>
                <a:cs typeface="Arial MT"/>
              </a:rPr>
              <a:t>Number</a:t>
            </a:r>
            <a:r>
              <a:rPr sz="18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800000"/>
                </a:solidFill>
                <a:latin typeface="Arial MT"/>
                <a:cs typeface="Arial MT"/>
              </a:rPr>
              <a:t>2114N)</a:t>
            </a:r>
            <a:r>
              <a:rPr sz="18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00000"/>
                </a:solidFill>
                <a:latin typeface="Arial MT"/>
                <a:cs typeface="Arial MT"/>
              </a:rPr>
              <a:t>Blok</a:t>
            </a:r>
            <a:r>
              <a:rPr sz="18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800000"/>
                </a:solidFill>
                <a:latin typeface="Arial MT"/>
                <a:cs typeface="Arial MT"/>
              </a:rPr>
              <a:t>yapısı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28800" y="1187450"/>
          <a:ext cx="5720714" cy="260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Bellek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fonk.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Veri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Yolu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Durumu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Tutma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Yüksek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direnç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Tutma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Yüksek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direnç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Tutma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Yüksek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direnç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Yaz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Ram’a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giriş</a:t>
                      </a:r>
                      <a:r>
                        <a:rPr sz="1800" spc="3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bilgisi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Oku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RAM’den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çıkış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bilgisi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Tutma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Yüksek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direnç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" y="4708052"/>
            <a:ext cx="8353796" cy="1619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6945" y="279272"/>
            <a:ext cx="4688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Bellek</a:t>
            </a:r>
            <a:r>
              <a:rPr spc="-85" dirty="0"/>
              <a:t> </a:t>
            </a:r>
            <a:r>
              <a:rPr dirty="0"/>
              <a:t>Adres</a:t>
            </a:r>
            <a:r>
              <a:rPr spc="-65" dirty="0"/>
              <a:t> </a:t>
            </a:r>
            <a:r>
              <a:rPr spc="-10" dirty="0"/>
              <a:t>Haritası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3761"/>
            <a:ext cx="805815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Bilgisayar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tasarımcısı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sisteme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gerekli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miktarının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hesaplamalı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ROM </a:t>
            </a:r>
            <a:r>
              <a:rPr sz="1800" dirty="0">
                <a:latin typeface="Calibri"/>
                <a:cs typeface="Calibri"/>
              </a:rPr>
              <a:t>olarak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tahsis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etmelidir.</a:t>
            </a:r>
            <a:endParaRPr sz="1800">
              <a:latin typeface="Calibri"/>
              <a:cs typeface="Calibri"/>
            </a:endParaRPr>
          </a:p>
          <a:p>
            <a:pPr marL="355600" marR="34925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adreslemesi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çizelge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hazırlanarak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yapılır.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çizelgeye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haritası denir.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Sistemimiz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gerektirsin.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yongaları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128</a:t>
            </a:r>
            <a:r>
              <a:rPr sz="1800" spc="-20" dirty="0">
                <a:latin typeface="Calibri"/>
                <a:cs typeface="Calibri"/>
              </a:rPr>
              <a:t> byte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olsun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buna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göre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bellek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adres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haritası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aşağıdaki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gibi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olacaktır.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6637" y="3278251"/>
          <a:ext cx="7061827" cy="259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Bileşen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Adres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yolu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RAM1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0000-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07f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RAM2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0080-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0ff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RAM3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0100-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17f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RAM4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0180-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1ff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ROM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0200-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3ff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287528"/>
            <a:ext cx="8175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Sistemimiz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512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RAM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512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ROM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gerektirsin.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RAM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yongaları 128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byte </a:t>
            </a:r>
            <a:r>
              <a:rPr sz="1800" dirty="0">
                <a:latin typeface="Arial MT"/>
                <a:cs typeface="Arial MT"/>
              </a:rPr>
              <a:t>olsun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buna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göre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bellek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adres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haritası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4" dirty="0">
                <a:latin typeface="Arial MT"/>
                <a:cs typeface="Arial MT"/>
              </a:rPr>
              <a:t>aşağıdaki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gibi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olacaktır.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325" y="908303"/>
            <a:ext cx="8457070" cy="5534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617" rIns="0" bIns="0" rtlCol="0">
            <a:spAutoFit/>
          </a:bodyPr>
          <a:lstStyle/>
          <a:p>
            <a:pPr marL="1339215">
              <a:lnSpc>
                <a:spcPct val="100000"/>
              </a:lnSpc>
              <a:spcBef>
                <a:spcPts val="105"/>
              </a:spcBef>
            </a:pPr>
            <a:r>
              <a:rPr dirty="0"/>
              <a:t>Bellek</a:t>
            </a:r>
            <a:r>
              <a:rPr spc="-20" dirty="0"/>
              <a:t> </a:t>
            </a:r>
            <a:r>
              <a:rPr dirty="0"/>
              <a:t>ile MIB </a:t>
            </a:r>
            <a:r>
              <a:rPr spc="-10" dirty="0"/>
              <a:t>Bağlantısı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234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128x8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bayt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hafıza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organizasyonu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372" y="1909572"/>
            <a:ext cx="7763256" cy="38221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2070</Words>
  <Application>Microsoft Office PowerPoint</Application>
  <PresentationFormat>Ekran Gösterisi (4:3)</PresentationFormat>
  <Paragraphs>298</Paragraphs>
  <Slides>41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7" baseType="lpstr">
      <vt:lpstr>Arial</vt:lpstr>
      <vt:lpstr>Arial MT</vt:lpstr>
      <vt:lpstr>Calibri</vt:lpstr>
      <vt:lpstr>Corbel</vt:lpstr>
      <vt:lpstr>Times New Roman</vt:lpstr>
      <vt:lpstr>Office Theme</vt:lpstr>
      <vt:lpstr>BIL303 BİLGİSAYAR ORGANİZASYONU VE TASARIMI 13. Hafta Hafıza Hiyerarşisi ve Yönetimi</vt:lpstr>
      <vt:lpstr>ANA BELLEK</vt:lpstr>
      <vt:lpstr>PowerPoint Sunusu</vt:lpstr>
      <vt:lpstr>PowerPoint Sunusu</vt:lpstr>
      <vt:lpstr>PowerPoint Sunusu</vt:lpstr>
      <vt:lpstr>PowerPoint Sunusu</vt:lpstr>
      <vt:lpstr>Bellek Adres Haritası</vt:lpstr>
      <vt:lpstr>PowerPoint Sunusu</vt:lpstr>
      <vt:lpstr>Bellek ile MIB Bağlantısı</vt:lpstr>
      <vt:lpstr>Örnek</vt:lpstr>
      <vt:lpstr>İçerik Adreslemeli Bellek Content Adressable Memory (CAM)</vt:lpstr>
      <vt:lpstr>Donanım Tasarımı</vt:lpstr>
      <vt:lpstr>CAM bellek yapısı</vt:lpstr>
      <vt:lpstr>CAM BELLEK yapısı</vt:lpstr>
      <vt:lpstr>CAM BELLEK ŞEMASI</vt:lpstr>
      <vt:lpstr>CACHE (Ön bellek-CEP Bellek)Bellek Organizasyonu</vt:lpstr>
      <vt:lpstr>Cache (Cep-Önbellek) bellek çalışma prensibi</vt:lpstr>
      <vt:lpstr>PowerPoint Sunusu</vt:lpstr>
      <vt:lpstr>Ana bellekten ön belleğe verilerin aktarılmasına haritalama işlemi denir.</vt:lpstr>
      <vt:lpstr>İçerik Adreslemeli Haritalama</vt:lpstr>
      <vt:lpstr>Doğrudan Haritalama</vt:lpstr>
      <vt:lpstr>PowerPoint Sunusu</vt:lpstr>
      <vt:lpstr>PowerPoint Sunusu</vt:lpstr>
      <vt:lpstr>PowerPoint Sunusu</vt:lpstr>
      <vt:lpstr>PowerPoint Sunusu</vt:lpstr>
      <vt:lpstr>Kümelenmiş İçerik adreslemeli haritalama</vt:lpstr>
      <vt:lpstr>PowerPoint Sunusu</vt:lpstr>
      <vt:lpstr>Sanal bellek</vt:lpstr>
      <vt:lpstr>PowerPoint Sunusu</vt:lpstr>
      <vt:lpstr>PowerPoint Sunusu</vt:lpstr>
      <vt:lpstr>PowerPoint Sunusu</vt:lpstr>
      <vt:lpstr>Sayfa kullanarak adres haritalama</vt:lpstr>
      <vt:lpstr>PowerPoint Sunusu</vt:lpstr>
      <vt:lpstr>PowerPoint Sunusu</vt:lpstr>
      <vt:lpstr>İçerik adreslemeli bellek sayfa çizelgesi</vt:lpstr>
      <vt:lpstr>PowerPoint Sunusu</vt:lpstr>
      <vt:lpstr>Bellek Yönetim Donanımı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 çevrim (Single-Cycle) tasarımın sorunlarına çözüm</dc:title>
  <dc:creator>Dell</dc:creator>
  <cp:lastModifiedBy>Dell</cp:lastModifiedBy>
  <cp:revision>3</cp:revision>
  <dcterms:created xsi:type="dcterms:W3CDTF">2024-09-24T23:19:14Z</dcterms:created>
  <dcterms:modified xsi:type="dcterms:W3CDTF">2024-09-24T23:54:48Z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2024-09-24T00:00:00Z</vt:filetime>
  </property>
  <property fmtid="{D5CDD505-2E9C-101B-9397-08002B2CF9AE}" pid="3" name="Producer">
    <vt:lpwstr>iLovePDF</vt:lpwstr>
  </property>
</Properties>
</file>