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1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4651" y="192735"/>
            <a:ext cx="531469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65260"/>
            <a:ext cx="7893050" cy="458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rm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2. Hafta</a:t>
            </a:r>
            <a:br>
              <a:rPr lang="tr-TR" sz="3200" b="1" dirty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Komutlar-Bilgisayar Dili I</a:t>
            </a:r>
            <a:br>
              <a:rPr lang="tr-TR" sz="2100" b="1" dirty="0">
                <a:cs typeface="Arial" panose="020B0604020202020204" pitchFamily="34" charset="0"/>
              </a:rPr>
            </a:b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6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7" y="158242"/>
            <a:ext cx="1480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2.1.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Giriş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742" y="705739"/>
            <a:ext cx="8226425" cy="565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bilgisayarı, </a:t>
            </a:r>
            <a:r>
              <a:rPr sz="2400" spc="-5" dirty="0">
                <a:latin typeface="Calibri"/>
                <a:cs typeface="Calibri"/>
              </a:rPr>
              <a:t>donanımsal </a:t>
            </a:r>
            <a:r>
              <a:rPr sz="2400" spc="-15" dirty="0">
                <a:latin typeface="Calibri"/>
                <a:cs typeface="Calibri"/>
              </a:rPr>
              <a:t>(hardware) olarak </a:t>
            </a:r>
            <a:r>
              <a:rPr sz="2400" spc="-10" dirty="0">
                <a:latin typeface="Calibri"/>
                <a:cs typeface="Calibri"/>
              </a:rPr>
              <a:t>yorumlamak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onun dilini bilmelisiniz.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15" dirty="0">
                <a:latin typeface="Calibri"/>
                <a:cs typeface="Calibri"/>
              </a:rPr>
              <a:t>bilgisayar </a:t>
            </a:r>
            <a:r>
              <a:rPr sz="2400" spc="-5" dirty="0">
                <a:latin typeface="Calibri"/>
                <a:cs typeface="Calibri"/>
              </a:rPr>
              <a:t>dilinin </a:t>
            </a:r>
            <a:r>
              <a:rPr sz="2400" spc="-10" dirty="0">
                <a:latin typeface="Calibri"/>
                <a:cs typeface="Calibri"/>
              </a:rPr>
              <a:t>kelimelerine </a:t>
            </a:r>
            <a:r>
              <a:rPr sz="2400" spc="-25" dirty="0">
                <a:latin typeface="Calibri"/>
                <a:cs typeface="Calibri"/>
              </a:rPr>
              <a:t>komut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(instruction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denir.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genellikle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kelimelerin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bütününe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komut </a:t>
            </a:r>
            <a:r>
              <a:rPr sz="2400" i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seti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diyeceğiz.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 </a:t>
            </a:r>
            <a:r>
              <a:rPr sz="2400" spc="-15" dirty="0">
                <a:latin typeface="Calibri"/>
                <a:cs typeface="Calibri"/>
              </a:rPr>
              <a:t>komutlar;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002789" lvl="1" indent="-161925">
              <a:lnSpc>
                <a:spcPct val="100000"/>
              </a:lnSpc>
              <a:buChar char="-"/>
              <a:tabLst>
                <a:tab pos="200342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Kullanıcı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tarafında: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assembler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dili</a:t>
            </a:r>
            <a:endParaRPr sz="2400">
              <a:latin typeface="Calibri"/>
              <a:cs typeface="Calibri"/>
            </a:endParaRPr>
          </a:p>
          <a:p>
            <a:pPr marL="2002789" lvl="1" indent="-161925">
              <a:lnSpc>
                <a:spcPct val="100000"/>
              </a:lnSpc>
              <a:spcBef>
                <a:spcPts val="575"/>
              </a:spcBef>
              <a:buChar char="-"/>
              <a:tabLst>
                <a:tab pos="200342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Bilgisayar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tarafında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Makine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dili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Calibri"/>
              <a:buChar char="-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Bir</a:t>
            </a:r>
            <a:r>
              <a:rPr sz="2400" spc="-20" dirty="0">
                <a:latin typeface="Calibri"/>
                <a:cs typeface="Calibri"/>
              </a:rPr>
              <a:t> komut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setinin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öğrenilmesi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demek;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-Yüksek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seviyeli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programlama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dilleri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(C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dili)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ile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ilişkisi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nedir?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-Yüksek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seviyeli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dille yazılmış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komutu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makine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nasıl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anlar?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-Donanımsal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olarak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komutun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gereği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nasıl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yapılır?</a:t>
            </a:r>
            <a:endParaRPr sz="2400">
              <a:latin typeface="Calibri"/>
              <a:cs typeface="Calibri"/>
            </a:endParaRPr>
          </a:p>
          <a:p>
            <a:pPr marL="355600" marR="2635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Örneklerimizde </a:t>
            </a:r>
            <a:r>
              <a:rPr sz="2400" spc="-5" dirty="0">
                <a:latin typeface="Calibri"/>
                <a:cs typeface="Calibri"/>
              </a:rPr>
              <a:t>yüksek seviyeli dil </a:t>
            </a:r>
            <a:r>
              <a:rPr sz="2400" spc="-15" dirty="0">
                <a:latin typeface="Calibri"/>
                <a:cs typeface="Calibri"/>
              </a:rPr>
              <a:t>olarak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0" dirty="0">
                <a:latin typeface="Calibri"/>
                <a:cs typeface="Calibri"/>
              </a:rPr>
              <a:t>programlama </a:t>
            </a:r>
            <a:r>
              <a:rPr sz="2400" spc="-5" dirty="0">
                <a:latin typeface="Calibri"/>
                <a:cs typeface="Calibri"/>
              </a:rPr>
              <a:t>dilini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kullanacağız.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958" y="145237"/>
            <a:ext cx="79286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0" marR="5080" indent="-2007235">
              <a:lnSpc>
                <a:spcPct val="100000"/>
              </a:lnSpc>
              <a:spcBef>
                <a:spcPts val="100"/>
              </a:spcBef>
              <a:tabLst>
                <a:tab pos="4881880" algn="l"/>
              </a:tabLst>
            </a:pPr>
            <a:r>
              <a:rPr sz="3600" spc="-15" dirty="0"/>
              <a:t>Komut</a:t>
            </a:r>
            <a:r>
              <a:rPr sz="3600" spc="-10" dirty="0"/>
              <a:t> </a:t>
            </a:r>
            <a:r>
              <a:rPr sz="3600" spc="-15" dirty="0"/>
              <a:t>seti</a:t>
            </a:r>
            <a:r>
              <a:rPr sz="3600" spc="15" dirty="0"/>
              <a:t> </a:t>
            </a:r>
            <a:r>
              <a:rPr sz="3600" dirty="0"/>
              <a:t>mimarisi</a:t>
            </a:r>
            <a:r>
              <a:rPr sz="3600" spc="-10" dirty="0"/>
              <a:t> (ISA)	</a:t>
            </a:r>
            <a:r>
              <a:rPr sz="3600" spc="-5" dirty="0"/>
              <a:t>SW/HW</a:t>
            </a:r>
            <a:r>
              <a:rPr sz="3600" spc="-110" dirty="0"/>
              <a:t> </a:t>
            </a:r>
            <a:r>
              <a:rPr sz="3600" spc="-20" dirty="0"/>
              <a:t>arayüzü </a:t>
            </a:r>
            <a:r>
              <a:rPr sz="3600" spc="-800" dirty="0"/>
              <a:t> </a:t>
            </a:r>
            <a:r>
              <a:rPr sz="3600" spc="-15" dirty="0"/>
              <a:t>olarak</a:t>
            </a:r>
            <a:r>
              <a:rPr sz="3600" spc="-10" dirty="0"/>
              <a:t> </a:t>
            </a:r>
            <a:r>
              <a:rPr sz="3600" spc="-30" dirty="0"/>
              <a:t>tanımlanabilir.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065" y="1275969"/>
            <a:ext cx="8203565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2273935" algn="l"/>
              </a:tabLst>
            </a:pPr>
            <a:r>
              <a:rPr sz="3200" spc="-10" dirty="0">
                <a:latin typeface="Calibri"/>
                <a:cs typeface="Calibri"/>
              </a:rPr>
              <a:t>1980’lerden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beri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olarak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kullanılan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MIPS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(Mıllıon</a:t>
            </a:r>
            <a:r>
              <a:rPr sz="32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Instructıon</a:t>
            </a:r>
            <a:r>
              <a:rPr sz="3200" i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per </a:t>
            </a:r>
            <a:r>
              <a:rPr sz="32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Second)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komut</a:t>
            </a:r>
            <a:r>
              <a:rPr sz="3200" spc="-5" dirty="0">
                <a:latin typeface="Calibri"/>
                <a:cs typeface="Calibri"/>
              </a:rPr>
              <a:t> seti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mimarisini	(Instruction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Architecture</a:t>
            </a:r>
            <a:r>
              <a:rPr sz="3200" dirty="0">
                <a:latin typeface="Calibri"/>
                <a:cs typeface="Calibri"/>
              </a:rPr>
              <a:t> – </a:t>
            </a:r>
            <a:r>
              <a:rPr sz="3200" spc="-5" dirty="0">
                <a:latin typeface="Calibri"/>
                <a:cs typeface="Calibri"/>
              </a:rPr>
              <a:t>ISA)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kullanacağız.</a:t>
            </a:r>
            <a:endParaRPr sz="3200">
              <a:latin typeface="Calibri"/>
              <a:cs typeface="Calibri"/>
            </a:endParaRPr>
          </a:p>
          <a:p>
            <a:pPr marL="355600" marR="45402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MIPS </a:t>
            </a:r>
            <a:r>
              <a:rPr sz="3200" spc="-15" dirty="0">
                <a:latin typeface="Calibri"/>
                <a:cs typeface="Calibri"/>
              </a:rPr>
              <a:t>komutlarını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zamana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yayarak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adım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adım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öğreneceğiz.</a:t>
            </a:r>
            <a:endParaRPr sz="3200">
              <a:latin typeface="Calibri"/>
              <a:cs typeface="Calibri"/>
            </a:endParaRPr>
          </a:p>
          <a:p>
            <a:pPr marL="355600" marR="20383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981835" algn="l"/>
                <a:tab pos="3268345" algn="l"/>
              </a:tabLst>
            </a:pPr>
            <a:r>
              <a:rPr sz="3200" spc="-10" dirty="0">
                <a:latin typeface="Calibri"/>
                <a:cs typeface="Calibri"/>
              </a:rPr>
              <a:t>Komutların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farklı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tipten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verilerin,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hafıza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biriminde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sayı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değerleri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olarak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saklandığını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varsayan	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“Stored	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program</a:t>
            </a:r>
            <a:r>
              <a:rPr sz="28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consept</a:t>
            </a:r>
            <a:r>
              <a:rPr sz="28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–</a:t>
            </a:r>
            <a:r>
              <a:rPr sz="28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Hafızalanmış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(Depolanmış</a:t>
            </a:r>
            <a:r>
              <a:rPr sz="28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,</a:t>
            </a:r>
            <a:r>
              <a:rPr sz="28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saklı)</a:t>
            </a:r>
            <a:r>
              <a:rPr sz="28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Program</a:t>
            </a:r>
            <a:r>
              <a:rPr sz="2800"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konsept”</a:t>
            </a:r>
            <a:r>
              <a:rPr sz="28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kullanacağız.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" y="104978"/>
            <a:ext cx="7330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980" algn="l"/>
              </a:tabLst>
            </a:pPr>
            <a:r>
              <a:rPr b="1" spc="-10" dirty="0">
                <a:latin typeface="Calibri"/>
                <a:cs typeface="Calibri"/>
              </a:rPr>
              <a:t>Stored	</a:t>
            </a:r>
            <a:r>
              <a:rPr b="1" spc="-15" dirty="0">
                <a:latin typeface="Calibri"/>
                <a:cs typeface="Calibri"/>
              </a:rPr>
              <a:t>program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consept(Hafızalanmış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Program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Konsepti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4023436"/>
            <a:ext cx="673036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Günümüz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bilgisayarları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önemli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özelliği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gözeterek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inşa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edilirler.</a:t>
            </a:r>
            <a:endParaRPr sz="1800">
              <a:latin typeface="Calibri"/>
              <a:cs typeface="Calibri"/>
            </a:endParaRPr>
          </a:p>
          <a:p>
            <a:pPr marL="1113790" indent="-187325">
              <a:lnSpc>
                <a:spcPct val="100000"/>
              </a:lnSpc>
              <a:spcBef>
                <a:spcPts val="5"/>
              </a:spcBef>
              <a:buSzPct val="94444"/>
              <a:buAutoNum type="arabicPlain"/>
              <a:tabLst>
                <a:tab pos="1114425" algn="l"/>
              </a:tabLst>
            </a:pPr>
            <a:r>
              <a:rPr sz="1800" spc="-30" dirty="0">
                <a:latin typeface="Calibri"/>
                <a:cs typeface="Calibri"/>
              </a:rPr>
              <a:t>Komutlar,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sayı </a:t>
            </a:r>
            <a:r>
              <a:rPr sz="1800" spc="-5" dirty="0">
                <a:latin typeface="Calibri"/>
                <a:cs typeface="Calibri"/>
              </a:rPr>
              <a:t>sembolleri 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gösterilir.</a:t>
            </a:r>
            <a:endParaRPr sz="1800">
              <a:latin typeface="Calibri"/>
              <a:cs typeface="Calibri"/>
            </a:endParaRPr>
          </a:p>
          <a:p>
            <a:pPr marL="12700" marR="184785" indent="914400">
              <a:lnSpc>
                <a:spcPct val="100000"/>
              </a:lnSpc>
              <a:buSzPct val="94444"/>
              <a:buAutoNum type="arabicPlain"/>
              <a:tabLst>
                <a:tab pos="1165225" algn="l"/>
              </a:tabLst>
            </a:pPr>
            <a:r>
              <a:rPr sz="1800" spc="-10" dirty="0">
                <a:latin typeface="Calibri"/>
                <a:cs typeface="Calibri"/>
              </a:rPr>
              <a:t>Programlar </a:t>
            </a:r>
            <a:r>
              <a:rPr sz="1800" dirty="0">
                <a:latin typeface="Calibri"/>
                <a:cs typeface="Calibri"/>
              </a:rPr>
              <a:t>ana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hafızada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kaydedilir.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sayı</a:t>
            </a:r>
            <a:r>
              <a:rPr sz="1800" spc="-5" dirty="0">
                <a:latin typeface="Calibri"/>
                <a:cs typeface="Calibri"/>
              </a:rPr>
              <a:t> sembolleri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olarak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okunur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veya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yazılır.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prensipler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“stored-program”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konseptidir.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b="1" spc="-15" dirty="0">
                <a:latin typeface="Calibri"/>
                <a:cs typeface="Calibri"/>
              </a:rPr>
              <a:t>Özel</a:t>
            </a:r>
            <a:r>
              <a:rPr sz="1800" b="1" spc="-10" dirty="0">
                <a:latin typeface="Calibri"/>
                <a:cs typeface="Calibri"/>
              </a:rPr>
              <a:t> olarak;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Hafıza,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makine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kodu </a:t>
            </a:r>
            <a:r>
              <a:rPr sz="1800" b="1" spc="-10" dirty="0">
                <a:latin typeface="Calibri"/>
                <a:cs typeface="Calibri"/>
              </a:rPr>
              <a:t>oluşturan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editör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programının</a:t>
            </a:r>
            <a:r>
              <a:rPr sz="1800" b="1" spc="3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kaynak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kodlarını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ihtiva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eder.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editör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programı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, ilgili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yüksek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seviye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dilde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yazılmış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kodların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makine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kodu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karşılığını </a:t>
            </a:r>
            <a:r>
              <a:rPr sz="1800" b="1" spc="-1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olarak </a:t>
            </a:r>
            <a:r>
              <a:rPr sz="1800" b="1" spc="-20" dirty="0">
                <a:latin typeface="Calibri"/>
                <a:cs typeface="Calibri"/>
              </a:rPr>
              <a:t>oluşturur. </a:t>
            </a:r>
            <a:r>
              <a:rPr sz="1800" b="1" spc="-15" dirty="0">
                <a:latin typeface="Calibri"/>
                <a:cs typeface="Calibri"/>
              </a:rPr>
              <a:t>Hatta </a:t>
            </a:r>
            <a:r>
              <a:rPr sz="1800" b="1" dirty="0">
                <a:latin typeface="Calibri"/>
                <a:cs typeface="Calibri"/>
              </a:rPr>
              <a:t>bu </a:t>
            </a:r>
            <a:r>
              <a:rPr sz="1800" b="1" spc="-10" dirty="0">
                <a:latin typeface="Calibri"/>
                <a:cs typeface="Calibri"/>
              </a:rPr>
              <a:t>editörde derlenmiş </a:t>
            </a:r>
            <a:r>
              <a:rPr sz="1800" b="1" spc="-5" dirty="0">
                <a:latin typeface="Calibri"/>
                <a:cs typeface="Calibri"/>
              </a:rPr>
              <a:t>makine </a:t>
            </a:r>
            <a:r>
              <a:rPr sz="1800" b="1" spc="-10" dirty="0">
                <a:latin typeface="Calibri"/>
                <a:cs typeface="Calibri"/>
              </a:rPr>
              <a:t>kodları </a:t>
            </a:r>
            <a:r>
              <a:rPr sz="1800" b="1" dirty="0">
                <a:latin typeface="Calibri"/>
                <a:cs typeface="Calibri"/>
              </a:rPr>
              <a:t>doğrudan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kullanılabilir.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1844" y="477012"/>
            <a:ext cx="2772155" cy="4399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093" y="726955"/>
            <a:ext cx="5024210" cy="322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907" y="0"/>
            <a:ext cx="5560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000000"/>
                </a:solidFill>
              </a:rPr>
              <a:t>ISA’nın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temel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prensipleri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562736"/>
            <a:ext cx="7848600" cy="525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870" indent="-342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354965" algn="l"/>
                <a:tab pos="355600" algn="l"/>
                <a:tab pos="3432810" algn="l"/>
                <a:tab pos="4145915" algn="l"/>
              </a:tabLst>
            </a:pPr>
            <a:r>
              <a:rPr sz="2400" spc="-15" dirty="0">
                <a:latin typeface="Calibri"/>
                <a:cs typeface="Calibri"/>
              </a:rPr>
              <a:t>Komut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seti </a:t>
            </a:r>
            <a:r>
              <a:rPr sz="2400" dirty="0">
                <a:latin typeface="Calibri"/>
                <a:cs typeface="Calibri"/>
              </a:rPr>
              <a:t>mimarisinde	</a:t>
            </a:r>
            <a:r>
              <a:rPr sz="2400" spc="-5" dirty="0">
                <a:latin typeface="Calibri"/>
                <a:cs typeface="Calibri"/>
              </a:rPr>
              <a:t>(ISA)	önemli </a:t>
            </a:r>
            <a:r>
              <a:rPr sz="2400" spc="-15" dirty="0">
                <a:latin typeface="Calibri"/>
                <a:cs typeface="Calibri"/>
              </a:rPr>
              <a:t>dizayn </a:t>
            </a:r>
            <a:r>
              <a:rPr sz="2400" spc="-5" dirty="0">
                <a:latin typeface="Calibri"/>
                <a:cs typeface="Calibri"/>
              </a:rPr>
              <a:t>prensipleri 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zaman</a:t>
            </a:r>
            <a:r>
              <a:rPr sz="2400" spc="-5" dirty="0">
                <a:latin typeface="Calibri"/>
                <a:cs typeface="Calibri"/>
              </a:rPr>
              <a:t> ön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plandadır.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Bunlara </a:t>
            </a:r>
            <a:r>
              <a:rPr sz="2400" spc="-5" dirty="0">
                <a:latin typeface="Calibri"/>
                <a:cs typeface="Calibri"/>
              </a:rPr>
              <a:t>uyulunca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donanımsal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mimari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optimize</a:t>
            </a:r>
            <a:r>
              <a:rPr sz="2400" spc="-5" dirty="0">
                <a:latin typeface="Calibri"/>
                <a:cs typeface="Calibri"/>
              </a:rPr>
              <a:t> bir şekilde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oluşur.</a:t>
            </a:r>
            <a:endParaRPr sz="2400">
              <a:latin typeface="Calibri"/>
              <a:cs typeface="Calibri"/>
            </a:endParaRPr>
          </a:p>
          <a:p>
            <a:pPr marL="260985" marR="418465" indent="-260985">
              <a:lnSpc>
                <a:spcPct val="100499"/>
              </a:lnSpc>
              <a:spcBef>
                <a:spcPts val="560"/>
              </a:spcBef>
              <a:buSzPct val="95833"/>
              <a:buAutoNum type="arabicPlain"/>
              <a:tabLst>
                <a:tab pos="260985" algn="l"/>
                <a:tab pos="1926589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Basitlik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düzenlilikten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yanadır.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simplicity </a:t>
            </a:r>
            <a:r>
              <a:rPr sz="2400" i="1" spc="-10" dirty="0">
                <a:latin typeface="Calibri"/>
                <a:cs typeface="Calibri"/>
              </a:rPr>
              <a:t>favors </a:t>
            </a:r>
            <a:r>
              <a:rPr sz="2400" i="1" dirty="0">
                <a:latin typeface="Calibri"/>
                <a:cs typeface="Calibri"/>
              </a:rPr>
              <a:t>regularity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Komutların </a:t>
            </a:r>
            <a:r>
              <a:rPr sz="2400" dirty="0">
                <a:latin typeface="Calibri"/>
                <a:cs typeface="Calibri"/>
              </a:rPr>
              <a:t>belirli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düzene </a:t>
            </a:r>
            <a:r>
              <a:rPr sz="2400" spc="-15" dirty="0">
                <a:latin typeface="Calibri"/>
                <a:cs typeface="Calibri"/>
              </a:rPr>
              <a:t>göre </a:t>
            </a:r>
            <a:r>
              <a:rPr sz="2400" dirty="0">
                <a:latin typeface="Calibri"/>
                <a:cs typeface="Calibri"/>
              </a:rPr>
              <a:t>işlenmesi </a:t>
            </a:r>
            <a:r>
              <a:rPr sz="2400" spc="-15" dirty="0">
                <a:latin typeface="Calibri"/>
                <a:cs typeface="Calibri"/>
              </a:rPr>
              <a:t>Çözümü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basitleştirir.	</a:t>
            </a:r>
            <a:r>
              <a:rPr sz="1800" spc="-5" dirty="0">
                <a:latin typeface="Calibri"/>
                <a:cs typeface="Calibri"/>
              </a:rPr>
              <a:t>Donanımın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basitleşmesi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için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komutların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tipini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biçimini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basitleştirtmek için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kullanırız.</a:t>
            </a:r>
            <a:endParaRPr sz="1800">
              <a:latin typeface="Calibri"/>
              <a:cs typeface="Calibri"/>
            </a:endParaRPr>
          </a:p>
          <a:p>
            <a:pPr marL="327660" indent="-315595">
              <a:lnSpc>
                <a:spcPct val="100000"/>
              </a:lnSpc>
              <a:spcBef>
                <a:spcPts val="540"/>
              </a:spcBef>
              <a:buSzPct val="95833"/>
              <a:buAutoNum type="arabicPlain"/>
              <a:tabLst>
                <a:tab pos="32829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küçük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en hızlıdır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smaller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faster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):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İşlemciler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sadece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ilkellerin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(primitive)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uygulanmasını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gözetmeli.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Yani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basit</a:t>
            </a:r>
            <a:endParaRPr sz="2400">
              <a:latin typeface="Calibri"/>
              <a:cs typeface="Calibri"/>
            </a:endParaRPr>
          </a:p>
          <a:p>
            <a:pPr marL="355600" marR="88900">
              <a:lnSpc>
                <a:spcPts val="2320"/>
              </a:lnSpc>
              <a:spcBef>
                <a:spcPts val="545"/>
              </a:spcBef>
            </a:pPr>
            <a:r>
              <a:rPr sz="2400" spc="-5" dirty="0">
                <a:latin typeface="Calibri"/>
                <a:cs typeface="Calibri"/>
              </a:rPr>
              <a:t>birimlerden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oluşmalı.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sayısı,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işlemlerinin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sayısı,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v.b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donanım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birimlerini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doğru </a:t>
            </a:r>
            <a:r>
              <a:rPr sz="1800" spc="-10" dirty="0">
                <a:latin typeface="Calibri"/>
                <a:cs typeface="Calibri"/>
              </a:rPr>
              <a:t>boyutta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seçerken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önemlidir.</a:t>
            </a:r>
            <a:endParaRPr sz="1800">
              <a:latin typeface="Calibri"/>
              <a:cs typeface="Calibri"/>
            </a:endParaRPr>
          </a:p>
          <a:p>
            <a:pPr marL="12700" marR="337820">
              <a:lnSpc>
                <a:spcPts val="3460"/>
              </a:lnSpc>
              <a:spcBef>
                <a:spcPts val="65"/>
              </a:spcBef>
              <a:buSzPct val="95833"/>
              <a:buFont typeface="Calibri"/>
              <a:buAutoNum type="arabicPlain" startAt="3"/>
              <a:tabLst>
                <a:tab pos="328295" algn="l"/>
              </a:tabLst>
            </a:pP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common case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fast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i="1" dirty="0">
                <a:latin typeface="Calibri"/>
                <a:cs typeface="Calibri"/>
              </a:rPr>
              <a:t>Çok </a:t>
            </a:r>
            <a:r>
              <a:rPr sz="2400" i="1" spc="-5" dirty="0">
                <a:latin typeface="Calibri"/>
                <a:cs typeface="Calibri"/>
              </a:rPr>
              <a:t>kullanılanları hızlı yapın.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4: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design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demands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good compromises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İyi </a:t>
            </a:r>
            <a:r>
              <a:rPr sz="2400" i="1" spc="-10" dirty="0">
                <a:latin typeface="Calibri"/>
                <a:cs typeface="Calibri"/>
              </a:rPr>
              <a:t>tasarım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,</a:t>
            </a:r>
            <a:r>
              <a:rPr sz="2400" i="1" spc="-5" dirty="0">
                <a:latin typeface="Calibri"/>
                <a:cs typeface="Calibri"/>
              </a:rPr>
              <a:t> iyi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665"/>
              </a:lnSpc>
            </a:pPr>
            <a:r>
              <a:rPr sz="2400" i="1" spc="-5" dirty="0">
                <a:latin typeface="Calibri"/>
                <a:cs typeface="Calibri"/>
              </a:rPr>
              <a:t>tavizler </a:t>
            </a:r>
            <a:r>
              <a:rPr sz="2400" i="1" dirty="0">
                <a:latin typeface="Calibri"/>
                <a:cs typeface="Calibri"/>
              </a:rPr>
              <a:t>(uzlaşmalar)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verilerek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oluşur.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0680" marR="5080" indent="-113157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2.2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Bilgisayar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donanımının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İşlemesi </a:t>
            </a:r>
            <a:r>
              <a:rPr spc="-5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MIPS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Komut </a:t>
            </a:r>
            <a:r>
              <a:rPr spc="-5" dirty="0">
                <a:solidFill>
                  <a:srgbClr val="000000"/>
                </a:solidFill>
              </a:rPr>
              <a:t>Seti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937361"/>
            <a:ext cx="8181340" cy="575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3123565" algn="l"/>
              </a:tabLst>
            </a:pPr>
            <a:r>
              <a:rPr sz="2000" spc="-5" dirty="0">
                <a:latin typeface="Calibri"/>
                <a:cs typeface="Calibri"/>
              </a:rPr>
              <a:t>Herbir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bilgisayar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muhakkak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aritmetik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işlemleri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gerçekleştirebilmelidir.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kodu:	</a:t>
            </a:r>
            <a:r>
              <a:rPr sz="2000" dirty="0">
                <a:latin typeface="Calibri"/>
                <a:cs typeface="Calibri"/>
              </a:rPr>
              <a:t>a 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;</a:t>
            </a:r>
          </a:p>
          <a:p>
            <a:pPr>
              <a:lnSpc>
                <a:spcPct val="100000"/>
              </a:lnSpc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Assembler</a:t>
            </a:r>
            <a:r>
              <a:rPr sz="2000" b="1" spc="4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kodu: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İnsanın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anlayacağı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makine</a:t>
            </a:r>
            <a:r>
              <a:rPr sz="2000" b="1" spc="-10" dirty="0">
                <a:latin typeface="Calibri"/>
                <a:cs typeface="Calibri"/>
              </a:rPr>
              <a:t> komutları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formu)</a:t>
            </a:r>
            <a:endParaRPr sz="2000" dirty="0">
              <a:latin typeface="Calibri"/>
              <a:cs typeface="Calibri"/>
            </a:endParaRPr>
          </a:p>
          <a:p>
            <a:pPr marL="1612900" indent="-160083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Arial MT"/>
              <a:buChar char="•"/>
              <a:tabLst>
                <a:tab pos="1612900" algn="l"/>
                <a:tab pos="1613535" algn="l"/>
                <a:tab pos="2174240" algn="l"/>
                <a:tab pos="312166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add	a,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c	</a:t>
            </a:r>
            <a:r>
              <a:rPr sz="2000" dirty="0">
                <a:latin typeface="Calibri"/>
                <a:cs typeface="Calibri"/>
              </a:rPr>
              <a:t>#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c’yi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toplayıp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operand’ına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koyar.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Makine</a:t>
            </a:r>
            <a:r>
              <a:rPr sz="2000" b="1" spc="-10" dirty="0">
                <a:latin typeface="Calibri"/>
                <a:cs typeface="Calibri"/>
              </a:rPr>
              <a:t> kodu: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(Donanımın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anlayacağı</a:t>
            </a:r>
            <a:r>
              <a:rPr sz="2000" b="1" spc="-5" dirty="0">
                <a:latin typeface="Calibri"/>
                <a:cs typeface="Calibri"/>
              </a:rPr>
              <a:t> makine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komut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formu)</a:t>
            </a:r>
            <a:endParaRPr sz="2000" dirty="0">
              <a:latin typeface="Calibri"/>
              <a:cs typeface="Calibri"/>
            </a:endParaRPr>
          </a:p>
          <a:p>
            <a:pPr marL="1554480" indent="-15424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Arial MT"/>
              <a:buChar char="•"/>
              <a:tabLst>
                <a:tab pos="1554480" algn="l"/>
                <a:tab pos="155511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00000010</a:t>
            </a:r>
            <a:r>
              <a:rPr sz="2000" spc="-5" dirty="0">
                <a:latin typeface="Calibri"/>
                <a:cs typeface="Calibri"/>
              </a:rPr>
              <a:t>00110010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01000000</a:t>
            </a:r>
            <a:r>
              <a:rPr sz="2000" spc="-5" dirty="0">
                <a:latin typeface="Calibri"/>
                <a:cs typeface="Calibri"/>
              </a:rPr>
              <a:t>00100000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marR="701040" indent="-34290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MIPS’te her </a:t>
            </a:r>
            <a:r>
              <a:rPr sz="20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komut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20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operand’a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(işlenen değer) 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sahiptir. </a:t>
            </a:r>
            <a:r>
              <a:rPr sz="2000" b="1" i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 birim </a:t>
            </a:r>
            <a:r>
              <a:rPr sz="2000" b="1" i="1" spc="-440" dirty="0">
                <a:latin typeface="Calibri"/>
                <a:cs typeface="Calibri"/>
              </a:rPr>
              <a:t> 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zamanda</a:t>
            </a:r>
            <a:r>
              <a:rPr sz="20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sadece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 işlem</a:t>
            </a:r>
            <a:r>
              <a:rPr sz="20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başarılır.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Operandların</a:t>
            </a:r>
            <a:r>
              <a:rPr sz="2000" b="1" i="1" u="heavy" spc="4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sırası</a:t>
            </a:r>
            <a:r>
              <a:rPr sz="20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sabittir</a:t>
            </a:r>
            <a:r>
              <a:rPr sz="20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(İlk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operand</a:t>
            </a:r>
            <a:r>
              <a:rPr sz="2000" b="1" i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hedef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operand’dır.)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750" dirty="0">
              <a:latin typeface="Calibri"/>
              <a:cs typeface="Calibri"/>
            </a:endParaRPr>
          </a:p>
          <a:p>
            <a:pPr marL="355600" marR="521970" indent="-34290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a,</a:t>
            </a:r>
            <a:r>
              <a:rPr sz="20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b,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0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aslında</a:t>
            </a:r>
            <a:r>
              <a:rPr sz="2000" b="1" i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birer</a:t>
            </a:r>
            <a:r>
              <a:rPr sz="20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</a:t>
            </a:r>
            <a:r>
              <a:rPr sz="20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(Kayıtçı)’dır.</a:t>
            </a:r>
            <a:r>
              <a:rPr sz="20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Registerlerin</a:t>
            </a:r>
            <a:r>
              <a:rPr sz="2000" b="1" i="1" u="heavy" spc="4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olarak</a:t>
            </a:r>
            <a:r>
              <a:rPr sz="20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kayıt </a:t>
            </a:r>
            <a:r>
              <a:rPr sz="2000" b="1" i="1" spc="-440" dirty="0">
                <a:latin typeface="Calibri"/>
                <a:cs typeface="Calibri"/>
              </a:rPr>
              <a:t> 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kapasitesi,</a:t>
            </a:r>
            <a:r>
              <a:rPr sz="2000" b="1" i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işlenenlere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yazılacak</a:t>
            </a:r>
            <a:r>
              <a:rPr sz="2000" b="1" i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değerler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için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çok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önemlidir</a:t>
            </a:r>
            <a:r>
              <a:rPr sz="2000" b="1" i="1" spc="-2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29409"/>
            <a:ext cx="8095615" cy="24396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Aşağıdaki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kodunu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assembler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koduna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çevirelim.</a:t>
            </a:r>
            <a:endParaRPr sz="2400">
              <a:latin typeface="Calibri"/>
              <a:cs typeface="Calibri"/>
            </a:endParaRPr>
          </a:p>
          <a:p>
            <a:pPr marL="289306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023870" algn="l"/>
              </a:tabLst>
            </a:pPr>
            <a:r>
              <a:rPr sz="2400" dirty="0">
                <a:latin typeface="Calibri"/>
                <a:cs typeface="Calibri"/>
              </a:rPr>
              <a:t>Bu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işlem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2’den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fazla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sayının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toplanması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işlemidir. </a:t>
            </a:r>
            <a:r>
              <a:rPr sz="2400" spc="-10" dirty="0">
                <a:latin typeface="Calibri"/>
                <a:cs typeface="Calibri"/>
              </a:rPr>
              <a:t>MIPS’te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aritmetik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komutlar </a:t>
            </a:r>
            <a:r>
              <a:rPr sz="2400" dirty="0">
                <a:latin typeface="Calibri"/>
                <a:cs typeface="Calibri"/>
              </a:rPr>
              <a:t>3	</a:t>
            </a:r>
            <a:r>
              <a:rPr sz="2400" spc="-10" dirty="0">
                <a:latin typeface="Calibri"/>
                <a:cs typeface="Calibri"/>
              </a:rPr>
              <a:t>operand’la </a:t>
            </a:r>
            <a:r>
              <a:rPr sz="2400" dirty="0">
                <a:latin typeface="Calibri"/>
                <a:cs typeface="Calibri"/>
              </a:rPr>
              <a:t>işlendiğinden (En </a:t>
            </a:r>
            <a:r>
              <a:rPr sz="2400" spc="-5" dirty="0">
                <a:latin typeface="Calibri"/>
                <a:cs typeface="Calibri"/>
              </a:rPr>
              <a:t>basit </a:t>
            </a:r>
            <a:r>
              <a:rPr sz="2400" dirty="0">
                <a:latin typeface="Calibri"/>
                <a:cs typeface="Calibri"/>
              </a:rPr>
              <a:t>işleme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şekli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budur.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bu</a:t>
            </a:r>
            <a:r>
              <a:rPr sz="2400" spc="-10" dirty="0">
                <a:latin typeface="Calibri"/>
                <a:cs typeface="Calibri"/>
              </a:rPr>
              <a:t> toplama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işlemi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toplamalar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gerçekleşir.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616834"/>
            <a:ext cx="189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124585" algn="l"/>
              </a:tabLst>
            </a:pPr>
            <a:r>
              <a:rPr sz="2400" spc="-5" dirty="0">
                <a:latin typeface="Calibri"/>
                <a:cs typeface="Calibri"/>
              </a:rPr>
              <a:t>MIPS	</a:t>
            </a:r>
            <a:r>
              <a:rPr sz="2400" spc="-25" dirty="0">
                <a:latin typeface="Calibri"/>
                <a:cs typeface="Calibri"/>
              </a:rPr>
              <a:t>kodu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0952" y="2543682"/>
            <a:ext cx="133286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add a, b, c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a,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9752" y="2543682"/>
            <a:ext cx="161353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675"/>
              </a:spcBef>
            </a:pPr>
            <a:r>
              <a:rPr sz="2400" b="1" i="1" dirty="0">
                <a:latin typeface="Calibri"/>
                <a:cs typeface="Calibri"/>
              </a:rPr>
              <a:t>#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a=b+c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Calibri"/>
                <a:cs typeface="Calibri"/>
              </a:rPr>
              <a:t>#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a=b+c+d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Calibri"/>
                <a:cs typeface="Calibri"/>
              </a:rPr>
              <a:t>#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a=b+c+d+e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4299584"/>
            <a:ext cx="7884795" cy="16351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#--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yorum</a:t>
            </a:r>
            <a:r>
              <a:rPr sz="2400" spc="-30" dirty="0">
                <a:latin typeface="Calibri"/>
                <a:cs typeface="Calibri"/>
              </a:rPr>
              <a:t> sembolüdür.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Satır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sonuna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kadar</a:t>
            </a:r>
            <a:r>
              <a:rPr sz="2400" spc="-25" dirty="0">
                <a:latin typeface="Calibri"/>
                <a:cs typeface="Calibri"/>
              </a:rPr>
              <a:t> etkilidir.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aritmetik işlem için, </a:t>
            </a:r>
            <a:r>
              <a:rPr sz="2400" spc="-10" dirty="0">
                <a:latin typeface="Calibri"/>
                <a:cs typeface="Calibri"/>
              </a:rPr>
              <a:t>operand sayısı </a:t>
            </a:r>
            <a:r>
              <a:rPr sz="2400" spc="-45" dirty="0">
                <a:latin typeface="Calibri"/>
                <a:cs typeface="Calibri"/>
              </a:rPr>
              <a:t>üçtür. </a:t>
            </a:r>
            <a:r>
              <a:rPr sz="2400" spc="-5" dirty="0">
                <a:latin typeface="Calibri"/>
                <a:cs typeface="Calibri"/>
              </a:rPr>
              <a:t>Olması </a:t>
            </a:r>
            <a:r>
              <a:rPr sz="2400" spc="-20" dirty="0">
                <a:latin typeface="Calibri"/>
                <a:cs typeface="Calibri"/>
              </a:rPr>
              <a:t>gereken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budur </a:t>
            </a:r>
            <a:r>
              <a:rPr sz="2400" spc="-20" dirty="0">
                <a:latin typeface="Calibri"/>
                <a:cs typeface="Calibri"/>
              </a:rPr>
              <a:t>ve </a:t>
            </a:r>
            <a:r>
              <a:rPr sz="2400" spc="-5" dirty="0">
                <a:latin typeface="Calibri"/>
                <a:cs typeface="Calibri"/>
              </a:rPr>
              <a:t>daha </a:t>
            </a:r>
            <a:r>
              <a:rPr sz="2400" dirty="0">
                <a:latin typeface="Calibri"/>
                <a:cs typeface="Calibri"/>
              </a:rPr>
              <a:t>az, </a:t>
            </a:r>
            <a:r>
              <a:rPr sz="2400" spc="-5" dirty="0">
                <a:latin typeface="Calibri"/>
                <a:cs typeface="Calibri"/>
              </a:rPr>
              <a:t>daha </a:t>
            </a:r>
            <a:r>
              <a:rPr sz="2400" spc="-10" dirty="0">
                <a:latin typeface="Calibri"/>
                <a:cs typeface="Calibri"/>
              </a:rPr>
              <a:t>fazla </a:t>
            </a:r>
            <a:r>
              <a:rPr sz="2400" dirty="0">
                <a:latin typeface="Calibri"/>
                <a:cs typeface="Calibri"/>
              </a:rPr>
              <a:t>olmaması,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“donanımın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basitliği”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felsefesine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uyar.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902" y="170764"/>
            <a:ext cx="1567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Örnek: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8839" y="915415"/>
            <a:ext cx="76377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319020" algn="l"/>
              </a:tabLst>
            </a:pPr>
            <a:r>
              <a:rPr sz="3200" dirty="0">
                <a:latin typeface="Calibri"/>
                <a:cs typeface="Calibri"/>
              </a:rPr>
              <a:t>Aşağıdaki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5" dirty="0">
                <a:latin typeface="Calibri"/>
                <a:cs typeface="Calibri"/>
              </a:rPr>
              <a:t>program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parçası</a:t>
            </a:r>
            <a:r>
              <a:rPr sz="3200" dirty="0">
                <a:latin typeface="Calibri"/>
                <a:cs typeface="Calibri"/>
              </a:rPr>
              <a:t> için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Compiler’ın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çıkışı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olur.	</a:t>
            </a:r>
            <a:r>
              <a:rPr sz="3200" spc="-5" dirty="0">
                <a:latin typeface="Calibri"/>
                <a:cs typeface="Calibri"/>
              </a:rPr>
              <a:t>(t geçici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operand’ı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ifade</a:t>
            </a:r>
            <a:r>
              <a:rPr sz="3200" dirty="0">
                <a:latin typeface="Calibri"/>
                <a:cs typeface="Calibri"/>
              </a:rPr>
              <a:t> eder)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87974"/>
            <a:ext cx="1788795" cy="164083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deyimi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 = b + </a:t>
            </a:r>
            <a:r>
              <a:rPr sz="2800" b="1" dirty="0">
                <a:latin typeface="Calibri"/>
                <a:cs typeface="Calibri"/>
              </a:rPr>
              <a:t>c;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-10" dirty="0">
                <a:latin typeface="Calibri"/>
                <a:cs typeface="Calibri"/>
              </a:rPr>
              <a:t> –e;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958" y="1988566"/>
            <a:ext cx="5684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0470" algn="l"/>
              </a:tabLst>
            </a:pPr>
            <a:r>
              <a:rPr sz="3200" dirty="0">
                <a:latin typeface="Calibri"/>
                <a:cs typeface="Calibri"/>
              </a:rPr>
              <a:t>&gt;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 Compiler	&gt;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MIPS</a:t>
            </a:r>
            <a:r>
              <a:rPr sz="3200" spc="-5" dirty="0">
                <a:latin typeface="Calibri"/>
                <a:cs typeface="Calibri"/>
              </a:rPr>
              <a:t> instructions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65219"/>
            <a:ext cx="220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(g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h)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(i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j);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7257" y="2876536"/>
            <a:ext cx="2133600" cy="23047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657" y="148843"/>
            <a:ext cx="5501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4255" algn="l"/>
              </a:tabLst>
            </a:pPr>
            <a:r>
              <a:rPr sz="2800" spc="-5" dirty="0">
                <a:solidFill>
                  <a:srgbClr val="000000"/>
                </a:solidFill>
              </a:rPr>
              <a:t>2.3</a:t>
            </a:r>
            <a:r>
              <a:rPr sz="2800" spc="4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Donanımın	İşlenenleri(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Operands)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9590" y="634110"/>
            <a:ext cx="847725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Yüksek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seviyeli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programlama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dillerinden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farklı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olarak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MIPS’de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herbir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satır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sadece bir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komutun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icra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edilmesi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içindir.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Yani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n+1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adet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toplama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için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tane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komut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icra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edilmelidir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(Simplicity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favors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regularitiy).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210560" algn="l"/>
              </a:tabLst>
            </a:pPr>
            <a:r>
              <a:rPr sz="2400" dirty="0">
                <a:latin typeface="Calibri"/>
                <a:cs typeface="Calibri"/>
              </a:rPr>
              <a:t>Aritmetik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komutlarda,	</a:t>
            </a:r>
            <a:r>
              <a:rPr sz="2400" spc="-5" dirty="0">
                <a:latin typeface="Calibri"/>
                <a:cs typeface="Calibri"/>
              </a:rPr>
              <a:t>İşlenenler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(Operand)</a:t>
            </a:r>
            <a:r>
              <a:rPr sz="2400" spc="-25" dirty="0">
                <a:latin typeface="Calibri"/>
                <a:cs typeface="Calibri"/>
              </a:rPr>
              <a:t> kaydedilmelidir.</a:t>
            </a:r>
            <a:endParaRPr sz="2400">
              <a:latin typeface="Calibri"/>
              <a:cs typeface="Calibri"/>
            </a:endParaRPr>
          </a:p>
          <a:p>
            <a:pPr marL="355600" marR="42799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Bunun için </a:t>
            </a:r>
            <a:r>
              <a:rPr sz="2400" spc="-35" dirty="0">
                <a:latin typeface="Calibri"/>
                <a:cs typeface="Calibri"/>
              </a:rPr>
              <a:t>MIPS’e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yalnızca </a:t>
            </a:r>
            <a:r>
              <a:rPr sz="2400" dirty="0">
                <a:latin typeface="Calibri"/>
                <a:cs typeface="Calibri"/>
              </a:rPr>
              <a:t>32 register’in </a:t>
            </a:r>
            <a:r>
              <a:rPr sz="2400" spc="-5" dirty="0">
                <a:latin typeface="Calibri"/>
                <a:cs typeface="Calibri"/>
              </a:rPr>
              <a:t>sağlanması </a:t>
            </a:r>
            <a:r>
              <a:rPr sz="2400" spc="-30" dirty="0">
                <a:latin typeface="Calibri"/>
                <a:cs typeface="Calibri"/>
              </a:rPr>
              <a:t>yeterlidir.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(Buna 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karşılık intel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İşlemcilerde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komutların hafızadaki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verilerle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direkt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çalışılmasına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izin 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verilir.)</a:t>
            </a:r>
            <a:endParaRPr sz="2400">
              <a:latin typeface="Calibri"/>
              <a:cs typeface="Calibri"/>
            </a:endParaRPr>
          </a:p>
          <a:p>
            <a:pPr marL="355600" marR="1167765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Register’lar </a:t>
            </a:r>
            <a:r>
              <a:rPr sz="2400" spc="-25" dirty="0">
                <a:latin typeface="Calibri"/>
                <a:cs typeface="Calibri"/>
              </a:rPr>
              <a:t>ALU’ya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10" dirty="0">
                <a:latin typeface="Calibri"/>
                <a:cs typeface="Calibri"/>
              </a:rPr>
              <a:t>yakın </a:t>
            </a:r>
            <a:r>
              <a:rPr sz="2400" dirty="0">
                <a:latin typeface="Calibri"/>
                <a:cs typeface="Calibri"/>
              </a:rPr>
              <a:t>küçük </a:t>
            </a:r>
            <a:r>
              <a:rPr sz="2400" spc="-10" dirty="0">
                <a:latin typeface="Calibri"/>
                <a:cs typeface="Calibri"/>
              </a:rPr>
              <a:t>kapasiteli </a:t>
            </a:r>
            <a:r>
              <a:rPr sz="2400" spc="-30" dirty="0">
                <a:latin typeface="Calibri"/>
                <a:cs typeface="Calibri"/>
              </a:rPr>
              <a:t>hafızalardır.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İşlemcinin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içindedirler.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MIPS’te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herbir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register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bitliktir. 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register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vardır.</a:t>
            </a:r>
            <a:endParaRPr sz="2400">
              <a:latin typeface="Calibri"/>
              <a:cs typeface="Calibri"/>
            </a:endParaRPr>
          </a:p>
          <a:p>
            <a:pPr marL="355600" marR="2794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40" dirty="0">
                <a:solidFill>
                  <a:srgbClr val="FF0000"/>
                </a:solidFill>
                <a:latin typeface="Calibri"/>
                <a:cs typeface="Calibri"/>
              </a:rPr>
              <a:t>MIPS-32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’dir.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 </a:t>
            </a:r>
            <a:r>
              <a:rPr sz="2400" i="1" spc="-5" dirty="0">
                <a:latin typeface="Calibri"/>
                <a:cs typeface="Calibri"/>
              </a:rPr>
              <a:t>smaller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i="1" spc="-10" dirty="0">
                <a:latin typeface="Calibri"/>
                <a:cs typeface="Calibri"/>
              </a:rPr>
              <a:t>faster- </a:t>
            </a:r>
            <a:r>
              <a:rPr sz="2400" i="1" dirty="0">
                <a:latin typeface="Calibri"/>
                <a:cs typeface="Calibri"/>
              </a:rPr>
              <a:t>32 </a:t>
            </a:r>
            <a:r>
              <a:rPr sz="2400" i="1" spc="5" dirty="0">
                <a:latin typeface="Calibri"/>
                <a:cs typeface="Calibri"/>
              </a:rPr>
              <a:t>register’lı </a:t>
            </a:r>
            <a:r>
              <a:rPr sz="2400" i="1" spc="-5" dirty="0">
                <a:latin typeface="Calibri"/>
                <a:cs typeface="Calibri"/>
              </a:rPr>
              <a:t>yapı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33 </a:t>
            </a:r>
            <a:r>
              <a:rPr sz="2400" i="1" spc="-10" dirty="0">
                <a:latin typeface="Calibri"/>
                <a:cs typeface="Calibri"/>
              </a:rPr>
              <a:t>registerLI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yapıdan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daha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hızlıdır.)</a:t>
            </a:r>
            <a:endParaRPr sz="2400">
              <a:latin typeface="Calibri"/>
              <a:cs typeface="Calibri"/>
            </a:endParaRPr>
          </a:p>
          <a:p>
            <a:pPr marL="424180" indent="-41148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24180" algn="l"/>
              </a:tabLst>
            </a:pPr>
            <a:r>
              <a:rPr sz="2400" spc="-5" dirty="0">
                <a:latin typeface="Calibri"/>
                <a:cs typeface="Calibri"/>
              </a:rPr>
              <a:t>MIPS-64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64-bit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anlamındadır.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20523"/>
            <a:ext cx="4759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7500" algn="l"/>
              </a:tabLst>
            </a:pPr>
            <a:r>
              <a:rPr sz="3200" spc="-200" dirty="0">
                <a:solidFill>
                  <a:srgbClr val="CC0000"/>
                </a:solidFill>
                <a:latin typeface="Arial MT"/>
                <a:cs typeface="Arial MT"/>
              </a:rPr>
              <a:t>REGİSTER’ler	</a:t>
            </a: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Neye</a:t>
            </a:r>
            <a:r>
              <a:rPr sz="3200" spc="-10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CC0000"/>
                </a:solidFill>
                <a:latin typeface="Arial MT"/>
                <a:cs typeface="Arial MT"/>
              </a:rPr>
              <a:t>Var?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790702"/>
            <a:ext cx="853503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65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programlamada,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(değişken)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hafızada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tutulur.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102870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na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spc="-20" dirty="0">
                <a:latin typeface="Arial MT"/>
                <a:cs typeface="Arial MT"/>
              </a:rPr>
              <a:t>ı</a:t>
            </a:r>
            <a:r>
              <a:rPr sz="2400" dirty="0">
                <a:latin typeface="Arial MT"/>
                <a:cs typeface="Arial MT"/>
              </a:rPr>
              <a:t>msal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ara</a:t>
            </a:r>
            <a:r>
              <a:rPr sz="2400" dirty="0">
                <a:latin typeface="Arial MT"/>
                <a:cs typeface="Arial MT"/>
              </a:rPr>
              <a:t>k,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sefe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haf</a:t>
            </a:r>
            <a:r>
              <a:rPr sz="2400" spc="-20" dirty="0">
                <a:latin typeface="Arial MT"/>
                <a:cs typeface="Arial MT"/>
              </a:rPr>
              <a:t>ı</a:t>
            </a:r>
            <a:r>
              <a:rPr sz="2400" dirty="0">
                <a:latin typeface="Arial MT"/>
                <a:cs typeface="Arial MT"/>
              </a:rPr>
              <a:t>zaya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eriş</a:t>
            </a:r>
            <a:r>
              <a:rPr sz="2400" spc="-12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zaman  </a:t>
            </a:r>
            <a:r>
              <a:rPr sz="2400" spc="-10" dirty="0">
                <a:latin typeface="Arial MT"/>
                <a:cs typeface="Arial MT"/>
              </a:rPr>
              <a:t>açısından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pahalıdır.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Clr>
                <a:srgbClr val="CC0000"/>
              </a:buClr>
              <a:buChar char="•"/>
              <a:tabLst>
                <a:tab pos="120650" algn="l"/>
              </a:tabLst>
            </a:pPr>
            <a:r>
              <a:rPr sz="2400" spc="-275" dirty="0">
                <a:latin typeface="Arial MT"/>
                <a:cs typeface="Arial MT"/>
              </a:rPr>
              <a:t>Eğer</a:t>
            </a:r>
            <a:r>
              <a:rPr sz="2400" spc="-5" dirty="0">
                <a:latin typeface="Arial MT"/>
                <a:cs typeface="Arial MT"/>
              </a:rPr>
              <a:t> bir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operandına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tekrar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tekrar </a:t>
            </a:r>
            <a:r>
              <a:rPr sz="2400" spc="-100" dirty="0">
                <a:latin typeface="Arial MT"/>
                <a:cs typeface="Arial MT"/>
              </a:rPr>
              <a:t>erişilecekse,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bunu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işlemci 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risin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ek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registere </a:t>
            </a:r>
            <a:r>
              <a:rPr sz="2400" spc="-5" dirty="0">
                <a:latin typeface="Arial MT"/>
                <a:cs typeface="Arial MT"/>
              </a:rPr>
              <a:t>bi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sefer </a:t>
            </a:r>
            <a:r>
              <a:rPr sz="2400" spc="-5" dirty="0">
                <a:latin typeface="Arial MT"/>
                <a:cs typeface="Arial MT"/>
              </a:rPr>
              <a:t>getir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üzerin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15" dirty="0">
                <a:latin typeface="Arial MT"/>
                <a:cs typeface="Arial MT"/>
              </a:rPr>
              <a:t>iş</a:t>
            </a:r>
            <a:r>
              <a:rPr sz="2400" spc="-19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m yapmak  </a:t>
            </a:r>
            <a:r>
              <a:rPr sz="2400" spc="-5" dirty="0">
                <a:latin typeface="Arial MT"/>
                <a:cs typeface="Arial MT"/>
              </a:rPr>
              <a:t>daha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hızlı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olur.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328295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Komutların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icrasının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kolaylaşması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için,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 bir komutu (add,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v.b)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yalnızca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register’da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işletmemiz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gerekir.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5546547"/>
            <a:ext cx="7510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  <a:tab pos="62941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Not: C’de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 MT"/>
                <a:cs typeface="Arial MT"/>
              </a:rPr>
              <a:t>işlenenlerin</a:t>
            </a:r>
            <a:r>
              <a:rPr sz="24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sayısı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çok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fazla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olabilir.</a:t>
            </a:r>
            <a:r>
              <a:rPr sz="24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Ancak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assemler’da</a:t>
            </a:r>
            <a:r>
              <a:rPr sz="24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registerlerin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sayısı</a:t>
            </a:r>
            <a:r>
              <a:rPr sz="24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sabittir.</a:t>
            </a:r>
            <a:r>
              <a:rPr sz="24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Fakat	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çok</a:t>
            </a:r>
            <a:r>
              <a:rPr sz="2400" spc="-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fazla </a:t>
            </a:r>
            <a:r>
              <a:rPr sz="2400" spc="-6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400" spc="-515" dirty="0">
                <a:solidFill>
                  <a:srgbClr val="FF0000"/>
                </a:solidFill>
                <a:latin typeface="Arial MT"/>
                <a:cs typeface="Arial MT"/>
              </a:rPr>
              <a:t>ğ</a:t>
            </a:r>
            <a:r>
              <a:rPr sz="2400" spc="-250" dirty="0">
                <a:solidFill>
                  <a:srgbClr val="FF0000"/>
                </a:solidFill>
                <a:latin typeface="Arial MT"/>
                <a:cs typeface="Arial MT"/>
              </a:rPr>
              <a:t>işken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geç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ci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registerler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15" dirty="0">
                <a:solidFill>
                  <a:srgbClr val="FF0000"/>
                </a:solidFill>
                <a:latin typeface="Arial MT"/>
                <a:cs typeface="Arial MT"/>
              </a:rPr>
              <a:t>iş</a:t>
            </a:r>
            <a:r>
              <a:rPr sz="2400" spc="-19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spc="-13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878" y="243027"/>
            <a:ext cx="7684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MIPS’te</a:t>
            </a:r>
            <a:r>
              <a:rPr sz="4400" spc="-30" dirty="0"/>
              <a:t> </a:t>
            </a:r>
            <a:r>
              <a:rPr sz="4400" spc="-20" dirty="0"/>
              <a:t>Register</a:t>
            </a:r>
            <a:r>
              <a:rPr sz="4400" spc="-5" dirty="0"/>
              <a:t> isimleri</a:t>
            </a:r>
            <a:r>
              <a:rPr sz="4400" spc="-30" dirty="0"/>
              <a:t> </a:t>
            </a:r>
            <a:r>
              <a:rPr sz="4400" spc="-5" dirty="0"/>
              <a:t>için </a:t>
            </a:r>
            <a:r>
              <a:rPr sz="4400" spc="-30" dirty="0"/>
              <a:t>kural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59941"/>
            <a:ext cx="8058784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78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32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registerleri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numaralarını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kodlayarak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komutlarda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belirginleştirebiliriz.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$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s0,</a:t>
            </a:r>
            <a:r>
              <a:rPr sz="3200" i="1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$s1,</a:t>
            </a:r>
            <a:r>
              <a:rPr sz="3200" i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$s2,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30" dirty="0">
                <a:solidFill>
                  <a:srgbClr val="548ED4"/>
                </a:solidFill>
                <a:latin typeface="Calibri"/>
                <a:cs typeface="Calibri"/>
              </a:rPr>
              <a:t>…</a:t>
            </a:r>
            <a:r>
              <a:rPr sz="3200" i="1" spc="-30" dirty="0">
                <a:latin typeface="Calibri"/>
                <a:cs typeface="Calibri"/>
              </a:rPr>
              <a:t>Yüksek</a:t>
            </a:r>
            <a:r>
              <a:rPr sz="3200" i="1" spc="-5" dirty="0">
                <a:latin typeface="Calibri"/>
                <a:cs typeface="Calibri"/>
              </a:rPr>
              <a:t> seviyeli programlama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dillerindeki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operand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registerlerine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karşılık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spc="-50" dirty="0">
                <a:latin typeface="Calibri"/>
                <a:cs typeface="Calibri"/>
              </a:rPr>
              <a:t>gelir.</a:t>
            </a:r>
            <a:endParaRPr sz="3200">
              <a:latin typeface="Calibri"/>
              <a:cs typeface="Calibri"/>
            </a:endParaRPr>
          </a:p>
          <a:p>
            <a:pPr marL="355600" marR="8559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  <a:tab pos="3510915" algn="l"/>
              </a:tabLst>
            </a:pPr>
            <a:r>
              <a:rPr sz="3200" i="1" dirty="0">
                <a:solidFill>
                  <a:srgbClr val="4F6128"/>
                </a:solidFill>
                <a:latin typeface="Calibri"/>
                <a:cs typeface="Calibri"/>
              </a:rPr>
              <a:t>$t0,</a:t>
            </a:r>
            <a:r>
              <a:rPr sz="3200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4F6128"/>
                </a:solidFill>
                <a:latin typeface="Calibri"/>
                <a:cs typeface="Calibri"/>
              </a:rPr>
              <a:t>$t1,</a:t>
            </a:r>
            <a:r>
              <a:rPr sz="3200" i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4F6128"/>
                </a:solidFill>
                <a:latin typeface="Calibri"/>
                <a:cs typeface="Calibri"/>
              </a:rPr>
              <a:t>$t2</a:t>
            </a:r>
            <a:r>
              <a:rPr sz="3200" i="1" spc="-10" dirty="0">
                <a:latin typeface="Calibri"/>
                <a:cs typeface="Calibri"/>
              </a:rPr>
              <a:t>,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…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Yüksek-seviye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dil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kodlarını </a:t>
            </a:r>
            <a:r>
              <a:rPr sz="3200" i="1" spc="-70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MIPS’te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kodlarken	</a:t>
            </a:r>
            <a:r>
              <a:rPr sz="3200" i="1" spc="-15" dirty="0">
                <a:latin typeface="Calibri"/>
                <a:cs typeface="Calibri"/>
              </a:rPr>
              <a:t>kullanılan</a:t>
            </a:r>
            <a:r>
              <a:rPr sz="3200" i="1" spc="4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geçici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değişkenler </a:t>
            </a:r>
            <a:r>
              <a:rPr sz="3200" i="1" spc="-5" dirty="0">
                <a:latin typeface="Calibri"/>
                <a:cs typeface="Calibri"/>
              </a:rPr>
              <a:t>(temporary </a:t>
            </a:r>
            <a:r>
              <a:rPr sz="3200" i="1" dirty="0">
                <a:latin typeface="Calibri"/>
                <a:cs typeface="Calibri"/>
              </a:rPr>
              <a:t>variables ) için 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kullanılan</a:t>
            </a:r>
            <a:r>
              <a:rPr sz="3200" i="1" spc="4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registerlere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karşılık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0" dirty="0">
                <a:latin typeface="Calibri"/>
                <a:cs typeface="Calibri"/>
              </a:rPr>
              <a:t>gelir.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0" y="864819"/>
            <a:ext cx="758952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marR="1372870" indent="155130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2.Bölüm 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Komutlar:</a:t>
            </a:r>
            <a:r>
              <a:rPr sz="4000" spc="-5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Bilgisayar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dili</a:t>
            </a:r>
            <a:endParaRPr sz="40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000000"/>
                </a:solidFill>
              </a:rPr>
              <a:t>Instructions: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Language</a:t>
            </a:r>
            <a:r>
              <a:rPr sz="4000" spc="-1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of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Computers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9590" y="3900296"/>
            <a:ext cx="8194675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84885" algn="l"/>
                <a:tab pos="2259330" algn="l"/>
                <a:tab pos="3943350" algn="l"/>
                <a:tab pos="5472430" algn="l"/>
                <a:tab pos="6981190" algn="l"/>
              </a:tabLst>
            </a:pP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“Ben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,	</a:t>
            </a:r>
            <a:r>
              <a:rPr sz="2400" i="1" spc="-2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sz="2400" i="1" spc="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ıyla	İspa</a:t>
            </a:r>
            <a:r>
              <a:rPr sz="2400" i="1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ol</a:t>
            </a:r>
            <a:r>
              <a:rPr sz="2400" i="1" spc="-1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,	</a:t>
            </a:r>
            <a:r>
              <a:rPr sz="2400" i="1" spc="-7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adınlarl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a	İ</a:t>
            </a:r>
            <a:r>
              <a:rPr sz="2400" i="1" spc="-4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alyan</a:t>
            </a:r>
            <a:r>
              <a:rPr sz="2400" i="1" spc="-1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,	e</a:t>
            </a:r>
            <a:r>
              <a:rPr sz="2400" i="1" spc="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i="1" spc="-8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ek</a:t>
            </a:r>
            <a:r>
              <a:rPr sz="2400" i="1" spc="-1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i="1" spc="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le  </a:t>
            </a:r>
            <a:r>
              <a:rPr sz="2400" i="1" spc="-10" dirty="0">
                <a:solidFill>
                  <a:srgbClr val="888888"/>
                </a:solidFill>
                <a:latin typeface="Calibri"/>
                <a:cs typeface="Calibri"/>
              </a:rPr>
              <a:t>Fransızca,</a:t>
            </a:r>
            <a:r>
              <a:rPr sz="2400" i="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888888"/>
                </a:solidFill>
                <a:latin typeface="Calibri"/>
                <a:cs typeface="Calibri"/>
              </a:rPr>
              <a:t>karımla </a:t>
            </a:r>
            <a:r>
              <a:rPr sz="2400" i="1" spc="-5" dirty="0">
                <a:solidFill>
                  <a:srgbClr val="888888"/>
                </a:solidFill>
                <a:latin typeface="Calibri"/>
                <a:cs typeface="Calibri"/>
              </a:rPr>
              <a:t>Almanca </a:t>
            </a:r>
            <a:r>
              <a:rPr sz="2400" i="1" spc="-30" dirty="0">
                <a:solidFill>
                  <a:srgbClr val="888888"/>
                </a:solidFill>
                <a:latin typeface="Calibri"/>
                <a:cs typeface="Calibri"/>
              </a:rPr>
              <a:t>konuşurum.”</a:t>
            </a:r>
            <a:endParaRPr sz="2400" dirty="0">
              <a:latin typeface="Calibri"/>
              <a:cs typeface="Calibri"/>
            </a:endParaRPr>
          </a:p>
          <a:p>
            <a:pPr marL="4565015">
              <a:lnSpc>
                <a:spcPct val="100000"/>
              </a:lnSpc>
              <a:spcBef>
                <a:spcPts val="505"/>
              </a:spcBef>
            </a:pP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V.Charles</a:t>
            </a:r>
            <a:r>
              <a:rPr sz="2000" i="1" spc="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 Fransa</a:t>
            </a:r>
            <a:r>
              <a:rPr sz="20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Kralı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1337-1380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alibri"/>
                <a:cs typeface="Calibri"/>
              </a:rPr>
              <a:t>“</a:t>
            </a:r>
            <a:r>
              <a:rPr sz="1800" b="1" i="1" dirty="0">
                <a:latin typeface="Calibri"/>
                <a:cs typeface="Calibri"/>
              </a:rPr>
              <a:t>Geç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 err="1">
                <a:latin typeface="Calibri"/>
                <a:cs typeface="Calibri"/>
              </a:rPr>
              <a:t>bunları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lang="tr-TR" sz="1800" b="1" i="1" spc="-5" dirty="0">
                <a:latin typeface="Calibri"/>
                <a:cs typeface="Calibri"/>
              </a:rPr>
              <a:t>bilmem </a:t>
            </a:r>
            <a:r>
              <a:rPr sz="1800" b="1" i="1" dirty="0" err="1">
                <a:latin typeface="Calibri"/>
                <a:cs typeface="Calibri"/>
              </a:rPr>
              <a:t>kralım</a:t>
            </a:r>
            <a:r>
              <a:rPr sz="1800" b="1" i="1" dirty="0">
                <a:latin typeface="Calibri"/>
                <a:cs typeface="Calibri"/>
              </a:rPr>
              <a:t>;  ben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 err="1">
                <a:latin typeface="Calibri"/>
                <a:cs typeface="Calibri"/>
              </a:rPr>
              <a:t>tek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dirty="0" err="1">
                <a:latin typeface="Calibri"/>
                <a:cs typeface="Calibri"/>
              </a:rPr>
              <a:t>dil</a:t>
            </a:r>
            <a:r>
              <a:rPr lang="tr-TR" b="1" i="1" spc="-10" dirty="0">
                <a:latin typeface="Calibri"/>
                <a:cs typeface="Calibri"/>
              </a:rPr>
              <a:t>- protokol bilirim: </a:t>
            </a:r>
            <a:r>
              <a:rPr lang="tr-TR" sz="1800" b="1" i="1" dirty="0">
                <a:latin typeface="Calibri"/>
                <a:cs typeface="Calibri"/>
              </a:rPr>
              <a:t>Dinleyip bu dersi çalışan ve anlayan </a:t>
            </a:r>
            <a:r>
              <a:rPr sz="1800" b="1" i="1" spc="-25" dirty="0" err="1">
                <a:latin typeface="Calibri"/>
                <a:cs typeface="Calibri"/>
              </a:rPr>
              <a:t>geçer</a:t>
            </a:r>
            <a:r>
              <a:rPr sz="1800" b="1" i="1" spc="-25" dirty="0">
                <a:latin typeface="Calibri"/>
                <a:cs typeface="Calibri"/>
              </a:rPr>
              <a:t>.</a:t>
            </a:r>
            <a:r>
              <a:rPr sz="1800" b="1" i="1" spc="400" dirty="0">
                <a:latin typeface="Calibri"/>
                <a:cs typeface="Calibri"/>
              </a:rPr>
              <a:t> </a:t>
            </a:r>
            <a:r>
              <a:rPr lang="tr-TR" sz="1800" b="1" i="1" dirty="0">
                <a:latin typeface="Calibri"/>
                <a:cs typeface="Calibri"/>
              </a:rPr>
              <a:t>Aksi takdirde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 err="1">
                <a:latin typeface="Calibri"/>
                <a:cs typeface="Calibri"/>
              </a:rPr>
              <a:t>seneye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lang="tr-TR" sz="1800" b="1" i="1" spc="10" dirty="0">
                <a:latin typeface="Calibri"/>
                <a:cs typeface="Calibri"/>
              </a:rPr>
              <a:t>dersi alır </a:t>
            </a:r>
            <a:r>
              <a:rPr sz="1800" b="1" i="1" spc="10" dirty="0">
                <a:latin typeface="Calibri"/>
                <a:cs typeface="Calibri"/>
              </a:rPr>
              <a:t>”</a:t>
            </a:r>
            <a:endParaRPr sz="1800" dirty="0">
              <a:latin typeface="Calibri"/>
              <a:cs typeface="Calibri"/>
            </a:endParaRPr>
          </a:p>
          <a:p>
            <a:pPr marL="2755900" algn="r">
              <a:lnSpc>
                <a:spcPct val="100000"/>
              </a:lnSpc>
              <a:spcBef>
                <a:spcPts val="670"/>
              </a:spcBef>
            </a:pPr>
            <a:r>
              <a:rPr lang="tr-TR" sz="1800" i="1" spc="-10" dirty="0">
                <a:solidFill>
                  <a:srgbClr val="FF0000"/>
                </a:solidFill>
                <a:latin typeface="Calibri"/>
                <a:cs typeface="Calibri"/>
              </a:rPr>
              <a:t>Sercan YALÇIN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lang="tr-TR" sz="1800" i="1" spc="-5" dirty="0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690" y="0"/>
            <a:ext cx="7343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0000"/>
                </a:solidFill>
              </a:rPr>
              <a:t>Register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Standart </a:t>
            </a:r>
            <a:r>
              <a:rPr sz="4000" spc="-5" dirty="0">
                <a:solidFill>
                  <a:srgbClr val="000000"/>
                </a:solidFill>
              </a:rPr>
              <a:t>İsimleri</a:t>
            </a:r>
            <a:r>
              <a:rPr sz="4000" spc="2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(MIPS-32)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77904"/>
              </p:ext>
            </p:extLst>
          </p:nvPr>
        </p:nvGraphicFramePr>
        <p:xfrm>
          <a:off x="246825" y="614870"/>
          <a:ext cx="8546402" cy="6143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14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11AA4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Register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Number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11AA4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3637279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age	</a:t>
                      </a:r>
                      <a:endParaRPr sz="1800" baseline="-34722" dirty="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11AA44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76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Preserved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call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2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200" b="1" spc="-5" dirty="0" err="1">
                          <a:latin typeface="Arial"/>
                          <a:cs typeface="Arial"/>
                        </a:rPr>
                        <a:t>Ç</a:t>
                      </a:r>
                      <a:r>
                        <a:rPr sz="1200" b="1" spc="-5" dirty="0" err="1">
                          <a:latin typeface="Arial"/>
                          <a:cs typeface="Arial"/>
                        </a:rPr>
                        <a:t>ağrılarda</a:t>
                      </a:r>
                      <a:r>
                        <a:rPr sz="12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 err="1">
                          <a:latin typeface="Arial"/>
                          <a:cs typeface="Arial"/>
                        </a:rPr>
                        <a:t>içeriğin</a:t>
                      </a:r>
                      <a:r>
                        <a:rPr lang="en-US"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 err="1">
                          <a:latin typeface="Arial"/>
                          <a:cs typeface="Arial"/>
                        </a:rPr>
                        <a:t>korunmas</a:t>
                      </a:r>
                      <a:r>
                        <a:rPr lang="en-US" sz="1200" b="1" spc="-5" dirty="0" err="1">
                          <a:latin typeface="Arial"/>
                          <a:cs typeface="Arial"/>
                        </a:rPr>
                        <a:t>ı</a:t>
                      </a:r>
                      <a:r>
                        <a:rPr lang="en-US" sz="1200" b="1" spc="-5" dirty="0">
                          <a:latin typeface="Arial"/>
                          <a:cs typeface="Arial"/>
                        </a:rPr>
                        <a:t>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8100">
                      <a:solidFill>
                        <a:srgbClr val="3366FF"/>
                      </a:solidFill>
                      <a:prstDash val="solid"/>
                    </a:lnB>
                    <a:solidFill>
                      <a:srgbClr val="11AA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59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$zero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342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constant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342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n.a.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8100">
                      <a:solidFill>
                        <a:srgbClr val="3366F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$at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reserved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assembler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n.a.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$v0-$v1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2-3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results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expressions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$a0-$a3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4-7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arguments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(procedures/functions)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$t0-$t7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8-15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temporaries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$s0-$s7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16-23</a:t>
                      </a: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saved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$t8-$t9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24-25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temporaries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$k0-$k1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26-27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reserved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operating system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n.a.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$gp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global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$sp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stack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$fp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frame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pointer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18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$ra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31</a:t>
                      </a: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address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yes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917" y="62941"/>
            <a:ext cx="1314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000000"/>
                </a:solidFill>
              </a:rPr>
              <a:t>Örnek</a:t>
            </a:r>
            <a:r>
              <a:rPr sz="4400" spc="-5" dirty="0">
                <a:solidFill>
                  <a:srgbClr val="000000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742" y="671384"/>
            <a:ext cx="8376920" cy="316496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900"/>
              </a:spcBef>
            </a:pPr>
            <a:r>
              <a:rPr lang="tr-TR" sz="320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 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h)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(i +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j)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414145" algn="l"/>
                <a:tab pos="2167890" algn="l"/>
                <a:tab pos="2917190" algn="l"/>
                <a:tab pos="3604260" algn="l"/>
                <a:tab pos="4267200" algn="l"/>
              </a:tabLst>
            </a:pPr>
            <a:r>
              <a:rPr sz="2000" dirty="0">
                <a:latin typeface="Calibri"/>
                <a:cs typeface="Calibri"/>
              </a:rPr>
              <a:t>Örneğindeki	</a:t>
            </a:r>
            <a:r>
              <a:rPr sz="2800" b="1" spc="-70" dirty="0">
                <a:latin typeface="Calibri"/>
                <a:cs typeface="Calibri"/>
              </a:rPr>
              <a:t>f,	</a:t>
            </a:r>
            <a:r>
              <a:rPr sz="2800" b="1" spc="10" dirty="0">
                <a:latin typeface="Calibri"/>
                <a:cs typeface="Calibri"/>
              </a:rPr>
              <a:t>g,	</a:t>
            </a:r>
            <a:r>
              <a:rPr lang="tr-TR" sz="2800" spc="-15" dirty="0"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h,	i,	j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değişkenleri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(Operand)</a:t>
            </a:r>
            <a:endParaRPr sz="2800" dirty="0">
              <a:latin typeface="Calibri"/>
              <a:cs typeface="Calibri"/>
            </a:endParaRPr>
          </a:p>
          <a:p>
            <a:pPr marL="355600" marR="5080" indent="1276985">
              <a:lnSpc>
                <a:spcPct val="100000"/>
              </a:lnSpc>
              <a:spcBef>
                <a:spcPts val="670"/>
              </a:spcBef>
              <a:tabLst>
                <a:tab pos="1388745" algn="l"/>
                <a:tab pos="2387600" algn="l"/>
                <a:tab pos="3145155" algn="l"/>
                <a:tab pos="3902710" algn="l"/>
                <a:tab pos="5163820" algn="l"/>
              </a:tabLst>
            </a:pPr>
            <a:r>
              <a:rPr sz="2800" b="1" spc="-5" dirty="0">
                <a:latin typeface="Calibri"/>
                <a:cs typeface="Calibri"/>
              </a:rPr>
              <a:t>$s</a:t>
            </a:r>
            <a:r>
              <a:rPr lang="tr-TR" sz="2800" b="1" spc="-5" dirty="0">
                <a:latin typeface="Calibri"/>
                <a:cs typeface="Calibri"/>
              </a:rPr>
              <a:t>0</a:t>
            </a:r>
            <a:r>
              <a:rPr sz="2800" b="1" spc="-5" dirty="0">
                <a:latin typeface="Calibri"/>
                <a:cs typeface="Calibri"/>
              </a:rPr>
              <a:t>,	$s1,	$s2,	$s3,$s4	</a:t>
            </a:r>
            <a:r>
              <a:rPr sz="2800" spc="-30" dirty="0">
                <a:latin typeface="Calibri"/>
                <a:cs typeface="Calibri"/>
              </a:rPr>
              <a:t>registerlerin’a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atanmış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olsun.	</a:t>
            </a:r>
            <a:r>
              <a:rPr sz="2800" spc="-5" dirty="0">
                <a:latin typeface="Calibri"/>
                <a:cs typeface="Calibri"/>
              </a:rPr>
              <a:t>Bu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işlemin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MIPS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kodu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karşılığı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nedir?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Cevap: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3939540"/>
            <a:ext cx="8136635" cy="1196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13207"/>
            <a:ext cx="6450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Hafıza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İşlenenleri(Operands)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94179" y="5413502"/>
            <a:ext cx="86995" cy="22860"/>
          </a:xfrm>
          <a:custGeom>
            <a:avLst/>
            <a:gdLst/>
            <a:ahLst/>
            <a:cxnLst/>
            <a:rect l="l" t="t" r="r" b="b"/>
            <a:pathLst>
              <a:path w="86994" h="22860">
                <a:moveTo>
                  <a:pt x="86868" y="0"/>
                </a:moveTo>
                <a:lnTo>
                  <a:pt x="0" y="0"/>
                </a:lnTo>
                <a:lnTo>
                  <a:pt x="0" y="22860"/>
                </a:lnTo>
                <a:lnTo>
                  <a:pt x="86868" y="22860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267" y="709625"/>
            <a:ext cx="8692515" cy="51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Şimdiye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kadarki</a:t>
            </a:r>
            <a:r>
              <a:rPr sz="18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örneklerde</a:t>
            </a:r>
            <a:r>
              <a:rPr sz="18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birkaç</a:t>
            </a:r>
            <a:r>
              <a:rPr sz="18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değişken</a:t>
            </a:r>
            <a:r>
              <a:rPr sz="18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üzerinde</a:t>
            </a:r>
            <a:r>
              <a:rPr sz="18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işlem</a:t>
            </a:r>
            <a:r>
              <a:rPr sz="1800" i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yapıyorduk. 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</a:t>
            </a:r>
            <a:r>
              <a:rPr sz="18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durumda</a:t>
            </a:r>
            <a:r>
              <a:rPr sz="1800" i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registerlerde</a:t>
            </a:r>
            <a:r>
              <a:rPr sz="18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çıkmıyordu.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  <a:tab pos="1574165" algn="l"/>
              </a:tabLst>
            </a:pPr>
            <a:r>
              <a:rPr sz="2800" spc="-30" dirty="0">
                <a:latin typeface="Calibri"/>
                <a:cs typeface="Calibri"/>
              </a:rPr>
              <a:t>Fakat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öyle</a:t>
            </a:r>
            <a:r>
              <a:rPr sz="2800" spc="-5" dirty="0">
                <a:latin typeface="Calibri"/>
                <a:cs typeface="Calibri"/>
              </a:rPr>
              <a:t> işlemler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vardır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çok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sayıda</a:t>
            </a:r>
            <a:r>
              <a:rPr sz="2800" spc="-10" dirty="0">
                <a:latin typeface="Calibri"/>
                <a:cs typeface="Calibri"/>
              </a:rPr>
              <a:t> verinin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kullanılması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gerekir.	Yani</a:t>
            </a:r>
            <a:r>
              <a:rPr sz="2800" spc="-10" dirty="0">
                <a:latin typeface="Calibri"/>
                <a:cs typeface="Calibri"/>
              </a:rPr>
              <a:t> karmaşık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kapasiteli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bloğuyla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çalışılması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sözkonudur.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durumda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işlenen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sayısı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register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sayısından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çok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çok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fazla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olabilir.</a:t>
            </a:r>
            <a:endParaRPr sz="2800">
              <a:latin typeface="Calibri"/>
              <a:cs typeface="Calibri"/>
            </a:endParaRPr>
          </a:p>
          <a:p>
            <a:pPr marL="355600" marR="1029969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915795" algn="l"/>
              </a:tabLst>
            </a:pPr>
            <a:r>
              <a:rPr sz="2800" spc="-5" dirty="0">
                <a:latin typeface="Calibri"/>
                <a:cs typeface="Calibri"/>
              </a:rPr>
              <a:t>Bu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durumda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milyonlarca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veriden </a:t>
            </a:r>
            <a:r>
              <a:rPr sz="2800" spc="-5" dirty="0">
                <a:latin typeface="Calibri"/>
                <a:cs typeface="Calibri"/>
              </a:rPr>
              <a:t>oluşan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yapılarını	</a:t>
            </a:r>
            <a:r>
              <a:rPr sz="2800" i="1" spc="-5" dirty="0">
                <a:latin typeface="Calibri"/>
                <a:cs typeface="Calibri"/>
              </a:rPr>
              <a:t>ana </a:t>
            </a:r>
            <a:r>
              <a:rPr sz="2800" i="1" spc="-15" dirty="0">
                <a:latin typeface="Calibri"/>
                <a:cs typeface="Calibri"/>
              </a:rPr>
              <a:t>hafızalar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üzerlerinde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bulundururlar.</a:t>
            </a:r>
            <a:endParaRPr sz="2800">
              <a:latin typeface="Calibri"/>
              <a:cs typeface="Calibri"/>
            </a:endParaRPr>
          </a:p>
          <a:p>
            <a:pPr marL="355600" marR="74104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2156460" algn="l"/>
              </a:tabLst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Ana</a:t>
            </a:r>
            <a:r>
              <a:rPr sz="28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hafıza;	</a:t>
            </a:r>
            <a:r>
              <a:rPr sz="2800" spc="-15" dirty="0">
                <a:latin typeface="Calibri"/>
                <a:cs typeface="Calibri"/>
              </a:rPr>
              <a:t>yüksek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seviye-programlama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dili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komutlarının,verilerin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sonuçların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saklandığı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yerdir.</a:t>
            </a:r>
            <a:endParaRPr sz="2800">
              <a:latin typeface="Calibri"/>
              <a:cs typeface="Calibri"/>
            </a:endParaRPr>
          </a:p>
          <a:p>
            <a:pPr marL="355600" marR="11493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Registerler</a:t>
            </a:r>
            <a:r>
              <a:rPr sz="28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komutlarının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çalıştırdığı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aritmetiksel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işlemlerin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yapıldığı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dataları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bulundurur.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3488"/>
            <a:ext cx="8073390" cy="617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7675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Ana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hafızadaki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veriler,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registerlare</a:t>
            </a:r>
            <a:r>
              <a:rPr sz="3200" spc="-15" dirty="0">
                <a:latin typeface="Calibri"/>
                <a:cs typeface="Calibri"/>
              </a:rPr>
              <a:t> MIPS’ın </a:t>
            </a:r>
            <a:r>
              <a:rPr sz="3200" spc="-10" dirty="0">
                <a:latin typeface="Calibri"/>
                <a:cs typeface="Calibri"/>
              </a:rPr>
              <a:t> içerdiği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komutlarıyla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çağrılır.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komutlara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“veri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komutları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4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b="1" i="1" spc="-40" dirty="0">
                <a:latin typeface="Calibri"/>
                <a:cs typeface="Calibri"/>
              </a:rPr>
              <a:t>lw,</a:t>
            </a:r>
            <a:r>
              <a:rPr sz="3200" b="1" i="1" spc="-3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sw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denir.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Hafızadaki</a:t>
            </a:r>
            <a:r>
              <a:rPr sz="3200" spc="-5" dirty="0">
                <a:latin typeface="Calibri"/>
                <a:cs typeface="Calibri"/>
              </a:rPr>
              <a:t> bir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veri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kelimesine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ulaşabilmek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için; </a:t>
            </a:r>
            <a:r>
              <a:rPr sz="3200" spc="-25" dirty="0">
                <a:latin typeface="Calibri"/>
                <a:cs typeface="Calibri"/>
              </a:rPr>
              <a:t>komut, </a:t>
            </a:r>
            <a:r>
              <a:rPr sz="3200" spc="-5" dirty="0">
                <a:latin typeface="Calibri"/>
                <a:cs typeface="Calibri"/>
              </a:rPr>
              <a:t>ulaşılacak verinin </a:t>
            </a:r>
            <a:r>
              <a:rPr sz="3200" spc="-15" dirty="0">
                <a:latin typeface="Calibri"/>
                <a:cs typeface="Calibri"/>
              </a:rPr>
              <a:t>hafıza </a:t>
            </a:r>
            <a:r>
              <a:rPr sz="3200" spc="-5" dirty="0">
                <a:latin typeface="Calibri"/>
                <a:cs typeface="Calibri"/>
              </a:rPr>
              <a:t>adresini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beslemelidir.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Çünkü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hafıza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boyutlu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çok </a:t>
            </a:r>
            <a:r>
              <a:rPr sz="3200" spc="-5" dirty="0">
                <a:latin typeface="Calibri"/>
                <a:cs typeface="Calibri"/>
              </a:rPr>
              <a:t> büyük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dizi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şeklinde,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adreslenmiş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yapıdır.</a:t>
            </a:r>
            <a:endParaRPr sz="3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i="1" dirty="0">
                <a:latin typeface="Calibri"/>
                <a:cs typeface="Calibri"/>
              </a:rPr>
              <a:t>Bir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hafıza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adresi,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dizi</a:t>
            </a:r>
            <a:r>
              <a:rPr sz="3200" i="1" dirty="0">
                <a:latin typeface="Calibri"/>
                <a:cs typeface="Calibri"/>
              </a:rPr>
              <a:t> içerisinde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bir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indextir </a:t>
            </a:r>
            <a:r>
              <a:rPr sz="3200" i="1" spc="-5" dirty="0">
                <a:latin typeface="Calibri"/>
                <a:cs typeface="Calibri"/>
              </a:rPr>
              <a:t> (0,1,2…).</a:t>
            </a:r>
            <a:endParaRPr sz="3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“Adreslenmiş</a:t>
            </a:r>
            <a:r>
              <a:rPr sz="3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byte"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anlamında,</a:t>
            </a:r>
            <a:r>
              <a:rPr sz="3200" i="1" spc="71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index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hafızadaki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1 </a:t>
            </a:r>
            <a:r>
              <a:rPr sz="3200" i="1" spc="-5" dirty="0">
                <a:latin typeface="Calibri"/>
                <a:cs typeface="Calibri"/>
              </a:rPr>
              <a:t>baytlık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yeri</a:t>
            </a:r>
            <a:r>
              <a:rPr sz="3200" i="1" dirty="0">
                <a:latin typeface="Calibri"/>
                <a:cs typeface="Calibri"/>
              </a:rPr>
              <a:t> işaret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0" dirty="0">
                <a:latin typeface="Calibri"/>
                <a:cs typeface="Calibri"/>
              </a:rPr>
              <a:t>eder.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157353"/>
            <a:ext cx="77889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tabLst>
                <a:tab pos="6136640" algn="l"/>
              </a:tabLst>
            </a:pPr>
            <a:r>
              <a:rPr b="1" spc="-5" dirty="0">
                <a:latin typeface="Calibri"/>
                <a:cs typeface="Calibri"/>
              </a:rPr>
              <a:t>Ana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hafızadaki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bir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operand’ın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atanmasının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derlenmesi-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Örnek </a:t>
            </a:r>
            <a:r>
              <a:rPr b="1" spc="-5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(Compiling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assignment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when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operand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is	in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memory)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94664"/>
            <a:ext cx="875538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63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3558540" algn="l"/>
                <a:tab pos="4396740" algn="l"/>
                <a:tab pos="713422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hafıza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dizi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şeklindeki	operandlar’ı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(İşlenenler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veri)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registerler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ilişkilendirmek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derleyici	</a:t>
            </a:r>
            <a:r>
              <a:rPr sz="2400" spc="-10" dirty="0">
                <a:latin typeface="Calibri"/>
                <a:cs typeface="Calibri"/>
              </a:rPr>
              <a:t>bellekte</a:t>
            </a:r>
            <a:r>
              <a:rPr sz="2400" spc="-5" dirty="0">
                <a:latin typeface="Calibri"/>
                <a:cs typeface="Calibri"/>
              </a:rPr>
              <a:t> bir </a:t>
            </a:r>
            <a:r>
              <a:rPr sz="2400" spc="-10" dirty="0">
                <a:latin typeface="Calibri"/>
                <a:cs typeface="Calibri"/>
              </a:rPr>
              <a:t>yer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ayırır.	</a:t>
            </a:r>
            <a:r>
              <a:rPr sz="2400" spc="-65" dirty="0">
                <a:latin typeface="Calibri"/>
                <a:cs typeface="Calibri"/>
              </a:rPr>
              <a:t>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komutu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bir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başlangıç adresini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30" dirty="0">
                <a:latin typeface="Calibri"/>
                <a:cs typeface="Calibri"/>
              </a:rPr>
              <a:t>belirler.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890645" algn="l"/>
                <a:tab pos="3938904" algn="l"/>
                <a:tab pos="4942840" algn="l"/>
                <a:tab pos="70923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 </a:t>
            </a:r>
            <a:r>
              <a:rPr sz="2400" spc="-10" dirty="0">
                <a:latin typeface="Calibri"/>
                <a:cs typeface="Calibri"/>
              </a:rPr>
              <a:t>baytlık </a:t>
            </a:r>
            <a:r>
              <a:rPr sz="2400" spc="-5" dirty="0">
                <a:latin typeface="Calibri"/>
                <a:cs typeface="Calibri"/>
              </a:rPr>
              <a:t>bir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dizi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olsun.	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$s1 </a:t>
            </a:r>
            <a:r>
              <a:rPr sz="2400" spc="-10" dirty="0">
                <a:latin typeface="Calibri"/>
                <a:cs typeface="Calibri"/>
              </a:rPr>
              <a:t>registeri,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	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$s2</a:t>
            </a:r>
            <a:r>
              <a:rPr sz="24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adres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bloğunun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başlangıç </a:t>
            </a:r>
            <a:r>
              <a:rPr sz="2400" spc="-10" dirty="0">
                <a:latin typeface="Calibri"/>
                <a:cs typeface="Calibri"/>
              </a:rPr>
              <a:t>adresi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	</a:t>
            </a:r>
            <a:r>
              <a:rPr sz="2400" dirty="0">
                <a:solidFill>
                  <a:srgbClr val="205868"/>
                </a:solidFill>
                <a:latin typeface="Calibri"/>
                <a:cs typeface="Calibri"/>
              </a:rPr>
              <a:t>$s3 </a:t>
            </a:r>
            <a:r>
              <a:rPr sz="2400" spc="-5" dirty="0">
                <a:latin typeface="Calibri"/>
                <a:cs typeface="Calibri"/>
              </a:rPr>
              <a:t>(başlangıç </a:t>
            </a:r>
            <a:r>
              <a:rPr sz="2400" spc="-10" dirty="0">
                <a:latin typeface="Calibri"/>
                <a:cs typeface="Calibri"/>
              </a:rPr>
              <a:t>registeri)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kullanılsın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(Veriler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5" dirty="0">
                <a:latin typeface="Calibri"/>
                <a:cs typeface="Calibri"/>
              </a:rPr>
              <a:t>bayt’lık	</a:t>
            </a:r>
            <a:r>
              <a:rPr sz="2400" spc="-5" dirty="0">
                <a:latin typeface="Calibri"/>
                <a:cs typeface="Calibri"/>
              </a:rPr>
              <a:t>olsun).</a:t>
            </a:r>
            <a:endParaRPr sz="2400" dirty="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+</a:t>
            </a:r>
            <a:r>
              <a:rPr sz="24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A[8];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işlemi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için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  <a:tabLst>
                <a:tab pos="1841500" algn="l"/>
                <a:tab pos="3707129" algn="l"/>
              </a:tabLst>
            </a:pPr>
            <a:r>
              <a:rPr lang="tr-TR"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lang="tr-TR" sz="2400">
                <a:solidFill>
                  <a:srgbClr val="C00000"/>
                </a:solidFill>
                <a:latin typeface="Calibri"/>
                <a:cs typeface="Calibri"/>
              </a:rPr>
              <a:t>        </a:t>
            </a:r>
            <a:r>
              <a:rPr sz="2400" spc="-5">
                <a:solidFill>
                  <a:srgbClr val="C00000"/>
                </a:solidFill>
                <a:latin typeface="Calibri"/>
                <a:cs typeface="Calibri"/>
              </a:rPr>
              <a:t>$t0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8($s3)	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temporary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 register</a:t>
            </a:r>
            <a:r>
              <a:rPr sz="18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35" dirty="0">
                <a:solidFill>
                  <a:srgbClr val="C00000"/>
                </a:solidFill>
                <a:latin typeface="Calibri"/>
                <a:cs typeface="Calibri"/>
              </a:rPr>
              <a:t>$to’a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 A[8]’in</a:t>
            </a:r>
            <a:r>
              <a:rPr sz="1800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get,rilmesi.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1739264" algn="l"/>
              </a:tabLst>
            </a:pP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add	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$s1,</a:t>
            </a:r>
            <a:r>
              <a:rPr sz="2400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$s2,</a:t>
            </a:r>
            <a:r>
              <a:rPr sz="2400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$t0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sz="2000" b="1" i="1" dirty="0">
                <a:latin typeface="Calibri"/>
                <a:cs typeface="Calibri"/>
              </a:rPr>
              <a:t>Başlangıç</a:t>
            </a:r>
            <a:r>
              <a:rPr sz="2000" b="1" i="1" spc="40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registeri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(Base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register):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Dizinin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başlangıç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adresi</a:t>
            </a:r>
            <a:endParaRPr sz="2000" dirty="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480"/>
              </a:spcBef>
              <a:tabLst>
                <a:tab pos="4584700" algn="l"/>
              </a:tabLst>
            </a:pPr>
            <a:r>
              <a:rPr sz="2000" b="1" i="1" spc="-5" dirty="0">
                <a:latin typeface="Calibri"/>
                <a:cs typeface="Calibri"/>
              </a:rPr>
              <a:t>offset:	</a:t>
            </a:r>
            <a:r>
              <a:rPr sz="2000" i="1" spc="-10" dirty="0">
                <a:latin typeface="Calibri"/>
                <a:cs typeface="Calibri"/>
              </a:rPr>
              <a:t>Data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transferi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için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sabit(8).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220" y="4815617"/>
            <a:ext cx="1942384" cy="16297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2890"/>
            <a:ext cx="807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000000"/>
                </a:solidFill>
                <a:latin typeface="Calibri"/>
                <a:cs typeface="Calibri"/>
              </a:rPr>
              <a:t>****</a:t>
            </a:r>
            <a:r>
              <a:rPr i="1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Çoğu</a:t>
            </a:r>
            <a:r>
              <a:rPr i="1" spc="6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veri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ögeleri</a:t>
            </a:r>
            <a:r>
              <a:rPr i="1" spc="7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1</a:t>
            </a:r>
            <a:r>
              <a:rPr i="1" spc="3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baytlık</a:t>
            </a:r>
            <a:r>
              <a:rPr i="1" spc="6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olabildiği</a:t>
            </a:r>
            <a:r>
              <a:rPr i="1" spc="6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gibi,</a:t>
            </a:r>
            <a:r>
              <a:rPr i="1" spc="6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4</a:t>
            </a:r>
            <a:r>
              <a:rPr i="1" spc="4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baytlık(32</a:t>
            </a:r>
            <a:r>
              <a:rPr i="1" spc="5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bitlik)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28650"/>
            <a:ext cx="807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8600" algn="l"/>
              </a:tabLst>
            </a:pP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r>
              <a:rPr sz="2400" i="1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baytLık	veri</a:t>
            </a:r>
            <a:r>
              <a:rPr sz="2400" i="1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ögesi</a:t>
            </a:r>
            <a:r>
              <a:rPr sz="2400" i="1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uzunlukları</a:t>
            </a:r>
            <a:r>
              <a:rPr sz="2400" i="1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z="2400" i="1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söz</a:t>
            </a:r>
            <a:r>
              <a:rPr sz="2400" i="1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FF0000"/>
                </a:solidFill>
                <a:latin typeface="Calibri"/>
                <a:cs typeface="Calibri"/>
              </a:rPr>
              <a:t>konusudur.</a:t>
            </a:r>
            <a:r>
              <a:rPr sz="2400" i="1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32bitlik</a:t>
            </a:r>
            <a:r>
              <a:rPr sz="2400" i="1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veri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825887"/>
            <a:ext cx="7805420" cy="283527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elemanlarının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edilmesi ise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 aşağıdaki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FF0000"/>
                </a:solidFill>
                <a:latin typeface="Calibri"/>
                <a:cs typeface="Calibri"/>
              </a:rPr>
              <a:t>gibidir.</a:t>
            </a:r>
            <a:endParaRPr sz="2400">
              <a:latin typeface="Calibri"/>
              <a:cs typeface="Calibri"/>
            </a:endParaRPr>
          </a:p>
          <a:p>
            <a:pPr marL="184785" indent="-90170">
              <a:lnSpc>
                <a:spcPct val="100000"/>
              </a:lnSpc>
              <a:spcBef>
                <a:spcPts val="1110"/>
              </a:spcBef>
              <a:buSzPct val="95000"/>
              <a:buFont typeface="Arial MT"/>
              <a:buChar char="•"/>
              <a:tabLst>
                <a:tab pos="185420" algn="l"/>
              </a:tabLst>
            </a:pPr>
            <a:r>
              <a:rPr sz="2000" dirty="0">
                <a:latin typeface="Calibri"/>
                <a:cs typeface="Calibri"/>
              </a:rPr>
              <a:t>Bir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önceki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32bitlik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kelime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uzunluğu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kodlayalım.</a:t>
            </a:r>
            <a:endParaRPr sz="2000">
              <a:latin typeface="Calibri"/>
              <a:cs typeface="Calibri"/>
            </a:endParaRPr>
          </a:p>
          <a:p>
            <a:pPr marL="215265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52650" algn="l"/>
                <a:tab pos="2153285" algn="l"/>
              </a:tabLst>
            </a:pPr>
            <a:r>
              <a:rPr sz="2000" spc="-5" dirty="0">
                <a:latin typeface="Calibri"/>
                <a:cs typeface="Calibri"/>
              </a:rPr>
              <a:t>Çoğu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ögeleri</a:t>
            </a:r>
            <a:r>
              <a:rPr sz="2000" dirty="0">
                <a:latin typeface="Calibri"/>
                <a:cs typeface="Calibri"/>
              </a:rPr>
              <a:t> 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bayttan </a:t>
            </a:r>
            <a:r>
              <a:rPr sz="2000" spc="-5" dirty="0">
                <a:latin typeface="Calibri"/>
                <a:cs typeface="Calibri"/>
              </a:rPr>
              <a:t>dah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uzun</a:t>
            </a:r>
            <a:r>
              <a:rPr sz="2000" spc="-10" dirty="0">
                <a:latin typeface="Calibri"/>
                <a:cs typeface="Calibri"/>
              </a:rPr>
              <a:t> kelimeler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kullanır.</a:t>
            </a:r>
            <a:endParaRPr sz="2000">
              <a:latin typeface="Calibri"/>
              <a:cs typeface="Calibri"/>
            </a:endParaRPr>
          </a:p>
          <a:p>
            <a:pPr marL="215265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52650" algn="l"/>
                <a:tab pos="2153285" algn="l"/>
              </a:tabLst>
            </a:pPr>
            <a:r>
              <a:rPr sz="2000" spc="-5" dirty="0">
                <a:latin typeface="Calibri"/>
                <a:cs typeface="Calibri"/>
              </a:rPr>
              <a:t>MIPS’te </a:t>
            </a:r>
            <a:r>
              <a:rPr sz="2000" spc="-10" dirty="0">
                <a:latin typeface="Calibri"/>
                <a:cs typeface="Calibri"/>
              </a:rPr>
              <a:t>registerler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32bit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(4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bayt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tutarlar.</a:t>
            </a:r>
            <a:endParaRPr sz="2000">
              <a:latin typeface="Calibri"/>
              <a:cs typeface="Calibri"/>
            </a:endParaRPr>
          </a:p>
          <a:p>
            <a:pPr marL="3753485" marR="286385">
              <a:lnSpc>
                <a:spcPct val="120000"/>
              </a:lnSpc>
              <a:spcBef>
                <a:spcPts val="5"/>
              </a:spcBef>
            </a:pP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0.kelimenin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byte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adresi  </a:t>
            </a:r>
            <a:r>
              <a:rPr sz="2000" spc="-30" dirty="0">
                <a:solidFill>
                  <a:srgbClr val="6F2F9F"/>
                </a:solidFill>
                <a:latin typeface="Calibri"/>
                <a:cs typeface="Calibri"/>
              </a:rPr>
              <a:t>0’dan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başlar </a:t>
            </a:r>
            <a:r>
              <a:rPr sz="2000" spc="-4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Calibri"/>
                <a:cs typeface="Calibri"/>
              </a:rPr>
              <a:t>1.kelimenin byte </a:t>
            </a:r>
            <a:r>
              <a:rPr sz="2000" i="1" spc="-5" dirty="0">
                <a:solidFill>
                  <a:srgbClr val="6F2F9F"/>
                </a:solidFill>
                <a:latin typeface="Calibri"/>
                <a:cs typeface="Calibri"/>
              </a:rPr>
              <a:t>adresi</a:t>
            </a:r>
            <a:r>
              <a:rPr sz="2000" i="1" spc="4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6F2F9F"/>
                </a:solidFill>
                <a:latin typeface="Calibri"/>
                <a:cs typeface="Calibri"/>
              </a:rPr>
              <a:t>4 </a:t>
            </a:r>
            <a:r>
              <a:rPr sz="2000" i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Calibri"/>
                <a:cs typeface="Calibri"/>
              </a:rPr>
              <a:t>2.kelimenin</a:t>
            </a:r>
            <a:r>
              <a:rPr sz="2000" i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Calibri"/>
                <a:cs typeface="Calibri"/>
              </a:rPr>
              <a:t>byte</a:t>
            </a:r>
            <a:r>
              <a:rPr sz="2000" i="1" spc="-5" dirty="0">
                <a:solidFill>
                  <a:srgbClr val="6F2F9F"/>
                </a:solidFill>
                <a:latin typeface="Calibri"/>
                <a:cs typeface="Calibri"/>
              </a:rPr>
              <a:t> adrei</a:t>
            </a:r>
            <a:r>
              <a:rPr sz="2000" i="1" spc="4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6F2F9F"/>
                </a:solidFill>
                <a:latin typeface="Calibri"/>
                <a:cs typeface="Calibri"/>
              </a:rPr>
              <a:t>8…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6725" y="4070984"/>
            <a:ext cx="367157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926465" algn="l"/>
                <a:tab pos="2604770" algn="l"/>
              </a:tabLst>
            </a:pPr>
            <a:r>
              <a:rPr sz="2400" dirty="0">
                <a:latin typeface="Calibri"/>
                <a:cs typeface="Calibri"/>
              </a:rPr>
              <a:t>lw	$t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32($s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	</a:t>
            </a:r>
            <a:r>
              <a:rPr sz="2400" i="1" dirty="0">
                <a:latin typeface="Calibri"/>
                <a:cs typeface="Calibri"/>
              </a:rPr>
              <a:t>#</a:t>
            </a:r>
            <a:r>
              <a:rPr sz="2400" i="1" spc="-5" dirty="0">
                <a:latin typeface="Calibri"/>
                <a:cs typeface="Calibri"/>
              </a:rPr>
              <a:t>8x4</a:t>
            </a:r>
            <a:r>
              <a:rPr sz="2400" i="1" spc="5" dirty="0">
                <a:latin typeface="Calibri"/>
                <a:cs typeface="Calibri"/>
              </a:rPr>
              <a:t>=</a:t>
            </a:r>
            <a:r>
              <a:rPr sz="2400" i="1" spc="-5" dirty="0">
                <a:latin typeface="Calibri"/>
                <a:cs typeface="Calibri"/>
              </a:rPr>
              <a:t>32  </a:t>
            </a:r>
            <a:r>
              <a:rPr sz="2400" i="1" dirty="0">
                <a:latin typeface="Calibri"/>
                <a:cs typeface="Calibri"/>
              </a:rPr>
              <a:t>add	</a:t>
            </a:r>
            <a:r>
              <a:rPr sz="2400" i="1" spc="-5" dirty="0">
                <a:latin typeface="Calibri"/>
                <a:cs typeface="Calibri"/>
              </a:rPr>
              <a:t>$s1, $s2,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$t0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842" y="3607928"/>
            <a:ext cx="2727929" cy="24065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066" y="128727"/>
            <a:ext cx="696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load</a:t>
            </a:r>
            <a:r>
              <a:rPr sz="2800" dirty="0"/>
              <a:t> </a:t>
            </a:r>
            <a:r>
              <a:rPr sz="2800" spc="-15" dirty="0"/>
              <a:t>ve</a:t>
            </a:r>
            <a:r>
              <a:rPr sz="2800" spc="-10" dirty="0"/>
              <a:t> </a:t>
            </a:r>
            <a:r>
              <a:rPr sz="2800" spc="-20" dirty="0"/>
              <a:t>Store</a:t>
            </a:r>
            <a:r>
              <a:rPr sz="2800" dirty="0"/>
              <a:t> </a:t>
            </a:r>
            <a:r>
              <a:rPr sz="2800" spc="-5" dirty="0"/>
              <a:t>(lw </a:t>
            </a:r>
            <a:r>
              <a:rPr sz="2800" spc="-15" dirty="0"/>
              <a:t>ve</a:t>
            </a:r>
            <a:r>
              <a:rPr sz="2800" dirty="0"/>
              <a:t> </a:t>
            </a:r>
            <a:r>
              <a:rPr sz="2800" spc="-10" dirty="0"/>
              <a:t>sw)</a:t>
            </a:r>
            <a:r>
              <a:rPr sz="2800" spc="10" dirty="0"/>
              <a:t> </a:t>
            </a:r>
            <a:r>
              <a:rPr sz="2800" spc="-10" dirty="0"/>
              <a:t>kullanımının</a:t>
            </a:r>
            <a:r>
              <a:rPr sz="2800" spc="30" dirty="0"/>
              <a:t> </a:t>
            </a:r>
            <a:r>
              <a:rPr sz="2800" spc="-10" dirty="0"/>
              <a:t>derlenmesi </a:t>
            </a:r>
            <a:r>
              <a:rPr sz="2800" spc="-620" dirty="0"/>
              <a:t> </a:t>
            </a:r>
            <a:r>
              <a:rPr sz="2800" spc="-10" dirty="0"/>
              <a:t>(Compiling</a:t>
            </a:r>
            <a:r>
              <a:rPr sz="2800" spc="20" dirty="0"/>
              <a:t> </a:t>
            </a:r>
            <a:r>
              <a:rPr sz="2800" spc="-5" dirty="0"/>
              <a:t>Using</a:t>
            </a:r>
            <a:r>
              <a:rPr sz="2800" spc="5" dirty="0"/>
              <a:t> </a:t>
            </a:r>
            <a:r>
              <a:rPr sz="2800" spc="-5" dirty="0"/>
              <a:t>Load and</a:t>
            </a:r>
            <a:r>
              <a:rPr sz="2800" spc="20" dirty="0"/>
              <a:t> </a:t>
            </a:r>
            <a:r>
              <a:rPr sz="2800" spc="-20" dirty="0"/>
              <a:t>store)-</a:t>
            </a:r>
            <a:r>
              <a:rPr sz="2800" spc="10" dirty="0"/>
              <a:t> </a:t>
            </a:r>
            <a:r>
              <a:rPr sz="2800" spc="-10" dirty="0"/>
              <a:t>örnek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8267" y="1151382"/>
            <a:ext cx="822198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kodu</a:t>
            </a:r>
            <a:r>
              <a:rPr sz="2400" dirty="0">
                <a:latin typeface="Arial MT"/>
                <a:cs typeface="Arial MT"/>
              </a:rPr>
              <a:t>:	</a:t>
            </a:r>
            <a:r>
              <a:rPr sz="2400" b="1" spc="-5" dirty="0">
                <a:latin typeface="Arial"/>
                <a:cs typeface="Arial"/>
              </a:rPr>
              <a:t>A[12]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A[8];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40"/>
              </a:spcBef>
            </a:pPr>
            <a:r>
              <a:rPr sz="1600" spc="-5" dirty="0">
                <a:latin typeface="Arial MT"/>
                <a:cs typeface="Arial MT"/>
              </a:rPr>
              <a:t>Bu </a:t>
            </a:r>
            <a:r>
              <a:rPr sz="1600" spc="-165" dirty="0">
                <a:latin typeface="Arial MT"/>
                <a:cs typeface="Arial MT"/>
              </a:rPr>
              <a:t>işlem</a:t>
            </a:r>
            <a:r>
              <a:rPr sz="1600" spc="-1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 </a:t>
            </a:r>
            <a:r>
              <a:rPr sz="1600" spc="-10" dirty="0">
                <a:latin typeface="Arial MT"/>
                <a:cs typeface="Arial MT"/>
              </a:rPr>
              <a:t>kodunda </a:t>
            </a:r>
            <a:r>
              <a:rPr sz="1600" spc="-5" dirty="0">
                <a:latin typeface="Arial MT"/>
                <a:cs typeface="Arial MT"/>
              </a:rPr>
              <a:t>tek bir </a:t>
            </a:r>
            <a:r>
              <a:rPr sz="1600" spc="-165" dirty="0">
                <a:latin typeface="Arial MT"/>
                <a:cs typeface="Arial MT"/>
              </a:rPr>
              <a:t>işlem</a:t>
            </a:r>
            <a:r>
              <a:rPr sz="1600" spc="-1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olmasına </a:t>
            </a:r>
            <a:r>
              <a:rPr sz="1600" spc="-125" dirty="0">
                <a:latin typeface="Arial MT"/>
                <a:cs typeface="Arial MT"/>
              </a:rPr>
              <a:t>rağmen</a:t>
            </a:r>
            <a:r>
              <a:rPr sz="1600" spc="-1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ana hafızada </a:t>
            </a:r>
            <a:r>
              <a:rPr sz="1600" spc="-5" dirty="0">
                <a:latin typeface="Arial MT"/>
                <a:cs typeface="Arial MT"/>
              </a:rPr>
              <a:t>2 tane </a:t>
            </a:r>
            <a:r>
              <a:rPr sz="1600" spc="-120" dirty="0">
                <a:latin typeface="Arial MT"/>
                <a:cs typeface="Arial MT"/>
              </a:rPr>
              <a:t>işlenen </a:t>
            </a:r>
            <a:r>
              <a:rPr sz="1600" spc="-5" dirty="0">
                <a:latin typeface="Arial MT"/>
                <a:cs typeface="Arial MT"/>
              </a:rPr>
              <a:t>( </a:t>
            </a:r>
            <a:r>
              <a:rPr sz="1600" spc="-175" dirty="0">
                <a:latin typeface="Arial MT"/>
                <a:cs typeface="Arial MT"/>
              </a:rPr>
              <a:t>değişken)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vardır.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Dolayısıyla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1’den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fazla MIPS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komutuna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ihtiyaç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vardır.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2385"/>
              </a:lnSpc>
              <a:tabLst>
                <a:tab pos="772795" algn="l"/>
              </a:tabLst>
            </a:pPr>
            <a:r>
              <a:rPr sz="2000" spc="-5" dirty="0">
                <a:latin typeface="Arial MT"/>
                <a:cs typeface="Arial MT"/>
              </a:rPr>
              <a:t>MIPS	</a:t>
            </a:r>
            <a:r>
              <a:rPr sz="2000" dirty="0">
                <a:latin typeface="Arial MT"/>
                <a:cs typeface="Arial MT"/>
              </a:rPr>
              <a:t>kodu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4755" y="2553715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#32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=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8x4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2553715"/>
            <a:ext cx="31915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32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b="1" dirty="0">
                <a:latin typeface="Arial"/>
                <a:cs typeface="Arial"/>
              </a:rPr>
              <a:t>lw	$t0, </a:t>
            </a:r>
            <a:r>
              <a:rPr sz="2400" b="1" spc="-5" dirty="0">
                <a:latin typeface="Arial"/>
                <a:cs typeface="Arial"/>
              </a:rPr>
              <a:t>32($s3)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	$t0,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$s2,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$t0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3008630" algn="l"/>
              </a:tabLst>
            </a:pPr>
            <a:r>
              <a:rPr sz="2400" b="1" dirty="0">
                <a:latin typeface="Arial"/>
                <a:cs typeface="Arial"/>
              </a:rPr>
              <a:t>sw	$t0, 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spc="-15" dirty="0">
                <a:latin typeface="Arial"/>
                <a:cs typeface="Arial"/>
              </a:rPr>
              <a:t>8</a:t>
            </a:r>
            <a:r>
              <a:rPr sz="2400" b="1" spc="-5" dirty="0">
                <a:latin typeface="Arial"/>
                <a:cs typeface="Arial"/>
              </a:rPr>
              <a:t>($s3)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#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3084" y="3387344"/>
            <a:ext cx="4787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toplama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sonucu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nu</a:t>
            </a:r>
            <a:r>
              <a:rPr sz="1400" b="1" i="1" spc="38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ana</a:t>
            </a:r>
            <a:r>
              <a:rPr sz="1400" b="1" i="1" spc="37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hafızaya</a:t>
            </a:r>
            <a:r>
              <a:rPr sz="1400" b="1" i="1" spc="3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kaydet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(store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word)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3955491"/>
            <a:ext cx="7989570" cy="2130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 indent="-159385">
              <a:lnSpc>
                <a:spcPct val="100000"/>
              </a:lnSpc>
              <a:spcBef>
                <a:spcPts val="105"/>
              </a:spcBef>
              <a:buChar char="•"/>
              <a:tabLst>
                <a:tab pos="17208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Derleyicinin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atamaları: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–$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’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ü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70" dirty="0">
                <a:solidFill>
                  <a:srgbClr val="FF0000"/>
                </a:solidFill>
                <a:latin typeface="Arial MT"/>
                <a:cs typeface="Arial MT"/>
              </a:rPr>
              <a:t>ba</a:t>
            </a:r>
            <a:r>
              <a:rPr sz="2000" spc="-470" dirty="0">
                <a:solidFill>
                  <a:srgbClr val="FF0000"/>
                </a:solidFill>
                <a:latin typeface="Arial MT"/>
                <a:cs typeface="Arial MT"/>
              </a:rPr>
              <a:t>ş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lang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ı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ç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ad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içi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(A</a:t>
            </a:r>
            <a:r>
              <a:rPr sz="20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z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isini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75" dirty="0">
                <a:solidFill>
                  <a:srgbClr val="FF0000"/>
                </a:solidFill>
                <a:latin typeface="Arial MT"/>
                <a:cs typeface="Arial MT"/>
              </a:rPr>
              <a:t>başla</a:t>
            </a:r>
            <a:r>
              <a:rPr sz="2000" spc="-15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ı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ç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ad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’</a:t>
            </a:r>
            <a:r>
              <a:rPr sz="20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yi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335" dirty="0">
                <a:solidFill>
                  <a:srgbClr val="FF0000"/>
                </a:solidFill>
                <a:latin typeface="Arial MT"/>
                <a:cs typeface="Arial MT"/>
              </a:rPr>
              <a:t>deği</a:t>
            </a:r>
            <a:r>
              <a:rPr sz="2000" spc="-560" dirty="0">
                <a:solidFill>
                  <a:srgbClr val="FF0000"/>
                </a:solidFill>
                <a:latin typeface="Arial MT"/>
                <a:cs typeface="Arial MT"/>
              </a:rPr>
              <a:t>ş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içi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Hatırla!.Aritmetik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20" dirty="0">
                <a:latin typeface="Arial MT"/>
                <a:cs typeface="Arial MT"/>
              </a:rPr>
              <a:t>işlemler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registerlardaki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verilerle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yapılır.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Hafızadakilerle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40" dirty="0">
                <a:latin typeface="Arial MT"/>
                <a:cs typeface="Arial MT"/>
              </a:rPr>
              <a:t>değil.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295525" algn="l"/>
                <a:tab pos="3027045" algn="l"/>
                <a:tab pos="5619750" algn="l"/>
              </a:tabLst>
            </a:pPr>
            <a:r>
              <a:rPr sz="2000" dirty="0">
                <a:latin typeface="Arial MT"/>
                <a:cs typeface="Arial MT"/>
              </a:rPr>
              <a:t>Bu komut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çalışmaz	</a:t>
            </a:r>
            <a:r>
              <a:rPr sz="2000" dirty="0">
                <a:solidFill>
                  <a:srgbClr val="30859C"/>
                </a:solidFill>
                <a:latin typeface="Arial MT"/>
                <a:cs typeface="Arial MT"/>
              </a:rPr>
              <a:t>:</a:t>
            </a:r>
            <a:r>
              <a:rPr sz="2000" spc="-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30859C"/>
                </a:solidFill>
                <a:latin typeface="Arial"/>
                <a:cs typeface="Arial"/>
              </a:rPr>
              <a:t>add	48($s3),</a:t>
            </a:r>
            <a:r>
              <a:rPr sz="2000" b="1" spc="-35" dirty="0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0859C"/>
                </a:solidFill>
                <a:latin typeface="Arial"/>
                <a:cs typeface="Arial"/>
              </a:rPr>
              <a:t>$s2,</a:t>
            </a:r>
            <a:r>
              <a:rPr sz="2000" b="1" spc="-5" dirty="0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0859C"/>
                </a:solidFill>
                <a:latin typeface="Arial"/>
                <a:cs typeface="Arial"/>
              </a:rPr>
              <a:t>32($s3)	</a:t>
            </a:r>
            <a:r>
              <a:rPr sz="2000" b="1" spc="-10" dirty="0">
                <a:latin typeface="Arial"/>
                <a:cs typeface="Arial"/>
              </a:rPr>
              <a:t>niye?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32" y="192735"/>
            <a:ext cx="54933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Sabit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veya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doğrudan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işlenenler</a:t>
            </a:r>
            <a:r>
              <a:rPr spc="-10" dirty="0">
                <a:solidFill>
                  <a:srgbClr val="000000"/>
                </a:solidFill>
              </a:rPr>
              <a:t> (değişkenler)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solidFill>
                  <a:srgbClr val="000000"/>
                </a:solidFill>
              </a:rPr>
              <a:t>(Constant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Immediate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Operands)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2238"/>
            <a:ext cx="8063230" cy="5093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90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Çoğu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zaman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programlar,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İşlemlerin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çoğunda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sabit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değerler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kullanır.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Dolayısıyla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MIPS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aritmetik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komutlarının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yarıdan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fazlası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sabitlerle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yapılan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işlemlerdir.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b="1" i="1" dirty="0">
                <a:solidFill>
                  <a:srgbClr val="4F6128"/>
                </a:solidFill>
                <a:latin typeface="Calibri"/>
                <a:cs typeface="Calibri"/>
              </a:rPr>
              <a:t>Açıklama</a:t>
            </a:r>
            <a:r>
              <a:rPr sz="2000" b="1" i="1" spc="44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F6128"/>
                </a:solidFill>
                <a:latin typeface="Calibri"/>
                <a:cs typeface="Calibri"/>
              </a:rPr>
              <a:t>Notu:</a:t>
            </a:r>
            <a:r>
              <a:rPr sz="2000" b="1" i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F6128"/>
                </a:solidFill>
                <a:latin typeface="Calibri"/>
                <a:cs typeface="Calibri"/>
              </a:rPr>
              <a:t>Bu</a:t>
            </a:r>
            <a:r>
              <a:rPr sz="2000" b="1" i="1" spc="-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4F6128"/>
                </a:solidFill>
                <a:latin typeface="Calibri"/>
                <a:cs typeface="Calibri"/>
              </a:rPr>
              <a:t>konuyla</a:t>
            </a:r>
            <a:r>
              <a:rPr sz="2000" b="1" i="1" spc="-3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F6128"/>
                </a:solidFill>
                <a:latin typeface="Calibri"/>
                <a:cs typeface="Calibri"/>
              </a:rPr>
              <a:t>ilgili</a:t>
            </a:r>
            <a:r>
              <a:rPr sz="2000" b="1" i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4F6128"/>
                </a:solidFill>
                <a:latin typeface="Calibri"/>
                <a:cs typeface="Calibri"/>
              </a:rPr>
              <a:t>Donanım-Yazılım</a:t>
            </a:r>
            <a:r>
              <a:rPr sz="2000" b="1" i="1" spc="-4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F6128"/>
                </a:solidFill>
                <a:latin typeface="Calibri"/>
                <a:cs typeface="Calibri"/>
              </a:rPr>
              <a:t>etkileşimi</a:t>
            </a:r>
            <a:endParaRPr sz="200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440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Birçok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programlarda</a:t>
            </a:r>
            <a:r>
              <a:rPr sz="1800" b="1" i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çok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sayıdaki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değişken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sayısı,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bilgisayarın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sahip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olduğu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sınırlı sayıdaki</a:t>
            </a:r>
            <a:r>
              <a:rPr sz="1800" b="1" i="1" spc="3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registerlardan</a:t>
            </a:r>
            <a:r>
              <a:rPr sz="1800" b="1" i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fazladır.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Dolayısıyla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derleyici;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en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sık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kullanılan</a:t>
            </a:r>
            <a:endParaRPr sz="1800">
              <a:latin typeface="Calibri"/>
              <a:cs typeface="Calibri"/>
            </a:endParaRPr>
          </a:p>
          <a:p>
            <a:pPr marL="355600" marR="314960">
              <a:lnSpc>
                <a:spcPct val="100000"/>
              </a:lnSpc>
            </a:pP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değişkenleri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registerlar’da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tutmaya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çalışır.</a:t>
            </a:r>
            <a:r>
              <a:rPr sz="1800" b="1" i="1" spc="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Register’ler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ve</a:t>
            </a:r>
            <a:r>
              <a:rPr sz="1800" b="1" i="1" spc="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hafıza</a:t>
            </a:r>
            <a:r>
              <a:rPr sz="1800" b="1" i="1" spc="3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arasında</a:t>
            </a:r>
            <a:r>
              <a:rPr sz="1800" b="1" i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yer </a:t>
            </a:r>
            <a:r>
              <a:rPr sz="1800" b="1" i="1" spc="-39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değiştiren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(Load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ve</a:t>
            </a:r>
            <a:r>
              <a:rPr sz="1800" b="1" i="1" spc="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store</a:t>
            </a:r>
            <a:r>
              <a:rPr sz="1800" b="1" i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komutları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ile)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değişkenleri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ise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hafızanın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belirli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bir</a:t>
            </a:r>
            <a:endParaRPr sz="1800">
              <a:latin typeface="Calibri"/>
              <a:cs typeface="Calibri"/>
            </a:endParaRPr>
          </a:p>
          <a:p>
            <a:pPr marL="355600" marR="144780">
              <a:lnSpc>
                <a:spcPct val="100000"/>
              </a:lnSpc>
            </a:pP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kısmına 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yerleştirir.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Daha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az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kullanılan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değişkenlerin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konulduğu</a:t>
            </a:r>
            <a:r>
              <a:rPr sz="1800" b="1" i="1" spc="3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hafızanın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belirli </a:t>
            </a:r>
            <a:r>
              <a:rPr sz="1800" b="1" i="1" spc="-39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bölgesine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Sıçrama registerleri-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spilling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registers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18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4F6128"/>
                </a:solidFill>
                <a:latin typeface="Calibri"/>
                <a:cs typeface="Calibri"/>
              </a:rPr>
              <a:t>denir.</a:t>
            </a:r>
            <a:endParaRPr sz="1800">
              <a:latin typeface="Calibri"/>
              <a:cs typeface="Calibri"/>
            </a:endParaRPr>
          </a:p>
          <a:p>
            <a:pPr marL="355600" marR="391795" indent="-3429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Donanım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prensibinden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dolayı,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hız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ve</a:t>
            </a:r>
            <a:r>
              <a:rPr sz="1800" b="1" i="1" spc="3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kapasite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ters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orantılıdır.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Dolayısıyla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ana </a:t>
            </a:r>
            <a:r>
              <a:rPr sz="1800" b="1" i="1" spc="-39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hafızanın hızı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registerlere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göre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yavaştır.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Registerdaki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veri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daha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kullanışlı,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faydalı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bir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veridir.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MIPS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aritmetik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 komutları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iki 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registeri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okuyabilir,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onlarla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işlem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yapabilir,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onlara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yazabilir.</a:t>
            </a:r>
            <a:r>
              <a:rPr sz="1800" b="1" i="1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MIPS’in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data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transfer </a:t>
            </a:r>
            <a:r>
              <a:rPr sz="1800" b="1" i="1" spc="-39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4F6128"/>
                </a:solidFill>
                <a:latin typeface="Calibri"/>
                <a:cs typeface="Calibri"/>
              </a:rPr>
              <a:t>komutları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ise</a:t>
            </a:r>
            <a:r>
              <a:rPr sz="1800" b="1" i="1" spc="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sadece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bir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işleneni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(operand)</a:t>
            </a:r>
            <a:r>
              <a:rPr sz="1800" b="1" i="1" spc="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okuyabilir veya</a:t>
            </a:r>
            <a:r>
              <a:rPr sz="1800" b="1" i="1" spc="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yazabilir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.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 Onlarla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işlem</a:t>
            </a:r>
            <a:r>
              <a:rPr sz="1800" b="1" i="1" spc="-3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yapamaz.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Performanslı</a:t>
            </a:r>
            <a:r>
              <a:rPr sz="1800" b="1" i="1" spc="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bir</a:t>
            </a:r>
            <a:r>
              <a:rPr sz="1800" b="1" i="1" spc="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derleyici,</a:t>
            </a:r>
            <a:r>
              <a:rPr sz="1800" b="1" i="1" spc="-2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registerleri</a:t>
            </a:r>
            <a:r>
              <a:rPr sz="1800" b="1" i="1" spc="1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etkili olark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6128"/>
                </a:solidFill>
                <a:latin typeface="Calibri"/>
                <a:cs typeface="Calibri"/>
              </a:rPr>
              <a:t>kullanan</a:t>
            </a:r>
            <a:r>
              <a:rPr sz="1800" b="1" i="1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6128"/>
                </a:solidFill>
                <a:latin typeface="Calibri"/>
                <a:cs typeface="Calibri"/>
              </a:rPr>
              <a:t>derleyicidir.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489584"/>
            <a:ext cx="122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3281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Biz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şu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685" y="489584"/>
            <a:ext cx="7138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1600835" algn="l"/>
                <a:tab pos="2679700" algn="l"/>
                <a:tab pos="4086225" algn="l"/>
                <a:tab pos="5640070" algn="l"/>
                <a:tab pos="6798309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ana	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adar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omut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arı	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ullanm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yı	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ö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dü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k.	Bu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67" y="855345"/>
            <a:ext cx="8213090" cy="215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  <a:tabLst>
                <a:tab pos="5300980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komutları</a:t>
            </a:r>
            <a:r>
              <a:rPr sz="2400" spc="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kullanmak</a:t>
            </a:r>
            <a:r>
              <a:rPr sz="2400" spc="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için,</a:t>
            </a:r>
            <a:r>
              <a:rPr sz="2400" spc="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ana</a:t>
            </a:r>
            <a:r>
              <a:rPr sz="2400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hafızadan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bir</a:t>
            </a:r>
            <a:r>
              <a:rPr sz="2400" spc="3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sabit</a:t>
            </a:r>
            <a:r>
              <a:rPr sz="2400" spc="3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yüklenmelidir.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Sabitler,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yüklenirken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ana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hafızaya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yüklenirler).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9845" marR="248285">
              <a:lnSpc>
                <a:spcPct val="100000"/>
              </a:lnSpc>
              <a:spcBef>
                <a:spcPts val="1590"/>
              </a:spcBef>
              <a:buChar char="•"/>
              <a:tabLst>
                <a:tab pos="173355" algn="l"/>
                <a:tab pos="1239520" algn="l"/>
                <a:tab pos="3839210" algn="l"/>
                <a:tab pos="6701155" algn="l"/>
              </a:tabLst>
            </a:pPr>
            <a:r>
              <a:rPr sz="1800" spc="-120" dirty="0">
                <a:latin typeface="Arial MT"/>
                <a:cs typeface="Arial MT"/>
              </a:rPr>
              <a:t>Örneğin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	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dilinde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AddrConstant4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 </a:t>
            </a:r>
            <a:r>
              <a:rPr sz="1800" i="1" spc="-10" dirty="0">
                <a:latin typeface="Arial"/>
                <a:cs typeface="Arial"/>
              </a:rPr>
              <a:t>programın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başlangıcında	</a:t>
            </a:r>
            <a:r>
              <a:rPr sz="1800" spc="-5" dirty="0">
                <a:latin typeface="Arial MT"/>
                <a:cs typeface="Arial MT"/>
              </a:rPr>
              <a:t>$s1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20" dirty="0">
                <a:latin typeface="Arial MT"/>
                <a:cs typeface="Arial MT"/>
              </a:rPr>
              <a:t>ilişkili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hafıza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yerinde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olduğunu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varsayalım</a:t>
            </a:r>
            <a:r>
              <a:rPr sz="1800" i="1" spc="-5" dirty="0">
                <a:latin typeface="Arial"/>
                <a:cs typeface="Arial"/>
              </a:rPr>
              <a:t>)	adresindeki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4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sabitini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,</a:t>
            </a:r>
            <a:r>
              <a:rPr sz="1800" i="1" spc="49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$s3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registerine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ekleyelim: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3258439"/>
            <a:ext cx="431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3271" y="3258439"/>
            <a:ext cx="2713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$t0,</a:t>
            </a:r>
            <a:r>
              <a:rPr sz="1800" b="1" spc="3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AddrConstant4($s1)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$s3,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$s3, </a:t>
            </a:r>
            <a:r>
              <a:rPr sz="1800" b="1" spc="-5" dirty="0">
                <a:latin typeface="Arial"/>
                <a:cs typeface="Arial"/>
              </a:rPr>
              <a:t>$t0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125" y="3258439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#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$t0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constant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#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$s3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$s3+ </a:t>
            </a:r>
            <a:r>
              <a:rPr sz="1800" b="1" i="1" spc="-5" dirty="0">
                <a:latin typeface="Arial"/>
                <a:cs typeface="Arial"/>
              </a:rPr>
              <a:t>$t0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4081653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3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540" y="4630292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ddi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271" y="4630292"/>
            <a:ext cx="522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0" algn="l"/>
              </a:tabLst>
            </a:pPr>
            <a:r>
              <a:rPr sz="1800" b="1" spc="-5" dirty="0">
                <a:latin typeface="Arial"/>
                <a:cs typeface="Arial"/>
              </a:rPr>
              <a:t>$s3,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$s3,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	</a:t>
            </a:r>
            <a:r>
              <a:rPr sz="1800" b="1" i="1" spc="-5" dirty="0">
                <a:latin typeface="Arial"/>
                <a:cs typeface="Arial"/>
              </a:rPr>
              <a:t>#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$s3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$s3+ </a:t>
            </a:r>
            <a:r>
              <a:rPr sz="1800" b="1" i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40" y="5179314"/>
            <a:ext cx="73145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36600" algn="l"/>
                <a:tab pos="3239135" algn="l"/>
                <a:tab pos="5129530" algn="l"/>
                <a:tab pos="594487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addi	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“immediate</a:t>
            </a:r>
            <a:r>
              <a:rPr sz="18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18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-	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Doğrudan,</a:t>
            </a:r>
            <a:r>
              <a:rPr sz="1800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derhal	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işlenen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komut”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olarak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adlandırılır.</a:t>
            </a:r>
            <a:r>
              <a:rPr sz="1800" spc="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komut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sabitlerle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çalışmaya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müsaade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eder.	</a:t>
            </a:r>
            <a:r>
              <a:rPr sz="1800" spc="-5" dirty="0">
                <a:latin typeface="Arial MT"/>
                <a:cs typeface="Arial MT"/>
              </a:rPr>
              <a:t>Bu komutlar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donanımsal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3.dizayn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prensibini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gösterir.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5" dirty="0">
                <a:latin typeface="Arial"/>
                <a:cs typeface="Arial"/>
              </a:rPr>
              <a:t>Dizayn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prensibi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3: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“Make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the </a:t>
            </a:r>
            <a:r>
              <a:rPr sz="1800" b="1" i="1" spc="-5" dirty="0">
                <a:latin typeface="Arial"/>
                <a:cs typeface="Arial"/>
              </a:rPr>
              <a:t>common</a:t>
            </a:r>
            <a:r>
              <a:rPr sz="1800" b="1" i="1" spc="-10" dirty="0">
                <a:latin typeface="Arial"/>
                <a:cs typeface="Arial"/>
              </a:rPr>
              <a:t> case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fast”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361" y="98501"/>
            <a:ext cx="1064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Ö</a:t>
            </a:r>
            <a:r>
              <a:rPr sz="4400" spc="-100" dirty="0">
                <a:solidFill>
                  <a:srgbClr val="000000"/>
                </a:solidFill>
              </a:rPr>
              <a:t>z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7217" y="1281176"/>
            <a:ext cx="6685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MIPS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har char="—"/>
              <a:tabLst>
                <a:tab pos="469265" algn="l"/>
                <a:tab pos="469900" algn="l"/>
              </a:tabLst>
            </a:pPr>
            <a:r>
              <a:rPr sz="2400" spc="-110" dirty="0">
                <a:latin typeface="Arial MT"/>
                <a:cs typeface="Arial MT"/>
              </a:rPr>
              <a:t>Adreslenmiş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baytları loading/storing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yapar.</a:t>
            </a:r>
            <a:endParaRPr sz="2400">
              <a:latin typeface="Arial MT"/>
              <a:cs typeface="Arial MT"/>
            </a:endParaRPr>
          </a:p>
          <a:p>
            <a:pPr marL="486409" indent="-474345">
              <a:lnSpc>
                <a:spcPct val="100000"/>
              </a:lnSpc>
              <a:buChar char="—"/>
              <a:tabLst>
                <a:tab pos="486409" algn="l"/>
                <a:tab pos="487045" algn="l"/>
                <a:tab pos="4705985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dec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registerlerda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aritme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k	</a:t>
            </a:r>
            <a:r>
              <a:rPr sz="2400" spc="-229" dirty="0">
                <a:latin typeface="Arial MT"/>
                <a:cs typeface="Arial MT"/>
              </a:rPr>
              <a:t>işlem</a:t>
            </a:r>
            <a:r>
              <a:rPr sz="2400" spc="-10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yapa</a:t>
            </a:r>
            <a:r>
              <a:rPr sz="2400" spc="-13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167" y="3151802"/>
          <a:ext cx="8060055" cy="216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Komutlar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633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Anlamı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2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add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75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$s1,</a:t>
                      </a:r>
                      <a:r>
                        <a:rPr sz="2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$s2,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0110">
                        <a:lnSpc>
                          <a:spcPts val="275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$s2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addi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7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$s1,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$s2,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0110">
                        <a:lnSpc>
                          <a:spcPts val="27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$s2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31750">
                        <a:lnSpc>
                          <a:spcPts val="27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sub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7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$s1,</a:t>
                      </a:r>
                      <a:r>
                        <a:rPr sz="2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$s2,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0110">
                        <a:lnSpc>
                          <a:spcPts val="27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$s2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–$s3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75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$s1,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100($s2)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0110">
                        <a:lnSpc>
                          <a:spcPts val="275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Memory[$s2+100]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39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68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$s1,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100($s2)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0110">
                        <a:lnSpc>
                          <a:spcPts val="268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Memory[$s2+100]</a:t>
                      </a:r>
                      <a:r>
                        <a:rPr sz="24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$s1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9469" y="243027"/>
            <a:ext cx="3925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Bilgisayar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Sistemi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29590" y="1133094"/>
            <a:ext cx="82111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Bir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bilgisayarın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işlemcisi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büyük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bir</a:t>
            </a:r>
            <a:r>
              <a:rPr sz="3200" dirty="0">
                <a:latin typeface="Calibri"/>
                <a:cs typeface="Calibri"/>
              </a:rPr>
              <a:t> lojik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devredir.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761" y="2210561"/>
            <a:ext cx="2062480" cy="3733800"/>
          </a:xfrm>
          <a:prstGeom prst="rect">
            <a:avLst/>
          </a:prstGeom>
          <a:ln w="50292">
            <a:solidFill>
              <a:srgbClr val="000000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475"/>
              </a:spcBef>
            </a:pPr>
            <a:r>
              <a:rPr sz="1800" b="1" spc="-5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9161" y="2972561"/>
            <a:ext cx="1676400" cy="10668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9161" y="4344161"/>
            <a:ext cx="1675130" cy="1143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Datapath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6811" y="4046982"/>
            <a:ext cx="114300" cy="291465"/>
          </a:xfrm>
          <a:custGeom>
            <a:avLst/>
            <a:gdLst/>
            <a:ahLst/>
            <a:cxnLst/>
            <a:rect l="l" t="t" r="r" b="b"/>
            <a:pathLst>
              <a:path w="114300" h="291464">
                <a:moveTo>
                  <a:pt x="76200" y="95250"/>
                </a:moveTo>
                <a:lnTo>
                  <a:pt x="38100" y="95250"/>
                </a:lnTo>
                <a:lnTo>
                  <a:pt x="38100" y="291084"/>
                </a:lnTo>
                <a:lnTo>
                  <a:pt x="76200" y="291084"/>
                </a:lnTo>
                <a:lnTo>
                  <a:pt x="76200" y="95250"/>
                </a:lnTo>
                <a:close/>
              </a:path>
              <a:path w="114300" h="29146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9146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5411" y="4046982"/>
            <a:ext cx="114300" cy="291465"/>
          </a:xfrm>
          <a:custGeom>
            <a:avLst/>
            <a:gdLst/>
            <a:ahLst/>
            <a:cxnLst/>
            <a:rect l="l" t="t" r="r" b="b"/>
            <a:pathLst>
              <a:path w="114300" h="291464">
                <a:moveTo>
                  <a:pt x="76200" y="95250"/>
                </a:moveTo>
                <a:lnTo>
                  <a:pt x="38100" y="95250"/>
                </a:lnTo>
                <a:lnTo>
                  <a:pt x="38100" y="291084"/>
                </a:lnTo>
                <a:lnTo>
                  <a:pt x="76200" y="291084"/>
                </a:lnTo>
                <a:lnTo>
                  <a:pt x="76200" y="95250"/>
                </a:lnTo>
                <a:close/>
              </a:path>
              <a:path w="114300" h="29146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9146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4011" y="4046982"/>
            <a:ext cx="114300" cy="291465"/>
          </a:xfrm>
          <a:custGeom>
            <a:avLst/>
            <a:gdLst/>
            <a:ahLst/>
            <a:cxnLst/>
            <a:rect l="l" t="t" r="r" b="b"/>
            <a:pathLst>
              <a:path w="114300" h="291464">
                <a:moveTo>
                  <a:pt x="38100" y="176784"/>
                </a:moveTo>
                <a:lnTo>
                  <a:pt x="0" y="176784"/>
                </a:lnTo>
                <a:lnTo>
                  <a:pt x="57150" y="291084"/>
                </a:lnTo>
                <a:lnTo>
                  <a:pt x="104775" y="195834"/>
                </a:lnTo>
                <a:lnTo>
                  <a:pt x="38100" y="195834"/>
                </a:lnTo>
                <a:lnTo>
                  <a:pt x="38100" y="176784"/>
                </a:lnTo>
                <a:close/>
              </a:path>
              <a:path w="114300" h="291464">
                <a:moveTo>
                  <a:pt x="76200" y="0"/>
                </a:moveTo>
                <a:lnTo>
                  <a:pt x="38100" y="0"/>
                </a:lnTo>
                <a:lnTo>
                  <a:pt x="38100" y="195834"/>
                </a:lnTo>
                <a:lnTo>
                  <a:pt x="76200" y="195834"/>
                </a:lnTo>
                <a:lnTo>
                  <a:pt x="76200" y="0"/>
                </a:lnTo>
                <a:close/>
              </a:path>
              <a:path w="114300" h="291464">
                <a:moveTo>
                  <a:pt x="114300" y="176784"/>
                </a:moveTo>
                <a:lnTo>
                  <a:pt x="76200" y="176784"/>
                </a:lnTo>
                <a:lnTo>
                  <a:pt x="76200" y="195834"/>
                </a:lnTo>
                <a:lnTo>
                  <a:pt x="104775" y="195834"/>
                </a:lnTo>
                <a:lnTo>
                  <a:pt x="1143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2611" y="4046982"/>
            <a:ext cx="114300" cy="291465"/>
          </a:xfrm>
          <a:custGeom>
            <a:avLst/>
            <a:gdLst/>
            <a:ahLst/>
            <a:cxnLst/>
            <a:rect l="l" t="t" r="r" b="b"/>
            <a:pathLst>
              <a:path w="114300" h="291464">
                <a:moveTo>
                  <a:pt x="38100" y="176784"/>
                </a:moveTo>
                <a:lnTo>
                  <a:pt x="0" y="176784"/>
                </a:lnTo>
                <a:lnTo>
                  <a:pt x="57150" y="291084"/>
                </a:lnTo>
                <a:lnTo>
                  <a:pt x="104775" y="195834"/>
                </a:lnTo>
                <a:lnTo>
                  <a:pt x="38100" y="195834"/>
                </a:lnTo>
                <a:lnTo>
                  <a:pt x="38100" y="176784"/>
                </a:lnTo>
                <a:close/>
              </a:path>
              <a:path w="114300" h="291464">
                <a:moveTo>
                  <a:pt x="76200" y="0"/>
                </a:moveTo>
                <a:lnTo>
                  <a:pt x="38100" y="0"/>
                </a:lnTo>
                <a:lnTo>
                  <a:pt x="38100" y="195834"/>
                </a:lnTo>
                <a:lnTo>
                  <a:pt x="76200" y="195834"/>
                </a:lnTo>
                <a:lnTo>
                  <a:pt x="76200" y="0"/>
                </a:lnTo>
                <a:close/>
              </a:path>
              <a:path w="114300" h="291464">
                <a:moveTo>
                  <a:pt x="114300" y="176784"/>
                </a:moveTo>
                <a:lnTo>
                  <a:pt x="76200" y="176784"/>
                </a:lnTo>
                <a:lnTo>
                  <a:pt x="76200" y="195834"/>
                </a:lnTo>
                <a:lnTo>
                  <a:pt x="104775" y="195834"/>
                </a:lnTo>
                <a:lnTo>
                  <a:pt x="1143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1211" y="4046982"/>
            <a:ext cx="114300" cy="291465"/>
          </a:xfrm>
          <a:custGeom>
            <a:avLst/>
            <a:gdLst/>
            <a:ahLst/>
            <a:cxnLst/>
            <a:rect l="l" t="t" r="r" b="b"/>
            <a:pathLst>
              <a:path w="114300" h="291464">
                <a:moveTo>
                  <a:pt x="38100" y="176784"/>
                </a:moveTo>
                <a:lnTo>
                  <a:pt x="0" y="176784"/>
                </a:lnTo>
                <a:lnTo>
                  <a:pt x="57150" y="291084"/>
                </a:lnTo>
                <a:lnTo>
                  <a:pt x="104775" y="195834"/>
                </a:lnTo>
                <a:lnTo>
                  <a:pt x="38100" y="195834"/>
                </a:lnTo>
                <a:lnTo>
                  <a:pt x="38100" y="176784"/>
                </a:lnTo>
                <a:close/>
              </a:path>
              <a:path w="114300" h="291464">
                <a:moveTo>
                  <a:pt x="76200" y="0"/>
                </a:moveTo>
                <a:lnTo>
                  <a:pt x="38100" y="0"/>
                </a:lnTo>
                <a:lnTo>
                  <a:pt x="38100" y="195834"/>
                </a:lnTo>
                <a:lnTo>
                  <a:pt x="76200" y="195834"/>
                </a:lnTo>
                <a:lnTo>
                  <a:pt x="76200" y="0"/>
                </a:lnTo>
                <a:close/>
              </a:path>
              <a:path w="114300" h="291464">
                <a:moveTo>
                  <a:pt x="114300" y="176784"/>
                </a:moveTo>
                <a:lnTo>
                  <a:pt x="76200" y="176784"/>
                </a:lnTo>
                <a:lnTo>
                  <a:pt x="76200" y="195834"/>
                </a:lnTo>
                <a:lnTo>
                  <a:pt x="104775" y="195834"/>
                </a:lnTo>
                <a:lnTo>
                  <a:pt x="1143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9811" y="4046982"/>
            <a:ext cx="114300" cy="291465"/>
          </a:xfrm>
          <a:custGeom>
            <a:avLst/>
            <a:gdLst/>
            <a:ahLst/>
            <a:cxnLst/>
            <a:rect l="l" t="t" r="r" b="b"/>
            <a:pathLst>
              <a:path w="114300" h="291464">
                <a:moveTo>
                  <a:pt x="38100" y="176784"/>
                </a:moveTo>
                <a:lnTo>
                  <a:pt x="0" y="176784"/>
                </a:lnTo>
                <a:lnTo>
                  <a:pt x="57150" y="291084"/>
                </a:lnTo>
                <a:lnTo>
                  <a:pt x="104775" y="195834"/>
                </a:lnTo>
                <a:lnTo>
                  <a:pt x="38100" y="195834"/>
                </a:lnTo>
                <a:lnTo>
                  <a:pt x="38100" y="176784"/>
                </a:lnTo>
                <a:close/>
              </a:path>
              <a:path w="114300" h="291464">
                <a:moveTo>
                  <a:pt x="76200" y="0"/>
                </a:moveTo>
                <a:lnTo>
                  <a:pt x="38100" y="0"/>
                </a:lnTo>
                <a:lnTo>
                  <a:pt x="38100" y="195834"/>
                </a:lnTo>
                <a:lnTo>
                  <a:pt x="76200" y="195834"/>
                </a:lnTo>
                <a:lnTo>
                  <a:pt x="76200" y="0"/>
                </a:lnTo>
                <a:close/>
              </a:path>
              <a:path w="114300" h="291464">
                <a:moveTo>
                  <a:pt x="114300" y="176784"/>
                </a:moveTo>
                <a:lnTo>
                  <a:pt x="76200" y="176784"/>
                </a:lnTo>
                <a:lnTo>
                  <a:pt x="76200" y="195834"/>
                </a:lnTo>
                <a:lnTo>
                  <a:pt x="104775" y="195834"/>
                </a:lnTo>
                <a:lnTo>
                  <a:pt x="1143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4378" y="3616452"/>
            <a:ext cx="481965" cy="151130"/>
          </a:xfrm>
          <a:custGeom>
            <a:avLst/>
            <a:gdLst/>
            <a:ahLst/>
            <a:cxnLst/>
            <a:rect l="l" t="t" r="r" b="b"/>
            <a:pathLst>
              <a:path w="481965" h="151129">
                <a:moveTo>
                  <a:pt x="330707" y="0"/>
                </a:moveTo>
                <a:lnTo>
                  <a:pt x="330707" y="150875"/>
                </a:lnTo>
                <a:lnTo>
                  <a:pt x="431291" y="100584"/>
                </a:lnTo>
                <a:lnTo>
                  <a:pt x="355853" y="100584"/>
                </a:lnTo>
                <a:lnTo>
                  <a:pt x="355853" y="50292"/>
                </a:lnTo>
                <a:lnTo>
                  <a:pt x="431291" y="50292"/>
                </a:lnTo>
                <a:lnTo>
                  <a:pt x="330707" y="0"/>
                </a:lnTo>
                <a:close/>
              </a:path>
              <a:path w="481965" h="151129">
                <a:moveTo>
                  <a:pt x="330707" y="50292"/>
                </a:moveTo>
                <a:lnTo>
                  <a:pt x="0" y="50292"/>
                </a:lnTo>
                <a:lnTo>
                  <a:pt x="0" y="100584"/>
                </a:lnTo>
                <a:lnTo>
                  <a:pt x="330707" y="100584"/>
                </a:lnTo>
                <a:lnTo>
                  <a:pt x="330707" y="50292"/>
                </a:lnTo>
                <a:close/>
              </a:path>
              <a:path w="481965" h="151129">
                <a:moveTo>
                  <a:pt x="431291" y="50292"/>
                </a:moveTo>
                <a:lnTo>
                  <a:pt x="355853" y="50292"/>
                </a:lnTo>
                <a:lnTo>
                  <a:pt x="355853" y="100584"/>
                </a:lnTo>
                <a:lnTo>
                  <a:pt x="431291" y="100584"/>
                </a:lnTo>
                <a:lnTo>
                  <a:pt x="481583" y="75437"/>
                </a:lnTo>
                <a:lnTo>
                  <a:pt x="431291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8038" y="3307841"/>
            <a:ext cx="992505" cy="768350"/>
          </a:xfrm>
          <a:prstGeom prst="rect">
            <a:avLst/>
          </a:prstGeom>
          <a:ln w="502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44746" y="2589276"/>
            <a:ext cx="2520315" cy="3307079"/>
            <a:chOff x="4444746" y="2589276"/>
            <a:chExt cx="2520315" cy="3307079"/>
          </a:xfrm>
        </p:grpSpPr>
        <p:sp>
          <p:nvSpPr>
            <p:cNvPr id="17" name="object 17"/>
            <p:cNvSpPr/>
            <p:nvPr/>
          </p:nvSpPr>
          <p:spPr>
            <a:xfrm>
              <a:off x="5081778" y="3616452"/>
              <a:ext cx="405765" cy="151130"/>
            </a:xfrm>
            <a:custGeom>
              <a:avLst/>
              <a:gdLst/>
              <a:ahLst/>
              <a:cxnLst/>
              <a:rect l="l" t="t" r="r" b="b"/>
              <a:pathLst>
                <a:path w="405764" h="151129">
                  <a:moveTo>
                    <a:pt x="254508" y="0"/>
                  </a:moveTo>
                  <a:lnTo>
                    <a:pt x="254508" y="150875"/>
                  </a:lnTo>
                  <a:lnTo>
                    <a:pt x="355091" y="100584"/>
                  </a:lnTo>
                  <a:lnTo>
                    <a:pt x="279654" y="100584"/>
                  </a:lnTo>
                  <a:lnTo>
                    <a:pt x="279654" y="50292"/>
                  </a:lnTo>
                  <a:lnTo>
                    <a:pt x="355092" y="50292"/>
                  </a:lnTo>
                  <a:lnTo>
                    <a:pt x="254508" y="0"/>
                  </a:lnTo>
                  <a:close/>
                </a:path>
                <a:path w="405764" h="151129">
                  <a:moveTo>
                    <a:pt x="254508" y="50292"/>
                  </a:moveTo>
                  <a:lnTo>
                    <a:pt x="0" y="50292"/>
                  </a:lnTo>
                  <a:lnTo>
                    <a:pt x="0" y="100584"/>
                  </a:lnTo>
                  <a:lnTo>
                    <a:pt x="254508" y="100584"/>
                  </a:lnTo>
                  <a:lnTo>
                    <a:pt x="254508" y="50292"/>
                  </a:lnTo>
                  <a:close/>
                </a:path>
                <a:path w="405764" h="151129">
                  <a:moveTo>
                    <a:pt x="355092" y="50292"/>
                  </a:moveTo>
                  <a:lnTo>
                    <a:pt x="279654" y="50292"/>
                  </a:lnTo>
                  <a:lnTo>
                    <a:pt x="279654" y="100584"/>
                  </a:lnTo>
                  <a:lnTo>
                    <a:pt x="355091" y="100584"/>
                  </a:lnTo>
                  <a:lnTo>
                    <a:pt x="405384" y="75437"/>
                  </a:lnTo>
                  <a:lnTo>
                    <a:pt x="355092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4746" y="3702558"/>
              <a:ext cx="684530" cy="1099185"/>
            </a:xfrm>
            <a:custGeom>
              <a:avLst/>
              <a:gdLst/>
              <a:ahLst/>
              <a:cxnLst/>
              <a:rect l="l" t="t" r="r" b="b"/>
              <a:pathLst>
                <a:path w="684529" h="1099185">
                  <a:moveTo>
                    <a:pt x="661415" y="0"/>
                  </a:moveTo>
                  <a:lnTo>
                    <a:pt x="661415" y="1091184"/>
                  </a:lnTo>
                </a:path>
                <a:path w="684529" h="1099185">
                  <a:moveTo>
                    <a:pt x="684276" y="1098804"/>
                  </a:moveTo>
                  <a:lnTo>
                    <a:pt x="0" y="1098804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4746" y="4268724"/>
              <a:ext cx="455930" cy="151130"/>
            </a:xfrm>
            <a:custGeom>
              <a:avLst/>
              <a:gdLst/>
              <a:ahLst/>
              <a:cxnLst/>
              <a:rect l="l" t="t" r="r" b="b"/>
              <a:pathLst>
                <a:path w="455929" h="151129">
                  <a:moveTo>
                    <a:pt x="150875" y="0"/>
                  </a:moveTo>
                  <a:lnTo>
                    <a:pt x="0" y="75437"/>
                  </a:lnTo>
                  <a:lnTo>
                    <a:pt x="150875" y="150875"/>
                  </a:lnTo>
                  <a:lnTo>
                    <a:pt x="150875" y="100583"/>
                  </a:lnTo>
                  <a:lnTo>
                    <a:pt x="125729" y="100583"/>
                  </a:lnTo>
                  <a:lnTo>
                    <a:pt x="125729" y="50292"/>
                  </a:lnTo>
                  <a:lnTo>
                    <a:pt x="150875" y="50292"/>
                  </a:lnTo>
                  <a:lnTo>
                    <a:pt x="150875" y="0"/>
                  </a:lnTo>
                  <a:close/>
                </a:path>
                <a:path w="455929" h="151129">
                  <a:moveTo>
                    <a:pt x="150875" y="50292"/>
                  </a:moveTo>
                  <a:lnTo>
                    <a:pt x="125729" y="50292"/>
                  </a:lnTo>
                  <a:lnTo>
                    <a:pt x="125729" y="100583"/>
                  </a:lnTo>
                  <a:lnTo>
                    <a:pt x="150875" y="100583"/>
                  </a:lnTo>
                  <a:lnTo>
                    <a:pt x="150875" y="50292"/>
                  </a:lnTo>
                  <a:close/>
                </a:path>
                <a:path w="455929" h="151129">
                  <a:moveTo>
                    <a:pt x="455675" y="50292"/>
                  </a:moveTo>
                  <a:lnTo>
                    <a:pt x="150875" y="50292"/>
                  </a:lnTo>
                  <a:lnTo>
                    <a:pt x="150875" y="100583"/>
                  </a:lnTo>
                  <a:lnTo>
                    <a:pt x="455675" y="100583"/>
                  </a:lnTo>
                  <a:lnTo>
                    <a:pt x="455675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6226" y="2614422"/>
              <a:ext cx="684530" cy="1704339"/>
            </a:xfrm>
            <a:custGeom>
              <a:avLst/>
              <a:gdLst/>
              <a:ahLst/>
              <a:cxnLst/>
              <a:rect l="l" t="t" r="r" b="b"/>
              <a:pathLst>
                <a:path w="684529" h="1704339">
                  <a:moveTo>
                    <a:pt x="21336" y="4572"/>
                  </a:moveTo>
                  <a:lnTo>
                    <a:pt x="21336" y="1703832"/>
                  </a:lnTo>
                </a:path>
                <a:path w="684529" h="1704339">
                  <a:moveTo>
                    <a:pt x="684276" y="0"/>
                  </a:moveTo>
                  <a:lnTo>
                    <a:pt x="0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3238" y="4341114"/>
              <a:ext cx="1606550" cy="1530350"/>
            </a:xfrm>
            <a:custGeom>
              <a:avLst/>
              <a:gdLst/>
              <a:ahLst/>
              <a:cxnLst/>
              <a:rect l="l" t="t" r="r" b="b"/>
              <a:pathLst>
                <a:path w="1606550" h="1530350">
                  <a:moveTo>
                    <a:pt x="0" y="1530096"/>
                  </a:moveTo>
                  <a:lnTo>
                    <a:pt x="1606295" y="1530096"/>
                  </a:lnTo>
                  <a:lnTo>
                    <a:pt x="1606295" y="0"/>
                  </a:lnTo>
                  <a:lnTo>
                    <a:pt x="0" y="0"/>
                  </a:lnTo>
                  <a:lnTo>
                    <a:pt x="0" y="1530096"/>
                  </a:lnTo>
                  <a:close/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7794" y="5183123"/>
              <a:ext cx="784860" cy="532130"/>
            </a:xfrm>
            <a:custGeom>
              <a:avLst/>
              <a:gdLst/>
              <a:ahLst/>
              <a:cxnLst/>
              <a:rect l="l" t="t" r="r" b="b"/>
              <a:pathLst>
                <a:path w="784860" h="532129">
                  <a:moveTo>
                    <a:pt x="784860" y="456438"/>
                  </a:moveTo>
                  <a:lnTo>
                    <a:pt x="734568" y="431292"/>
                  </a:lnTo>
                  <a:lnTo>
                    <a:pt x="633984" y="381000"/>
                  </a:lnTo>
                  <a:lnTo>
                    <a:pt x="633984" y="431292"/>
                  </a:lnTo>
                  <a:lnTo>
                    <a:pt x="150876" y="431292"/>
                  </a:lnTo>
                  <a:lnTo>
                    <a:pt x="150876" y="381000"/>
                  </a:lnTo>
                  <a:lnTo>
                    <a:pt x="0" y="456438"/>
                  </a:lnTo>
                  <a:lnTo>
                    <a:pt x="150876" y="531876"/>
                  </a:lnTo>
                  <a:lnTo>
                    <a:pt x="150876" y="481584"/>
                  </a:lnTo>
                  <a:lnTo>
                    <a:pt x="633984" y="481584"/>
                  </a:lnTo>
                  <a:lnTo>
                    <a:pt x="633984" y="531876"/>
                  </a:lnTo>
                  <a:lnTo>
                    <a:pt x="734555" y="481584"/>
                  </a:lnTo>
                  <a:lnTo>
                    <a:pt x="784860" y="456438"/>
                  </a:lnTo>
                  <a:close/>
                </a:path>
                <a:path w="784860" h="532129">
                  <a:moveTo>
                    <a:pt x="784860" y="75438"/>
                  </a:moveTo>
                  <a:lnTo>
                    <a:pt x="734568" y="50292"/>
                  </a:lnTo>
                  <a:lnTo>
                    <a:pt x="633984" y="0"/>
                  </a:lnTo>
                  <a:lnTo>
                    <a:pt x="633984" y="50292"/>
                  </a:lnTo>
                  <a:lnTo>
                    <a:pt x="0" y="50292"/>
                  </a:lnTo>
                  <a:lnTo>
                    <a:pt x="0" y="100584"/>
                  </a:lnTo>
                  <a:lnTo>
                    <a:pt x="633984" y="100584"/>
                  </a:lnTo>
                  <a:lnTo>
                    <a:pt x="633984" y="150876"/>
                  </a:lnTo>
                  <a:lnTo>
                    <a:pt x="734555" y="100584"/>
                  </a:lnTo>
                  <a:lnTo>
                    <a:pt x="784860" y="75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38038" y="2230373"/>
            <a:ext cx="992505" cy="768350"/>
          </a:xfrm>
          <a:prstGeom prst="rect">
            <a:avLst/>
          </a:prstGeom>
          <a:ln w="5029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58178" y="2538983"/>
            <a:ext cx="481965" cy="151130"/>
          </a:xfrm>
          <a:custGeom>
            <a:avLst/>
            <a:gdLst/>
            <a:ahLst/>
            <a:cxnLst/>
            <a:rect l="l" t="t" r="r" b="b"/>
            <a:pathLst>
              <a:path w="481965" h="151130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75" y="100583"/>
                </a:lnTo>
                <a:lnTo>
                  <a:pt x="125729" y="100583"/>
                </a:lnTo>
                <a:lnTo>
                  <a:pt x="125729" y="50291"/>
                </a:lnTo>
                <a:lnTo>
                  <a:pt x="150875" y="50291"/>
                </a:lnTo>
                <a:lnTo>
                  <a:pt x="150875" y="0"/>
                </a:lnTo>
                <a:close/>
              </a:path>
              <a:path w="481965" h="151130">
                <a:moveTo>
                  <a:pt x="150875" y="50291"/>
                </a:moveTo>
                <a:lnTo>
                  <a:pt x="125729" y="50291"/>
                </a:lnTo>
                <a:lnTo>
                  <a:pt x="125729" y="100583"/>
                </a:lnTo>
                <a:lnTo>
                  <a:pt x="150875" y="100583"/>
                </a:lnTo>
                <a:lnTo>
                  <a:pt x="150875" y="50291"/>
                </a:lnTo>
                <a:close/>
              </a:path>
              <a:path w="481965" h="151130">
                <a:moveTo>
                  <a:pt x="481583" y="50291"/>
                </a:moveTo>
                <a:lnTo>
                  <a:pt x="150875" y="50291"/>
                </a:lnTo>
                <a:lnTo>
                  <a:pt x="150875" y="100583"/>
                </a:lnTo>
                <a:lnTo>
                  <a:pt x="481583" y="100583"/>
                </a:lnTo>
                <a:lnTo>
                  <a:pt x="48158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85535" y="4447794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Me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ory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558028" y="4808220"/>
          <a:ext cx="1292225" cy="899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pPr marL="38100">
                        <a:lnSpc>
                          <a:spcPts val="104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38100">
                        <a:lnSpc>
                          <a:spcPts val="103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0010100101010001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1111011101100110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1060" y="207009"/>
            <a:ext cx="5879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İşlemci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işlemi</a:t>
            </a:r>
            <a:r>
              <a:rPr sz="4400" spc="-1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nasıl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yapar?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2742" y="761136"/>
            <a:ext cx="82245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“fetch/execute-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(Alma(getirme)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yürütme)”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süreci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İşlemci,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komutu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hafızadan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getirir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5" dirty="0">
                <a:solidFill>
                  <a:srgbClr val="990000"/>
                </a:solidFill>
                <a:latin typeface="Calibri"/>
                <a:cs typeface="Calibri"/>
              </a:rPr>
              <a:t>fetches)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8402" y="5489447"/>
            <a:ext cx="797560" cy="157480"/>
            <a:chOff x="3978402" y="5489447"/>
            <a:chExt cx="797560" cy="157480"/>
          </a:xfrm>
        </p:grpSpPr>
        <p:sp>
          <p:nvSpPr>
            <p:cNvPr id="6" name="object 6"/>
            <p:cNvSpPr/>
            <p:nvPr/>
          </p:nvSpPr>
          <p:spPr>
            <a:xfrm>
              <a:off x="3990594" y="5495543"/>
              <a:ext cx="784860" cy="151130"/>
            </a:xfrm>
            <a:custGeom>
              <a:avLst/>
              <a:gdLst/>
              <a:ahLst/>
              <a:cxnLst/>
              <a:rect l="l" t="t" r="r" b="b"/>
              <a:pathLst>
                <a:path w="784860" h="151129">
                  <a:moveTo>
                    <a:pt x="150875" y="0"/>
                  </a:moveTo>
                  <a:lnTo>
                    <a:pt x="0" y="75437"/>
                  </a:lnTo>
                  <a:lnTo>
                    <a:pt x="150875" y="150875"/>
                  </a:lnTo>
                  <a:lnTo>
                    <a:pt x="150875" y="100583"/>
                  </a:lnTo>
                  <a:lnTo>
                    <a:pt x="125729" y="100583"/>
                  </a:lnTo>
                  <a:lnTo>
                    <a:pt x="125729" y="50291"/>
                  </a:lnTo>
                  <a:lnTo>
                    <a:pt x="150875" y="50291"/>
                  </a:lnTo>
                  <a:lnTo>
                    <a:pt x="150875" y="0"/>
                  </a:lnTo>
                  <a:close/>
                </a:path>
                <a:path w="784860" h="151129">
                  <a:moveTo>
                    <a:pt x="150875" y="50291"/>
                  </a:moveTo>
                  <a:lnTo>
                    <a:pt x="125729" y="50291"/>
                  </a:lnTo>
                  <a:lnTo>
                    <a:pt x="125729" y="100583"/>
                  </a:lnTo>
                  <a:lnTo>
                    <a:pt x="150875" y="100583"/>
                  </a:lnTo>
                  <a:lnTo>
                    <a:pt x="150875" y="50291"/>
                  </a:lnTo>
                  <a:close/>
                </a:path>
                <a:path w="784860" h="151129">
                  <a:moveTo>
                    <a:pt x="784859" y="50291"/>
                  </a:moveTo>
                  <a:lnTo>
                    <a:pt x="150875" y="50291"/>
                  </a:lnTo>
                  <a:lnTo>
                    <a:pt x="150875" y="100583"/>
                  </a:lnTo>
                  <a:lnTo>
                    <a:pt x="784859" y="100583"/>
                  </a:lnTo>
                  <a:lnTo>
                    <a:pt x="784859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8402" y="5489447"/>
              <a:ext cx="786765" cy="151130"/>
            </a:xfrm>
            <a:custGeom>
              <a:avLst/>
              <a:gdLst/>
              <a:ahLst/>
              <a:cxnLst/>
              <a:rect l="l" t="t" r="r" b="b"/>
              <a:pathLst>
                <a:path w="786764" h="151129">
                  <a:moveTo>
                    <a:pt x="150875" y="0"/>
                  </a:moveTo>
                  <a:lnTo>
                    <a:pt x="0" y="75437"/>
                  </a:lnTo>
                  <a:lnTo>
                    <a:pt x="150875" y="150875"/>
                  </a:lnTo>
                  <a:lnTo>
                    <a:pt x="150875" y="100583"/>
                  </a:lnTo>
                  <a:lnTo>
                    <a:pt x="125730" y="100583"/>
                  </a:lnTo>
                  <a:lnTo>
                    <a:pt x="125730" y="50291"/>
                  </a:lnTo>
                  <a:lnTo>
                    <a:pt x="150875" y="50291"/>
                  </a:lnTo>
                  <a:lnTo>
                    <a:pt x="150875" y="0"/>
                  </a:lnTo>
                  <a:close/>
                </a:path>
                <a:path w="786764" h="151129">
                  <a:moveTo>
                    <a:pt x="150875" y="50291"/>
                  </a:moveTo>
                  <a:lnTo>
                    <a:pt x="125730" y="50291"/>
                  </a:lnTo>
                  <a:lnTo>
                    <a:pt x="125730" y="100583"/>
                  </a:lnTo>
                  <a:lnTo>
                    <a:pt x="150875" y="100583"/>
                  </a:lnTo>
                  <a:lnTo>
                    <a:pt x="150875" y="50291"/>
                  </a:lnTo>
                  <a:close/>
                </a:path>
                <a:path w="786764" h="151129">
                  <a:moveTo>
                    <a:pt x="786384" y="50291"/>
                  </a:moveTo>
                  <a:lnTo>
                    <a:pt x="150875" y="50291"/>
                  </a:lnTo>
                  <a:lnTo>
                    <a:pt x="150875" y="100583"/>
                  </a:lnTo>
                  <a:lnTo>
                    <a:pt x="786384" y="100583"/>
                  </a:lnTo>
                  <a:lnTo>
                    <a:pt x="786384" y="50291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63161" y="5113020"/>
            <a:ext cx="786765" cy="158750"/>
            <a:chOff x="3963161" y="5113020"/>
            <a:chExt cx="786765" cy="158750"/>
          </a:xfrm>
        </p:grpSpPr>
        <p:sp>
          <p:nvSpPr>
            <p:cNvPr id="9" name="object 9"/>
            <p:cNvSpPr/>
            <p:nvPr/>
          </p:nvSpPr>
          <p:spPr>
            <a:xfrm>
              <a:off x="3963161" y="5113020"/>
              <a:ext cx="786765" cy="151130"/>
            </a:xfrm>
            <a:custGeom>
              <a:avLst/>
              <a:gdLst/>
              <a:ahLst/>
              <a:cxnLst/>
              <a:rect l="l" t="t" r="r" b="b"/>
              <a:pathLst>
                <a:path w="786764" h="151129">
                  <a:moveTo>
                    <a:pt x="635508" y="0"/>
                  </a:moveTo>
                  <a:lnTo>
                    <a:pt x="635508" y="150875"/>
                  </a:lnTo>
                  <a:lnTo>
                    <a:pt x="736091" y="100583"/>
                  </a:lnTo>
                  <a:lnTo>
                    <a:pt x="660653" y="100583"/>
                  </a:lnTo>
                  <a:lnTo>
                    <a:pt x="660653" y="50291"/>
                  </a:lnTo>
                  <a:lnTo>
                    <a:pt x="736092" y="50291"/>
                  </a:lnTo>
                  <a:lnTo>
                    <a:pt x="635508" y="0"/>
                  </a:lnTo>
                  <a:close/>
                </a:path>
                <a:path w="786764" h="151129">
                  <a:moveTo>
                    <a:pt x="635508" y="50291"/>
                  </a:moveTo>
                  <a:lnTo>
                    <a:pt x="0" y="50291"/>
                  </a:lnTo>
                  <a:lnTo>
                    <a:pt x="0" y="100583"/>
                  </a:lnTo>
                  <a:lnTo>
                    <a:pt x="635508" y="100583"/>
                  </a:lnTo>
                  <a:lnTo>
                    <a:pt x="635508" y="50291"/>
                  </a:lnTo>
                  <a:close/>
                </a:path>
                <a:path w="786764" h="151129">
                  <a:moveTo>
                    <a:pt x="736092" y="50291"/>
                  </a:moveTo>
                  <a:lnTo>
                    <a:pt x="660653" y="50291"/>
                  </a:lnTo>
                  <a:lnTo>
                    <a:pt x="660653" y="100583"/>
                  </a:lnTo>
                  <a:lnTo>
                    <a:pt x="736091" y="100583"/>
                  </a:lnTo>
                  <a:lnTo>
                    <a:pt x="786384" y="75437"/>
                  </a:lnTo>
                  <a:lnTo>
                    <a:pt x="73609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3161" y="5120640"/>
              <a:ext cx="786765" cy="151130"/>
            </a:xfrm>
            <a:custGeom>
              <a:avLst/>
              <a:gdLst/>
              <a:ahLst/>
              <a:cxnLst/>
              <a:rect l="l" t="t" r="r" b="b"/>
              <a:pathLst>
                <a:path w="786764" h="151129">
                  <a:moveTo>
                    <a:pt x="635508" y="0"/>
                  </a:moveTo>
                  <a:lnTo>
                    <a:pt x="635508" y="150876"/>
                  </a:lnTo>
                  <a:lnTo>
                    <a:pt x="736091" y="100584"/>
                  </a:lnTo>
                  <a:lnTo>
                    <a:pt x="660653" y="100584"/>
                  </a:lnTo>
                  <a:lnTo>
                    <a:pt x="660653" y="50292"/>
                  </a:lnTo>
                  <a:lnTo>
                    <a:pt x="736092" y="50292"/>
                  </a:lnTo>
                  <a:lnTo>
                    <a:pt x="635508" y="0"/>
                  </a:lnTo>
                  <a:close/>
                </a:path>
                <a:path w="786764" h="151129">
                  <a:moveTo>
                    <a:pt x="635508" y="50292"/>
                  </a:moveTo>
                  <a:lnTo>
                    <a:pt x="0" y="50292"/>
                  </a:lnTo>
                  <a:lnTo>
                    <a:pt x="0" y="100584"/>
                  </a:lnTo>
                  <a:lnTo>
                    <a:pt x="635508" y="100584"/>
                  </a:lnTo>
                  <a:lnTo>
                    <a:pt x="635508" y="50292"/>
                  </a:lnTo>
                  <a:close/>
                </a:path>
                <a:path w="786764" h="151129">
                  <a:moveTo>
                    <a:pt x="736092" y="50292"/>
                  </a:moveTo>
                  <a:lnTo>
                    <a:pt x="660653" y="50292"/>
                  </a:lnTo>
                  <a:lnTo>
                    <a:pt x="660653" y="100584"/>
                  </a:lnTo>
                  <a:lnTo>
                    <a:pt x="736091" y="100584"/>
                  </a:lnTo>
                  <a:lnTo>
                    <a:pt x="786384" y="75437"/>
                  </a:lnTo>
                  <a:lnTo>
                    <a:pt x="736092" y="50292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877561" y="4344161"/>
            <a:ext cx="1606550" cy="1530350"/>
          </a:xfrm>
          <a:custGeom>
            <a:avLst/>
            <a:gdLst/>
            <a:ahLst/>
            <a:cxnLst/>
            <a:rect l="l" t="t" r="r" b="b"/>
            <a:pathLst>
              <a:path w="1606550" h="1530350">
                <a:moveTo>
                  <a:pt x="0" y="1530096"/>
                </a:moveTo>
                <a:lnTo>
                  <a:pt x="1606296" y="1530096"/>
                </a:lnTo>
                <a:lnTo>
                  <a:pt x="1606296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6761" y="3963161"/>
            <a:ext cx="1606550" cy="1911350"/>
          </a:xfrm>
          <a:prstGeom prst="rect">
            <a:avLst/>
          </a:prstGeom>
          <a:ln w="50292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648" y="4424171"/>
            <a:ext cx="1216660" cy="3784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7648" y="5111496"/>
            <a:ext cx="1216660" cy="6051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Datapath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6623" y="4811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44450" y="63499"/>
                </a:moveTo>
                <a:lnTo>
                  <a:pt x="31750" y="63499"/>
                </a:lnTo>
                <a:lnTo>
                  <a:pt x="31750" y="291083"/>
                </a:lnTo>
                <a:lnTo>
                  <a:pt x="44450" y="291083"/>
                </a:lnTo>
                <a:lnTo>
                  <a:pt x="44450" y="63499"/>
                </a:lnTo>
                <a:close/>
              </a:path>
              <a:path w="76200" h="291464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291464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9023" y="4811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44450" y="63499"/>
                </a:moveTo>
                <a:lnTo>
                  <a:pt x="31750" y="63499"/>
                </a:lnTo>
                <a:lnTo>
                  <a:pt x="31750" y="291083"/>
                </a:lnTo>
                <a:lnTo>
                  <a:pt x="44450" y="291083"/>
                </a:lnTo>
                <a:lnTo>
                  <a:pt x="44450" y="63499"/>
                </a:lnTo>
                <a:close/>
              </a:path>
              <a:path w="76200" h="291464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291464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423" y="4811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31750" y="214883"/>
                </a:moveTo>
                <a:lnTo>
                  <a:pt x="0" y="214883"/>
                </a:lnTo>
                <a:lnTo>
                  <a:pt x="38100" y="291083"/>
                </a:lnTo>
                <a:lnTo>
                  <a:pt x="69850" y="227583"/>
                </a:lnTo>
                <a:lnTo>
                  <a:pt x="31750" y="227583"/>
                </a:lnTo>
                <a:lnTo>
                  <a:pt x="31750" y="214883"/>
                </a:lnTo>
                <a:close/>
              </a:path>
              <a:path w="76200" h="291464">
                <a:moveTo>
                  <a:pt x="44450" y="0"/>
                </a:moveTo>
                <a:lnTo>
                  <a:pt x="31750" y="0"/>
                </a:lnTo>
                <a:lnTo>
                  <a:pt x="31750" y="227583"/>
                </a:lnTo>
                <a:lnTo>
                  <a:pt x="44450" y="227583"/>
                </a:lnTo>
                <a:lnTo>
                  <a:pt x="44450" y="0"/>
                </a:lnTo>
                <a:close/>
              </a:path>
              <a:path w="76200" h="291464">
                <a:moveTo>
                  <a:pt x="76200" y="214883"/>
                </a:moveTo>
                <a:lnTo>
                  <a:pt x="44450" y="214883"/>
                </a:lnTo>
                <a:lnTo>
                  <a:pt x="44450" y="227583"/>
                </a:lnTo>
                <a:lnTo>
                  <a:pt x="69850" y="227583"/>
                </a:lnTo>
                <a:lnTo>
                  <a:pt x="76200" y="214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3823" y="4811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31750" y="214883"/>
                </a:moveTo>
                <a:lnTo>
                  <a:pt x="0" y="214883"/>
                </a:lnTo>
                <a:lnTo>
                  <a:pt x="38100" y="291083"/>
                </a:lnTo>
                <a:lnTo>
                  <a:pt x="69850" y="227583"/>
                </a:lnTo>
                <a:lnTo>
                  <a:pt x="31750" y="227583"/>
                </a:lnTo>
                <a:lnTo>
                  <a:pt x="31750" y="214883"/>
                </a:lnTo>
                <a:close/>
              </a:path>
              <a:path w="76200" h="291464">
                <a:moveTo>
                  <a:pt x="44450" y="0"/>
                </a:moveTo>
                <a:lnTo>
                  <a:pt x="31750" y="0"/>
                </a:lnTo>
                <a:lnTo>
                  <a:pt x="31750" y="227583"/>
                </a:lnTo>
                <a:lnTo>
                  <a:pt x="44450" y="227583"/>
                </a:lnTo>
                <a:lnTo>
                  <a:pt x="44450" y="0"/>
                </a:lnTo>
                <a:close/>
              </a:path>
              <a:path w="76200" h="291464">
                <a:moveTo>
                  <a:pt x="76200" y="214883"/>
                </a:moveTo>
                <a:lnTo>
                  <a:pt x="44450" y="214883"/>
                </a:lnTo>
                <a:lnTo>
                  <a:pt x="44450" y="227583"/>
                </a:lnTo>
                <a:lnTo>
                  <a:pt x="69850" y="227583"/>
                </a:lnTo>
                <a:lnTo>
                  <a:pt x="76200" y="214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6223" y="4811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31750" y="214883"/>
                </a:moveTo>
                <a:lnTo>
                  <a:pt x="0" y="214883"/>
                </a:lnTo>
                <a:lnTo>
                  <a:pt x="38100" y="291083"/>
                </a:lnTo>
                <a:lnTo>
                  <a:pt x="69850" y="227583"/>
                </a:lnTo>
                <a:lnTo>
                  <a:pt x="31750" y="227583"/>
                </a:lnTo>
                <a:lnTo>
                  <a:pt x="31750" y="214883"/>
                </a:lnTo>
                <a:close/>
              </a:path>
              <a:path w="76200" h="291464">
                <a:moveTo>
                  <a:pt x="44450" y="0"/>
                </a:moveTo>
                <a:lnTo>
                  <a:pt x="31750" y="0"/>
                </a:lnTo>
                <a:lnTo>
                  <a:pt x="31750" y="227583"/>
                </a:lnTo>
                <a:lnTo>
                  <a:pt x="44450" y="227583"/>
                </a:lnTo>
                <a:lnTo>
                  <a:pt x="44450" y="0"/>
                </a:lnTo>
                <a:close/>
              </a:path>
              <a:path w="76200" h="291464">
                <a:moveTo>
                  <a:pt x="76200" y="214883"/>
                </a:moveTo>
                <a:lnTo>
                  <a:pt x="44450" y="214883"/>
                </a:lnTo>
                <a:lnTo>
                  <a:pt x="44450" y="227583"/>
                </a:lnTo>
                <a:lnTo>
                  <a:pt x="69850" y="227583"/>
                </a:lnTo>
                <a:lnTo>
                  <a:pt x="76200" y="214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623" y="4811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31750" y="214883"/>
                </a:moveTo>
                <a:lnTo>
                  <a:pt x="0" y="214883"/>
                </a:lnTo>
                <a:lnTo>
                  <a:pt x="38100" y="291083"/>
                </a:lnTo>
                <a:lnTo>
                  <a:pt x="69850" y="227583"/>
                </a:lnTo>
                <a:lnTo>
                  <a:pt x="31750" y="227583"/>
                </a:lnTo>
                <a:lnTo>
                  <a:pt x="31750" y="214883"/>
                </a:lnTo>
                <a:close/>
              </a:path>
              <a:path w="76200" h="291464">
                <a:moveTo>
                  <a:pt x="44450" y="0"/>
                </a:moveTo>
                <a:lnTo>
                  <a:pt x="31750" y="0"/>
                </a:lnTo>
                <a:lnTo>
                  <a:pt x="31750" y="227583"/>
                </a:lnTo>
                <a:lnTo>
                  <a:pt x="44450" y="227583"/>
                </a:lnTo>
                <a:lnTo>
                  <a:pt x="44450" y="0"/>
                </a:lnTo>
                <a:close/>
              </a:path>
              <a:path w="76200" h="291464">
                <a:moveTo>
                  <a:pt x="76200" y="214883"/>
                </a:moveTo>
                <a:lnTo>
                  <a:pt x="44450" y="214883"/>
                </a:lnTo>
                <a:lnTo>
                  <a:pt x="44450" y="227583"/>
                </a:lnTo>
                <a:lnTo>
                  <a:pt x="69850" y="227583"/>
                </a:lnTo>
                <a:lnTo>
                  <a:pt x="76200" y="214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29859" y="445109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Me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5023" y="5118710"/>
            <a:ext cx="122110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000" spc="-5" dirty="0">
                <a:latin typeface="Courier New"/>
                <a:cs typeface="Courier New"/>
              </a:rPr>
              <a:t>111101110110011</a:t>
            </a:r>
            <a:r>
              <a:rPr sz="1000" spc="-9595" dirty="0">
                <a:latin typeface="Courier New"/>
                <a:cs typeface="Courier New"/>
              </a:rPr>
              <a:t>0</a:t>
            </a:r>
            <a:r>
              <a:rPr sz="1000" spc="-5" dirty="0">
                <a:latin typeface="Courier New"/>
                <a:cs typeface="Courier New"/>
              </a:rPr>
              <a:t>1111011101100110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3246" y="5117186"/>
            <a:ext cx="12192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1000" spc="-5" dirty="0">
                <a:latin typeface="Courier New"/>
                <a:cs typeface="Courier New"/>
              </a:rPr>
              <a:t>1001010010110000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100828" y="4799076"/>
          <a:ext cx="1292225" cy="91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75">
                <a:tc>
                  <a:txBody>
                    <a:bodyPr/>
                    <a:lstStyle/>
                    <a:p>
                      <a:pPr marL="3810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0010100101010001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34290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3810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38100">
                        <a:lnSpc>
                          <a:spcPts val="108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1001010010110000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2047" y="2195576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Yeni 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komut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800" y="1557527"/>
            <a:ext cx="533400" cy="607060"/>
          </a:xfrm>
          <a:custGeom>
            <a:avLst/>
            <a:gdLst/>
            <a:ahLst/>
            <a:cxnLst/>
            <a:rect l="l" t="t" r="r" b="b"/>
            <a:pathLst>
              <a:path w="533400" h="607060">
                <a:moveTo>
                  <a:pt x="373532" y="0"/>
                </a:moveTo>
                <a:lnTo>
                  <a:pt x="373532" y="81787"/>
                </a:lnTo>
                <a:lnTo>
                  <a:pt x="306882" y="81787"/>
                </a:lnTo>
                <a:lnTo>
                  <a:pt x="257106" y="85185"/>
                </a:lnTo>
                <a:lnTo>
                  <a:pt x="209886" y="95020"/>
                </a:lnTo>
                <a:lnTo>
                  <a:pt x="165854" y="110759"/>
                </a:lnTo>
                <a:lnTo>
                  <a:pt x="125644" y="131868"/>
                </a:lnTo>
                <a:lnTo>
                  <a:pt x="89885" y="157813"/>
                </a:lnTo>
                <a:lnTo>
                  <a:pt x="59212" y="188059"/>
                </a:lnTo>
                <a:lnTo>
                  <a:pt x="34254" y="222073"/>
                </a:lnTo>
                <a:lnTo>
                  <a:pt x="15645" y="259319"/>
                </a:lnTo>
                <a:lnTo>
                  <a:pt x="4016" y="299265"/>
                </a:lnTo>
                <a:lnTo>
                  <a:pt x="0" y="341375"/>
                </a:lnTo>
                <a:lnTo>
                  <a:pt x="0" y="606551"/>
                </a:lnTo>
                <a:lnTo>
                  <a:pt x="159867" y="606551"/>
                </a:lnTo>
                <a:lnTo>
                  <a:pt x="159867" y="341375"/>
                </a:lnTo>
                <a:lnTo>
                  <a:pt x="171419" y="309576"/>
                </a:lnTo>
                <a:lnTo>
                  <a:pt x="202923" y="283575"/>
                </a:lnTo>
                <a:lnTo>
                  <a:pt x="249653" y="266027"/>
                </a:lnTo>
                <a:lnTo>
                  <a:pt x="306882" y="259587"/>
                </a:lnTo>
                <a:lnTo>
                  <a:pt x="373532" y="259587"/>
                </a:lnTo>
                <a:lnTo>
                  <a:pt x="373532" y="341375"/>
                </a:lnTo>
                <a:lnTo>
                  <a:pt x="533400" y="170687"/>
                </a:lnTo>
                <a:lnTo>
                  <a:pt x="373532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9942" y="1745275"/>
            <a:ext cx="7919720" cy="194119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İşlemci,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komutu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“makine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dilinde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“yürütür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spc="-20" dirty="0">
                <a:solidFill>
                  <a:srgbClr val="990000"/>
                </a:solidFill>
                <a:latin typeface="Calibri"/>
                <a:cs typeface="Calibri"/>
              </a:rPr>
              <a:t>executes).</a:t>
            </a:r>
            <a:endParaRPr sz="2800">
              <a:latin typeface="Calibri"/>
              <a:cs typeface="Calibri"/>
            </a:endParaRPr>
          </a:p>
          <a:p>
            <a:pPr marL="52895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/>
                <a:cs typeface="Arial"/>
              </a:rPr>
              <a:t>Komutun yüklenmesi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ve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çözülmesi</a:t>
            </a:r>
            <a:endParaRPr sz="1800">
              <a:latin typeface="Arial"/>
              <a:cs typeface="Arial"/>
            </a:endParaRPr>
          </a:p>
          <a:p>
            <a:pPr marL="490220">
              <a:lnSpc>
                <a:spcPct val="100000"/>
              </a:lnSpc>
              <a:spcBef>
                <a:spcPts val="655"/>
              </a:spcBef>
            </a:pPr>
            <a:r>
              <a:rPr sz="1800" b="1" dirty="0">
                <a:latin typeface="Arial"/>
                <a:cs typeface="Arial"/>
              </a:rPr>
              <a:t>İşlenenin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(Operand)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getirilmesi</a:t>
            </a:r>
            <a:endParaRPr sz="1800">
              <a:latin typeface="Arial"/>
              <a:cs typeface="Arial"/>
            </a:endParaRPr>
          </a:p>
          <a:p>
            <a:pPr marL="49022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latin typeface="Arial"/>
                <a:cs typeface="Arial"/>
              </a:rPr>
              <a:t>Operand’ın</a:t>
            </a:r>
            <a:r>
              <a:rPr sz="1800" b="1" spc="4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işlenmesi</a:t>
            </a:r>
            <a:endParaRPr sz="1800">
              <a:latin typeface="Arial"/>
              <a:cs typeface="Arial"/>
            </a:endParaRPr>
          </a:p>
          <a:p>
            <a:pPr marL="490220">
              <a:lnSpc>
                <a:spcPct val="100000"/>
              </a:lnSpc>
              <a:spcBef>
                <a:spcPts val="425"/>
              </a:spcBef>
            </a:pPr>
            <a:r>
              <a:rPr sz="1800" b="1" spc="-5" dirty="0">
                <a:latin typeface="Arial"/>
                <a:cs typeface="Arial"/>
              </a:rPr>
              <a:t>Sonuçların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kaydedilmesi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1272" y="2872739"/>
            <a:ext cx="457200" cy="708660"/>
          </a:xfrm>
          <a:custGeom>
            <a:avLst/>
            <a:gdLst/>
            <a:ahLst/>
            <a:cxnLst/>
            <a:rect l="l" t="t" r="r" b="b"/>
            <a:pathLst>
              <a:path w="457200" h="708660">
                <a:moveTo>
                  <a:pt x="128676" y="0"/>
                </a:moveTo>
                <a:lnTo>
                  <a:pt x="0" y="212344"/>
                </a:lnTo>
                <a:lnTo>
                  <a:pt x="61633" y="212344"/>
                </a:lnTo>
                <a:lnTo>
                  <a:pt x="61633" y="300989"/>
                </a:lnTo>
                <a:lnTo>
                  <a:pt x="63755" y="361237"/>
                </a:lnTo>
                <a:lnTo>
                  <a:pt x="69919" y="418738"/>
                </a:lnTo>
                <a:lnTo>
                  <a:pt x="79824" y="472862"/>
                </a:lnTo>
                <a:lnTo>
                  <a:pt x="93164" y="522979"/>
                </a:lnTo>
                <a:lnTo>
                  <a:pt x="109639" y="568460"/>
                </a:lnTo>
                <a:lnTo>
                  <a:pt x="128945" y="608672"/>
                </a:lnTo>
                <a:lnTo>
                  <a:pt x="150779" y="642987"/>
                </a:lnTo>
                <a:lnTo>
                  <a:pt x="200820" y="691401"/>
                </a:lnTo>
                <a:lnTo>
                  <a:pt x="257340" y="708660"/>
                </a:lnTo>
                <a:lnTo>
                  <a:pt x="457200" y="708660"/>
                </a:lnTo>
                <a:lnTo>
                  <a:pt x="457200" y="496315"/>
                </a:lnTo>
                <a:lnTo>
                  <a:pt x="257340" y="496315"/>
                </a:lnTo>
                <a:lnTo>
                  <a:pt x="237860" y="486353"/>
                </a:lnTo>
                <a:lnTo>
                  <a:pt x="220941" y="458614"/>
                </a:lnTo>
                <a:lnTo>
                  <a:pt x="207599" y="416324"/>
                </a:lnTo>
                <a:lnTo>
                  <a:pt x="198849" y="362707"/>
                </a:lnTo>
                <a:lnTo>
                  <a:pt x="195707" y="300989"/>
                </a:lnTo>
                <a:lnTo>
                  <a:pt x="195707" y="212344"/>
                </a:lnTo>
                <a:lnTo>
                  <a:pt x="257340" y="212344"/>
                </a:lnTo>
                <a:lnTo>
                  <a:pt x="1286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28694" y="4841494"/>
            <a:ext cx="631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990000"/>
                </a:solidFill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02404" y="5285994"/>
            <a:ext cx="813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92709"/>
            <a:ext cx="4491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İşlemin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yapılması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-II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48265" y="1796082"/>
            <a:ext cx="8597900" cy="3827145"/>
            <a:chOff x="248265" y="1796082"/>
            <a:chExt cx="8597900" cy="3827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265" y="1796082"/>
              <a:ext cx="4383775" cy="3826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38800" y="1828799"/>
              <a:ext cx="3200400" cy="1554480"/>
            </a:xfrm>
            <a:custGeom>
              <a:avLst/>
              <a:gdLst/>
              <a:ahLst/>
              <a:cxnLst/>
              <a:rect l="l" t="t" r="r" b="b"/>
              <a:pathLst>
                <a:path w="3200400" h="1554479">
                  <a:moveTo>
                    <a:pt x="0" y="1554479"/>
                  </a:moveTo>
                  <a:lnTo>
                    <a:pt x="3200400" y="1554479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15544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38800" y="1828800"/>
          <a:ext cx="3094989" cy="651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621"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845"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874765" y="1440307"/>
            <a:ext cx="242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(Hafıza-Bellek)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5028" y="2281427"/>
            <a:ext cx="4569460" cy="4276725"/>
            <a:chOff x="4415028" y="2281427"/>
            <a:chExt cx="4569460" cy="4276725"/>
          </a:xfrm>
        </p:grpSpPr>
        <p:sp>
          <p:nvSpPr>
            <p:cNvPr id="9" name="object 9"/>
            <p:cNvSpPr/>
            <p:nvPr/>
          </p:nvSpPr>
          <p:spPr>
            <a:xfrm>
              <a:off x="4419600" y="2285999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914400" y="0"/>
                  </a:moveTo>
                  <a:lnTo>
                    <a:pt x="914400" y="95250"/>
                  </a:lnTo>
                  <a:lnTo>
                    <a:pt x="228600" y="95250"/>
                  </a:lnTo>
                  <a:lnTo>
                    <a:pt x="228600" y="0"/>
                  </a:lnTo>
                  <a:lnTo>
                    <a:pt x="0" y="190500"/>
                  </a:lnTo>
                  <a:lnTo>
                    <a:pt x="228600" y="381000"/>
                  </a:lnTo>
                  <a:lnTo>
                    <a:pt x="228600" y="285750"/>
                  </a:lnTo>
                  <a:lnTo>
                    <a:pt x="914400" y="285750"/>
                  </a:lnTo>
                  <a:lnTo>
                    <a:pt x="914400" y="381000"/>
                  </a:lnTo>
                  <a:lnTo>
                    <a:pt x="1143000" y="1905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600" y="2285999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0" y="190500"/>
                  </a:moveTo>
                  <a:lnTo>
                    <a:pt x="228600" y="0"/>
                  </a:lnTo>
                  <a:lnTo>
                    <a:pt x="228600" y="95250"/>
                  </a:lnTo>
                  <a:lnTo>
                    <a:pt x="914400" y="95250"/>
                  </a:lnTo>
                  <a:lnTo>
                    <a:pt x="914400" y="0"/>
                  </a:lnTo>
                  <a:lnTo>
                    <a:pt x="1143000" y="190500"/>
                  </a:lnTo>
                  <a:lnTo>
                    <a:pt x="914400" y="381000"/>
                  </a:lnTo>
                  <a:lnTo>
                    <a:pt x="914400" y="285750"/>
                  </a:lnTo>
                  <a:lnTo>
                    <a:pt x="228600" y="285750"/>
                  </a:lnTo>
                  <a:lnTo>
                    <a:pt x="228600" y="38100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800" y="53340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609600"/>
                  </a:moveTo>
                  <a:lnTo>
                    <a:pt x="1881" y="564104"/>
                  </a:lnTo>
                  <a:lnTo>
                    <a:pt x="7436" y="519516"/>
                  </a:lnTo>
                  <a:lnTo>
                    <a:pt x="16533" y="475955"/>
                  </a:lnTo>
                  <a:lnTo>
                    <a:pt x="29039" y="433537"/>
                  </a:lnTo>
                  <a:lnTo>
                    <a:pt x="44821" y="392382"/>
                  </a:lnTo>
                  <a:lnTo>
                    <a:pt x="63746" y="352606"/>
                  </a:lnTo>
                  <a:lnTo>
                    <a:pt x="85683" y="314327"/>
                  </a:lnTo>
                  <a:lnTo>
                    <a:pt x="110497" y="277664"/>
                  </a:lnTo>
                  <a:lnTo>
                    <a:pt x="138057" y="242734"/>
                  </a:lnTo>
                  <a:lnTo>
                    <a:pt x="168229" y="209655"/>
                  </a:lnTo>
                  <a:lnTo>
                    <a:pt x="200882" y="178546"/>
                  </a:lnTo>
                  <a:lnTo>
                    <a:pt x="235882" y="149523"/>
                  </a:lnTo>
                  <a:lnTo>
                    <a:pt x="273096" y="122704"/>
                  </a:lnTo>
                  <a:lnTo>
                    <a:pt x="312393" y="98209"/>
                  </a:lnTo>
                  <a:lnTo>
                    <a:pt x="353639" y="76154"/>
                  </a:lnTo>
                  <a:lnTo>
                    <a:pt x="396702" y="56657"/>
                  </a:lnTo>
                  <a:lnTo>
                    <a:pt x="441449" y="39836"/>
                  </a:lnTo>
                  <a:lnTo>
                    <a:pt x="487747" y="25809"/>
                  </a:lnTo>
                  <a:lnTo>
                    <a:pt x="535464" y="14694"/>
                  </a:lnTo>
                  <a:lnTo>
                    <a:pt x="584467" y="6609"/>
                  </a:lnTo>
                  <a:lnTo>
                    <a:pt x="634623" y="1672"/>
                  </a:lnTo>
                  <a:lnTo>
                    <a:pt x="685800" y="0"/>
                  </a:lnTo>
                  <a:lnTo>
                    <a:pt x="736976" y="1672"/>
                  </a:lnTo>
                  <a:lnTo>
                    <a:pt x="787132" y="6609"/>
                  </a:lnTo>
                  <a:lnTo>
                    <a:pt x="836135" y="14694"/>
                  </a:lnTo>
                  <a:lnTo>
                    <a:pt x="883852" y="25809"/>
                  </a:lnTo>
                  <a:lnTo>
                    <a:pt x="930150" y="39836"/>
                  </a:lnTo>
                  <a:lnTo>
                    <a:pt x="974897" y="56657"/>
                  </a:lnTo>
                  <a:lnTo>
                    <a:pt x="1017960" y="76154"/>
                  </a:lnTo>
                  <a:lnTo>
                    <a:pt x="1059206" y="98209"/>
                  </a:lnTo>
                  <a:lnTo>
                    <a:pt x="1098503" y="122704"/>
                  </a:lnTo>
                  <a:lnTo>
                    <a:pt x="1135717" y="149523"/>
                  </a:lnTo>
                  <a:lnTo>
                    <a:pt x="1170717" y="178546"/>
                  </a:lnTo>
                  <a:lnTo>
                    <a:pt x="1203370" y="209655"/>
                  </a:lnTo>
                  <a:lnTo>
                    <a:pt x="1233542" y="242734"/>
                  </a:lnTo>
                  <a:lnTo>
                    <a:pt x="1261102" y="277664"/>
                  </a:lnTo>
                  <a:lnTo>
                    <a:pt x="1285916" y="314327"/>
                  </a:lnTo>
                  <a:lnTo>
                    <a:pt x="1307853" y="352606"/>
                  </a:lnTo>
                  <a:lnTo>
                    <a:pt x="1326778" y="392382"/>
                  </a:lnTo>
                  <a:lnTo>
                    <a:pt x="1342560" y="433537"/>
                  </a:lnTo>
                  <a:lnTo>
                    <a:pt x="1355066" y="475955"/>
                  </a:lnTo>
                  <a:lnTo>
                    <a:pt x="1364163" y="519516"/>
                  </a:lnTo>
                  <a:lnTo>
                    <a:pt x="1369718" y="564104"/>
                  </a:lnTo>
                  <a:lnTo>
                    <a:pt x="1371600" y="609600"/>
                  </a:lnTo>
                  <a:lnTo>
                    <a:pt x="1369718" y="655095"/>
                  </a:lnTo>
                  <a:lnTo>
                    <a:pt x="1364163" y="699683"/>
                  </a:lnTo>
                  <a:lnTo>
                    <a:pt x="1355066" y="743244"/>
                  </a:lnTo>
                  <a:lnTo>
                    <a:pt x="1342560" y="785662"/>
                  </a:lnTo>
                  <a:lnTo>
                    <a:pt x="1326778" y="826817"/>
                  </a:lnTo>
                  <a:lnTo>
                    <a:pt x="1307853" y="866593"/>
                  </a:lnTo>
                  <a:lnTo>
                    <a:pt x="1285916" y="904872"/>
                  </a:lnTo>
                  <a:lnTo>
                    <a:pt x="1261102" y="941535"/>
                  </a:lnTo>
                  <a:lnTo>
                    <a:pt x="1233542" y="976465"/>
                  </a:lnTo>
                  <a:lnTo>
                    <a:pt x="1203370" y="1009544"/>
                  </a:lnTo>
                  <a:lnTo>
                    <a:pt x="1170717" y="1040653"/>
                  </a:lnTo>
                  <a:lnTo>
                    <a:pt x="1135717" y="1069676"/>
                  </a:lnTo>
                  <a:lnTo>
                    <a:pt x="1098503" y="1096495"/>
                  </a:lnTo>
                  <a:lnTo>
                    <a:pt x="1059206" y="1120990"/>
                  </a:lnTo>
                  <a:lnTo>
                    <a:pt x="1017960" y="1143045"/>
                  </a:lnTo>
                  <a:lnTo>
                    <a:pt x="974897" y="1162542"/>
                  </a:lnTo>
                  <a:lnTo>
                    <a:pt x="930150" y="1179363"/>
                  </a:lnTo>
                  <a:lnTo>
                    <a:pt x="883852" y="1193390"/>
                  </a:lnTo>
                  <a:lnTo>
                    <a:pt x="836135" y="1204505"/>
                  </a:lnTo>
                  <a:lnTo>
                    <a:pt x="787132" y="1212590"/>
                  </a:lnTo>
                  <a:lnTo>
                    <a:pt x="736976" y="1217527"/>
                  </a:lnTo>
                  <a:lnTo>
                    <a:pt x="685800" y="1219200"/>
                  </a:lnTo>
                  <a:lnTo>
                    <a:pt x="634623" y="1217527"/>
                  </a:lnTo>
                  <a:lnTo>
                    <a:pt x="584467" y="1212590"/>
                  </a:lnTo>
                  <a:lnTo>
                    <a:pt x="535464" y="1204505"/>
                  </a:lnTo>
                  <a:lnTo>
                    <a:pt x="487747" y="1193390"/>
                  </a:lnTo>
                  <a:lnTo>
                    <a:pt x="441449" y="1179363"/>
                  </a:lnTo>
                  <a:lnTo>
                    <a:pt x="396702" y="1162542"/>
                  </a:lnTo>
                  <a:lnTo>
                    <a:pt x="353639" y="1143045"/>
                  </a:lnTo>
                  <a:lnTo>
                    <a:pt x="312393" y="1120990"/>
                  </a:lnTo>
                  <a:lnTo>
                    <a:pt x="273096" y="1096495"/>
                  </a:lnTo>
                  <a:lnTo>
                    <a:pt x="235882" y="1069676"/>
                  </a:lnTo>
                  <a:lnTo>
                    <a:pt x="200882" y="1040653"/>
                  </a:lnTo>
                  <a:lnTo>
                    <a:pt x="168229" y="1009544"/>
                  </a:lnTo>
                  <a:lnTo>
                    <a:pt x="138057" y="976465"/>
                  </a:lnTo>
                  <a:lnTo>
                    <a:pt x="110497" y="941535"/>
                  </a:lnTo>
                  <a:lnTo>
                    <a:pt x="85683" y="904872"/>
                  </a:lnTo>
                  <a:lnTo>
                    <a:pt x="63746" y="866593"/>
                  </a:lnTo>
                  <a:lnTo>
                    <a:pt x="44821" y="826817"/>
                  </a:lnTo>
                  <a:lnTo>
                    <a:pt x="29039" y="785662"/>
                  </a:lnTo>
                  <a:lnTo>
                    <a:pt x="16533" y="743244"/>
                  </a:lnTo>
                  <a:lnTo>
                    <a:pt x="7436" y="699683"/>
                  </a:lnTo>
                  <a:lnTo>
                    <a:pt x="1881" y="655095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5453" y="5106161"/>
              <a:ext cx="1075690" cy="550545"/>
            </a:xfrm>
            <a:custGeom>
              <a:avLst/>
              <a:gdLst/>
              <a:ahLst/>
              <a:cxnLst/>
              <a:rect l="l" t="t" r="r" b="b"/>
              <a:pathLst>
                <a:path w="1075690" h="550545">
                  <a:moveTo>
                    <a:pt x="964548" y="34044"/>
                  </a:moveTo>
                  <a:lnTo>
                    <a:pt x="0" y="516356"/>
                  </a:lnTo>
                  <a:lnTo>
                    <a:pt x="17018" y="550443"/>
                  </a:lnTo>
                  <a:lnTo>
                    <a:pt x="981599" y="68190"/>
                  </a:lnTo>
                  <a:lnTo>
                    <a:pt x="964548" y="34044"/>
                  </a:lnTo>
                  <a:close/>
                </a:path>
                <a:path w="1075690" h="550545">
                  <a:moveTo>
                    <a:pt x="1056155" y="25526"/>
                  </a:moveTo>
                  <a:lnTo>
                    <a:pt x="981582" y="25526"/>
                  </a:lnTo>
                  <a:lnTo>
                    <a:pt x="998601" y="59689"/>
                  </a:lnTo>
                  <a:lnTo>
                    <a:pt x="981599" y="68190"/>
                  </a:lnTo>
                  <a:lnTo>
                    <a:pt x="998601" y="102235"/>
                  </a:lnTo>
                  <a:lnTo>
                    <a:pt x="1056155" y="25526"/>
                  </a:lnTo>
                  <a:close/>
                </a:path>
                <a:path w="1075690" h="550545">
                  <a:moveTo>
                    <a:pt x="981582" y="25526"/>
                  </a:moveTo>
                  <a:lnTo>
                    <a:pt x="964548" y="34044"/>
                  </a:lnTo>
                  <a:lnTo>
                    <a:pt x="981599" y="68190"/>
                  </a:lnTo>
                  <a:lnTo>
                    <a:pt x="998601" y="59689"/>
                  </a:lnTo>
                  <a:lnTo>
                    <a:pt x="981582" y="25526"/>
                  </a:lnTo>
                  <a:close/>
                </a:path>
                <a:path w="1075690" h="550545">
                  <a:moveTo>
                    <a:pt x="1075308" y="0"/>
                  </a:moveTo>
                  <a:lnTo>
                    <a:pt x="947547" y="0"/>
                  </a:lnTo>
                  <a:lnTo>
                    <a:pt x="964548" y="34044"/>
                  </a:lnTo>
                  <a:lnTo>
                    <a:pt x="981582" y="25526"/>
                  </a:lnTo>
                  <a:lnTo>
                    <a:pt x="1056155" y="25526"/>
                  </a:lnTo>
                  <a:lnTo>
                    <a:pt x="10753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3400" y="34290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152400" y="0"/>
                  </a:moveTo>
                  <a:lnTo>
                    <a:pt x="0" y="137160"/>
                  </a:lnTo>
                  <a:lnTo>
                    <a:pt x="76200" y="137160"/>
                  </a:lnTo>
                  <a:lnTo>
                    <a:pt x="76200" y="548639"/>
                  </a:lnTo>
                  <a:lnTo>
                    <a:pt x="0" y="548639"/>
                  </a:lnTo>
                  <a:lnTo>
                    <a:pt x="152400" y="685800"/>
                  </a:lnTo>
                  <a:lnTo>
                    <a:pt x="304800" y="548639"/>
                  </a:lnTo>
                  <a:lnTo>
                    <a:pt x="228600" y="548639"/>
                  </a:lnTo>
                  <a:lnTo>
                    <a:pt x="228600" y="137160"/>
                  </a:lnTo>
                  <a:lnTo>
                    <a:pt x="304800" y="1371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3400" y="34290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137160"/>
                  </a:moveTo>
                  <a:lnTo>
                    <a:pt x="152400" y="0"/>
                  </a:lnTo>
                  <a:lnTo>
                    <a:pt x="304800" y="137160"/>
                  </a:lnTo>
                  <a:lnTo>
                    <a:pt x="228600" y="137160"/>
                  </a:lnTo>
                  <a:lnTo>
                    <a:pt x="228600" y="548639"/>
                  </a:lnTo>
                  <a:lnTo>
                    <a:pt x="304800" y="548639"/>
                  </a:lnTo>
                  <a:lnTo>
                    <a:pt x="152400" y="685800"/>
                  </a:lnTo>
                  <a:lnTo>
                    <a:pt x="0" y="548639"/>
                  </a:lnTo>
                  <a:lnTo>
                    <a:pt x="76200" y="548639"/>
                  </a:lnTo>
                  <a:lnTo>
                    <a:pt x="76200" y="137160"/>
                  </a:lnTo>
                  <a:lnTo>
                    <a:pt x="0" y="137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8962" y="3963161"/>
              <a:ext cx="1993264" cy="1536065"/>
            </a:xfrm>
            <a:custGeom>
              <a:avLst/>
              <a:gdLst/>
              <a:ahLst/>
              <a:cxnLst/>
              <a:rect l="l" t="t" r="r" b="b"/>
              <a:pathLst>
                <a:path w="1993265" h="1536064">
                  <a:moveTo>
                    <a:pt x="853186" y="1512189"/>
                  </a:moveTo>
                  <a:lnTo>
                    <a:pt x="85585" y="535355"/>
                  </a:lnTo>
                  <a:lnTo>
                    <a:pt x="104724" y="520319"/>
                  </a:lnTo>
                  <a:lnTo>
                    <a:pt x="115570" y="511810"/>
                  </a:lnTo>
                  <a:lnTo>
                    <a:pt x="0" y="457200"/>
                  </a:lnTo>
                  <a:lnTo>
                    <a:pt x="25654" y="582422"/>
                  </a:lnTo>
                  <a:lnTo>
                    <a:pt x="55638" y="558876"/>
                  </a:lnTo>
                  <a:lnTo>
                    <a:pt x="823214" y="1535811"/>
                  </a:lnTo>
                  <a:lnTo>
                    <a:pt x="853186" y="1512189"/>
                  </a:lnTo>
                  <a:close/>
                </a:path>
                <a:path w="1993265" h="1536064">
                  <a:moveTo>
                    <a:pt x="1993011" y="127254"/>
                  </a:moveTo>
                  <a:lnTo>
                    <a:pt x="1988794" y="81915"/>
                  </a:lnTo>
                  <a:lnTo>
                    <a:pt x="1981187" y="0"/>
                  </a:lnTo>
                  <a:lnTo>
                    <a:pt x="1886458" y="85852"/>
                  </a:lnTo>
                  <a:lnTo>
                    <a:pt x="1921967" y="99656"/>
                  </a:lnTo>
                  <a:lnTo>
                    <a:pt x="1430020" y="1364742"/>
                  </a:lnTo>
                  <a:lnTo>
                    <a:pt x="1465580" y="1378458"/>
                  </a:lnTo>
                  <a:lnTo>
                    <a:pt x="1957501" y="113461"/>
                  </a:lnTo>
                  <a:lnTo>
                    <a:pt x="1993011" y="1272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6200" y="4191000"/>
              <a:ext cx="1219200" cy="1752600"/>
            </a:xfrm>
            <a:custGeom>
              <a:avLst/>
              <a:gdLst/>
              <a:ahLst/>
              <a:cxnLst/>
              <a:rect l="l" t="t" r="r" b="b"/>
              <a:pathLst>
                <a:path w="1219200" h="1752600">
                  <a:moveTo>
                    <a:pt x="1219200" y="292100"/>
                  </a:moveTo>
                  <a:lnTo>
                    <a:pt x="1206815" y="350959"/>
                  </a:lnTo>
                  <a:lnTo>
                    <a:pt x="1171295" y="405784"/>
                  </a:lnTo>
                  <a:lnTo>
                    <a:pt x="1115091" y="455401"/>
                  </a:lnTo>
                  <a:lnTo>
                    <a:pt x="1079998" y="477889"/>
                  </a:lnTo>
                  <a:lnTo>
                    <a:pt x="1040653" y="498633"/>
                  </a:lnTo>
                  <a:lnTo>
                    <a:pt x="997363" y="517488"/>
                  </a:lnTo>
                  <a:lnTo>
                    <a:pt x="950435" y="534305"/>
                  </a:lnTo>
                  <a:lnTo>
                    <a:pt x="900173" y="548938"/>
                  </a:lnTo>
                  <a:lnTo>
                    <a:pt x="846885" y="561240"/>
                  </a:lnTo>
                  <a:lnTo>
                    <a:pt x="790877" y="571064"/>
                  </a:lnTo>
                  <a:lnTo>
                    <a:pt x="732456" y="578264"/>
                  </a:lnTo>
                  <a:lnTo>
                    <a:pt x="671928" y="582691"/>
                  </a:lnTo>
                  <a:lnTo>
                    <a:pt x="609600" y="584200"/>
                  </a:lnTo>
                  <a:lnTo>
                    <a:pt x="547271" y="582691"/>
                  </a:lnTo>
                  <a:lnTo>
                    <a:pt x="486743" y="578264"/>
                  </a:lnTo>
                  <a:lnTo>
                    <a:pt x="428322" y="571064"/>
                  </a:lnTo>
                  <a:lnTo>
                    <a:pt x="372314" y="561240"/>
                  </a:lnTo>
                  <a:lnTo>
                    <a:pt x="319026" y="548938"/>
                  </a:lnTo>
                  <a:lnTo>
                    <a:pt x="268764" y="534305"/>
                  </a:lnTo>
                  <a:lnTo>
                    <a:pt x="221836" y="517488"/>
                  </a:lnTo>
                  <a:lnTo>
                    <a:pt x="178546" y="498633"/>
                  </a:lnTo>
                  <a:lnTo>
                    <a:pt x="139201" y="477889"/>
                  </a:lnTo>
                  <a:lnTo>
                    <a:pt x="104108" y="455401"/>
                  </a:lnTo>
                  <a:lnTo>
                    <a:pt x="73574" y="431317"/>
                  </a:lnTo>
                  <a:lnTo>
                    <a:pt x="27406" y="378949"/>
                  </a:lnTo>
                  <a:lnTo>
                    <a:pt x="3147" y="321960"/>
                  </a:lnTo>
                  <a:lnTo>
                    <a:pt x="0" y="292100"/>
                  </a:lnTo>
                </a:path>
                <a:path w="1219200" h="1752600">
                  <a:moveTo>
                    <a:pt x="0" y="292100"/>
                  </a:moveTo>
                  <a:lnTo>
                    <a:pt x="12384" y="233240"/>
                  </a:lnTo>
                  <a:lnTo>
                    <a:pt x="47904" y="178415"/>
                  </a:lnTo>
                  <a:lnTo>
                    <a:pt x="104108" y="128798"/>
                  </a:lnTo>
                  <a:lnTo>
                    <a:pt x="139201" y="106310"/>
                  </a:lnTo>
                  <a:lnTo>
                    <a:pt x="178546" y="85566"/>
                  </a:lnTo>
                  <a:lnTo>
                    <a:pt x="221836" y="66711"/>
                  </a:lnTo>
                  <a:lnTo>
                    <a:pt x="268764" y="49894"/>
                  </a:lnTo>
                  <a:lnTo>
                    <a:pt x="319026" y="35261"/>
                  </a:lnTo>
                  <a:lnTo>
                    <a:pt x="372314" y="22959"/>
                  </a:lnTo>
                  <a:lnTo>
                    <a:pt x="428322" y="13135"/>
                  </a:lnTo>
                  <a:lnTo>
                    <a:pt x="486743" y="5935"/>
                  </a:lnTo>
                  <a:lnTo>
                    <a:pt x="547271" y="1508"/>
                  </a:lnTo>
                  <a:lnTo>
                    <a:pt x="609600" y="0"/>
                  </a:lnTo>
                  <a:lnTo>
                    <a:pt x="671928" y="1508"/>
                  </a:lnTo>
                  <a:lnTo>
                    <a:pt x="732456" y="5935"/>
                  </a:lnTo>
                  <a:lnTo>
                    <a:pt x="790877" y="13135"/>
                  </a:lnTo>
                  <a:lnTo>
                    <a:pt x="846885" y="22959"/>
                  </a:lnTo>
                  <a:lnTo>
                    <a:pt x="900173" y="35261"/>
                  </a:lnTo>
                  <a:lnTo>
                    <a:pt x="950435" y="49894"/>
                  </a:lnTo>
                  <a:lnTo>
                    <a:pt x="997363" y="66711"/>
                  </a:lnTo>
                  <a:lnTo>
                    <a:pt x="1040653" y="85566"/>
                  </a:lnTo>
                  <a:lnTo>
                    <a:pt x="1079998" y="106310"/>
                  </a:lnTo>
                  <a:lnTo>
                    <a:pt x="1115091" y="128798"/>
                  </a:lnTo>
                  <a:lnTo>
                    <a:pt x="1145625" y="152882"/>
                  </a:lnTo>
                  <a:lnTo>
                    <a:pt x="1191793" y="205250"/>
                  </a:lnTo>
                  <a:lnTo>
                    <a:pt x="1216052" y="262239"/>
                  </a:lnTo>
                  <a:lnTo>
                    <a:pt x="1219200" y="292100"/>
                  </a:lnTo>
                  <a:lnTo>
                    <a:pt x="1219200" y="1460500"/>
                  </a:lnTo>
                  <a:lnTo>
                    <a:pt x="1206815" y="1519369"/>
                  </a:lnTo>
                  <a:lnTo>
                    <a:pt x="1171295" y="1574200"/>
                  </a:lnTo>
                  <a:lnTo>
                    <a:pt x="1115091" y="1623818"/>
                  </a:lnTo>
                  <a:lnTo>
                    <a:pt x="1079998" y="1646305"/>
                  </a:lnTo>
                  <a:lnTo>
                    <a:pt x="1040653" y="1667048"/>
                  </a:lnTo>
                  <a:lnTo>
                    <a:pt x="997363" y="1685900"/>
                  </a:lnTo>
                  <a:lnTo>
                    <a:pt x="950435" y="1702715"/>
                  </a:lnTo>
                  <a:lnTo>
                    <a:pt x="900173" y="1717346"/>
                  </a:lnTo>
                  <a:lnTo>
                    <a:pt x="846885" y="1729646"/>
                  </a:lnTo>
                  <a:lnTo>
                    <a:pt x="790877" y="1739468"/>
                  </a:lnTo>
                  <a:lnTo>
                    <a:pt x="732456" y="1746665"/>
                  </a:lnTo>
                  <a:lnTo>
                    <a:pt x="671928" y="1751091"/>
                  </a:lnTo>
                  <a:lnTo>
                    <a:pt x="609600" y="1752600"/>
                  </a:lnTo>
                  <a:lnTo>
                    <a:pt x="547271" y="1751091"/>
                  </a:lnTo>
                  <a:lnTo>
                    <a:pt x="486743" y="1746665"/>
                  </a:lnTo>
                  <a:lnTo>
                    <a:pt x="428322" y="1739468"/>
                  </a:lnTo>
                  <a:lnTo>
                    <a:pt x="372314" y="1729646"/>
                  </a:lnTo>
                  <a:lnTo>
                    <a:pt x="319026" y="1717346"/>
                  </a:lnTo>
                  <a:lnTo>
                    <a:pt x="268764" y="1702715"/>
                  </a:lnTo>
                  <a:lnTo>
                    <a:pt x="221836" y="1685900"/>
                  </a:lnTo>
                  <a:lnTo>
                    <a:pt x="178546" y="1667048"/>
                  </a:lnTo>
                  <a:lnTo>
                    <a:pt x="139201" y="1646305"/>
                  </a:lnTo>
                  <a:lnTo>
                    <a:pt x="104108" y="1623818"/>
                  </a:lnTo>
                  <a:lnTo>
                    <a:pt x="73574" y="1599734"/>
                  </a:lnTo>
                  <a:lnTo>
                    <a:pt x="27406" y="1547363"/>
                  </a:lnTo>
                  <a:lnTo>
                    <a:pt x="3147" y="1490366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1134" y="4581905"/>
              <a:ext cx="4464050" cy="762000"/>
            </a:xfrm>
            <a:custGeom>
              <a:avLst/>
              <a:gdLst/>
              <a:ahLst/>
              <a:cxnLst/>
              <a:rect l="l" t="t" r="r" b="b"/>
              <a:pathLst>
                <a:path w="4464050" h="762000">
                  <a:moveTo>
                    <a:pt x="4336795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9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4336795" y="762000"/>
                  </a:lnTo>
                  <a:lnTo>
                    <a:pt x="4386214" y="752014"/>
                  </a:lnTo>
                  <a:lnTo>
                    <a:pt x="4426585" y="724789"/>
                  </a:lnTo>
                  <a:lnTo>
                    <a:pt x="4453810" y="684418"/>
                  </a:lnTo>
                  <a:lnTo>
                    <a:pt x="4463795" y="635000"/>
                  </a:lnTo>
                  <a:lnTo>
                    <a:pt x="4463795" y="127000"/>
                  </a:lnTo>
                  <a:lnTo>
                    <a:pt x="4453810" y="77581"/>
                  </a:lnTo>
                  <a:lnTo>
                    <a:pt x="4426585" y="37211"/>
                  </a:lnTo>
                  <a:lnTo>
                    <a:pt x="4386214" y="9985"/>
                  </a:lnTo>
                  <a:lnTo>
                    <a:pt x="43367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1134" y="4581905"/>
              <a:ext cx="4464050" cy="762000"/>
            </a:xfrm>
            <a:custGeom>
              <a:avLst/>
              <a:gdLst/>
              <a:ahLst/>
              <a:cxnLst/>
              <a:rect l="l" t="t" r="r" b="b"/>
              <a:pathLst>
                <a:path w="446405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4336795" y="0"/>
                  </a:lnTo>
                  <a:lnTo>
                    <a:pt x="4386214" y="9985"/>
                  </a:lnTo>
                  <a:lnTo>
                    <a:pt x="4426585" y="37211"/>
                  </a:lnTo>
                  <a:lnTo>
                    <a:pt x="4453810" y="77581"/>
                  </a:lnTo>
                  <a:lnTo>
                    <a:pt x="4463795" y="127000"/>
                  </a:lnTo>
                  <a:lnTo>
                    <a:pt x="4463795" y="635000"/>
                  </a:lnTo>
                  <a:lnTo>
                    <a:pt x="4453810" y="684418"/>
                  </a:lnTo>
                  <a:lnTo>
                    <a:pt x="4426585" y="724789"/>
                  </a:lnTo>
                  <a:lnTo>
                    <a:pt x="4386214" y="752014"/>
                  </a:lnTo>
                  <a:lnTo>
                    <a:pt x="4336795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9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39915" y="2365723"/>
            <a:ext cx="1599565" cy="7048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960" y="4553668"/>
            <a:ext cx="8524240" cy="1920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15025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990000"/>
                </a:solidFill>
                <a:latin typeface="Arial"/>
                <a:cs typeface="Arial"/>
              </a:rPr>
              <a:t>Tamamda,</a:t>
            </a:r>
            <a:endParaRPr sz="1600" dirty="0">
              <a:latin typeface="Arial"/>
              <a:cs typeface="Arial"/>
            </a:endParaRPr>
          </a:p>
          <a:p>
            <a:pPr marL="4471670" marR="55880" indent="30480">
              <a:lnSpc>
                <a:spcPts val="1920"/>
              </a:lnSpc>
              <a:spcBef>
                <a:spcPts val="65"/>
              </a:spcBef>
            </a:pP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Makinanın</a:t>
            </a:r>
            <a:r>
              <a:rPr sz="1600" b="1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0000"/>
                </a:solidFill>
                <a:latin typeface="Arial"/>
                <a:cs typeface="Arial"/>
              </a:rPr>
              <a:t>anlayacağı</a:t>
            </a:r>
            <a:r>
              <a:rPr sz="1600" b="1" spc="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dildeki</a:t>
            </a:r>
            <a:r>
              <a:rPr sz="1600" b="1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komutlarla </a:t>
            </a:r>
            <a:r>
              <a:rPr sz="16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ben</a:t>
            </a:r>
            <a:r>
              <a:rPr sz="16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nasıl</a:t>
            </a:r>
            <a:r>
              <a:rPr sz="1600" b="1" spc="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0000"/>
                </a:solidFill>
                <a:latin typeface="Arial"/>
                <a:cs typeface="Arial"/>
              </a:rPr>
              <a:t>program</a:t>
            </a:r>
            <a:r>
              <a:rPr sz="1600" b="1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90000"/>
                </a:solidFill>
                <a:latin typeface="Arial"/>
                <a:cs typeface="Arial"/>
              </a:rPr>
              <a:t>yazabilirim</a:t>
            </a:r>
            <a:r>
              <a:rPr sz="1600" b="1" spc="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Arial"/>
                <a:cs typeface="Arial"/>
              </a:rPr>
              <a:t>ki</a:t>
            </a:r>
            <a:r>
              <a:rPr sz="1600" b="1" spc="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b="1" spc="-265" dirty="0">
                <a:solidFill>
                  <a:srgbClr val="990000"/>
                </a:solidFill>
                <a:latin typeface="Arial"/>
                <a:cs typeface="Arial"/>
              </a:rPr>
              <a:t>ho</a:t>
            </a:r>
            <a:r>
              <a:rPr sz="2700" spc="-397" baseline="15432" dirty="0">
                <a:latin typeface="Arial MT"/>
                <a:cs typeface="Arial MT"/>
              </a:rPr>
              <a:t>I</a:t>
            </a:r>
            <a:r>
              <a:rPr sz="2700" spc="-345" baseline="15432" dirty="0">
                <a:latin typeface="Arial MT"/>
                <a:cs typeface="Arial MT"/>
              </a:rPr>
              <a:t> </a:t>
            </a:r>
            <a:r>
              <a:rPr sz="1600" b="1" spc="-335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2700" spc="-502" baseline="15432" dirty="0">
                <a:latin typeface="Arial MT"/>
                <a:cs typeface="Arial MT"/>
              </a:rPr>
              <a:t>/</a:t>
            </a:r>
            <a:r>
              <a:rPr sz="2700" spc="-517" baseline="15432" dirty="0">
                <a:latin typeface="Arial MT"/>
                <a:cs typeface="Arial MT"/>
              </a:rPr>
              <a:t> </a:t>
            </a:r>
            <a:r>
              <a:rPr sz="1600" b="1" spc="-36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700" spc="-540" baseline="15432" dirty="0">
                <a:latin typeface="Arial MT"/>
                <a:cs typeface="Arial MT"/>
              </a:rPr>
              <a:t>O</a:t>
            </a:r>
            <a:r>
              <a:rPr sz="1600" b="1" spc="-360" dirty="0">
                <a:solidFill>
                  <a:srgbClr val="990000"/>
                </a:solidFill>
                <a:latin typeface="Arial"/>
                <a:cs typeface="Arial"/>
              </a:rPr>
              <a:t>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"/>
              <a:cs typeface="Arial"/>
            </a:endParaRPr>
          </a:p>
          <a:p>
            <a:pPr marL="524319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Control</a:t>
            </a:r>
            <a:endParaRPr sz="1800" dirty="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Fetch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Decode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Execute Cycle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7092" y="1322578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ta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ath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384174"/>
            <a:ext cx="8051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6055" marR="5080" indent="-144399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Bilgisayar</a:t>
            </a:r>
            <a:r>
              <a:rPr sz="2800" dirty="0"/>
              <a:t> </a:t>
            </a:r>
            <a:r>
              <a:rPr sz="2800" spc="-10" dirty="0"/>
              <a:t>sistemlerinde</a:t>
            </a:r>
            <a:r>
              <a:rPr sz="2800" spc="40" dirty="0"/>
              <a:t> </a:t>
            </a:r>
            <a:r>
              <a:rPr sz="2800" spc="-10" dirty="0"/>
              <a:t>Soyutlama</a:t>
            </a:r>
            <a:r>
              <a:rPr sz="2800" spc="25" dirty="0"/>
              <a:t> </a:t>
            </a:r>
            <a:r>
              <a:rPr sz="2800" spc="-10" dirty="0"/>
              <a:t>(biribirinden</a:t>
            </a:r>
            <a:r>
              <a:rPr sz="2800" spc="55" dirty="0"/>
              <a:t> </a:t>
            </a:r>
            <a:r>
              <a:rPr sz="2800" spc="-15" dirty="0"/>
              <a:t>ayırma) </a:t>
            </a:r>
            <a:r>
              <a:rPr sz="2800" spc="-620" dirty="0"/>
              <a:t> </a:t>
            </a:r>
            <a:r>
              <a:rPr sz="2800" spc="-15" dirty="0"/>
              <a:t>(Abstractions</a:t>
            </a:r>
            <a:r>
              <a:rPr sz="2800" spc="40" dirty="0"/>
              <a:t> </a:t>
            </a:r>
            <a:r>
              <a:rPr sz="2800" spc="-5" dirty="0"/>
              <a:t>in</a:t>
            </a:r>
            <a:r>
              <a:rPr sz="2800" dirty="0"/>
              <a:t> </a:t>
            </a:r>
            <a:r>
              <a:rPr sz="2800" spc="-10" dirty="0"/>
              <a:t>Computer</a:t>
            </a:r>
            <a:r>
              <a:rPr sz="2800" spc="15" dirty="0"/>
              <a:t> </a:t>
            </a:r>
            <a:r>
              <a:rPr sz="2800" spc="-20" dirty="0"/>
              <a:t>Systems)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348866"/>
            <a:ext cx="7883525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Yüksek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seviyeli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dilde </a:t>
            </a:r>
            <a:r>
              <a:rPr sz="3200" spc="-15" dirty="0">
                <a:latin typeface="Calibri"/>
                <a:cs typeface="Calibri"/>
              </a:rPr>
              <a:t>kodlanmış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komutları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makinanın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işlemesi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tekrar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geri döndürmesi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süreci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oldukça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karmaşık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bir </a:t>
            </a:r>
            <a:r>
              <a:rPr sz="3200" spc="-40" dirty="0">
                <a:latin typeface="Calibri"/>
                <a:cs typeface="Calibri"/>
              </a:rPr>
              <a:t>süreçtir.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4933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Tasarımcılar;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karmaşıklığı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yönetmek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için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soyutlama</a:t>
            </a:r>
            <a:r>
              <a:rPr sz="3200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(ayrıştırma)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tekniğini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kullanırlar.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Sadece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ilgili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bilgilere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odaklanılır.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Gereksiz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ayrıntılara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hiç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bakılmaz.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529478"/>
            <a:ext cx="860361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990000"/>
                </a:solidFill>
                <a:latin typeface="Courier New"/>
                <a:cs typeface="Courier New"/>
              </a:rPr>
              <a:t>000000</a:t>
            </a:r>
            <a:r>
              <a:rPr sz="1400" b="1" spc="-10" dirty="0">
                <a:solidFill>
                  <a:srgbClr val="000066"/>
                </a:solidFill>
                <a:latin typeface="Courier New"/>
                <a:cs typeface="Courier New"/>
              </a:rPr>
              <a:t>00001</a:t>
            </a:r>
            <a:r>
              <a:rPr sz="1400" b="1" spc="-10" dirty="0">
                <a:solidFill>
                  <a:srgbClr val="990000"/>
                </a:solidFill>
                <a:latin typeface="Courier New"/>
                <a:cs typeface="Courier New"/>
              </a:rPr>
              <a:t>00010</a:t>
            </a:r>
            <a:r>
              <a:rPr sz="1400" b="1" spc="-10" dirty="0">
                <a:solidFill>
                  <a:srgbClr val="000066"/>
                </a:solidFill>
                <a:latin typeface="Courier New"/>
                <a:cs typeface="Courier New"/>
              </a:rPr>
              <a:t>01000</a:t>
            </a:r>
            <a:r>
              <a:rPr sz="1400" b="1" spc="-10" dirty="0">
                <a:solidFill>
                  <a:srgbClr val="990000"/>
                </a:solidFill>
                <a:latin typeface="Courier New"/>
                <a:cs typeface="Courier New"/>
              </a:rPr>
              <a:t>00000</a:t>
            </a:r>
            <a:r>
              <a:rPr sz="1400" b="1" spc="-10" dirty="0">
                <a:solidFill>
                  <a:srgbClr val="000066"/>
                </a:solidFill>
                <a:latin typeface="Courier New"/>
                <a:cs typeface="Courier New"/>
              </a:rPr>
              <a:t>100000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2000" b="1" dirty="0">
                <a:latin typeface="Arial"/>
                <a:cs typeface="Arial"/>
              </a:rPr>
              <a:t>Makine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dili</a:t>
            </a:r>
            <a:r>
              <a:rPr sz="2000" b="1" dirty="0">
                <a:latin typeface="Arial"/>
                <a:cs typeface="Arial"/>
              </a:rPr>
              <a:t> : </a:t>
            </a:r>
            <a:r>
              <a:rPr sz="1400" spc="-5" dirty="0">
                <a:latin typeface="Microsoft Sans Serif"/>
                <a:cs typeface="Microsoft Sans Serif"/>
              </a:rPr>
              <a:t>Bilgisayar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sistemiyle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haberleşebilmek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için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,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komutların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binary formda oluşturulmuş</a:t>
            </a:r>
            <a:r>
              <a:rPr sz="1400" spc="-15" dirty="0">
                <a:latin typeface="Microsoft Sans Serif"/>
                <a:cs typeface="Microsoft Sans Serif"/>
              </a:rPr>
              <a:t> şeklidir.</a:t>
            </a:r>
            <a:endParaRPr sz="1400" dirty="0">
              <a:latin typeface="Microsoft Sans Serif"/>
              <a:cs typeface="Microsoft Sans Serif"/>
            </a:endParaRPr>
          </a:p>
          <a:p>
            <a:pPr marR="79375" algn="r">
              <a:lnSpc>
                <a:spcPct val="100000"/>
              </a:lnSpc>
              <a:spcBef>
                <a:spcPts val="2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32813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Yüksek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Seviyeli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009" y="191147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3677539"/>
            <a:ext cx="2922905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200"/>
              </a:lnSpc>
              <a:spcBef>
                <a:spcPts val="95"/>
              </a:spcBef>
            </a:pPr>
            <a:r>
              <a:rPr sz="1800" b="1" spc="-10" dirty="0">
                <a:latin typeface="Arial"/>
                <a:cs typeface="Arial"/>
              </a:rPr>
              <a:t>Assembler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dili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Bir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sembolik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komut </a:t>
            </a:r>
            <a:r>
              <a:rPr sz="1200" b="1" dirty="0">
                <a:latin typeface="Arial"/>
                <a:cs typeface="Arial"/>
              </a:rPr>
              <a:t>kodunu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binary forma çeviren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bir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programdır. </a:t>
            </a:r>
            <a:r>
              <a:rPr sz="1200" b="1" dirty="0">
                <a:latin typeface="Arial"/>
                <a:cs typeface="Arial"/>
              </a:rPr>
              <a:t>( </a:t>
            </a:r>
            <a:r>
              <a:rPr sz="1200" b="1" spc="-5" dirty="0">
                <a:latin typeface="Arial"/>
                <a:cs typeface="Arial"/>
              </a:rPr>
              <a:t>Binary </a:t>
            </a:r>
            <a:r>
              <a:rPr sz="1200" b="1" dirty="0">
                <a:latin typeface="Arial"/>
                <a:cs typeface="Arial"/>
              </a:rPr>
              <a:t>koddaki </a:t>
            </a:r>
            <a:r>
              <a:rPr sz="1200" b="1" spc="-5" dirty="0">
                <a:latin typeface="Arial"/>
                <a:cs typeface="Arial"/>
              </a:rPr>
              <a:t>komutların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sembolik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gösterimini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yapan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3959" y="3754882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add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R8,R1,R2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6911" y="4477511"/>
            <a:ext cx="2171700" cy="723900"/>
            <a:chOff x="3486911" y="4477511"/>
            <a:chExt cx="2171700" cy="723900"/>
          </a:xfrm>
        </p:grpSpPr>
        <p:sp>
          <p:nvSpPr>
            <p:cNvPr id="8" name="object 8"/>
            <p:cNvSpPr/>
            <p:nvPr/>
          </p:nvSpPr>
          <p:spPr>
            <a:xfrm>
              <a:off x="3505961" y="4496561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1066800" y="0"/>
                  </a:moveTo>
                  <a:lnTo>
                    <a:pt x="996660" y="729"/>
                  </a:lnTo>
                  <a:lnTo>
                    <a:pt x="927731" y="2887"/>
                  </a:lnTo>
                  <a:lnTo>
                    <a:pt x="860154" y="6429"/>
                  </a:lnTo>
                  <a:lnTo>
                    <a:pt x="794069" y="11309"/>
                  </a:lnTo>
                  <a:lnTo>
                    <a:pt x="729618" y="17483"/>
                  </a:lnTo>
                  <a:lnTo>
                    <a:pt x="666939" y="24904"/>
                  </a:lnTo>
                  <a:lnTo>
                    <a:pt x="606175" y="33528"/>
                  </a:lnTo>
                  <a:lnTo>
                    <a:pt x="547465" y="43310"/>
                  </a:lnTo>
                  <a:lnTo>
                    <a:pt x="490950" y="54204"/>
                  </a:lnTo>
                  <a:lnTo>
                    <a:pt x="436772" y="66165"/>
                  </a:lnTo>
                  <a:lnTo>
                    <a:pt x="385070" y="79149"/>
                  </a:lnTo>
                  <a:lnTo>
                    <a:pt x="335984" y="93109"/>
                  </a:lnTo>
                  <a:lnTo>
                    <a:pt x="289657" y="108000"/>
                  </a:lnTo>
                  <a:lnTo>
                    <a:pt x="246228" y="123778"/>
                  </a:lnTo>
                  <a:lnTo>
                    <a:pt x="205837" y="140396"/>
                  </a:lnTo>
                  <a:lnTo>
                    <a:pt x="168626" y="157811"/>
                  </a:lnTo>
                  <a:lnTo>
                    <a:pt x="134735" y="175977"/>
                  </a:lnTo>
                  <a:lnTo>
                    <a:pt x="77475" y="214379"/>
                  </a:lnTo>
                  <a:lnTo>
                    <a:pt x="35183" y="255241"/>
                  </a:lnTo>
                  <a:lnTo>
                    <a:pt x="8983" y="298202"/>
                  </a:lnTo>
                  <a:lnTo>
                    <a:pt x="0" y="342900"/>
                  </a:lnTo>
                  <a:lnTo>
                    <a:pt x="2269" y="365443"/>
                  </a:lnTo>
                  <a:lnTo>
                    <a:pt x="20001" y="409317"/>
                  </a:lnTo>
                  <a:lnTo>
                    <a:pt x="54388" y="451274"/>
                  </a:lnTo>
                  <a:lnTo>
                    <a:pt x="104305" y="490952"/>
                  </a:lnTo>
                  <a:lnTo>
                    <a:pt x="168626" y="527988"/>
                  </a:lnTo>
                  <a:lnTo>
                    <a:pt x="205837" y="545403"/>
                  </a:lnTo>
                  <a:lnTo>
                    <a:pt x="246228" y="562021"/>
                  </a:lnTo>
                  <a:lnTo>
                    <a:pt x="289657" y="577799"/>
                  </a:lnTo>
                  <a:lnTo>
                    <a:pt x="335984" y="592690"/>
                  </a:lnTo>
                  <a:lnTo>
                    <a:pt x="385070" y="606650"/>
                  </a:lnTo>
                  <a:lnTo>
                    <a:pt x="436772" y="619634"/>
                  </a:lnTo>
                  <a:lnTo>
                    <a:pt x="490950" y="631595"/>
                  </a:lnTo>
                  <a:lnTo>
                    <a:pt x="547465" y="642489"/>
                  </a:lnTo>
                  <a:lnTo>
                    <a:pt x="606175" y="652271"/>
                  </a:lnTo>
                  <a:lnTo>
                    <a:pt x="666939" y="660895"/>
                  </a:lnTo>
                  <a:lnTo>
                    <a:pt x="729618" y="668316"/>
                  </a:lnTo>
                  <a:lnTo>
                    <a:pt x="794069" y="674490"/>
                  </a:lnTo>
                  <a:lnTo>
                    <a:pt x="860154" y="679370"/>
                  </a:lnTo>
                  <a:lnTo>
                    <a:pt x="927731" y="682912"/>
                  </a:lnTo>
                  <a:lnTo>
                    <a:pt x="996660" y="685070"/>
                  </a:lnTo>
                  <a:lnTo>
                    <a:pt x="1066800" y="685800"/>
                  </a:lnTo>
                  <a:lnTo>
                    <a:pt x="1136939" y="685070"/>
                  </a:lnTo>
                  <a:lnTo>
                    <a:pt x="1205868" y="682912"/>
                  </a:lnTo>
                  <a:lnTo>
                    <a:pt x="1273445" y="679370"/>
                  </a:lnTo>
                  <a:lnTo>
                    <a:pt x="1339530" y="674490"/>
                  </a:lnTo>
                  <a:lnTo>
                    <a:pt x="1403981" y="668316"/>
                  </a:lnTo>
                  <a:lnTo>
                    <a:pt x="1466660" y="660895"/>
                  </a:lnTo>
                  <a:lnTo>
                    <a:pt x="1527424" y="652271"/>
                  </a:lnTo>
                  <a:lnTo>
                    <a:pt x="1586134" y="642489"/>
                  </a:lnTo>
                  <a:lnTo>
                    <a:pt x="1642649" y="631595"/>
                  </a:lnTo>
                  <a:lnTo>
                    <a:pt x="1696827" y="619634"/>
                  </a:lnTo>
                  <a:lnTo>
                    <a:pt x="1748529" y="606650"/>
                  </a:lnTo>
                  <a:lnTo>
                    <a:pt x="1797615" y="592690"/>
                  </a:lnTo>
                  <a:lnTo>
                    <a:pt x="1843942" y="577799"/>
                  </a:lnTo>
                  <a:lnTo>
                    <a:pt x="1887371" y="562021"/>
                  </a:lnTo>
                  <a:lnTo>
                    <a:pt x="1927762" y="545403"/>
                  </a:lnTo>
                  <a:lnTo>
                    <a:pt x="1964973" y="527988"/>
                  </a:lnTo>
                  <a:lnTo>
                    <a:pt x="1998864" y="509822"/>
                  </a:lnTo>
                  <a:lnTo>
                    <a:pt x="2056124" y="471420"/>
                  </a:lnTo>
                  <a:lnTo>
                    <a:pt x="2098416" y="430558"/>
                  </a:lnTo>
                  <a:lnTo>
                    <a:pt x="2124616" y="387597"/>
                  </a:lnTo>
                  <a:lnTo>
                    <a:pt x="2133600" y="342900"/>
                  </a:lnTo>
                  <a:lnTo>
                    <a:pt x="2131330" y="320356"/>
                  </a:lnTo>
                  <a:lnTo>
                    <a:pt x="2113598" y="276482"/>
                  </a:lnTo>
                  <a:lnTo>
                    <a:pt x="2079211" y="234525"/>
                  </a:lnTo>
                  <a:lnTo>
                    <a:pt x="2029294" y="194847"/>
                  </a:lnTo>
                  <a:lnTo>
                    <a:pt x="1964973" y="157811"/>
                  </a:lnTo>
                  <a:lnTo>
                    <a:pt x="1927762" y="140396"/>
                  </a:lnTo>
                  <a:lnTo>
                    <a:pt x="1887371" y="123778"/>
                  </a:lnTo>
                  <a:lnTo>
                    <a:pt x="1843942" y="108000"/>
                  </a:lnTo>
                  <a:lnTo>
                    <a:pt x="1797615" y="93109"/>
                  </a:lnTo>
                  <a:lnTo>
                    <a:pt x="1748529" y="79149"/>
                  </a:lnTo>
                  <a:lnTo>
                    <a:pt x="1696827" y="66165"/>
                  </a:lnTo>
                  <a:lnTo>
                    <a:pt x="1642649" y="54204"/>
                  </a:lnTo>
                  <a:lnTo>
                    <a:pt x="1586134" y="43310"/>
                  </a:lnTo>
                  <a:lnTo>
                    <a:pt x="1527424" y="33528"/>
                  </a:lnTo>
                  <a:lnTo>
                    <a:pt x="1466660" y="24904"/>
                  </a:lnTo>
                  <a:lnTo>
                    <a:pt x="1403981" y="17483"/>
                  </a:lnTo>
                  <a:lnTo>
                    <a:pt x="1339530" y="11309"/>
                  </a:lnTo>
                  <a:lnTo>
                    <a:pt x="1273445" y="6429"/>
                  </a:lnTo>
                  <a:lnTo>
                    <a:pt x="1205868" y="2887"/>
                  </a:lnTo>
                  <a:lnTo>
                    <a:pt x="1136939" y="72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961" y="4496561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0" y="342900"/>
                  </a:moveTo>
                  <a:lnTo>
                    <a:pt x="8983" y="298202"/>
                  </a:lnTo>
                  <a:lnTo>
                    <a:pt x="35183" y="255241"/>
                  </a:lnTo>
                  <a:lnTo>
                    <a:pt x="77475" y="214379"/>
                  </a:lnTo>
                  <a:lnTo>
                    <a:pt x="134735" y="175977"/>
                  </a:lnTo>
                  <a:lnTo>
                    <a:pt x="168626" y="157811"/>
                  </a:lnTo>
                  <a:lnTo>
                    <a:pt x="205837" y="140396"/>
                  </a:lnTo>
                  <a:lnTo>
                    <a:pt x="246228" y="123778"/>
                  </a:lnTo>
                  <a:lnTo>
                    <a:pt x="289657" y="108000"/>
                  </a:lnTo>
                  <a:lnTo>
                    <a:pt x="335984" y="93109"/>
                  </a:lnTo>
                  <a:lnTo>
                    <a:pt x="385070" y="79149"/>
                  </a:lnTo>
                  <a:lnTo>
                    <a:pt x="436772" y="66165"/>
                  </a:lnTo>
                  <a:lnTo>
                    <a:pt x="490950" y="54204"/>
                  </a:lnTo>
                  <a:lnTo>
                    <a:pt x="547465" y="43310"/>
                  </a:lnTo>
                  <a:lnTo>
                    <a:pt x="606175" y="33528"/>
                  </a:lnTo>
                  <a:lnTo>
                    <a:pt x="666939" y="24904"/>
                  </a:lnTo>
                  <a:lnTo>
                    <a:pt x="729618" y="17483"/>
                  </a:lnTo>
                  <a:lnTo>
                    <a:pt x="794069" y="11309"/>
                  </a:lnTo>
                  <a:lnTo>
                    <a:pt x="860154" y="6429"/>
                  </a:lnTo>
                  <a:lnTo>
                    <a:pt x="927731" y="2887"/>
                  </a:lnTo>
                  <a:lnTo>
                    <a:pt x="996660" y="729"/>
                  </a:lnTo>
                  <a:lnTo>
                    <a:pt x="1066800" y="0"/>
                  </a:lnTo>
                  <a:lnTo>
                    <a:pt x="1136939" y="729"/>
                  </a:lnTo>
                  <a:lnTo>
                    <a:pt x="1205868" y="2887"/>
                  </a:lnTo>
                  <a:lnTo>
                    <a:pt x="1273445" y="6429"/>
                  </a:lnTo>
                  <a:lnTo>
                    <a:pt x="1339530" y="11309"/>
                  </a:lnTo>
                  <a:lnTo>
                    <a:pt x="1403981" y="17483"/>
                  </a:lnTo>
                  <a:lnTo>
                    <a:pt x="1466660" y="24904"/>
                  </a:lnTo>
                  <a:lnTo>
                    <a:pt x="1527424" y="33528"/>
                  </a:lnTo>
                  <a:lnTo>
                    <a:pt x="1586134" y="43310"/>
                  </a:lnTo>
                  <a:lnTo>
                    <a:pt x="1642649" y="54204"/>
                  </a:lnTo>
                  <a:lnTo>
                    <a:pt x="1696827" y="66165"/>
                  </a:lnTo>
                  <a:lnTo>
                    <a:pt x="1748529" y="79149"/>
                  </a:lnTo>
                  <a:lnTo>
                    <a:pt x="1797615" y="93109"/>
                  </a:lnTo>
                  <a:lnTo>
                    <a:pt x="1843942" y="108000"/>
                  </a:lnTo>
                  <a:lnTo>
                    <a:pt x="1887371" y="123778"/>
                  </a:lnTo>
                  <a:lnTo>
                    <a:pt x="1927762" y="140396"/>
                  </a:lnTo>
                  <a:lnTo>
                    <a:pt x="1964973" y="157811"/>
                  </a:lnTo>
                  <a:lnTo>
                    <a:pt x="1998864" y="175977"/>
                  </a:lnTo>
                  <a:lnTo>
                    <a:pt x="2056124" y="214379"/>
                  </a:lnTo>
                  <a:lnTo>
                    <a:pt x="2098416" y="255241"/>
                  </a:lnTo>
                  <a:lnTo>
                    <a:pt x="2124616" y="298202"/>
                  </a:lnTo>
                  <a:lnTo>
                    <a:pt x="2133600" y="342900"/>
                  </a:lnTo>
                  <a:lnTo>
                    <a:pt x="2131330" y="365443"/>
                  </a:lnTo>
                  <a:lnTo>
                    <a:pt x="2113598" y="409317"/>
                  </a:lnTo>
                  <a:lnTo>
                    <a:pt x="2079211" y="451274"/>
                  </a:lnTo>
                  <a:lnTo>
                    <a:pt x="2029294" y="490952"/>
                  </a:lnTo>
                  <a:lnTo>
                    <a:pt x="1964973" y="527988"/>
                  </a:lnTo>
                  <a:lnTo>
                    <a:pt x="1927762" y="545403"/>
                  </a:lnTo>
                  <a:lnTo>
                    <a:pt x="1887371" y="562021"/>
                  </a:lnTo>
                  <a:lnTo>
                    <a:pt x="1843942" y="577799"/>
                  </a:lnTo>
                  <a:lnTo>
                    <a:pt x="1797615" y="592690"/>
                  </a:lnTo>
                  <a:lnTo>
                    <a:pt x="1748529" y="606650"/>
                  </a:lnTo>
                  <a:lnTo>
                    <a:pt x="1696827" y="619634"/>
                  </a:lnTo>
                  <a:lnTo>
                    <a:pt x="1642649" y="631595"/>
                  </a:lnTo>
                  <a:lnTo>
                    <a:pt x="1586134" y="642489"/>
                  </a:lnTo>
                  <a:lnTo>
                    <a:pt x="1527424" y="652271"/>
                  </a:lnTo>
                  <a:lnTo>
                    <a:pt x="1466660" y="660895"/>
                  </a:lnTo>
                  <a:lnTo>
                    <a:pt x="1403981" y="668316"/>
                  </a:lnTo>
                  <a:lnTo>
                    <a:pt x="1339530" y="674490"/>
                  </a:lnTo>
                  <a:lnTo>
                    <a:pt x="1273445" y="679370"/>
                  </a:lnTo>
                  <a:lnTo>
                    <a:pt x="1205868" y="682912"/>
                  </a:lnTo>
                  <a:lnTo>
                    <a:pt x="1136939" y="685070"/>
                  </a:lnTo>
                  <a:lnTo>
                    <a:pt x="1066800" y="685800"/>
                  </a:lnTo>
                  <a:lnTo>
                    <a:pt x="996660" y="685070"/>
                  </a:lnTo>
                  <a:lnTo>
                    <a:pt x="927731" y="682912"/>
                  </a:lnTo>
                  <a:lnTo>
                    <a:pt x="860154" y="679370"/>
                  </a:lnTo>
                  <a:lnTo>
                    <a:pt x="794069" y="674490"/>
                  </a:lnTo>
                  <a:lnTo>
                    <a:pt x="729618" y="668316"/>
                  </a:lnTo>
                  <a:lnTo>
                    <a:pt x="666939" y="660895"/>
                  </a:lnTo>
                  <a:lnTo>
                    <a:pt x="606175" y="652271"/>
                  </a:lnTo>
                  <a:lnTo>
                    <a:pt x="547465" y="642489"/>
                  </a:lnTo>
                  <a:lnTo>
                    <a:pt x="490950" y="631595"/>
                  </a:lnTo>
                  <a:lnTo>
                    <a:pt x="436772" y="619634"/>
                  </a:lnTo>
                  <a:lnTo>
                    <a:pt x="385070" y="606650"/>
                  </a:lnTo>
                  <a:lnTo>
                    <a:pt x="335984" y="592690"/>
                  </a:lnTo>
                  <a:lnTo>
                    <a:pt x="289657" y="577799"/>
                  </a:lnTo>
                  <a:lnTo>
                    <a:pt x="246228" y="562021"/>
                  </a:lnTo>
                  <a:lnTo>
                    <a:pt x="205837" y="545403"/>
                  </a:lnTo>
                  <a:lnTo>
                    <a:pt x="168626" y="527988"/>
                  </a:lnTo>
                  <a:lnTo>
                    <a:pt x="134735" y="509822"/>
                  </a:lnTo>
                  <a:lnTo>
                    <a:pt x="77475" y="471420"/>
                  </a:lnTo>
                  <a:lnTo>
                    <a:pt x="35183" y="430558"/>
                  </a:lnTo>
                  <a:lnTo>
                    <a:pt x="8983" y="387597"/>
                  </a:lnTo>
                  <a:lnTo>
                    <a:pt x="0" y="342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79545" y="4683632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mbler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5612" y="4115561"/>
            <a:ext cx="114300" cy="1447800"/>
          </a:xfrm>
          <a:custGeom>
            <a:avLst/>
            <a:gdLst/>
            <a:ahLst/>
            <a:cxnLst/>
            <a:rect l="l" t="t" r="r" b="b"/>
            <a:pathLst>
              <a:path w="114300" h="1447800">
                <a:moveTo>
                  <a:pt x="114300" y="1333500"/>
                </a:moveTo>
                <a:lnTo>
                  <a:pt x="76200" y="1333500"/>
                </a:lnTo>
                <a:lnTo>
                  <a:pt x="76200" y="1066800"/>
                </a:lnTo>
                <a:lnTo>
                  <a:pt x="38100" y="1066800"/>
                </a:lnTo>
                <a:lnTo>
                  <a:pt x="38100" y="1333500"/>
                </a:lnTo>
                <a:lnTo>
                  <a:pt x="0" y="1333500"/>
                </a:lnTo>
                <a:lnTo>
                  <a:pt x="57150" y="1447800"/>
                </a:lnTo>
                <a:lnTo>
                  <a:pt x="104775" y="1352550"/>
                </a:lnTo>
                <a:lnTo>
                  <a:pt x="114300" y="1333500"/>
                </a:lnTo>
                <a:close/>
              </a:path>
              <a:path w="114300" h="1447800">
                <a:moveTo>
                  <a:pt x="114300" y="266700"/>
                </a:moveTo>
                <a:lnTo>
                  <a:pt x="76200" y="2667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266700"/>
                </a:ln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486911" y="2648711"/>
            <a:ext cx="2171700" cy="723900"/>
            <a:chOff x="3486911" y="2648711"/>
            <a:chExt cx="2171700" cy="723900"/>
          </a:xfrm>
        </p:grpSpPr>
        <p:sp>
          <p:nvSpPr>
            <p:cNvPr id="13" name="object 13"/>
            <p:cNvSpPr/>
            <p:nvPr/>
          </p:nvSpPr>
          <p:spPr>
            <a:xfrm>
              <a:off x="3505961" y="2667761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1066800" y="0"/>
                  </a:moveTo>
                  <a:lnTo>
                    <a:pt x="996660" y="729"/>
                  </a:lnTo>
                  <a:lnTo>
                    <a:pt x="927731" y="2887"/>
                  </a:lnTo>
                  <a:lnTo>
                    <a:pt x="860154" y="6429"/>
                  </a:lnTo>
                  <a:lnTo>
                    <a:pt x="794069" y="11309"/>
                  </a:lnTo>
                  <a:lnTo>
                    <a:pt x="729618" y="17483"/>
                  </a:lnTo>
                  <a:lnTo>
                    <a:pt x="666939" y="24904"/>
                  </a:lnTo>
                  <a:lnTo>
                    <a:pt x="606175" y="33528"/>
                  </a:lnTo>
                  <a:lnTo>
                    <a:pt x="547465" y="43310"/>
                  </a:lnTo>
                  <a:lnTo>
                    <a:pt x="490950" y="54204"/>
                  </a:lnTo>
                  <a:lnTo>
                    <a:pt x="436772" y="66165"/>
                  </a:lnTo>
                  <a:lnTo>
                    <a:pt x="385070" y="79149"/>
                  </a:lnTo>
                  <a:lnTo>
                    <a:pt x="335984" y="93109"/>
                  </a:lnTo>
                  <a:lnTo>
                    <a:pt x="289657" y="108000"/>
                  </a:lnTo>
                  <a:lnTo>
                    <a:pt x="246228" y="123778"/>
                  </a:lnTo>
                  <a:lnTo>
                    <a:pt x="205837" y="140396"/>
                  </a:lnTo>
                  <a:lnTo>
                    <a:pt x="168626" y="157811"/>
                  </a:lnTo>
                  <a:lnTo>
                    <a:pt x="134735" y="175977"/>
                  </a:lnTo>
                  <a:lnTo>
                    <a:pt x="77475" y="214379"/>
                  </a:lnTo>
                  <a:lnTo>
                    <a:pt x="35183" y="255241"/>
                  </a:lnTo>
                  <a:lnTo>
                    <a:pt x="8983" y="298202"/>
                  </a:lnTo>
                  <a:lnTo>
                    <a:pt x="0" y="342900"/>
                  </a:lnTo>
                  <a:lnTo>
                    <a:pt x="2269" y="365443"/>
                  </a:lnTo>
                  <a:lnTo>
                    <a:pt x="20001" y="409317"/>
                  </a:lnTo>
                  <a:lnTo>
                    <a:pt x="54388" y="451274"/>
                  </a:lnTo>
                  <a:lnTo>
                    <a:pt x="104305" y="490952"/>
                  </a:lnTo>
                  <a:lnTo>
                    <a:pt x="168626" y="527988"/>
                  </a:lnTo>
                  <a:lnTo>
                    <a:pt x="205837" y="545403"/>
                  </a:lnTo>
                  <a:lnTo>
                    <a:pt x="246228" y="562021"/>
                  </a:lnTo>
                  <a:lnTo>
                    <a:pt x="289657" y="577799"/>
                  </a:lnTo>
                  <a:lnTo>
                    <a:pt x="335984" y="592690"/>
                  </a:lnTo>
                  <a:lnTo>
                    <a:pt x="385070" y="606650"/>
                  </a:lnTo>
                  <a:lnTo>
                    <a:pt x="436772" y="619634"/>
                  </a:lnTo>
                  <a:lnTo>
                    <a:pt x="490950" y="631595"/>
                  </a:lnTo>
                  <a:lnTo>
                    <a:pt x="547465" y="642489"/>
                  </a:lnTo>
                  <a:lnTo>
                    <a:pt x="606175" y="652271"/>
                  </a:lnTo>
                  <a:lnTo>
                    <a:pt x="666939" y="660895"/>
                  </a:lnTo>
                  <a:lnTo>
                    <a:pt x="729618" y="668316"/>
                  </a:lnTo>
                  <a:lnTo>
                    <a:pt x="794069" y="674490"/>
                  </a:lnTo>
                  <a:lnTo>
                    <a:pt x="860154" y="679370"/>
                  </a:lnTo>
                  <a:lnTo>
                    <a:pt x="927731" y="682912"/>
                  </a:lnTo>
                  <a:lnTo>
                    <a:pt x="996660" y="685070"/>
                  </a:lnTo>
                  <a:lnTo>
                    <a:pt x="1066800" y="685800"/>
                  </a:lnTo>
                  <a:lnTo>
                    <a:pt x="1136939" y="685070"/>
                  </a:lnTo>
                  <a:lnTo>
                    <a:pt x="1205868" y="682912"/>
                  </a:lnTo>
                  <a:lnTo>
                    <a:pt x="1273445" y="679370"/>
                  </a:lnTo>
                  <a:lnTo>
                    <a:pt x="1339530" y="674490"/>
                  </a:lnTo>
                  <a:lnTo>
                    <a:pt x="1403981" y="668316"/>
                  </a:lnTo>
                  <a:lnTo>
                    <a:pt x="1466660" y="660895"/>
                  </a:lnTo>
                  <a:lnTo>
                    <a:pt x="1527424" y="652271"/>
                  </a:lnTo>
                  <a:lnTo>
                    <a:pt x="1586134" y="642489"/>
                  </a:lnTo>
                  <a:lnTo>
                    <a:pt x="1642649" y="631595"/>
                  </a:lnTo>
                  <a:lnTo>
                    <a:pt x="1696827" y="619634"/>
                  </a:lnTo>
                  <a:lnTo>
                    <a:pt x="1748529" y="606650"/>
                  </a:lnTo>
                  <a:lnTo>
                    <a:pt x="1797615" y="592690"/>
                  </a:lnTo>
                  <a:lnTo>
                    <a:pt x="1843942" y="577799"/>
                  </a:lnTo>
                  <a:lnTo>
                    <a:pt x="1887371" y="562021"/>
                  </a:lnTo>
                  <a:lnTo>
                    <a:pt x="1927762" y="545403"/>
                  </a:lnTo>
                  <a:lnTo>
                    <a:pt x="1964973" y="527988"/>
                  </a:lnTo>
                  <a:lnTo>
                    <a:pt x="1998864" y="509822"/>
                  </a:lnTo>
                  <a:lnTo>
                    <a:pt x="2056124" y="471420"/>
                  </a:lnTo>
                  <a:lnTo>
                    <a:pt x="2098416" y="430558"/>
                  </a:lnTo>
                  <a:lnTo>
                    <a:pt x="2124616" y="387597"/>
                  </a:lnTo>
                  <a:lnTo>
                    <a:pt x="2133600" y="342900"/>
                  </a:lnTo>
                  <a:lnTo>
                    <a:pt x="2131330" y="320356"/>
                  </a:lnTo>
                  <a:lnTo>
                    <a:pt x="2113598" y="276482"/>
                  </a:lnTo>
                  <a:lnTo>
                    <a:pt x="2079211" y="234525"/>
                  </a:lnTo>
                  <a:lnTo>
                    <a:pt x="2029294" y="194847"/>
                  </a:lnTo>
                  <a:lnTo>
                    <a:pt x="1964973" y="157811"/>
                  </a:lnTo>
                  <a:lnTo>
                    <a:pt x="1927762" y="140396"/>
                  </a:lnTo>
                  <a:lnTo>
                    <a:pt x="1887371" y="123778"/>
                  </a:lnTo>
                  <a:lnTo>
                    <a:pt x="1843942" y="108000"/>
                  </a:lnTo>
                  <a:lnTo>
                    <a:pt x="1797615" y="93109"/>
                  </a:lnTo>
                  <a:lnTo>
                    <a:pt x="1748529" y="79149"/>
                  </a:lnTo>
                  <a:lnTo>
                    <a:pt x="1696827" y="66165"/>
                  </a:lnTo>
                  <a:lnTo>
                    <a:pt x="1642649" y="54204"/>
                  </a:lnTo>
                  <a:lnTo>
                    <a:pt x="1586134" y="43310"/>
                  </a:lnTo>
                  <a:lnTo>
                    <a:pt x="1527424" y="33528"/>
                  </a:lnTo>
                  <a:lnTo>
                    <a:pt x="1466660" y="24904"/>
                  </a:lnTo>
                  <a:lnTo>
                    <a:pt x="1403981" y="17483"/>
                  </a:lnTo>
                  <a:lnTo>
                    <a:pt x="1339530" y="11309"/>
                  </a:lnTo>
                  <a:lnTo>
                    <a:pt x="1273445" y="6429"/>
                  </a:lnTo>
                  <a:lnTo>
                    <a:pt x="1205868" y="2887"/>
                  </a:lnTo>
                  <a:lnTo>
                    <a:pt x="1136939" y="72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961" y="2667761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0" y="342900"/>
                  </a:moveTo>
                  <a:lnTo>
                    <a:pt x="8983" y="298202"/>
                  </a:lnTo>
                  <a:lnTo>
                    <a:pt x="35183" y="255241"/>
                  </a:lnTo>
                  <a:lnTo>
                    <a:pt x="77475" y="214379"/>
                  </a:lnTo>
                  <a:lnTo>
                    <a:pt x="134735" y="175977"/>
                  </a:lnTo>
                  <a:lnTo>
                    <a:pt x="168626" y="157811"/>
                  </a:lnTo>
                  <a:lnTo>
                    <a:pt x="205837" y="140396"/>
                  </a:lnTo>
                  <a:lnTo>
                    <a:pt x="246228" y="123778"/>
                  </a:lnTo>
                  <a:lnTo>
                    <a:pt x="289657" y="108000"/>
                  </a:lnTo>
                  <a:lnTo>
                    <a:pt x="335984" y="93109"/>
                  </a:lnTo>
                  <a:lnTo>
                    <a:pt x="385070" y="79149"/>
                  </a:lnTo>
                  <a:lnTo>
                    <a:pt x="436772" y="66165"/>
                  </a:lnTo>
                  <a:lnTo>
                    <a:pt x="490950" y="54204"/>
                  </a:lnTo>
                  <a:lnTo>
                    <a:pt x="547465" y="43310"/>
                  </a:lnTo>
                  <a:lnTo>
                    <a:pt x="606175" y="33528"/>
                  </a:lnTo>
                  <a:lnTo>
                    <a:pt x="666939" y="24904"/>
                  </a:lnTo>
                  <a:lnTo>
                    <a:pt x="729618" y="17483"/>
                  </a:lnTo>
                  <a:lnTo>
                    <a:pt x="794069" y="11309"/>
                  </a:lnTo>
                  <a:lnTo>
                    <a:pt x="860154" y="6429"/>
                  </a:lnTo>
                  <a:lnTo>
                    <a:pt x="927731" y="2887"/>
                  </a:lnTo>
                  <a:lnTo>
                    <a:pt x="996660" y="729"/>
                  </a:lnTo>
                  <a:lnTo>
                    <a:pt x="1066800" y="0"/>
                  </a:lnTo>
                  <a:lnTo>
                    <a:pt x="1136939" y="729"/>
                  </a:lnTo>
                  <a:lnTo>
                    <a:pt x="1205868" y="2887"/>
                  </a:lnTo>
                  <a:lnTo>
                    <a:pt x="1273445" y="6429"/>
                  </a:lnTo>
                  <a:lnTo>
                    <a:pt x="1339530" y="11309"/>
                  </a:lnTo>
                  <a:lnTo>
                    <a:pt x="1403981" y="17483"/>
                  </a:lnTo>
                  <a:lnTo>
                    <a:pt x="1466660" y="24904"/>
                  </a:lnTo>
                  <a:lnTo>
                    <a:pt x="1527424" y="33528"/>
                  </a:lnTo>
                  <a:lnTo>
                    <a:pt x="1586134" y="43310"/>
                  </a:lnTo>
                  <a:lnTo>
                    <a:pt x="1642649" y="54204"/>
                  </a:lnTo>
                  <a:lnTo>
                    <a:pt x="1696827" y="66165"/>
                  </a:lnTo>
                  <a:lnTo>
                    <a:pt x="1748529" y="79149"/>
                  </a:lnTo>
                  <a:lnTo>
                    <a:pt x="1797615" y="93109"/>
                  </a:lnTo>
                  <a:lnTo>
                    <a:pt x="1843942" y="108000"/>
                  </a:lnTo>
                  <a:lnTo>
                    <a:pt x="1887371" y="123778"/>
                  </a:lnTo>
                  <a:lnTo>
                    <a:pt x="1927762" y="140396"/>
                  </a:lnTo>
                  <a:lnTo>
                    <a:pt x="1964973" y="157811"/>
                  </a:lnTo>
                  <a:lnTo>
                    <a:pt x="1998864" y="175977"/>
                  </a:lnTo>
                  <a:lnTo>
                    <a:pt x="2056124" y="214379"/>
                  </a:lnTo>
                  <a:lnTo>
                    <a:pt x="2098416" y="255241"/>
                  </a:lnTo>
                  <a:lnTo>
                    <a:pt x="2124616" y="298202"/>
                  </a:lnTo>
                  <a:lnTo>
                    <a:pt x="2133600" y="342900"/>
                  </a:lnTo>
                  <a:lnTo>
                    <a:pt x="2131330" y="365443"/>
                  </a:lnTo>
                  <a:lnTo>
                    <a:pt x="2113598" y="409317"/>
                  </a:lnTo>
                  <a:lnTo>
                    <a:pt x="2079211" y="451274"/>
                  </a:lnTo>
                  <a:lnTo>
                    <a:pt x="2029294" y="490952"/>
                  </a:lnTo>
                  <a:lnTo>
                    <a:pt x="1964973" y="527988"/>
                  </a:lnTo>
                  <a:lnTo>
                    <a:pt x="1927762" y="545403"/>
                  </a:lnTo>
                  <a:lnTo>
                    <a:pt x="1887371" y="562021"/>
                  </a:lnTo>
                  <a:lnTo>
                    <a:pt x="1843942" y="577799"/>
                  </a:lnTo>
                  <a:lnTo>
                    <a:pt x="1797615" y="592690"/>
                  </a:lnTo>
                  <a:lnTo>
                    <a:pt x="1748529" y="606650"/>
                  </a:lnTo>
                  <a:lnTo>
                    <a:pt x="1696827" y="619634"/>
                  </a:lnTo>
                  <a:lnTo>
                    <a:pt x="1642649" y="631595"/>
                  </a:lnTo>
                  <a:lnTo>
                    <a:pt x="1586134" y="642489"/>
                  </a:lnTo>
                  <a:lnTo>
                    <a:pt x="1527424" y="652271"/>
                  </a:lnTo>
                  <a:lnTo>
                    <a:pt x="1466660" y="660895"/>
                  </a:lnTo>
                  <a:lnTo>
                    <a:pt x="1403981" y="668316"/>
                  </a:lnTo>
                  <a:lnTo>
                    <a:pt x="1339530" y="674490"/>
                  </a:lnTo>
                  <a:lnTo>
                    <a:pt x="1273445" y="679370"/>
                  </a:lnTo>
                  <a:lnTo>
                    <a:pt x="1205868" y="682912"/>
                  </a:lnTo>
                  <a:lnTo>
                    <a:pt x="1136939" y="685070"/>
                  </a:lnTo>
                  <a:lnTo>
                    <a:pt x="1066800" y="685800"/>
                  </a:lnTo>
                  <a:lnTo>
                    <a:pt x="996660" y="685070"/>
                  </a:lnTo>
                  <a:lnTo>
                    <a:pt x="927731" y="682912"/>
                  </a:lnTo>
                  <a:lnTo>
                    <a:pt x="860154" y="679370"/>
                  </a:lnTo>
                  <a:lnTo>
                    <a:pt x="794069" y="674490"/>
                  </a:lnTo>
                  <a:lnTo>
                    <a:pt x="729618" y="668316"/>
                  </a:lnTo>
                  <a:lnTo>
                    <a:pt x="666939" y="660895"/>
                  </a:lnTo>
                  <a:lnTo>
                    <a:pt x="606175" y="652271"/>
                  </a:lnTo>
                  <a:lnTo>
                    <a:pt x="547465" y="642489"/>
                  </a:lnTo>
                  <a:lnTo>
                    <a:pt x="490950" y="631595"/>
                  </a:lnTo>
                  <a:lnTo>
                    <a:pt x="436772" y="619634"/>
                  </a:lnTo>
                  <a:lnTo>
                    <a:pt x="385070" y="606650"/>
                  </a:lnTo>
                  <a:lnTo>
                    <a:pt x="335984" y="592690"/>
                  </a:lnTo>
                  <a:lnTo>
                    <a:pt x="289657" y="577799"/>
                  </a:lnTo>
                  <a:lnTo>
                    <a:pt x="246228" y="562021"/>
                  </a:lnTo>
                  <a:lnTo>
                    <a:pt x="205837" y="545403"/>
                  </a:lnTo>
                  <a:lnTo>
                    <a:pt x="168626" y="527988"/>
                  </a:lnTo>
                  <a:lnTo>
                    <a:pt x="134735" y="509822"/>
                  </a:lnTo>
                  <a:lnTo>
                    <a:pt x="77475" y="471420"/>
                  </a:lnTo>
                  <a:lnTo>
                    <a:pt x="35183" y="430558"/>
                  </a:lnTo>
                  <a:lnTo>
                    <a:pt x="8983" y="387597"/>
                  </a:lnTo>
                  <a:lnTo>
                    <a:pt x="0" y="342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4889" y="2854578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Compi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15612" y="2286761"/>
            <a:ext cx="114300" cy="1447800"/>
          </a:xfrm>
          <a:custGeom>
            <a:avLst/>
            <a:gdLst/>
            <a:ahLst/>
            <a:cxnLst/>
            <a:rect l="l" t="t" r="r" b="b"/>
            <a:pathLst>
              <a:path w="114300" h="1447800">
                <a:moveTo>
                  <a:pt x="114300" y="1333500"/>
                </a:moveTo>
                <a:lnTo>
                  <a:pt x="76200" y="1333500"/>
                </a:lnTo>
                <a:lnTo>
                  <a:pt x="76200" y="1066800"/>
                </a:lnTo>
                <a:lnTo>
                  <a:pt x="38100" y="1066800"/>
                </a:lnTo>
                <a:lnTo>
                  <a:pt x="38100" y="1333500"/>
                </a:lnTo>
                <a:lnTo>
                  <a:pt x="0" y="1333500"/>
                </a:lnTo>
                <a:lnTo>
                  <a:pt x="57150" y="1447800"/>
                </a:lnTo>
                <a:lnTo>
                  <a:pt x="104775" y="1352550"/>
                </a:lnTo>
                <a:lnTo>
                  <a:pt x="114300" y="1333500"/>
                </a:lnTo>
                <a:close/>
              </a:path>
              <a:path w="114300" h="1447800">
                <a:moveTo>
                  <a:pt x="114300" y="266700"/>
                </a:moveTo>
                <a:lnTo>
                  <a:pt x="76200" y="2667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266700"/>
                </a:ln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31416" y="461899"/>
            <a:ext cx="6281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Yazılımsal</a:t>
            </a:r>
            <a:r>
              <a:rPr sz="4400" spc="-15" dirty="0">
                <a:solidFill>
                  <a:srgbClr val="000000"/>
                </a:solidFill>
              </a:rPr>
              <a:t> Ayrıştırma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-</a:t>
            </a:r>
            <a:r>
              <a:rPr sz="4400" spc="-1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Diller</a:t>
            </a:r>
            <a:endParaRPr sz="4400"/>
          </a:p>
        </p:txBody>
      </p:sp>
      <p:sp>
        <p:nvSpPr>
          <p:cNvPr id="18" name="object 18"/>
          <p:cNvSpPr txBox="1"/>
          <p:nvPr/>
        </p:nvSpPr>
        <p:spPr>
          <a:xfrm>
            <a:off x="5804153" y="2018156"/>
            <a:ext cx="30702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Compiler: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Yüksek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seviyeli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dilde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yazılmış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programı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assemler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sembolik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dil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komutlarına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çevirir.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Yüksek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seviyeli 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dildeki birkaç satırlık program </a:t>
            </a:r>
            <a:r>
              <a:rPr sz="1200" b="1" spc="-5" dirty="0">
                <a:latin typeface="Arial"/>
                <a:cs typeface="Arial"/>
              </a:rPr>
              <a:t>assemler </a:t>
            </a:r>
            <a:r>
              <a:rPr sz="1200" b="1" dirty="0">
                <a:latin typeface="Arial"/>
                <a:cs typeface="Arial"/>
              </a:rPr>
              <a:t> dilinde çok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daha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fazla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sayıda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komut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içerir.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70764"/>
            <a:ext cx="8340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Yazılımsal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ayrıştırma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-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Sistem</a:t>
            </a:r>
            <a:r>
              <a:rPr sz="4400" dirty="0">
                <a:solidFill>
                  <a:srgbClr val="000000"/>
                </a:solidFill>
              </a:rPr>
              <a:t> </a:t>
            </a:r>
            <a:r>
              <a:rPr sz="4400" spc="-40" dirty="0">
                <a:solidFill>
                  <a:srgbClr val="000000"/>
                </a:solidFill>
              </a:rPr>
              <a:t>Yazılımı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29590" y="902133"/>
            <a:ext cx="8497570" cy="53009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İşletim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Sistemi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Alt-seviye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detayları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programcıdan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izole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Sistem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kaynaklarını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yönetir.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Dosya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sistemlerini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yönetir.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Birden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fazla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programın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işletilmesini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koordine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Kullanıcı</a:t>
            </a:r>
            <a:r>
              <a:rPr sz="2400" spc="-10" dirty="0">
                <a:latin typeface="Calibri"/>
                <a:cs typeface="Calibri"/>
              </a:rPr>
              <a:t> programlarının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sisteme</a:t>
            </a:r>
            <a:r>
              <a:rPr sz="2400" spc="-15" dirty="0">
                <a:latin typeface="Calibri"/>
                <a:cs typeface="Calibri"/>
              </a:rPr>
              <a:t> zarar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vermesini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önler.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Kütüphaneler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  <a:tab pos="2099310" algn="l"/>
              </a:tabLst>
            </a:pPr>
            <a:r>
              <a:rPr sz="2400" spc="-10" dirty="0">
                <a:latin typeface="Calibri"/>
                <a:cs typeface="Calibri"/>
              </a:rPr>
              <a:t>Üst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düzey	</a:t>
            </a:r>
            <a:r>
              <a:rPr sz="2400" dirty="0">
                <a:latin typeface="Calibri"/>
                <a:cs typeface="Calibri"/>
              </a:rPr>
              <a:t>primitiv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programlara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programcının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erişimini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sağlar.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İyi </a:t>
            </a:r>
            <a:r>
              <a:rPr sz="2400" spc="-5" dirty="0">
                <a:latin typeface="Calibri"/>
                <a:cs typeface="Calibri"/>
              </a:rPr>
              <a:t>tanımlanmış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arayüzler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 </a:t>
            </a:r>
            <a:r>
              <a:rPr sz="2400" spc="-15" dirty="0">
                <a:latin typeface="Calibri"/>
                <a:cs typeface="Calibri"/>
              </a:rPr>
              <a:t>programlara </a:t>
            </a:r>
            <a:r>
              <a:rPr sz="2400" dirty="0">
                <a:latin typeface="Calibri"/>
                <a:cs typeface="Calibri"/>
              </a:rPr>
              <a:t>erişim</a:t>
            </a:r>
            <a:r>
              <a:rPr sz="2400" spc="-5" dirty="0">
                <a:latin typeface="Calibri"/>
                <a:cs typeface="Calibri"/>
              </a:rPr>
              <a:t> sağlanır(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2181225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Uygulamalar:	</a:t>
            </a:r>
            <a:r>
              <a:rPr sz="2400" spc="-10" dirty="0">
                <a:latin typeface="Calibri"/>
                <a:cs typeface="Calibri"/>
              </a:rPr>
              <a:t>kullanıcı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özel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fonksiyonları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başarmak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içindir.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5" dirty="0"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40" dirty="0">
                <a:latin typeface="Calibri"/>
                <a:cs typeface="Calibri"/>
              </a:rPr>
              <a:t>Tablo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90" y="6250330"/>
            <a:ext cx="227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Calibri"/>
                <a:cs typeface="Calibri"/>
              </a:rPr>
              <a:t>Word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338" y="414654"/>
            <a:ext cx="7945755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Komut</a:t>
            </a:r>
            <a:r>
              <a:rPr sz="2800" spc="10" dirty="0"/>
              <a:t> </a:t>
            </a:r>
            <a:r>
              <a:rPr sz="2800" spc="-10" dirty="0"/>
              <a:t>Seti</a:t>
            </a:r>
            <a:r>
              <a:rPr sz="2800" dirty="0"/>
              <a:t> </a:t>
            </a:r>
            <a:r>
              <a:rPr sz="2800" spc="-5" dirty="0"/>
              <a:t>Mimarisi</a:t>
            </a:r>
            <a:r>
              <a:rPr sz="2800" spc="55" dirty="0"/>
              <a:t> </a:t>
            </a:r>
            <a:r>
              <a:rPr sz="2800" spc="-5" dirty="0"/>
              <a:t>-</a:t>
            </a:r>
            <a:r>
              <a:rPr sz="2800" spc="15" dirty="0"/>
              <a:t> </a:t>
            </a:r>
            <a:r>
              <a:rPr sz="2800" spc="-10" dirty="0"/>
              <a:t>Instruction</a:t>
            </a:r>
            <a:r>
              <a:rPr sz="2800" spc="35" dirty="0"/>
              <a:t> </a:t>
            </a:r>
            <a:r>
              <a:rPr sz="2800" spc="-10" dirty="0"/>
              <a:t>Set</a:t>
            </a:r>
            <a:r>
              <a:rPr sz="2800" dirty="0"/>
              <a:t> </a:t>
            </a:r>
            <a:r>
              <a:rPr sz="2800" spc="-15" dirty="0"/>
              <a:t>Architecture</a:t>
            </a:r>
            <a:r>
              <a:rPr sz="2800" spc="35" dirty="0"/>
              <a:t> </a:t>
            </a:r>
            <a:r>
              <a:rPr sz="2800" spc="-10" dirty="0"/>
              <a:t>(ISA)</a:t>
            </a:r>
            <a:endParaRPr sz="2800"/>
          </a:p>
          <a:p>
            <a:pPr marL="135890">
              <a:lnSpc>
                <a:spcPct val="100000"/>
              </a:lnSpc>
              <a:spcBef>
                <a:spcPts val="30"/>
              </a:spcBef>
            </a:pPr>
            <a:r>
              <a:rPr spc="-15" dirty="0">
                <a:solidFill>
                  <a:srgbClr val="000000"/>
                </a:solidFill>
              </a:rPr>
              <a:t>(</a:t>
            </a:r>
            <a:r>
              <a:rPr spc="-15" dirty="0">
                <a:solidFill>
                  <a:srgbClr val="205868"/>
                </a:solidFill>
              </a:rPr>
              <a:t>Donanım-Yazılım</a:t>
            </a:r>
            <a:r>
              <a:rPr dirty="0">
                <a:solidFill>
                  <a:srgbClr val="205868"/>
                </a:solidFill>
              </a:rPr>
              <a:t> </a:t>
            </a:r>
            <a:r>
              <a:rPr spc="-15" dirty="0">
                <a:solidFill>
                  <a:srgbClr val="205868"/>
                </a:solidFill>
              </a:rPr>
              <a:t>Arayüzü</a:t>
            </a:r>
            <a:r>
              <a:rPr spc="-5" dirty="0">
                <a:solidFill>
                  <a:srgbClr val="205868"/>
                </a:solidFill>
              </a:rPr>
              <a:t> </a:t>
            </a:r>
            <a:r>
              <a:rPr dirty="0">
                <a:solidFill>
                  <a:srgbClr val="205868"/>
                </a:solidFill>
              </a:rPr>
              <a:t>-</a:t>
            </a:r>
            <a:r>
              <a:rPr spc="10" dirty="0">
                <a:solidFill>
                  <a:srgbClr val="205868"/>
                </a:solidFill>
              </a:rPr>
              <a:t> </a:t>
            </a:r>
            <a:r>
              <a:rPr spc="-5" dirty="0">
                <a:solidFill>
                  <a:srgbClr val="205868"/>
                </a:solidFill>
              </a:rPr>
              <a:t>The</a:t>
            </a:r>
            <a:r>
              <a:rPr spc="15" dirty="0">
                <a:solidFill>
                  <a:srgbClr val="205868"/>
                </a:solidFill>
              </a:rPr>
              <a:t> </a:t>
            </a:r>
            <a:r>
              <a:rPr spc="-15" dirty="0">
                <a:solidFill>
                  <a:srgbClr val="205868"/>
                </a:solidFill>
              </a:rPr>
              <a:t>Hardware-Software</a:t>
            </a:r>
            <a:r>
              <a:rPr spc="-5" dirty="0">
                <a:solidFill>
                  <a:srgbClr val="205868"/>
                </a:solidFill>
              </a:rPr>
              <a:t> </a:t>
            </a:r>
            <a:r>
              <a:rPr spc="-10" dirty="0">
                <a:solidFill>
                  <a:srgbClr val="205868"/>
                </a:solidFill>
              </a:rPr>
              <a:t>Interface)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5798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Bilgisayarın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5" dirty="0">
                <a:latin typeface="Calibri"/>
                <a:cs typeface="Calibri"/>
              </a:rPr>
              <a:t> önemli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ayrışımıdır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3886200"/>
            <a:ext cx="228600" cy="1600200"/>
          </a:xfrm>
          <a:custGeom>
            <a:avLst/>
            <a:gdLst/>
            <a:ahLst/>
            <a:cxnLst/>
            <a:rect l="l" t="t" r="r" b="b"/>
            <a:pathLst>
              <a:path w="228600" h="1600200">
                <a:moveTo>
                  <a:pt x="0" y="0"/>
                </a:moveTo>
                <a:lnTo>
                  <a:pt x="44487" y="10477"/>
                </a:lnTo>
                <a:lnTo>
                  <a:pt x="80819" y="39052"/>
                </a:lnTo>
                <a:lnTo>
                  <a:pt x="105316" y="81438"/>
                </a:lnTo>
                <a:lnTo>
                  <a:pt x="114300" y="133350"/>
                </a:lnTo>
                <a:lnTo>
                  <a:pt x="114300" y="666750"/>
                </a:lnTo>
                <a:lnTo>
                  <a:pt x="123283" y="718661"/>
                </a:lnTo>
                <a:lnTo>
                  <a:pt x="147780" y="761047"/>
                </a:lnTo>
                <a:lnTo>
                  <a:pt x="184112" y="789622"/>
                </a:lnTo>
                <a:lnTo>
                  <a:pt x="228600" y="800100"/>
                </a:lnTo>
                <a:lnTo>
                  <a:pt x="184112" y="810577"/>
                </a:lnTo>
                <a:lnTo>
                  <a:pt x="147780" y="839152"/>
                </a:lnTo>
                <a:lnTo>
                  <a:pt x="123283" y="881538"/>
                </a:lnTo>
                <a:lnTo>
                  <a:pt x="114300" y="933450"/>
                </a:lnTo>
                <a:lnTo>
                  <a:pt x="114300" y="1466850"/>
                </a:lnTo>
                <a:lnTo>
                  <a:pt x="105316" y="1518761"/>
                </a:lnTo>
                <a:lnTo>
                  <a:pt x="80819" y="1561147"/>
                </a:lnTo>
                <a:lnTo>
                  <a:pt x="44487" y="1589722"/>
                </a:lnTo>
                <a:lnTo>
                  <a:pt x="0" y="1600200"/>
                </a:lnTo>
              </a:path>
            </a:pathLst>
          </a:custGeom>
          <a:ln w="57912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2209800"/>
            <a:ext cx="228600" cy="1405255"/>
          </a:xfrm>
          <a:custGeom>
            <a:avLst/>
            <a:gdLst/>
            <a:ahLst/>
            <a:cxnLst/>
            <a:rect l="l" t="t" r="r" b="b"/>
            <a:pathLst>
              <a:path w="228600" h="1405254">
                <a:moveTo>
                  <a:pt x="0" y="0"/>
                </a:moveTo>
                <a:lnTo>
                  <a:pt x="44487" y="4992"/>
                </a:lnTo>
                <a:lnTo>
                  <a:pt x="80819" y="18605"/>
                </a:lnTo>
                <a:lnTo>
                  <a:pt x="105316" y="38790"/>
                </a:lnTo>
                <a:lnTo>
                  <a:pt x="114300" y="63500"/>
                </a:lnTo>
                <a:lnTo>
                  <a:pt x="114300" y="639063"/>
                </a:lnTo>
                <a:lnTo>
                  <a:pt x="123283" y="663773"/>
                </a:lnTo>
                <a:lnTo>
                  <a:pt x="147780" y="683958"/>
                </a:lnTo>
                <a:lnTo>
                  <a:pt x="184112" y="697571"/>
                </a:lnTo>
                <a:lnTo>
                  <a:pt x="228600" y="702563"/>
                </a:lnTo>
                <a:lnTo>
                  <a:pt x="184112" y="707556"/>
                </a:lnTo>
                <a:lnTo>
                  <a:pt x="147780" y="721169"/>
                </a:lnTo>
                <a:lnTo>
                  <a:pt x="123283" y="741354"/>
                </a:lnTo>
                <a:lnTo>
                  <a:pt x="114300" y="766063"/>
                </a:lnTo>
                <a:lnTo>
                  <a:pt x="114300" y="1341627"/>
                </a:lnTo>
                <a:lnTo>
                  <a:pt x="105316" y="1366337"/>
                </a:lnTo>
                <a:lnTo>
                  <a:pt x="80819" y="1386522"/>
                </a:lnTo>
                <a:lnTo>
                  <a:pt x="44487" y="1400135"/>
                </a:lnTo>
                <a:lnTo>
                  <a:pt x="0" y="1405127"/>
                </a:lnTo>
              </a:path>
            </a:pathLst>
          </a:custGeom>
          <a:ln w="57912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1504" y="2410991"/>
            <a:ext cx="211010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10" dirty="0">
                <a:latin typeface="Arial"/>
                <a:cs typeface="Arial"/>
              </a:rPr>
              <a:t>Application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1644" y="2180844"/>
          <a:ext cx="3886200" cy="335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924">
                <a:tc gridSpan="5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Application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Compiler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99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99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62">
                <a:tc gridSpan="3"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Processor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48">
                <a:tc gridSpan="5"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Logic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- gates,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machines,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etc.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13">
                <a:tc gridSpan="5">
                  <a:txBody>
                    <a:bodyPr/>
                    <a:lstStyle/>
                    <a:p>
                      <a:pPr marL="7747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Circuit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transistors,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etc.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772">
                <a:tc gridSpan="5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Layout</a:t>
                      </a:r>
                      <a:r>
                        <a:rPr sz="16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mask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patterns,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etc.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85800" y="3657600"/>
            <a:ext cx="4724400" cy="152400"/>
          </a:xfrm>
          <a:custGeom>
            <a:avLst/>
            <a:gdLst/>
            <a:ahLst/>
            <a:cxnLst/>
            <a:rect l="l" t="t" r="r" b="b"/>
            <a:pathLst>
              <a:path w="4724400" h="152400">
                <a:moveTo>
                  <a:pt x="4724400" y="0"/>
                </a:moveTo>
                <a:lnTo>
                  <a:pt x="0" y="0"/>
                </a:lnTo>
                <a:lnTo>
                  <a:pt x="0" y="152400"/>
                </a:lnTo>
                <a:lnTo>
                  <a:pt x="4724400" y="152400"/>
                </a:lnTo>
                <a:lnTo>
                  <a:pt x="47244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7246" y="2753995"/>
            <a:ext cx="3693795" cy="208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tabLst>
                <a:tab pos="1535430" algn="l"/>
              </a:tabLst>
            </a:pP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Komut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Seti	Mimarisi</a:t>
            </a:r>
            <a:r>
              <a:rPr sz="18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990000"/>
                </a:solidFill>
                <a:latin typeface="Arial"/>
                <a:cs typeface="Arial"/>
              </a:rPr>
              <a:t>(ISA)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84400" algn="l"/>
              </a:tabLst>
            </a:pP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SW</a:t>
            </a:r>
            <a:r>
              <a:rPr sz="1800" b="1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&amp;</a:t>
            </a:r>
            <a:r>
              <a:rPr sz="1800" b="1" spc="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HW</a:t>
            </a:r>
            <a:r>
              <a:rPr sz="1800" b="1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arasında	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bir</a:t>
            </a:r>
            <a:r>
              <a:rPr sz="1800" b="1" spc="-8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0000"/>
                </a:solidFill>
                <a:latin typeface="Arial"/>
                <a:cs typeface="Arial"/>
              </a:rPr>
              <a:t>arayüzdür.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2747</Words>
  <Application>Microsoft Office PowerPoint</Application>
  <PresentationFormat>Ekran Gösterisi (4:3)</PresentationFormat>
  <Paragraphs>385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Corbel</vt:lpstr>
      <vt:lpstr>Courier New</vt:lpstr>
      <vt:lpstr>Microsoft Sans Serif</vt:lpstr>
      <vt:lpstr>Times New Roman</vt:lpstr>
      <vt:lpstr>Wingdings</vt:lpstr>
      <vt:lpstr>Office Theme</vt:lpstr>
      <vt:lpstr>BIL303 BİLGİSAYAR ORGANİZASYONU VE TASARIMI 2. Hafta Komutlar-Bilgisayar Dili I </vt:lpstr>
      <vt:lpstr>2.Bölüm  Komutlar: Bilgisayar dili Instructions: Language of Computers</vt:lpstr>
      <vt:lpstr>Bilgisayar Sistemi</vt:lpstr>
      <vt:lpstr>İşlemci işlemi nasıl yapar?</vt:lpstr>
      <vt:lpstr>İşlemin yapılması -II</vt:lpstr>
      <vt:lpstr>Bilgisayar sistemlerinde Soyutlama (biribirinden ayırma)  (Abstractions in Computer Systems)</vt:lpstr>
      <vt:lpstr>Yazılımsal Ayrıştırma - Diller</vt:lpstr>
      <vt:lpstr>Yazılımsal ayrıştırma - Sistem Yazılımı</vt:lpstr>
      <vt:lpstr>Komut Seti Mimarisi - Instruction Set Architecture (ISA) (Donanım-Yazılım Arayüzü - The Hardware-Software Interface)</vt:lpstr>
      <vt:lpstr>2.1. Giriş</vt:lpstr>
      <vt:lpstr>Komut seti mimarisi (ISA) SW/HW arayüzü  olarak tanımlanabilir.</vt:lpstr>
      <vt:lpstr>Stored program consept(Hafızalanmış Program Konsepti )</vt:lpstr>
      <vt:lpstr>ISA’nın temel prensipleri</vt:lpstr>
      <vt:lpstr>2.2 Bilgisayar donanımının İşlemesi  MIPS Komut Seti</vt:lpstr>
      <vt:lpstr>PowerPoint Sunusu</vt:lpstr>
      <vt:lpstr>Örnek:</vt:lpstr>
      <vt:lpstr>2.3 Donanımın İşlenenleri( Operands)</vt:lpstr>
      <vt:lpstr>REGİSTER’ler Neye Var?</vt:lpstr>
      <vt:lpstr>MIPS’te Register isimleri için kural</vt:lpstr>
      <vt:lpstr>Register Standart İsimleri (MIPS-32)</vt:lpstr>
      <vt:lpstr>Örnek:</vt:lpstr>
      <vt:lpstr>Hafıza İşlenenleri(Operands)</vt:lpstr>
      <vt:lpstr>PowerPoint Sunusu</vt:lpstr>
      <vt:lpstr>Ana hafızadaki bir operand’ın atanmasının derlenmesi- Örnek  (Compiling an assignment when an operand is in memory)</vt:lpstr>
      <vt:lpstr>**** Çoğu veri ögeleri 1 baytlık olabildiği gibi, 4 baytlık(32 bitlik)</vt:lpstr>
      <vt:lpstr>load ve Store (lw ve sw) kullanımının derlenmesi  (Compiling Using Load and store)- örnek</vt:lpstr>
      <vt:lpstr>Sabit veya doğrudan işlenenler (değişkenler) (Constant or Immediate Operands)</vt:lpstr>
      <vt:lpstr>PowerPoint Sunusu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Komutlar: Bilgisayar dili Insructions: language of Computers</dc:title>
  <dc:creator>WINXPPROSP3</dc:creator>
  <cp:lastModifiedBy>cihat aslan</cp:lastModifiedBy>
  <cp:revision>18</cp:revision>
  <dcterms:created xsi:type="dcterms:W3CDTF">2024-09-03T15:18:44Z</dcterms:created>
  <dcterms:modified xsi:type="dcterms:W3CDTF">2024-11-04T18:29:39Z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2024-09-03T00:00:00Z</vt:filetime>
  </property>
</Properties>
</file>