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6" r:id="rId2"/>
    <p:sldId id="31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893AB154-B64B-49EC-BD03-1726D7575541}" type="datetimeFigureOut">
              <a:rPr lang="tr-TR" smtClean="0"/>
              <a:t>8.10.2024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813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14651" y="192735"/>
            <a:ext cx="5314696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65260"/>
            <a:ext cx="7893050" cy="4581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" y="0"/>
            <a:ext cx="9144142" cy="6858000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242403"/>
            <a:ext cx="9143999" cy="382088"/>
          </a:xfrm>
          <a:solidFill>
            <a:srgbClr val="66A2CE"/>
          </a:solidFill>
        </p:spPr>
        <p:txBody>
          <a:bodyPr anchor="ctr">
            <a:normAutofit/>
          </a:bodyPr>
          <a:lstStyle/>
          <a:p>
            <a:r>
              <a:rPr lang="tr-TR" sz="24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sz="2400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415886"/>
            <a:ext cx="9143999" cy="1826516"/>
          </a:xfrm>
          <a:solidFill>
            <a:srgbClr val="00467A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BIL303 BİLGİSAYAR ORGANİZASYONU VE TASARIMI</a:t>
            </a:r>
            <a:r>
              <a:rPr lang="tr-TR" sz="28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28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32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3. Hafta</a:t>
            </a:r>
            <a:r>
              <a:rPr lang="tr-TR" sz="3200" b="1" dirty="0"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3200" b="1" dirty="0"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Komutlar-Bilgisayar Dili II</a:t>
            </a:r>
            <a:r>
              <a:rPr lang="tr-TR" sz="2100" b="1" dirty="0">
                <a:cs typeface="Arial" panose="020B0604020202020204" pitchFamily="34" charset="0"/>
              </a:rPr>
              <a:t/>
            </a:r>
            <a:br>
              <a:rPr lang="tr-TR" sz="2100" b="1" dirty="0">
                <a:cs typeface="Arial" panose="020B0604020202020204" pitchFamily="34" charset="0"/>
              </a:rPr>
            </a:br>
            <a:endParaRPr lang="tr-TR" sz="21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2.4</a:t>
            </a:r>
            <a:r>
              <a:rPr spc="-10" dirty="0"/>
              <a:t> Komutların </a:t>
            </a:r>
            <a:r>
              <a:rPr spc="-15" dirty="0"/>
              <a:t>Bilgisayarda</a:t>
            </a:r>
            <a:r>
              <a:rPr spc="-25" dirty="0"/>
              <a:t> </a:t>
            </a:r>
            <a:r>
              <a:rPr spc="-5" dirty="0"/>
              <a:t>temsil</a:t>
            </a:r>
            <a:r>
              <a:rPr spc="-15" dirty="0"/>
              <a:t> </a:t>
            </a:r>
            <a:r>
              <a:rPr dirty="0"/>
              <a:t>edilmesi</a:t>
            </a:r>
          </a:p>
          <a:p>
            <a:pPr marL="60325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(representing</a:t>
            </a:r>
            <a:r>
              <a:rPr spc="-5" dirty="0"/>
              <a:t> instructions</a:t>
            </a:r>
            <a:r>
              <a:rPr spc="-3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Computers)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4554"/>
            <a:ext cx="800671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Bilgisayar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sistemler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sayı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sisteminde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çalışırlar.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10" dirty="0">
                <a:latin typeface="Calibri"/>
                <a:cs typeface="Calibri"/>
              </a:rPr>
              <a:t>sayı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sisteminde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</a:p>
          <a:p>
            <a:pPr marL="3556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 olmak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üzere</a:t>
            </a:r>
            <a:r>
              <a:rPr sz="2000" dirty="0">
                <a:latin typeface="Calibri"/>
                <a:cs typeface="Calibri"/>
              </a:rPr>
              <a:t> 2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rakam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vardır.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Bu </a:t>
            </a:r>
            <a:r>
              <a:rPr sz="2000" spc="-10" dirty="0">
                <a:latin typeface="Calibri"/>
                <a:cs typeface="Calibri"/>
              </a:rPr>
              <a:t>rakamların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donanımsal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olarak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tanınması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işlenmesi,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sadece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</a:p>
          <a:p>
            <a:pPr marL="355600" marR="3073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durumda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(düşük </a:t>
            </a:r>
            <a:r>
              <a:rPr sz="2000" spc="-10" dirty="0">
                <a:latin typeface="Calibri"/>
                <a:cs typeface="Calibri"/>
              </a:rPr>
              <a:t>seviye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Lojik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yüksek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seviye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lojik</a:t>
            </a:r>
            <a:r>
              <a:rPr sz="2000" spc="5" dirty="0">
                <a:latin typeface="Calibri"/>
                <a:cs typeface="Calibri"/>
              </a:rPr>
              <a:t> 1)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bulunabilen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elektriksel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gerilim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seviyeleri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olur.</a:t>
            </a:r>
            <a:endParaRPr sz="2000" dirty="0">
              <a:latin typeface="Calibri"/>
              <a:cs typeface="Calibri"/>
            </a:endParaRPr>
          </a:p>
          <a:p>
            <a:pPr marL="355600" marR="16383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Sözcükler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0’ların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yanyana</a:t>
            </a:r>
            <a:r>
              <a:rPr sz="2000" spc="-5" dirty="0">
                <a:latin typeface="Calibri"/>
                <a:cs typeface="Calibri"/>
              </a:rPr>
              <a:t> dizilmesiyle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oluşur.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Sözcüğü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oluşturan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rakama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veya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1)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(binary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digit)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BİT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denir.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Komutlar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sabitler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değişkenler</a:t>
            </a:r>
            <a:r>
              <a:rPr sz="2000" dirty="0">
                <a:latin typeface="Calibri"/>
                <a:cs typeface="Calibri"/>
              </a:rPr>
              <a:t> binary </a:t>
            </a:r>
            <a:r>
              <a:rPr sz="2000" spc="-10" dirty="0">
                <a:latin typeface="Calibri"/>
                <a:cs typeface="Calibri"/>
              </a:rPr>
              <a:t>sözcükler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şeklinde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ifade </a:t>
            </a:r>
            <a:r>
              <a:rPr sz="2000" spc="-35" dirty="0">
                <a:latin typeface="Calibri"/>
                <a:cs typeface="Calibri"/>
              </a:rPr>
              <a:t>edilir.</a:t>
            </a:r>
            <a:endParaRPr sz="2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MIPS assembler dilinde,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$s0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$s7 </a:t>
            </a:r>
            <a:r>
              <a:rPr sz="2000" spc="-10" dirty="0">
                <a:latin typeface="Calibri"/>
                <a:cs typeface="Calibri"/>
              </a:rPr>
              <a:t>ye kadar </a:t>
            </a:r>
            <a:r>
              <a:rPr sz="2000" spc="-5" dirty="0">
                <a:latin typeface="Calibri"/>
                <a:cs typeface="Calibri"/>
              </a:rPr>
              <a:t>olan sembolleri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16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23 </a:t>
            </a:r>
            <a:r>
              <a:rPr sz="2000" spc="-40" dirty="0">
                <a:latin typeface="Calibri"/>
                <a:cs typeface="Calibri"/>
              </a:rPr>
              <a:t>‘e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kadarki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registerleri,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6FC0"/>
                </a:solidFill>
                <a:latin typeface="Calibri"/>
                <a:cs typeface="Calibri"/>
              </a:rPr>
              <a:t>$t0 </a:t>
            </a:r>
            <a:r>
              <a:rPr sz="2000" spc="-5" dirty="0">
                <a:latin typeface="Calibri"/>
                <a:cs typeface="Calibri"/>
              </a:rPr>
              <a:t>dan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6FC0"/>
                </a:solidFill>
                <a:latin typeface="Calibri"/>
                <a:cs typeface="Calibri"/>
              </a:rPr>
              <a:t>$t7</a:t>
            </a:r>
            <a:r>
              <a:rPr sz="2000" i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arasındaki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semboller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6FC0"/>
                </a:solidFill>
                <a:latin typeface="Calibri"/>
                <a:cs typeface="Calibri"/>
              </a:rPr>
              <a:t>8 </a:t>
            </a:r>
            <a:r>
              <a:rPr sz="2000" dirty="0">
                <a:latin typeface="Calibri"/>
                <a:cs typeface="Calibri"/>
              </a:rPr>
              <a:t>den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15</a:t>
            </a:r>
            <a:r>
              <a:rPr sz="2000" dirty="0">
                <a:latin typeface="Calibri"/>
                <a:cs typeface="Calibri"/>
              </a:rPr>
              <a:t>’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kadarki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registerleri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haritalar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MIPS-32</a:t>
            </a:r>
            <a:r>
              <a:rPr sz="2000" dirty="0">
                <a:latin typeface="Calibri"/>
                <a:cs typeface="Calibri"/>
              </a:rPr>
              <a:t> 32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register’la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işlem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yapar).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Burada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$s0</a:t>
            </a: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16.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registerdir.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$t0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8.registerdir.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32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registerin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geri kalanları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sonra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açıklanacaktır.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9202" y="40893"/>
            <a:ext cx="1108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No</a:t>
            </a:r>
            <a:r>
              <a:rPr sz="2800" spc="-50" dirty="0">
                <a:solidFill>
                  <a:srgbClr val="000000"/>
                </a:solidFill>
              </a:rPr>
              <a:t>s</a:t>
            </a:r>
            <a:r>
              <a:rPr sz="2800" spc="-45" dirty="0">
                <a:solidFill>
                  <a:srgbClr val="000000"/>
                </a:solidFill>
              </a:rPr>
              <a:t>t</a:t>
            </a:r>
            <a:r>
              <a:rPr sz="2800" spc="-5" dirty="0">
                <a:solidFill>
                  <a:srgbClr val="000000"/>
                </a:solidFill>
              </a:rPr>
              <a:t>alji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77012"/>
            <a:ext cx="8729472" cy="14386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0011" y="2019298"/>
            <a:ext cx="6326124" cy="4838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224" y="182371"/>
            <a:ext cx="7209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MIPS</a:t>
            </a:r>
            <a:r>
              <a:rPr spc="-25" dirty="0"/>
              <a:t> </a:t>
            </a:r>
            <a:r>
              <a:rPr dirty="0"/>
              <a:t>assembler</a:t>
            </a:r>
            <a:r>
              <a:rPr spc="-5" dirty="0"/>
              <a:t> </a:t>
            </a:r>
            <a:r>
              <a:rPr spc="-15" dirty="0"/>
              <a:t>komutunun</a:t>
            </a:r>
            <a:r>
              <a:rPr spc="-25" dirty="0"/>
              <a:t> </a:t>
            </a:r>
            <a:r>
              <a:rPr dirty="0"/>
              <a:t>Makine</a:t>
            </a:r>
            <a:r>
              <a:rPr spc="-10" dirty="0"/>
              <a:t> </a:t>
            </a:r>
            <a:r>
              <a:rPr spc="-15" dirty="0"/>
              <a:t>komutuna</a:t>
            </a:r>
            <a:r>
              <a:rPr spc="-25" dirty="0"/>
              <a:t> </a:t>
            </a:r>
            <a:r>
              <a:rPr spc="-10" dirty="0"/>
              <a:t>dönüşümü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476" y="691895"/>
            <a:ext cx="7694855" cy="50331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3016" y="5978144"/>
            <a:ext cx="6185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Arial"/>
                <a:cs typeface="Arial"/>
              </a:rPr>
              <a:t>Register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gösterimi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için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niye</a:t>
            </a:r>
            <a:r>
              <a:rPr sz="1800" b="1" dirty="0">
                <a:latin typeface="Arial"/>
                <a:cs typeface="Arial"/>
              </a:rPr>
              <a:t> 5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bitlik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yer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ayırıyoruz?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Niçin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b="1" spc="-5" dirty="0">
                <a:latin typeface="Arial"/>
                <a:cs typeface="Arial"/>
              </a:rPr>
              <a:t>Başarılabilecek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fonksiyonların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sayısı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kaçtır?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Neden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5690" y="163194"/>
            <a:ext cx="1912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MIPS</a:t>
            </a:r>
            <a:r>
              <a:rPr sz="2800" spc="-4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alanları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708101"/>
            <a:ext cx="8025765" cy="5636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komut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daha</a:t>
            </a:r>
            <a:r>
              <a:rPr sz="2000" dirty="0">
                <a:latin typeface="Calibri"/>
                <a:cs typeface="Calibri"/>
              </a:rPr>
              <a:t> büyük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bir</a:t>
            </a:r>
            <a:r>
              <a:rPr sz="2000" dirty="0">
                <a:latin typeface="Calibri"/>
                <a:cs typeface="Calibri"/>
              </a:rPr>
              <a:t> alan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ihtiyaç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duyabilir.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Örneğin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lw  </a:t>
            </a:r>
            <a:r>
              <a:rPr sz="2000" b="1" i="1" spc="-15" dirty="0">
                <a:latin typeface="Calibri"/>
                <a:cs typeface="Calibri"/>
              </a:rPr>
              <a:t>komutu </a:t>
            </a:r>
            <a:r>
              <a:rPr sz="2000" spc="-5" dirty="0">
                <a:latin typeface="Calibri"/>
                <a:cs typeface="Calibri"/>
              </a:rPr>
              <a:t>için</a:t>
            </a:r>
            <a:r>
              <a:rPr sz="2000" dirty="0">
                <a:latin typeface="Calibri"/>
                <a:cs typeface="Calibri"/>
              </a:rPr>
              <a:t> 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tane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 </a:t>
            </a:r>
            <a:r>
              <a:rPr sz="2000" spc="-5" dirty="0">
                <a:latin typeface="Calibri"/>
                <a:cs typeface="Calibri"/>
              </a:rPr>
              <a:t>tane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sabite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ihtiyaç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vardır.</a:t>
            </a:r>
            <a:r>
              <a:rPr sz="2000" dirty="0">
                <a:latin typeface="Calibri"/>
                <a:cs typeface="Calibri"/>
              </a:rPr>
              <a:t> Eğer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sabiti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ifade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etmek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bitlik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adres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alanı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kullanılacaksa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siz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sabit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değer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olarak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10" dirty="0">
                <a:latin typeface="Calibri"/>
                <a:cs typeface="Calibri"/>
              </a:rPr>
              <a:t>fazla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32’yi</a:t>
            </a:r>
            <a:endParaRPr sz="2000" dirty="0">
              <a:latin typeface="Calibri"/>
              <a:cs typeface="Calibri"/>
            </a:endParaRPr>
          </a:p>
          <a:p>
            <a:pPr marL="355600" marR="9842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ifade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edebilirsiniz.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Ancak,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diziden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veya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yapısından</a:t>
            </a:r>
            <a:r>
              <a:rPr sz="2000" dirty="0">
                <a:latin typeface="Calibri"/>
                <a:cs typeface="Calibri"/>
              </a:rPr>
              <a:t> eleman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seçmek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kullanılan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sabit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değer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çoğu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zaman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32’den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çok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büyüktür.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</a:t>
            </a:r>
          </a:p>
          <a:p>
            <a:pPr marL="355600" marR="16129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nedenle, </a:t>
            </a:r>
            <a:r>
              <a:rPr sz="2000" spc="5" dirty="0">
                <a:latin typeface="Calibri"/>
                <a:cs typeface="Calibri"/>
              </a:rPr>
              <a:t>tüm </a:t>
            </a:r>
            <a:r>
              <a:rPr sz="2000" spc="-10" dirty="0">
                <a:latin typeface="Calibri"/>
                <a:cs typeface="Calibri"/>
              </a:rPr>
              <a:t>komutları </a:t>
            </a:r>
            <a:r>
              <a:rPr sz="2000" spc="-5" dirty="0">
                <a:latin typeface="Calibri"/>
                <a:cs typeface="Calibri"/>
              </a:rPr>
              <a:t>aynı uzunlukta </a:t>
            </a:r>
            <a:r>
              <a:rPr sz="2000" dirty="0">
                <a:latin typeface="Calibri"/>
                <a:cs typeface="Calibri"/>
              </a:rPr>
              <a:t>tutmak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 </a:t>
            </a:r>
            <a:r>
              <a:rPr sz="2000" spc="-5" dirty="0">
                <a:latin typeface="Calibri"/>
                <a:cs typeface="Calibri"/>
              </a:rPr>
              <a:t>tek </a:t>
            </a:r>
            <a:r>
              <a:rPr sz="2000" dirty="0">
                <a:latin typeface="Calibri"/>
                <a:cs typeface="Calibri"/>
              </a:rPr>
              <a:t>bir </a:t>
            </a:r>
            <a:r>
              <a:rPr sz="2000" spc="-15" dirty="0">
                <a:latin typeface="Calibri"/>
                <a:cs typeface="Calibri"/>
              </a:rPr>
              <a:t>komut </a:t>
            </a:r>
            <a:r>
              <a:rPr sz="2000" spc="-10" dirty="0">
                <a:latin typeface="Calibri"/>
                <a:cs typeface="Calibri"/>
              </a:rPr>
              <a:t>formatı </a:t>
            </a:r>
            <a:r>
              <a:rPr sz="2000" spc="-5" dirty="0">
                <a:latin typeface="Calibri"/>
                <a:cs typeface="Calibri"/>
              </a:rPr>
              <a:t> kullanmak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oldukça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zordur..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durum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bizi 4.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donanım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tasarım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prensibine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götürür.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Design</a:t>
            </a:r>
            <a:r>
              <a:rPr sz="20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principle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4: Good</a:t>
            </a:r>
            <a:r>
              <a:rPr sz="20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design</a:t>
            </a:r>
            <a:r>
              <a:rPr sz="20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demands</a:t>
            </a:r>
            <a:r>
              <a:rPr sz="2000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good</a:t>
            </a:r>
            <a:r>
              <a:rPr sz="20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compromises.</a:t>
            </a:r>
            <a:endParaRPr sz="2000" dirty="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lang="tr-TR" sz="2000" i="1" spc="-5" dirty="0" smtClean="0">
                <a:solidFill>
                  <a:srgbClr val="FF0000"/>
                </a:solidFill>
                <a:cs typeface="Calibri"/>
              </a:rPr>
              <a:t>(İyi </a:t>
            </a:r>
            <a:r>
              <a:rPr lang="tr-TR" sz="2000" i="1" spc="-5" dirty="0">
                <a:solidFill>
                  <a:srgbClr val="FF0000"/>
                </a:solidFill>
                <a:cs typeface="Calibri"/>
              </a:rPr>
              <a:t>tasarım iyi uzlaşmalar gerektirir</a:t>
            </a:r>
            <a:r>
              <a:rPr sz="2000" i="1" spc="-5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355600" marR="606425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Calibri"/>
                <a:cs typeface="Calibri"/>
              </a:rPr>
              <a:t>MIPS</a:t>
            </a:r>
            <a:r>
              <a:rPr sz="2000" spc="-5" dirty="0">
                <a:latin typeface="Calibri"/>
                <a:cs typeface="Calibri"/>
              </a:rPr>
              <a:t> tasarımcıları,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komut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uzunluklarının </a:t>
            </a:r>
            <a:r>
              <a:rPr sz="2000" spc="-10" dirty="0">
                <a:latin typeface="Calibri"/>
                <a:cs typeface="Calibri"/>
              </a:rPr>
              <a:t>benzer </a:t>
            </a:r>
            <a:r>
              <a:rPr sz="2000" spc="-5" dirty="0">
                <a:latin typeface="Calibri"/>
                <a:cs typeface="Calibri"/>
              </a:rPr>
              <a:t>olması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farklı </a:t>
            </a:r>
            <a:r>
              <a:rPr sz="2000" dirty="0">
                <a:latin typeface="Calibri"/>
                <a:cs typeface="Calibri"/>
              </a:rPr>
              <a:t> gurublardaki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komutlar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farklı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komut</a:t>
            </a:r>
            <a:r>
              <a:rPr sz="2000" spc="-10" dirty="0">
                <a:latin typeface="Calibri"/>
                <a:cs typeface="Calibri"/>
              </a:rPr>
              <a:t> formalraı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oluşturmak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yoluna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gitmişlerdir.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Örnek;</a:t>
            </a:r>
            <a:endParaRPr sz="20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R-Format’lı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komutlar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(registerler</a:t>
            </a:r>
            <a:r>
              <a:rPr sz="20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için)</a:t>
            </a:r>
            <a:endParaRPr sz="2000" dirty="0">
              <a:latin typeface="Calibri"/>
              <a:cs typeface="Calibri"/>
            </a:endParaRPr>
          </a:p>
          <a:p>
            <a:pPr marL="927100" marR="1670050">
              <a:lnSpc>
                <a:spcPct val="12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I-Format’lı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komutlar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sabitler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veya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veri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transferi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için) </a:t>
            </a:r>
            <a:r>
              <a:rPr sz="2000" spc="-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J-Formatlı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komutlar</a:t>
            </a:r>
            <a:r>
              <a:rPr sz="2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(Şartsız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Dallanmalar</a:t>
            </a:r>
            <a:r>
              <a:rPr sz="20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için)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895"/>
            <a:ext cx="4964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R-tipi,</a:t>
            </a:r>
            <a:r>
              <a:rPr sz="32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Calibri"/>
                <a:cs typeface="Calibri"/>
              </a:rPr>
              <a:t>I-Tipi</a:t>
            </a:r>
            <a:r>
              <a:rPr sz="32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0000"/>
                </a:solidFill>
                <a:latin typeface="Calibri"/>
                <a:cs typeface="Calibri"/>
              </a:rPr>
              <a:t>komut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 formatları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637158"/>
            <a:ext cx="7731759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I- </a:t>
            </a:r>
            <a:r>
              <a:rPr sz="2000" dirty="0">
                <a:latin typeface="Calibri"/>
                <a:cs typeface="Calibri"/>
              </a:rPr>
              <a:t>tipi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komut</a:t>
            </a:r>
            <a:r>
              <a:rPr sz="2000" spc="-10" dirty="0">
                <a:latin typeface="Calibri"/>
                <a:cs typeface="Calibri"/>
              </a:rPr>
              <a:t> formatında,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bitlik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alanın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anlamı,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başlangıç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adres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registerine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2**15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32.768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tane bayt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adresi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veya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sabit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değerin </a:t>
            </a:r>
            <a:r>
              <a:rPr sz="2000" spc="-10" dirty="0">
                <a:latin typeface="Calibri"/>
                <a:cs typeface="Calibri"/>
              </a:rPr>
              <a:t>yüklenebileceğidir.</a:t>
            </a:r>
            <a:endParaRPr sz="2000">
              <a:latin typeface="Calibri"/>
              <a:cs typeface="Calibri"/>
            </a:endParaRPr>
          </a:p>
          <a:p>
            <a:pPr marL="12700" marR="8699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I-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tipi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komut</a:t>
            </a:r>
            <a:r>
              <a:rPr sz="2000" spc="-10" dirty="0">
                <a:latin typeface="Calibri"/>
                <a:cs typeface="Calibri"/>
              </a:rPr>
              <a:t> formatında;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rt</a:t>
            </a:r>
            <a:r>
              <a:rPr sz="2000" b="1" i="1" spc="44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alanı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hedef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olarak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değerlendirilir.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Yani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yüklemenin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sonucunun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yazıldığı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registerdir.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3" y="2130415"/>
            <a:ext cx="7155180" cy="2273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196" y="4897223"/>
            <a:ext cx="5789665" cy="1594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7192" y="461899"/>
            <a:ext cx="3769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UNUTMA</a:t>
            </a:r>
            <a:r>
              <a:rPr sz="4400" spc="-5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!!!!!!!!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868" y="2086776"/>
            <a:ext cx="8295436" cy="20141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742" y="4750689"/>
            <a:ext cx="800036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00" algn="l"/>
                <a:tab pos="4716145" algn="l"/>
              </a:tabLst>
            </a:pPr>
            <a:r>
              <a:rPr sz="2400" spc="-5" dirty="0">
                <a:latin typeface="Arial MT"/>
                <a:cs typeface="Arial MT"/>
              </a:rPr>
              <a:t>**	</a:t>
            </a:r>
            <a:r>
              <a:rPr sz="2000" spc="-5" dirty="0">
                <a:latin typeface="Arial MT"/>
                <a:cs typeface="Arial MT"/>
              </a:rPr>
              <a:t>I-tipi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5" dirty="0">
                <a:latin typeface="Arial MT"/>
                <a:cs typeface="Arial MT"/>
              </a:rPr>
              <a:t>immediate(doğrudan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) ve	data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transfer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komutları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içindir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419100" algn="l"/>
                <a:tab pos="1997075" algn="l"/>
                <a:tab pos="3083560" algn="l"/>
              </a:tabLst>
            </a:pPr>
            <a:r>
              <a:rPr sz="2000" dirty="0">
                <a:latin typeface="Arial MT"/>
                <a:cs typeface="Arial MT"/>
              </a:rPr>
              <a:t>**	R-tipi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formak	Register	komutları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içindir.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19100" algn="l"/>
              </a:tabLst>
            </a:pPr>
            <a:r>
              <a:rPr sz="2000" dirty="0">
                <a:latin typeface="Arial MT"/>
                <a:cs typeface="Arial MT"/>
              </a:rPr>
              <a:t>**	</a:t>
            </a:r>
            <a:r>
              <a:rPr sz="2000" spc="5" dirty="0">
                <a:latin typeface="Arial MT"/>
                <a:cs typeface="Arial MT"/>
              </a:rPr>
              <a:t>J</a:t>
            </a:r>
            <a:r>
              <a:rPr sz="2000" dirty="0">
                <a:latin typeface="Arial MT"/>
                <a:cs typeface="Arial MT"/>
              </a:rPr>
              <a:t>-tipi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format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640" dirty="0">
                <a:latin typeface="Arial MT"/>
                <a:cs typeface="Arial MT"/>
              </a:rPr>
              <a:t>ş</a:t>
            </a:r>
            <a:r>
              <a:rPr sz="2000" spc="-35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rts</a:t>
            </a:r>
            <a:r>
              <a:rPr sz="2000" spc="-15" dirty="0">
                <a:latin typeface="Arial MT"/>
                <a:cs typeface="Arial MT"/>
              </a:rPr>
              <a:t>ı</a:t>
            </a:r>
            <a:r>
              <a:rPr sz="2000" dirty="0">
                <a:latin typeface="Arial MT"/>
                <a:cs typeface="Arial MT"/>
              </a:rPr>
              <a:t>z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dallanm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mutları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için</a:t>
            </a:r>
            <a:r>
              <a:rPr sz="2000" spc="5" dirty="0">
                <a:latin typeface="Arial MT"/>
                <a:cs typeface="Arial MT"/>
              </a:rPr>
              <a:t>d</a:t>
            </a:r>
            <a:r>
              <a:rPr sz="2000" spc="-5" dirty="0">
                <a:latin typeface="Arial MT"/>
                <a:cs typeface="Arial MT"/>
              </a:rPr>
              <a:t>i</a:t>
            </a:r>
            <a:r>
              <a:rPr sz="2000" spc="-105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2165"/>
            <a:ext cx="3250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MIPS</a:t>
            </a:r>
            <a:r>
              <a:rPr sz="20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Calibri"/>
                <a:cs typeface="Calibri"/>
              </a:rPr>
              <a:t>komutlarının</a:t>
            </a:r>
            <a:r>
              <a:rPr sz="2000"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Calibri"/>
                <a:cs typeface="Calibri"/>
              </a:rPr>
              <a:t>kodlanması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3371469"/>
            <a:ext cx="820674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5" dirty="0">
                <a:latin typeface="Calibri"/>
                <a:cs typeface="Calibri"/>
              </a:rPr>
              <a:t>Dikkat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!!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subi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komutu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yoktur.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Sadece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addi</a:t>
            </a:r>
            <a:r>
              <a:rPr sz="2400" b="1" i="1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komutu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vardır.</a:t>
            </a:r>
            <a:r>
              <a:rPr sz="2400" spc="-5" dirty="0">
                <a:latin typeface="Calibri"/>
                <a:cs typeface="Calibri"/>
              </a:rPr>
              <a:t> Sabit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negatif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değer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olabilir.</a:t>
            </a:r>
            <a:endParaRPr sz="2400">
              <a:latin typeface="Calibri"/>
              <a:cs typeface="Calibri"/>
            </a:endParaRPr>
          </a:p>
          <a:p>
            <a:pPr marL="12700" marR="129539">
              <a:lnSpc>
                <a:spcPct val="100000"/>
              </a:lnSpc>
              <a:spcBef>
                <a:spcPts val="575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Formatın opcode </a:t>
            </a:r>
            <a:r>
              <a:rPr sz="2400" dirty="0">
                <a:latin typeface="Calibri"/>
                <a:cs typeface="Calibri"/>
              </a:rPr>
              <a:t>kısmı </a:t>
            </a:r>
            <a:r>
              <a:rPr sz="2400" spc="-20" dirty="0">
                <a:latin typeface="Calibri"/>
                <a:cs typeface="Calibri"/>
              </a:rPr>
              <a:t>komut </a:t>
            </a:r>
            <a:r>
              <a:rPr sz="2400" spc="-5" dirty="0">
                <a:latin typeface="Calibri"/>
                <a:cs typeface="Calibri"/>
              </a:rPr>
              <a:t>kümesini belirtir </a:t>
            </a:r>
            <a:r>
              <a:rPr sz="2400" dirty="0">
                <a:latin typeface="Calibri"/>
                <a:cs typeface="Calibri"/>
              </a:rPr>
              <a:t>( 0: </a:t>
            </a:r>
            <a:r>
              <a:rPr sz="2400" spc="-10" dirty="0">
                <a:latin typeface="Calibri"/>
                <a:cs typeface="Calibri"/>
              </a:rPr>
              <a:t>toplama </a:t>
            </a:r>
            <a:r>
              <a:rPr sz="2400" spc="-20" dirty="0">
                <a:latin typeface="Calibri"/>
                <a:cs typeface="Calibri"/>
              </a:rPr>
              <a:t>veya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çıkarma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v.b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aritmetik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işlem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komutlar,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35: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lw</a:t>
            </a:r>
            <a:r>
              <a:rPr sz="2400" spc="-20" dirty="0">
                <a:latin typeface="Calibri"/>
                <a:cs typeface="Calibri"/>
              </a:rPr>
              <a:t> komutu)</a:t>
            </a:r>
            <a:endParaRPr sz="2400">
              <a:latin typeface="Calibri"/>
              <a:cs typeface="Calibri"/>
            </a:endParaRPr>
          </a:p>
          <a:p>
            <a:pPr marL="12700" marR="346710">
              <a:lnSpc>
                <a:spcPct val="100000"/>
              </a:lnSpc>
              <a:spcBef>
                <a:spcPts val="58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Func </a:t>
            </a:r>
            <a:r>
              <a:rPr sz="2400" dirty="0">
                <a:latin typeface="Calibri"/>
                <a:cs typeface="Calibri"/>
              </a:rPr>
              <a:t>kısmı ise </a:t>
            </a:r>
            <a:r>
              <a:rPr sz="2400" spc="-20" dirty="0">
                <a:latin typeface="Calibri"/>
                <a:cs typeface="Calibri"/>
              </a:rPr>
              <a:t>komut </a:t>
            </a:r>
            <a:r>
              <a:rPr sz="2400" dirty="0">
                <a:latin typeface="Calibri"/>
                <a:cs typeface="Calibri"/>
              </a:rPr>
              <a:t>gurubundaki </a:t>
            </a:r>
            <a:r>
              <a:rPr sz="2400" spc="-25" dirty="0">
                <a:latin typeface="Calibri"/>
                <a:cs typeface="Calibri"/>
              </a:rPr>
              <a:t>özel </a:t>
            </a:r>
            <a:r>
              <a:rPr sz="2400" dirty="0">
                <a:latin typeface="Calibri"/>
                <a:cs typeface="Calibri"/>
              </a:rPr>
              <a:t>işlem </a:t>
            </a:r>
            <a:r>
              <a:rPr sz="2400" spc="-15" dirty="0">
                <a:latin typeface="Calibri"/>
                <a:cs typeface="Calibri"/>
              </a:rPr>
              <a:t>komutunu </a:t>
            </a:r>
            <a:r>
              <a:rPr sz="2400" spc="-5" dirty="0">
                <a:latin typeface="Calibri"/>
                <a:cs typeface="Calibri"/>
              </a:rPr>
              <a:t>belirtir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(toplama:32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v.b)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981455"/>
            <a:ext cx="8298180" cy="2249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506" y="267665"/>
            <a:ext cx="7545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MIPS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assemblerden, </a:t>
            </a:r>
            <a:r>
              <a:rPr dirty="0">
                <a:solidFill>
                  <a:srgbClr val="000000"/>
                </a:solidFill>
              </a:rPr>
              <a:t>makine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dili</a:t>
            </a:r>
            <a:r>
              <a:rPr spc="-20" dirty="0">
                <a:solidFill>
                  <a:srgbClr val="000000"/>
                </a:solidFill>
              </a:rPr>
              <a:t> koduna</a:t>
            </a:r>
            <a:r>
              <a:rPr dirty="0">
                <a:solidFill>
                  <a:srgbClr val="000000"/>
                </a:solidFill>
              </a:rPr>
              <a:t> çevrimine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örnek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z="1400" spc="-5" dirty="0">
                <a:solidFill>
                  <a:srgbClr val="000000"/>
                </a:solidFill>
              </a:rPr>
              <a:t>(S.65):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931483"/>
            <a:ext cx="5972555" cy="26651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7564" y="3962495"/>
            <a:ext cx="6334128" cy="2595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8990" y="230251"/>
            <a:ext cx="2446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00"/>
                </a:solidFill>
              </a:rPr>
              <a:t>ÖĞRETİLENLERİN</a:t>
            </a:r>
            <a:r>
              <a:rPr sz="2000" spc="-80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ÖZETİ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276" y="569974"/>
            <a:ext cx="8095488" cy="6288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9348"/>
            <a:ext cx="7914640" cy="28613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384935">
              <a:lnSpc>
                <a:spcPct val="100000"/>
              </a:lnSpc>
              <a:spcBef>
                <a:spcPts val="1180"/>
              </a:spcBef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LOJİK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İşlemler,</a:t>
            </a: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operatörler,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(2.5.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Logical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Operations)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İlk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bilgisayarlardaki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komutlar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sözcüklerini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bütün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olarak</a:t>
            </a:r>
            <a:r>
              <a:rPr sz="2000" dirty="0">
                <a:latin typeface="Calibri"/>
                <a:cs typeface="Calibri"/>
              </a:rPr>
              <a:t> ele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alırdı.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Ancak;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kelime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içindeki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 alanları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hatta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bireysel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bitlerin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üzerinde</a:t>
            </a:r>
            <a:endParaRPr sz="20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çalışmasınında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yararlı</a:t>
            </a:r>
            <a:r>
              <a:rPr sz="2000" dirty="0">
                <a:latin typeface="Calibri"/>
                <a:cs typeface="Calibri"/>
              </a:rPr>
              <a:t> olduğu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ortaya</a:t>
            </a:r>
            <a:r>
              <a:rPr sz="2000" dirty="0">
                <a:latin typeface="Calibri"/>
                <a:cs typeface="Calibri"/>
              </a:rPr>
              <a:t> çıktı. </a:t>
            </a:r>
            <a:r>
              <a:rPr sz="2000" spc="-5" dirty="0">
                <a:latin typeface="Calibri"/>
                <a:cs typeface="Calibri"/>
              </a:rPr>
              <a:t>Her</a:t>
            </a:r>
            <a:r>
              <a:rPr sz="2000" dirty="0">
                <a:latin typeface="Calibri"/>
                <a:cs typeface="Calibri"/>
              </a:rPr>
              <a:t> biri 8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 </a:t>
            </a:r>
            <a:r>
              <a:rPr sz="2000" spc="-10" dirty="0">
                <a:latin typeface="Calibri"/>
                <a:cs typeface="Calibri"/>
              </a:rPr>
              <a:t>olarak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saklanır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kelim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içinde </a:t>
            </a:r>
            <a:r>
              <a:rPr sz="2000" spc="-15" dirty="0">
                <a:latin typeface="Calibri"/>
                <a:cs typeface="Calibri"/>
              </a:rPr>
              <a:t>karakter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incelenmesi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böyle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 </a:t>
            </a:r>
            <a:r>
              <a:rPr sz="2000" spc="-10" dirty="0">
                <a:latin typeface="Calibri"/>
                <a:cs typeface="Calibri"/>
              </a:rPr>
              <a:t>operasyona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örnektir.</a:t>
            </a:r>
            <a:endParaRPr sz="200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2000" dirty="0">
                <a:latin typeface="Calibri"/>
                <a:cs typeface="Calibri"/>
              </a:rPr>
              <a:t>Bu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tip </a:t>
            </a:r>
            <a:r>
              <a:rPr sz="2000" spc="-10" dirty="0">
                <a:latin typeface="Calibri"/>
                <a:cs typeface="Calibri"/>
              </a:rPr>
              <a:t>komutlar;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paketler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veya</a:t>
            </a:r>
            <a:r>
              <a:rPr sz="2000" spc="-10" dirty="0">
                <a:latin typeface="Calibri"/>
                <a:cs typeface="Calibri"/>
              </a:rPr>
              <a:t> kelimeler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şeklindeki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verilerin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içeriğini,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açma,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değerlendirme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kullanılır.</a:t>
            </a:r>
            <a:endParaRPr sz="200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2000" dirty="0">
                <a:latin typeface="Calibri"/>
                <a:cs typeface="Calibri"/>
              </a:rPr>
              <a:t>Bu </a:t>
            </a:r>
            <a:r>
              <a:rPr sz="2000" spc="-10" dirty="0">
                <a:latin typeface="Calibri"/>
                <a:cs typeface="Calibri"/>
              </a:rPr>
              <a:t>komutlar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mantıksal(Lojik)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işlemleri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olarak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bilinir.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71" y="3800971"/>
            <a:ext cx="7464224" cy="2203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1" y="152400"/>
            <a:ext cx="4419600" cy="3916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  <a:buClr>
                <a:srgbClr val="CC0000"/>
              </a:buClr>
              <a:tabLst>
                <a:tab pos="203200" algn="l"/>
              </a:tabLst>
            </a:pPr>
            <a:r>
              <a:rPr lang="tr-TR" sz="2800" i="1" spc="-5" dirty="0" smtClean="0">
                <a:solidFill>
                  <a:srgbClr val="FF0000"/>
                </a:solidFill>
                <a:latin typeface="Arial MT"/>
                <a:cs typeface="Arial MT"/>
                <a:sym typeface="Wingdings" panose="05000000000000000000" pitchFamily="2" charset="2"/>
              </a:rPr>
              <a:t>&lt;Sercan</a:t>
            </a:r>
            <a:r>
              <a:rPr lang="tr-TR" sz="2800" i="1" spc="-5" dirty="0" smtClean="0">
                <a:solidFill>
                  <a:srgbClr val="FF0000"/>
                </a:solidFill>
                <a:latin typeface="Arial MT"/>
                <a:cs typeface="Arial MT"/>
                <a:sym typeface="Wingdings" panose="05000000000000000000" pitchFamily="2" charset="2"/>
              </a:rPr>
              <a:t>&gt;</a:t>
            </a:r>
          </a:p>
          <a:p>
            <a:pPr marL="12700" algn="just">
              <a:spcBef>
                <a:spcPts val="100"/>
              </a:spcBef>
              <a:buClr>
                <a:srgbClr val="CC0000"/>
              </a:buClr>
              <a:tabLst>
                <a:tab pos="203200" algn="l"/>
              </a:tabLst>
            </a:pPr>
            <a:r>
              <a:rPr lang="tr-TR" sz="2800" i="1" spc="-5" dirty="0">
                <a:solidFill>
                  <a:srgbClr val="FF0000"/>
                </a:solidFill>
                <a:latin typeface="Arial MT"/>
                <a:cs typeface="Arial MT"/>
              </a:rPr>
              <a:t>Komutlar (</a:t>
            </a:r>
            <a:r>
              <a:rPr lang="tr-TR" sz="2800" i="1" spc="-5" dirty="0" err="1">
                <a:solidFill>
                  <a:srgbClr val="FF0000"/>
                </a:solidFill>
                <a:latin typeface="Arial MT"/>
                <a:cs typeface="Arial MT"/>
              </a:rPr>
              <a:t>Instructions</a:t>
            </a:r>
            <a:r>
              <a:rPr lang="tr-TR" sz="2800" i="1" spc="-5" dirty="0">
                <a:solidFill>
                  <a:srgbClr val="FF0000"/>
                </a:solidFill>
                <a:latin typeface="Arial MT"/>
                <a:cs typeface="Arial MT"/>
              </a:rPr>
              <a:t>), bir sanatçının notaları gibidir. Her nota belirli bir sese denk gelir. Sanatçı, hangi sesi icra edecekse (</a:t>
            </a:r>
            <a:r>
              <a:rPr lang="tr-TR" sz="2800" i="1" spc="-5" dirty="0" err="1">
                <a:solidFill>
                  <a:srgbClr val="FF0000"/>
                </a:solidFill>
                <a:latin typeface="Arial MT"/>
                <a:cs typeface="Arial MT"/>
              </a:rPr>
              <a:t>execute</a:t>
            </a:r>
            <a:r>
              <a:rPr lang="tr-TR" sz="2800" i="1" spc="-5" dirty="0">
                <a:solidFill>
                  <a:srgbClr val="FF0000"/>
                </a:solidFill>
                <a:latin typeface="Arial MT"/>
                <a:cs typeface="Arial MT"/>
              </a:rPr>
              <a:t>) o notaya bakar ve cihazını ona göre çalar.</a:t>
            </a:r>
            <a:endParaRPr lang="tr-TR" sz="2800" i="1" spc="-5" dirty="0" smtClean="0">
              <a:solidFill>
                <a:srgbClr val="FF0000"/>
              </a:solidFill>
              <a:latin typeface="Arial MT"/>
              <a:cs typeface="Arial MT"/>
              <a:sym typeface="Wingdings" panose="05000000000000000000" pitchFamily="2" charset="2"/>
            </a:endParaRPr>
          </a:p>
          <a:p>
            <a:pPr marL="12700" algn="just">
              <a:spcBef>
                <a:spcPts val="100"/>
              </a:spcBef>
              <a:buClr>
                <a:srgbClr val="CC0000"/>
              </a:buClr>
              <a:tabLst>
                <a:tab pos="203200" algn="l"/>
              </a:tabLst>
            </a:pPr>
            <a:r>
              <a:rPr lang="tr-TR" sz="2800" i="1" spc="-5" dirty="0" smtClean="0">
                <a:solidFill>
                  <a:srgbClr val="FF0000"/>
                </a:solidFill>
                <a:latin typeface="Arial MT"/>
                <a:cs typeface="Arial MT"/>
                <a:sym typeface="Wingdings" panose="05000000000000000000" pitchFamily="2" charset="2"/>
              </a:rPr>
              <a:t>&lt;/Sercan&gt;</a:t>
            </a:r>
            <a:endParaRPr sz="2800" i="1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pic>
        <p:nvPicPr>
          <p:cNvPr id="1026" name="Picture 2" descr="Müzik Defteri Boş Nota Defteri Karton Spiral Defter Müzik - Temu Cypr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890" y="152400"/>
            <a:ext cx="3693510" cy="369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Dikdörtgen 201"/>
          <p:cNvSpPr/>
          <p:nvPr/>
        </p:nvSpPr>
        <p:spPr>
          <a:xfrm>
            <a:off x="1579912" y="4876800"/>
            <a:ext cx="72839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800" i="1" dirty="0">
                <a:solidFill>
                  <a:srgbClr val="92D050"/>
                </a:solidFill>
              </a:rPr>
              <a:t>Tam da öyle! </a:t>
            </a:r>
            <a:r>
              <a:rPr lang="tr-TR" sz="2800" i="1" dirty="0" smtClean="0">
                <a:solidFill>
                  <a:srgbClr val="92D050"/>
                </a:solidFill>
              </a:rPr>
              <a:t>Ancak, </a:t>
            </a:r>
            <a:r>
              <a:rPr lang="tr-TR" sz="2800" i="1" dirty="0">
                <a:solidFill>
                  <a:srgbClr val="92D050"/>
                </a:solidFill>
              </a:rPr>
              <a:t>bilgisayarlar </a:t>
            </a:r>
            <a:r>
              <a:rPr lang="tr-TR" sz="2800" i="1" dirty="0" smtClean="0">
                <a:solidFill>
                  <a:srgbClr val="92D050"/>
                </a:solidFill>
              </a:rPr>
              <a:t>insanlar </a:t>
            </a:r>
            <a:r>
              <a:rPr lang="tr-TR" sz="2800" i="1" dirty="0">
                <a:solidFill>
                  <a:srgbClr val="92D050"/>
                </a:solidFill>
              </a:rPr>
              <a:t>gibi </a:t>
            </a:r>
            <a:r>
              <a:rPr lang="tr-TR" sz="2800" i="1" dirty="0" smtClean="0">
                <a:solidFill>
                  <a:srgbClr val="92D050"/>
                </a:solidFill>
              </a:rPr>
              <a:t>unutmaz. </a:t>
            </a:r>
            <a:r>
              <a:rPr lang="tr-TR" sz="2800" i="1" dirty="0">
                <a:solidFill>
                  <a:srgbClr val="92D050"/>
                </a:solidFill>
              </a:rPr>
              <a:t>H</a:t>
            </a:r>
            <a:r>
              <a:rPr lang="tr-TR" sz="2800" i="1" dirty="0" smtClean="0">
                <a:solidFill>
                  <a:srgbClr val="92D050"/>
                </a:solidFill>
              </a:rPr>
              <a:t>afızayı sorgularlar, nerede yanlış yaptım diye yakınırlar ….</a:t>
            </a:r>
            <a:r>
              <a:rPr lang="tr-TR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Sercan YALÇIN</a:t>
            </a:r>
            <a:endParaRPr lang="tr-TR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9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25350"/>
            <a:ext cx="6874509" cy="208026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Shift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operations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kaydırma</a:t>
            </a: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İşlemi):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170"/>
              </a:spcBef>
              <a:tabLst>
                <a:tab pos="1841500" algn="l"/>
                <a:tab pos="4584700" algn="l"/>
              </a:tabLst>
            </a:pPr>
            <a:r>
              <a:rPr sz="2800" i="1" spc="-5" dirty="0">
                <a:solidFill>
                  <a:srgbClr val="17375E"/>
                </a:solidFill>
                <a:latin typeface="Calibri"/>
                <a:cs typeface="Calibri"/>
              </a:rPr>
              <a:t>sll	$t2,</a:t>
            </a:r>
            <a:r>
              <a:rPr sz="2800" i="1" spc="2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17375E"/>
                </a:solidFill>
                <a:latin typeface="Calibri"/>
                <a:cs typeface="Calibri"/>
              </a:rPr>
              <a:t>$s0,</a:t>
            </a:r>
            <a:r>
              <a:rPr sz="2800" i="1" spc="2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17375E"/>
                </a:solidFill>
                <a:latin typeface="Calibri"/>
                <a:cs typeface="Calibri"/>
              </a:rPr>
              <a:t>4	# $t2</a:t>
            </a:r>
            <a:r>
              <a:rPr sz="2800" i="1" spc="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17375E"/>
                </a:solidFill>
                <a:latin typeface="Calibri"/>
                <a:cs typeface="Calibri"/>
              </a:rPr>
              <a:t>=</a:t>
            </a:r>
            <a:r>
              <a:rPr sz="2800" i="1" spc="-2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17375E"/>
                </a:solidFill>
                <a:latin typeface="Calibri"/>
                <a:cs typeface="Calibri"/>
              </a:rPr>
              <a:t>$s0</a:t>
            </a:r>
            <a:r>
              <a:rPr sz="2800" i="1" spc="1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17375E"/>
                </a:solidFill>
                <a:latin typeface="Calibri"/>
                <a:cs typeface="Calibri"/>
              </a:rPr>
              <a:t>&lt;&lt;</a:t>
            </a:r>
            <a:r>
              <a:rPr sz="2800" i="1" spc="-1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17375E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  <a:p>
            <a:pPr marL="355600" marR="188595" indent="-3429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  <a:tab pos="2002789" algn="l"/>
                <a:tab pos="3426460" algn="l"/>
              </a:tabLst>
            </a:pPr>
            <a:r>
              <a:rPr sz="2400" spc="-5" dirty="0">
                <a:latin typeface="Calibri"/>
                <a:cs typeface="Calibri"/>
              </a:rPr>
              <a:t>$s0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registerinin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içeriğini	4 </a:t>
            </a:r>
            <a:r>
              <a:rPr sz="2400" spc="-5" dirty="0">
                <a:latin typeface="Calibri"/>
                <a:cs typeface="Calibri"/>
              </a:rPr>
              <a:t>bit sola </a:t>
            </a:r>
            <a:r>
              <a:rPr sz="2400" spc="-55" dirty="0">
                <a:latin typeface="Calibri"/>
                <a:cs typeface="Calibri"/>
              </a:rPr>
              <a:t>kaydır. </a:t>
            </a:r>
            <a:r>
              <a:rPr sz="2400" spc="-10" dirty="0">
                <a:latin typeface="Calibri"/>
                <a:cs typeface="Calibri"/>
              </a:rPr>
              <a:t>(Sağdan </a:t>
            </a:r>
            <a:r>
              <a:rPr sz="2400" dirty="0">
                <a:latin typeface="Calibri"/>
                <a:cs typeface="Calibri"/>
              </a:rPr>
              <a:t>0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doldurarak),	</a:t>
            </a:r>
            <a:r>
              <a:rPr sz="2400" spc="-15" dirty="0">
                <a:latin typeface="Calibri"/>
                <a:cs typeface="Calibri"/>
              </a:rPr>
              <a:t>ve</a:t>
            </a:r>
            <a:r>
              <a:rPr sz="2400" spc="-5" dirty="0">
                <a:latin typeface="Calibri"/>
                <a:cs typeface="Calibri"/>
              </a:rPr>
              <a:t> sonucu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$t2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registerine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yaz.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152853"/>
            <a:ext cx="1962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$s0’ın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içeriğ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8425" y="2203145"/>
            <a:ext cx="4852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69130" algn="l"/>
              </a:tabLst>
            </a:pPr>
            <a:r>
              <a:rPr sz="2000" dirty="0">
                <a:latin typeface="Calibri"/>
                <a:cs typeface="Calibri"/>
              </a:rPr>
              <a:t>00000000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00000000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00000000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00001001	=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65" y="2525279"/>
            <a:ext cx="8008620" cy="310451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560"/>
              </a:spcBef>
            </a:pPr>
            <a:r>
              <a:rPr sz="2000" spc="-10" dirty="0">
                <a:latin typeface="Calibri"/>
                <a:cs typeface="Calibri"/>
              </a:rPr>
              <a:t>Komut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işlendikten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sonraki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değer.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354965" algn="l"/>
                <a:tab pos="355600" algn="l"/>
                <a:tab pos="2251075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$t2’nin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içeriği;	</a:t>
            </a:r>
            <a:r>
              <a:rPr sz="2000" dirty="0">
                <a:latin typeface="Calibri"/>
                <a:cs typeface="Calibri"/>
              </a:rPr>
              <a:t>00000000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00000000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0000000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10010000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144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  <a:tab pos="6485890" algn="l"/>
              </a:tabLst>
            </a:pPr>
            <a:r>
              <a:rPr sz="2400" dirty="0">
                <a:latin typeface="Calibri"/>
                <a:cs typeface="Calibri"/>
              </a:rPr>
              <a:t>4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15" dirty="0">
                <a:latin typeface="Calibri"/>
                <a:cs typeface="Calibri"/>
              </a:rPr>
              <a:t>“shift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amount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shamt”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olarak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isimlendirilir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	</a:t>
            </a:r>
            <a:r>
              <a:rPr sz="2400" i="1" dirty="0">
                <a:latin typeface="Calibri"/>
                <a:cs typeface="Calibri"/>
              </a:rPr>
              <a:t>R-tipi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komut </a:t>
            </a:r>
            <a:r>
              <a:rPr sz="2400" i="1" spc="-53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formatınta, </a:t>
            </a:r>
            <a:r>
              <a:rPr sz="2400" i="1" spc="-15" dirty="0">
                <a:latin typeface="Calibri"/>
                <a:cs typeface="Calibri"/>
              </a:rPr>
              <a:t>kaydırma</a:t>
            </a:r>
            <a:r>
              <a:rPr sz="2400" i="1" spc="-5" dirty="0">
                <a:latin typeface="Calibri"/>
                <a:cs typeface="Calibri"/>
              </a:rPr>
              <a:t> alanını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oluşturur.</a:t>
            </a:r>
            <a:endParaRPr sz="2400">
              <a:latin typeface="Calibri"/>
              <a:cs typeface="Calibri"/>
            </a:endParaRPr>
          </a:p>
          <a:p>
            <a:pPr marL="355600" marR="901065" indent="-34290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Hatırlayınızki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bitlik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kaydırma,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sözcüğün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çarpılmasına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eşdeğerdir.</a:t>
            </a:r>
            <a:endParaRPr sz="2000">
              <a:latin typeface="Calibri"/>
              <a:cs typeface="Calibri"/>
            </a:endParaRPr>
          </a:p>
          <a:p>
            <a:pPr marL="355600" marR="242570" indent="-342900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375F92"/>
                </a:solidFill>
                <a:latin typeface="Calibri"/>
                <a:cs typeface="Calibri"/>
              </a:rPr>
              <a:t>Bu </a:t>
            </a:r>
            <a:r>
              <a:rPr sz="2400" i="1" spc="-20" dirty="0">
                <a:solidFill>
                  <a:srgbClr val="375F92"/>
                </a:solidFill>
                <a:latin typeface="Calibri"/>
                <a:cs typeface="Calibri"/>
              </a:rPr>
              <a:t>komut </a:t>
            </a:r>
            <a:r>
              <a:rPr sz="2400" i="1" dirty="0">
                <a:solidFill>
                  <a:srgbClr val="375F92"/>
                </a:solidFill>
                <a:latin typeface="Calibri"/>
                <a:cs typeface="Calibri"/>
              </a:rPr>
              <a:t>R-tipi </a:t>
            </a:r>
            <a:r>
              <a:rPr sz="2400" i="1" spc="-5" dirty="0">
                <a:solidFill>
                  <a:srgbClr val="375F92"/>
                </a:solidFill>
                <a:latin typeface="Calibri"/>
                <a:cs typeface="Calibri"/>
              </a:rPr>
              <a:t>bir </a:t>
            </a:r>
            <a:r>
              <a:rPr sz="2400" i="1" spc="-25" dirty="0">
                <a:solidFill>
                  <a:srgbClr val="375F92"/>
                </a:solidFill>
                <a:latin typeface="Calibri"/>
                <a:cs typeface="Calibri"/>
              </a:rPr>
              <a:t>komut’tur. </a:t>
            </a:r>
            <a:r>
              <a:rPr sz="2400" i="1" spc="-5" dirty="0">
                <a:solidFill>
                  <a:srgbClr val="375F92"/>
                </a:solidFill>
                <a:latin typeface="Calibri"/>
                <a:cs typeface="Calibri"/>
              </a:rPr>
              <a:t>Op </a:t>
            </a:r>
            <a:r>
              <a:rPr sz="2400" i="1" dirty="0">
                <a:solidFill>
                  <a:srgbClr val="375F92"/>
                </a:solidFill>
                <a:latin typeface="Calibri"/>
                <a:cs typeface="Calibri"/>
              </a:rPr>
              <a:t>ve </a:t>
            </a:r>
            <a:r>
              <a:rPr sz="2400" i="1" spc="-5" dirty="0">
                <a:solidFill>
                  <a:srgbClr val="375F92"/>
                </a:solidFill>
                <a:latin typeface="Calibri"/>
                <a:cs typeface="Calibri"/>
              </a:rPr>
              <a:t>func alanı </a:t>
            </a:r>
            <a:r>
              <a:rPr sz="2400" i="1" spc="-60" dirty="0">
                <a:solidFill>
                  <a:srgbClr val="375F92"/>
                </a:solidFill>
                <a:latin typeface="Calibri"/>
                <a:cs typeface="Calibri"/>
              </a:rPr>
              <a:t>0’dır. </a:t>
            </a:r>
            <a:r>
              <a:rPr sz="2400" i="1" dirty="0">
                <a:solidFill>
                  <a:srgbClr val="375F92"/>
                </a:solidFill>
                <a:latin typeface="Calibri"/>
                <a:cs typeface="Calibri"/>
              </a:rPr>
              <a:t>Rs </a:t>
            </a:r>
            <a:r>
              <a:rPr sz="2400" i="1" spc="-5" dirty="0">
                <a:solidFill>
                  <a:srgbClr val="375F92"/>
                </a:solidFill>
                <a:latin typeface="Calibri"/>
                <a:cs typeface="Calibri"/>
              </a:rPr>
              <a:t>alanı </a:t>
            </a:r>
            <a:r>
              <a:rPr sz="2400" i="1" spc="-53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375F92"/>
                </a:solidFill>
                <a:latin typeface="Calibri"/>
                <a:cs typeface="Calibri"/>
              </a:rPr>
              <a:t>kullanılmaz.</a:t>
            </a:r>
            <a:r>
              <a:rPr sz="2400" i="1" spc="-3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75F92"/>
                </a:solidFill>
                <a:latin typeface="Calibri"/>
                <a:cs typeface="Calibri"/>
              </a:rPr>
              <a:t>0</a:t>
            </a:r>
            <a:r>
              <a:rPr sz="2400" i="1" spc="-1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2400" i="1" spc="-30" dirty="0">
                <a:solidFill>
                  <a:srgbClr val="375F92"/>
                </a:solidFill>
                <a:latin typeface="Calibri"/>
                <a:cs typeface="Calibri"/>
              </a:rPr>
              <a:t>yazılır.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3" y="5661659"/>
            <a:ext cx="8138159" cy="908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536338"/>
            <a:ext cx="7711440" cy="60274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983615">
              <a:lnSpc>
                <a:spcPct val="100000"/>
              </a:lnSpc>
              <a:spcBef>
                <a:spcPts val="885"/>
              </a:spcBef>
            </a:pPr>
            <a:r>
              <a:rPr sz="2000" dirty="0">
                <a:latin typeface="Calibri"/>
                <a:cs typeface="Calibri"/>
              </a:rPr>
              <a:t>$t2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1101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ise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latin typeface="Calibri"/>
                <a:cs typeface="Calibri"/>
              </a:rPr>
              <a:t>$t1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0011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1100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ise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95"/>
              </a:spcBef>
              <a:tabLst>
                <a:tab pos="2103755" algn="l"/>
                <a:tab pos="4691380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$t0,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$t1,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$t2	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#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$t0</a:t>
            </a:r>
            <a:r>
              <a:rPr sz="32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=</a:t>
            </a:r>
            <a:r>
              <a:rPr sz="32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$t1</a:t>
            </a:r>
            <a:r>
              <a:rPr sz="32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&amp;</a:t>
            </a:r>
            <a:r>
              <a:rPr sz="32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$t2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19"/>
              </a:spcBef>
              <a:tabLst>
                <a:tab pos="6068060" algn="l"/>
              </a:tabLst>
            </a:pPr>
            <a:r>
              <a:rPr sz="2000" dirty="0">
                <a:latin typeface="Calibri"/>
                <a:cs typeface="Calibri"/>
              </a:rPr>
              <a:t>$t0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1100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	</a:t>
            </a:r>
            <a:r>
              <a:rPr sz="2000" spc="-50" dirty="0"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245"/>
              </a:spcBef>
              <a:tabLst>
                <a:tab pos="1835150" algn="l"/>
                <a:tab pos="4423410" algn="l"/>
                <a:tab pos="4810125" algn="l"/>
                <a:tab pos="5543550" algn="l"/>
                <a:tab pos="5930265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or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$t0,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$t1,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$t2	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#	$t0	=	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$t1</a:t>
            </a:r>
            <a:r>
              <a:rPr sz="32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I</a:t>
            </a:r>
            <a:r>
              <a:rPr sz="32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$t2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19"/>
              </a:spcBef>
              <a:tabLst>
                <a:tab pos="6268085" algn="l"/>
              </a:tabLst>
            </a:pPr>
            <a:r>
              <a:rPr sz="2000" dirty="0">
                <a:latin typeface="Calibri"/>
                <a:cs typeface="Calibri"/>
              </a:rPr>
              <a:t>$t0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00011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110010000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0000	</a:t>
            </a:r>
            <a:r>
              <a:rPr sz="2000" spc="-50" dirty="0"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  <a:tabLst>
                <a:tab pos="1140460" algn="l"/>
                <a:tab pos="6828790" algn="l"/>
              </a:tabLst>
            </a:pP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Önem</a:t>
            </a:r>
            <a:r>
              <a:rPr sz="2400" b="1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i:</a:t>
            </a:r>
            <a:r>
              <a:rPr sz="2400" b="1" i="1" dirty="0">
                <a:latin typeface="Calibri"/>
                <a:cs typeface="Calibri"/>
              </a:rPr>
              <a:t>	</a:t>
            </a:r>
            <a:r>
              <a:rPr sz="2400" b="1" i="1" spc="-5" dirty="0">
                <a:latin typeface="Calibri"/>
                <a:cs typeface="Calibri"/>
              </a:rPr>
              <a:t>MI</a:t>
            </a:r>
            <a:r>
              <a:rPr sz="2400" b="1" i="1" spc="-15" dirty="0">
                <a:latin typeface="Calibri"/>
                <a:cs typeface="Calibri"/>
              </a:rPr>
              <a:t>P</a:t>
            </a:r>
            <a:r>
              <a:rPr sz="2400" b="1" i="1" spc="-25" dirty="0">
                <a:latin typeface="Calibri"/>
                <a:cs typeface="Calibri"/>
              </a:rPr>
              <a:t>S</a:t>
            </a:r>
            <a:r>
              <a:rPr sz="2400" b="1" i="1" dirty="0">
                <a:latin typeface="Calibri"/>
                <a:cs typeface="Calibri"/>
              </a:rPr>
              <a:t>’</a:t>
            </a:r>
            <a:r>
              <a:rPr sz="2400" b="1" i="1" spc="-30" dirty="0">
                <a:latin typeface="Calibri"/>
                <a:cs typeface="Calibri"/>
              </a:rPr>
              <a:t>t</a:t>
            </a:r>
            <a:r>
              <a:rPr sz="2400" b="1" i="1" dirty="0">
                <a:latin typeface="Calibri"/>
                <a:cs typeface="Calibri"/>
              </a:rPr>
              <a:t>e</a:t>
            </a:r>
            <a:r>
              <a:rPr sz="2400" b="1" i="1" spc="5" dirty="0"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i="1" spc="-5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işl</a:t>
            </a:r>
            <a:r>
              <a:rPr sz="2400" b="1" i="1" spc="-10" dirty="0">
                <a:latin typeface="Calibri"/>
                <a:cs typeface="Calibri"/>
              </a:rPr>
              <a:t>e</a:t>
            </a:r>
            <a:r>
              <a:rPr sz="2400" b="1" i="1" dirty="0">
                <a:latin typeface="Calibri"/>
                <a:cs typeface="Calibri"/>
              </a:rPr>
              <a:t>mi,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r </a:t>
            </a:r>
            <a:r>
              <a:rPr sz="2400" b="1" i="1" spc="-75" dirty="0">
                <a:latin typeface="Calibri"/>
                <a:cs typeface="Calibri"/>
              </a:rPr>
              <a:t>k</a:t>
            </a:r>
            <a:r>
              <a:rPr sz="2400" b="1" i="1" spc="-5" dirty="0">
                <a:latin typeface="Calibri"/>
                <a:cs typeface="Calibri"/>
              </a:rPr>
              <a:t>om</a:t>
            </a:r>
            <a:r>
              <a:rPr sz="2400" b="1" i="1" spc="-15" dirty="0">
                <a:latin typeface="Calibri"/>
                <a:cs typeface="Calibri"/>
              </a:rPr>
              <a:t>u</a:t>
            </a:r>
            <a:r>
              <a:rPr sz="2400" b="1" i="1" dirty="0">
                <a:latin typeface="Calibri"/>
                <a:cs typeface="Calibri"/>
              </a:rPr>
              <a:t>tu</a:t>
            </a:r>
            <a:r>
              <a:rPr sz="2400" b="1" i="1" spc="-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ile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ba</a:t>
            </a:r>
            <a:r>
              <a:rPr sz="2400" b="1" i="1" spc="5" dirty="0">
                <a:latin typeface="Calibri"/>
                <a:cs typeface="Calibri"/>
              </a:rPr>
              <a:t>ş</a:t>
            </a:r>
            <a:r>
              <a:rPr sz="2400" b="1" i="1" dirty="0">
                <a:latin typeface="Calibri"/>
                <a:cs typeface="Calibri"/>
              </a:rPr>
              <a:t>arı</a:t>
            </a:r>
            <a:r>
              <a:rPr sz="2400" b="1" i="1" spc="-10" dirty="0">
                <a:latin typeface="Calibri"/>
                <a:cs typeface="Calibri"/>
              </a:rPr>
              <a:t>l</a:t>
            </a:r>
            <a:r>
              <a:rPr sz="2400" b="1" i="1" dirty="0">
                <a:latin typeface="Calibri"/>
                <a:cs typeface="Calibri"/>
              </a:rPr>
              <a:t>ı</a:t>
            </a:r>
            <a:r>
              <a:rPr sz="2400" b="1" i="1" spc="-190" dirty="0">
                <a:latin typeface="Calibri"/>
                <a:cs typeface="Calibri"/>
              </a:rPr>
              <a:t>r</a:t>
            </a:r>
            <a:r>
              <a:rPr sz="2400" b="1" i="1" dirty="0">
                <a:latin typeface="Calibri"/>
                <a:cs typeface="Calibri"/>
              </a:rPr>
              <a:t>.	Ç</a:t>
            </a:r>
            <a:r>
              <a:rPr sz="2400" b="1" i="1" spc="-10" dirty="0">
                <a:latin typeface="Calibri"/>
                <a:cs typeface="Calibri"/>
              </a:rPr>
              <a:t>ü</a:t>
            </a:r>
            <a:r>
              <a:rPr sz="2400" b="1" i="1" spc="-5" dirty="0">
                <a:latin typeface="Calibri"/>
                <a:cs typeface="Calibri"/>
              </a:rPr>
              <a:t>n</a:t>
            </a:r>
            <a:r>
              <a:rPr sz="2400" b="1" i="1" spc="-10" dirty="0">
                <a:latin typeface="Calibri"/>
                <a:cs typeface="Calibri"/>
              </a:rPr>
              <a:t>k</a:t>
            </a:r>
            <a:r>
              <a:rPr sz="2400" b="1" i="1" spc="-5" dirty="0">
                <a:latin typeface="Calibri"/>
                <a:cs typeface="Calibri"/>
              </a:rPr>
              <a:t>ü;</a:t>
            </a:r>
            <a:endParaRPr sz="2400">
              <a:latin typeface="Calibri"/>
              <a:cs typeface="Calibri"/>
            </a:endParaRPr>
          </a:p>
          <a:p>
            <a:pPr marL="140335" algn="ctr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latin typeface="Calibri"/>
                <a:cs typeface="Calibri"/>
              </a:rPr>
              <a:t>A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Nor </a:t>
            </a:r>
            <a:r>
              <a:rPr sz="2400" b="1" i="1" dirty="0">
                <a:latin typeface="Calibri"/>
                <a:cs typeface="Calibri"/>
              </a:rPr>
              <a:t>0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=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spc="-20" dirty="0">
                <a:latin typeface="Calibri"/>
                <a:cs typeface="Calibri"/>
              </a:rPr>
              <a:t>NOT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(A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OR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0)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=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20" dirty="0">
                <a:latin typeface="Calibri"/>
                <a:cs typeface="Calibri"/>
              </a:rPr>
              <a:t>NOT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(A)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25"/>
              </a:spcBef>
              <a:tabLst>
                <a:tab pos="1681480" algn="l"/>
                <a:tab pos="436118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nor	$t0,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$t1,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$t3	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#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$t0 =</a:t>
            </a:r>
            <a:r>
              <a:rPr sz="32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~( </a:t>
            </a:r>
            <a:r>
              <a:rPr sz="3200" dirty="0">
                <a:solidFill>
                  <a:srgbClr val="548ED4"/>
                </a:solidFill>
                <a:latin typeface="Calibri"/>
                <a:cs typeface="Calibri"/>
              </a:rPr>
              <a:t>$t1 |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 $t3)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20"/>
              </a:spcBef>
              <a:tabLst>
                <a:tab pos="901065" algn="l"/>
                <a:tab pos="6443980" algn="l"/>
              </a:tabLst>
            </a:pPr>
            <a:r>
              <a:rPr sz="2400" dirty="0">
                <a:latin typeface="Calibri"/>
                <a:cs typeface="Calibri"/>
              </a:rPr>
              <a:t>$t3	</a:t>
            </a:r>
            <a:r>
              <a:rPr sz="2400" spc="-5" dirty="0">
                <a:latin typeface="Calibri"/>
                <a:cs typeface="Calibri"/>
              </a:rPr>
              <a:t>0000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0000 0000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0000 0000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0000 0000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0000	</a:t>
            </a:r>
            <a:r>
              <a:rPr sz="2400" dirty="0">
                <a:latin typeface="Calibri"/>
                <a:cs typeface="Calibri"/>
              </a:rPr>
              <a:t>ise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969644" algn="l"/>
                <a:tab pos="6443980" algn="l"/>
              </a:tabLst>
            </a:pPr>
            <a:r>
              <a:rPr sz="2400" dirty="0">
                <a:latin typeface="Calibri"/>
                <a:cs typeface="Calibri"/>
              </a:rPr>
              <a:t>$t0	</a:t>
            </a:r>
            <a:r>
              <a:rPr sz="2400" spc="-5" dirty="0">
                <a:latin typeface="Calibri"/>
                <a:cs typeface="Calibri"/>
              </a:rPr>
              <a:t>1111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1111 1111 1111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11000011 1111 1111	</a:t>
            </a:r>
            <a:r>
              <a:rPr sz="2400" spc="-50" dirty="0">
                <a:latin typeface="Calibri"/>
                <a:cs typeface="Calibri"/>
              </a:rPr>
              <a:t>olur.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6927"/>
            <a:ext cx="9144000" cy="5695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1734769"/>
            <a:ext cx="8327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Tablodan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görüldüğü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gibi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MIPS’in </a:t>
            </a:r>
            <a:r>
              <a:rPr sz="2400" dirty="0">
                <a:latin typeface="Calibri"/>
                <a:cs typeface="Calibri"/>
              </a:rPr>
              <a:t>lojik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komutları</a:t>
            </a:r>
            <a:r>
              <a:rPr sz="2400" spc="-5" dirty="0">
                <a:latin typeface="Calibri"/>
                <a:cs typeface="Calibri"/>
              </a:rPr>
              <a:t> sabit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değerler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(immediate)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işlem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yapabilirler.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lojik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komutlar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andi</a:t>
            </a:r>
            <a:r>
              <a:rPr sz="2400" i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ori</a:t>
            </a:r>
            <a:r>
              <a:rPr sz="24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dir.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642" y="3271773"/>
            <a:ext cx="57785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an</a:t>
            </a:r>
            <a:r>
              <a:rPr sz="2400" b="1" spc="-10" dirty="0">
                <a:latin typeface="Calibri"/>
                <a:cs typeface="Calibri"/>
              </a:rPr>
              <a:t>d</a:t>
            </a:r>
            <a:r>
              <a:rPr sz="2400" b="1" dirty="0">
                <a:latin typeface="Calibri"/>
                <a:cs typeface="Calibri"/>
              </a:rPr>
              <a:t>i  ori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1898" y="3271773"/>
            <a:ext cx="1644014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Calibri"/>
                <a:cs typeface="Calibri"/>
              </a:rPr>
              <a:t>$s1,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$s2,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100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Calibri"/>
                <a:cs typeface="Calibri"/>
              </a:rPr>
              <a:t>$s1,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$s2,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5352" y="3271773"/>
            <a:ext cx="227711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#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$s1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$s2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&amp;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100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#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$s1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$s2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|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100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117" y="0"/>
            <a:ext cx="81381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2.6.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instructions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for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making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decisions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(Karar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Komutları)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418338"/>
            <a:ext cx="8585200" cy="614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92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Bir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bilgisayarı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basit hesap makinesinden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ayıran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önemli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özellik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karar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verebilme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yeteneğidir.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Giriş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verileri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değişkenler arasına</a:t>
            </a:r>
            <a:endParaRPr sz="2400">
              <a:latin typeface="Calibri"/>
              <a:cs typeface="Calibri"/>
            </a:endParaRPr>
          </a:p>
          <a:p>
            <a:pPr marR="12700" algn="r">
              <a:lnSpc>
                <a:spcPct val="100000"/>
              </a:lnSpc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istenen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işlemlerin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yapılması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sürecinde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birçok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farklı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komutlar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çalışır</a:t>
            </a:r>
            <a:r>
              <a:rPr sz="2400" spc="-3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42265" marR="5080" indent="-342265" algn="r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42265" algn="l"/>
                <a:tab pos="355600" algn="l"/>
                <a:tab pos="4940300" algn="l"/>
                <a:tab pos="6602095" algn="l"/>
              </a:tabLst>
            </a:pPr>
            <a:r>
              <a:rPr sz="2400" spc="-15" dirty="0">
                <a:latin typeface="Calibri"/>
                <a:cs typeface="Calibri"/>
              </a:rPr>
              <a:t>Pororamlama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dillerinde </a:t>
            </a:r>
            <a:r>
              <a:rPr sz="2400" spc="-20" dirty="0">
                <a:latin typeface="Calibri"/>
                <a:cs typeface="Calibri"/>
              </a:rPr>
              <a:t>karar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verme	deyimi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400" b="1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dir.	</a:t>
            </a:r>
            <a:r>
              <a:rPr sz="2400" dirty="0">
                <a:latin typeface="Calibri"/>
                <a:cs typeface="Calibri"/>
              </a:rPr>
              <a:t>Bu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deyim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bazen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804545" algn="l"/>
                <a:tab pos="2155825" algn="l"/>
              </a:tabLst>
            </a:pPr>
            <a:r>
              <a:rPr sz="2400" spc="-5" dirty="0">
                <a:latin typeface="Calibri"/>
                <a:cs typeface="Calibri"/>
              </a:rPr>
              <a:t>de	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go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deyimi	</a:t>
            </a:r>
            <a:r>
              <a:rPr sz="2400" spc="-20" dirty="0">
                <a:latin typeface="Calibri"/>
                <a:cs typeface="Calibri"/>
              </a:rPr>
              <a:t>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etiket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kombine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edilir.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’de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if </a:t>
            </a:r>
            <a:r>
              <a:rPr sz="1800" b="1" spc="-5" dirty="0">
                <a:latin typeface="Calibri"/>
                <a:cs typeface="Calibri"/>
              </a:rPr>
              <a:t>deyiminin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 tipi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vardır.</a:t>
            </a:r>
            <a:endParaRPr sz="1800">
              <a:latin typeface="Calibri"/>
              <a:cs typeface="Calibri"/>
            </a:endParaRPr>
          </a:p>
          <a:p>
            <a:pPr marL="751840" lvl="1" indent="-338455">
              <a:lnSpc>
                <a:spcPct val="100000"/>
              </a:lnSpc>
              <a:spcBef>
                <a:spcPts val="1220"/>
              </a:spcBef>
              <a:buFont typeface="Arial MT"/>
              <a:buChar char="–"/>
              <a:tabLst>
                <a:tab pos="751205" algn="l"/>
                <a:tab pos="751840" algn="l"/>
              </a:tabLst>
            </a:pPr>
            <a:r>
              <a:rPr sz="2000" b="1" i="1" spc="-5" dirty="0">
                <a:latin typeface="Courier New"/>
                <a:cs typeface="Courier New"/>
              </a:rPr>
              <a:t>if</a:t>
            </a:r>
            <a:r>
              <a:rPr sz="2000" b="1" i="1" spc="-10" dirty="0">
                <a:latin typeface="Courier New"/>
                <a:cs typeface="Courier New"/>
              </a:rPr>
              <a:t> </a:t>
            </a:r>
            <a:r>
              <a:rPr sz="2000" b="1" i="1" spc="-5" dirty="0">
                <a:latin typeface="Courier New"/>
                <a:cs typeface="Courier New"/>
              </a:rPr>
              <a:t>(</a:t>
            </a:r>
            <a:r>
              <a:rPr sz="2000" b="1" i="1" spc="-5" dirty="0">
                <a:latin typeface="Calibri"/>
                <a:cs typeface="Calibri"/>
              </a:rPr>
              <a:t>şart</a:t>
            </a:r>
            <a:r>
              <a:rPr sz="2000" b="1" i="1" spc="-5" dirty="0">
                <a:latin typeface="Courier New"/>
                <a:cs typeface="Courier New"/>
              </a:rPr>
              <a:t>)</a:t>
            </a:r>
            <a:r>
              <a:rPr sz="2000" b="1" i="1" spc="-35" dirty="0">
                <a:latin typeface="Courier New"/>
                <a:cs typeface="Courier New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deyim</a:t>
            </a:r>
            <a:r>
              <a:rPr sz="2000" b="1" i="1" spc="-5" dirty="0">
                <a:latin typeface="Courier New"/>
                <a:cs typeface="Courier New"/>
              </a:rPr>
              <a:t>(</a:t>
            </a:r>
            <a:r>
              <a:rPr sz="2000" b="1" i="1" spc="-5" dirty="0">
                <a:latin typeface="Calibri"/>
                <a:cs typeface="Calibri"/>
              </a:rPr>
              <a:t>clause)</a:t>
            </a:r>
            <a:endParaRPr sz="2000">
              <a:latin typeface="Calibri"/>
              <a:cs typeface="Calibri"/>
            </a:endParaRPr>
          </a:p>
          <a:p>
            <a:pPr marL="751840" lvl="1" indent="-338455">
              <a:lnSpc>
                <a:spcPct val="100000"/>
              </a:lnSpc>
              <a:spcBef>
                <a:spcPts val="1295"/>
              </a:spcBef>
              <a:buFont typeface="Arial MT"/>
              <a:buChar char="–"/>
              <a:tabLst>
                <a:tab pos="751205" algn="l"/>
                <a:tab pos="751840" algn="l"/>
                <a:tab pos="2999740" algn="l"/>
              </a:tabLst>
            </a:pPr>
            <a:r>
              <a:rPr sz="2000" b="1" spc="-5" dirty="0">
                <a:latin typeface="Courier New"/>
                <a:cs typeface="Courier New"/>
              </a:rPr>
              <a:t>if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</a:t>
            </a:r>
            <a:r>
              <a:rPr sz="2000" b="1" i="1" spc="-5" dirty="0">
                <a:latin typeface="Calibri"/>
                <a:cs typeface="Calibri"/>
              </a:rPr>
              <a:t>şart</a:t>
            </a:r>
            <a:r>
              <a:rPr sz="2000" b="1" spc="-5" dirty="0">
                <a:latin typeface="Courier New"/>
                <a:cs typeface="Courier New"/>
              </a:rPr>
              <a:t>)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deyim1	</a:t>
            </a:r>
            <a:r>
              <a:rPr sz="2000" b="1" spc="-5" dirty="0">
                <a:latin typeface="Courier New"/>
                <a:cs typeface="Courier New"/>
              </a:rPr>
              <a:t>else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deyim2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–"/>
            </a:pP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2. </a:t>
            </a:r>
            <a:r>
              <a:rPr sz="1600" b="1" spc="-5" dirty="0">
                <a:latin typeface="Courier New"/>
                <a:cs typeface="Courier New"/>
              </a:rPr>
              <a:t>if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Arial"/>
                <a:cs typeface="Arial"/>
              </a:rPr>
              <a:t>aşağıdaki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gibi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-10" dirty="0">
                <a:latin typeface="Arial"/>
                <a:cs typeface="Arial"/>
              </a:rPr>
              <a:t> tarif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edilir</a:t>
            </a:r>
            <a:r>
              <a:rPr sz="1600" b="1" spc="-5" dirty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1265"/>
              </a:spcBef>
              <a:tabLst>
                <a:tab pos="960119" algn="l"/>
              </a:tabLst>
            </a:pPr>
            <a:r>
              <a:rPr sz="1800" b="1" spc="-5" dirty="0">
                <a:solidFill>
                  <a:srgbClr val="0F243E"/>
                </a:solidFill>
                <a:latin typeface="Courier New"/>
                <a:cs typeface="Courier New"/>
              </a:rPr>
              <a:t>if	(</a:t>
            </a:r>
            <a:r>
              <a:rPr sz="1800" b="1" i="1" spc="-5" dirty="0">
                <a:solidFill>
                  <a:srgbClr val="0F243E"/>
                </a:solidFill>
                <a:latin typeface="Calibri"/>
                <a:cs typeface="Calibri"/>
              </a:rPr>
              <a:t>şart</a:t>
            </a:r>
            <a:r>
              <a:rPr sz="1800" b="1" spc="-5" dirty="0">
                <a:solidFill>
                  <a:srgbClr val="0F243E"/>
                </a:solidFill>
                <a:latin typeface="Courier New"/>
                <a:cs typeface="Courier New"/>
              </a:rPr>
              <a:t>)</a:t>
            </a:r>
            <a:r>
              <a:rPr sz="1800" b="1" spc="-50" dirty="0">
                <a:solidFill>
                  <a:srgbClr val="0F243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F243E"/>
                </a:solidFill>
                <a:latin typeface="Courier New"/>
                <a:cs typeface="Courier New"/>
              </a:rPr>
              <a:t>goto</a:t>
            </a:r>
            <a:r>
              <a:rPr sz="1800" b="1" spc="-60" dirty="0">
                <a:solidFill>
                  <a:srgbClr val="0F243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F243E"/>
                </a:solidFill>
                <a:latin typeface="Courier New"/>
                <a:cs typeface="Courier New"/>
              </a:rPr>
              <a:t>L1;</a:t>
            </a:r>
            <a:endParaRPr sz="1800">
              <a:latin typeface="Courier New"/>
              <a:cs typeface="Courier New"/>
            </a:endParaRPr>
          </a:p>
          <a:p>
            <a:pPr marL="1336675">
              <a:lnSpc>
                <a:spcPct val="100000"/>
              </a:lnSpc>
            </a:pPr>
            <a:r>
              <a:rPr sz="1800" b="1" i="1" spc="-5" dirty="0">
                <a:solidFill>
                  <a:srgbClr val="0F243E"/>
                </a:solidFill>
                <a:latin typeface="Calibri"/>
                <a:cs typeface="Calibri"/>
              </a:rPr>
              <a:t>deyim2;</a:t>
            </a:r>
            <a:endParaRPr sz="1800">
              <a:latin typeface="Calibri"/>
              <a:cs typeface="Calibri"/>
            </a:endParaRPr>
          </a:p>
          <a:p>
            <a:pPr marL="751840" marR="6104890" indent="48895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F243E"/>
                </a:solidFill>
                <a:latin typeface="Courier New"/>
                <a:cs typeface="Courier New"/>
              </a:rPr>
              <a:t>go</a:t>
            </a:r>
            <a:r>
              <a:rPr sz="1800" b="1" spc="-40" dirty="0">
                <a:solidFill>
                  <a:srgbClr val="0F243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F243E"/>
                </a:solidFill>
                <a:latin typeface="Courier New"/>
                <a:cs typeface="Courier New"/>
              </a:rPr>
              <a:t>to</a:t>
            </a:r>
            <a:r>
              <a:rPr sz="1800" b="1" spc="-40" dirty="0">
                <a:solidFill>
                  <a:srgbClr val="0F243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F243E"/>
                </a:solidFill>
                <a:latin typeface="Courier New"/>
                <a:cs typeface="Courier New"/>
              </a:rPr>
              <a:t>L2;</a:t>
            </a:r>
            <a:endParaRPr sz="1800">
              <a:latin typeface="Courier New"/>
              <a:cs typeface="Courier New"/>
            </a:endParaRPr>
          </a:p>
          <a:p>
            <a:pPr marL="751840" marR="6104890">
              <a:lnSpc>
                <a:spcPct val="100000"/>
              </a:lnSpc>
            </a:pPr>
            <a:r>
              <a:rPr sz="1800" b="1" spc="-5" dirty="0">
                <a:solidFill>
                  <a:srgbClr val="0F243E"/>
                </a:solidFill>
                <a:latin typeface="Courier New"/>
                <a:cs typeface="Courier New"/>
              </a:rPr>
              <a:t>L1:</a:t>
            </a:r>
            <a:r>
              <a:rPr sz="1800" b="1" spc="-75" dirty="0">
                <a:solidFill>
                  <a:srgbClr val="0F243E"/>
                </a:solidFill>
                <a:latin typeface="Courier New"/>
                <a:cs typeface="Courier New"/>
              </a:rPr>
              <a:t> </a:t>
            </a:r>
            <a:r>
              <a:rPr sz="1800" b="1" i="1" spc="-5" dirty="0">
                <a:solidFill>
                  <a:srgbClr val="0F243E"/>
                </a:solidFill>
                <a:latin typeface="Calibri"/>
                <a:cs typeface="Calibri"/>
              </a:rPr>
              <a:t>deyim1;</a:t>
            </a:r>
            <a:endParaRPr sz="1800">
              <a:latin typeface="Calibri"/>
              <a:cs typeface="Calibri"/>
            </a:endParaRPr>
          </a:p>
          <a:p>
            <a:pPr marL="751840">
              <a:lnSpc>
                <a:spcPct val="100000"/>
              </a:lnSpc>
              <a:spcBef>
                <a:spcPts val="1285"/>
              </a:spcBef>
            </a:pPr>
            <a:r>
              <a:rPr sz="1800" b="1" spc="-5" dirty="0">
                <a:solidFill>
                  <a:srgbClr val="0F243E"/>
                </a:solidFill>
                <a:latin typeface="Courier New"/>
                <a:cs typeface="Courier New"/>
              </a:rPr>
              <a:t>L2:</a:t>
            </a:r>
            <a:endParaRPr sz="1800">
              <a:latin typeface="Courier New"/>
              <a:cs typeface="Courier New"/>
            </a:endParaRPr>
          </a:p>
          <a:p>
            <a:pPr marL="856615" lvl="1" indent="-443865">
              <a:lnSpc>
                <a:spcPct val="100000"/>
              </a:lnSpc>
              <a:spcBef>
                <a:spcPts val="1390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1800" b="1" dirty="0">
                <a:latin typeface="Calibri"/>
                <a:cs typeface="Calibri"/>
              </a:rPr>
              <a:t>if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else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kadar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şık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değil,</a:t>
            </a:r>
            <a:r>
              <a:rPr sz="1800" b="1" spc="-15" dirty="0">
                <a:latin typeface="Calibri"/>
                <a:cs typeface="Calibri"/>
              </a:rPr>
              <a:t> fakat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aynı</a:t>
            </a:r>
            <a:r>
              <a:rPr sz="1800" b="1" spc="-15" dirty="0">
                <a:latin typeface="Calibri"/>
                <a:cs typeface="Calibri"/>
              </a:rPr>
              <a:t> anlamdadır.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0497" y="170764"/>
            <a:ext cx="5761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MIPS’teki</a:t>
            </a:r>
            <a:r>
              <a:rPr sz="4400" spc="-65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karar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komutları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58267" y="994664"/>
            <a:ext cx="8295005" cy="562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MIPS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assembler </a:t>
            </a:r>
            <a:r>
              <a:rPr sz="2400" spc="-5" dirty="0">
                <a:latin typeface="Calibri"/>
                <a:cs typeface="Calibri"/>
              </a:rPr>
              <a:t>dili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iki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tane </a:t>
            </a:r>
            <a:r>
              <a:rPr sz="2400" spc="-20" dirty="0">
                <a:latin typeface="Calibri"/>
                <a:cs typeface="Calibri"/>
              </a:rPr>
              <a:t>karar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komutu </a:t>
            </a:r>
            <a:r>
              <a:rPr sz="2400" spc="-35" dirty="0">
                <a:latin typeface="Calibri"/>
                <a:cs typeface="Calibri"/>
              </a:rPr>
              <a:t>içerir.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Bunlar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if……go</a:t>
            </a:r>
            <a:r>
              <a:rPr sz="24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deyimlerine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benzerdir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(Şartlı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dallanma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komutları).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buSzPct val="95833"/>
              <a:buAutoNum type="arabicPlain"/>
              <a:tabLst>
                <a:tab pos="260985" algn="l"/>
              </a:tabLst>
            </a:pPr>
            <a:r>
              <a:rPr sz="2400" b="1" spc="-10" dirty="0">
                <a:latin typeface="Calibri"/>
                <a:cs typeface="Calibri"/>
              </a:rPr>
              <a:t>Branch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if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equal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(beq</a:t>
            </a:r>
            <a:r>
              <a:rPr sz="2400" b="1" dirty="0">
                <a:latin typeface="Calibri"/>
                <a:cs typeface="Calibri"/>
              </a:rPr>
              <a:t> -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Eşitse </a:t>
            </a:r>
            <a:r>
              <a:rPr sz="2400" b="1" spc="-5" dirty="0">
                <a:latin typeface="Calibri"/>
                <a:cs typeface="Calibri"/>
              </a:rPr>
              <a:t>dallan):</a:t>
            </a:r>
            <a:endParaRPr sz="2400">
              <a:latin typeface="Calibri"/>
              <a:cs typeface="Calibri"/>
            </a:endParaRPr>
          </a:p>
          <a:p>
            <a:pPr marL="558165">
              <a:lnSpc>
                <a:spcPct val="100000"/>
              </a:lnSpc>
              <a:spcBef>
                <a:spcPts val="580"/>
              </a:spcBef>
              <a:tabLst>
                <a:tab pos="1235710" algn="l"/>
                <a:tab pos="4200525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beq	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register1,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register2,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L1	</a:t>
            </a:r>
            <a:r>
              <a:rPr sz="2400" dirty="0">
                <a:solidFill>
                  <a:srgbClr val="375F92"/>
                </a:solidFill>
                <a:latin typeface="Calibri"/>
                <a:cs typeface="Calibri"/>
              </a:rPr>
              <a:t>#</a:t>
            </a:r>
            <a:r>
              <a:rPr sz="2400" spc="-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register1’in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içeriği</a:t>
            </a:r>
            <a:r>
              <a:rPr sz="24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register2’ni</a:t>
            </a:r>
            <a:endParaRPr sz="2400">
              <a:latin typeface="Calibri"/>
              <a:cs typeface="Calibri"/>
            </a:endParaRPr>
          </a:p>
          <a:p>
            <a:pPr marL="42164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#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içeriğine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eşit</a:t>
            </a:r>
            <a:r>
              <a:rPr sz="24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ise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548ED4"/>
                </a:solidFill>
                <a:latin typeface="Calibri"/>
                <a:cs typeface="Calibri"/>
              </a:rPr>
              <a:t>L1’e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dallan.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  <a:spcBef>
                <a:spcPts val="575"/>
              </a:spcBef>
              <a:tabLst>
                <a:tab pos="1534795" algn="l"/>
              </a:tabLst>
            </a:pPr>
            <a:r>
              <a:rPr sz="2400" dirty="0">
                <a:latin typeface="Calibri"/>
                <a:cs typeface="Calibri"/>
              </a:rPr>
              <a:t>Bu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deyimin	</a:t>
            </a:r>
            <a:r>
              <a:rPr sz="2400" spc="-20" dirty="0">
                <a:latin typeface="Calibri"/>
                <a:cs typeface="Calibri"/>
              </a:rPr>
              <a:t>C’de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karşılığı;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ts val="2830"/>
              </a:lnSpc>
              <a:tabLst>
                <a:tab pos="1841500" algn="l"/>
              </a:tabLst>
            </a:pPr>
            <a:r>
              <a:rPr sz="2400" b="1" spc="-5" dirty="0">
                <a:solidFill>
                  <a:srgbClr val="00AF50"/>
                </a:solidFill>
                <a:latin typeface="Courier New"/>
                <a:cs typeface="Courier New"/>
              </a:rPr>
              <a:t>if	</a:t>
            </a:r>
            <a:r>
              <a:rPr sz="2400" b="1" spc="-10" dirty="0">
                <a:solidFill>
                  <a:srgbClr val="00AF50"/>
                </a:solidFill>
                <a:latin typeface="Courier New"/>
                <a:cs typeface="Courier New"/>
              </a:rPr>
              <a:t>(register1==register2)</a:t>
            </a:r>
            <a:r>
              <a:rPr sz="2400" b="1" spc="-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ourier New"/>
                <a:cs typeface="Courier New"/>
              </a:rPr>
              <a:t>goto</a:t>
            </a:r>
            <a:r>
              <a:rPr sz="2400" b="1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ourier New"/>
                <a:cs typeface="Courier New"/>
              </a:rPr>
              <a:t>L1</a:t>
            </a:r>
            <a:endParaRPr sz="2400">
              <a:latin typeface="Courier New"/>
              <a:cs typeface="Courier New"/>
            </a:endParaRPr>
          </a:p>
          <a:p>
            <a:pPr marL="327660" indent="-315595">
              <a:lnSpc>
                <a:spcPct val="100000"/>
              </a:lnSpc>
              <a:spcBef>
                <a:spcPts val="675"/>
              </a:spcBef>
              <a:buSzPct val="95833"/>
              <a:buAutoNum type="arabicPlain" startAt="2"/>
              <a:tabLst>
                <a:tab pos="328295" algn="l"/>
              </a:tabLst>
            </a:pPr>
            <a:r>
              <a:rPr sz="2400" b="1" spc="-10" dirty="0">
                <a:latin typeface="Calibri"/>
                <a:cs typeface="Calibri"/>
              </a:rPr>
              <a:t>Branch </a:t>
            </a:r>
            <a:r>
              <a:rPr sz="2400" b="1" spc="-5" dirty="0">
                <a:latin typeface="Calibri"/>
                <a:cs typeface="Calibri"/>
              </a:rPr>
              <a:t>if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not equal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(bne</a:t>
            </a:r>
            <a:r>
              <a:rPr sz="2400" b="1" dirty="0">
                <a:latin typeface="Calibri"/>
                <a:cs typeface="Calibri"/>
              </a:rPr>
              <a:t> -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Eşit değilse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dallan):</a:t>
            </a:r>
            <a:endParaRPr sz="2400">
              <a:latin typeface="Calibri"/>
              <a:cs typeface="Calibri"/>
            </a:endParaRPr>
          </a:p>
          <a:p>
            <a:pPr marL="492759">
              <a:lnSpc>
                <a:spcPts val="2860"/>
              </a:lnSpc>
              <a:spcBef>
                <a:spcPts val="580"/>
              </a:spcBef>
              <a:tabLst>
                <a:tab pos="1168400" algn="l"/>
                <a:tab pos="413512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bne	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register1,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register2,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L1	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#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register1’in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içeriği</a:t>
            </a:r>
            <a:r>
              <a:rPr sz="24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register2’nin</a:t>
            </a:r>
            <a:endParaRPr sz="2400">
              <a:latin typeface="Calibri"/>
              <a:cs typeface="Calibri"/>
            </a:endParaRPr>
          </a:p>
          <a:p>
            <a:pPr marL="4080510">
              <a:lnSpc>
                <a:spcPts val="3820"/>
              </a:lnSpc>
            </a:pP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#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içeriğine</a:t>
            </a:r>
            <a:r>
              <a:rPr sz="24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eşit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değilse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548ED4"/>
                </a:solidFill>
                <a:latin typeface="Calibri"/>
                <a:cs typeface="Calibri"/>
              </a:rPr>
              <a:t>L1’e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dallan</a:t>
            </a:r>
            <a:r>
              <a:rPr sz="3200" spc="-5" dirty="0">
                <a:solidFill>
                  <a:srgbClr val="548ED4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Calibri"/>
                <a:cs typeface="Calibri"/>
              </a:rPr>
              <a:t>Bu </a:t>
            </a:r>
            <a:r>
              <a:rPr sz="2800" spc="-10" dirty="0">
                <a:latin typeface="Calibri"/>
                <a:cs typeface="Calibri"/>
              </a:rPr>
              <a:t>deyimin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C’de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karşılığı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  <a:tabLst>
                <a:tab pos="1841500" algn="l"/>
              </a:tabLst>
            </a:pPr>
            <a:r>
              <a:rPr sz="2400" b="1" spc="-5" dirty="0">
                <a:solidFill>
                  <a:srgbClr val="00AF50"/>
                </a:solidFill>
                <a:latin typeface="Courier New"/>
                <a:cs typeface="Courier New"/>
              </a:rPr>
              <a:t>if	</a:t>
            </a:r>
            <a:r>
              <a:rPr sz="2400" b="1" spc="-10" dirty="0">
                <a:solidFill>
                  <a:srgbClr val="00AF50"/>
                </a:solidFill>
                <a:latin typeface="Courier New"/>
                <a:cs typeface="Courier New"/>
              </a:rPr>
              <a:t>(register1!=register2)</a:t>
            </a:r>
            <a:r>
              <a:rPr sz="2400" b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Courier New"/>
                <a:cs typeface="Courier New"/>
              </a:rPr>
              <a:t>goto </a:t>
            </a:r>
            <a:r>
              <a:rPr sz="2400" b="1" spc="-5" dirty="0">
                <a:solidFill>
                  <a:srgbClr val="00AF50"/>
                </a:solidFill>
                <a:latin typeface="Courier New"/>
                <a:cs typeface="Courier New"/>
              </a:rPr>
              <a:t>L1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808" y="387222"/>
            <a:ext cx="722312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60"/>
              </a:lnSpc>
              <a:spcBef>
                <a:spcPts val="100"/>
              </a:spcBef>
            </a:pPr>
            <a:r>
              <a:rPr spc="-5" dirty="0"/>
              <a:t>Örnek:</a:t>
            </a:r>
            <a:r>
              <a:rPr spc="-15" dirty="0"/>
              <a:t> </a:t>
            </a:r>
            <a:r>
              <a:rPr dirty="0">
                <a:solidFill>
                  <a:srgbClr val="000000"/>
                </a:solidFill>
              </a:rPr>
              <a:t>Aşağıdaki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</a:t>
            </a:r>
            <a:r>
              <a:rPr spc="-20" dirty="0">
                <a:solidFill>
                  <a:srgbClr val="000000"/>
                </a:solidFill>
              </a:rPr>
              <a:t> kodunun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MIPS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kodu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karşılığını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bulunuz.</a:t>
            </a:r>
          </a:p>
          <a:p>
            <a:pPr algn="ctr">
              <a:lnSpc>
                <a:spcPts val="3820"/>
              </a:lnSpc>
              <a:tabLst>
                <a:tab pos="1337945" algn="l"/>
                <a:tab pos="2845435" algn="l"/>
              </a:tabLst>
            </a:pPr>
            <a:r>
              <a:rPr sz="3200" spc="-5" dirty="0">
                <a:solidFill>
                  <a:srgbClr val="000000"/>
                </a:solidFill>
              </a:rPr>
              <a:t>if(i==j)	f=</a:t>
            </a:r>
            <a:r>
              <a:rPr sz="3200" spc="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g</a:t>
            </a:r>
            <a:r>
              <a:rPr sz="3200" spc="1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+</a:t>
            </a:r>
            <a:r>
              <a:rPr sz="3200" spc="-5" dirty="0">
                <a:solidFill>
                  <a:srgbClr val="000000"/>
                </a:solidFill>
              </a:rPr>
              <a:t> h;	</a:t>
            </a:r>
            <a:r>
              <a:rPr sz="3200" dirty="0">
                <a:solidFill>
                  <a:srgbClr val="000000"/>
                </a:solidFill>
              </a:rPr>
              <a:t>else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f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= g</a:t>
            </a:r>
            <a:r>
              <a:rPr sz="3200" spc="-3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-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h;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8267" y="1426590"/>
            <a:ext cx="867219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4380230" algn="l"/>
                <a:tab pos="6591300" algn="l"/>
              </a:tabLst>
            </a:pPr>
            <a:r>
              <a:rPr sz="2400" spc="-10" dirty="0">
                <a:latin typeface="Calibri"/>
                <a:cs typeface="Calibri"/>
              </a:rPr>
              <a:t>Buradaki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f,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g,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değişkenleri;	MIPS’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sırasıyla	</a:t>
            </a:r>
            <a:r>
              <a:rPr sz="2400" spc="-5" dirty="0">
                <a:latin typeface="Calibri"/>
                <a:cs typeface="Calibri"/>
              </a:rPr>
              <a:t>f→$s0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→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$s1,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→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$s2,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 →</a:t>
            </a:r>
            <a:r>
              <a:rPr sz="2400" spc="-5" dirty="0">
                <a:latin typeface="Calibri"/>
                <a:cs typeface="Calibri"/>
              </a:rPr>
              <a:t> $s3,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→</a:t>
            </a:r>
            <a:r>
              <a:rPr sz="2400" spc="-5" dirty="0">
                <a:latin typeface="Calibri"/>
                <a:cs typeface="Calibri"/>
              </a:rPr>
              <a:t> $s4 </a:t>
            </a:r>
            <a:r>
              <a:rPr sz="2400" spc="-10" dirty="0">
                <a:latin typeface="Calibri"/>
                <a:cs typeface="Calibri"/>
              </a:rPr>
              <a:t>registerleri 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ilişkilendirilmişlerdir.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MIPS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kodu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aşağıdadır.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9217" y="2758846"/>
          <a:ext cx="8782685" cy="2061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24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280"/>
                        </a:lnSpc>
                      </a:pPr>
                      <a:r>
                        <a:rPr sz="2400" b="1" i="1" dirty="0">
                          <a:latin typeface="Calibri"/>
                          <a:cs typeface="Calibri"/>
                        </a:rPr>
                        <a:t>bne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280"/>
                        </a:lnSpc>
                      </a:pPr>
                      <a:r>
                        <a:rPr sz="2400" b="1" i="1" dirty="0">
                          <a:latin typeface="Calibri"/>
                          <a:cs typeface="Calibri"/>
                        </a:rPr>
                        <a:t>$s3,</a:t>
                      </a:r>
                      <a:r>
                        <a:rPr sz="2400" b="1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i="1" dirty="0">
                          <a:latin typeface="Calibri"/>
                          <a:cs typeface="Calibri"/>
                        </a:rPr>
                        <a:t>$s4,</a:t>
                      </a:r>
                      <a:r>
                        <a:rPr sz="24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i="1" dirty="0">
                          <a:latin typeface="Calibri"/>
                          <a:cs typeface="Calibri"/>
                        </a:rPr>
                        <a:t>Else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280"/>
                        </a:lnSpc>
                        <a:tabLst>
                          <a:tab pos="1036955" algn="l"/>
                        </a:tabLst>
                      </a:pP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# eğer	i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≠</a:t>
                      </a:r>
                      <a:r>
                        <a:rPr sz="240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2400" i="1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ise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Else</a:t>
                      </a:r>
                      <a:r>
                        <a:rPr sz="2400" i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etiketli</a:t>
                      </a:r>
                      <a:r>
                        <a:rPr sz="2400" i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yere</a:t>
                      </a:r>
                      <a:r>
                        <a:rPr sz="2400" i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810"/>
                        </a:lnSpc>
                      </a:pPr>
                      <a:r>
                        <a:rPr sz="2400" b="1" i="1" spc="5" dirty="0">
                          <a:latin typeface="Calibri"/>
                          <a:cs typeface="Calibri"/>
                        </a:rPr>
                        <a:t>add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810"/>
                        </a:lnSpc>
                      </a:pPr>
                      <a:r>
                        <a:rPr sz="2400" b="1" i="1" dirty="0">
                          <a:latin typeface="Calibri"/>
                          <a:cs typeface="Calibri"/>
                        </a:rPr>
                        <a:t>$s0,</a:t>
                      </a:r>
                      <a:r>
                        <a:rPr sz="2400" b="1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i="1" dirty="0">
                          <a:latin typeface="Calibri"/>
                          <a:cs typeface="Calibri"/>
                        </a:rPr>
                        <a:t>$s1,</a:t>
                      </a:r>
                      <a:r>
                        <a:rPr sz="24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i="1" spc="-15" dirty="0">
                          <a:latin typeface="Calibri"/>
                          <a:cs typeface="Calibri"/>
                        </a:rPr>
                        <a:t>$</a:t>
                      </a:r>
                      <a:r>
                        <a:rPr sz="2400" i="1" spc="-15" dirty="0">
                          <a:latin typeface="Calibri"/>
                          <a:cs typeface="Calibri"/>
                        </a:rPr>
                        <a:t>s2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810"/>
                        </a:lnSpc>
                        <a:tabLst>
                          <a:tab pos="427355" algn="l"/>
                          <a:tab pos="2295525" algn="l"/>
                          <a:tab pos="2863850" algn="l"/>
                        </a:tabLst>
                      </a:pP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#	h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2400" i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, eğer	i ≠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j	ise</a:t>
                      </a:r>
                      <a:r>
                        <a:rPr sz="2400" i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atlanır</a:t>
                      </a:r>
                      <a:r>
                        <a:rPr sz="2400" i="1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(işlenmez)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810"/>
                        </a:lnSpc>
                      </a:pPr>
                      <a:r>
                        <a:rPr sz="2400" b="1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ts val="2810"/>
                        </a:lnSpc>
                      </a:pPr>
                      <a:r>
                        <a:rPr sz="2400" b="1" i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exit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810"/>
                        </a:lnSpc>
                      </a:pP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sz="240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Exit</a:t>
                      </a:r>
                      <a:r>
                        <a:rPr sz="2400" i="1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etiketli</a:t>
                      </a:r>
                      <a:r>
                        <a:rPr sz="2400" i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yere</a:t>
                      </a:r>
                      <a:r>
                        <a:rPr sz="2400" i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atla.</a:t>
                      </a:r>
                      <a:r>
                        <a:rPr sz="2400" i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(Şartsız</a:t>
                      </a:r>
                      <a:r>
                        <a:rPr sz="2400" i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dallan).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97">
                <a:tc>
                  <a:txBody>
                    <a:bodyPr/>
                    <a:lstStyle/>
                    <a:p>
                      <a:pPr marL="31750">
                        <a:lnSpc>
                          <a:spcPts val="2810"/>
                        </a:lnSpc>
                      </a:pPr>
                      <a:r>
                        <a:rPr sz="2400" b="1" i="1" dirty="0">
                          <a:latin typeface="Calibri"/>
                          <a:cs typeface="Calibri"/>
                        </a:rPr>
                        <a:t>Else: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810"/>
                        </a:lnSpc>
                      </a:pPr>
                      <a:r>
                        <a:rPr sz="2400" b="1" i="1" spc="-5" dirty="0">
                          <a:latin typeface="Calibri"/>
                          <a:cs typeface="Calibri"/>
                        </a:rPr>
                        <a:t>sub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2810"/>
                        </a:lnSpc>
                      </a:pPr>
                      <a:r>
                        <a:rPr sz="2400" b="1" i="1" dirty="0">
                          <a:latin typeface="Calibri"/>
                          <a:cs typeface="Calibri"/>
                        </a:rPr>
                        <a:t>$s0,</a:t>
                      </a:r>
                      <a:r>
                        <a:rPr sz="2400" b="1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i="1" dirty="0">
                          <a:latin typeface="Calibri"/>
                          <a:cs typeface="Calibri"/>
                        </a:rPr>
                        <a:t>$s1,</a:t>
                      </a:r>
                      <a:r>
                        <a:rPr sz="2400" b="1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i="1" dirty="0">
                          <a:latin typeface="Calibri"/>
                          <a:cs typeface="Calibri"/>
                        </a:rPr>
                        <a:t>$s2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2810"/>
                        </a:lnSpc>
                        <a:tabLst>
                          <a:tab pos="389255" algn="l"/>
                          <a:tab pos="2694305" algn="l"/>
                        </a:tabLst>
                      </a:pP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#	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h=g-j</a:t>
                      </a:r>
                      <a:r>
                        <a:rPr sz="2400" i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40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eğer</a:t>
                      </a:r>
                      <a:r>
                        <a:rPr sz="2400" i="1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i=j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ise	</a:t>
                      </a:r>
                      <a:r>
                        <a:rPr sz="24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atlanır(işlenmez)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46">
                <a:tc>
                  <a:txBody>
                    <a:bodyPr/>
                    <a:lstStyle/>
                    <a:p>
                      <a:pPr marL="31750">
                        <a:lnSpc>
                          <a:spcPts val="2810"/>
                        </a:lnSpc>
                      </a:pPr>
                      <a:r>
                        <a:rPr sz="2400" b="1" i="1" spc="-5" dirty="0">
                          <a:latin typeface="Calibri"/>
                          <a:cs typeface="Calibri"/>
                        </a:rPr>
                        <a:t>Exit: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8267" y="4865370"/>
            <a:ext cx="859790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5680" marR="944244" indent="-9829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05868"/>
                </a:solidFill>
                <a:latin typeface="Calibri"/>
                <a:cs typeface="Calibri"/>
              </a:rPr>
              <a:t>Not:</a:t>
            </a:r>
            <a:r>
              <a:rPr sz="24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5868"/>
                </a:solidFill>
                <a:latin typeface="Calibri"/>
                <a:cs typeface="Calibri"/>
              </a:rPr>
              <a:t>1-)</a:t>
            </a:r>
            <a:r>
              <a:rPr sz="24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5868"/>
                </a:solidFill>
                <a:latin typeface="Calibri"/>
                <a:cs typeface="Calibri"/>
              </a:rPr>
              <a:t>Hafızadaki değişkenlerin</a:t>
            </a:r>
            <a:r>
              <a:rPr sz="24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5868"/>
                </a:solidFill>
                <a:latin typeface="Calibri"/>
                <a:cs typeface="Calibri"/>
              </a:rPr>
              <a:t>registerlere</a:t>
            </a:r>
            <a:r>
              <a:rPr sz="2400" spc="-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05868"/>
                </a:solidFill>
                <a:latin typeface="Calibri"/>
                <a:cs typeface="Calibri"/>
              </a:rPr>
              <a:t>transfer</a:t>
            </a:r>
            <a:r>
              <a:rPr sz="24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5868"/>
                </a:solidFill>
                <a:latin typeface="Calibri"/>
                <a:cs typeface="Calibri"/>
              </a:rPr>
              <a:t>edilmesi </a:t>
            </a:r>
            <a:r>
              <a:rPr sz="2400" spc="-5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05868"/>
                </a:solidFill>
                <a:latin typeface="Calibri"/>
                <a:cs typeface="Calibri"/>
              </a:rPr>
              <a:t>gösterilmemiştir.</a:t>
            </a:r>
            <a:endParaRPr sz="24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  <a:spcBef>
                <a:spcPts val="575"/>
              </a:spcBef>
              <a:tabLst>
                <a:tab pos="2351405" algn="l"/>
              </a:tabLst>
            </a:pPr>
            <a:r>
              <a:rPr sz="2400" spc="-5" dirty="0">
                <a:solidFill>
                  <a:srgbClr val="205868"/>
                </a:solidFill>
                <a:latin typeface="Calibri"/>
                <a:cs typeface="Calibri"/>
              </a:rPr>
              <a:t>2- </a:t>
            </a:r>
            <a:r>
              <a:rPr sz="2400" dirty="0">
                <a:solidFill>
                  <a:srgbClr val="205868"/>
                </a:solidFill>
                <a:latin typeface="Calibri"/>
                <a:cs typeface="Calibri"/>
              </a:rPr>
              <a:t>) </a:t>
            </a:r>
            <a:r>
              <a:rPr sz="2400" spc="-10" dirty="0">
                <a:solidFill>
                  <a:srgbClr val="205868"/>
                </a:solidFill>
                <a:latin typeface="Calibri"/>
                <a:cs typeface="Calibri"/>
              </a:rPr>
              <a:t>Atlama </a:t>
            </a:r>
            <a:r>
              <a:rPr sz="2400" spc="-5" dirty="0">
                <a:solidFill>
                  <a:srgbClr val="205868"/>
                </a:solidFill>
                <a:latin typeface="Calibri"/>
                <a:cs typeface="Calibri"/>
              </a:rPr>
              <a:t>yerlerinin adresleri </a:t>
            </a:r>
            <a:r>
              <a:rPr sz="2400" spc="-10" dirty="0">
                <a:solidFill>
                  <a:srgbClr val="205868"/>
                </a:solidFill>
                <a:latin typeface="Calibri"/>
                <a:cs typeface="Calibri"/>
              </a:rPr>
              <a:t>(etiketleri) compiler </a:t>
            </a:r>
            <a:r>
              <a:rPr sz="2400" spc="-15" dirty="0">
                <a:solidFill>
                  <a:srgbClr val="205868"/>
                </a:solidFill>
                <a:latin typeface="Calibri"/>
                <a:cs typeface="Calibri"/>
              </a:rPr>
              <a:t>ve </a:t>
            </a:r>
            <a:r>
              <a:rPr sz="2400" dirty="0">
                <a:solidFill>
                  <a:srgbClr val="205868"/>
                </a:solidFill>
                <a:latin typeface="Calibri"/>
                <a:cs typeface="Calibri"/>
              </a:rPr>
              <a:t>assemler </a:t>
            </a:r>
            <a:r>
              <a:rPr sz="2400" spc="-5" dirty="0">
                <a:solidFill>
                  <a:srgbClr val="205868"/>
                </a:solidFill>
                <a:latin typeface="Calibri"/>
                <a:cs typeface="Calibri"/>
              </a:rPr>
              <a:t>dili </a:t>
            </a:r>
            <a:r>
              <a:rPr sz="2400" spc="-5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5868"/>
                </a:solidFill>
                <a:latin typeface="Calibri"/>
                <a:cs typeface="Calibri"/>
              </a:rPr>
              <a:t>programlayıcısı	</a:t>
            </a:r>
            <a:r>
              <a:rPr sz="2400" spc="-15" dirty="0">
                <a:solidFill>
                  <a:srgbClr val="205868"/>
                </a:solidFill>
                <a:latin typeface="Calibri"/>
                <a:cs typeface="Calibri"/>
              </a:rPr>
              <a:t>tarafından</a:t>
            </a:r>
            <a:r>
              <a:rPr sz="24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05868"/>
                </a:solidFill>
                <a:latin typeface="Calibri"/>
                <a:cs typeface="Calibri"/>
              </a:rPr>
              <a:t>belirlenir. </a:t>
            </a:r>
            <a:r>
              <a:rPr sz="2400" spc="-35" dirty="0">
                <a:solidFill>
                  <a:srgbClr val="205868"/>
                </a:solidFill>
                <a:latin typeface="Calibri"/>
                <a:cs typeface="Calibri"/>
              </a:rPr>
              <a:t>Y.Seviyeli</a:t>
            </a:r>
            <a:r>
              <a:rPr sz="2400" spc="-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5868"/>
                </a:solidFill>
                <a:latin typeface="Calibri"/>
                <a:cs typeface="Calibri"/>
              </a:rPr>
              <a:t>dil değil.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352" y="178384"/>
            <a:ext cx="5788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libri"/>
                <a:cs typeface="Calibri"/>
              </a:rPr>
              <a:t>MIPS</a:t>
            </a:r>
            <a:r>
              <a:rPr sz="36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i="1" spc="-5" dirty="0">
                <a:solidFill>
                  <a:srgbClr val="000000"/>
                </a:solidFill>
                <a:latin typeface="Calibri"/>
                <a:cs typeface="Calibri"/>
              </a:rPr>
              <a:t>şartsız</a:t>
            </a:r>
            <a:r>
              <a:rPr sz="3600" b="1" i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000000"/>
                </a:solidFill>
                <a:latin typeface="Calibri"/>
                <a:cs typeface="Calibri"/>
              </a:rPr>
              <a:t>dallanma</a:t>
            </a:r>
            <a:r>
              <a:rPr sz="3600" b="1" i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i="1" spc="-25" dirty="0">
                <a:solidFill>
                  <a:srgbClr val="000000"/>
                </a:solidFill>
                <a:latin typeface="Calibri"/>
                <a:cs typeface="Calibri"/>
              </a:rPr>
              <a:t>komutu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625576"/>
            <a:ext cx="7718425" cy="175831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685"/>
              </a:spcBef>
              <a:tabLst>
                <a:tab pos="2755900" algn="l"/>
              </a:tabLst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j	</a:t>
            </a:r>
            <a:r>
              <a:rPr sz="3200" b="1" spc="-25" dirty="0">
                <a:solidFill>
                  <a:srgbClr val="FF0000"/>
                </a:solidFill>
                <a:latin typeface="Calibri"/>
                <a:cs typeface="Calibri"/>
              </a:rPr>
              <a:t>etiket</a:t>
            </a:r>
            <a:endParaRPr sz="32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90"/>
              </a:spcBef>
            </a:pPr>
            <a:r>
              <a:rPr sz="3200" spc="-5" dirty="0">
                <a:latin typeface="Courier New"/>
                <a:cs typeface="Courier New"/>
              </a:rPr>
              <a:t>goto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label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; </a:t>
            </a:r>
            <a:r>
              <a:rPr sz="3200" spc="-5" dirty="0">
                <a:latin typeface="Courier New"/>
                <a:cs typeface="Courier New"/>
              </a:rPr>
              <a:t>C’deki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kod.</a:t>
            </a:r>
            <a:endParaRPr sz="3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Aynı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örneği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başka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şekilde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gerçekleştirelim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9789" y="2569972"/>
          <a:ext cx="6597015" cy="216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062">
                <a:tc>
                  <a:txBody>
                    <a:bodyPr/>
                    <a:lstStyle/>
                    <a:p>
                      <a:pPr marL="31750">
                        <a:lnSpc>
                          <a:spcPts val="3045"/>
                        </a:lnSpc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3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latin typeface="Calibri"/>
                          <a:cs typeface="Calibri"/>
                        </a:rPr>
                        <a:t>(i!=j)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3045"/>
                        </a:lnSpc>
                      </a:pPr>
                      <a:r>
                        <a:rPr sz="32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beq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3045"/>
                        </a:lnSpc>
                      </a:pPr>
                      <a:r>
                        <a:rPr sz="3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$s4,</a:t>
                      </a:r>
                      <a:r>
                        <a:rPr sz="3200" b="1" spc="-3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$s5,</a:t>
                      </a:r>
                      <a:r>
                        <a:rPr sz="3200" b="1" spc="-3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101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h=i+j;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3745"/>
                        </a:lnSpc>
                      </a:pPr>
                      <a:r>
                        <a:rPr sz="3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add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3745"/>
                        </a:lnSpc>
                      </a:pPr>
                      <a:r>
                        <a:rPr sz="3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$s3,</a:t>
                      </a:r>
                      <a:r>
                        <a:rPr sz="3200" b="1" spc="-2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$s4,</a:t>
                      </a:r>
                      <a:r>
                        <a:rPr sz="3200" b="1" spc="-2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$s5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558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else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3745"/>
                        </a:lnSpc>
                      </a:pPr>
                      <a:r>
                        <a:rPr sz="3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3745"/>
                        </a:lnSpc>
                      </a:pPr>
                      <a:r>
                        <a:rPr sz="3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Exit;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214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3200" b="1" spc="-5" dirty="0">
                          <a:latin typeface="Calibri"/>
                          <a:cs typeface="Calibri"/>
                        </a:rPr>
                        <a:t>h=i-j;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ts val="3745"/>
                        </a:lnSpc>
                      </a:pPr>
                      <a:r>
                        <a:rPr sz="3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Else: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ts val="3745"/>
                        </a:lnSpc>
                      </a:pPr>
                      <a:r>
                        <a:rPr sz="3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sub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3745"/>
                        </a:lnSpc>
                      </a:pPr>
                      <a:r>
                        <a:rPr sz="3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$s3,</a:t>
                      </a:r>
                      <a:r>
                        <a:rPr sz="3200" b="1" spc="-3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$s4,</a:t>
                      </a:r>
                      <a:r>
                        <a:rPr sz="3200" b="1" spc="-2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$s5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99461" y="4713325"/>
            <a:ext cx="4074160" cy="116903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992505">
              <a:lnSpc>
                <a:spcPct val="100000"/>
              </a:lnSpc>
              <a:spcBef>
                <a:spcPts val="760"/>
              </a:spcBef>
            </a:pPr>
            <a:r>
              <a:rPr sz="3200" b="1" dirty="0">
                <a:solidFill>
                  <a:srgbClr val="00AF50"/>
                </a:solidFill>
                <a:latin typeface="Calibri"/>
                <a:cs typeface="Calibri"/>
              </a:rPr>
              <a:t>Exit:..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1330960" algn="l"/>
              </a:tabLst>
            </a:pPr>
            <a:r>
              <a:rPr sz="3200" spc="-5" dirty="0">
                <a:solidFill>
                  <a:srgbClr val="375F92"/>
                </a:solidFill>
                <a:latin typeface="Arial MT"/>
                <a:cs typeface="Arial MT"/>
              </a:rPr>
              <a:t>beq	</a:t>
            </a:r>
            <a:r>
              <a:rPr sz="3200" dirty="0">
                <a:solidFill>
                  <a:srgbClr val="375F92"/>
                </a:solidFill>
                <a:latin typeface="Arial MT"/>
                <a:cs typeface="Arial MT"/>
              </a:rPr>
              <a:t>$s0,</a:t>
            </a:r>
            <a:r>
              <a:rPr sz="3200" spc="-55" dirty="0">
                <a:solidFill>
                  <a:srgbClr val="375F9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75F92"/>
                </a:solidFill>
                <a:latin typeface="Arial MT"/>
                <a:cs typeface="Arial MT"/>
              </a:rPr>
              <a:t>$s0,</a:t>
            </a:r>
            <a:r>
              <a:rPr sz="3200" spc="-45" dirty="0">
                <a:solidFill>
                  <a:srgbClr val="375F9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75F92"/>
                </a:solidFill>
                <a:latin typeface="Arial MT"/>
                <a:cs typeface="Arial MT"/>
              </a:rPr>
              <a:t>etiket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5368544"/>
            <a:ext cx="771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No</a:t>
            </a:r>
            <a:r>
              <a:rPr sz="3200" spc="-5" dirty="0">
                <a:latin typeface="Arial MT"/>
                <a:cs typeface="Arial MT"/>
              </a:rPr>
              <a:t>t</a:t>
            </a:r>
            <a:r>
              <a:rPr sz="3200" dirty="0">
                <a:solidFill>
                  <a:srgbClr val="375F92"/>
                </a:solidFill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6098" y="5981191"/>
            <a:ext cx="55060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930" algn="l"/>
                <a:tab pos="1748789" algn="l"/>
              </a:tabLst>
            </a:pPr>
            <a:r>
              <a:rPr sz="3200" dirty="0">
                <a:solidFill>
                  <a:srgbClr val="375F92"/>
                </a:solidFill>
                <a:latin typeface="Arial MT"/>
                <a:cs typeface="Arial MT"/>
              </a:rPr>
              <a:t>j	</a:t>
            </a:r>
            <a:r>
              <a:rPr sz="3200" spc="-15" dirty="0">
                <a:solidFill>
                  <a:srgbClr val="375F92"/>
                </a:solidFill>
                <a:latin typeface="Arial MT"/>
                <a:cs typeface="Arial MT"/>
              </a:rPr>
              <a:t>e</a:t>
            </a:r>
            <a:r>
              <a:rPr sz="3200" dirty="0">
                <a:solidFill>
                  <a:srgbClr val="375F92"/>
                </a:solidFill>
                <a:latin typeface="Arial MT"/>
                <a:cs typeface="Arial MT"/>
              </a:rPr>
              <a:t>tiket	</a:t>
            </a:r>
            <a:r>
              <a:rPr sz="3200" spc="-5" dirty="0">
                <a:latin typeface="Arial MT"/>
                <a:cs typeface="Arial MT"/>
              </a:rPr>
              <a:t>il</a:t>
            </a:r>
            <a:r>
              <a:rPr sz="3200" dirty="0">
                <a:latin typeface="Arial MT"/>
                <a:cs typeface="Arial MT"/>
              </a:rPr>
              <a:t>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</a:t>
            </a:r>
            <a:r>
              <a:rPr sz="3200" spc="5" dirty="0">
                <a:latin typeface="Arial MT"/>
                <a:cs typeface="Arial MT"/>
              </a:rPr>
              <a:t>y</a:t>
            </a:r>
            <a:r>
              <a:rPr sz="3200" spc="-5" dirty="0">
                <a:latin typeface="Arial MT"/>
                <a:cs typeface="Arial MT"/>
              </a:rPr>
              <a:t>n</a:t>
            </a:r>
            <a:r>
              <a:rPr sz="3200" dirty="0">
                <a:latin typeface="Arial MT"/>
                <a:cs typeface="Arial MT"/>
              </a:rPr>
              <a:t>ı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685" dirty="0">
                <a:latin typeface="Arial MT"/>
                <a:cs typeface="Arial MT"/>
              </a:rPr>
              <a:t>iş</a:t>
            </a:r>
            <a:r>
              <a:rPr sz="3200" spc="-250" dirty="0">
                <a:latin typeface="Arial MT"/>
                <a:cs typeface="Arial MT"/>
              </a:rPr>
              <a:t>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</a:t>
            </a:r>
            <a:r>
              <a:rPr sz="3200" spc="-15" dirty="0">
                <a:latin typeface="Arial MT"/>
                <a:cs typeface="Arial MT"/>
              </a:rPr>
              <a:t>ö</a:t>
            </a:r>
            <a:r>
              <a:rPr sz="3200" spc="-5" dirty="0">
                <a:latin typeface="Arial MT"/>
                <a:cs typeface="Arial MT"/>
              </a:rPr>
              <a:t>rü</a:t>
            </a:r>
            <a:r>
              <a:rPr sz="3200" dirty="0">
                <a:latin typeface="Arial MT"/>
                <a:cs typeface="Arial MT"/>
              </a:rPr>
              <a:t>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</a:t>
            </a:r>
            <a:r>
              <a:rPr sz="3200" spc="-10" dirty="0">
                <a:latin typeface="Arial MT"/>
                <a:cs typeface="Arial MT"/>
              </a:rPr>
              <a:t>ü</a:t>
            </a:r>
            <a:r>
              <a:rPr sz="3200" dirty="0">
                <a:latin typeface="Arial MT"/>
                <a:cs typeface="Arial MT"/>
              </a:rPr>
              <a:t>?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9683" y="49733"/>
            <a:ext cx="30448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Döngüler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(LOOPS)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637158"/>
            <a:ext cx="8402320" cy="6026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2164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Kararlar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hem,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iki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alternatif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arasında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seçim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yapmak </a:t>
            </a:r>
            <a:r>
              <a:rPr sz="2000" dirty="0">
                <a:latin typeface="Calibri"/>
                <a:cs typeface="Calibri"/>
              </a:rPr>
              <a:t>için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deyimi ile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karar),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hemde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bir hesaplamadaki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iterasyon</a:t>
            </a:r>
            <a:r>
              <a:rPr sz="2000" spc="-5" dirty="0">
                <a:latin typeface="Calibri"/>
                <a:cs typeface="Calibri"/>
              </a:rPr>
              <a:t> için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(döngü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şeklinde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bulunur).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Her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iki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durum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benzer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assemler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komutları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kullanılır.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Örnek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C’de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kodlanmış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aşağıdaki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while</a:t>
            </a:r>
            <a:r>
              <a:rPr sz="2000" i="1" spc="45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döngüsünün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MIPS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assemler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kodu</a:t>
            </a:r>
            <a:r>
              <a:rPr sz="2000" spc="-5" dirty="0">
                <a:latin typeface="Calibri"/>
                <a:cs typeface="Calibri"/>
              </a:rPr>
              <a:t> nedir?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880"/>
              </a:spcBef>
            </a:pPr>
            <a:r>
              <a:rPr sz="1600" b="1" i="1" spc="-10" dirty="0">
                <a:solidFill>
                  <a:srgbClr val="FF0000"/>
                </a:solidFill>
                <a:latin typeface="Calibri"/>
                <a:cs typeface="Calibri"/>
              </a:rPr>
              <a:t>while</a:t>
            </a:r>
            <a:r>
              <a:rPr sz="16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Calibri"/>
                <a:cs typeface="Calibri"/>
              </a:rPr>
              <a:t>( </a:t>
            </a:r>
            <a:r>
              <a:rPr sz="1600" b="1" i="1" spc="-10" dirty="0">
                <a:solidFill>
                  <a:srgbClr val="FF0000"/>
                </a:solidFill>
                <a:latin typeface="Calibri"/>
                <a:cs typeface="Calibri"/>
              </a:rPr>
              <a:t>save[i]</a:t>
            </a:r>
            <a:r>
              <a:rPr sz="1600" b="1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Calibri"/>
                <a:cs typeface="Calibri"/>
              </a:rPr>
              <a:t>==</a:t>
            </a:r>
            <a:r>
              <a:rPr sz="16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6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90"/>
              </a:spcBef>
            </a:pPr>
            <a:r>
              <a:rPr sz="1600" b="1" i="1" spc="-5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385"/>
              </a:spcBef>
            </a:pPr>
            <a:r>
              <a:rPr sz="1600" b="1" i="1" spc="-5" dirty="0">
                <a:solidFill>
                  <a:srgbClr val="FF0000"/>
                </a:solidFill>
                <a:latin typeface="Calibri"/>
                <a:cs typeface="Calibri"/>
              </a:rPr>
              <a:t>İ</a:t>
            </a:r>
            <a:r>
              <a:rPr sz="1600" b="1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Calibri"/>
                <a:cs typeface="Calibri"/>
              </a:rPr>
              <a:t>+=</a:t>
            </a:r>
            <a:r>
              <a:rPr sz="16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Calibri"/>
                <a:cs typeface="Calibri"/>
              </a:rPr>
              <a:t>1;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b="1" i="1" spc="-5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 marR="575310">
              <a:lnSpc>
                <a:spcPts val="2880"/>
              </a:lnSpc>
              <a:spcBef>
                <a:spcPts val="150"/>
              </a:spcBef>
            </a:pPr>
            <a:r>
              <a:rPr sz="2000" spc="-15" dirty="0">
                <a:latin typeface="Calibri"/>
                <a:cs typeface="Calibri"/>
              </a:rPr>
              <a:t>varsayılım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ki;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 </a:t>
            </a: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k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sırasıyla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$s3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$s5 </a:t>
            </a:r>
            <a:r>
              <a:rPr sz="2000" spc="-5" dirty="0">
                <a:latin typeface="Calibri"/>
                <a:cs typeface="Calibri"/>
              </a:rPr>
              <a:t>registerlerindedir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dizinin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başlangıç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değeri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$s6 </a:t>
            </a:r>
            <a:r>
              <a:rPr sz="2000" spc="-10" dirty="0">
                <a:latin typeface="Calibri"/>
                <a:cs typeface="Calibri"/>
              </a:rPr>
              <a:t>registerine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kayıt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edilmiştir.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İlk</a:t>
            </a: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adım,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save[i]</a:t>
            </a:r>
            <a:r>
              <a:rPr sz="20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operandını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bir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geçici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(temporary)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registere</a:t>
            </a:r>
            <a:r>
              <a:rPr sz="2000" u="heavy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yüklemektir.</a:t>
            </a:r>
            <a:endParaRPr sz="200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480"/>
              </a:spcBef>
              <a:buFont typeface="Calibri"/>
              <a:buChar char="-"/>
              <a:tabLst>
                <a:tab pos="411480" algn="l"/>
                <a:tab pos="412115" algn="l"/>
              </a:tabLst>
            </a:pPr>
            <a:r>
              <a:rPr sz="2000" b="1" spc="-10" dirty="0">
                <a:latin typeface="Calibri"/>
                <a:cs typeface="Calibri"/>
              </a:rPr>
              <a:t>save[i]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operandını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geçici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registere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yükleyebilmek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 </a:t>
            </a:r>
            <a:r>
              <a:rPr sz="2000" spc="-5" dirty="0">
                <a:latin typeface="Calibri"/>
                <a:cs typeface="Calibri"/>
              </a:rPr>
              <a:t>önce onun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adresini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bilmeye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ihtiyaç </a:t>
            </a:r>
            <a:r>
              <a:rPr sz="2000" spc="-40" dirty="0">
                <a:latin typeface="Calibri"/>
                <a:cs typeface="Calibri"/>
              </a:rPr>
              <a:t>vardır.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Calibri"/>
              <a:buChar char="-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değişkenini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save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dizisinin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başlangıç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adresine</a:t>
            </a:r>
            <a:r>
              <a:rPr sz="2000" dirty="0">
                <a:latin typeface="Calibri"/>
                <a:cs typeface="Calibri"/>
              </a:rPr>
              <a:t> eklemeden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önce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 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değişkenini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 </a:t>
            </a:r>
            <a:r>
              <a:rPr sz="2000" spc="-5" dirty="0">
                <a:latin typeface="Calibri"/>
                <a:cs typeface="Calibri"/>
              </a:rPr>
              <a:t>ile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çarpmalıyız</a:t>
            </a:r>
            <a:r>
              <a:rPr sz="2000" dirty="0">
                <a:latin typeface="Calibri"/>
                <a:cs typeface="Calibri"/>
              </a:rPr>
              <a:t> (her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kelime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32 </a:t>
            </a:r>
            <a:r>
              <a:rPr sz="2000" spc="-5" dirty="0">
                <a:latin typeface="Calibri"/>
                <a:cs typeface="Calibri"/>
              </a:rPr>
              <a:t>bit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olduğu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için). Bu </a:t>
            </a:r>
            <a:r>
              <a:rPr sz="2000" spc="-5" dirty="0">
                <a:latin typeface="Calibri"/>
                <a:cs typeface="Calibri"/>
              </a:rPr>
              <a:t>işlemi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sözcüğünü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defa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kaydıran komut</a:t>
            </a:r>
            <a:r>
              <a:rPr sz="2000" spc="-5" dirty="0">
                <a:latin typeface="Calibri"/>
                <a:cs typeface="Calibri"/>
              </a:rPr>
              <a:t> (sll)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yapabiliriz.</a:t>
            </a:r>
            <a:endParaRPr sz="2000">
              <a:latin typeface="Calibri"/>
              <a:cs typeface="Calibri"/>
            </a:endParaRPr>
          </a:p>
          <a:p>
            <a:pPr marL="355600" marR="405765" indent="-342900">
              <a:lnSpc>
                <a:spcPct val="100000"/>
              </a:lnSpc>
              <a:spcBef>
                <a:spcPts val="484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Biz</a:t>
            </a:r>
            <a:r>
              <a:rPr sz="2000" spc="-10" dirty="0">
                <a:latin typeface="Calibri"/>
                <a:cs typeface="Calibri"/>
              </a:rPr>
              <a:t> programa </a:t>
            </a:r>
            <a:r>
              <a:rPr sz="2000" spc="-5" dirty="0">
                <a:latin typeface="Calibri"/>
                <a:cs typeface="Calibri"/>
              </a:rPr>
              <a:t>bir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LOOP</a:t>
            </a:r>
            <a:r>
              <a:rPr sz="2000" spc="-5" dirty="0">
                <a:latin typeface="Calibri"/>
                <a:cs typeface="Calibri"/>
              </a:rPr>
              <a:t> isimli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döngü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etiketi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eklemeliyiz.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Böylece</a:t>
            </a:r>
            <a:r>
              <a:rPr sz="2000" spc="-5" dirty="0">
                <a:latin typeface="Calibri"/>
                <a:cs typeface="Calibri"/>
              </a:rPr>
              <a:t> döngünün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sonunda,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dallandığımız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yere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geri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dönebiliriz.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1867"/>
            <a:ext cx="6130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60450" algn="l"/>
                <a:tab pos="1841500" algn="l"/>
                <a:tab pos="3670300" algn="l"/>
                <a:tab pos="4829175" algn="l"/>
              </a:tabLst>
            </a:pPr>
            <a:r>
              <a:rPr sz="2800" spc="-10" dirty="0">
                <a:solidFill>
                  <a:srgbClr val="000000"/>
                </a:solidFill>
              </a:rPr>
              <a:t>Loop:	</a:t>
            </a:r>
            <a:r>
              <a:rPr sz="2800" spc="-5" dirty="0">
                <a:solidFill>
                  <a:srgbClr val="000000"/>
                </a:solidFill>
              </a:rPr>
              <a:t>sll	$t1,</a:t>
            </a:r>
            <a:r>
              <a:rPr sz="2800" spc="2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$s3,2	#</a:t>
            </a:r>
            <a:r>
              <a:rPr sz="2800" spc="1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$t1</a:t>
            </a:r>
            <a:r>
              <a:rPr sz="2800" spc="2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=	4*i</a:t>
            </a:r>
            <a:r>
              <a:rPr sz="2800" spc="-5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yükle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10" dirty="0"/>
              <a:t>Save[i]</a:t>
            </a:r>
            <a:r>
              <a:rPr spc="5" dirty="0"/>
              <a:t> </a:t>
            </a:r>
            <a:r>
              <a:rPr spc="-5" dirty="0"/>
              <a:t>dizi</a:t>
            </a:r>
            <a:r>
              <a:rPr spc="10" dirty="0"/>
              <a:t> </a:t>
            </a:r>
            <a:r>
              <a:rPr spc="-10" dirty="0"/>
              <a:t>indexsinin</a:t>
            </a:r>
            <a:r>
              <a:rPr spc="-20" dirty="0"/>
              <a:t> </a:t>
            </a:r>
            <a:r>
              <a:rPr spc="-10" dirty="0"/>
              <a:t>adresini</a:t>
            </a:r>
            <a:r>
              <a:rPr spc="20" dirty="0"/>
              <a:t> </a:t>
            </a:r>
            <a:r>
              <a:rPr spc="-5" dirty="0"/>
              <a:t>elde</a:t>
            </a:r>
            <a:r>
              <a:rPr spc="20" dirty="0"/>
              <a:t> </a:t>
            </a:r>
            <a:r>
              <a:rPr spc="-5" dirty="0"/>
              <a:t>edelim.(dizinin</a:t>
            </a:r>
            <a:r>
              <a:rPr spc="-20" dirty="0"/>
              <a:t> </a:t>
            </a:r>
            <a:r>
              <a:rPr spc="-5" dirty="0"/>
              <a:t>başlangıç</a:t>
            </a:r>
            <a:r>
              <a:rPr spc="-30" dirty="0"/>
              <a:t> </a:t>
            </a:r>
            <a:r>
              <a:rPr spc="-10" dirty="0"/>
              <a:t>adresine</a:t>
            </a:r>
            <a:r>
              <a:rPr spc="40" dirty="0"/>
              <a:t> </a:t>
            </a:r>
            <a:r>
              <a:rPr spc="-5" dirty="0"/>
              <a:t>$t1’in</a:t>
            </a:r>
            <a:r>
              <a:rPr spc="15" dirty="0"/>
              <a:t> </a:t>
            </a:r>
            <a:r>
              <a:rPr spc="-5" dirty="0"/>
              <a:t>içeriğini </a:t>
            </a:r>
            <a:r>
              <a:rPr spc="-15" dirty="0"/>
              <a:t>yükleyerek)</a:t>
            </a:r>
          </a:p>
          <a:p>
            <a:pPr marL="927100">
              <a:lnSpc>
                <a:spcPct val="100000"/>
              </a:lnSpc>
              <a:spcBef>
                <a:spcPts val="590"/>
              </a:spcBef>
              <a:tabLst>
                <a:tab pos="1841500" algn="l"/>
                <a:tab pos="4585335" algn="l"/>
              </a:tabLst>
            </a:pPr>
            <a:r>
              <a:rPr sz="2800" spc="-5" dirty="0">
                <a:solidFill>
                  <a:srgbClr val="000000"/>
                </a:solidFill>
              </a:rPr>
              <a:t>add	$t1,</a:t>
            </a:r>
            <a:r>
              <a:rPr sz="2800" spc="1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$t1</a:t>
            </a:r>
            <a:r>
              <a:rPr sz="2800" spc="2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,$s6	# $t1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=</a:t>
            </a:r>
            <a:r>
              <a:rPr sz="2800" spc="-15" dirty="0">
                <a:solidFill>
                  <a:srgbClr val="000000"/>
                </a:solidFill>
              </a:rPr>
              <a:t> save[i]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adresi</a:t>
            </a:r>
            <a:endParaRPr sz="2800"/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solidFill>
                  <a:srgbClr val="006FC0"/>
                </a:solidFill>
              </a:rPr>
              <a:t>Elde</a:t>
            </a:r>
            <a:r>
              <a:rPr sz="1800" spc="15" dirty="0">
                <a:solidFill>
                  <a:srgbClr val="006FC0"/>
                </a:solidFill>
              </a:rPr>
              <a:t> </a:t>
            </a:r>
            <a:r>
              <a:rPr sz="1800" spc="-5" dirty="0">
                <a:solidFill>
                  <a:srgbClr val="006FC0"/>
                </a:solidFill>
              </a:rPr>
              <a:t>edilen</a:t>
            </a:r>
            <a:r>
              <a:rPr sz="1800" spc="15" dirty="0">
                <a:solidFill>
                  <a:srgbClr val="006FC0"/>
                </a:solidFill>
              </a:rPr>
              <a:t> </a:t>
            </a:r>
            <a:r>
              <a:rPr sz="1800" spc="-5" dirty="0">
                <a:solidFill>
                  <a:srgbClr val="006FC0"/>
                </a:solidFill>
              </a:rPr>
              <a:t>bu</a:t>
            </a:r>
            <a:r>
              <a:rPr sz="1800" spc="15" dirty="0">
                <a:solidFill>
                  <a:srgbClr val="006FC0"/>
                </a:solidFill>
              </a:rPr>
              <a:t> </a:t>
            </a:r>
            <a:r>
              <a:rPr sz="1800" spc="-5" dirty="0">
                <a:solidFill>
                  <a:srgbClr val="006FC0"/>
                </a:solidFill>
              </a:rPr>
              <a:t>adres</a:t>
            </a:r>
            <a:r>
              <a:rPr sz="1800" spc="5" dirty="0">
                <a:solidFill>
                  <a:srgbClr val="006FC0"/>
                </a:solidFill>
              </a:rPr>
              <a:t> </a:t>
            </a:r>
            <a:r>
              <a:rPr sz="1800" spc="-5" dirty="0">
                <a:solidFill>
                  <a:srgbClr val="006FC0"/>
                </a:solidFill>
              </a:rPr>
              <a:t>değeri ile,</a:t>
            </a:r>
            <a:r>
              <a:rPr sz="1800" spc="20" dirty="0">
                <a:solidFill>
                  <a:srgbClr val="006FC0"/>
                </a:solidFill>
              </a:rPr>
              <a:t> </a:t>
            </a:r>
            <a:r>
              <a:rPr sz="1800" spc="-5" dirty="0">
                <a:solidFill>
                  <a:srgbClr val="006FC0"/>
                </a:solidFill>
              </a:rPr>
              <a:t>save[i]</a:t>
            </a:r>
            <a:r>
              <a:rPr sz="1800" spc="-25" dirty="0">
                <a:solidFill>
                  <a:srgbClr val="006FC0"/>
                </a:solidFill>
              </a:rPr>
              <a:t> </a:t>
            </a:r>
            <a:r>
              <a:rPr sz="1800" spc="-5" dirty="0">
                <a:solidFill>
                  <a:srgbClr val="006FC0"/>
                </a:solidFill>
              </a:rPr>
              <a:t>içeriğinin</a:t>
            </a:r>
            <a:r>
              <a:rPr sz="1800" spc="60" dirty="0">
                <a:solidFill>
                  <a:srgbClr val="006FC0"/>
                </a:solidFill>
              </a:rPr>
              <a:t> </a:t>
            </a:r>
            <a:r>
              <a:rPr sz="1800" dirty="0">
                <a:solidFill>
                  <a:srgbClr val="006FC0"/>
                </a:solidFill>
              </a:rPr>
              <a:t>$t0 </a:t>
            </a:r>
            <a:r>
              <a:rPr sz="1800" spc="-5" dirty="0">
                <a:solidFill>
                  <a:srgbClr val="006FC0"/>
                </a:solidFill>
              </a:rPr>
              <a:t>register’ine</a:t>
            </a:r>
            <a:r>
              <a:rPr sz="1800" spc="15" dirty="0">
                <a:solidFill>
                  <a:srgbClr val="006FC0"/>
                </a:solidFill>
              </a:rPr>
              <a:t> </a:t>
            </a:r>
            <a:r>
              <a:rPr sz="1800" dirty="0">
                <a:solidFill>
                  <a:srgbClr val="006FC0"/>
                </a:solidFill>
              </a:rPr>
              <a:t>e</a:t>
            </a:r>
            <a:r>
              <a:rPr sz="1800" spc="5" dirty="0">
                <a:solidFill>
                  <a:srgbClr val="006FC0"/>
                </a:solidFill>
              </a:rPr>
              <a:t> </a:t>
            </a:r>
            <a:r>
              <a:rPr sz="1800" spc="-10" dirty="0">
                <a:solidFill>
                  <a:srgbClr val="006FC0"/>
                </a:solidFill>
              </a:rPr>
              <a:t>transferi.</a:t>
            </a:r>
            <a:endParaRPr sz="1800"/>
          </a:p>
          <a:p>
            <a:pPr marL="927100">
              <a:lnSpc>
                <a:spcPct val="100000"/>
              </a:lnSpc>
              <a:spcBef>
                <a:spcPts val="610"/>
              </a:spcBef>
              <a:tabLst>
                <a:tab pos="1841500" algn="l"/>
                <a:tab pos="3670300" algn="l"/>
              </a:tabLst>
            </a:pPr>
            <a:r>
              <a:rPr sz="2800" spc="-10" dirty="0">
                <a:solidFill>
                  <a:srgbClr val="000000"/>
                </a:solidFill>
              </a:rPr>
              <a:t>lw	</a:t>
            </a:r>
            <a:r>
              <a:rPr sz="2800" spc="-5" dirty="0">
                <a:solidFill>
                  <a:srgbClr val="000000"/>
                </a:solidFill>
              </a:rPr>
              <a:t>$t0,</a:t>
            </a:r>
            <a:r>
              <a:rPr sz="2800" spc="2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0</a:t>
            </a:r>
            <a:r>
              <a:rPr sz="2800" spc="2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($t1)	</a:t>
            </a:r>
            <a:r>
              <a:rPr sz="2800" spc="-5" dirty="0">
                <a:solidFill>
                  <a:srgbClr val="000000"/>
                </a:solidFill>
              </a:rPr>
              <a:t>#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$t0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=</a:t>
            </a:r>
            <a:r>
              <a:rPr sz="2800" spc="-15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save[i]</a:t>
            </a:r>
            <a:endParaRPr sz="2800"/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spc="-10" dirty="0">
                <a:solidFill>
                  <a:srgbClr val="C00000"/>
                </a:solidFill>
              </a:rPr>
              <a:t>Save[i]</a:t>
            </a:r>
            <a:r>
              <a:rPr sz="2000" spc="-5" dirty="0">
                <a:solidFill>
                  <a:srgbClr val="C00000"/>
                </a:solidFill>
              </a:rPr>
              <a:t> ≠k</a:t>
            </a:r>
            <a:r>
              <a:rPr sz="2000" spc="-10" dirty="0">
                <a:solidFill>
                  <a:srgbClr val="C00000"/>
                </a:solidFill>
              </a:rPr>
              <a:t> ‘ya</a:t>
            </a:r>
            <a:r>
              <a:rPr sz="2000" spc="-20" dirty="0">
                <a:solidFill>
                  <a:srgbClr val="C00000"/>
                </a:solidFill>
              </a:rPr>
              <a:t> </a:t>
            </a:r>
            <a:r>
              <a:rPr sz="2000" spc="-10" dirty="0">
                <a:solidFill>
                  <a:srgbClr val="C00000"/>
                </a:solidFill>
              </a:rPr>
              <a:t>göre</a:t>
            </a:r>
            <a:r>
              <a:rPr sz="2000" spc="-20" dirty="0">
                <a:solidFill>
                  <a:srgbClr val="C00000"/>
                </a:solidFill>
              </a:rPr>
              <a:t> </a:t>
            </a:r>
            <a:r>
              <a:rPr sz="2000" spc="-15" dirty="0">
                <a:solidFill>
                  <a:srgbClr val="C00000"/>
                </a:solidFill>
              </a:rPr>
              <a:t>LOOP</a:t>
            </a:r>
            <a:r>
              <a:rPr sz="2000" spc="-35" dirty="0">
                <a:solidFill>
                  <a:srgbClr val="C00000"/>
                </a:solidFill>
              </a:rPr>
              <a:t> </a:t>
            </a:r>
            <a:r>
              <a:rPr sz="2000" spc="-10" dirty="0">
                <a:solidFill>
                  <a:srgbClr val="C00000"/>
                </a:solidFill>
              </a:rPr>
              <a:t>testi</a:t>
            </a:r>
            <a:endParaRPr sz="2000"/>
          </a:p>
          <a:p>
            <a:pPr marL="927100">
              <a:lnSpc>
                <a:spcPct val="100000"/>
              </a:lnSpc>
              <a:spcBef>
                <a:spcPts val="550"/>
              </a:spcBef>
              <a:tabLst>
                <a:tab pos="1841500" algn="l"/>
                <a:tab pos="3049905" algn="l"/>
                <a:tab pos="3670300" algn="l"/>
                <a:tab pos="5875655" algn="l"/>
                <a:tab pos="6443345" algn="l"/>
              </a:tabLst>
            </a:pP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bne	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$t0,</a:t>
            </a:r>
            <a:r>
              <a:rPr sz="2400" b="1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$s5,	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Exit	#</a:t>
            </a:r>
            <a:r>
              <a:rPr sz="2400" b="1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eğer Save[i]</a:t>
            </a:r>
            <a:r>
              <a:rPr sz="24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≠k	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ise,	</a:t>
            </a:r>
            <a:r>
              <a:rPr sz="2400" b="1" spc="-20" dirty="0">
                <a:solidFill>
                  <a:srgbClr val="000000"/>
                </a:solidFill>
                <a:latin typeface="Calibri"/>
                <a:cs typeface="Calibri"/>
              </a:rPr>
              <a:t>Exit’e</a:t>
            </a:r>
            <a:r>
              <a:rPr sz="24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git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spc="-10" dirty="0">
                <a:solidFill>
                  <a:srgbClr val="000000"/>
                </a:solidFill>
              </a:rPr>
              <a:t>i’ye</a:t>
            </a:r>
            <a:r>
              <a:rPr sz="2000" spc="-3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1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eklenme işlemi</a:t>
            </a:r>
            <a:endParaRPr sz="2000"/>
          </a:p>
          <a:p>
            <a:pPr marL="927100">
              <a:lnSpc>
                <a:spcPct val="100000"/>
              </a:lnSpc>
              <a:spcBef>
                <a:spcPts val="550"/>
              </a:spcBef>
              <a:tabLst>
                <a:tab pos="1841500" algn="l"/>
                <a:tab pos="3670300" algn="l"/>
              </a:tabLst>
            </a:pP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addi	$s3,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 $s3,1	#</a:t>
            </a:r>
            <a:r>
              <a:rPr sz="24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sz="24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+</a:t>
            </a:r>
            <a:r>
              <a:rPr sz="24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solidFill>
                  <a:srgbClr val="77923B"/>
                </a:solidFill>
              </a:rPr>
              <a:t>Loop</a:t>
            </a:r>
            <a:r>
              <a:rPr sz="2000" spc="-20" dirty="0">
                <a:solidFill>
                  <a:srgbClr val="77923B"/>
                </a:solidFill>
              </a:rPr>
              <a:t> </a:t>
            </a:r>
            <a:r>
              <a:rPr sz="2000" spc="-5" dirty="0">
                <a:solidFill>
                  <a:srgbClr val="77923B"/>
                </a:solidFill>
              </a:rPr>
              <a:t>dönüsünün</a:t>
            </a:r>
            <a:r>
              <a:rPr sz="2000" spc="-35" dirty="0">
                <a:solidFill>
                  <a:srgbClr val="77923B"/>
                </a:solidFill>
              </a:rPr>
              <a:t> </a:t>
            </a:r>
            <a:r>
              <a:rPr sz="2000" spc="-5" dirty="0">
                <a:solidFill>
                  <a:srgbClr val="77923B"/>
                </a:solidFill>
              </a:rPr>
              <a:t>başına şartsız</a:t>
            </a:r>
            <a:r>
              <a:rPr sz="2000" spc="25" dirty="0">
                <a:solidFill>
                  <a:srgbClr val="77923B"/>
                </a:solidFill>
              </a:rPr>
              <a:t> </a:t>
            </a:r>
            <a:r>
              <a:rPr sz="2000" spc="-5" dirty="0">
                <a:solidFill>
                  <a:srgbClr val="77923B"/>
                </a:solidFill>
              </a:rPr>
              <a:t>dallanma</a:t>
            </a:r>
            <a:r>
              <a:rPr sz="2000" spc="5" dirty="0">
                <a:solidFill>
                  <a:srgbClr val="77923B"/>
                </a:solidFill>
              </a:rPr>
              <a:t> </a:t>
            </a:r>
            <a:r>
              <a:rPr sz="2000" spc="-5" dirty="0">
                <a:solidFill>
                  <a:srgbClr val="77923B"/>
                </a:solidFill>
              </a:rPr>
              <a:t>işlemi</a:t>
            </a:r>
            <a:endParaRPr sz="2000"/>
          </a:p>
          <a:p>
            <a:pPr marL="927100">
              <a:lnSpc>
                <a:spcPct val="100000"/>
              </a:lnSpc>
              <a:spcBef>
                <a:spcPts val="550"/>
              </a:spcBef>
              <a:tabLst>
                <a:tab pos="1841500" algn="l"/>
                <a:tab pos="2893060" algn="l"/>
              </a:tabLst>
            </a:pP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j	Loop	#</a:t>
            </a:r>
            <a:r>
              <a:rPr sz="24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Loop</a:t>
            </a:r>
            <a:r>
              <a:rPr sz="2400"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döngüsüne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git.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spc="-10" dirty="0">
                <a:solidFill>
                  <a:srgbClr val="000000"/>
                </a:solidFill>
              </a:rPr>
              <a:t>Exit: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850" y="3740388"/>
            <a:ext cx="887436" cy="2617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281432"/>
            <a:ext cx="6101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7030" algn="l"/>
              </a:tabLst>
            </a:pPr>
            <a:r>
              <a:rPr sz="3200" dirty="0">
                <a:solidFill>
                  <a:srgbClr val="CC0000"/>
                </a:solidFill>
                <a:latin typeface="Arial MT"/>
                <a:cs typeface="Arial MT"/>
              </a:rPr>
              <a:t>HAFIZA	</a:t>
            </a:r>
            <a:r>
              <a:rPr sz="3200" spc="-5" dirty="0">
                <a:solidFill>
                  <a:srgbClr val="CC0000"/>
                </a:solidFill>
                <a:latin typeface="Arial MT"/>
                <a:cs typeface="Arial MT"/>
              </a:rPr>
              <a:t>Adresleri</a:t>
            </a:r>
            <a:r>
              <a:rPr sz="3200" spc="-4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0000"/>
                </a:solidFill>
                <a:latin typeface="Arial MT"/>
                <a:cs typeface="Arial MT"/>
              </a:rPr>
              <a:t>(3.hafta</a:t>
            </a:r>
            <a:r>
              <a:rPr sz="2000" spc="-4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C0000"/>
                </a:solidFill>
                <a:latin typeface="Arial MT"/>
                <a:cs typeface="Arial MT"/>
              </a:rPr>
              <a:t>ders</a:t>
            </a:r>
            <a:r>
              <a:rPr sz="2000" spc="-3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000" spc="-95" dirty="0">
                <a:solidFill>
                  <a:srgbClr val="CC0000"/>
                </a:solidFill>
                <a:latin typeface="Arial MT"/>
                <a:cs typeface="Arial MT"/>
              </a:rPr>
              <a:t>başlangıcı)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217" y="933703"/>
            <a:ext cx="80676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•"/>
              <a:tabLst>
                <a:tab pos="203200" algn="l"/>
              </a:tabLst>
            </a:pPr>
            <a:r>
              <a:rPr sz="2400" spc="-5" dirty="0">
                <a:latin typeface="Arial MT"/>
                <a:cs typeface="Arial MT"/>
              </a:rPr>
              <a:t>Compiler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datayı(veriyi)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hafızada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organize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eder.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…</a:t>
            </a:r>
            <a:endParaRPr sz="24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CC0000"/>
              </a:buClr>
              <a:buChar char="•"/>
              <a:tabLst>
                <a:tab pos="203200" algn="l"/>
              </a:tabLst>
            </a:pPr>
            <a:r>
              <a:rPr sz="240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 her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operand’ın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lokasyonunu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(nereye </a:t>
            </a:r>
            <a:r>
              <a:rPr sz="2400" spc="-75" dirty="0">
                <a:latin typeface="Arial MT"/>
                <a:cs typeface="Arial MT"/>
              </a:rPr>
              <a:t>kaydedildiğini)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bilir.</a:t>
            </a:r>
            <a:endParaRPr sz="24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CC0000"/>
              </a:buClr>
              <a:buChar char="•"/>
              <a:tabLst>
                <a:tab pos="203200" algn="l"/>
              </a:tabLst>
            </a:pPr>
            <a:r>
              <a:rPr sz="2400" spc="-20" dirty="0">
                <a:latin typeface="Arial MT"/>
                <a:cs typeface="Arial MT"/>
              </a:rPr>
              <a:t>Compiler,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load/store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komutlarının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180" dirty="0">
                <a:latin typeface="Arial MT"/>
                <a:cs typeface="Arial MT"/>
              </a:rPr>
              <a:t>gereği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için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hafızanın</a:t>
            </a:r>
            <a:endParaRPr sz="2400">
              <a:latin typeface="Arial MT"/>
              <a:cs typeface="Arial MT"/>
            </a:endParaRPr>
          </a:p>
          <a:p>
            <a:pPr marL="9652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adresi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belli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bölgelerini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ayırıp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kullanır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spilling</a:t>
            </a:r>
            <a:r>
              <a:rPr sz="2400" i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registers</a:t>
            </a:r>
            <a:r>
              <a:rPr sz="2400" i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).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9700" y="3731133"/>
            <a:ext cx="7358380" cy="2060575"/>
            <a:chOff x="1409700" y="3731133"/>
            <a:chExt cx="7358380" cy="2060575"/>
          </a:xfrm>
        </p:grpSpPr>
        <p:sp>
          <p:nvSpPr>
            <p:cNvPr id="6" name="object 6"/>
            <p:cNvSpPr/>
            <p:nvPr/>
          </p:nvSpPr>
          <p:spPr>
            <a:xfrm>
              <a:off x="1447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7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00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00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6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2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8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28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05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05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1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81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57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7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33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33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09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09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86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86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62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62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38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38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4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14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90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90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67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67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43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43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19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19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95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95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1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1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48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48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24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24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00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00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76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76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52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52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29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29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05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05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81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81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57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657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33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733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10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10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86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86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962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962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038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038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14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114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191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191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267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67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343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43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419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19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95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495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572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572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648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648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724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724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800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00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876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876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953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953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029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029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105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105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181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181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257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257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334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334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410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410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486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486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62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562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638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638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715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715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791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791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867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867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943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943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019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019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096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096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172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172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248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248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324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324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400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400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477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477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553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553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629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629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705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05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781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781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858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858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934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934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010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010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086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086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162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162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239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239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315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315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391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391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467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467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543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543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620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620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696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696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772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772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848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848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924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924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001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001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077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077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153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153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229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229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305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305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382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3820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458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4582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534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5344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10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106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86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76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86800" y="48768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409700" y="3731132"/>
              <a:ext cx="1894205" cy="2060575"/>
            </a:xfrm>
            <a:custGeom>
              <a:avLst/>
              <a:gdLst/>
              <a:ahLst/>
              <a:cxnLst/>
              <a:rect l="l" t="t" r="r" b="b"/>
              <a:pathLst>
                <a:path w="1894204" h="2060575">
                  <a:moveTo>
                    <a:pt x="76200" y="1526667"/>
                  </a:moveTo>
                  <a:lnTo>
                    <a:pt x="69850" y="1513967"/>
                  </a:lnTo>
                  <a:lnTo>
                    <a:pt x="38100" y="1450467"/>
                  </a:lnTo>
                  <a:lnTo>
                    <a:pt x="0" y="1526667"/>
                  </a:lnTo>
                  <a:lnTo>
                    <a:pt x="31750" y="1526667"/>
                  </a:lnTo>
                  <a:lnTo>
                    <a:pt x="31750" y="2060067"/>
                  </a:lnTo>
                  <a:lnTo>
                    <a:pt x="44450" y="2060067"/>
                  </a:lnTo>
                  <a:lnTo>
                    <a:pt x="44450" y="1526667"/>
                  </a:lnTo>
                  <a:lnTo>
                    <a:pt x="76200" y="1526667"/>
                  </a:lnTo>
                  <a:close/>
                </a:path>
                <a:path w="1894204" h="2060575">
                  <a:moveTo>
                    <a:pt x="501142" y="5080"/>
                  </a:moveTo>
                  <a:lnTo>
                    <a:pt x="489458" y="254"/>
                  </a:lnTo>
                  <a:lnTo>
                    <a:pt x="60477" y="1072515"/>
                  </a:lnTo>
                  <a:lnTo>
                    <a:pt x="30988" y="1060704"/>
                  </a:lnTo>
                  <a:lnTo>
                    <a:pt x="38100" y="1145667"/>
                  </a:lnTo>
                  <a:lnTo>
                    <a:pt x="101727" y="1089025"/>
                  </a:lnTo>
                  <a:lnTo>
                    <a:pt x="72275" y="1077239"/>
                  </a:lnTo>
                  <a:lnTo>
                    <a:pt x="501142" y="5080"/>
                  </a:lnTo>
                  <a:close/>
                </a:path>
                <a:path w="1894204" h="2060575">
                  <a:moveTo>
                    <a:pt x="805942" y="5080"/>
                  </a:moveTo>
                  <a:lnTo>
                    <a:pt x="794258" y="254"/>
                  </a:lnTo>
                  <a:lnTo>
                    <a:pt x="365277" y="1072515"/>
                  </a:lnTo>
                  <a:lnTo>
                    <a:pt x="335788" y="1060704"/>
                  </a:lnTo>
                  <a:lnTo>
                    <a:pt x="342900" y="1145667"/>
                  </a:lnTo>
                  <a:lnTo>
                    <a:pt x="406527" y="1089025"/>
                  </a:lnTo>
                  <a:lnTo>
                    <a:pt x="377075" y="1077239"/>
                  </a:lnTo>
                  <a:lnTo>
                    <a:pt x="805942" y="5080"/>
                  </a:lnTo>
                  <a:close/>
                </a:path>
                <a:path w="1894204" h="2060575">
                  <a:moveTo>
                    <a:pt x="1186815" y="5334"/>
                  </a:moveTo>
                  <a:lnTo>
                    <a:pt x="1175385" y="0"/>
                  </a:lnTo>
                  <a:lnTo>
                    <a:pt x="674179" y="1073886"/>
                  </a:lnTo>
                  <a:lnTo>
                    <a:pt x="645414" y="1060450"/>
                  </a:lnTo>
                  <a:lnTo>
                    <a:pt x="647700" y="1145667"/>
                  </a:lnTo>
                  <a:lnTo>
                    <a:pt x="714502" y="1092708"/>
                  </a:lnTo>
                  <a:lnTo>
                    <a:pt x="710412" y="1090803"/>
                  </a:lnTo>
                  <a:lnTo>
                    <a:pt x="685711" y="1079271"/>
                  </a:lnTo>
                  <a:lnTo>
                    <a:pt x="1186815" y="5334"/>
                  </a:lnTo>
                  <a:close/>
                </a:path>
                <a:path w="1894204" h="2060575">
                  <a:moveTo>
                    <a:pt x="1491615" y="81661"/>
                  </a:moveTo>
                  <a:lnTo>
                    <a:pt x="1480185" y="76073"/>
                  </a:lnTo>
                  <a:lnTo>
                    <a:pt x="980897" y="1074635"/>
                  </a:lnTo>
                  <a:lnTo>
                    <a:pt x="952500" y="1060450"/>
                  </a:lnTo>
                  <a:lnTo>
                    <a:pt x="952500" y="1145667"/>
                  </a:lnTo>
                  <a:lnTo>
                    <a:pt x="1020699" y="1094486"/>
                  </a:lnTo>
                  <a:lnTo>
                    <a:pt x="1015098" y="1091692"/>
                  </a:lnTo>
                  <a:lnTo>
                    <a:pt x="992238" y="1080287"/>
                  </a:lnTo>
                  <a:lnTo>
                    <a:pt x="1491615" y="81661"/>
                  </a:lnTo>
                  <a:close/>
                </a:path>
                <a:path w="1894204" h="2060575">
                  <a:moveTo>
                    <a:pt x="1568196" y="80645"/>
                  </a:moveTo>
                  <a:lnTo>
                    <a:pt x="1556004" y="77089"/>
                  </a:lnTo>
                  <a:lnTo>
                    <a:pt x="1272070" y="1070660"/>
                  </a:lnTo>
                  <a:lnTo>
                    <a:pt x="1241552" y="1061974"/>
                  </a:lnTo>
                  <a:lnTo>
                    <a:pt x="1257300" y="1145667"/>
                  </a:lnTo>
                  <a:lnTo>
                    <a:pt x="1311567" y="1086358"/>
                  </a:lnTo>
                  <a:lnTo>
                    <a:pt x="1314831" y="1082802"/>
                  </a:lnTo>
                  <a:lnTo>
                    <a:pt x="1284287" y="1074127"/>
                  </a:lnTo>
                  <a:lnTo>
                    <a:pt x="1568196" y="80645"/>
                  </a:lnTo>
                  <a:close/>
                </a:path>
                <a:path w="1894204" h="2060575">
                  <a:moveTo>
                    <a:pt x="1644650" y="79375"/>
                  </a:moveTo>
                  <a:lnTo>
                    <a:pt x="1631950" y="78359"/>
                  </a:lnTo>
                  <a:lnTo>
                    <a:pt x="1561223" y="1069213"/>
                  </a:lnTo>
                  <a:lnTo>
                    <a:pt x="1529588" y="1066927"/>
                  </a:lnTo>
                  <a:lnTo>
                    <a:pt x="1562100" y="1145667"/>
                  </a:lnTo>
                  <a:lnTo>
                    <a:pt x="1599349" y="1082802"/>
                  </a:lnTo>
                  <a:lnTo>
                    <a:pt x="1605534" y="1072388"/>
                  </a:lnTo>
                  <a:lnTo>
                    <a:pt x="1573796" y="1070114"/>
                  </a:lnTo>
                  <a:lnTo>
                    <a:pt x="1644650" y="79375"/>
                  </a:lnTo>
                  <a:close/>
                </a:path>
                <a:path w="1894204" h="2060575">
                  <a:moveTo>
                    <a:pt x="1893824" y="1064895"/>
                  </a:moveTo>
                  <a:lnTo>
                    <a:pt x="1862429" y="1069340"/>
                  </a:lnTo>
                  <a:lnTo>
                    <a:pt x="1720723" y="77978"/>
                  </a:lnTo>
                  <a:lnTo>
                    <a:pt x="1708150" y="79756"/>
                  </a:lnTo>
                  <a:lnTo>
                    <a:pt x="1849856" y="1071118"/>
                  </a:lnTo>
                  <a:lnTo>
                    <a:pt x="1818386" y="1075563"/>
                  </a:lnTo>
                  <a:lnTo>
                    <a:pt x="1866900" y="1145667"/>
                  </a:lnTo>
                  <a:lnTo>
                    <a:pt x="1887550" y="1083691"/>
                  </a:lnTo>
                  <a:lnTo>
                    <a:pt x="1893824" y="1064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 txBox="1"/>
          <p:nvPr/>
        </p:nvSpPr>
        <p:spPr>
          <a:xfrm>
            <a:off x="459740" y="4826889"/>
            <a:ext cx="532384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Memory</a:t>
            </a: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Base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0" dirty="0">
                <a:latin typeface="Arial MT"/>
                <a:cs typeface="Arial MT"/>
              </a:rPr>
              <a:t>(Başlangıç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adresi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=1000)</a:t>
            </a:r>
          </a:p>
        </p:txBody>
      </p:sp>
      <p:sp>
        <p:nvSpPr>
          <p:cNvPr id="200" name="object 200"/>
          <p:cNvSpPr txBox="1"/>
          <p:nvPr/>
        </p:nvSpPr>
        <p:spPr>
          <a:xfrm>
            <a:off x="1555496" y="3312033"/>
            <a:ext cx="2038985" cy="79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2500" algn="l"/>
              </a:tabLst>
            </a:pPr>
            <a:r>
              <a:rPr sz="1800" spc="-5" dirty="0">
                <a:latin typeface="Arial MT"/>
                <a:cs typeface="Arial MT"/>
              </a:rPr>
              <a:t>int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a,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b,	c,</a:t>
            </a:r>
            <a:r>
              <a:rPr sz="1800" spc="4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d[10]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714"/>
              </a:spcBef>
            </a:pPr>
            <a:r>
              <a:rPr sz="1800" dirty="0">
                <a:latin typeface="Arial MT"/>
                <a:cs typeface="Arial MT"/>
              </a:rPr>
              <a:t>…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460" y="294894"/>
            <a:ext cx="6344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1" u="heavy" spc="-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Karşılaştırılanların</a:t>
            </a:r>
            <a:r>
              <a:rPr b="1" i="1" u="heavy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b="1" i="1" u="heavy" spc="-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eşit</a:t>
            </a:r>
            <a:r>
              <a:rPr b="1" i="1" u="heavy" spc="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b="1" i="1" u="heavy" spc="-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olması</a:t>
            </a:r>
            <a:r>
              <a:rPr b="1" i="1" u="heavy" spc="-2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b="1" i="1" u="heavy" spc="-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veya</a:t>
            </a:r>
            <a:r>
              <a:rPr b="1" i="1" u="heavy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b="1" i="1" u="heavy" spc="-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olmaması</a:t>
            </a:r>
            <a:r>
              <a:rPr b="1" i="1" u="heavy" spc="-3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b="1" i="1" u="heavy" spc="-1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testi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282065"/>
            <a:ext cx="8468360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0489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4175125" algn="l"/>
              </a:tabLst>
            </a:pPr>
            <a:r>
              <a:rPr sz="2400" spc="-5" dirty="0">
                <a:latin typeface="Calibri"/>
                <a:cs typeface="Calibri"/>
              </a:rPr>
              <a:t>Değişik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şekillerde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başarılabilir.	</a:t>
            </a:r>
            <a:r>
              <a:rPr sz="2400" spc="-5" dirty="0">
                <a:latin typeface="Calibri"/>
                <a:cs typeface="Calibri"/>
              </a:rPr>
              <a:t>Görme </a:t>
            </a:r>
            <a:r>
              <a:rPr sz="2400" spc="-10" dirty="0">
                <a:latin typeface="Calibri"/>
                <a:cs typeface="Calibri"/>
              </a:rPr>
              <a:t>testi (to </a:t>
            </a:r>
            <a:r>
              <a:rPr sz="2400" spc="-5" dirty="0">
                <a:latin typeface="Calibri"/>
                <a:cs typeface="Calibri"/>
              </a:rPr>
              <a:t>see) de </a:t>
            </a:r>
            <a:r>
              <a:rPr sz="2400" spc="-10" dirty="0">
                <a:latin typeface="Calibri"/>
                <a:cs typeface="Calibri"/>
              </a:rPr>
              <a:t>bunlardan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birisidir.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1927225" algn="l"/>
                <a:tab pos="2135505" algn="l"/>
              </a:tabLst>
            </a:pPr>
            <a:r>
              <a:rPr sz="2400" spc="-10" dirty="0">
                <a:latin typeface="Calibri"/>
                <a:cs typeface="Calibri"/>
              </a:rPr>
              <a:t>MIPS’te 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bu </a:t>
            </a:r>
            <a:r>
              <a:rPr sz="2400" dirty="0">
                <a:latin typeface="Calibri"/>
                <a:cs typeface="Calibri"/>
              </a:rPr>
              <a:t>işlem </a:t>
            </a:r>
            <a:r>
              <a:rPr sz="2400" spc="-10" dirty="0">
                <a:latin typeface="Calibri"/>
                <a:cs typeface="Calibri"/>
              </a:rPr>
              <a:t>karşılaştırma </a:t>
            </a:r>
            <a:r>
              <a:rPr sz="2400" spc="-20" dirty="0">
                <a:latin typeface="Calibri"/>
                <a:cs typeface="Calibri"/>
              </a:rPr>
              <a:t>komutu </a:t>
            </a:r>
            <a:r>
              <a:rPr sz="2400" dirty="0">
                <a:latin typeface="Calibri"/>
                <a:cs typeface="Calibri"/>
              </a:rPr>
              <a:t>ile </a:t>
            </a:r>
            <a:r>
              <a:rPr sz="2400" spc="-35" dirty="0">
                <a:latin typeface="Calibri"/>
                <a:cs typeface="Calibri"/>
              </a:rPr>
              <a:t>yapılır. </a:t>
            </a:r>
            <a:r>
              <a:rPr sz="2400" dirty="0">
                <a:latin typeface="Calibri"/>
                <a:cs typeface="Calibri"/>
              </a:rPr>
              <a:t>Bu </a:t>
            </a:r>
            <a:r>
              <a:rPr sz="2400" spc="-20" dirty="0">
                <a:latin typeface="Calibri"/>
                <a:cs typeface="Calibri"/>
              </a:rPr>
              <a:t>komut </a:t>
            </a:r>
            <a:r>
              <a:rPr sz="2400" b="1" spc="-10" dirty="0">
                <a:latin typeface="Calibri"/>
                <a:cs typeface="Calibri"/>
              </a:rPr>
              <a:t>“</a:t>
            </a:r>
            <a:r>
              <a:rPr sz="2400" b="1" i="1" spc="-10" dirty="0">
                <a:latin typeface="Calibri"/>
                <a:cs typeface="Calibri"/>
              </a:rPr>
              <a:t>set </a:t>
            </a:r>
            <a:r>
              <a:rPr sz="2400" b="1" i="1" spc="-5" dirty="0">
                <a:latin typeface="Calibri"/>
                <a:cs typeface="Calibri"/>
              </a:rPr>
              <a:t> on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less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than”	</a:t>
            </a:r>
            <a:r>
              <a:rPr sz="2400" i="1" spc="-5" dirty="0">
                <a:latin typeface="Calibri"/>
                <a:cs typeface="Calibri"/>
              </a:rPr>
              <a:t>veya </a:t>
            </a:r>
            <a:r>
              <a:rPr sz="2400" b="1" i="1" spc="-5" dirty="0">
                <a:latin typeface="Calibri"/>
                <a:cs typeface="Calibri"/>
              </a:rPr>
              <a:t>slt </a:t>
            </a:r>
            <a:r>
              <a:rPr sz="2400" spc="-40" dirty="0">
                <a:latin typeface="Calibri"/>
                <a:cs typeface="Calibri"/>
              </a:rPr>
              <a:t>komutudur. </a:t>
            </a:r>
            <a:r>
              <a:rPr sz="2400" dirty="0">
                <a:latin typeface="Calibri"/>
                <a:cs typeface="Calibri"/>
              </a:rPr>
              <a:t>Bu </a:t>
            </a:r>
            <a:r>
              <a:rPr sz="2400" spc="-20" dirty="0">
                <a:latin typeface="Calibri"/>
                <a:cs typeface="Calibri"/>
              </a:rPr>
              <a:t>komut </a:t>
            </a:r>
            <a:r>
              <a:rPr sz="2400" dirty="0">
                <a:latin typeface="Calibri"/>
                <a:cs typeface="Calibri"/>
              </a:rPr>
              <a:t>iki </a:t>
            </a:r>
            <a:r>
              <a:rPr sz="2400" spc="-10" dirty="0">
                <a:latin typeface="Calibri"/>
                <a:cs typeface="Calibri"/>
              </a:rPr>
              <a:t>registerin </a:t>
            </a:r>
            <a:r>
              <a:rPr sz="2400" dirty="0">
                <a:latin typeface="Calibri"/>
                <a:cs typeface="Calibri"/>
              </a:rPr>
              <a:t>içeriğini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karşılaştırır;	eğer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1.</a:t>
            </a:r>
            <a:r>
              <a:rPr sz="2400" spc="-10" dirty="0">
                <a:latin typeface="Calibri"/>
                <a:cs typeface="Calibri"/>
              </a:rPr>
              <a:t> registerin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içeriği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2.registerin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içeriğinden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küçük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ise 3.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bir </a:t>
            </a:r>
            <a:r>
              <a:rPr sz="2400" spc="-10" dirty="0">
                <a:latin typeface="Calibri"/>
                <a:cs typeface="Calibri"/>
              </a:rPr>
              <a:t>registeri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1’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50" dirty="0">
                <a:latin typeface="Calibri"/>
                <a:cs typeface="Calibri"/>
              </a:rPr>
              <a:t>eder.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Tersi</a:t>
            </a:r>
            <a:r>
              <a:rPr sz="2400" spc="-5" dirty="0">
                <a:latin typeface="Calibri"/>
                <a:cs typeface="Calibri"/>
              </a:rPr>
              <a:t> ise </a:t>
            </a:r>
            <a:r>
              <a:rPr sz="2400" spc="-65" dirty="0">
                <a:latin typeface="Calibri"/>
                <a:cs typeface="Calibri"/>
              </a:rPr>
              <a:t>0’a</a:t>
            </a:r>
            <a:r>
              <a:rPr sz="2400" spc="-5" dirty="0">
                <a:latin typeface="Calibri"/>
                <a:cs typeface="Calibri"/>
              </a:rPr>
              <a:t> 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eder.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  <a:tabLst>
                <a:tab pos="1841500" algn="l"/>
                <a:tab pos="3738879" algn="l"/>
                <a:tab pos="402717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slt	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$t0,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$s3,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$s4	#	$s3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$s4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ise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$t0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355600" marR="22542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5467350" algn="l"/>
                <a:tab pos="7299959" algn="l"/>
              </a:tabLst>
            </a:pPr>
            <a:r>
              <a:rPr sz="2400" spc="-5" dirty="0">
                <a:latin typeface="Calibri"/>
                <a:cs typeface="Calibri"/>
              </a:rPr>
              <a:t>Sabit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operand’ların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karşılaştırmasına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çok	</a:t>
            </a:r>
            <a:r>
              <a:rPr sz="2400" spc="-20" dirty="0">
                <a:latin typeface="Calibri"/>
                <a:cs typeface="Calibri"/>
              </a:rPr>
              <a:t>sıkça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rastlanır.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$zero </a:t>
            </a:r>
            <a:r>
              <a:rPr sz="2400" b="1" i="1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registerinde devamlı </a:t>
            </a:r>
            <a:r>
              <a:rPr sz="2400" dirty="0">
                <a:latin typeface="Calibri"/>
                <a:cs typeface="Calibri"/>
              </a:rPr>
              <a:t>0 yüklü </a:t>
            </a:r>
            <a:r>
              <a:rPr sz="2400" spc="-5" dirty="0">
                <a:latin typeface="Calibri"/>
                <a:cs typeface="Calibri"/>
              </a:rPr>
              <a:t>olduğundan </a:t>
            </a:r>
            <a:r>
              <a:rPr sz="2400" dirty="0">
                <a:latin typeface="Calibri"/>
                <a:cs typeface="Calibri"/>
              </a:rPr>
              <a:t>0 ile </a:t>
            </a:r>
            <a:r>
              <a:rPr sz="2400" spc="-10" dirty="0">
                <a:latin typeface="Calibri"/>
                <a:cs typeface="Calibri"/>
              </a:rPr>
              <a:t>karşılaştırmalar </a:t>
            </a:r>
            <a:r>
              <a:rPr sz="2400" spc="-5" dirty="0">
                <a:latin typeface="Calibri"/>
                <a:cs typeface="Calibri"/>
              </a:rPr>
              <a:t> bununla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yapılır.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Diğer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sabit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değerleri</a:t>
            </a:r>
            <a:r>
              <a:rPr sz="2400" spc="-10" dirty="0">
                <a:latin typeface="Calibri"/>
                <a:cs typeface="Calibri"/>
              </a:rPr>
              <a:t> karşılaştırmak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için;	</a:t>
            </a:r>
            <a:r>
              <a:rPr sz="2400" b="1" i="1" spc="-5" dirty="0">
                <a:latin typeface="Calibri"/>
                <a:cs typeface="Calibri"/>
              </a:rPr>
              <a:t>slti 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komutu </a:t>
            </a:r>
            <a:r>
              <a:rPr sz="2400" spc="-30" dirty="0">
                <a:latin typeface="Calibri"/>
                <a:cs typeface="Calibri"/>
              </a:rPr>
              <a:t>kullanılır. </a:t>
            </a:r>
            <a:r>
              <a:rPr sz="2400" spc="-5" dirty="0">
                <a:latin typeface="Calibri"/>
                <a:cs typeface="Calibri"/>
              </a:rPr>
              <a:t>Örneğin, $s2 </a:t>
            </a:r>
            <a:r>
              <a:rPr sz="2400" spc="-10" dirty="0">
                <a:latin typeface="Calibri"/>
                <a:cs typeface="Calibri"/>
              </a:rPr>
              <a:t>registerinin </a:t>
            </a:r>
            <a:r>
              <a:rPr sz="2400" dirty="0">
                <a:latin typeface="Calibri"/>
                <a:cs typeface="Calibri"/>
              </a:rPr>
              <a:t>içeriğinin 10 </a:t>
            </a:r>
            <a:r>
              <a:rPr sz="2400" spc="-10" dirty="0">
                <a:latin typeface="Calibri"/>
                <a:cs typeface="Calibri"/>
              </a:rPr>
              <a:t>sayısıyla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karşılaştırmak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için;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  <a:tabLst>
                <a:tab pos="1841500" algn="l"/>
                <a:tab pos="367030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slti	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$t0,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$s2,10	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eğer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$s2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ise,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$t0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0"/>
            <a:ext cx="8138159" cy="6568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244" y="864502"/>
            <a:ext cx="7525511" cy="4887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2383" y="425957"/>
            <a:ext cx="63423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C0000"/>
                </a:solidFill>
                <a:latin typeface="Arial MT"/>
                <a:cs typeface="Arial MT"/>
              </a:rPr>
              <a:t>Registerleri</a:t>
            </a:r>
            <a:r>
              <a:rPr sz="32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0000"/>
                </a:solidFill>
                <a:latin typeface="Arial MT"/>
                <a:cs typeface="Arial MT"/>
              </a:rPr>
              <a:t>tekrar</a:t>
            </a:r>
            <a:r>
              <a:rPr sz="3200" spc="-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00"/>
                </a:solidFill>
                <a:latin typeface="Arial MT"/>
                <a:cs typeface="Arial MT"/>
              </a:rPr>
              <a:t>hatırlayalım</a:t>
            </a:r>
            <a:r>
              <a:rPr sz="32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00"/>
                </a:solidFill>
                <a:latin typeface="Arial MT"/>
                <a:cs typeface="Arial MT"/>
              </a:rPr>
              <a:t>!!!!!!!</a:t>
            </a:r>
            <a:endParaRPr sz="3200">
              <a:latin typeface="Arial MT"/>
              <a:cs typeface="Arial MT"/>
            </a:endParaRPr>
          </a:p>
          <a:p>
            <a:pPr marL="107950" algn="ctr">
              <a:lnSpc>
                <a:spcPct val="100000"/>
              </a:lnSpc>
            </a:pPr>
            <a:r>
              <a:rPr sz="3200" spc="-5" dirty="0">
                <a:solidFill>
                  <a:srgbClr val="CC0000"/>
                </a:solidFill>
                <a:latin typeface="Arial MT"/>
                <a:cs typeface="Arial MT"/>
              </a:rPr>
              <a:t>Bunlar</a:t>
            </a:r>
            <a:r>
              <a:rPr sz="3200" spc="-3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0000"/>
                </a:solidFill>
                <a:latin typeface="Arial MT"/>
                <a:cs typeface="Arial MT"/>
              </a:rPr>
              <a:t>bi-li-ne-cek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290" y="1438783"/>
            <a:ext cx="5652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•"/>
              <a:tabLst>
                <a:tab pos="19875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32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MIPS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registerleri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guruplara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göre: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3490" y="2170303"/>
            <a:ext cx="273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indent="-224790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Font typeface="Wingdings"/>
              <a:buChar char=""/>
              <a:tabLst>
                <a:tab pos="237490" algn="l"/>
                <a:tab pos="1963420" algn="l"/>
              </a:tabLst>
            </a:pP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g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ster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</a:t>
            </a:r>
            <a:r>
              <a:rPr sz="2400" dirty="0">
                <a:latin typeface="Arial MT"/>
                <a:cs typeface="Arial MT"/>
              </a:rPr>
              <a:t> :	</a:t>
            </a:r>
            <a:r>
              <a:rPr sz="2400" spc="-5" dirty="0">
                <a:latin typeface="Arial MT"/>
                <a:cs typeface="Arial MT"/>
              </a:rPr>
              <a:t>$zero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0888" y="2079754"/>
            <a:ext cx="4216400" cy="375920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210"/>
              </a:spcBef>
            </a:pPr>
            <a:r>
              <a:rPr sz="2000" spc="-5" dirty="0">
                <a:latin typeface="Arial MT"/>
                <a:cs typeface="Arial MT"/>
              </a:rPr>
              <a:t>devaml</a:t>
            </a:r>
            <a:r>
              <a:rPr sz="2000" dirty="0">
                <a:latin typeface="Arial MT"/>
                <a:cs typeface="Arial MT"/>
              </a:rPr>
              <a:t>ı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olara</a:t>
            </a:r>
            <a:r>
              <a:rPr sz="2000" dirty="0">
                <a:latin typeface="Arial MT"/>
                <a:cs typeface="Arial MT"/>
              </a:rPr>
              <a:t>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0 </a:t>
            </a:r>
            <a:r>
              <a:rPr sz="2000" spc="-200" dirty="0">
                <a:latin typeface="Arial MT"/>
                <a:cs typeface="Arial MT"/>
              </a:rPr>
              <a:t>değe</a:t>
            </a:r>
            <a:r>
              <a:rPr sz="2000" spc="-95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il</a:t>
            </a:r>
            <a:r>
              <a:rPr sz="2000" dirty="0">
                <a:latin typeface="Arial MT"/>
                <a:cs typeface="Arial MT"/>
              </a:rPr>
              <a:t>e yüklüdü</a:t>
            </a:r>
            <a:r>
              <a:rPr sz="2000" spc="-105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44450">
              <a:lnSpc>
                <a:spcPct val="100000"/>
              </a:lnSpc>
              <a:spcBef>
                <a:spcPts val="880"/>
              </a:spcBef>
            </a:pPr>
            <a:r>
              <a:rPr sz="1600" spc="-5" dirty="0">
                <a:latin typeface="Arial MT"/>
                <a:cs typeface="Arial MT"/>
              </a:rPr>
              <a:t>bir </a:t>
            </a:r>
            <a:r>
              <a:rPr sz="1600" spc="-10" dirty="0">
                <a:latin typeface="Arial MT"/>
                <a:cs typeface="Arial MT"/>
              </a:rPr>
              <a:t>prosedürün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80" dirty="0">
                <a:latin typeface="Arial MT"/>
                <a:cs typeface="Arial MT"/>
              </a:rPr>
              <a:t>döndürdüğü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0" dirty="0">
                <a:latin typeface="Arial MT"/>
                <a:cs typeface="Arial MT"/>
              </a:rPr>
              <a:t>değer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yüklüdür.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spc="-5" dirty="0">
                <a:latin typeface="Arial MT"/>
                <a:cs typeface="Arial MT"/>
              </a:rPr>
              <a:t>p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5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edür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50" dirty="0">
                <a:latin typeface="Arial MT"/>
                <a:cs typeface="Arial MT"/>
              </a:rPr>
              <a:t>giri</a:t>
            </a:r>
            <a:r>
              <a:rPr sz="2000" spc="-430" dirty="0">
                <a:latin typeface="Arial MT"/>
                <a:cs typeface="Arial MT"/>
              </a:rPr>
              <a:t>ş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5" dirty="0">
                <a:latin typeface="Arial MT"/>
                <a:cs typeface="Arial MT"/>
              </a:rPr>
              <a:t>gümanl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ı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yüklüdü</a:t>
            </a:r>
            <a:r>
              <a:rPr sz="2000" spc="-105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147955" marR="2384425" indent="31750">
              <a:lnSpc>
                <a:spcPts val="2880"/>
              </a:lnSpc>
              <a:spcBef>
                <a:spcPts val="175"/>
              </a:spcBef>
              <a:tabLst>
                <a:tab pos="1480820" algn="l"/>
              </a:tabLst>
            </a:pPr>
            <a:r>
              <a:rPr sz="1800" spc="-5" dirty="0">
                <a:latin typeface="Arial MT"/>
                <a:cs typeface="Arial MT"/>
              </a:rPr>
              <a:t>geçici </a:t>
            </a:r>
            <a:r>
              <a:rPr sz="1800" spc="-105" dirty="0">
                <a:latin typeface="Arial MT"/>
                <a:cs typeface="Arial MT"/>
              </a:rPr>
              <a:t>değerler 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spc="-660" dirty="0">
                <a:latin typeface="Arial MT"/>
                <a:cs typeface="Arial MT"/>
              </a:rPr>
              <a:t>ğ</a:t>
            </a:r>
            <a:r>
              <a:rPr sz="1800" spc="-160" dirty="0">
                <a:latin typeface="Arial MT"/>
                <a:cs typeface="Arial MT"/>
              </a:rPr>
              <a:t>i</a:t>
            </a:r>
            <a:r>
              <a:rPr sz="1800" spc="-240" dirty="0">
                <a:latin typeface="Arial MT"/>
                <a:cs typeface="Arial MT"/>
              </a:rPr>
              <a:t>şke</a:t>
            </a:r>
            <a:r>
              <a:rPr sz="1800" spc="-204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	</a:t>
            </a:r>
            <a:r>
              <a:rPr sz="1800" spc="-5" dirty="0">
                <a:latin typeface="Arial MT"/>
                <a:cs typeface="Arial MT"/>
              </a:rPr>
              <a:t>iç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  <a:p>
            <a:pPr marL="9652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Arial MT"/>
                <a:cs typeface="Arial MT"/>
              </a:rPr>
              <a:t>daha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fazla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geçici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5" dirty="0">
                <a:latin typeface="Arial MT"/>
                <a:cs typeface="Arial MT"/>
              </a:rPr>
              <a:t>değerler</a:t>
            </a:r>
            <a:endParaRPr sz="1800">
              <a:latin typeface="Arial MT"/>
              <a:cs typeface="Arial MT"/>
            </a:endParaRPr>
          </a:p>
          <a:p>
            <a:pPr marL="53975" marR="2305685" indent="15875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Arial MT"/>
                <a:cs typeface="Arial MT"/>
              </a:rPr>
              <a:t>global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pointer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stack </a:t>
            </a:r>
            <a:r>
              <a:rPr sz="2400" spc="-5" dirty="0">
                <a:latin typeface="Arial MT"/>
                <a:cs typeface="Arial MT"/>
              </a:rPr>
              <a:t>pointer </a:t>
            </a:r>
            <a:r>
              <a:rPr sz="2400" dirty="0">
                <a:latin typeface="Arial MT"/>
                <a:cs typeface="Arial MT"/>
              </a:rPr>
              <a:t> frame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pointer</a:t>
            </a:r>
            <a:endParaRPr sz="24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0" dirty="0">
                <a:latin typeface="Arial MT"/>
                <a:cs typeface="Arial MT"/>
              </a:rPr>
              <a:t>ö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0" dirty="0">
                <a:latin typeface="Arial MT"/>
                <a:cs typeface="Arial MT"/>
              </a:rPr>
              <a:t>ü</a:t>
            </a:r>
            <a:r>
              <a:rPr sz="1800" spc="-900" dirty="0">
                <a:latin typeface="Arial MT"/>
                <a:cs typeface="Arial MT"/>
              </a:rPr>
              <a:t>ş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resi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ük</a:t>
            </a:r>
            <a:r>
              <a:rPr sz="1800" spc="-10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ü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ü</a:t>
            </a:r>
            <a:r>
              <a:rPr sz="1800" spc="-105" dirty="0">
                <a:latin typeface="Arial MT"/>
                <a:cs typeface="Arial MT"/>
              </a:rPr>
              <a:t>r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3490" y="2536063"/>
            <a:ext cx="14878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indent="-224790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Font typeface="Wingdings"/>
              <a:buChar char=""/>
              <a:tabLst>
                <a:tab pos="237490" algn="l"/>
              </a:tabLst>
            </a:pPr>
            <a:r>
              <a:rPr sz="2400" spc="-5" dirty="0">
                <a:latin typeface="Arial MT"/>
                <a:cs typeface="Arial MT"/>
              </a:rPr>
              <a:t>Regs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2-3</a:t>
            </a:r>
            <a:endParaRPr sz="2400">
              <a:latin typeface="Arial MT"/>
              <a:cs typeface="Arial MT"/>
            </a:endParaRPr>
          </a:p>
          <a:p>
            <a:pPr marL="236854" indent="-224790">
              <a:lnSpc>
                <a:spcPct val="100000"/>
              </a:lnSpc>
              <a:buClr>
                <a:srgbClr val="C0504D"/>
              </a:buClr>
              <a:buFont typeface="Wingdings"/>
              <a:buChar char=""/>
              <a:tabLst>
                <a:tab pos="237490" algn="l"/>
              </a:tabLst>
            </a:pPr>
            <a:r>
              <a:rPr sz="2400" spc="-5" dirty="0">
                <a:latin typeface="Arial MT"/>
                <a:cs typeface="Arial MT"/>
              </a:rPr>
              <a:t>Regs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4-7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9870" y="2536063"/>
            <a:ext cx="14281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795" algn="l"/>
              </a:tabLst>
            </a:pPr>
            <a:r>
              <a:rPr sz="2400" dirty="0">
                <a:latin typeface="Arial MT"/>
                <a:cs typeface="Arial MT"/>
              </a:rPr>
              <a:t>:	$v0,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$v1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264795" algn="l"/>
              </a:tabLst>
            </a:pPr>
            <a:r>
              <a:rPr sz="2400" dirty="0">
                <a:latin typeface="Arial MT"/>
                <a:cs typeface="Arial MT"/>
              </a:rPr>
              <a:t>:	</a:t>
            </a:r>
            <a:r>
              <a:rPr sz="2400" spc="-5" dirty="0">
                <a:latin typeface="Arial MT"/>
                <a:cs typeface="Arial MT"/>
              </a:rPr>
              <a:t>$a0-$a3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3490" y="3267836"/>
            <a:ext cx="30810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indent="-224790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Font typeface="Wingdings"/>
              <a:buChar char=""/>
              <a:tabLst>
                <a:tab pos="237490" algn="l"/>
                <a:tab pos="1983105" algn="l"/>
              </a:tabLst>
            </a:pPr>
            <a:r>
              <a:rPr sz="2400" spc="-5" dirty="0">
                <a:latin typeface="Arial MT"/>
                <a:cs typeface="Arial MT"/>
              </a:rPr>
              <a:t>Regs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8-15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	$t0-$t7</a:t>
            </a:r>
            <a:endParaRPr sz="2400">
              <a:latin typeface="Arial MT"/>
              <a:cs typeface="Arial MT"/>
            </a:endParaRPr>
          </a:p>
          <a:p>
            <a:pPr marL="236854" indent="-224790">
              <a:lnSpc>
                <a:spcPct val="100000"/>
              </a:lnSpc>
              <a:buClr>
                <a:srgbClr val="C0504D"/>
              </a:buClr>
              <a:buFont typeface="Wingdings"/>
              <a:buChar char=""/>
              <a:tabLst>
                <a:tab pos="237490" algn="l"/>
              </a:tabLst>
            </a:pPr>
            <a:r>
              <a:rPr sz="2400" spc="-5" dirty="0">
                <a:latin typeface="Arial MT"/>
                <a:cs typeface="Arial MT"/>
              </a:rPr>
              <a:t>Regs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16-23: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$s0-$s7</a:t>
            </a:r>
            <a:endParaRPr sz="2400">
              <a:latin typeface="Arial MT"/>
              <a:cs typeface="Arial MT"/>
            </a:endParaRPr>
          </a:p>
          <a:p>
            <a:pPr marL="236854" indent="-224790">
              <a:lnSpc>
                <a:spcPct val="100000"/>
              </a:lnSpc>
              <a:buClr>
                <a:srgbClr val="C0504D"/>
              </a:buClr>
              <a:buFont typeface="Wingdings"/>
              <a:buChar char=""/>
              <a:tabLst>
                <a:tab pos="237490" algn="l"/>
              </a:tabLst>
            </a:pPr>
            <a:r>
              <a:rPr sz="2400" spc="-5" dirty="0">
                <a:latin typeface="Arial MT"/>
                <a:cs typeface="Arial MT"/>
              </a:rPr>
              <a:t>Regs 24-25: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$t8-$t9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3490" y="4364812"/>
            <a:ext cx="8083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indent="-224790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Font typeface="Wingdings"/>
              <a:buChar char=""/>
              <a:tabLst>
                <a:tab pos="237490" algn="l"/>
              </a:tabLst>
            </a:pPr>
            <a:r>
              <a:rPr sz="2400" dirty="0">
                <a:latin typeface="Arial MT"/>
                <a:cs typeface="Arial MT"/>
              </a:rPr>
              <a:t>R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g</a:t>
            </a:r>
            <a:endParaRPr sz="2400">
              <a:latin typeface="Arial MT"/>
              <a:cs typeface="Arial MT"/>
            </a:endParaRPr>
          </a:p>
          <a:p>
            <a:pPr marL="236854" indent="-224790">
              <a:lnSpc>
                <a:spcPct val="100000"/>
              </a:lnSpc>
              <a:spcBef>
                <a:spcPts val="5"/>
              </a:spcBef>
              <a:buClr>
                <a:srgbClr val="C0504D"/>
              </a:buClr>
              <a:buFont typeface="Wingdings"/>
              <a:buChar char=""/>
              <a:tabLst>
                <a:tab pos="237490" algn="l"/>
              </a:tabLst>
            </a:pP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g</a:t>
            </a:r>
            <a:endParaRPr sz="2400">
              <a:latin typeface="Arial MT"/>
              <a:cs typeface="Arial MT"/>
            </a:endParaRPr>
          </a:p>
          <a:p>
            <a:pPr marL="236854" indent="-224790">
              <a:lnSpc>
                <a:spcPct val="100000"/>
              </a:lnSpc>
              <a:buClr>
                <a:srgbClr val="C0504D"/>
              </a:buClr>
              <a:buFont typeface="Wingdings"/>
              <a:buChar char=""/>
              <a:tabLst>
                <a:tab pos="237490" algn="l"/>
              </a:tabLst>
            </a:pP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g</a:t>
            </a:r>
            <a:endParaRPr sz="2400">
              <a:latin typeface="Arial MT"/>
              <a:cs typeface="Arial MT"/>
            </a:endParaRPr>
          </a:p>
          <a:p>
            <a:pPr marL="236854" indent="-224790">
              <a:lnSpc>
                <a:spcPct val="100000"/>
              </a:lnSpc>
              <a:buClr>
                <a:srgbClr val="C0504D"/>
              </a:buClr>
              <a:buFont typeface="Wingdings"/>
              <a:buChar char=""/>
              <a:tabLst>
                <a:tab pos="237490" algn="l"/>
              </a:tabLst>
            </a:pPr>
            <a:r>
              <a:rPr sz="2400" spc="-5" dirty="0">
                <a:latin typeface="Arial MT"/>
                <a:cs typeface="Arial MT"/>
              </a:rPr>
              <a:t>R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0978" y="4364812"/>
            <a:ext cx="14624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795" indent="-760730">
              <a:lnSpc>
                <a:spcPct val="100000"/>
              </a:lnSpc>
              <a:spcBef>
                <a:spcPts val="100"/>
              </a:spcBef>
              <a:buAutoNum type="arabicPlain" startAt="28"/>
              <a:tabLst>
                <a:tab pos="772795" algn="l"/>
                <a:tab pos="773430" algn="l"/>
              </a:tabLst>
            </a:pPr>
            <a:r>
              <a:rPr sz="2400" dirty="0">
                <a:latin typeface="Arial MT"/>
                <a:cs typeface="Arial MT"/>
              </a:rPr>
              <a:t>: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$gp</a:t>
            </a:r>
            <a:endParaRPr sz="2400">
              <a:latin typeface="Arial MT"/>
              <a:cs typeface="Arial MT"/>
            </a:endParaRPr>
          </a:p>
          <a:p>
            <a:pPr marL="772795" indent="-760095">
              <a:lnSpc>
                <a:spcPct val="100000"/>
              </a:lnSpc>
              <a:spcBef>
                <a:spcPts val="5"/>
              </a:spcBef>
              <a:buAutoNum type="arabicPlain" startAt="28"/>
              <a:tabLst>
                <a:tab pos="772795" algn="l"/>
                <a:tab pos="773430" algn="l"/>
              </a:tabLst>
            </a:pPr>
            <a:r>
              <a:rPr sz="2400" dirty="0">
                <a:latin typeface="Arial MT"/>
                <a:cs typeface="Arial MT"/>
              </a:rPr>
              <a:t>: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$sp</a:t>
            </a:r>
            <a:endParaRPr sz="2400">
              <a:latin typeface="Arial MT"/>
              <a:cs typeface="Arial MT"/>
            </a:endParaRPr>
          </a:p>
          <a:p>
            <a:pPr marL="772795" indent="-760095">
              <a:lnSpc>
                <a:spcPct val="100000"/>
              </a:lnSpc>
              <a:buAutoNum type="arabicPlain" startAt="28"/>
              <a:tabLst>
                <a:tab pos="772795" algn="l"/>
                <a:tab pos="773430" algn="l"/>
              </a:tabLst>
            </a:pPr>
            <a:r>
              <a:rPr sz="2400" dirty="0">
                <a:latin typeface="Arial MT"/>
                <a:cs typeface="Arial MT"/>
              </a:rPr>
              <a:t>: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$fp</a:t>
            </a:r>
            <a:endParaRPr sz="2400">
              <a:latin typeface="Arial MT"/>
              <a:cs typeface="Arial MT"/>
            </a:endParaRPr>
          </a:p>
          <a:p>
            <a:pPr marL="772795" indent="-760095">
              <a:lnSpc>
                <a:spcPct val="100000"/>
              </a:lnSpc>
              <a:buAutoNum type="arabicPlain" startAt="28"/>
              <a:tabLst>
                <a:tab pos="772795" algn="l"/>
                <a:tab pos="773430" algn="l"/>
              </a:tabLst>
            </a:pPr>
            <a:r>
              <a:rPr sz="2400" dirty="0">
                <a:latin typeface="Arial MT"/>
                <a:cs typeface="Arial MT"/>
              </a:rPr>
              <a:t>: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$ra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711027"/>
            <a:ext cx="8644128" cy="5173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284479"/>
            <a:ext cx="4638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Immediate</a:t>
            </a:r>
            <a:r>
              <a:rPr sz="2800" spc="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Operands</a:t>
            </a:r>
            <a:r>
              <a:rPr sz="2800" spc="3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-</a:t>
            </a:r>
            <a:r>
              <a:rPr sz="280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Örnek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3096259"/>
            <a:ext cx="8162925" cy="200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•"/>
              <a:tabLst>
                <a:tab pos="156210" algn="l"/>
              </a:tabLst>
            </a:pPr>
            <a:r>
              <a:rPr sz="1800" dirty="0">
                <a:latin typeface="Arial MT"/>
                <a:cs typeface="Arial MT"/>
              </a:rPr>
              <a:t>Bir kom</a:t>
            </a:r>
            <a:r>
              <a:rPr sz="1800" spc="-10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</a:t>
            </a:r>
            <a:r>
              <a:rPr sz="1800" spc="-10" dirty="0">
                <a:latin typeface="Arial MT"/>
                <a:cs typeface="Arial MT"/>
              </a:rPr>
              <a:t>b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 bi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 g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spc="-300" dirty="0">
                <a:latin typeface="Arial MT"/>
                <a:cs typeface="Arial MT"/>
              </a:rPr>
              <a:t>riş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spc="-520" dirty="0">
                <a:latin typeface="Arial MT"/>
                <a:cs typeface="Arial MT"/>
              </a:rPr>
              <a:t>ğ</a:t>
            </a:r>
            <a:r>
              <a:rPr sz="1800" spc="-30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ri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0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ti</a:t>
            </a:r>
            <a:r>
              <a:rPr sz="1800" spc="-25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ç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0" dirty="0">
                <a:latin typeface="Arial MT"/>
                <a:cs typeface="Arial MT"/>
              </a:rPr>
              <a:t>u</a:t>
            </a:r>
            <a:r>
              <a:rPr sz="1800" spc="-25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5" dirty="0">
                <a:latin typeface="Arial MT"/>
                <a:cs typeface="Arial MT"/>
              </a:rPr>
              <a:t>r</a:t>
            </a:r>
            <a:r>
              <a:rPr sz="1800" dirty="0">
                <a:latin typeface="Arial MT"/>
                <a:cs typeface="Arial MT"/>
              </a:rPr>
              <a:t>.</a:t>
            </a:r>
          </a:p>
          <a:p>
            <a:pPr marL="12700" marR="11430">
              <a:lnSpc>
                <a:spcPct val="100000"/>
              </a:lnSpc>
              <a:buClr>
                <a:srgbClr val="CC0000"/>
              </a:buClr>
              <a:buChar char="•"/>
              <a:tabLst>
                <a:tab pos="156210" algn="l"/>
              </a:tabLst>
            </a:pPr>
            <a:r>
              <a:rPr sz="1800" dirty="0">
                <a:latin typeface="Arial MT"/>
                <a:cs typeface="Arial MT"/>
              </a:rPr>
              <a:t>Bir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immediate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komut,girişlerden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birini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sabit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70" dirty="0">
                <a:latin typeface="Arial MT"/>
                <a:cs typeface="Arial MT"/>
              </a:rPr>
              <a:t>değer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olarak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kullanır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(Bir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register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operand’ı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yerine).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 dirty="0">
              <a:latin typeface="Arial MT"/>
              <a:cs typeface="Arial MT"/>
            </a:endParaRPr>
          </a:p>
          <a:p>
            <a:pPr marL="265430">
              <a:lnSpc>
                <a:spcPct val="100000"/>
              </a:lnSpc>
              <a:tabLst>
                <a:tab pos="1096010" algn="l"/>
                <a:tab pos="3620135" algn="l"/>
              </a:tabLst>
            </a:pPr>
            <a:r>
              <a:rPr sz="2400" spc="-5" dirty="0">
                <a:latin typeface="Arial MT"/>
                <a:cs typeface="Arial MT"/>
              </a:rPr>
              <a:t>addi	$s0,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$zero,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1000	</a:t>
            </a:r>
            <a:r>
              <a:rPr sz="1600" spc="-5" dirty="0">
                <a:latin typeface="Arial MT"/>
                <a:cs typeface="Arial MT"/>
              </a:rPr>
              <a:t>#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programın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85" dirty="0">
                <a:latin typeface="Arial MT"/>
                <a:cs typeface="Arial MT"/>
              </a:rPr>
              <a:t>başlangıç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adresinin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1000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95" dirty="0">
                <a:latin typeface="Arial MT"/>
                <a:cs typeface="Arial MT"/>
              </a:rPr>
              <a:t>olduğu,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bunun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$s0</a:t>
            </a:r>
          </a:p>
          <a:p>
            <a:pPr marL="3670935" marR="107314">
              <a:lnSpc>
                <a:spcPct val="100000"/>
              </a:lnSpc>
              <a:spcBef>
                <a:spcPts val="15"/>
              </a:spcBef>
              <a:tabLst>
                <a:tab pos="3965575" algn="l"/>
              </a:tabLst>
            </a:pPr>
            <a:r>
              <a:rPr sz="1400" dirty="0">
                <a:latin typeface="Arial MT"/>
                <a:cs typeface="Arial MT"/>
              </a:rPr>
              <a:t>#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‘a </a:t>
            </a:r>
            <a:r>
              <a:rPr sz="1400" spc="-10" dirty="0">
                <a:latin typeface="Arial MT"/>
                <a:cs typeface="Arial MT"/>
              </a:rPr>
              <a:t>kayıt </a:t>
            </a:r>
            <a:r>
              <a:rPr sz="1400" spc="-5" dirty="0">
                <a:latin typeface="Arial MT"/>
                <a:cs typeface="Arial MT"/>
              </a:rPr>
              <a:t>edilmesini,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$zero ise </a:t>
            </a:r>
            <a:r>
              <a:rPr sz="1400" spc="-10" dirty="0">
                <a:latin typeface="Arial MT"/>
                <a:cs typeface="Arial MT"/>
              </a:rPr>
              <a:t>devamlı </a:t>
            </a:r>
            <a:r>
              <a:rPr sz="1400" spc="-5" dirty="0">
                <a:latin typeface="Arial MT"/>
                <a:cs typeface="Arial MT"/>
              </a:rPr>
              <a:t>0’a </a:t>
            </a:r>
            <a:r>
              <a:rPr sz="1400" spc="-180" dirty="0">
                <a:latin typeface="Arial MT"/>
                <a:cs typeface="Arial MT"/>
              </a:rPr>
              <a:t>eşit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olan bir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#	regist</a:t>
            </a:r>
            <a:r>
              <a:rPr sz="1400" spc="-5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75" dirty="0">
                <a:latin typeface="Arial MT"/>
                <a:cs typeface="Arial MT"/>
              </a:rPr>
              <a:t>olduğunu</a:t>
            </a:r>
            <a:r>
              <a:rPr sz="1400" spc="-70" dirty="0">
                <a:latin typeface="Arial MT"/>
                <a:cs typeface="Arial MT"/>
              </a:rPr>
              <a:t>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belir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-5" dirty="0">
                <a:latin typeface="Arial MT"/>
                <a:cs typeface="Arial MT"/>
              </a:rPr>
              <a:t>ilme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5" dirty="0">
                <a:latin typeface="Arial MT"/>
                <a:cs typeface="Arial MT"/>
              </a:rPr>
              <a:t>i.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9349" y="5076190"/>
            <a:ext cx="400875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# Bu a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operand’ının </a:t>
            </a:r>
            <a:r>
              <a:rPr sz="2400" spc="-20" dirty="0">
                <a:latin typeface="Arial MT"/>
                <a:cs typeface="Arial MT"/>
              </a:rPr>
              <a:t>adresidir.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# Bu b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operand’ının </a:t>
            </a:r>
            <a:r>
              <a:rPr sz="2400" spc="-15" dirty="0">
                <a:latin typeface="Arial MT"/>
                <a:cs typeface="Arial MT"/>
              </a:rPr>
              <a:t>adresidir.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# Bu 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operand’ının</a:t>
            </a:r>
            <a:r>
              <a:rPr sz="2400" spc="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adresidir.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877" y="5035536"/>
            <a:ext cx="6013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ad</a:t>
            </a:r>
            <a:r>
              <a:rPr sz="2400" spc="-15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i 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di  </a:t>
            </a:r>
            <a:r>
              <a:rPr sz="2400" spc="-5" dirty="0">
                <a:latin typeface="Arial MT"/>
                <a:cs typeface="Arial MT"/>
              </a:rPr>
              <a:t>ad</a:t>
            </a:r>
            <a:r>
              <a:rPr sz="2400" spc="-15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i  ad</a:t>
            </a:r>
            <a:r>
              <a:rPr sz="2400" spc="-15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i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6934" y="5076190"/>
            <a:ext cx="168528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$s1,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$s0,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$s2,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$s0,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4</a:t>
            </a:r>
          </a:p>
          <a:p>
            <a:pPr marL="13335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$s3,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$s0,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8</a:t>
            </a:r>
            <a:endParaRPr sz="2400" dirty="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$s4,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$s0,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12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0873" y="6173825"/>
            <a:ext cx="4734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#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dizi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operandı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d[0] </a:t>
            </a:r>
            <a:r>
              <a:rPr sz="2400" spc="-15" dirty="0">
                <a:latin typeface="Arial MT"/>
                <a:cs typeface="Arial MT"/>
              </a:rPr>
              <a:t>ın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adresidir.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208" y="952318"/>
            <a:ext cx="7466640" cy="1804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0405" y="214376"/>
            <a:ext cx="53632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581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C0000"/>
                </a:solidFill>
                <a:latin typeface="Arial MT"/>
                <a:cs typeface="Arial MT"/>
              </a:rPr>
              <a:t>Memory</a:t>
            </a:r>
            <a:r>
              <a:rPr dirty="0">
                <a:solidFill>
                  <a:srgbClr val="CC0000"/>
                </a:solidFill>
                <a:latin typeface="Arial MT"/>
                <a:cs typeface="Arial MT"/>
              </a:rPr>
              <a:t> Instruction</a:t>
            </a:r>
            <a:r>
              <a:rPr spc="-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CC0000"/>
                </a:solidFill>
                <a:latin typeface="Arial MT"/>
                <a:cs typeface="Arial MT"/>
              </a:rPr>
              <a:t>Format </a:t>
            </a:r>
            <a:r>
              <a:rPr spc="-5" dirty="0">
                <a:solidFill>
                  <a:srgbClr val="CC0000"/>
                </a:solidFill>
                <a:latin typeface="Arial MT"/>
                <a:cs typeface="Arial MT"/>
              </a:rPr>
              <a:t> (Hafızadan</a:t>
            </a:r>
            <a:r>
              <a:rPr spc="4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CC0000"/>
                </a:solidFill>
                <a:latin typeface="Arial MT"/>
                <a:cs typeface="Arial MT"/>
              </a:rPr>
              <a:t>transfer</a:t>
            </a:r>
            <a:r>
              <a:rPr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CC0000"/>
                </a:solidFill>
                <a:latin typeface="Arial MT"/>
                <a:cs typeface="Arial MT"/>
              </a:rPr>
              <a:t>komutunun</a:t>
            </a:r>
            <a:r>
              <a:rPr spc="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CC0000"/>
                </a:solidFill>
                <a:latin typeface="Arial MT"/>
                <a:cs typeface="Arial MT"/>
              </a:rPr>
              <a:t>formatı)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73453"/>
            <a:ext cx="8197850" cy="359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•"/>
              <a:tabLst>
                <a:tab pos="203200" algn="l"/>
                <a:tab pos="3642360" algn="l"/>
              </a:tabLst>
            </a:pPr>
            <a:r>
              <a:rPr sz="2400" spc="-5" dirty="0">
                <a:latin typeface="Arial MT"/>
                <a:cs typeface="Arial MT"/>
              </a:rPr>
              <a:t>Hafızadan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reg’e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transfer	komutunun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formatı;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022985">
              <a:lnSpc>
                <a:spcPct val="100000"/>
              </a:lnSpc>
              <a:tabLst>
                <a:tab pos="4770120" algn="l"/>
              </a:tabLst>
            </a:pPr>
            <a:r>
              <a:rPr sz="2400" spc="-5" dirty="0">
                <a:solidFill>
                  <a:srgbClr val="C0504D"/>
                </a:solidFill>
                <a:latin typeface="Arial MT"/>
                <a:cs typeface="Arial MT"/>
              </a:rPr>
              <a:t>destination</a:t>
            </a:r>
            <a:r>
              <a:rPr sz="2400" spc="3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Arial MT"/>
                <a:cs typeface="Arial MT"/>
              </a:rPr>
              <a:t>register</a:t>
            </a:r>
            <a:r>
              <a:rPr sz="2400" spc="3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Arial MT"/>
                <a:cs typeface="Arial MT"/>
              </a:rPr>
              <a:t>(Hedef	registeri)</a:t>
            </a:r>
            <a:endParaRPr sz="2400">
              <a:latin typeface="Arial MT"/>
              <a:cs typeface="Arial MT"/>
            </a:endParaRPr>
          </a:p>
          <a:p>
            <a:pPr marL="2538095">
              <a:lnSpc>
                <a:spcPct val="100000"/>
              </a:lnSpc>
            </a:pPr>
            <a:r>
              <a:rPr sz="2400" spc="-5" dirty="0">
                <a:solidFill>
                  <a:srgbClr val="C0504D"/>
                </a:solidFill>
                <a:latin typeface="Arial MT"/>
                <a:cs typeface="Arial MT"/>
              </a:rPr>
              <a:t>source</a:t>
            </a:r>
            <a:r>
              <a:rPr sz="2400" spc="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Arial MT"/>
                <a:cs typeface="Arial MT"/>
              </a:rPr>
              <a:t>address</a:t>
            </a:r>
            <a:r>
              <a:rPr sz="2400" spc="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Arial MT"/>
                <a:cs typeface="Arial MT"/>
              </a:rPr>
              <a:t>(kaynak</a:t>
            </a:r>
            <a:r>
              <a:rPr sz="2400" spc="1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Arial MT"/>
                <a:cs typeface="Arial MT"/>
              </a:rPr>
              <a:t>adresi)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770255">
              <a:lnSpc>
                <a:spcPct val="100000"/>
              </a:lnSpc>
              <a:tabLst>
                <a:tab pos="1394460" algn="l"/>
                <a:tab pos="2155190" algn="l"/>
              </a:tabLst>
            </a:pPr>
            <a:r>
              <a:rPr sz="2400" dirty="0">
                <a:latin typeface="Arial MT"/>
                <a:cs typeface="Arial MT"/>
              </a:rPr>
              <a:t>lw	$t0,	8($t3)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 MT"/>
              <a:cs typeface="Arial MT"/>
            </a:endParaRPr>
          </a:p>
          <a:p>
            <a:pPr marL="181610">
              <a:lnSpc>
                <a:spcPct val="100000"/>
              </a:lnSpc>
            </a:pPr>
            <a:r>
              <a:rPr sz="2400" spc="-5" dirty="0">
                <a:solidFill>
                  <a:srgbClr val="CC0000"/>
                </a:solidFill>
                <a:latin typeface="Arial MT"/>
                <a:cs typeface="Arial MT"/>
              </a:rPr>
              <a:t>any</a:t>
            </a:r>
            <a:r>
              <a:rPr sz="2400" spc="-2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Arial MT"/>
                <a:cs typeface="Arial MT"/>
              </a:rPr>
              <a:t>register</a:t>
            </a:r>
            <a:endParaRPr sz="2400">
              <a:latin typeface="Arial MT"/>
              <a:cs typeface="Arial MT"/>
            </a:endParaRPr>
          </a:p>
          <a:p>
            <a:pPr marL="1443990">
              <a:lnSpc>
                <a:spcPct val="100000"/>
              </a:lnSpc>
            </a:pPr>
            <a:r>
              <a:rPr sz="2400" spc="-5" dirty="0">
                <a:solidFill>
                  <a:srgbClr val="4F81BC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81BC"/>
                </a:solidFill>
                <a:latin typeface="Arial MT"/>
                <a:cs typeface="Arial MT"/>
              </a:rPr>
              <a:t>constant that</a:t>
            </a:r>
            <a:r>
              <a:rPr sz="2400" spc="-1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F81BC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F81BC"/>
                </a:solidFill>
                <a:latin typeface="Arial MT"/>
                <a:cs typeface="Arial MT"/>
              </a:rPr>
              <a:t>added</a:t>
            </a:r>
            <a:r>
              <a:rPr sz="2400" spc="2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81BC"/>
                </a:solidFill>
                <a:latin typeface="Arial MT"/>
                <a:cs typeface="Arial MT"/>
              </a:rPr>
              <a:t>to the</a:t>
            </a:r>
            <a:r>
              <a:rPr sz="2400" spc="-10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F81BC"/>
                </a:solidFill>
                <a:latin typeface="Arial MT"/>
                <a:cs typeface="Arial MT"/>
              </a:rPr>
              <a:t>register</a:t>
            </a:r>
            <a:r>
              <a:rPr sz="2400" spc="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F81BC"/>
                </a:solidFill>
                <a:latin typeface="Arial MT"/>
                <a:cs typeface="Arial MT"/>
              </a:rPr>
              <a:t>in</a:t>
            </a:r>
            <a:r>
              <a:rPr sz="2400" spc="-10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F81BC"/>
                </a:solidFill>
                <a:latin typeface="Arial MT"/>
                <a:cs typeface="Arial MT"/>
              </a:rPr>
              <a:t>brackets</a:t>
            </a:r>
            <a:endParaRPr sz="24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(Parantez</a:t>
            </a:r>
            <a:r>
              <a:rPr sz="1800" spc="10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F81BC"/>
                </a:solidFill>
                <a:latin typeface="Arial MT"/>
                <a:cs typeface="Arial MT"/>
              </a:rPr>
              <a:t>içindeki</a:t>
            </a:r>
            <a:r>
              <a:rPr sz="1800" spc="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registerin</a:t>
            </a:r>
            <a:r>
              <a:rPr sz="1800" spc="2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4F81BC"/>
                </a:solidFill>
                <a:latin typeface="Arial MT"/>
                <a:cs typeface="Arial MT"/>
              </a:rPr>
              <a:t>içeriğine</a:t>
            </a:r>
            <a:r>
              <a:rPr sz="1800" spc="20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F81BC"/>
                </a:solidFill>
                <a:latin typeface="Arial MT"/>
                <a:cs typeface="Arial MT"/>
              </a:rPr>
              <a:t>eklenen</a:t>
            </a:r>
            <a:r>
              <a:rPr sz="1800" spc="10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sabit</a:t>
            </a:r>
            <a:r>
              <a:rPr sz="1800" spc="10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4F81BC"/>
                </a:solidFill>
                <a:latin typeface="Arial MT"/>
                <a:cs typeface="Arial MT"/>
              </a:rPr>
              <a:t>değer)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9447" y="2590164"/>
            <a:ext cx="113030" cy="762635"/>
          </a:xfrm>
          <a:custGeom>
            <a:avLst/>
            <a:gdLst/>
            <a:ahLst/>
            <a:cxnLst/>
            <a:rect l="l" t="t" r="r" b="b"/>
            <a:pathLst>
              <a:path w="113030" h="762635">
                <a:moveTo>
                  <a:pt x="0" y="683006"/>
                </a:moveTo>
                <a:lnTo>
                  <a:pt x="30352" y="762635"/>
                </a:lnTo>
                <a:lnTo>
                  <a:pt x="69885" y="700024"/>
                </a:lnTo>
                <a:lnTo>
                  <a:pt x="43052" y="700024"/>
                </a:lnTo>
                <a:lnTo>
                  <a:pt x="30352" y="698881"/>
                </a:lnTo>
                <a:lnTo>
                  <a:pt x="31621" y="686184"/>
                </a:lnTo>
                <a:lnTo>
                  <a:pt x="0" y="683006"/>
                </a:lnTo>
                <a:close/>
              </a:path>
              <a:path w="113030" h="762635">
                <a:moveTo>
                  <a:pt x="31621" y="686184"/>
                </a:moveTo>
                <a:lnTo>
                  <a:pt x="30352" y="698881"/>
                </a:lnTo>
                <a:lnTo>
                  <a:pt x="43052" y="700024"/>
                </a:lnTo>
                <a:lnTo>
                  <a:pt x="44309" y="687459"/>
                </a:lnTo>
                <a:lnTo>
                  <a:pt x="31621" y="686184"/>
                </a:lnTo>
                <a:close/>
              </a:path>
              <a:path w="113030" h="762635">
                <a:moveTo>
                  <a:pt x="44309" y="687459"/>
                </a:moveTo>
                <a:lnTo>
                  <a:pt x="43052" y="700024"/>
                </a:lnTo>
                <a:lnTo>
                  <a:pt x="69885" y="700024"/>
                </a:lnTo>
                <a:lnTo>
                  <a:pt x="75818" y="690626"/>
                </a:lnTo>
                <a:lnTo>
                  <a:pt x="44309" y="687459"/>
                </a:lnTo>
                <a:close/>
              </a:path>
              <a:path w="113030" h="762635">
                <a:moveTo>
                  <a:pt x="100202" y="0"/>
                </a:moveTo>
                <a:lnTo>
                  <a:pt x="31621" y="686184"/>
                </a:lnTo>
                <a:lnTo>
                  <a:pt x="44309" y="687459"/>
                </a:lnTo>
                <a:lnTo>
                  <a:pt x="112902" y="1270"/>
                </a:lnTo>
                <a:lnTo>
                  <a:pt x="100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4688" y="2893186"/>
            <a:ext cx="165735" cy="383540"/>
          </a:xfrm>
          <a:custGeom>
            <a:avLst/>
            <a:gdLst/>
            <a:ahLst/>
            <a:cxnLst/>
            <a:rect l="l" t="t" r="r" b="b"/>
            <a:pathLst>
              <a:path w="165735" h="383539">
                <a:moveTo>
                  <a:pt x="0" y="298450"/>
                </a:moveTo>
                <a:lnTo>
                  <a:pt x="7112" y="383413"/>
                </a:lnTo>
                <a:lnTo>
                  <a:pt x="70738" y="326771"/>
                </a:lnTo>
                <a:lnTo>
                  <a:pt x="36575" y="326771"/>
                </a:lnTo>
                <a:lnTo>
                  <a:pt x="24764" y="322072"/>
                </a:lnTo>
                <a:lnTo>
                  <a:pt x="29493" y="310257"/>
                </a:lnTo>
                <a:lnTo>
                  <a:pt x="0" y="298450"/>
                </a:lnTo>
                <a:close/>
              </a:path>
              <a:path w="165735" h="383539">
                <a:moveTo>
                  <a:pt x="29493" y="310257"/>
                </a:moveTo>
                <a:lnTo>
                  <a:pt x="24764" y="322072"/>
                </a:lnTo>
                <a:lnTo>
                  <a:pt x="36575" y="326771"/>
                </a:lnTo>
                <a:lnTo>
                  <a:pt x="41291" y="314981"/>
                </a:lnTo>
                <a:lnTo>
                  <a:pt x="29493" y="310257"/>
                </a:lnTo>
                <a:close/>
              </a:path>
              <a:path w="165735" h="383539">
                <a:moveTo>
                  <a:pt x="41291" y="314981"/>
                </a:moveTo>
                <a:lnTo>
                  <a:pt x="36575" y="326771"/>
                </a:lnTo>
                <a:lnTo>
                  <a:pt x="70738" y="326771"/>
                </a:lnTo>
                <a:lnTo>
                  <a:pt x="41291" y="314981"/>
                </a:lnTo>
                <a:close/>
              </a:path>
              <a:path w="165735" h="383539">
                <a:moveTo>
                  <a:pt x="153669" y="0"/>
                </a:moveTo>
                <a:lnTo>
                  <a:pt x="29493" y="310257"/>
                </a:lnTo>
                <a:lnTo>
                  <a:pt x="41291" y="314981"/>
                </a:lnTo>
                <a:lnTo>
                  <a:pt x="165354" y="4825"/>
                </a:lnTo>
                <a:lnTo>
                  <a:pt x="153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9158" y="3581400"/>
            <a:ext cx="1149350" cy="838835"/>
          </a:xfrm>
          <a:custGeom>
            <a:avLst/>
            <a:gdLst/>
            <a:ahLst/>
            <a:cxnLst/>
            <a:rect l="l" t="t" r="r" b="b"/>
            <a:pathLst>
              <a:path w="1149350" h="838835">
                <a:moveTo>
                  <a:pt x="1148842" y="76200"/>
                </a:moveTo>
                <a:lnTo>
                  <a:pt x="1064514" y="64135"/>
                </a:lnTo>
                <a:lnTo>
                  <a:pt x="1074585" y="94310"/>
                </a:lnTo>
                <a:lnTo>
                  <a:pt x="865314" y="164071"/>
                </a:lnTo>
                <a:lnTo>
                  <a:pt x="857250" y="75311"/>
                </a:lnTo>
                <a:lnTo>
                  <a:pt x="888873" y="72390"/>
                </a:lnTo>
                <a:lnTo>
                  <a:pt x="882815" y="62611"/>
                </a:lnTo>
                <a:lnTo>
                  <a:pt x="844042" y="0"/>
                </a:lnTo>
                <a:lnTo>
                  <a:pt x="813054" y="79375"/>
                </a:lnTo>
                <a:lnTo>
                  <a:pt x="844562" y="76479"/>
                </a:lnTo>
                <a:lnTo>
                  <a:pt x="852893" y="168211"/>
                </a:lnTo>
                <a:lnTo>
                  <a:pt x="16764" y="446913"/>
                </a:lnTo>
                <a:lnTo>
                  <a:pt x="135851" y="149364"/>
                </a:lnTo>
                <a:lnTo>
                  <a:pt x="165354" y="161163"/>
                </a:lnTo>
                <a:lnTo>
                  <a:pt x="162979" y="132842"/>
                </a:lnTo>
                <a:lnTo>
                  <a:pt x="158242" y="76200"/>
                </a:lnTo>
                <a:lnTo>
                  <a:pt x="94615" y="132842"/>
                </a:lnTo>
                <a:lnTo>
                  <a:pt x="124053" y="144640"/>
                </a:lnTo>
                <a:lnTo>
                  <a:pt x="0" y="454787"/>
                </a:lnTo>
                <a:lnTo>
                  <a:pt x="5842" y="457200"/>
                </a:lnTo>
                <a:lnTo>
                  <a:pt x="7874" y="463169"/>
                </a:lnTo>
                <a:lnTo>
                  <a:pt x="854075" y="181178"/>
                </a:lnTo>
                <a:lnTo>
                  <a:pt x="913892" y="838835"/>
                </a:lnTo>
                <a:lnTo>
                  <a:pt x="926592" y="837565"/>
                </a:lnTo>
                <a:lnTo>
                  <a:pt x="866495" y="177038"/>
                </a:lnTo>
                <a:lnTo>
                  <a:pt x="1078598" y="106349"/>
                </a:lnTo>
                <a:lnTo>
                  <a:pt x="1088644" y="136398"/>
                </a:lnTo>
                <a:lnTo>
                  <a:pt x="1134745" y="90297"/>
                </a:lnTo>
                <a:lnTo>
                  <a:pt x="114884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04622"/>
              </p:ext>
            </p:extLst>
          </p:nvPr>
        </p:nvGraphicFramePr>
        <p:xfrm>
          <a:off x="671118" y="3663379"/>
          <a:ext cx="7957819" cy="2969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036">
                <a:tc>
                  <a:txBody>
                    <a:bodyPr/>
                    <a:lstStyle/>
                    <a:p>
                      <a:pPr marL="59055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addi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marL="78740">
                        <a:lnSpc>
                          <a:spcPts val="2155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addi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$s0,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$zero,1000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marL="132080">
                        <a:lnSpc>
                          <a:spcPts val="2155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$s1,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$s0,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0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4935">
                        <a:lnSpc>
                          <a:spcPts val="2155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#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Bu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ğ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şke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spc="-1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 marR="51435" algn="r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addi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$s2,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$s0,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80340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#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Bu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değ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iş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ken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ad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si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spc="-10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78">
                <a:tc>
                  <a:txBody>
                    <a:bodyPr/>
                    <a:lstStyle/>
                    <a:p>
                      <a:pPr marR="51435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addi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$s3,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$s0,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8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8034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#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Bu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ğ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şke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spc="-1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.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54">
                <a:tc>
                  <a:txBody>
                    <a:bodyPr/>
                    <a:lstStyle/>
                    <a:p>
                      <a:pPr marR="51435" algn="r"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addi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$s4,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$s0,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12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80340">
                        <a:lnSpc>
                          <a:spcPts val="198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#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Bu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d[0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]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de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ğ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işk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597">
                <a:tc>
                  <a:txBody>
                    <a:bodyPr/>
                    <a:lstStyle/>
                    <a:p>
                      <a:pPr marL="31750" marR="14922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lw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lw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d 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sw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8161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$t0,</a:t>
                      </a:r>
                      <a:r>
                        <a:rPr sz="18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8($s4)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$t1,</a:t>
                      </a:r>
                      <a:r>
                        <a:rPr sz="18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tr-TR" sz="1800" spc="-85" dirty="0" smtClean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pc="-5" dirty="0" smtClean="0">
                          <a:latin typeface="Arial MT"/>
                          <a:cs typeface="Arial MT"/>
                        </a:rPr>
                        <a:t>($s</a:t>
                      </a:r>
                      <a:r>
                        <a:rPr lang="tr-TR" sz="1800" spc="-5" dirty="0" smtClean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pc="-5" dirty="0" smtClean="0">
                          <a:latin typeface="Arial MT"/>
                          <a:cs typeface="Arial MT"/>
                        </a:rPr>
                        <a:t>)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$t0,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$t0,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$t1</a:t>
                      </a: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$t0,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12($s4)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181610" marB="0"/>
                </a:tc>
                <a:tc>
                  <a:txBody>
                    <a:bodyPr/>
                    <a:lstStyle/>
                    <a:p>
                      <a:pPr marL="18415" marR="42545" indent="63500" algn="just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#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#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#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#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8161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d[2]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nin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u="heavy" spc="-12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 MT"/>
                          <a:cs typeface="Arial MT"/>
                        </a:rPr>
                        <a:t>içeriği</a:t>
                      </a:r>
                      <a:r>
                        <a:rPr sz="1800" u="heavy" spc="2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$t0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registerine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getirilir.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marL="135890" marR="629285" indent="-2222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000125" algn="l"/>
                          <a:tab pos="1397635" algn="l"/>
                        </a:tabLst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a’nın</a:t>
                      </a:r>
                      <a:r>
                        <a:rPr sz="180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u="heavy" spc="-12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 MT"/>
                          <a:cs typeface="Arial MT"/>
                        </a:rPr>
                        <a:t>içeriği</a:t>
                      </a:r>
                      <a:r>
                        <a:rPr sz="1800" spc="-1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$t1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registerine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getirilir.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Toplam	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$t0’nin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içindedir.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tabLst>
                          <a:tab pos="1397635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$t0’In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20" dirty="0">
                          <a:latin typeface="Arial MT"/>
                          <a:cs typeface="Arial MT"/>
                        </a:rPr>
                        <a:t>içeriği	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d[3]</a:t>
                      </a:r>
                      <a:r>
                        <a:rPr sz="1800" spc="4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nolu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hafızadaki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adrese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1816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yazılır.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0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00"/>
                        </a:lnSpc>
                        <a:spcBef>
                          <a:spcPts val="405"/>
                        </a:spcBef>
                      </a:pP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090" y="421004"/>
            <a:ext cx="993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Örn</a:t>
            </a:r>
            <a:r>
              <a:rPr sz="2800" dirty="0">
                <a:solidFill>
                  <a:srgbClr val="CC0000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k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2230882"/>
            <a:ext cx="7444740" cy="1424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268730" algn="l"/>
              </a:tabLst>
            </a:pPr>
            <a:r>
              <a:rPr sz="2000" spc="-434" dirty="0">
                <a:latin typeface="Arial MT"/>
                <a:cs typeface="Arial MT"/>
              </a:rPr>
              <a:t>Aşağ</a:t>
            </a:r>
            <a:r>
              <a:rPr sz="2000" spc="-165" dirty="0">
                <a:latin typeface="Arial MT"/>
                <a:cs typeface="Arial MT"/>
              </a:rPr>
              <a:t>ı</a:t>
            </a:r>
            <a:r>
              <a:rPr sz="2000" spc="-5" dirty="0">
                <a:latin typeface="Arial MT"/>
                <a:cs typeface="Arial MT"/>
              </a:rPr>
              <a:t>da</a:t>
            </a:r>
            <a:r>
              <a:rPr sz="2000" spc="5" dirty="0">
                <a:latin typeface="Arial MT"/>
                <a:cs typeface="Arial MT"/>
              </a:rPr>
              <a:t>k</a:t>
            </a:r>
            <a:r>
              <a:rPr sz="2000" dirty="0">
                <a:latin typeface="Arial MT"/>
                <a:cs typeface="Arial MT"/>
              </a:rPr>
              <a:t>i	C kodu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u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emle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dun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dön</a:t>
            </a:r>
            <a:r>
              <a:rPr sz="2000" spc="5" dirty="0">
                <a:latin typeface="Arial MT"/>
                <a:cs typeface="Arial MT"/>
              </a:rPr>
              <a:t>ü</a:t>
            </a:r>
            <a:r>
              <a:rPr sz="2000" spc="-335" dirty="0">
                <a:latin typeface="Arial MT"/>
                <a:cs typeface="Arial MT"/>
              </a:rPr>
              <a:t>ştü</a:t>
            </a:r>
            <a:r>
              <a:rPr sz="2000" spc="-105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Bir </a:t>
            </a:r>
            <a:r>
              <a:rPr sz="2000" spc="-5" dirty="0">
                <a:latin typeface="Arial MT"/>
                <a:cs typeface="Arial MT"/>
              </a:rPr>
              <a:t>önce</a:t>
            </a:r>
            <a:r>
              <a:rPr sz="2000" spc="5" dirty="0">
                <a:latin typeface="Arial MT"/>
                <a:cs typeface="Arial MT"/>
              </a:rPr>
              <a:t>k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haf</a:t>
            </a:r>
            <a:r>
              <a:rPr sz="2000" spc="-20" dirty="0">
                <a:latin typeface="Arial MT"/>
                <a:cs typeface="Arial MT"/>
              </a:rPr>
              <a:t>ı</a:t>
            </a:r>
            <a:r>
              <a:rPr sz="2000" dirty="0">
                <a:latin typeface="Arial MT"/>
                <a:cs typeface="Arial MT"/>
              </a:rPr>
              <a:t>za  </a:t>
            </a:r>
            <a:r>
              <a:rPr sz="2000" spc="-5" dirty="0">
                <a:latin typeface="Arial MT"/>
                <a:cs typeface="Arial MT"/>
              </a:rPr>
              <a:t>yapısını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register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transferlerini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kullan.</a:t>
            </a:r>
            <a:endParaRPr sz="2000" dirty="0">
              <a:latin typeface="Arial MT"/>
              <a:cs typeface="Arial MT"/>
            </a:endParaRPr>
          </a:p>
          <a:p>
            <a:pPr marL="2755900">
              <a:lnSpc>
                <a:spcPct val="100000"/>
              </a:lnSpc>
              <a:tabLst>
                <a:tab pos="3994785" algn="l"/>
                <a:tab pos="4603115" algn="l"/>
              </a:tabLst>
            </a:pPr>
            <a:r>
              <a:rPr sz="2000" dirty="0">
                <a:latin typeface="Arial MT"/>
                <a:cs typeface="Arial MT"/>
              </a:rPr>
              <a:t>C kodu</a:t>
            </a:r>
            <a:r>
              <a:rPr sz="2000" b="1" dirty="0">
                <a:latin typeface="Arial"/>
                <a:cs typeface="Arial"/>
              </a:rPr>
              <a:t>:	d[3]	=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d[2]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lang="tr-TR" sz="2000" b="1" dirty="0" smtClean="0">
                <a:latin typeface="Arial"/>
                <a:cs typeface="Arial"/>
              </a:rPr>
              <a:t>a</a:t>
            </a:r>
            <a:r>
              <a:rPr sz="2000" b="1" dirty="0" smtClean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1889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Çözüm.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3747" y="369715"/>
            <a:ext cx="6105394" cy="1474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185" y="98501"/>
            <a:ext cx="2356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solidFill>
                  <a:srgbClr val="000000"/>
                </a:solidFill>
              </a:rPr>
              <a:t>Özet</a:t>
            </a:r>
            <a:r>
              <a:rPr sz="4400" spc="-55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tablo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196340"/>
            <a:ext cx="8229600" cy="5186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433578"/>
            <a:ext cx="8140700" cy="444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 algn="ctr">
              <a:lnSpc>
                <a:spcPct val="100000"/>
              </a:lnSpc>
              <a:spcBef>
                <a:spcPts val="95"/>
              </a:spcBef>
            </a:pPr>
            <a:r>
              <a:rPr sz="16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HAFIZA</a:t>
            </a:r>
            <a:r>
              <a:rPr sz="16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YERLEŞİMİ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Arial"/>
              <a:cs typeface="Arial"/>
            </a:endParaRPr>
          </a:p>
          <a:p>
            <a:pPr marL="12700" marR="163830" indent="914400">
              <a:lnSpc>
                <a:spcPct val="100000"/>
              </a:lnSpc>
              <a:tabLst>
                <a:tab pos="4584700" algn="l"/>
              </a:tabLst>
            </a:pPr>
            <a:r>
              <a:rPr sz="1600" spc="-10" dirty="0">
                <a:latin typeface="Arial MT"/>
                <a:cs typeface="Arial MT"/>
              </a:rPr>
              <a:t>Büyük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kapasiteli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tek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boyutlu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dizi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105" dirty="0">
                <a:latin typeface="Arial MT"/>
                <a:cs typeface="Arial MT"/>
              </a:rPr>
              <a:t>şeklinde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gösterilen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32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bitlik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veya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64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bitlik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veriler,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MIPS’te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byte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(8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skalyıcılar)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veya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kelime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5" dirty="0">
                <a:latin typeface="Arial MT"/>
                <a:cs typeface="Arial MT"/>
              </a:rPr>
              <a:t>şeklinde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ifadelerin </a:t>
            </a:r>
            <a:r>
              <a:rPr sz="1600" spc="-80" dirty="0">
                <a:latin typeface="Arial MT"/>
                <a:cs typeface="Arial MT"/>
              </a:rPr>
              <a:t>saklandığı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8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bitlik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veri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saklayan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benzersiz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adreslerde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hafızalanır.	</a:t>
            </a:r>
            <a:r>
              <a:rPr sz="1600" spc="-10" dirty="0">
                <a:latin typeface="Arial MT"/>
                <a:cs typeface="Arial MT"/>
              </a:rPr>
              <a:t>Dolayısıyla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MIPS’te 32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bitlik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(4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byt’lık)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veri kelimeleri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25" dirty="0">
                <a:latin typeface="Arial MT"/>
                <a:cs typeface="Arial MT"/>
              </a:rPr>
              <a:t>ardışıl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hafıza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adresine </a:t>
            </a:r>
            <a:r>
              <a:rPr sz="1600" spc="-10" dirty="0">
                <a:latin typeface="Arial MT"/>
                <a:cs typeface="Arial MT"/>
              </a:rPr>
              <a:t>ihtiyaç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duyar.</a:t>
            </a:r>
            <a:endParaRPr sz="1600" dirty="0">
              <a:latin typeface="Arial MT"/>
              <a:cs typeface="Arial MT"/>
            </a:endParaRPr>
          </a:p>
          <a:p>
            <a:pPr marL="12700" marR="609600" indent="9144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Sonuç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olarak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MIPS’te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ardarda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32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bitlik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verilerin </a:t>
            </a:r>
            <a:r>
              <a:rPr sz="1600" spc="-80" dirty="0">
                <a:latin typeface="Arial MT"/>
                <a:cs typeface="Arial MT"/>
              </a:rPr>
              <a:t>saklandığı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hafıza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gurubu </a:t>
            </a:r>
            <a:r>
              <a:rPr sz="1600" spc="-5" dirty="0">
                <a:latin typeface="Arial MT"/>
                <a:cs typeface="Arial MT"/>
              </a:rPr>
              <a:t> adreslerinin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sonuncusunun </a:t>
            </a:r>
            <a:r>
              <a:rPr sz="1600" spc="-95" dirty="0">
                <a:latin typeface="Arial MT"/>
                <a:cs typeface="Arial MT"/>
              </a:rPr>
              <a:t>başlangıç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adresi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öncekinden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adres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sonra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olmalıdır.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Big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Endian </a:t>
            </a:r>
            <a:r>
              <a:rPr sz="16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Yerleştirme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şekli</a:t>
            </a:r>
            <a:r>
              <a:rPr sz="1600" spc="-5" dirty="0">
                <a:latin typeface="Arial MT"/>
                <a:cs typeface="Arial MT"/>
              </a:rPr>
              <a:t>: 32 bitlik kelimenin en </a:t>
            </a:r>
            <a:r>
              <a:rPr sz="1600" spc="-85" dirty="0">
                <a:latin typeface="Arial MT"/>
                <a:cs typeface="Arial MT"/>
              </a:rPr>
              <a:t>ağırlıklı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8 bit’ı(En soldaki </a:t>
            </a:r>
            <a:r>
              <a:rPr sz="1600" spc="-10" dirty="0">
                <a:latin typeface="Arial MT"/>
                <a:cs typeface="Arial MT"/>
              </a:rPr>
              <a:t>byte </a:t>
            </a:r>
            <a:r>
              <a:rPr sz="1600" spc="-5" dirty="0">
                <a:latin typeface="Arial MT"/>
                <a:cs typeface="Arial MT"/>
              </a:rPr>
              <a:t>-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MSByte)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 kelime için </a:t>
            </a:r>
            <a:r>
              <a:rPr sz="1600" spc="-110" dirty="0">
                <a:latin typeface="Arial MT"/>
                <a:cs typeface="Arial MT"/>
              </a:rPr>
              <a:t>ayrılmış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spc="-125" dirty="0">
                <a:latin typeface="Arial MT"/>
                <a:cs typeface="Arial MT"/>
              </a:rPr>
              <a:t>ardışıl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 </a:t>
            </a:r>
            <a:r>
              <a:rPr sz="1600" spc="-10" dirty="0">
                <a:latin typeface="Arial MT"/>
                <a:cs typeface="Arial MT"/>
              </a:rPr>
              <a:t>hafıza </a:t>
            </a:r>
            <a:r>
              <a:rPr sz="1600" spc="-5" dirty="0">
                <a:latin typeface="Arial MT"/>
                <a:cs typeface="Arial MT"/>
              </a:rPr>
              <a:t>adresinin en </a:t>
            </a:r>
            <a:r>
              <a:rPr sz="1600" spc="-95" dirty="0">
                <a:latin typeface="Arial MT"/>
                <a:cs typeface="Arial MT"/>
              </a:rPr>
              <a:t>küçüğüne </a:t>
            </a:r>
            <a:r>
              <a:rPr sz="1600" spc="-5" dirty="0">
                <a:latin typeface="Arial MT"/>
                <a:cs typeface="Arial MT"/>
              </a:rPr>
              <a:t>(ilkine </a:t>
            </a:r>
            <a:r>
              <a:rPr sz="1600" spc="-20" dirty="0">
                <a:latin typeface="Arial MT"/>
                <a:cs typeface="Arial MT"/>
              </a:rPr>
              <a:t>)yazılır. 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50" dirty="0">
                <a:latin typeface="Arial MT"/>
                <a:cs typeface="Arial MT"/>
              </a:rPr>
              <a:t>Diğer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byte’lar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sırasıyla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yazılır.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kullanım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tarzı;</a:t>
            </a:r>
            <a:r>
              <a:rPr sz="1600" spc="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MIPS,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IBM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360,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Sparc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mimarilerinde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kullanılır.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 MT"/>
              <a:cs typeface="Arial MT"/>
            </a:endParaRPr>
          </a:p>
          <a:p>
            <a:pPr marL="12700" marR="254635" algn="just">
              <a:lnSpc>
                <a:spcPct val="100000"/>
              </a:lnSpc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Little Endian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yerleştirme şekli: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32 bitlik </a:t>
            </a:r>
            <a:r>
              <a:rPr sz="1600" spc="-95" dirty="0">
                <a:latin typeface="Arial MT"/>
                <a:cs typeface="Arial MT"/>
              </a:rPr>
              <a:t>sözcüğün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 </a:t>
            </a:r>
            <a:r>
              <a:rPr sz="1600" spc="-165" dirty="0">
                <a:latin typeface="Arial MT"/>
                <a:cs typeface="Arial MT"/>
              </a:rPr>
              <a:t>düşük </a:t>
            </a:r>
            <a:r>
              <a:rPr sz="1600" spc="-5" dirty="0">
                <a:latin typeface="Arial MT"/>
                <a:cs typeface="Arial MT"/>
              </a:rPr>
              <a:t>8 biti (LSByte)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 kelime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için </a:t>
            </a:r>
            <a:r>
              <a:rPr sz="1600" spc="-110" dirty="0">
                <a:latin typeface="Arial MT"/>
                <a:cs typeface="Arial MT"/>
              </a:rPr>
              <a:t>ayrılmış </a:t>
            </a:r>
            <a:r>
              <a:rPr sz="1600" spc="-125" dirty="0">
                <a:latin typeface="Arial MT"/>
                <a:cs typeface="Arial MT"/>
              </a:rPr>
              <a:t>ardışıl </a:t>
            </a:r>
            <a:r>
              <a:rPr sz="1600" spc="-5" dirty="0">
                <a:latin typeface="Arial MT"/>
                <a:cs typeface="Arial MT"/>
              </a:rPr>
              <a:t>4 </a:t>
            </a:r>
            <a:r>
              <a:rPr sz="1600" spc="-10" dirty="0">
                <a:latin typeface="Arial MT"/>
                <a:cs typeface="Arial MT"/>
              </a:rPr>
              <a:t>hafıza </a:t>
            </a:r>
            <a:r>
              <a:rPr sz="1600" spc="-5" dirty="0">
                <a:latin typeface="Arial MT"/>
                <a:cs typeface="Arial MT"/>
              </a:rPr>
              <a:t>adresinin en </a:t>
            </a:r>
            <a:r>
              <a:rPr sz="1600" spc="-95" dirty="0">
                <a:latin typeface="Arial MT"/>
                <a:cs typeface="Arial MT"/>
              </a:rPr>
              <a:t>küçüğüne </a:t>
            </a:r>
            <a:r>
              <a:rPr sz="1600" spc="-5" dirty="0">
                <a:latin typeface="Arial MT"/>
                <a:cs typeface="Arial MT"/>
              </a:rPr>
              <a:t>(ilkine </a:t>
            </a:r>
            <a:r>
              <a:rPr sz="1600" spc="-20" dirty="0">
                <a:latin typeface="Arial MT"/>
                <a:cs typeface="Arial MT"/>
              </a:rPr>
              <a:t>)yazılır. </a:t>
            </a:r>
            <a:r>
              <a:rPr sz="1600" spc="-5" dirty="0">
                <a:latin typeface="Arial MT"/>
                <a:cs typeface="Arial MT"/>
              </a:rPr>
              <a:t>Big Endian </a:t>
            </a:r>
            <a:r>
              <a:rPr sz="1600" spc="-10" dirty="0">
                <a:latin typeface="Arial MT"/>
                <a:cs typeface="Arial MT"/>
              </a:rPr>
              <a:t>formatının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tersidir.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 kullanım tarzı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Intel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80X86, DEC </a:t>
            </a:r>
            <a:r>
              <a:rPr sz="1600" spc="-45" dirty="0">
                <a:latin typeface="Arial MT"/>
                <a:cs typeface="Arial MT"/>
              </a:rPr>
              <a:t>Vax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mimarilerinde </a:t>
            </a:r>
            <a:r>
              <a:rPr sz="1600" spc="-15" dirty="0">
                <a:latin typeface="Arial MT"/>
                <a:cs typeface="Arial MT"/>
              </a:rPr>
              <a:t>kullanılır.</a:t>
            </a:r>
            <a:endParaRPr sz="1600" dirty="0">
              <a:latin typeface="Arial MT"/>
              <a:cs typeface="Arial MT"/>
            </a:endParaRPr>
          </a:p>
          <a:p>
            <a:pPr marL="12700" algn="just">
              <a:lnSpc>
                <a:spcPts val="2150"/>
              </a:lnSpc>
            </a:pPr>
            <a:r>
              <a:rPr sz="1600" spc="-5" dirty="0">
                <a:latin typeface="Arial MT"/>
                <a:cs typeface="Arial MT"/>
              </a:rPr>
              <a:t>Örnek: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32 bitlik</a:t>
            </a:r>
            <a:r>
              <a:rPr sz="1600" spc="4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hexa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decimal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sayı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olsun.</a:t>
            </a:r>
            <a:r>
              <a:rPr sz="1600" spc="470" dirty="0">
                <a:latin typeface="Arial MT"/>
                <a:cs typeface="Arial MT"/>
              </a:rPr>
              <a:t> </a:t>
            </a:r>
            <a:r>
              <a:rPr sz="1800" b="1" spc="-10" dirty="0">
                <a:latin typeface="Arial"/>
                <a:cs typeface="Arial"/>
              </a:rPr>
              <a:t>23456789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4305" y="5051918"/>
            <a:ext cx="4428785" cy="972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215900"/>
            <a:ext cx="7184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Örnek: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lphaLcParenR"/>
              <a:tabLst>
                <a:tab pos="354965" algn="l"/>
                <a:tab pos="355600" algn="l"/>
              </a:tabLst>
            </a:pPr>
            <a:r>
              <a:rPr sz="1800" spc="-340" dirty="0">
                <a:latin typeface="Arial MT"/>
                <a:cs typeface="Arial MT"/>
              </a:rPr>
              <a:t>Aş</a:t>
            </a:r>
            <a:r>
              <a:rPr sz="1800" spc="-240" dirty="0">
                <a:latin typeface="Arial MT"/>
                <a:cs typeface="Arial MT"/>
              </a:rPr>
              <a:t>a</a:t>
            </a:r>
            <a:r>
              <a:rPr sz="1800" spc="-635" dirty="0">
                <a:latin typeface="Arial MT"/>
                <a:cs typeface="Arial MT"/>
              </a:rPr>
              <a:t>ğ</a:t>
            </a:r>
            <a:r>
              <a:rPr sz="1800" spc="-190" dirty="0">
                <a:latin typeface="Arial MT"/>
                <a:cs typeface="Arial MT"/>
              </a:rPr>
              <a:t>ı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ki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390" dirty="0">
                <a:latin typeface="Arial MT"/>
                <a:cs typeface="Arial MT"/>
              </a:rPr>
              <a:t>iş</a:t>
            </a:r>
            <a:r>
              <a:rPr sz="1800" spc="-150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em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uc</a:t>
            </a:r>
            <a:r>
              <a:rPr sz="1800" spc="-10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u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iz</a:t>
            </a:r>
            <a:r>
              <a:rPr sz="1800" dirty="0">
                <a:latin typeface="Arial MT"/>
                <a:cs typeface="Arial MT"/>
              </a:rPr>
              <a:t>.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43735"/>
                </a:solidFill>
                <a:latin typeface="Arial MT"/>
                <a:cs typeface="Arial MT"/>
              </a:rPr>
              <a:t>D</a:t>
            </a:r>
            <a:r>
              <a:rPr sz="1800" spc="-10" dirty="0">
                <a:solidFill>
                  <a:srgbClr val="943735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943735"/>
                </a:solidFill>
                <a:latin typeface="Arial MT"/>
                <a:cs typeface="Arial MT"/>
              </a:rPr>
              <a:t>ta </a:t>
            </a:r>
            <a:r>
              <a:rPr sz="1800" spc="-5" dirty="0">
                <a:solidFill>
                  <a:srgbClr val="943735"/>
                </a:solidFill>
                <a:latin typeface="Arial MT"/>
                <a:cs typeface="Arial MT"/>
              </a:rPr>
              <a:t>h</a:t>
            </a:r>
            <a:r>
              <a:rPr sz="1800" spc="-10" dirty="0">
                <a:solidFill>
                  <a:srgbClr val="943735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943735"/>
                </a:solidFill>
                <a:latin typeface="Arial MT"/>
                <a:cs typeface="Arial MT"/>
              </a:rPr>
              <a:t>fız</a:t>
            </a:r>
            <a:r>
              <a:rPr sz="1800" spc="-10" dirty="0">
                <a:solidFill>
                  <a:srgbClr val="943735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943735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943735"/>
                </a:solidFill>
                <a:latin typeface="Arial MT"/>
                <a:cs typeface="Arial MT"/>
              </a:rPr>
              <a:t>ı</a:t>
            </a:r>
            <a:r>
              <a:rPr sz="1800" spc="-5" dirty="0">
                <a:solidFill>
                  <a:srgbClr val="943735"/>
                </a:solidFill>
                <a:latin typeface="Arial MT"/>
                <a:cs typeface="Arial MT"/>
              </a:rPr>
              <a:t>n</a:t>
            </a:r>
            <a:r>
              <a:rPr sz="1800" spc="-15" dirty="0">
                <a:solidFill>
                  <a:srgbClr val="943735"/>
                </a:solidFill>
                <a:latin typeface="Arial MT"/>
                <a:cs typeface="Arial MT"/>
              </a:rPr>
              <a:t>ı</a:t>
            </a:r>
            <a:r>
              <a:rPr sz="1800" dirty="0">
                <a:solidFill>
                  <a:srgbClr val="943735"/>
                </a:solidFill>
                <a:latin typeface="Arial MT"/>
                <a:cs typeface="Arial MT"/>
              </a:rPr>
              <a:t>n</a:t>
            </a:r>
            <a:r>
              <a:rPr sz="1800" spc="30" dirty="0">
                <a:solidFill>
                  <a:srgbClr val="94373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43735"/>
                </a:solidFill>
                <a:latin typeface="Arial MT"/>
                <a:cs typeface="Arial MT"/>
              </a:rPr>
              <a:t>b</a:t>
            </a:r>
            <a:r>
              <a:rPr sz="1800" spc="-10" dirty="0">
                <a:solidFill>
                  <a:srgbClr val="943735"/>
                </a:solidFill>
                <a:latin typeface="Arial MT"/>
                <a:cs typeface="Arial MT"/>
              </a:rPr>
              <a:t>a</a:t>
            </a:r>
            <a:r>
              <a:rPr sz="1800" spc="-310" dirty="0">
                <a:solidFill>
                  <a:srgbClr val="943735"/>
                </a:solidFill>
                <a:latin typeface="Arial MT"/>
                <a:cs typeface="Arial MT"/>
              </a:rPr>
              <a:t>şl</a:t>
            </a:r>
            <a:r>
              <a:rPr sz="1800" spc="-295" dirty="0">
                <a:solidFill>
                  <a:srgbClr val="94373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943735"/>
                </a:solidFill>
                <a:latin typeface="Arial MT"/>
                <a:cs typeface="Arial MT"/>
              </a:rPr>
              <a:t>n</a:t>
            </a:r>
            <a:r>
              <a:rPr sz="1800" spc="-10" dirty="0">
                <a:solidFill>
                  <a:srgbClr val="943735"/>
                </a:solidFill>
                <a:latin typeface="Arial MT"/>
                <a:cs typeface="Arial MT"/>
              </a:rPr>
              <a:t>gı</a:t>
            </a:r>
            <a:r>
              <a:rPr sz="1800" dirty="0">
                <a:solidFill>
                  <a:srgbClr val="943735"/>
                </a:solidFill>
                <a:latin typeface="Arial MT"/>
                <a:cs typeface="Arial MT"/>
              </a:rPr>
              <a:t>ç</a:t>
            </a:r>
            <a:endParaRPr sz="18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1800" spc="-5" dirty="0">
                <a:solidFill>
                  <a:srgbClr val="943735"/>
                </a:solidFill>
                <a:latin typeface="Arial MT"/>
                <a:cs typeface="Arial MT"/>
              </a:rPr>
              <a:t>adresi</a:t>
            </a:r>
            <a:r>
              <a:rPr sz="1800" dirty="0">
                <a:solidFill>
                  <a:srgbClr val="943735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943735"/>
                </a:solidFill>
                <a:latin typeface="Arial MT"/>
                <a:cs typeface="Arial MT"/>
              </a:rPr>
              <a:t>0’dır.</a:t>
            </a:r>
            <a:r>
              <a:rPr sz="1800" spc="-90" dirty="0">
                <a:solidFill>
                  <a:srgbClr val="94373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43735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94373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43735"/>
                </a:solidFill>
                <a:latin typeface="Arial MT"/>
                <a:cs typeface="Arial MT"/>
              </a:rPr>
              <a:t>dizisinin</a:t>
            </a:r>
            <a:r>
              <a:rPr sz="1800" spc="15" dirty="0">
                <a:solidFill>
                  <a:srgbClr val="943735"/>
                </a:solidFill>
                <a:latin typeface="Arial MT"/>
                <a:cs typeface="Arial MT"/>
              </a:rPr>
              <a:t> </a:t>
            </a:r>
            <a:r>
              <a:rPr sz="1800" spc="-110" dirty="0">
                <a:solidFill>
                  <a:srgbClr val="943735"/>
                </a:solidFill>
                <a:latin typeface="Arial MT"/>
                <a:cs typeface="Arial MT"/>
              </a:rPr>
              <a:t>başlangıç</a:t>
            </a:r>
            <a:r>
              <a:rPr sz="1800" spc="15" dirty="0">
                <a:solidFill>
                  <a:srgbClr val="94373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43735"/>
                </a:solidFill>
                <a:latin typeface="Arial MT"/>
                <a:cs typeface="Arial MT"/>
              </a:rPr>
              <a:t>adresi</a:t>
            </a:r>
            <a:r>
              <a:rPr sz="1800" spc="5" dirty="0">
                <a:solidFill>
                  <a:srgbClr val="943735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943735"/>
                </a:solidFill>
                <a:latin typeface="Arial MT"/>
                <a:cs typeface="Arial MT"/>
              </a:rPr>
              <a:t>8’dir.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lphaLcParenR" startAt="2"/>
              <a:tabLst>
                <a:tab pos="354965" algn="l"/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Bu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95" dirty="0">
                <a:latin typeface="Arial MT"/>
                <a:cs typeface="Arial MT"/>
              </a:rPr>
              <a:t>işlemlerin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yüksek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seviyeli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kodu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nedir.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4221" y="1347788"/>
          <a:ext cx="2336800" cy="1627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854">
                <a:tc>
                  <a:txBody>
                    <a:bodyPr/>
                    <a:lstStyle/>
                    <a:p>
                      <a:pPr marL="31750">
                        <a:lnSpc>
                          <a:spcPts val="1985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addi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985"/>
                        </a:lnSpc>
                      </a:pPr>
                      <a:r>
                        <a:rPr sz="1800" b="1" i="1" spc="-5" dirty="0">
                          <a:latin typeface="Arial"/>
                          <a:cs typeface="Arial"/>
                        </a:rPr>
                        <a:t>$s0,</a:t>
                      </a:r>
                      <a:r>
                        <a:rPr sz="18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$zero,0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addi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2060"/>
                        </a:lnSpc>
                      </a:pPr>
                      <a:r>
                        <a:rPr sz="1800" b="1" i="1" spc="-5" dirty="0">
                          <a:latin typeface="Arial"/>
                          <a:cs typeface="Arial"/>
                        </a:rPr>
                        <a:t>$s1,</a:t>
                      </a:r>
                      <a:r>
                        <a:rPr sz="1800" b="1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$s0,8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lw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2060"/>
                        </a:lnSpc>
                      </a:pPr>
                      <a:r>
                        <a:rPr sz="1800" b="1" i="1" spc="-5" dirty="0">
                          <a:latin typeface="Arial"/>
                          <a:cs typeface="Arial"/>
                        </a:rPr>
                        <a:t>$s2,</a:t>
                      </a:r>
                      <a:r>
                        <a:rPr sz="1800" b="1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0($s0)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lw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2060"/>
                        </a:lnSpc>
                      </a:pPr>
                      <a:r>
                        <a:rPr sz="1800" b="1" i="1" spc="-5" dirty="0">
                          <a:latin typeface="Arial"/>
                          <a:cs typeface="Arial"/>
                        </a:rPr>
                        <a:t>$s3,</a:t>
                      </a:r>
                      <a:r>
                        <a:rPr sz="1800" b="1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20($s1)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add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2060"/>
                        </a:lnSpc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$s4,</a:t>
                      </a:r>
                      <a:r>
                        <a:rPr sz="18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$s2,</a:t>
                      </a:r>
                      <a:r>
                        <a:rPr sz="18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$s3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54">
                <a:tc>
                  <a:txBody>
                    <a:bodyPr/>
                    <a:lstStyle/>
                    <a:p>
                      <a:pPr marL="31750">
                        <a:lnSpc>
                          <a:spcPts val="1985"/>
                        </a:lnSpc>
                      </a:pPr>
                      <a:r>
                        <a:rPr sz="1800" b="1" i="1" spc="-5" dirty="0">
                          <a:latin typeface="Arial"/>
                          <a:cs typeface="Arial"/>
                        </a:rPr>
                        <a:t>sw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985"/>
                        </a:lnSpc>
                      </a:pPr>
                      <a:r>
                        <a:rPr sz="1800" b="1" i="1" spc="-5" dirty="0">
                          <a:latin typeface="Arial"/>
                          <a:cs typeface="Arial"/>
                        </a:rPr>
                        <a:t>$s4,</a:t>
                      </a:r>
                      <a:r>
                        <a:rPr sz="1800" b="1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28($s1)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895" y="2997707"/>
            <a:ext cx="5251544" cy="3569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1532</Words>
  <Application>Microsoft Office PowerPoint</Application>
  <PresentationFormat>Ekran Gösterisi (4:3)</PresentationFormat>
  <Paragraphs>309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2" baseType="lpstr">
      <vt:lpstr>Arial</vt:lpstr>
      <vt:lpstr>Arial MT</vt:lpstr>
      <vt:lpstr>Calibri</vt:lpstr>
      <vt:lpstr>Corbel</vt:lpstr>
      <vt:lpstr>Courier New</vt:lpstr>
      <vt:lpstr>Times New Roman</vt:lpstr>
      <vt:lpstr>Wingdings</vt:lpstr>
      <vt:lpstr>Office Theme</vt:lpstr>
      <vt:lpstr>BIL303 BİLGİSAYAR ORGANİZASYONU VE TASARIMI 3. Hafta Komutlar-Bilgisayar Dili II </vt:lpstr>
      <vt:lpstr>PowerPoint Sunusu</vt:lpstr>
      <vt:lpstr>HAFIZA Adresleri (3.hafta ders başlangıcı)</vt:lpstr>
      <vt:lpstr>Immediate Operands - Örnek</vt:lpstr>
      <vt:lpstr>Memory Instruction Format  (Hafızadan transfer komutunun formatı)</vt:lpstr>
      <vt:lpstr>Örnek</vt:lpstr>
      <vt:lpstr>Özet tablo</vt:lpstr>
      <vt:lpstr>PowerPoint Sunusu</vt:lpstr>
      <vt:lpstr>PowerPoint Sunusu</vt:lpstr>
      <vt:lpstr>2.4 Komutların Bilgisayarda temsil edilmesi (representing instructions the Computers)</vt:lpstr>
      <vt:lpstr>Nostalji</vt:lpstr>
      <vt:lpstr>MIPS assembler komutunun Makine komutuna dönüşümü</vt:lpstr>
      <vt:lpstr>MIPS alanları</vt:lpstr>
      <vt:lpstr>R-tipi, I-Tipi komut formatları</vt:lpstr>
      <vt:lpstr>UNUTMA !!!!!!!!</vt:lpstr>
      <vt:lpstr>MIPS komutlarının kodlanması</vt:lpstr>
      <vt:lpstr>MIPS assemblerden, makine dili koduna çevrimine örnek (S.65):</vt:lpstr>
      <vt:lpstr>ÖĞRETİLENLERİN ÖZETİ</vt:lpstr>
      <vt:lpstr>PowerPoint Sunusu</vt:lpstr>
      <vt:lpstr>PowerPoint Sunusu</vt:lpstr>
      <vt:lpstr>PowerPoint Sunusu</vt:lpstr>
      <vt:lpstr>PowerPoint Sunusu</vt:lpstr>
      <vt:lpstr>PowerPoint Sunusu</vt:lpstr>
      <vt:lpstr>2.6. instructions for making decisions (Karar Komutları)</vt:lpstr>
      <vt:lpstr>MIPS’teki karar komutları</vt:lpstr>
      <vt:lpstr>Örnek: Aşağıdaki C kodunun MIPS kodu karşılığını bulunuz. if(i==j) f= g + h; else f = g - h;</vt:lpstr>
      <vt:lpstr>MIPS şartsız dallanma komutu</vt:lpstr>
      <vt:lpstr>Döngüler (LOOPS)</vt:lpstr>
      <vt:lpstr>Loop: sll $t1, $s3,2 # $t1 = 4*i yükle</vt:lpstr>
      <vt:lpstr>Karşılaştırılanların eşit olması veya olmaması testi</vt:lpstr>
      <vt:lpstr>PowerPoint Sunusu</vt:lpstr>
      <vt:lpstr>PowerPoint Sunusu</vt:lpstr>
      <vt:lpstr>Registerleri tekrar hatırlayalım !!!!!!! Bunlar bi-li-ne-cek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Komutlar: Bilgisayar dili Insructions: language of Computers</dc:title>
  <dc:creator>WINXPPROSP3</dc:creator>
  <cp:lastModifiedBy>Dell</cp:lastModifiedBy>
  <cp:revision>19</cp:revision>
  <dcterms:created xsi:type="dcterms:W3CDTF">2024-09-03T15:18:44Z</dcterms:created>
  <dcterms:modified xsi:type="dcterms:W3CDTF">2024-10-07T23:52:11Z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2024-09-03T00:00:00Z</vt:filetime>
  </property>
</Properties>
</file>