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1341" y="3384305"/>
            <a:ext cx="7081316" cy="1772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3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893AB154-B64B-49EC-BD03-1726D7575541}" type="datetimeFigureOut">
              <a:rPr lang="tr-TR" smtClean="0"/>
              <a:t>8.10.2024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44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39" y="-45089"/>
            <a:ext cx="8942070" cy="1936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3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07446"/>
            <a:ext cx="7985125" cy="4435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" y="0"/>
            <a:ext cx="9144142" cy="6858000"/>
          </a:xfrm>
          <a:prstGeom prst="rect">
            <a:avLst/>
          </a:prstGeom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4242403"/>
            <a:ext cx="9143999" cy="382088"/>
          </a:xfrm>
          <a:solidFill>
            <a:srgbClr val="66A2CE"/>
          </a:solidFill>
        </p:spPr>
        <p:txBody>
          <a:bodyPr anchor="ctr">
            <a:noAutofit/>
          </a:bodyPr>
          <a:lstStyle/>
          <a:p>
            <a:r>
              <a:rPr lang="tr-TR" sz="24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Doç. Dr. Sercan YALÇIN</a:t>
            </a:r>
            <a:endParaRPr lang="tr-TR" sz="2400" dirty="0"/>
          </a:p>
        </p:txBody>
      </p:sp>
      <p:sp>
        <p:nvSpPr>
          <p:cNvPr id="8" name="Unvan 1"/>
          <p:cNvSpPr>
            <a:spLocks noGrp="1"/>
          </p:cNvSpPr>
          <p:nvPr>
            <p:ph type="ctrTitle"/>
          </p:nvPr>
        </p:nvSpPr>
        <p:spPr>
          <a:xfrm>
            <a:off x="0" y="2415886"/>
            <a:ext cx="9143999" cy="1826516"/>
          </a:xfrm>
          <a:solidFill>
            <a:srgbClr val="00467A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BIL303 BİLGİSAYAR ORGANİZASYONU VE TASARIMI</a:t>
            </a:r>
            <a:b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32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5. </a:t>
            </a:r>
            <a:r>
              <a:rPr lang="tr-TR" sz="32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Hafta</a:t>
            </a:r>
            <a:br>
              <a:rPr lang="tr-TR" sz="32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3200" b="1" dirty="0" smtClean="0"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Bilgisayar Aritmetiğine Giriş</a:t>
            </a:r>
            <a:r>
              <a:rPr lang="tr-TR" sz="2100" b="1" dirty="0">
                <a:cs typeface="Arial" panose="020B0604020202020204" pitchFamily="34" charset="0"/>
              </a:rPr>
              <a:t/>
            </a:r>
            <a:br>
              <a:rPr lang="tr-TR" sz="2100" b="1" dirty="0">
                <a:cs typeface="Arial" panose="020B0604020202020204" pitchFamily="34" charset="0"/>
              </a:rPr>
            </a:br>
            <a:endParaRPr lang="tr-TR" sz="21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0217" y="98298"/>
            <a:ext cx="1082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MIPS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7217" y="557990"/>
            <a:ext cx="7999730" cy="477520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lb,</a:t>
            </a:r>
            <a:r>
              <a:rPr sz="28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Courier New"/>
                <a:cs typeface="Courier New"/>
              </a:rPr>
              <a:t>lbu</a:t>
            </a:r>
            <a:endParaRPr sz="2800">
              <a:latin typeface="Courier New"/>
              <a:cs typeface="Courier New"/>
            </a:endParaRPr>
          </a:p>
          <a:p>
            <a:pPr marL="373380" lvl="1" indent="-278765">
              <a:lnSpc>
                <a:spcPct val="100000"/>
              </a:lnSpc>
              <a:spcBef>
                <a:spcPts val="640"/>
              </a:spcBef>
              <a:buFont typeface="Arial MT"/>
              <a:buChar char="–"/>
              <a:tabLst>
                <a:tab pos="373380" algn="l"/>
              </a:tabLst>
            </a:pPr>
            <a:r>
              <a:rPr sz="1800" b="1" dirty="0">
                <a:latin typeface="Calibri"/>
                <a:cs typeface="Calibri"/>
              </a:rPr>
              <a:t>(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lb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load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byte)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32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bitlik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işaretli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sayının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anlamlı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24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bitini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işarete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göre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doldurur.</a:t>
            </a:r>
            <a:endParaRPr sz="1800">
              <a:latin typeface="Calibri"/>
              <a:cs typeface="Calibri"/>
            </a:endParaRPr>
          </a:p>
          <a:p>
            <a:pPr marL="373380" lvl="1" indent="-278765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373380" algn="l"/>
              </a:tabLst>
            </a:pPr>
            <a:r>
              <a:rPr sz="1800" b="1" dirty="0">
                <a:latin typeface="Calibri"/>
                <a:cs typeface="Calibri"/>
              </a:rPr>
              <a:t>(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lbu-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load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byte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unsigned)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işaretsiz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sayılarda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anlamlı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bitlere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atar.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lh,</a:t>
            </a:r>
            <a:r>
              <a:rPr sz="28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Courier New"/>
                <a:cs typeface="Courier New"/>
              </a:rPr>
              <a:t>lhu</a:t>
            </a:r>
            <a:endParaRPr sz="2800">
              <a:latin typeface="Courier New"/>
              <a:cs typeface="Courier New"/>
            </a:endParaRPr>
          </a:p>
          <a:p>
            <a:pPr marL="373380" lvl="1" indent="-278765">
              <a:lnSpc>
                <a:spcPct val="100000"/>
              </a:lnSpc>
              <a:spcBef>
                <a:spcPts val="645"/>
              </a:spcBef>
              <a:buFont typeface="Arial MT"/>
              <a:buChar char="–"/>
              <a:tabLst>
                <a:tab pos="373380" algn="l"/>
              </a:tabLst>
            </a:pPr>
            <a:r>
              <a:rPr sz="1800" b="1" dirty="0">
                <a:latin typeface="Calibri"/>
                <a:cs typeface="Calibri"/>
              </a:rPr>
              <a:t>(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lh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Load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half)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işaretli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sayılarda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anlamlı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16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biti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işarete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göre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doldurur.</a:t>
            </a:r>
            <a:endParaRPr sz="1800">
              <a:latin typeface="Calibri"/>
              <a:cs typeface="Calibri"/>
            </a:endParaRPr>
          </a:p>
          <a:p>
            <a:pPr marL="373380" lvl="1" indent="-278765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373380" algn="l"/>
              </a:tabLst>
            </a:pPr>
            <a:r>
              <a:rPr sz="1800" b="1" dirty="0">
                <a:latin typeface="Calibri"/>
                <a:cs typeface="Calibri"/>
              </a:rPr>
              <a:t>(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lhu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Load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half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word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unsigned)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işaretsiz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sayılarda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slt</a:t>
            </a: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r>
              <a:rPr sz="2800" b="1" spc="-20" dirty="0">
                <a:solidFill>
                  <a:srgbClr val="FF0000"/>
                </a:solidFill>
                <a:latin typeface="Courier New"/>
                <a:cs typeface="Courier New"/>
              </a:rPr>
              <a:t> slti</a:t>
            </a:r>
            <a:endParaRPr sz="2800">
              <a:latin typeface="Courier New"/>
              <a:cs typeface="Courier New"/>
            </a:endParaRPr>
          </a:p>
          <a:p>
            <a:pPr marL="373380" lvl="1" indent="-278765">
              <a:lnSpc>
                <a:spcPct val="100000"/>
              </a:lnSpc>
              <a:spcBef>
                <a:spcPts val="640"/>
              </a:spcBef>
              <a:buFont typeface="Arial MT"/>
              <a:buChar char="–"/>
              <a:tabLst>
                <a:tab pos="373380" algn="l"/>
              </a:tabLst>
            </a:pPr>
            <a:r>
              <a:rPr sz="1800" b="1" dirty="0">
                <a:latin typeface="Calibri"/>
                <a:cs typeface="Calibri"/>
              </a:rPr>
              <a:t>(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slt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less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than)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işaretli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sayılarda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karşılaştırma</a:t>
            </a:r>
            <a:endParaRPr sz="1800">
              <a:latin typeface="Calibri"/>
              <a:cs typeface="Calibri"/>
            </a:endParaRPr>
          </a:p>
          <a:p>
            <a:pPr marL="373380" lvl="1" indent="-278765">
              <a:lnSpc>
                <a:spcPct val="100000"/>
              </a:lnSpc>
              <a:spcBef>
                <a:spcPts val="434"/>
              </a:spcBef>
              <a:buFont typeface="Arial MT"/>
              <a:buChar char="–"/>
              <a:tabLst>
                <a:tab pos="373380" algn="l"/>
              </a:tabLst>
            </a:pPr>
            <a:r>
              <a:rPr sz="1800" b="1" dirty="0">
                <a:latin typeface="Calibri"/>
                <a:cs typeface="Calibri"/>
              </a:rPr>
              <a:t>(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slti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less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than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immediate)</a:t>
            </a:r>
            <a:r>
              <a:rPr sz="1800" b="1" spc="3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işaretli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tamsayılarda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karşılaştırma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64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sltu</a:t>
            </a:r>
            <a:r>
              <a:rPr sz="28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 sltiu</a:t>
            </a:r>
            <a:endParaRPr sz="2800">
              <a:latin typeface="Courier New"/>
              <a:cs typeface="Courier New"/>
            </a:endParaRPr>
          </a:p>
          <a:p>
            <a:pPr marL="373380" lvl="1" indent="-278765">
              <a:lnSpc>
                <a:spcPct val="100000"/>
              </a:lnSpc>
              <a:spcBef>
                <a:spcPts val="640"/>
              </a:spcBef>
              <a:buFont typeface="Arial MT"/>
              <a:buChar char="–"/>
              <a:tabLst>
                <a:tab pos="373380" algn="l"/>
              </a:tabLst>
            </a:pPr>
            <a:r>
              <a:rPr sz="1800" b="1" dirty="0">
                <a:latin typeface="Calibri"/>
                <a:cs typeface="Calibri"/>
              </a:rPr>
              <a:t>(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sltu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less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than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unsigned)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işaretsiz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sayılarda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karşılaştırma</a:t>
            </a:r>
            <a:endParaRPr sz="1800">
              <a:latin typeface="Calibri"/>
              <a:cs typeface="Calibri"/>
            </a:endParaRPr>
          </a:p>
          <a:p>
            <a:pPr marL="373380" lvl="1" indent="-278765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373380" algn="l"/>
              </a:tabLst>
            </a:pPr>
            <a:r>
              <a:rPr sz="1800" b="1" dirty="0">
                <a:latin typeface="Calibri"/>
                <a:cs typeface="Calibri"/>
              </a:rPr>
              <a:t>(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sltiu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-set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less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than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immediate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unsigned)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işaretsiz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tamsayılarda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karşılaştırma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125" y="347853"/>
            <a:ext cx="8002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İşaretli</a:t>
            </a:r>
            <a:r>
              <a:rPr sz="3600" spc="-110" dirty="0"/>
              <a:t> </a:t>
            </a:r>
            <a:r>
              <a:rPr sz="3600" dirty="0"/>
              <a:t>ve</a:t>
            </a:r>
            <a:r>
              <a:rPr sz="3600" spc="-105" dirty="0"/>
              <a:t> </a:t>
            </a:r>
            <a:r>
              <a:rPr sz="3600" dirty="0"/>
              <a:t>işaretsiz</a:t>
            </a:r>
            <a:r>
              <a:rPr sz="3600" spc="-110" dirty="0"/>
              <a:t> </a:t>
            </a:r>
            <a:r>
              <a:rPr sz="3600" dirty="0"/>
              <a:t>sayıların</a:t>
            </a:r>
            <a:r>
              <a:rPr sz="3600" spc="-114" dirty="0"/>
              <a:t> </a:t>
            </a:r>
            <a:r>
              <a:rPr sz="3600" spc="-10" dirty="0"/>
              <a:t>karşılaştırılması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7217" y="1136142"/>
            <a:ext cx="5403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$s0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register’ında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aşağıdaki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olsun.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217" y="2672587"/>
            <a:ext cx="5403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$s1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register’ında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aşağıdaki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olsun.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217" y="4209034"/>
            <a:ext cx="778255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Aşağıdaki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tanımlamaya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göre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$t0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$t1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register’larının </a:t>
            </a:r>
            <a:r>
              <a:rPr sz="2800" dirty="0">
                <a:latin typeface="Calibri"/>
                <a:cs typeface="Calibri"/>
              </a:rPr>
              <a:t>değerleri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</a:t>
            </a:r>
            <a:r>
              <a:rPr sz="2800" spc="-20" dirty="0">
                <a:latin typeface="Calibri"/>
                <a:cs typeface="Calibri"/>
              </a:rPr>
              <a:t> olur?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868" y="1629155"/>
            <a:ext cx="8171688" cy="5836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495" y="3212592"/>
            <a:ext cx="8308848" cy="50444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831" y="5084064"/>
            <a:ext cx="8784336" cy="115366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795654"/>
            <a:ext cx="19024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Cevap;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672490" y="2068195"/>
            <a:ext cx="81495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$s1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değeri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90" dirty="0">
                <a:latin typeface="Calibri"/>
                <a:cs typeface="Calibri"/>
              </a:rPr>
              <a:t>1’dir.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$s0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işaretli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tamsayı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değeri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-1,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işaretsiz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tamsayı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değeri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4294967295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tir.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490" y="3480050"/>
            <a:ext cx="3142615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slt</a:t>
            </a:r>
            <a:r>
              <a:rPr sz="36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$t0,</a:t>
            </a:r>
            <a:r>
              <a:rPr sz="36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$s0,</a:t>
            </a:r>
            <a:r>
              <a:rPr sz="36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FF0000"/>
                </a:solidFill>
                <a:latin typeface="Calibri"/>
                <a:cs typeface="Calibri"/>
              </a:rPr>
              <a:t>$s1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sltu</a:t>
            </a:r>
            <a:r>
              <a:rPr sz="36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$t1,</a:t>
            </a:r>
            <a:r>
              <a:rPr sz="36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$s0,</a:t>
            </a:r>
            <a:r>
              <a:rPr sz="36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FF0000"/>
                </a:solidFill>
                <a:latin typeface="Calibri"/>
                <a:cs typeface="Calibri"/>
              </a:rPr>
              <a:t>$s1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1264" y="3480050"/>
            <a:ext cx="4282440" cy="134239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600" dirty="0">
                <a:latin typeface="Calibri"/>
                <a:cs typeface="Calibri"/>
              </a:rPr>
              <a:t>$t0=1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(-</a:t>
            </a:r>
            <a:r>
              <a:rPr sz="3600" spc="-20" dirty="0">
                <a:latin typeface="Calibri"/>
                <a:cs typeface="Calibri"/>
              </a:rPr>
              <a:t>1&lt;1)</a:t>
            </a:r>
            <a:endParaRPr sz="36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latin typeface="Calibri"/>
                <a:cs typeface="Calibri"/>
              </a:rPr>
              <a:t>$t1=0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(4294967295&gt;1)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9473" y="461899"/>
            <a:ext cx="3846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İşaret</a:t>
            </a:r>
            <a:r>
              <a:rPr sz="4400" spc="-150" dirty="0"/>
              <a:t> </a:t>
            </a:r>
            <a:r>
              <a:rPr sz="4400" spc="-10" dirty="0"/>
              <a:t>değiştirme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7092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2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sayısını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32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bitlik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-2’ye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çeviriniz.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1" y="2636520"/>
            <a:ext cx="8712708" cy="5760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415290"/>
            <a:ext cx="773810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Bir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sayının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negatifi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alınacağı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zaman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öncelikle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tüm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bitlerinin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tersi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alınır,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ardından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ile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toplanarak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karşılığı bulunur.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640" y="3317494"/>
            <a:ext cx="82645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Aynı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işlem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negatif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sayının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pozitif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karşılığını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bulmak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için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kullanılır.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267" y="1557527"/>
            <a:ext cx="6833616" cy="17266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3603" y="4221479"/>
            <a:ext cx="6880859" cy="19446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99136"/>
            <a:ext cx="80968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İkilik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tabanda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işaretli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16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bitlik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2’yi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32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ifade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edelim.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2248026"/>
            <a:ext cx="8206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İkilik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tabanda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işaretli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16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bitlik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2’yi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32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ifade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edelim.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4808601"/>
            <a:ext cx="82423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16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bitlik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2’yi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32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bitlik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sayıya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çevireceğimiz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zaman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anlamlı </a:t>
            </a:r>
            <a:r>
              <a:rPr sz="2800" dirty="0">
                <a:latin typeface="Calibri"/>
                <a:cs typeface="Calibri"/>
              </a:rPr>
              <a:t>bitlerine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‘0’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değil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‘1’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eklememiz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gerekmektedir.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5" y="620268"/>
            <a:ext cx="4753356" cy="6659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196" y="1341119"/>
            <a:ext cx="7705344" cy="6720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24455" y="2708148"/>
            <a:ext cx="4535424" cy="17693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1459" y="5734811"/>
            <a:ext cx="8424672" cy="6477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567" y="0"/>
            <a:ext cx="6769608" cy="13548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123" y="1412747"/>
            <a:ext cx="7417308" cy="54452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7317" y="205816"/>
            <a:ext cx="1769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/>
              <a:t>Toplama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90117" y="1040384"/>
            <a:ext cx="7091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6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ile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7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sayılarının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ikilik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tabanında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toplanması;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4293108"/>
            <a:ext cx="8490204" cy="14386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8383" y="1629155"/>
            <a:ext cx="6192012" cy="16078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8540" y="3368421"/>
            <a:ext cx="67151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Basamaklar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sağdan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sola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biti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göz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önüne </a:t>
            </a:r>
            <a:r>
              <a:rPr sz="2800" dirty="0">
                <a:latin typeface="Calibri"/>
                <a:cs typeface="Calibri"/>
              </a:rPr>
              <a:t>alınarak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eklenerek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soldaki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basamağa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geçer.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76" rIns="0" bIns="0" rtlCol="0">
            <a:spAutoFit/>
          </a:bodyPr>
          <a:lstStyle/>
          <a:p>
            <a:pPr marL="3667125">
              <a:lnSpc>
                <a:spcPct val="100000"/>
              </a:lnSpc>
              <a:spcBef>
                <a:spcPts val="1270"/>
              </a:spcBef>
            </a:pPr>
            <a:r>
              <a:rPr sz="4000" spc="-10" dirty="0"/>
              <a:t>Çıkarma</a:t>
            </a:r>
            <a:endParaRPr sz="4000"/>
          </a:p>
          <a:p>
            <a:pPr marL="420370">
              <a:lnSpc>
                <a:spcPct val="100000"/>
              </a:lnSpc>
              <a:spcBef>
                <a:spcPts val="815"/>
              </a:spcBef>
            </a:pPr>
            <a:r>
              <a:rPr sz="2800" dirty="0">
                <a:solidFill>
                  <a:srgbClr val="000000"/>
                </a:solidFill>
              </a:rPr>
              <a:t>Aynı</a:t>
            </a:r>
            <a:r>
              <a:rPr sz="2800" spc="-9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örnek</a:t>
            </a:r>
            <a:r>
              <a:rPr sz="2800" spc="-10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üzerinde</a:t>
            </a:r>
            <a:r>
              <a:rPr sz="2800" spc="-9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çıkarma</a:t>
            </a:r>
            <a:r>
              <a:rPr sz="2800" spc="-10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işlemini</a:t>
            </a:r>
            <a:r>
              <a:rPr sz="2800" spc="-8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yapalım;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16965" y="3040125"/>
            <a:ext cx="752030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Çıkarma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işleminde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yukarıdaki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gibi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doğrudan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çıkarma </a:t>
            </a:r>
            <a:r>
              <a:rPr sz="2800" dirty="0">
                <a:latin typeface="Calibri"/>
                <a:cs typeface="Calibri"/>
              </a:rPr>
              <a:t>yapılabileceği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gibi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çıkarılan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sayının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2’ye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tümleyeni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alınarak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toplamada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yapılabilir.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5" y="1484375"/>
            <a:ext cx="8452104" cy="13685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715" y="4436364"/>
            <a:ext cx="8240268" cy="12954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1394" y="300304"/>
            <a:ext cx="1082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MIPS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02742" y="986789"/>
            <a:ext cx="7705090" cy="4953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Add,</a:t>
            </a: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addu</a:t>
            </a:r>
            <a:endParaRPr sz="2600">
              <a:latin typeface="Courier New"/>
              <a:cs typeface="Courier New"/>
            </a:endParaRPr>
          </a:p>
          <a:p>
            <a:pPr marL="755015" lvl="1" indent="-285115">
              <a:lnSpc>
                <a:spcPct val="100000"/>
              </a:lnSpc>
              <a:spcBef>
                <a:spcPts val="55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b="1" dirty="0">
                <a:latin typeface="Calibri"/>
                <a:cs typeface="Calibri"/>
              </a:rPr>
              <a:t>İşaretli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sayılarda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toplama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lnSpc>
                <a:spcPts val="2855"/>
              </a:lnSpc>
              <a:buFont typeface="Arial MT"/>
              <a:buChar char="–"/>
              <a:tabLst>
                <a:tab pos="755015" algn="l"/>
              </a:tabLst>
            </a:pPr>
            <a:r>
              <a:rPr sz="2400" b="1" spc="-10" dirty="0">
                <a:latin typeface="Calibri"/>
                <a:cs typeface="Calibri"/>
              </a:rPr>
              <a:t>İşaretsiz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sayılarda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toplama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3095"/>
              </a:lnSpc>
              <a:buFont typeface="Arial MT"/>
              <a:buChar char="•"/>
              <a:tabLst>
                <a:tab pos="354965" algn="l"/>
              </a:tabLst>
            </a:pP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Addi,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Courier New"/>
                <a:cs typeface="Courier New"/>
              </a:rPr>
              <a:t>addiu</a:t>
            </a:r>
            <a:endParaRPr sz="2600">
              <a:latin typeface="Courier New"/>
              <a:cs typeface="Courier New"/>
            </a:endParaRPr>
          </a:p>
          <a:p>
            <a:pPr marL="755015" lvl="1" indent="-285115">
              <a:lnSpc>
                <a:spcPct val="100000"/>
              </a:lnSpc>
              <a:spcBef>
                <a:spcPts val="55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b="1" dirty="0">
                <a:latin typeface="Calibri"/>
                <a:cs typeface="Calibri"/>
              </a:rPr>
              <a:t>İşaretli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sayılarda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bir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tamsayı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ile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toplama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lnSpc>
                <a:spcPts val="2850"/>
              </a:lnSpc>
              <a:buFont typeface="Arial MT"/>
              <a:buChar char="–"/>
              <a:tabLst>
                <a:tab pos="755015" algn="l"/>
              </a:tabLst>
            </a:pPr>
            <a:r>
              <a:rPr sz="2400" b="1" spc="-10" dirty="0">
                <a:latin typeface="Calibri"/>
                <a:cs typeface="Calibri"/>
              </a:rPr>
              <a:t>İşaretsiz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sayılarda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3090"/>
              </a:lnSpc>
              <a:buFont typeface="Arial MT"/>
              <a:buChar char="•"/>
              <a:tabLst>
                <a:tab pos="354965" algn="l"/>
              </a:tabLst>
            </a:pP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Sub,</a:t>
            </a: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subu</a:t>
            </a:r>
            <a:endParaRPr sz="2600">
              <a:latin typeface="Courier New"/>
              <a:cs typeface="Courier New"/>
            </a:endParaRPr>
          </a:p>
          <a:p>
            <a:pPr marL="755015" lvl="1" indent="-285115">
              <a:lnSpc>
                <a:spcPct val="100000"/>
              </a:lnSpc>
              <a:spcBef>
                <a:spcPts val="60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b="1" dirty="0">
                <a:latin typeface="Calibri"/>
                <a:cs typeface="Calibri"/>
              </a:rPr>
              <a:t>İşaretli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sayılarda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çıkarma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buFont typeface="Arial MT"/>
              <a:buChar char="–"/>
              <a:tabLst>
                <a:tab pos="755015" algn="l"/>
              </a:tabLst>
            </a:pPr>
            <a:r>
              <a:rPr sz="2400" b="1" spc="-10" dirty="0">
                <a:latin typeface="Calibri"/>
                <a:cs typeface="Calibri"/>
              </a:rPr>
              <a:t>İşaretsiz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sayılarda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çıkarma</a:t>
            </a:r>
            <a:endParaRPr sz="2400">
              <a:latin typeface="Calibri"/>
              <a:cs typeface="Calibri"/>
            </a:endParaRPr>
          </a:p>
          <a:p>
            <a:pPr marL="754380" marR="5080" lvl="1" indent="-285115">
              <a:lnSpc>
                <a:spcPct val="80000"/>
              </a:lnSpc>
              <a:spcBef>
                <a:spcPts val="57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b="1" dirty="0">
                <a:latin typeface="Calibri"/>
                <a:cs typeface="Calibri"/>
              </a:rPr>
              <a:t>MIPS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istisna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nedeninin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talimat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adresini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içeren 	EPC(exception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program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counter)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olarak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adlandırılan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bir 	</a:t>
            </a:r>
            <a:r>
              <a:rPr sz="2400" b="1" spc="-10" dirty="0">
                <a:latin typeface="Calibri"/>
                <a:cs typeface="Calibri"/>
              </a:rPr>
              <a:t>register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içerir.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sistem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kontrolünden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ayrılma 	</a:t>
            </a:r>
            <a:r>
              <a:rPr sz="2400" b="1" spc="-25" dirty="0">
                <a:latin typeface="Calibri"/>
                <a:cs typeface="Calibri"/>
              </a:rPr>
              <a:t>komutu(MFC0-</a:t>
            </a:r>
            <a:r>
              <a:rPr sz="2400" b="1" dirty="0">
                <a:latin typeface="Calibri"/>
                <a:cs typeface="Calibri"/>
              </a:rPr>
              <a:t>move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from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system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control)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EPCyi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genel 	</a:t>
            </a:r>
            <a:r>
              <a:rPr sz="2400" b="1" dirty="0">
                <a:latin typeface="Calibri"/>
                <a:cs typeface="Calibri"/>
              </a:rPr>
              <a:t>amaçlı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bir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register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içine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kopyalamak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için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kullanılır.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23" y="1341118"/>
            <a:ext cx="7848600" cy="55168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39" y="457200"/>
            <a:ext cx="748715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680845">
              <a:lnSpc>
                <a:spcPct val="100000"/>
              </a:lnSpc>
              <a:spcBef>
                <a:spcPts val="105"/>
              </a:spcBef>
            </a:pPr>
            <a:r>
              <a:rPr sz="4400" spc="-75" dirty="0" smtClean="0"/>
              <a:t>BİLGİSAYAR</a:t>
            </a:r>
            <a:r>
              <a:rPr sz="4400" spc="-175" dirty="0" smtClean="0"/>
              <a:t> </a:t>
            </a:r>
            <a:r>
              <a:rPr sz="4400" spc="-10" dirty="0"/>
              <a:t>ARİTMETİĞİ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877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000000"/>
                </a:solidFill>
              </a:rPr>
              <a:t>Toplama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ve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çıkarma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için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overflow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durumları;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2150491"/>
            <a:ext cx="7963534" cy="417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1056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Bir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işlem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sonucunda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elde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edilen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sayısal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değer,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sözcük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uzunluğu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ile </a:t>
            </a:r>
            <a:r>
              <a:rPr sz="2000" b="1" dirty="0">
                <a:latin typeface="Calibri"/>
                <a:cs typeface="Calibri"/>
              </a:rPr>
              <a:t>tanımlanmış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değerlerden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büyükse,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taşma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(overflow)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vardır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denir.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32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bitlik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20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sayı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toplandığında/çıkarıldığında</a:t>
            </a:r>
            <a:r>
              <a:rPr sz="20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sonuç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33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bit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ise;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İki</a:t>
            </a:r>
            <a:r>
              <a:rPr sz="20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pozitif</a:t>
            </a:r>
            <a:r>
              <a:rPr sz="20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sayı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toplandığında</a:t>
            </a:r>
            <a:r>
              <a:rPr sz="2000" b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sonuç</a:t>
            </a:r>
            <a:r>
              <a:rPr sz="2000" b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negatif</a:t>
            </a:r>
            <a:r>
              <a:rPr sz="20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ise</a:t>
            </a:r>
            <a:r>
              <a:rPr sz="20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(sonucun</a:t>
            </a:r>
            <a:r>
              <a:rPr sz="2000" b="1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İşaret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biti</a:t>
            </a:r>
            <a:r>
              <a:rPr sz="2000" b="1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ise);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İki</a:t>
            </a:r>
            <a:r>
              <a:rPr sz="2000" b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negatif</a:t>
            </a:r>
            <a:r>
              <a:rPr sz="20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sayı</a:t>
            </a:r>
            <a:r>
              <a:rPr sz="2000" b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toplandığında</a:t>
            </a:r>
            <a:r>
              <a:rPr sz="2000" b="1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sonuç</a:t>
            </a:r>
            <a:r>
              <a:rPr sz="20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pozitif</a:t>
            </a:r>
            <a:r>
              <a:rPr sz="2000" b="1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ise</a:t>
            </a:r>
            <a:r>
              <a:rPr sz="20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(sonucun</a:t>
            </a:r>
            <a:r>
              <a:rPr sz="2000" b="1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işaret</a:t>
            </a:r>
            <a:r>
              <a:rPr sz="20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biti</a:t>
            </a:r>
            <a:r>
              <a:rPr sz="2000" b="1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20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ise);</a:t>
            </a:r>
            <a:endParaRPr sz="2000">
              <a:latin typeface="Calibri"/>
              <a:cs typeface="Calibri"/>
            </a:endParaRPr>
          </a:p>
          <a:p>
            <a:pPr marL="355600" marR="4318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Bir</a:t>
            </a:r>
            <a:r>
              <a:rPr sz="2000" b="1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pozitiften</a:t>
            </a:r>
            <a:r>
              <a:rPr sz="2000" b="1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bir</a:t>
            </a:r>
            <a:r>
              <a:rPr sz="2000" b="1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negatif</a:t>
            </a:r>
            <a:r>
              <a:rPr sz="2000" b="1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değer</a:t>
            </a:r>
            <a:r>
              <a:rPr sz="20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çıkartıldığında</a:t>
            </a:r>
            <a:r>
              <a:rPr sz="2000" b="1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sonuç</a:t>
            </a:r>
            <a:r>
              <a:rPr sz="2000" b="1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negatif</a:t>
            </a:r>
            <a:r>
              <a:rPr sz="2000" b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ise</a:t>
            </a:r>
            <a:r>
              <a:rPr sz="20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(sonucun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işaret</a:t>
            </a:r>
            <a:r>
              <a:rPr sz="20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biti</a:t>
            </a:r>
            <a:r>
              <a:rPr sz="2000" b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0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ise)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Bir</a:t>
            </a:r>
            <a:r>
              <a:rPr sz="20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negatiften</a:t>
            </a:r>
            <a:r>
              <a:rPr sz="20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bir</a:t>
            </a:r>
            <a:r>
              <a:rPr sz="20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pozitif</a:t>
            </a:r>
            <a:r>
              <a:rPr sz="2000" b="1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değer</a:t>
            </a:r>
            <a:r>
              <a:rPr sz="20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çıkartıldığında</a:t>
            </a:r>
            <a:r>
              <a:rPr sz="2000" b="1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sonuç</a:t>
            </a:r>
            <a:r>
              <a:rPr sz="2000" b="1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pozitif</a:t>
            </a:r>
            <a:r>
              <a:rPr sz="20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ise</a:t>
            </a:r>
            <a:r>
              <a:rPr sz="20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0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sonucun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işaret</a:t>
            </a:r>
            <a:r>
              <a:rPr sz="20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biti</a:t>
            </a:r>
            <a:r>
              <a:rPr sz="20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20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ise)</a:t>
            </a:r>
            <a:endParaRPr sz="2000">
              <a:latin typeface="Calibri"/>
              <a:cs typeface="Calibri"/>
            </a:endParaRPr>
          </a:p>
          <a:p>
            <a:pPr marL="411480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overflow</a:t>
            </a:r>
            <a:r>
              <a:rPr sz="2000" b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(taşma)</a:t>
            </a:r>
            <a:r>
              <a:rPr sz="2000" b="1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veya</a:t>
            </a:r>
            <a:r>
              <a:rPr sz="20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underflow</a:t>
            </a:r>
            <a:r>
              <a:rPr sz="2000" b="1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(borç</a:t>
            </a:r>
            <a:r>
              <a:rPr sz="2000" b="1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alma)</a:t>
            </a:r>
            <a:r>
              <a:rPr sz="2000" b="1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oluştuğu</a:t>
            </a:r>
            <a:r>
              <a:rPr sz="2000" b="1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anlaşılır.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Bir</a:t>
            </a:r>
            <a:r>
              <a:rPr sz="20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negatif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sayı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bir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pozitif</a:t>
            </a:r>
            <a:r>
              <a:rPr sz="20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sayıya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eklendiğinde</a:t>
            </a:r>
            <a:r>
              <a:rPr sz="20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hiçbir</a:t>
            </a:r>
            <a:r>
              <a:rPr sz="20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zaman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taşma</a:t>
            </a:r>
            <a:r>
              <a:rPr sz="20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olmaz.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Çıkarılan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sayılar</a:t>
            </a:r>
            <a:r>
              <a:rPr sz="20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aynı</a:t>
            </a:r>
            <a:r>
              <a:rPr sz="20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işaretli</a:t>
            </a:r>
            <a:r>
              <a:rPr sz="20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ise</a:t>
            </a:r>
            <a:r>
              <a:rPr sz="20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taşma</a:t>
            </a:r>
            <a:r>
              <a:rPr sz="20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olmaz.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39" y="691895"/>
            <a:ext cx="4896612" cy="14066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0852" y="242061"/>
            <a:ext cx="6163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0" dirty="0">
                <a:solidFill>
                  <a:srgbClr val="FF0000"/>
                </a:solidFill>
              </a:rPr>
              <a:t>Taşma</a:t>
            </a:r>
            <a:r>
              <a:rPr sz="4000" spc="-145" dirty="0">
                <a:solidFill>
                  <a:srgbClr val="FF0000"/>
                </a:solidFill>
              </a:rPr>
              <a:t> </a:t>
            </a:r>
            <a:r>
              <a:rPr sz="4000" spc="-10" dirty="0">
                <a:solidFill>
                  <a:srgbClr val="FF0000"/>
                </a:solidFill>
              </a:rPr>
              <a:t>oluşumunun</a:t>
            </a:r>
            <a:r>
              <a:rPr sz="4000" spc="-130" dirty="0">
                <a:solidFill>
                  <a:srgbClr val="FF0000"/>
                </a:solidFill>
              </a:rPr>
              <a:t> </a:t>
            </a:r>
            <a:r>
              <a:rPr sz="4000" spc="-10" dirty="0">
                <a:solidFill>
                  <a:srgbClr val="FF0000"/>
                </a:solidFill>
              </a:rPr>
              <a:t>tanınması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74065" y="935228"/>
            <a:ext cx="8023225" cy="560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13080" indent="-9150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b="1" i="1" dirty="0">
                <a:latin typeface="Arial"/>
                <a:cs typeface="Arial"/>
              </a:rPr>
              <a:t>add,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addi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veya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sub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komutlarının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sebep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olduğu</a:t>
            </a:r>
            <a:r>
              <a:rPr sz="1800" b="1" i="1" spc="-4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bir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taşma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interrupt</a:t>
            </a:r>
            <a:r>
              <a:rPr sz="1800" b="1" i="1" spc="-25" dirty="0">
                <a:latin typeface="Arial"/>
                <a:cs typeface="Arial"/>
              </a:rPr>
              <a:t> ‘ı </a:t>
            </a:r>
            <a:r>
              <a:rPr sz="1800" b="1" i="1" dirty="0">
                <a:latin typeface="Arial"/>
                <a:cs typeface="Arial"/>
              </a:rPr>
              <a:t>(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kesme</a:t>
            </a:r>
            <a:r>
              <a:rPr sz="1800" b="1" i="1" spc="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–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exception-</a:t>
            </a:r>
            <a:r>
              <a:rPr sz="1800" b="1" i="1" dirty="0">
                <a:latin typeface="Arial"/>
                <a:cs typeface="Arial"/>
              </a:rPr>
              <a:t>istisna) </a:t>
            </a:r>
            <a:r>
              <a:rPr sz="1800" b="1" i="1" spc="-10" dirty="0">
                <a:latin typeface="Arial"/>
                <a:cs typeface="Arial"/>
              </a:rPr>
              <a:t>oluşur.</a:t>
            </a:r>
            <a:endParaRPr sz="1800">
              <a:latin typeface="Arial"/>
              <a:cs typeface="Arial"/>
            </a:endParaRPr>
          </a:p>
          <a:p>
            <a:pPr marL="93345" indent="-88900">
              <a:lnSpc>
                <a:spcPct val="100000"/>
              </a:lnSpc>
              <a:buSzPct val="94444"/>
              <a:buChar char="•"/>
              <a:tabLst>
                <a:tab pos="93345" algn="l"/>
                <a:tab pos="4243705" algn="l"/>
              </a:tabLst>
            </a:pPr>
            <a:r>
              <a:rPr sz="1800" dirty="0">
                <a:latin typeface="Arial MT"/>
                <a:cs typeface="Arial MT"/>
              </a:rPr>
              <a:t>Kontrol,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önceden </a:t>
            </a:r>
            <a:r>
              <a:rPr sz="1800" spc="-90" dirty="0">
                <a:latin typeface="Arial MT"/>
                <a:cs typeface="Arial MT"/>
              </a:rPr>
              <a:t>tanımlanmış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adresteki</a:t>
            </a:r>
            <a:r>
              <a:rPr sz="1800" dirty="0">
                <a:latin typeface="Arial MT"/>
                <a:cs typeface="Arial MT"/>
              </a:rPr>
              <a:t>	interrupt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rutinine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atlar.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buSzPct val="94444"/>
              <a:buChar char="•"/>
              <a:tabLst>
                <a:tab pos="92710" algn="l"/>
              </a:tabLst>
            </a:pPr>
            <a:r>
              <a:rPr sz="1800" dirty="0">
                <a:latin typeface="Arial MT"/>
                <a:cs typeface="Arial MT"/>
              </a:rPr>
              <a:t>Interrupted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addresi,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mümkün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yeniden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80" dirty="0">
                <a:latin typeface="Arial MT"/>
                <a:cs typeface="Arial MT"/>
              </a:rPr>
              <a:t>başlatamalar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için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kaydedilir.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12700" marR="671830" indent="142875">
              <a:lnSpc>
                <a:spcPct val="100000"/>
              </a:lnSpc>
              <a:buSzPct val="94444"/>
              <a:buChar char="•"/>
              <a:tabLst>
                <a:tab pos="155575" algn="l"/>
                <a:tab pos="1425575" algn="l"/>
              </a:tabLst>
            </a:pPr>
            <a:r>
              <a:rPr sz="1800" dirty="0">
                <a:latin typeface="Arial MT"/>
                <a:cs typeface="Arial MT"/>
              </a:rPr>
              <a:t>MIPS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spc="-20" dirty="0">
                <a:latin typeface="Arial"/>
                <a:cs typeface="Arial"/>
              </a:rPr>
              <a:t>$epc</a:t>
            </a:r>
            <a:r>
              <a:rPr sz="1800" b="1" dirty="0">
                <a:latin typeface="Arial"/>
                <a:cs typeface="Arial"/>
              </a:rPr>
              <a:t>	(exception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program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counter)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registeri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içerir.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Bu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register </a:t>
            </a:r>
            <a:r>
              <a:rPr sz="1800" dirty="0">
                <a:latin typeface="Arial MT"/>
                <a:cs typeface="Arial MT"/>
              </a:rPr>
              <a:t>interrupt’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sebep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olan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komutun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adresini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tutar.</a:t>
            </a:r>
            <a:endParaRPr sz="1800">
              <a:latin typeface="Arial MT"/>
              <a:cs typeface="Arial MT"/>
            </a:endParaRPr>
          </a:p>
          <a:p>
            <a:pPr marL="155575" indent="-142875">
              <a:lnSpc>
                <a:spcPct val="100000"/>
              </a:lnSpc>
              <a:buSzPct val="94444"/>
              <a:buChar char="•"/>
              <a:tabLst>
                <a:tab pos="155575" algn="l"/>
                <a:tab pos="2897505" algn="l"/>
              </a:tabLst>
            </a:pPr>
            <a:r>
              <a:rPr sz="1800" dirty="0">
                <a:latin typeface="Arial MT"/>
                <a:cs typeface="Arial MT"/>
              </a:rPr>
              <a:t>Move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control</a:t>
            </a:r>
            <a:r>
              <a:rPr sz="1800" dirty="0">
                <a:latin typeface="Arial MT"/>
                <a:cs typeface="Arial MT"/>
              </a:rPr>
              <a:t>	(Sistem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kontrolundan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ayrılma)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komutu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ile;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tabLst>
                <a:tab pos="2755900" algn="l"/>
              </a:tabLst>
            </a:pPr>
            <a:r>
              <a:rPr sz="1800" b="1" dirty="0">
                <a:latin typeface="Arial"/>
                <a:cs typeface="Arial"/>
              </a:rPr>
              <a:t>mfco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$t0,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$epc</a:t>
            </a:r>
            <a:r>
              <a:rPr sz="1800" b="1" dirty="0">
                <a:latin typeface="Arial"/>
                <a:cs typeface="Arial"/>
              </a:rPr>
              <a:t>	#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copy $epcto </a:t>
            </a:r>
            <a:r>
              <a:rPr sz="1800" b="1" spc="-10" dirty="0">
                <a:latin typeface="Arial"/>
                <a:cs typeface="Arial"/>
              </a:rPr>
              <a:t>register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$epc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reg’in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25" dirty="0">
                <a:latin typeface="Arial MT"/>
                <a:cs typeface="Arial MT"/>
              </a:rPr>
              <a:t>içeriği</a:t>
            </a:r>
            <a:r>
              <a:rPr sz="1800" dirty="0">
                <a:latin typeface="Arial MT"/>
                <a:cs typeface="Arial MT"/>
              </a:rPr>
              <a:t> $t0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reg’e</a:t>
            </a:r>
            <a:r>
              <a:rPr sz="1800" spc="-10" dirty="0">
                <a:latin typeface="Arial MT"/>
                <a:cs typeface="Arial MT"/>
              </a:rPr>
              <a:t> aktarılır.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 marR="5080" indent="142875">
              <a:lnSpc>
                <a:spcPct val="100000"/>
              </a:lnSpc>
              <a:buSzPct val="94444"/>
              <a:buChar char="•"/>
              <a:tabLst>
                <a:tab pos="155575" algn="l"/>
              </a:tabLst>
            </a:pPr>
            <a:r>
              <a:rPr sz="1800" spc="-254" dirty="0">
                <a:latin typeface="Arial MT"/>
                <a:cs typeface="Arial MT"/>
              </a:rPr>
              <a:t>İşaretsiz</a:t>
            </a:r>
            <a:r>
              <a:rPr sz="1800" dirty="0">
                <a:latin typeface="Arial MT"/>
                <a:cs typeface="Arial MT"/>
              </a:rPr>
              <a:t> sayılarda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70" dirty="0">
                <a:latin typeface="Arial MT"/>
                <a:cs typeface="Arial MT"/>
              </a:rPr>
              <a:t>oluşan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 </a:t>
            </a:r>
            <a:r>
              <a:rPr sz="1800" b="1" dirty="0">
                <a:latin typeface="Arial"/>
                <a:cs typeface="Arial"/>
              </a:rPr>
              <a:t>addu,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addiu,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subu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komutları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ile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10" dirty="0">
                <a:latin typeface="Arial MT"/>
                <a:cs typeface="Arial MT"/>
              </a:rPr>
              <a:t> overflow’lardaki </a:t>
            </a:r>
            <a:r>
              <a:rPr sz="1800" dirty="0">
                <a:latin typeface="Arial MT"/>
                <a:cs typeface="Arial MT"/>
              </a:rPr>
              <a:t>interrup’lar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sürekli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olarak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sezilmek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istenmez.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durumdaki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95" dirty="0">
                <a:latin typeface="Arial MT"/>
                <a:cs typeface="Arial MT"/>
              </a:rPr>
              <a:t>taşma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yok</a:t>
            </a:r>
            <a:r>
              <a:rPr sz="1800" spc="-10" dirty="0">
                <a:latin typeface="Arial MT"/>
                <a:cs typeface="Arial MT"/>
              </a:rPr>
              <a:t> sayılır. </a:t>
            </a:r>
            <a:r>
              <a:rPr sz="1800" dirty="0">
                <a:latin typeface="Arial MT"/>
                <a:cs typeface="Arial MT"/>
              </a:rPr>
              <a:t>Çünkü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10" dirty="0">
                <a:latin typeface="Arial MT"/>
                <a:cs typeface="Arial MT"/>
              </a:rPr>
              <a:t>işaretsiz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sayılarla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25" dirty="0">
                <a:latin typeface="Arial MT"/>
                <a:cs typeface="Arial MT"/>
              </a:rPr>
              <a:t>işlemler</a:t>
            </a:r>
            <a:r>
              <a:rPr sz="1800" dirty="0">
                <a:latin typeface="Arial MT"/>
                <a:cs typeface="Arial MT"/>
              </a:rPr>
              <a:t> genellikle ana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hafıza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adreslemeleri </a:t>
            </a:r>
            <a:r>
              <a:rPr sz="1800" spc="-10" dirty="0">
                <a:latin typeface="Arial MT"/>
                <a:cs typeface="Arial MT"/>
              </a:rPr>
              <a:t>içindir.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1800">
              <a:latin typeface="Arial MT"/>
              <a:cs typeface="Arial MT"/>
            </a:endParaRPr>
          </a:p>
          <a:p>
            <a:pPr marL="156845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Tavsiye:</a:t>
            </a:r>
            <a:endParaRPr sz="1600">
              <a:latin typeface="Arial"/>
              <a:cs typeface="Arial"/>
            </a:endParaRPr>
          </a:p>
          <a:p>
            <a:pPr marL="614045">
              <a:lnSpc>
                <a:spcPct val="100000"/>
              </a:lnSpc>
              <a:spcBef>
                <a:spcPts val="360"/>
              </a:spcBef>
            </a:pPr>
            <a:r>
              <a:rPr sz="1600" b="1" dirty="0">
                <a:latin typeface="Arial"/>
                <a:cs typeface="Arial"/>
              </a:rPr>
              <a:t>QtSPIM’de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EPC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ilgili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reg’leri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incele.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42" y="158877"/>
            <a:ext cx="78835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00"/>
                </a:solidFill>
              </a:rPr>
              <a:t>MIPS</a:t>
            </a:r>
            <a:r>
              <a:rPr sz="2800" spc="-9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overflowu</a:t>
            </a:r>
            <a:r>
              <a:rPr sz="2800" spc="-110" dirty="0">
                <a:solidFill>
                  <a:srgbClr val="000000"/>
                </a:solidFill>
              </a:rPr>
              <a:t> </a:t>
            </a:r>
            <a:r>
              <a:rPr sz="2800" spc="-30" dirty="0">
                <a:solidFill>
                  <a:srgbClr val="000000"/>
                </a:solidFill>
              </a:rPr>
              <a:t>yakalayabilir,</a:t>
            </a:r>
            <a:r>
              <a:rPr sz="2800" spc="-9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ancak</a:t>
            </a:r>
            <a:r>
              <a:rPr sz="2800" spc="-10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birçok</a:t>
            </a:r>
            <a:r>
              <a:rPr sz="2800" spc="-8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bilgisayarda </a:t>
            </a:r>
            <a:r>
              <a:rPr sz="2800" dirty="0">
                <a:solidFill>
                  <a:srgbClr val="000000"/>
                </a:solidFill>
              </a:rPr>
              <a:t>overflow</a:t>
            </a:r>
            <a:r>
              <a:rPr sz="2800" spc="-8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testi</a:t>
            </a:r>
            <a:r>
              <a:rPr sz="2800" spc="-8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için</a:t>
            </a:r>
            <a:r>
              <a:rPr sz="2800" spc="-7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dallanma</a:t>
            </a:r>
            <a:r>
              <a:rPr sz="2800" spc="-7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şartı</a:t>
            </a:r>
            <a:r>
              <a:rPr sz="2800" spc="-8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bulunmamaktadır.</a:t>
            </a:r>
            <a:endParaRPr sz="2800"/>
          </a:p>
          <a:p>
            <a:pPr marL="12700" marR="383540">
              <a:lnSpc>
                <a:spcPct val="100000"/>
              </a:lnSpc>
            </a:pPr>
            <a:r>
              <a:rPr sz="2800" dirty="0">
                <a:solidFill>
                  <a:srgbClr val="000000"/>
                </a:solidFill>
              </a:rPr>
              <a:t>Overflow’u</a:t>
            </a:r>
            <a:r>
              <a:rPr sz="2800" spc="-8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yakalayabilmek</a:t>
            </a:r>
            <a:r>
              <a:rPr sz="2800" spc="-7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için</a:t>
            </a:r>
            <a:r>
              <a:rPr sz="2800" spc="-8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MIPS</a:t>
            </a:r>
            <a:r>
              <a:rPr sz="2800" spc="-8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kodu</a:t>
            </a:r>
            <a:r>
              <a:rPr sz="2800" spc="-6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aşağıdaki </a:t>
            </a:r>
            <a:r>
              <a:rPr sz="2800" dirty="0">
                <a:solidFill>
                  <a:srgbClr val="000000"/>
                </a:solidFill>
              </a:rPr>
              <a:t>gibi </a:t>
            </a:r>
            <a:r>
              <a:rPr sz="2800" spc="-10" dirty="0">
                <a:solidFill>
                  <a:srgbClr val="000000"/>
                </a:solidFill>
              </a:rPr>
              <a:t>yazılır;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2060448"/>
            <a:ext cx="8633460" cy="37444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6843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00"/>
                </a:solidFill>
              </a:rPr>
              <a:t>İşaretsiz</a:t>
            </a:r>
            <a:r>
              <a:rPr sz="2800" spc="-9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sayılarda</a:t>
            </a:r>
            <a:r>
              <a:rPr sz="2800" spc="-8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toplama</a:t>
            </a:r>
            <a:r>
              <a:rPr sz="2800" spc="-9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için</a:t>
            </a:r>
            <a:r>
              <a:rPr sz="2800" spc="-6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($t0=</a:t>
            </a:r>
            <a:r>
              <a:rPr sz="2800" spc="-6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$t1+$t2)</a:t>
            </a:r>
            <a:endParaRPr sz="2800"/>
          </a:p>
          <a:p>
            <a:pPr marL="692150">
              <a:lnSpc>
                <a:spcPct val="100000"/>
              </a:lnSpc>
            </a:pPr>
            <a:r>
              <a:rPr sz="2800" dirty="0">
                <a:solidFill>
                  <a:srgbClr val="000000"/>
                </a:solidFill>
              </a:rPr>
              <a:t>overflow’u</a:t>
            </a:r>
            <a:r>
              <a:rPr sz="2800" spc="-9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yakalayabilmek</a:t>
            </a:r>
            <a:r>
              <a:rPr sz="2800" spc="-8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için</a:t>
            </a:r>
            <a:r>
              <a:rPr sz="2800" spc="-8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yazılan</a:t>
            </a:r>
            <a:r>
              <a:rPr sz="2800" spc="-8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MIPS</a:t>
            </a:r>
            <a:r>
              <a:rPr sz="2800" spc="-8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kodu;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5" y="1773935"/>
            <a:ext cx="8458200" cy="27340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567" y="124968"/>
            <a:ext cx="6624828" cy="63306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5897" y="278079"/>
            <a:ext cx="1632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Çarpma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9020" y="1182751"/>
            <a:ext cx="1226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Multiplicand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7023" y="1030351"/>
            <a:ext cx="82423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20" dirty="0">
                <a:latin typeface="Courier New"/>
                <a:cs typeface="Courier New"/>
              </a:rPr>
              <a:t>1000</a:t>
            </a:r>
            <a:endParaRPr sz="240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600"/>
              </a:spcBef>
            </a:pPr>
            <a:r>
              <a:rPr sz="2400" spc="-20" dirty="0">
                <a:latin typeface="Courier New"/>
                <a:cs typeface="Courier New"/>
              </a:rPr>
              <a:t>1001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312" y="1624710"/>
            <a:ext cx="970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Multiplier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0567" y="1914525"/>
            <a:ext cx="16770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2180">
              <a:lnSpc>
                <a:spcPts val="2850"/>
              </a:lnSpc>
              <a:spcBef>
                <a:spcPts val="100"/>
              </a:spcBef>
            </a:pPr>
            <a:r>
              <a:rPr sz="2400" spc="-20" dirty="0">
                <a:latin typeface="Courier New"/>
                <a:cs typeface="Courier New"/>
              </a:rPr>
              <a:t>1000</a:t>
            </a:r>
            <a:endParaRPr sz="2400">
              <a:latin typeface="Courier New"/>
              <a:cs typeface="Courier New"/>
            </a:endParaRPr>
          </a:p>
          <a:p>
            <a:pPr marL="736600">
              <a:lnSpc>
                <a:spcPts val="2850"/>
              </a:lnSpc>
            </a:pPr>
            <a:r>
              <a:rPr sz="2400" spc="-20" dirty="0">
                <a:latin typeface="Courier New"/>
                <a:cs typeface="Courier New"/>
              </a:rPr>
              <a:t>0000</a:t>
            </a:r>
            <a:endParaRPr sz="2400">
              <a:latin typeface="Courier New"/>
              <a:cs typeface="Courier New"/>
            </a:endParaRPr>
          </a:p>
          <a:p>
            <a:pPr marL="553720">
              <a:lnSpc>
                <a:spcPct val="100000"/>
              </a:lnSpc>
            </a:pPr>
            <a:r>
              <a:rPr sz="2400" spc="-20" dirty="0">
                <a:latin typeface="Courier New"/>
                <a:cs typeface="Courier New"/>
              </a:rPr>
              <a:t>0000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459865" algn="l"/>
              </a:tabLst>
            </a:pPr>
            <a:r>
              <a:rPr sz="2400" u="sng" spc="-3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1000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endParaRPr sz="2400">
              <a:latin typeface="Courier New"/>
              <a:cs typeface="Courier New"/>
            </a:endParaRPr>
          </a:p>
          <a:p>
            <a:pPr marL="57150">
              <a:lnSpc>
                <a:spcPct val="100000"/>
              </a:lnSpc>
              <a:spcBef>
                <a:spcPts val="60"/>
              </a:spcBef>
            </a:pPr>
            <a:r>
              <a:rPr sz="2400" b="1" spc="-10" dirty="0">
                <a:latin typeface="Courier New"/>
                <a:cs typeface="Courier New"/>
              </a:rPr>
              <a:t>01001000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020" y="3453460"/>
            <a:ext cx="770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Product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023" y="3844290"/>
            <a:ext cx="6657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bit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bit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= m+n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bit</a:t>
            </a:r>
            <a:r>
              <a:rPr sz="32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çarpım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(product)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020" y="4705451"/>
            <a:ext cx="6154420" cy="105283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sayıyı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çarpma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işlemi;</a:t>
            </a:r>
            <a:endParaRPr sz="2000">
              <a:latin typeface="Calibri"/>
              <a:cs typeface="Calibri"/>
            </a:endParaRPr>
          </a:p>
          <a:p>
            <a:pPr marL="444500" indent="-177800">
              <a:lnSpc>
                <a:spcPct val="100000"/>
              </a:lnSpc>
              <a:spcBef>
                <a:spcPts val="440"/>
              </a:spcBef>
              <a:buFont typeface="Arial MT"/>
              <a:buChar char="–"/>
              <a:tabLst>
                <a:tab pos="444500" algn="l"/>
              </a:tabLst>
            </a:pPr>
            <a:r>
              <a:rPr sz="1800" spc="-10" dirty="0">
                <a:latin typeface="Calibri"/>
                <a:cs typeface="Calibri"/>
              </a:rPr>
              <a:t>çarpan(multiplier)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=&gt;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çarpılanı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kopyala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multiplicand)</a:t>
            </a:r>
            <a:endParaRPr sz="1800">
              <a:latin typeface="Calibri"/>
              <a:cs typeface="Calibri"/>
            </a:endParaRPr>
          </a:p>
          <a:p>
            <a:pPr marL="444500" indent="-177800">
              <a:lnSpc>
                <a:spcPct val="100000"/>
              </a:lnSpc>
              <a:spcBef>
                <a:spcPts val="434"/>
              </a:spcBef>
              <a:buFont typeface="Arial MT"/>
              <a:buChar char="–"/>
              <a:tabLst>
                <a:tab pos="444500" algn="l"/>
                <a:tab pos="2482850" algn="l"/>
                <a:tab pos="4523740" algn="l"/>
              </a:tabLst>
            </a:pPr>
            <a:r>
              <a:rPr sz="1800" dirty="0">
                <a:latin typeface="Calibri"/>
                <a:cs typeface="Calibri"/>
              </a:rPr>
              <a:t>çarpan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bit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=&gt;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yerine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koy</a:t>
            </a:r>
            <a:r>
              <a:rPr sz="1800" dirty="0">
                <a:latin typeface="Calibri"/>
                <a:cs typeface="Calibri"/>
              </a:rPr>
              <a:t>	(0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 multiplicand)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10967" y="191566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47722" y="1575561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1915667"/>
            <a:ext cx="4238244" cy="22280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0035" y="981455"/>
            <a:ext cx="4283963" cy="54711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90547" y="105917"/>
            <a:ext cx="51371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marR="5080" indent="-330835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ÇARPMA</a:t>
            </a:r>
            <a:r>
              <a:rPr sz="2800" spc="-70" dirty="0"/>
              <a:t> </a:t>
            </a:r>
            <a:r>
              <a:rPr sz="2800" dirty="0"/>
              <a:t>İŞLEMİNİN</a:t>
            </a:r>
            <a:r>
              <a:rPr sz="2800" spc="-95" dirty="0"/>
              <a:t> </a:t>
            </a:r>
            <a:r>
              <a:rPr sz="2800" spc="-10" dirty="0"/>
              <a:t>DONANIMININ </a:t>
            </a:r>
            <a:r>
              <a:rPr sz="2800" dirty="0"/>
              <a:t>İLK</a:t>
            </a:r>
            <a:r>
              <a:rPr sz="2800" spc="-35" dirty="0"/>
              <a:t> </a:t>
            </a:r>
            <a:r>
              <a:rPr sz="2800" spc="-10" dirty="0"/>
              <a:t>VERSİYONU</a:t>
            </a:r>
            <a:r>
              <a:rPr sz="2800" spc="-25" dirty="0"/>
              <a:t> </a:t>
            </a:r>
            <a:r>
              <a:rPr sz="2800" dirty="0"/>
              <a:t>VE</a:t>
            </a:r>
            <a:r>
              <a:rPr sz="2800" spc="-30" dirty="0"/>
              <a:t> </a:t>
            </a:r>
            <a:r>
              <a:rPr sz="2800" dirty="0"/>
              <a:t>AKIŞ</a:t>
            </a:r>
            <a:r>
              <a:rPr sz="2800" spc="-30" dirty="0"/>
              <a:t> </a:t>
            </a:r>
            <a:r>
              <a:rPr sz="2800" spc="-10" dirty="0"/>
              <a:t>ŞEMASI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74065" y="1139190"/>
            <a:ext cx="5837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32-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10" dirty="0">
                <a:latin typeface="Calibri"/>
                <a:cs typeface="Calibri"/>
              </a:rPr>
              <a:t> multiplicand(çarpılan)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register’ın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anlamsız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bitlerindedir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adımda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kayar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983482"/>
            <a:ext cx="6515734" cy="2435225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776095">
              <a:lnSpc>
                <a:spcPct val="100000"/>
              </a:lnSpc>
              <a:spcBef>
                <a:spcPts val="945"/>
              </a:spcBef>
            </a:pPr>
            <a:r>
              <a:rPr sz="2400" dirty="0">
                <a:latin typeface="Calibri"/>
                <a:cs typeface="Calibri"/>
              </a:rPr>
              <a:t>Çarpımın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başlangıç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değeri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0’dır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  <a:tabLst>
                <a:tab pos="5465445" algn="l"/>
              </a:tabLst>
            </a:pPr>
            <a:r>
              <a:rPr sz="2400" b="1" spc="-10" dirty="0">
                <a:latin typeface="Calibri"/>
                <a:cs typeface="Calibri"/>
              </a:rPr>
              <a:t>Multiplicand(çarpılan)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register,</a:t>
            </a:r>
            <a:r>
              <a:rPr sz="2400" b="1" spc="-10" dirty="0">
                <a:latin typeface="Calibri"/>
                <a:cs typeface="Calibri"/>
              </a:rPr>
              <a:t> product(çarpım) register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ALU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64-</a:t>
            </a:r>
            <a:r>
              <a:rPr sz="2400" b="1" dirty="0">
                <a:latin typeface="Calibri"/>
                <a:cs typeface="Calibri"/>
              </a:rPr>
              <a:t>bit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genişliğindeyken; multiplier(çarpan)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32-</a:t>
            </a:r>
            <a:r>
              <a:rPr sz="2400" b="1" dirty="0">
                <a:latin typeface="Calibri"/>
                <a:cs typeface="Calibri"/>
              </a:rPr>
              <a:t>bit</a:t>
            </a:r>
            <a:r>
              <a:rPr sz="2400" b="1" spc="-10" dirty="0">
                <a:latin typeface="Calibri"/>
                <a:cs typeface="Calibri"/>
              </a:rPr>
              <a:t> uzunlukludur.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10" dirty="0">
                <a:latin typeface="Calibri"/>
                <a:cs typeface="Calibri"/>
              </a:rPr>
              <a:t>Kontrol </a:t>
            </a:r>
            <a:r>
              <a:rPr sz="2400" b="1" dirty="0">
                <a:latin typeface="Calibri"/>
                <a:cs typeface="Calibri"/>
              </a:rPr>
              <a:t>bloğu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çarpılan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ile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çarpanın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zaman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kaydırılacağını </a:t>
            </a:r>
            <a:r>
              <a:rPr sz="2400" b="1" dirty="0">
                <a:latin typeface="Calibri"/>
                <a:cs typeface="Calibri"/>
              </a:rPr>
              <a:t>ve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sonucun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zaman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yenileneceğini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belirtir.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083" y="3933444"/>
            <a:ext cx="363855" cy="293370"/>
          </a:xfrm>
          <a:custGeom>
            <a:avLst/>
            <a:gdLst/>
            <a:ahLst/>
            <a:cxnLst/>
            <a:rect l="l" t="t" r="r" b="b"/>
            <a:pathLst>
              <a:path w="363855" h="293370">
                <a:moveTo>
                  <a:pt x="19630" y="15691"/>
                </a:moveTo>
                <a:lnTo>
                  <a:pt x="24168" y="27501"/>
                </a:lnTo>
                <a:lnTo>
                  <a:pt x="355727" y="292988"/>
                </a:lnTo>
                <a:lnTo>
                  <a:pt x="363601" y="283082"/>
                </a:lnTo>
                <a:lnTo>
                  <a:pt x="32096" y="17542"/>
                </a:lnTo>
                <a:lnTo>
                  <a:pt x="19630" y="15691"/>
                </a:lnTo>
                <a:close/>
              </a:path>
              <a:path w="363855" h="293370">
                <a:moveTo>
                  <a:pt x="0" y="0"/>
                </a:moveTo>
                <a:lnTo>
                  <a:pt x="36830" y="95757"/>
                </a:lnTo>
                <a:lnTo>
                  <a:pt x="40513" y="97408"/>
                </a:lnTo>
                <a:lnTo>
                  <a:pt x="47117" y="94868"/>
                </a:lnTo>
                <a:lnTo>
                  <a:pt x="48641" y="91185"/>
                </a:lnTo>
                <a:lnTo>
                  <a:pt x="24168" y="27501"/>
                </a:lnTo>
                <a:lnTo>
                  <a:pt x="5842" y="12826"/>
                </a:lnTo>
                <a:lnTo>
                  <a:pt x="13843" y="2920"/>
                </a:lnTo>
                <a:lnTo>
                  <a:pt x="19778" y="2920"/>
                </a:lnTo>
                <a:lnTo>
                  <a:pt x="0" y="0"/>
                </a:lnTo>
                <a:close/>
              </a:path>
              <a:path w="363855" h="293370">
                <a:moveTo>
                  <a:pt x="19778" y="2920"/>
                </a:moveTo>
                <a:lnTo>
                  <a:pt x="13843" y="2920"/>
                </a:lnTo>
                <a:lnTo>
                  <a:pt x="32096" y="17542"/>
                </a:lnTo>
                <a:lnTo>
                  <a:pt x="99568" y="27558"/>
                </a:lnTo>
                <a:lnTo>
                  <a:pt x="102870" y="25145"/>
                </a:lnTo>
                <a:lnTo>
                  <a:pt x="103886" y="18287"/>
                </a:lnTo>
                <a:lnTo>
                  <a:pt x="101473" y="14985"/>
                </a:lnTo>
                <a:lnTo>
                  <a:pt x="19778" y="2920"/>
                </a:lnTo>
                <a:close/>
              </a:path>
              <a:path w="363855" h="293370">
                <a:moveTo>
                  <a:pt x="13843" y="2920"/>
                </a:moveTo>
                <a:lnTo>
                  <a:pt x="5842" y="12826"/>
                </a:lnTo>
                <a:lnTo>
                  <a:pt x="24168" y="27501"/>
                </a:lnTo>
                <a:lnTo>
                  <a:pt x="19630" y="15691"/>
                </a:lnTo>
                <a:lnTo>
                  <a:pt x="8890" y="14096"/>
                </a:lnTo>
                <a:lnTo>
                  <a:pt x="15748" y="5587"/>
                </a:lnTo>
                <a:lnTo>
                  <a:pt x="17172" y="5587"/>
                </a:lnTo>
                <a:lnTo>
                  <a:pt x="13843" y="2920"/>
                </a:lnTo>
                <a:close/>
              </a:path>
              <a:path w="363855" h="293370">
                <a:moveTo>
                  <a:pt x="17172" y="5587"/>
                </a:moveTo>
                <a:lnTo>
                  <a:pt x="15748" y="5587"/>
                </a:lnTo>
                <a:lnTo>
                  <a:pt x="19630" y="15691"/>
                </a:lnTo>
                <a:lnTo>
                  <a:pt x="32096" y="17542"/>
                </a:lnTo>
                <a:lnTo>
                  <a:pt x="17172" y="5587"/>
                </a:lnTo>
                <a:close/>
              </a:path>
              <a:path w="363855" h="293370">
                <a:moveTo>
                  <a:pt x="15748" y="5587"/>
                </a:moveTo>
                <a:lnTo>
                  <a:pt x="8890" y="14096"/>
                </a:lnTo>
                <a:lnTo>
                  <a:pt x="19630" y="15691"/>
                </a:lnTo>
                <a:lnTo>
                  <a:pt x="15748" y="5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983" y="795906"/>
            <a:ext cx="7599847" cy="49424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276" y="1053083"/>
            <a:ext cx="7706103" cy="48569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904" y="917828"/>
            <a:ext cx="7638302" cy="48291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707" y="151892"/>
            <a:ext cx="41878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İşaretli</a:t>
            </a:r>
            <a:r>
              <a:rPr spc="-95" dirty="0"/>
              <a:t> </a:t>
            </a:r>
            <a:r>
              <a:rPr dirty="0"/>
              <a:t>ve</a:t>
            </a:r>
            <a:r>
              <a:rPr spc="-95" dirty="0"/>
              <a:t> </a:t>
            </a:r>
            <a:r>
              <a:rPr dirty="0"/>
              <a:t>işaretsiz</a:t>
            </a:r>
            <a:r>
              <a:rPr spc="-105" dirty="0"/>
              <a:t> </a:t>
            </a:r>
            <a:r>
              <a:rPr spc="-10" dirty="0"/>
              <a:t>sayılar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038" y="824229"/>
            <a:ext cx="8306434" cy="3025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Sayılar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herhangi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taban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kullanılarak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temsil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edilebilir.</a:t>
            </a:r>
            <a:endParaRPr sz="2800">
              <a:latin typeface="Calibri"/>
              <a:cs typeface="Calibri"/>
            </a:endParaRPr>
          </a:p>
          <a:p>
            <a:pPr marL="12700" marR="66294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Günlük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hayatımızda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kullandığımız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sistemi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10’luk </a:t>
            </a:r>
            <a:r>
              <a:rPr sz="2800" dirty="0">
                <a:latin typeface="Calibri"/>
                <a:cs typeface="Calibri"/>
              </a:rPr>
              <a:t>(Desimal)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sistemiyken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bilgisayar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2’lik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(Binary)sayı</a:t>
            </a:r>
            <a:endParaRPr sz="2800">
              <a:latin typeface="Calibri"/>
              <a:cs typeface="Calibri"/>
            </a:endParaRPr>
          </a:p>
          <a:p>
            <a:pPr marL="12700" marR="2476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sistemini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kullanmaktadır.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Herhangi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tabanda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sayının </a:t>
            </a:r>
            <a:r>
              <a:rPr sz="2800" dirty="0">
                <a:latin typeface="Calibri"/>
                <a:cs typeface="Calibri"/>
              </a:rPr>
              <a:t>oluşumu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aşağıdaki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gibidir.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basamak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rakamı,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taban,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i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basamak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değerini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ifade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eder.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Ai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basamak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rakamı,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1..T-</a:t>
            </a:r>
            <a:r>
              <a:rPr sz="2400" spc="-25" dirty="0">
                <a:latin typeface="Calibri"/>
                <a:cs typeface="Calibri"/>
              </a:rPr>
              <a:t>1’e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kadarki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ardışıl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rakamlardan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herhangibiri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olabilir.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9178" y="4144323"/>
            <a:ext cx="3636716" cy="8640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8540" y="5255767"/>
            <a:ext cx="7691120" cy="115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Soru:</a:t>
            </a:r>
            <a:r>
              <a:rPr sz="20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Bilgisayarlarda</a:t>
            </a:r>
            <a:r>
              <a:rPr sz="20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niye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tabanlı</a:t>
            </a:r>
            <a:r>
              <a:rPr sz="20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sayı</a:t>
            </a:r>
            <a:r>
              <a:rPr sz="20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sistemi</a:t>
            </a:r>
            <a:r>
              <a:rPr sz="20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kullanılır?</a:t>
            </a:r>
            <a:endParaRPr sz="2000">
              <a:latin typeface="Arial MT"/>
              <a:cs typeface="Arial MT"/>
            </a:endParaRPr>
          </a:p>
          <a:p>
            <a:pPr marL="94615" marR="5080" indent="-8255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Cevap:</a:t>
            </a:r>
            <a:r>
              <a:rPr sz="18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Bu</a:t>
            </a:r>
            <a:r>
              <a:rPr sz="1800" spc="-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tabanda</a:t>
            </a:r>
            <a:r>
              <a:rPr sz="180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kullanılan</a:t>
            </a:r>
            <a:r>
              <a:rPr sz="18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rakamlar</a:t>
            </a:r>
            <a:r>
              <a:rPr sz="18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0</a:t>
            </a:r>
            <a:r>
              <a:rPr sz="180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ve</a:t>
            </a:r>
            <a:r>
              <a:rPr sz="1800" spc="-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1’dir.</a:t>
            </a:r>
            <a:r>
              <a:rPr sz="180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Bu</a:t>
            </a:r>
            <a:r>
              <a:rPr sz="1800" spc="-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rakamların</a:t>
            </a:r>
            <a:r>
              <a:rPr sz="18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 MT"/>
                <a:cs typeface="Arial MT"/>
              </a:rPr>
              <a:t>elektriksel </a:t>
            </a:r>
            <a:r>
              <a:rPr sz="1800" spc="-110" dirty="0">
                <a:solidFill>
                  <a:srgbClr val="001F5F"/>
                </a:solidFill>
                <a:latin typeface="Arial MT"/>
                <a:cs typeface="Arial MT"/>
              </a:rPr>
              <a:t>işaretler</a:t>
            </a:r>
            <a:r>
              <a:rPr sz="18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olarak</a:t>
            </a:r>
            <a:r>
              <a:rPr sz="1800" spc="-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tanınması</a:t>
            </a:r>
            <a:r>
              <a:rPr sz="18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çok</a:t>
            </a:r>
            <a:r>
              <a:rPr sz="180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 MT"/>
                <a:cs typeface="Arial MT"/>
              </a:rPr>
              <a:t>kolaydır.(Transistörün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anahtarlama</a:t>
            </a:r>
            <a:r>
              <a:rPr sz="18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 MT"/>
                <a:cs typeface="Arial MT"/>
              </a:rPr>
              <a:t>modunda </a:t>
            </a:r>
            <a:r>
              <a:rPr sz="1800" spc="-70" dirty="0">
                <a:solidFill>
                  <a:srgbClr val="001F5F"/>
                </a:solidFill>
                <a:latin typeface="Arial MT"/>
                <a:cs typeface="Arial MT"/>
              </a:rPr>
              <a:t>çalıştırılması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Arial MT"/>
                <a:cs typeface="Arial MT"/>
              </a:rPr>
              <a:t>ile)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210" y="533400"/>
            <a:ext cx="8101584" cy="49099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16" y="1019555"/>
            <a:ext cx="7640166" cy="48188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16" y="1042416"/>
            <a:ext cx="7649692" cy="47731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9948" y="194818"/>
            <a:ext cx="3866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Fix-</a:t>
            </a:r>
            <a:r>
              <a:rPr dirty="0"/>
              <a:t>point</a:t>
            </a:r>
            <a:r>
              <a:rPr spc="-90" dirty="0"/>
              <a:t> </a:t>
            </a:r>
            <a:r>
              <a:rPr dirty="0"/>
              <a:t>çarpma</a:t>
            </a:r>
            <a:r>
              <a:rPr spc="-95" dirty="0"/>
              <a:t> </a:t>
            </a:r>
            <a:r>
              <a:rPr spc="-10" dirty="0"/>
              <a:t>işlemi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3244" y="1557527"/>
            <a:ext cx="6655308" cy="43190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267" y="787653"/>
            <a:ext cx="1226820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Multiplicand Multiplier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2129" y="787653"/>
            <a:ext cx="595630" cy="6902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555"/>
              </a:spcBef>
            </a:pPr>
            <a:r>
              <a:rPr sz="1800" spc="-20" dirty="0">
                <a:latin typeface="Courier New"/>
                <a:cs typeface="Courier New"/>
              </a:rPr>
              <a:t>0010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20" dirty="0">
                <a:latin typeface="Courier New"/>
                <a:cs typeface="Courier New"/>
              </a:rPr>
              <a:t>0011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1403349"/>
            <a:ext cx="2179320" cy="166306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548765">
              <a:lnSpc>
                <a:spcPct val="100000"/>
              </a:lnSpc>
              <a:spcBef>
                <a:spcPts val="484"/>
              </a:spcBef>
            </a:pPr>
            <a:r>
              <a:rPr sz="1800" spc="-20" dirty="0">
                <a:latin typeface="Courier New"/>
                <a:cs typeface="Courier New"/>
              </a:rPr>
              <a:t>0010</a:t>
            </a:r>
            <a:endParaRPr sz="1800">
              <a:latin typeface="Courier New"/>
              <a:cs typeface="Courier New"/>
            </a:endParaRPr>
          </a:p>
          <a:p>
            <a:pPr marL="1377950">
              <a:lnSpc>
                <a:spcPct val="100000"/>
              </a:lnSpc>
              <a:spcBef>
                <a:spcPts val="380"/>
              </a:spcBef>
            </a:pPr>
            <a:r>
              <a:rPr sz="1800" spc="-20" dirty="0">
                <a:latin typeface="Courier New"/>
                <a:cs typeface="Courier New"/>
              </a:rPr>
              <a:t>0010</a:t>
            </a:r>
            <a:endParaRPr sz="1800">
              <a:latin typeface="Courier New"/>
              <a:cs typeface="Courier New"/>
            </a:endParaRPr>
          </a:p>
          <a:p>
            <a:pPr marL="1242060">
              <a:lnSpc>
                <a:spcPct val="100000"/>
              </a:lnSpc>
              <a:spcBef>
                <a:spcPts val="434"/>
              </a:spcBef>
            </a:pPr>
            <a:r>
              <a:rPr sz="1800" spc="-20" dirty="0">
                <a:latin typeface="Courier New"/>
                <a:cs typeface="Courier New"/>
              </a:rPr>
              <a:t>0000</a:t>
            </a:r>
            <a:endParaRPr sz="1800">
              <a:latin typeface="Courier New"/>
              <a:cs typeface="Courier New"/>
            </a:endParaRPr>
          </a:p>
          <a:p>
            <a:pPr marR="18415" algn="r">
              <a:lnSpc>
                <a:spcPct val="100000"/>
              </a:lnSpc>
              <a:spcBef>
                <a:spcPts val="434"/>
              </a:spcBef>
              <a:tabLst>
                <a:tab pos="1368425" algn="l"/>
              </a:tabLst>
            </a:pPr>
            <a:r>
              <a:rPr sz="1800" u="sng" spc="18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0000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  <a:tabLst>
                <a:tab pos="1056005" algn="l"/>
              </a:tabLst>
            </a:pPr>
            <a:r>
              <a:rPr sz="1800" b="1" spc="-10" dirty="0">
                <a:latin typeface="Calibri"/>
                <a:cs typeface="Calibri"/>
              </a:rPr>
              <a:t>Product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00000110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48383" y="148437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82344" y="1143761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329" rIns="0" bIns="0" rtlCol="0">
            <a:spAutoFit/>
          </a:bodyPr>
          <a:lstStyle/>
          <a:p>
            <a:pPr marL="3325495" marR="5080" indent="-239331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00"/>
                </a:solidFill>
              </a:rPr>
              <a:t>Bu</a:t>
            </a:r>
            <a:r>
              <a:rPr sz="2800" spc="-8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çarpma</a:t>
            </a:r>
            <a:r>
              <a:rPr sz="2800" spc="-7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devresi</a:t>
            </a:r>
            <a:r>
              <a:rPr sz="2800" spc="-8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işaretli</a:t>
            </a:r>
            <a:r>
              <a:rPr sz="2800" spc="-9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sayıların</a:t>
            </a:r>
            <a:r>
              <a:rPr sz="2800" spc="-6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Çarpılması</a:t>
            </a:r>
            <a:r>
              <a:rPr sz="2800" spc="-75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için </a:t>
            </a:r>
            <a:r>
              <a:rPr sz="2800" dirty="0">
                <a:solidFill>
                  <a:srgbClr val="000000"/>
                </a:solidFill>
              </a:rPr>
              <a:t>kullanılabilir</a:t>
            </a:r>
            <a:r>
              <a:rPr sz="2800" spc="-110" dirty="0">
                <a:solidFill>
                  <a:srgbClr val="000000"/>
                </a:solidFill>
              </a:rPr>
              <a:t> </a:t>
            </a:r>
            <a:r>
              <a:rPr sz="2800" spc="-25" dirty="0">
                <a:solidFill>
                  <a:srgbClr val="000000"/>
                </a:solidFill>
              </a:rPr>
              <a:t>mi?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2045" y="1513455"/>
            <a:ext cx="4236423" cy="29951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9119" y="4969891"/>
            <a:ext cx="66567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90" dirty="0">
                <a:latin typeface="Arial MT"/>
                <a:cs typeface="Arial MT"/>
              </a:rPr>
              <a:t>İşaretli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sayıların çarpılması </a:t>
            </a:r>
            <a:r>
              <a:rPr sz="1800" spc="-140" dirty="0">
                <a:latin typeface="Arial MT"/>
                <a:cs typeface="Arial MT"/>
              </a:rPr>
              <a:t>işlemi;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10" dirty="0">
                <a:latin typeface="Arial MT"/>
                <a:cs typeface="Arial MT"/>
              </a:rPr>
              <a:t>işaretsiz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sayıların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çarpılması </a:t>
            </a:r>
            <a:r>
              <a:rPr sz="1800" spc="-95" dirty="0">
                <a:latin typeface="Arial MT"/>
                <a:cs typeface="Arial MT"/>
              </a:rPr>
              <a:t>şeklindedir.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Yani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negatif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sayı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pzitifsayıya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80" dirty="0">
                <a:latin typeface="Arial MT"/>
                <a:cs typeface="Arial MT"/>
              </a:rPr>
              <a:t>dönüştürülüp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iki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90" dirty="0">
                <a:latin typeface="Arial MT"/>
                <a:cs typeface="Arial MT"/>
              </a:rPr>
              <a:t>işaretsiz </a:t>
            </a:r>
            <a:r>
              <a:rPr sz="1800" dirty="0">
                <a:latin typeface="Arial MT"/>
                <a:cs typeface="Arial MT"/>
              </a:rPr>
              <a:t>ssayının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çarpılması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20" dirty="0">
                <a:latin typeface="Arial MT"/>
                <a:cs typeface="Arial MT"/>
              </a:rPr>
              <a:t>şeklinde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60" dirty="0">
                <a:latin typeface="Arial MT"/>
                <a:cs typeface="Arial MT"/>
              </a:rPr>
              <a:t>gerçekjleştirilir.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Sonucun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45" dirty="0">
                <a:latin typeface="Arial MT"/>
                <a:cs typeface="Arial MT"/>
              </a:rPr>
              <a:t>işareti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ise </a:t>
            </a:r>
            <a:r>
              <a:rPr sz="1800" spc="-120" dirty="0">
                <a:latin typeface="Arial MT"/>
                <a:cs typeface="Arial MT"/>
              </a:rPr>
              <a:t>işaretli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65" dirty="0">
                <a:latin typeface="Arial MT"/>
                <a:cs typeface="Arial MT"/>
              </a:rPr>
              <a:t>sayılarınişaret</a:t>
            </a:r>
            <a:r>
              <a:rPr sz="1800" dirty="0">
                <a:latin typeface="Arial MT"/>
                <a:cs typeface="Arial MT"/>
              </a:rPr>
              <a:t> bitlerine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göre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belirlenir.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8268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ÇARPMA</a:t>
            </a:r>
            <a:r>
              <a:rPr sz="3600" spc="-150" dirty="0"/>
              <a:t> </a:t>
            </a:r>
            <a:r>
              <a:rPr sz="3600" dirty="0"/>
              <a:t>İŞLEMİNİN</a:t>
            </a:r>
            <a:r>
              <a:rPr sz="3600" spc="-145" dirty="0"/>
              <a:t> </a:t>
            </a:r>
            <a:r>
              <a:rPr sz="3600" dirty="0"/>
              <a:t>İŞLENMİŞ</a:t>
            </a:r>
            <a:r>
              <a:rPr sz="3600" spc="-145" dirty="0"/>
              <a:t> </a:t>
            </a:r>
            <a:r>
              <a:rPr sz="3600" spc="-10" dirty="0"/>
              <a:t>VERSİYONU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8267" y="4025518"/>
            <a:ext cx="8589010" cy="249618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668145">
              <a:lnSpc>
                <a:spcPct val="100000"/>
              </a:lnSpc>
              <a:spcBef>
                <a:spcPts val="1185"/>
              </a:spcBef>
            </a:pPr>
            <a:r>
              <a:rPr sz="2400" dirty="0">
                <a:latin typeface="Calibri"/>
                <a:cs typeface="Calibri"/>
              </a:rPr>
              <a:t>Çarpım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register’ının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başlangıç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değeri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85"/>
              </a:spcBef>
              <a:tabLst>
                <a:tab pos="1621790" algn="l"/>
                <a:tab pos="3939540" algn="l"/>
              </a:tabLst>
            </a:pPr>
            <a:r>
              <a:rPr sz="2400" b="1" dirty="0">
                <a:latin typeface="Calibri"/>
                <a:cs typeface="Calibri"/>
              </a:rPr>
              <a:t>Multiplicand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register,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multiplier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register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ALU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32-</a:t>
            </a:r>
            <a:r>
              <a:rPr sz="2400" b="1" dirty="0">
                <a:latin typeface="Calibri"/>
                <a:cs typeface="Calibri"/>
              </a:rPr>
              <a:t>bit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uzunluğunda; </a:t>
            </a:r>
            <a:r>
              <a:rPr sz="2400" b="1" dirty="0">
                <a:latin typeface="Calibri"/>
                <a:cs typeface="Calibri"/>
              </a:rPr>
              <a:t>product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register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64-</a:t>
            </a:r>
            <a:r>
              <a:rPr sz="2400" b="1" dirty="0">
                <a:latin typeface="Calibri"/>
                <a:cs typeface="Calibri"/>
              </a:rPr>
              <a:t>bit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uzunluğundadır.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Çarpım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sonucu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sağa </a:t>
            </a:r>
            <a:r>
              <a:rPr sz="2400" b="1" spc="-10" dirty="0">
                <a:latin typeface="Calibri"/>
                <a:cs typeface="Calibri"/>
              </a:rPr>
              <a:t>kaydırılarak</a:t>
            </a:r>
            <a:r>
              <a:rPr sz="2400" b="1" dirty="0">
                <a:latin typeface="Calibri"/>
                <a:cs typeface="Calibri"/>
              </a:rPr>
              <a:t>	işlem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devam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eder.Çarpan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bulunmadığı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için</a:t>
            </a:r>
            <a:r>
              <a:rPr sz="2400" b="1" spc="6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multiplicand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(çarpılan)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çarpım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10" dirty="0">
                <a:latin typeface="Calibri"/>
                <a:cs typeface="Calibri"/>
              </a:rPr>
              <a:t>register’ının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anlamlı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32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biti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ile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Calibri"/>
                <a:cs typeface="Calibri"/>
              </a:rPr>
              <a:t>toplanır.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23060" y="1341119"/>
            <a:ext cx="5572125" cy="2903220"/>
            <a:chOff x="1623060" y="1341119"/>
            <a:chExt cx="5572125" cy="2903220"/>
          </a:xfrm>
        </p:grpSpPr>
        <p:sp>
          <p:nvSpPr>
            <p:cNvPr id="5" name="object 5"/>
            <p:cNvSpPr/>
            <p:nvPr/>
          </p:nvSpPr>
          <p:spPr>
            <a:xfrm>
              <a:off x="3779520" y="3922140"/>
              <a:ext cx="688340" cy="321945"/>
            </a:xfrm>
            <a:custGeom>
              <a:avLst/>
              <a:gdLst/>
              <a:ahLst/>
              <a:cxnLst/>
              <a:rect l="l" t="t" r="r" b="b"/>
              <a:pathLst>
                <a:path w="688339" h="321945">
                  <a:moveTo>
                    <a:pt x="35704" y="20146"/>
                  </a:moveTo>
                  <a:lnTo>
                    <a:pt x="23013" y="21542"/>
                  </a:lnTo>
                  <a:lnTo>
                    <a:pt x="30399" y="31784"/>
                  </a:lnTo>
                  <a:lnTo>
                    <a:pt x="683259" y="321944"/>
                  </a:lnTo>
                  <a:lnTo>
                    <a:pt x="688339" y="310260"/>
                  </a:lnTo>
                  <a:lnTo>
                    <a:pt x="35704" y="20146"/>
                  </a:lnTo>
                  <a:close/>
                </a:path>
                <a:path w="688339" h="321945">
                  <a:moveTo>
                    <a:pt x="101980" y="0"/>
                  </a:moveTo>
                  <a:lnTo>
                    <a:pt x="0" y="11302"/>
                  </a:lnTo>
                  <a:lnTo>
                    <a:pt x="57912" y="91693"/>
                  </a:lnTo>
                  <a:lnTo>
                    <a:pt x="59943" y="94487"/>
                  </a:lnTo>
                  <a:lnTo>
                    <a:pt x="63880" y="95122"/>
                  </a:lnTo>
                  <a:lnTo>
                    <a:pt x="66801" y="93090"/>
                  </a:lnTo>
                  <a:lnTo>
                    <a:pt x="30399" y="31784"/>
                  </a:lnTo>
                  <a:lnTo>
                    <a:pt x="8889" y="22224"/>
                  </a:lnTo>
                  <a:lnTo>
                    <a:pt x="14096" y="10540"/>
                  </a:lnTo>
                  <a:lnTo>
                    <a:pt x="105105" y="10540"/>
                  </a:lnTo>
                  <a:lnTo>
                    <a:pt x="105917" y="9524"/>
                  </a:lnTo>
                  <a:lnTo>
                    <a:pt x="105155" y="2539"/>
                  </a:lnTo>
                  <a:lnTo>
                    <a:pt x="101980" y="0"/>
                  </a:lnTo>
                  <a:close/>
                </a:path>
                <a:path w="688339" h="321945">
                  <a:moveTo>
                    <a:pt x="14096" y="10540"/>
                  </a:moveTo>
                  <a:lnTo>
                    <a:pt x="8889" y="22224"/>
                  </a:lnTo>
                  <a:lnTo>
                    <a:pt x="30399" y="31784"/>
                  </a:lnTo>
                  <a:lnTo>
                    <a:pt x="23872" y="22732"/>
                  </a:lnTo>
                  <a:lnTo>
                    <a:pt x="12191" y="22732"/>
                  </a:lnTo>
                  <a:lnTo>
                    <a:pt x="16637" y="12699"/>
                  </a:lnTo>
                  <a:lnTo>
                    <a:pt x="18953" y="12699"/>
                  </a:lnTo>
                  <a:lnTo>
                    <a:pt x="14096" y="10540"/>
                  </a:lnTo>
                  <a:close/>
                </a:path>
                <a:path w="688339" h="321945">
                  <a:moveTo>
                    <a:pt x="16637" y="12699"/>
                  </a:moveTo>
                  <a:lnTo>
                    <a:pt x="12191" y="22732"/>
                  </a:lnTo>
                  <a:lnTo>
                    <a:pt x="23013" y="21542"/>
                  </a:lnTo>
                  <a:lnTo>
                    <a:pt x="16637" y="12699"/>
                  </a:lnTo>
                  <a:close/>
                </a:path>
                <a:path w="688339" h="321945">
                  <a:moveTo>
                    <a:pt x="23013" y="21542"/>
                  </a:moveTo>
                  <a:lnTo>
                    <a:pt x="12191" y="22732"/>
                  </a:lnTo>
                  <a:lnTo>
                    <a:pt x="23872" y="22732"/>
                  </a:lnTo>
                  <a:lnTo>
                    <a:pt x="23013" y="21542"/>
                  </a:lnTo>
                  <a:close/>
                </a:path>
                <a:path w="688339" h="321945">
                  <a:moveTo>
                    <a:pt x="18953" y="12699"/>
                  </a:moveTo>
                  <a:lnTo>
                    <a:pt x="16637" y="12699"/>
                  </a:lnTo>
                  <a:lnTo>
                    <a:pt x="23013" y="21542"/>
                  </a:lnTo>
                  <a:lnTo>
                    <a:pt x="35704" y="20146"/>
                  </a:lnTo>
                  <a:lnTo>
                    <a:pt x="18953" y="12699"/>
                  </a:lnTo>
                  <a:close/>
                </a:path>
                <a:path w="688339" h="321945">
                  <a:moveTo>
                    <a:pt x="105105" y="10540"/>
                  </a:moveTo>
                  <a:lnTo>
                    <a:pt x="14096" y="10540"/>
                  </a:lnTo>
                  <a:lnTo>
                    <a:pt x="35704" y="20146"/>
                  </a:lnTo>
                  <a:lnTo>
                    <a:pt x="103377" y="12699"/>
                  </a:lnTo>
                  <a:lnTo>
                    <a:pt x="105105" y="10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3060" y="1341119"/>
              <a:ext cx="5571744" cy="280873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476" y="1053083"/>
            <a:ext cx="7254957" cy="50733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6870" y="2853689"/>
            <a:ext cx="215265" cy="288290"/>
          </a:xfrm>
          <a:custGeom>
            <a:avLst/>
            <a:gdLst/>
            <a:ahLst/>
            <a:cxnLst/>
            <a:rect l="l" t="t" r="r" b="b"/>
            <a:pathLst>
              <a:path w="215264" h="288289">
                <a:moveTo>
                  <a:pt x="0" y="144018"/>
                </a:moveTo>
                <a:lnTo>
                  <a:pt x="8447" y="87975"/>
                </a:lnTo>
                <a:lnTo>
                  <a:pt x="31480" y="42195"/>
                </a:lnTo>
                <a:lnTo>
                  <a:pt x="65633" y="11322"/>
                </a:lnTo>
                <a:lnTo>
                  <a:pt x="107441" y="0"/>
                </a:lnTo>
                <a:lnTo>
                  <a:pt x="149250" y="11322"/>
                </a:lnTo>
                <a:lnTo>
                  <a:pt x="183403" y="42195"/>
                </a:lnTo>
                <a:lnTo>
                  <a:pt x="206436" y="87975"/>
                </a:lnTo>
                <a:lnTo>
                  <a:pt x="214883" y="144018"/>
                </a:lnTo>
                <a:lnTo>
                  <a:pt x="206436" y="200060"/>
                </a:lnTo>
                <a:lnTo>
                  <a:pt x="183403" y="245840"/>
                </a:lnTo>
                <a:lnTo>
                  <a:pt x="149250" y="276713"/>
                </a:lnTo>
                <a:lnTo>
                  <a:pt x="107441" y="288036"/>
                </a:lnTo>
                <a:lnTo>
                  <a:pt x="65633" y="276713"/>
                </a:lnTo>
                <a:lnTo>
                  <a:pt x="31480" y="245840"/>
                </a:lnTo>
                <a:lnTo>
                  <a:pt x="8447" y="200060"/>
                </a:lnTo>
                <a:lnTo>
                  <a:pt x="0" y="144018"/>
                </a:lnTo>
                <a:close/>
              </a:path>
            </a:pathLst>
          </a:custGeom>
          <a:ln w="25908">
            <a:solidFill>
              <a:srgbClr val="B32C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36870" y="3789426"/>
            <a:ext cx="215265" cy="288290"/>
          </a:xfrm>
          <a:custGeom>
            <a:avLst/>
            <a:gdLst/>
            <a:ahLst/>
            <a:cxnLst/>
            <a:rect l="l" t="t" r="r" b="b"/>
            <a:pathLst>
              <a:path w="215264" h="288289">
                <a:moveTo>
                  <a:pt x="0" y="144018"/>
                </a:moveTo>
                <a:lnTo>
                  <a:pt x="8447" y="87975"/>
                </a:lnTo>
                <a:lnTo>
                  <a:pt x="31480" y="42195"/>
                </a:lnTo>
                <a:lnTo>
                  <a:pt x="65633" y="11322"/>
                </a:lnTo>
                <a:lnTo>
                  <a:pt x="107441" y="0"/>
                </a:lnTo>
                <a:lnTo>
                  <a:pt x="149250" y="11322"/>
                </a:lnTo>
                <a:lnTo>
                  <a:pt x="183403" y="42195"/>
                </a:lnTo>
                <a:lnTo>
                  <a:pt x="206436" y="87975"/>
                </a:lnTo>
                <a:lnTo>
                  <a:pt x="214883" y="144018"/>
                </a:lnTo>
                <a:lnTo>
                  <a:pt x="206436" y="200060"/>
                </a:lnTo>
                <a:lnTo>
                  <a:pt x="183403" y="245840"/>
                </a:lnTo>
                <a:lnTo>
                  <a:pt x="149250" y="276713"/>
                </a:lnTo>
                <a:lnTo>
                  <a:pt x="107441" y="288036"/>
                </a:lnTo>
                <a:lnTo>
                  <a:pt x="65633" y="276713"/>
                </a:lnTo>
                <a:lnTo>
                  <a:pt x="31480" y="245840"/>
                </a:lnTo>
                <a:lnTo>
                  <a:pt x="8447" y="200060"/>
                </a:lnTo>
                <a:lnTo>
                  <a:pt x="0" y="144018"/>
                </a:lnTo>
                <a:close/>
              </a:path>
            </a:pathLst>
          </a:custGeom>
          <a:ln w="25908">
            <a:solidFill>
              <a:srgbClr val="B32C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6870" y="1844801"/>
            <a:ext cx="215265" cy="289560"/>
          </a:xfrm>
          <a:custGeom>
            <a:avLst/>
            <a:gdLst/>
            <a:ahLst/>
            <a:cxnLst/>
            <a:rect l="l" t="t" r="r" b="b"/>
            <a:pathLst>
              <a:path w="215264" h="289560">
                <a:moveTo>
                  <a:pt x="0" y="144780"/>
                </a:moveTo>
                <a:lnTo>
                  <a:pt x="8447" y="88403"/>
                </a:lnTo>
                <a:lnTo>
                  <a:pt x="31480" y="42386"/>
                </a:lnTo>
                <a:lnTo>
                  <a:pt x="65633" y="11370"/>
                </a:lnTo>
                <a:lnTo>
                  <a:pt x="107441" y="0"/>
                </a:lnTo>
                <a:lnTo>
                  <a:pt x="149250" y="11370"/>
                </a:lnTo>
                <a:lnTo>
                  <a:pt x="183403" y="42386"/>
                </a:lnTo>
                <a:lnTo>
                  <a:pt x="206436" y="88403"/>
                </a:lnTo>
                <a:lnTo>
                  <a:pt x="214883" y="144780"/>
                </a:lnTo>
                <a:lnTo>
                  <a:pt x="206436" y="201156"/>
                </a:lnTo>
                <a:lnTo>
                  <a:pt x="183403" y="247173"/>
                </a:lnTo>
                <a:lnTo>
                  <a:pt x="149250" y="278189"/>
                </a:lnTo>
                <a:lnTo>
                  <a:pt x="107441" y="289560"/>
                </a:lnTo>
                <a:lnTo>
                  <a:pt x="65633" y="278189"/>
                </a:lnTo>
                <a:lnTo>
                  <a:pt x="31480" y="247173"/>
                </a:lnTo>
                <a:lnTo>
                  <a:pt x="8447" y="201156"/>
                </a:lnTo>
                <a:lnTo>
                  <a:pt x="0" y="144780"/>
                </a:lnTo>
                <a:close/>
              </a:path>
            </a:pathLst>
          </a:custGeom>
          <a:ln w="25908">
            <a:solidFill>
              <a:srgbClr val="B32C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6870" y="4798314"/>
            <a:ext cx="215265" cy="287020"/>
          </a:xfrm>
          <a:custGeom>
            <a:avLst/>
            <a:gdLst/>
            <a:ahLst/>
            <a:cxnLst/>
            <a:rect l="l" t="t" r="r" b="b"/>
            <a:pathLst>
              <a:path w="215264" h="287020">
                <a:moveTo>
                  <a:pt x="0" y="143256"/>
                </a:moveTo>
                <a:lnTo>
                  <a:pt x="8447" y="87493"/>
                </a:lnTo>
                <a:lnTo>
                  <a:pt x="31480" y="41957"/>
                </a:lnTo>
                <a:lnTo>
                  <a:pt x="65633" y="11257"/>
                </a:lnTo>
                <a:lnTo>
                  <a:pt x="107441" y="0"/>
                </a:lnTo>
                <a:lnTo>
                  <a:pt x="149250" y="11257"/>
                </a:lnTo>
                <a:lnTo>
                  <a:pt x="183403" y="41957"/>
                </a:lnTo>
                <a:lnTo>
                  <a:pt x="206436" y="87493"/>
                </a:lnTo>
                <a:lnTo>
                  <a:pt x="214883" y="143256"/>
                </a:lnTo>
                <a:lnTo>
                  <a:pt x="206436" y="199018"/>
                </a:lnTo>
                <a:lnTo>
                  <a:pt x="183403" y="244554"/>
                </a:lnTo>
                <a:lnTo>
                  <a:pt x="149250" y="275254"/>
                </a:lnTo>
                <a:lnTo>
                  <a:pt x="107441" y="286512"/>
                </a:lnTo>
                <a:lnTo>
                  <a:pt x="65633" y="275254"/>
                </a:lnTo>
                <a:lnTo>
                  <a:pt x="31480" y="244554"/>
                </a:lnTo>
                <a:lnTo>
                  <a:pt x="8447" y="199018"/>
                </a:lnTo>
                <a:lnTo>
                  <a:pt x="0" y="143256"/>
                </a:lnTo>
                <a:close/>
              </a:path>
            </a:pathLst>
          </a:custGeom>
          <a:ln w="25908">
            <a:solidFill>
              <a:srgbClr val="B32C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56538" y="311607"/>
            <a:ext cx="7031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İşlenmiş</a:t>
            </a:r>
            <a:r>
              <a:rPr sz="3600" spc="-85" dirty="0"/>
              <a:t> </a:t>
            </a:r>
            <a:r>
              <a:rPr sz="3600" dirty="0"/>
              <a:t>versiyona</a:t>
            </a:r>
            <a:r>
              <a:rPr sz="3600" spc="-120" dirty="0"/>
              <a:t> </a:t>
            </a:r>
            <a:r>
              <a:rPr sz="3600" dirty="0"/>
              <a:t>göre</a:t>
            </a:r>
            <a:r>
              <a:rPr sz="3600" spc="-80" dirty="0"/>
              <a:t> </a:t>
            </a:r>
            <a:r>
              <a:rPr sz="3600" dirty="0"/>
              <a:t>çarpma</a:t>
            </a:r>
            <a:r>
              <a:rPr sz="3600" spc="-110" dirty="0"/>
              <a:t> </a:t>
            </a:r>
            <a:r>
              <a:rPr sz="3600" spc="-10" dirty="0"/>
              <a:t>işlemi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3211448" y="1433525"/>
            <a:ext cx="7143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İterasyon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4221" y="1433525"/>
            <a:ext cx="35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0" dirty="0">
                <a:latin typeface="Calibri"/>
                <a:cs typeface="Calibri"/>
              </a:rPr>
              <a:t>Step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8146" y="1433525"/>
            <a:ext cx="7645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Multiplier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4278" y="1433525"/>
            <a:ext cx="9652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Multiplicand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68031" y="1433525"/>
            <a:ext cx="6070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Product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31408" y="1412747"/>
            <a:ext cx="9525" cy="4392295"/>
          </a:xfrm>
          <a:custGeom>
            <a:avLst/>
            <a:gdLst/>
            <a:ahLst/>
            <a:cxnLst/>
            <a:rect l="l" t="t" r="r" b="b"/>
            <a:pathLst>
              <a:path w="9525" h="4392295">
                <a:moveTo>
                  <a:pt x="0" y="0"/>
                </a:moveTo>
                <a:lnTo>
                  <a:pt x="9143" y="43921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93008" y="1869948"/>
          <a:ext cx="5333365" cy="1233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pPr marL="99695">
                        <a:lnSpc>
                          <a:spcPts val="187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87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init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87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0011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187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187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87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values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96520">
                        <a:lnSpc>
                          <a:spcPts val="17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705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1a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ts val="170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0011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ts val="170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1705"/>
                        </a:lnSpc>
                      </a:pP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0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7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ts val="170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0011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ts val="170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1705"/>
                        </a:lnSpc>
                      </a:pP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705"/>
                        </a:lnSpc>
                      </a:pP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7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1705"/>
                        </a:lnSpc>
                      </a:pP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170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ts val="170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0001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70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10540" y="3106098"/>
          <a:ext cx="8131808" cy="2919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Product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00000110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1971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1a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19710" marB="0"/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0001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19710" marB="0"/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1971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0011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1971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197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7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170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0001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ts val="170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705"/>
                        </a:lnSpc>
                      </a:pP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705"/>
                        </a:lnSpc>
                      </a:pP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7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705"/>
                        </a:lnSpc>
                      </a:pP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ts val="170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ts val="170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0001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70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1000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 gridSpan="3">
                  <a:txBody>
                    <a:bodyPr/>
                    <a:lstStyle/>
                    <a:p>
                      <a:pPr marR="175895" algn="r">
                        <a:lnSpc>
                          <a:spcPts val="165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650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1a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650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ts val="1650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1454">
                        <a:lnSpc>
                          <a:spcPts val="165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0001</a:t>
                      </a:r>
                      <a:r>
                        <a:rPr sz="16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1000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7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ts val="170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835" algn="r">
                        <a:lnSpc>
                          <a:spcPts val="170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78765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0000</a:t>
                      </a:r>
                      <a:r>
                        <a:rPr sz="1600" spc="-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1100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66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7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705"/>
                        </a:lnSpc>
                      </a:pP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ts val="170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73050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0000</a:t>
                      </a:r>
                      <a:r>
                        <a:rPr sz="16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1100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220">
                <a:tc gridSpan="3">
                  <a:txBody>
                    <a:bodyPr/>
                    <a:lstStyle/>
                    <a:p>
                      <a:pPr marR="175895" algn="r">
                        <a:lnSpc>
                          <a:spcPts val="165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650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1a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650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ts val="1650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ts val="1650"/>
                        </a:lnSpc>
                      </a:pP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650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1100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0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7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170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70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705"/>
                        </a:lnSpc>
                      </a:pP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705"/>
                        </a:lnSpc>
                      </a:pP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0110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2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7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1705"/>
                        </a:lnSpc>
                      </a:pPr>
                      <a:r>
                        <a:rPr sz="16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ts val="170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ts val="170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705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0110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493008" y="1412747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9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88408" y="1412747"/>
            <a:ext cx="0" cy="4319270"/>
          </a:xfrm>
          <a:custGeom>
            <a:avLst/>
            <a:gdLst/>
            <a:ahLst/>
            <a:cxnLst/>
            <a:rect l="l" t="t" r="r" b="b"/>
            <a:pathLst>
              <a:path h="4319270">
                <a:moveTo>
                  <a:pt x="0" y="0"/>
                </a:moveTo>
                <a:lnTo>
                  <a:pt x="0" y="43190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26807" y="1412747"/>
            <a:ext cx="9525" cy="4392295"/>
          </a:xfrm>
          <a:custGeom>
            <a:avLst/>
            <a:gdLst/>
            <a:ahLst/>
            <a:cxnLst/>
            <a:rect l="l" t="t" r="r" b="b"/>
            <a:pathLst>
              <a:path w="9525" h="4392295">
                <a:moveTo>
                  <a:pt x="0" y="0"/>
                </a:moveTo>
                <a:lnTo>
                  <a:pt x="9144" y="43921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4300" y="1341119"/>
            <a:ext cx="0" cy="4320540"/>
          </a:xfrm>
          <a:custGeom>
            <a:avLst/>
            <a:gdLst/>
            <a:ahLst/>
            <a:cxnLst/>
            <a:rect l="l" t="t" r="r" b="b"/>
            <a:pathLst>
              <a:path h="4320540">
                <a:moveTo>
                  <a:pt x="0" y="0"/>
                </a:moveTo>
                <a:lnTo>
                  <a:pt x="0" y="43205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9590" y="1076705"/>
            <a:ext cx="1226820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Multiplicand Multiplier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73757" y="1076705"/>
            <a:ext cx="594360" cy="6902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555"/>
              </a:spcBef>
            </a:pPr>
            <a:r>
              <a:rPr sz="1800" spc="-20" dirty="0">
                <a:latin typeface="Courier New"/>
                <a:cs typeface="Courier New"/>
              </a:rPr>
              <a:t>0010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20" dirty="0">
                <a:latin typeface="Courier New"/>
                <a:cs typeface="Courier New"/>
              </a:rPr>
              <a:t>0011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2867" y="1692402"/>
            <a:ext cx="1394460" cy="13303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775335">
              <a:lnSpc>
                <a:spcPct val="100000"/>
              </a:lnSpc>
              <a:spcBef>
                <a:spcPts val="484"/>
              </a:spcBef>
            </a:pPr>
            <a:r>
              <a:rPr sz="1800" spc="-20" dirty="0">
                <a:latin typeface="Courier New"/>
                <a:cs typeface="Courier New"/>
              </a:rPr>
              <a:t>0010</a:t>
            </a:r>
            <a:endParaRPr sz="1800">
              <a:latin typeface="Courier New"/>
              <a:cs typeface="Courier New"/>
            </a:endParaRPr>
          </a:p>
          <a:p>
            <a:pPr marL="605155">
              <a:lnSpc>
                <a:spcPct val="100000"/>
              </a:lnSpc>
              <a:spcBef>
                <a:spcPts val="380"/>
              </a:spcBef>
            </a:pPr>
            <a:r>
              <a:rPr sz="1800" spc="-20" dirty="0">
                <a:latin typeface="Courier New"/>
                <a:cs typeface="Courier New"/>
              </a:rPr>
              <a:t>0010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434"/>
              </a:spcBef>
            </a:pPr>
            <a:r>
              <a:rPr sz="1800" spc="-20" dirty="0">
                <a:latin typeface="Courier New"/>
                <a:cs typeface="Courier New"/>
              </a:rPr>
              <a:t>0000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1381125" algn="l"/>
              </a:tabLst>
            </a:pPr>
            <a:r>
              <a:rPr sz="1800" u="sng" spc="17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0000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20011" y="177393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55496" y="1431163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6878" y="279272"/>
            <a:ext cx="1189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MIPS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74065" y="1265300"/>
            <a:ext cx="8221345" cy="4255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marR="323850" indent="-342900">
              <a:lnSpc>
                <a:spcPts val="3470"/>
              </a:lnSpc>
              <a:spcBef>
                <a:spcPts val="12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dirty="0">
                <a:latin typeface="Calibri"/>
                <a:cs typeface="Calibri"/>
              </a:rPr>
              <a:t>64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bitlik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çarpımı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ifade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edebilmek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için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ourier New"/>
                <a:cs typeface="Courier New"/>
              </a:rPr>
              <a:t>Hi</a:t>
            </a:r>
            <a:r>
              <a:rPr sz="2800" b="1" spc="-105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alibri"/>
                <a:cs typeface="Calibri"/>
              </a:rPr>
              <a:t>ve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ourier New"/>
                <a:cs typeface="Courier New"/>
              </a:rPr>
              <a:t>Lo</a:t>
            </a:r>
            <a:r>
              <a:rPr sz="2800" b="1" spc="-145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adı </a:t>
            </a:r>
            <a:r>
              <a:rPr sz="2800" b="1" dirty="0">
                <a:latin typeface="Calibri"/>
                <a:cs typeface="Calibri"/>
              </a:rPr>
              <a:t>verilen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2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adet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32-</a:t>
            </a:r>
            <a:r>
              <a:rPr sz="2800" b="1" dirty="0">
                <a:latin typeface="Calibri"/>
                <a:cs typeface="Calibri"/>
              </a:rPr>
              <a:t>bitlik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register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kullanılır</a:t>
            </a:r>
            <a:r>
              <a:rPr sz="2600" b="1" spc="-10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</a:tabLst>
            </a:pPr>
            <a:r>
              <a:rPr sz="3100" b="1" dirty="0">
                <a:solidFill>
                  <a:srgbClr val="FF0000"/>
                </a:solidFill>
                <a:latin typeface="Courier New"/>
                <a:cs typeface="Courier New"/>
              </a:rPr>
              <a:t>mult</a:t>
            </a:r>
            <a:r>
              <a:rPr sz="3100" b="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31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00" b="1" spc="-10" dirty="0">
                <a:solidFill>
                  <a:srgbClr val="FF0000"/>
                </a:solidFill>
                <a:latin typeface="Courier New"/>
                <a:cs typeface="Courier New"/>
              </a:rPr>
              <a:t>multu</a:t>
            </a:r>
            <a:endParaRPr sz="3100" dirty="0">
              <a:latin typeface="Courier New"/>
              <a:cs typeface="Courier New"/>
            </a:endParaRPr>
          </a:p>
          <a:p>
            <a:pPr marL="922655">
              <a:lnSpc>
                <a:spcPct val="100000"/>
              </a:lnSpc>
              <a:spcBef>
                <a:spcPts val="715"/>
              </a:spcBef>
            </a:pPr>
            <a:r>
              <a:rPr sz="2800" b="1" dirty="0">
                <a:latin typeface="Calibri"/>
                <a:cs typeface="Calibri"/>
              </a:rPr>
              <a:t>İşaretli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ve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işaretsiz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sayılarda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çarpma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işlemi</a:t>
            </a:r>
            <a:endParaRPr sz="2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354965" algn="l"/>
              </a:tabLst>
            </a:pPr>
            <a:r>
              <a:rPr sz="3100" b="1" dirty="0">
                <a:solidFill>
                  <a:srgbClr val="FF0000"/>
                </a:solidFill>
                <a:latin typeface="Courier New"/>
                <a:cs typeface="Courier New"/>
              </a:rPr>
              <a:t>mflo</a:t>
            </a:r>
            <a:r>
              <a:rPr sz="3100" b="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31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00" b="1" spc="-20" dirty="0">
                <a:solidFill>
                  <a:srgbClr val="FF0000"/>
                </a:solidFill>
                <a:latin typeface="Courier New"/>
                <a:cs typeface="Courier New"/>
              </a:rPr>
              <a:t>mfhi</a:t>
            </a:r>
            <a:endParaRPr sz="3100" dirty="0">
              <a:latin typeface="Courier New"/>
              <a:cs typeface="Courier New"/>
            </a:endParaRPr>
          </a:p>
          <a:p>
            <a:pPr marL="756285" marR="5080">
              <a:lnSpc>
                <a:spcPct val="103299"/>
              </a:lnSpc>
              <a:spcBef>
                <a:spcPts val="595"/>
              </a:spcBef>
            </a:pPr>
            <a:r>
              <a:rPr sz="2700" b="1" dirty="0">
                <a:latin typeface="Calibri"/>
                <a:cs typeface="Calibri"/>
              </a:rPr>
              <a:t>bu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komutlar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sanal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700" b="1" spc="-20" dirty="0">
                <a:latin typeface="Calibri"/>
                <a:cs typeface="Calibri"/>
              </a:rPr>
              <a:t>(pseudoinstruction)komutlar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700" b="1" spc="-20" dirty="0">
                <a:latin typeface="Calibri"/>
                <a:cs typeface="Calibri"/>
              </a:rPr>
              <a:t>olup </a:t>
            </a:r>
            <a:r>
              <a:rPr sz="2700" b="1" dirty="0">
                <a:latin typeface="Calibri"/>
                <a:cs typeface="Calibri"/>
              </a:rPr>
              <a:t>yukarıda</a:t>
            </a:r>
            <a:r>
              <a:rPr sz="2700" b="1" spc="-8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verilen</a:t>
            </a:r>
            <a:r>
              <a:rPr sz="2700" b="1" spc="-5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mult</a:t>
            </a:r>
            <a:r>
              <a:rPr sz="2700" b="1" spc="-7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ve</a:t>
            </a:r>
            <a:r>
              <a:rPr sz="2700" b="1" spc="-7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multu</a:t>
            </a:r>
            <a:r>
              <a:rPr sz="2700" b="1" spc="-8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komutları</a:t>
            </a:r>
            <a:endParaRPr sz="2700" dirty="0">
              <a:latin typeface="Calibri"/>
              <a:cs typeface="Calibri"/>
            </a:endParaRPr>
          </a:p>
          <a:p>
            <a:pPr marL="756285" marR="736600">
              <a:lnSpc>
                <a:spcPts val="3130"/>
              </a:lnSpc>
              <a:spcBef>
                <a:spcPts val="200"/>
              </a:spcBef>
            </a:pPr>
            <a:r>
              <a:rPr sz="2700" b="1" spc="-10" dirty="0">
                <a:latin typeface="Calibri"/>
                <a:cs typeface="Calibri"/>
              </a:rPr>
              <a:t>çalıştırıldığında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bu</a:t>
            </a:r>
            <a:r>
              <a:rPr sz="2700" b="1" spc="-4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komutlar</a:t>
            </a:r>
            <a:r>
              <a:rPr sz="2700" b="1" spc="-4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64</a:t>
            </a:r>
            <a:r>
              <a:rPr sz="2700" b="1" spc="-5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bitlik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sonucu</a:t>
            </a:r>
            <a:r>
              <a:rPr sz="2700" b="1" spc="-60" dirty="0">
                <a:latin typeface="Calibri"/>
                <a:cs typeface="Calibri"/>
              </a:rPr>
              <a:t> </a:t>
            </a:r>
            <a:r>
              <a:rPr sz="2700" b="1" spc="-25" dirty="0">
                <a:latin typeface="Calibri"/>
                <a:cs typeface="Calibri"/>
              </a:rPr>
              <a:t>32 </a:t>
            </a:r>
            <a:r>
              <a:rPr sz="2700" b="1" dirty="0">
                <a:latin typeface="Calibri"/>
                <a:cs typeface="Calibri"/>
              </a:rPr>
              <a:t>bitlik</a:t>
            </a:r>
            <a:r>
              <a:rPr sz="2700" b="1" spc="-5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Hi</a:t>
            </a:r>
            <a:r>
              <a:rPr sz="2700" b="1" spc="-6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ve</a:t>
            </a:r>
            <a:r>
              <a:rPr sz="2700" b="1" spc="-6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Lo</a:t>
            </a:r>
            <a:r>
              <a:rPr sz="2700" b="1" spc="-7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olmak</a:t>
            </a:r>
            <a:r>
              <a:rPr sz="2700" b="1" spc="-5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üzere</a:t>
            </a:r>
            <a:r>
              <a:rPr sz="2700" b="1" spc="-4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2</a:t>
            </a:r>
            <a:r>
              <a:rPr sz="2700" b="1" spc="-7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register’a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taşır</a:t>
            </a:r>
            <a:r>
              <a:rPr sz="2700" b="1" spc="-10" dirty="0">
                <a:latin typeface="Courier New"/>
                <a:cs typeface="Courier New"/>
              </a:rPr>
              <a:t>.</a:t>
            </a:r>
            <a:endParaRPr sz="27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335" y="765048"/>
            <a:ext cx="3960875" cy="58094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681" y="187197"/>
            <a:ext cx="5088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Hızlı</a:t>
            </a:r>
            <a:r>
              <a:rPr sz="4400" spc="-90" dirty="0"/>
              <a:t> </a:t>
            </a:r>
            <a:r>
              <a:rPr sz="4400" dirty="0"/>
              <a:t>çarpma</a:t>
            </a:r>
            <a:r>
              <a:rPr sz="4400" spc="-75" dirty="0"/>
              <a:t> </a:t>
            </a:r>
            <a:r>
              <a:rPr sz="4400" spc="-10" dirty="0"/>
              <a:t>donanımı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421640" y="991616"/>
            <a:ext cx="435483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32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bitlik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toplayıcı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döngü kurarak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32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adet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toplama</a:t>
            </a:r>
            <a:endParaRPr sz="2800">
              <a:latin typeface="Calibri"/>
              <a:cs typeface="Calibri"/>
            </a:endParaRPr>
          </a:p>
          <a:p>
            <a:pPr marL="12700" marR="84455" algn="just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yapmak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yerine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çarpma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işlemi </a:t>
            </a:r>
            <a:r>
              <a:rPr sz="2800" dirty="0">
                <a:latin typeface="Calibri"/>
                <a:cs typeface="Calibri"/>
              </a:rPr>
              <a:t>döngü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açılarak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32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toplayıcı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ile </a:t>
            </a:r>
            <a:r>
              <a:rPr sz="2800" dirty="0">
                <a:latin typeface="Calibri"/>
                <a:cs typeface="Calibri"/>
              </a:rPr>
              <a:t>yandaki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şekilde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yapılabilir.</a:t>
            </a:r>
            <a:endParaRPr sz="2800">
              <a:latin typeface="Calibri"/>
              <a:cs typeface="Calibri"/>
            </a:endParaRPr>
          </a:p>
          <a:p>
            <a:pPr marL="12700" marR="22225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Buradaki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her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toplayıcı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dışarıya </a:t>
            </a:r>
            <a:r>
              <a:rPr sz="2800" dirty="0">
                <a:latin typeface="Calibri"/>
                <a:cs typeface="Calibri"/>
              </a:rPr>
              <a:t>32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bitlik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toplam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elde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bitini göndermektedir.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214" rIns="0" bIns="0" rtlCol="0">
            <a:spAutoFit/>
          </a:bodyPr>
          <a:lstStyle/>
          <a:p>
            <a:pPr marL="836294" marR="30480">
              <a:lnSpc>
                <a:spcPct val="102899"/>
              </a:lnSpc>
            </a:pPr>
            <a:r>
              <a:rPr sz="2800" dirty="0">
                <a:solidFill>
                  <a:srgbClr val="000000"/>
                </a:solidFill>
              </a:rPr>
              <a:t>1011</a:t>
            </a:r>
            <a:r>
              <a:rPr sz="2775" baseline="-21021" dirty="0">
                <a:solidFill>
                  <a:srgbClr val="000000"/>
                </a:solidFill>
              </a:rPr>
              <a:t>two</a:t>
            </a:r>
            <a:r>
              <a:rPr sz="2775" spc="-67" baseline="-21021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sayısının</a:t>
            </a:r>
            <a:r>
              <a:rPr sz="2800" spc="-8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desimal</a:t>
            </a:r>
            <a:r>
              <a:rPr sz="2800" spc="-9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sayı</a:t>
            </a:r>
            <a:r>
              <a:rPr sz="2800" spc="-10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sistemindeki</a:t>
            </a:r>
            <a:r>
              <a:rPr sz="2800" spc="-8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karşılığını hesaplayalım;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47217" y="3611321"/>
            <a:ext cx="762952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Bu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sayıyı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ikilik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tabanda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32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ifade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edecek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olursak </a:t>
            </a:r>
            <a:r>
              <a:rPr sz="2800" dirty="0">
                <a:latin typeface="Calibri"/>
                <a:cs typeface="Calibri"/>
              </a:rPr>
              <a:t>yeni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sayı;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276" y="1557527"/>
            <a:ext cx="8001000" cy="17266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59" y="4652771"/>
            <a:ext cx="8641080" cy="108356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097" y="461899"/>
            <a:ext cx="1479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Bölme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138042" y="1187720"/>
            <a:ext cx="5194300" cy="99885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52705" algn="ctr">
              <a:lnSpc>
                <a:spcPct val="100000"/>
              </a:lnSpc>
              <a:spcBef>
                <a:spcPts val="1050"/>
              </a:spcBef>
              <a:tabLst>
                <a:tab pos="1332865" algn="l"/>
              </a:tabLst>
            </a:pPr>
            <a:r>
              <a:rPr sz="2400" spc="-20" dirty="0">
                <a:solidFill>
                  <a:srgbClr val="00AF50"/>
                </a:solidFill>
                <a:latin typeface="Courier New"/>
                <a:cs typeface="Courier New"/>
              </a:rPr>
              <a:t>1001</a:t>
            </a:r>
            <a:r>
              <a:rPr sz="2400" dirty="0">
                <a:solidFill>
                  <a:srgbClr val="00AF50"/>
                </a:solidFill>
                <a:latin typeface="Courier New"/>
                <a:cs typeface="Courier New"/>
              </a:rPr>
              <a:t>	</a:t>
            </a:r>
            <a:r>
              <a:rPr sz="2400" spc="-10" dirty="0">
                <a:solidFill>
                  <a:srgbClr val="00AF50"/>
                </a:solidFill>
                <a:latin typeface="Courier New"/>
                <a:cs typeface="Courier New"/>
              </a:rPr>
              <a:t>Quotient(Bölüm)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955"/>
              </a:spcBef>
              <a:tabLst>
                <a:tab pos="1880235" algn="l"/>
              </a:tabLst>
            </a:pP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1001010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	Dividend</a:t>
            </a:r>
            <a:r>
              <a:rPr sz="24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(Bölünen)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023" y="1795398"/>
            <a:ext cx="2353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Divisor(Bölen)</a:t>
            </a:r>
            <a:r>
              <a:rPr sz="140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Courier New"/>
                <a:cs typeface="Courier New"/>
              </a:rPr>
              <a:t>1000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6979" y="2161159"/>
            <a:ext cx="49593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7597D9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–1000</a:t>
            </a:r>
            <a:endParaRPr sz="2400">
              <a:latin typeface="Courier New"/>
              <a:cs typeface="Courier New"/>
            </a:endParaRPr>
          </a:p>
          <a:p>
            <a:pPr marL="741045">
              <a:lnSpc>
                <a:spcPct val="100000"/>
              </a:lnSpc>
            </a:pPr>
            <a:r>
              <a:rPr sz="2400" spc="-25" dirty="0">
                <a:latin typeface="Courier New"/>
                <a:cs typeface="Courier New"/>
              </a:rPr>
              <a:t>10</a:t>
            </a:r>
            <a:endParaRPr sz="2400">
              <a:latin typeface="Courier New"/>
              <a:cs typeface="Courier New"/>
            </a:endParaRPr>
          </a:p>
          <a:p>
            <a:pPr marL="741045">
              <a:lnSpc>
                <a:spcPct val="100000"/>
              </a:lnSpc>
            </a:pPr>
            <a:r>
              <a:rPr sz="2400" spc="-25" dirty="0">
                <a:latin typeface="Courier New"/>
                <a:cs typeface="Courier New"/>
              </a:rPr>
              <a:t>101</a:t>
            </a:r>
            <a:endParaRPr sz="2400">
              <a:latin typeface="Courier New"/>
              <a:cs typeface="Courier New"/>
            </a:endParaRPr>
          </a:p>
          <a:p>
            <a:pPr marL="741045">
              <a:lnSpc>
                <a:spcPct val="100000"/>
              </a:lnSpc>
            </a:pPr>
            <a:r>
              <a:rPr sz="2400" spc="-20" dirty="0">
                <a:latin typeface="Courier New"/>
                <a:cs typeface="Courier New"/>
              </a:rPr>
              <a:t>1010</a:t>
            </a:r>
            <a:endParaRPr sz="24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2400" u="heavy" spc="-10" dirty="0">
                <a:solidFill>
                  <a:srgbClr val="7597D9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–1000</a:t>
            </a:r>
            <a:endParaRPr sz="2400">
              <a:latin typeface="Courier New"/>
              <a:cs typeface="Courier New"/>
            </a:endParaRPr>
          </a:p>
          <a:p>
            <a:pPr marL="1106805">
              <a:lnSpc>
                <a:spcPct val="100000"/>
              </a:lnSpc>
              <a:tabLst>
                <a:tab pos="2024380" algn="l"/>
              </a:tabLst>
            </a:pPr>
            <a:r>
              <a:rPr sz="2400" spc="-25" dirty="0">
                <a:solidFill>
                  <a:srgbClr val="E75C00"/>
                </a:solidFill>
                <a:latin typeface="Courier New"/>
                <a:cs typeface="Courier New"/>
              </a:rPr>
              <a:t>10</a:t>
            </a:r>
            <a:r>
              <a:rPr sz="2400" dirty="0">
                <a:solidFill>
                  <a:srgbClr val="E75C00"/>
                </a:solidFill>
                <a:latin typeface="Courier New"/>
                <a:cs typeface="Courier New"/>
              </a:rPr>
              <a:t>	</a:t>
            </a:r>
            <a:r>
              <a:rPr sz="2400" spc="-10" dirty="0">
                <a:solidFill>
                  <a:srgbClr val="E75C00"/>
                </a:solidFill>
                <a:latin typeface="Courier New"/>
                <a:cs typeface="Courier New"/>
              </a:rPr>
              <a:t>Remainder(Kalan</a:t>
            </a:r>
            <a:r>
              <a:rPr sz="2400" spc="-10" dirty="0">
                <a:solidFill>
                  <a:srgbClr val="D2601C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020" y="5191505"/>
            <a:ext cx="1801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8295" algn="l"/>
              </a:tabLst>
            </a:pPr>
            <a:r>
              <a:rPr sz="3000" b="1" spc="-10" dirty="0">
                <a:latin typeface="Calibri"/>
                <a:cs typeface="Calibri"/>
              </a:rPr>
              <a:t>Dividend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-50" dirty="0">
                <a:latin typeface="Calibri"/>
                <a:cs typeface="Calibri"/>
              </a:rPr>
              <a:t>=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2075" y="5191505"/>
            <a:ext cx="5408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5295" algn="l"/>
                <a:tab pos="2087880" algn="l"/>
              </a:tabLst>
            </a:pPr>
            <a:r>
              <a:rPr sz="3000" b="1" spc="-10" dirty="0">
                <a:latin typeface="Calibri"/>
                <a:cs typeface="Calibri"/>
              </a:rPr>
              <a:t>(Quotient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-50" dirty="0">
                <a:latin typeface="Calibri"/>
                <a:cs typeface="Calibri"/>
              </a:rPr>
              <a:t>*</a:t>
            </a:r>
            <a:r>
              <a:rPr sz="3000" b="1" dirty="0">
                <a:latin typeface="Calibri"/>
                <a:cs typeface="Calibri"/>
              </a:rPr>
              <a:t>	Divisor)</a:t>
            </a:r>
            <a:r>
              <a:rPr sz="3000" b="1" spc="-6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+</a:t>
            </a:r>
            <a:r>
              <a:rPr sz="3000" b="1" spc="-5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Remainder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32582" y="1774698"/>
            <a:ext cx="1315720" cy="381000"/>
          </a:xfrm>
          <a:custGeom>
            <a:avLst/>
            <a:gdLst/>
            <a:ahLst/>
            <a:cxnLst/>
            <a:rect l="l" t="t" r="r" b="b"/>
            <a:pathLst>
              <a:path w="1315720" h="381000">
                <a:moveTo>
                  <a:pt x="0" y="381000"/>
                </a:moveTo>
                <a:lnTo>
                  <a:pt x="0" y="0"/>
                </a:lnTo>
              </a:path>
              <a:path w="1315720" h="381000">
                <a:moveTo>
                  <a:pt x="0" y="0"/>
                </a:moveTo>
                <a:lnTo>
                  <a:pt x="131521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151890">
              <a:lnSpc>
                <a:spcPct val="100000"/>
              </a:lnSpc>
              <a:spcBef>
                <a:spcPts val="1505"/>
              </a:spcBef>
            </a:pPr>
            <a:r>
              <a:rPr sz="4000" dirty="0"/>
              <a:t>Bölme</a:t>
            </a:r>
            <a:r>
              <a:rPr sz="4000" spc="-55" dirty="0"/>
              <a:t> </a:t>
            </a:r>
            <a:r>
              <a:rPr sz="4000" dirty="0"/>
              <a:t>donanımının</a:t>
            </a:r>
            <a:r>
              <a:rPr sz="4000" spc="-60" dirty="0"/>
              <a:t> </a:t>
            </a:r>
            <a:r>
              <a:rPr sz="4000" dirty="0"/>
              <a:t>ilk</a:t>
            </a:r>
            <a:r>
              <a:rPr sz="4000" spc="-65" dirty="0"/>
              <a:t> </a:t>
            </a:r>
            <a:r>
              <a:rPr sz="4000" spc="-10" dirty="0"/>
              <a:t>versiyonu</a:t>
            </a:r>
            <a:endParaRPr sz="4000"/>
          </a:p>
          <a:p>
            <a:pPr marL="420370" marR="5080">
              <a:lnSpc>
                <a:spcPct val="100000"/>
              </a:lnSpc>
              <a:spcBef>
                <a:spcPts val="845"/>
              </a:spcBef>
            </a:pPr>
            <a:r>
              <a:rPr sz="2400" dirty="0">
                <a:solidFill>
                  <a:srgbClr val="000000"/>
                </a:solidFill>
              </a:rPr>
              <a:t>32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bitlik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bölen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(Divisor),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bölen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register’ının</a:t>
            </a:r>
            <a:r>
              <a:rPr sz="2400" spc="-6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sol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yarısından</a:t>
            </a:r>
            <a:r>
              <a:rPr sz="2400" spc="-5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başlar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ve </a:t>
            </a:r>
            <a:r>
              <a:rPr sz="2400" dirty="0">
                <a:solidFill>
                  <a:srgbClr val="000000"/>
                </a:solidFill>
              </a:rPr>
              <a:t>her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adımda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sağa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kaydırılır.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895" y="1773935"/>
            <a:ext cx="4392167" cy="25222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267" y="5099050"/>
            <a:ext cx="794130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Divisor(bölen)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register,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remainder(kalan)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register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ALU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64-</a:t>
            </a:r>
            <a:r>
              <a:rPr sz="2400" b="1" spc="-25" dirty="0">
                <a:latin typeface="Calibri"/>
                <a:cs typeface="Calibri"/>
              </a:rPr>
              <a:t>bit </a:t>
            </a:r>
            <a:r>
              <a:rPr sz="2400" b="1" dirty="0">
                <a:latin typeface="Calibri"/>
                <a:cs typeface="Calibri"/>
              </a:rPr>
              <a:t>uzunluğunda;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quotient(bölüm)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registerı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32-</a:t>
            </a:r>
            <a:r>
              <a:rPr sz="2400" b="1" dirty="0">
                <a:latin typeface="Calibri"/>
                <a:cs typeface="Calibri"/>
              </a:rPr>
              <a:t>bit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uzunluğundadır.</a:t>
            </a:r>
            <a:endParaRPr sz="2400">
              <a:latin typeface="Calibri"/>
              <a:cs typeface="Calibri"/>
            </a:endParaRPr>
          </a:p>
          <a:p>
            <a:pPr marL="12700" marR="59055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Kontrol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bölen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bölümün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zaman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kaydırılacağı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kalan registerına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yeni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değerin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zaman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yazılacağını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belirler.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016" y="4379721"/>
            <a:ext cx="649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Kalan</a:t>
            </a:r>
            <a:r>
              <a:rPr sz="2400" spc="-1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register’ı</a:t>
            </a:r>
            <a:r>
              <a:rPr sz="2400" spc="-1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bölünen</a:t>
            </a:r>
            <a:r>
              <a:rPr sz="2400" spc="-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registerının</a:t>
            </a:r>
            <a:r>
              <a:rPr sz="2400" spc="-1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değeriyle</a:t>
            </a:r>
            <a:r>
              <a:rPr sz="2400" spc="-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başlar.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3008" y="4005071"/>
            <a:ext cx="461645" cy="386080"/>
          </a:xfrm>
          <a:custGeom>
            <a:avLst/>
            <a:gdLst/>
            <a:ahLst/>
            <a:cxnLst/>
            <a:rect l="l" t="t" r="r" b="b"/>
            <a:pathLst>
              <a:path w="461645" h="386079">
                <a:moveTo>
                  <a:pt x="19362" y="16151"/>
                </a:moveTo>
                <a:lnTo>
                  <a:pt x="23669" y="28018"/>
                </a:lnTo>
                <a:lnTo>
                  <a:pt x="453136" y="385825"/>
                </a:lnTo>
                <a:lnTo>
                  <a:pt x="461263" y="376173"/>
                </a:lnTo>
                <a:lnTo>
                  <a:pt x="31789" y="18238"/>
                </a:lnTo>
                <a:lnTo>
                  <a:pt x="19362" y="16151"/>
                </a:lnTo>
                <a:close/>
              </a:path>
              <a:path w="461645" h="386079">
                <a:moveTo>
                  <a:pt x="0" y="0"/>
                </a:moveTo>
                <a:lnTo>
                  <a:pt x="33781" y="93090"/>
                </a:lnTo>
                <a:lnTo>
                  <a:pt x="34925" y="96392"/>
                </a:lnTo>
                <a:lnTo>
                  <a:pt x="38607" y="98170"/>
                </a:lnTo>
                <a:lnTo>
                  <a:pt x="41909" y="96900"/>
                </a:lnTo>
                <a:lnTo>
                  <a:pt x="45212" y="95757"/>
                </a:lnTo>
                <a:lnTo>
                  <a:pt x="46862" y="92075"/>
                </a:lnTo>
                <a:lnTo>
                  <a:pt x="45719" y="88772"/>
                </a:lnTo>
                <a:lnTo>
                  <a:pt x="23669" y="28018"/>
                </a:lnTo>
                <a:lnTo>
                  <a:pt x="5587" y="12953"/>
                </a:lnTo>
                <a:lnTo>
                  <a:pt x="13715" y="3175"/>
                </a:lnTo>
                <a:lnTo>
                  <a:pt x="18926" y="3175"/>
                </a:lnTo>
                <a:lnTo>
                  <a:pt x="0" y="0"/>
                </a:lnTo>
                <a:close/>
              </a:path>
              <a:path w="461645" h="386079">
                <a:moveTo>
                  <a:pt x="18926" y="3175"/>
                </a:moveTo>
                <a:lnTo>
                  <a:pt x="13715" y="3175"/>
                </a:lnTo>
                <a:lnTo>
                  <a:pt x="31789" y="18238"/>
                </a:lnTo>
                <a:lnTo>
                  <a:pt x="95630" y="28955"/>
                </a:lnTo>
                <a:lnTo>
                  <a:pt x="99059" y="29463"/>
                </a:lnTo>
                <a:lnTo>
                  <a:pt x="102362" y="27177"/>
                </a:lnTo>
                <a:lnTo>
                  <a:pt x="102869" y="23748"/>
                </a:lnTo>
                <a:lnTo>
                  <a:pt x="103504" y="20319"/>
                </a:lnTo>
                <a:lnTo>
                  <a:pt x="101218" y="17017"/>
                </a:lnTo>
                <a:lnTo>
                  <a:pt x="97662" y="16382"/>
                </a:lnTo>
                <a:lnTo>
                  <a:pt x="18926" y="3175"/>
                </a:lnTo>
                <a:close/>
              </a:path>
              <a:path w="461645" h="386079">
                <a:moveTo>
                  <a:pt x="13715" y="3175"/>
                </a:moveTo>
                <a:lnTo>
                  <a:pt x="5587" y="12953"/>
                </a:lnTo>
                <a:lnTo>
                  <a:pt x="23669" y="28018"/>
                </a:lnTo>
                <a:lnTo>
                  <a:pt x="19362" y="16151"/>
                </a:lnTo>
                <a:lnTo>
                  <a:pt x="8636" y="14350"/>
                </a:lnTo>
                <a:lnTo>
                  <a:pt x="15620" y="5841"/>
                </a:lnTo>
                <a:lnTo>
                  <a:pt x="16916" y="5841"/>
                </a:lnTo>
                <a:lnTo>
                  <a:pt x="13715" y="3175"/>
                </a:lnTo>
                <a:close/>
              </a:path>
              <a:path w="461645" h="386079">
                <a:moveTo>
                  <a:pt x="16916" y="5841"/>
                </a:moveTo>
                <a:lnTo>
                  <a:pt x="15620" y="5841"/>
                </a:lnTo>
                <a:lnTo>
                  <a:pt x="19362" y="16151"/>
                </a:lnTo>
                <a:lnTo>
                  <a:pt x="31789" y="18238"/>
                </a:lnTo>
                <a:lnTo>
                  <a:pt x="16916" y="5841"/>
                </a:lnTo>
                <a:close/>
              </a:path>
              <a:path w="461645" h="386079">
                <a:moveTo>
                  <a:pt x="15620" y="5841"/>
                </a:moveTo>
                <a:lnTo>
                  <a:pt x="8636" y="14350"/>
                </a:lnTo>
                <a:lnTo>
                  <a:pt x="19362" y="16151"/>
                </a:lnTo>
                <a:lnTo>
                  <a:pt x="15620" y="5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38776" y="1929765"/>
            <a:ext cx="3448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36395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Bölüm(Quotient)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registerı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0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ilk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değeriyle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başlamaktadır.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448" y="260604"/>
            <a:ext cx="5760720" cy="50398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877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</a:pPr>
            <a:r>
              <a:rPr dirty="0"/>
              <a:t>Bölme</a:t>
            </a:r>
            <a:r>
              <a:rPr spc="-15" dirty="0"/>
              <a:t> </a:t>
            </a:r>
            <a:r>
              <a:rPr spc="-10" dirty="0"/>
              <a:t>Algoritması</a:t>
            </a:r>
          </a:p>
        </p:txBody>
      </p:sp>
      <p:sp>
        <p:nvSpPr>
          <p:cNvPr id="4" name="object 4"/>
          <p:cNvSpPr/>
          <p:nvPr/>
        </p:nvSpPr>
        <p:spPr>
          <a:xfrm>
            <a:off x="3847084" y="4461764"/>
            <a:ext cx="1528445" cy="813435"/>
          </a:xfrm>
          <a:custGeom>
            <a:avLst/>
            <a:gdLst/>
            <a:ahLst/>
            <a:cxnLst/>
            <a:rect l="l" t="t" r="r" b="b"/>
            <a:pathLst>
              <a:path w="1528445" h="813435">
                <a:moveTo>
                  <a:pt x="1491609" y="42076"/>
                </a:moveTo>
                <a:lnTo>
                  <a:pt x="1446529" y="44831"/>
                </a:lnTo>
                <a:lnTo>
                  <a:pt x="1405889" y="47752"/>
                </a:lnTo>
                <a:lnTo>
                  <a:pt x="1364995" y="51181"/>
                </a:lnTo>
                <a:lnTo>
                  <a:pt x="1323848" y="55372"/>
                </a:lnTo>
                <a:lnTo>
                  <a:pt x="1282318" y="60325"/>
                </a:lnTo>
                <a:lnTo>
                  <a:pt x="1240536" y="66293"/>
                </a:lnTo>
                <a:lnTo>
                  <a:pt x="1198244" y="73279"/>
                </a:lnTo>
                <a:lnTo>
                  <a:pt x="1155573" y="81787"/>
                </a:lnTo>
                <a:lnTo>
                  <a:pt x="1112519" y="91821"/>
                </a:lnTo>
                <a:lnTo>
                  <a:pt x="1068704" y="103505"/>
                </a:lnTo>
                <a:lnTo>
                  <a:pt x="1024254" y="116967"/>
                </a:lnTo>
                <a:lnTo>
                  <a:pt x="979296" y="132587"/>
                </a:lnTo>
                <a:lnTo>
                  <a:pt x="933323" y="150241"/>
                </a:lnTo>
                <a:lnTo>
                  <a:pt x="886840" y="170306"/>
                </a:lnTo>
                <a:lnTo>
                  <a:pt x="839469" y="192912"/>
                </a:lnTo>
                <a:lnTo>
                  <a:pt x="791210" y="218186"/>
                </a:lnTo>
                <a:lnTo>
                  <a:pt x="742061" y="245872"/>
                </a:lnTo>
                <a:lnTo>
                  <a:pt x="692276" y="275971"/>
                </a:lnTo>
                <a:lnTo>
                  <a:pt x="641857" y="308229"/>
                </a:lnTo>
                <a:lnTo>
                  <a:pt x="590550" y="342392"/>
                </a:lnTo>
                <a:lnTo>
                  <a:pt x="538861" y="378460"/>
                </a:lnTo>
                <a:lnTo>
                  <a:pt x="486410" y="416306"/>
                </a:lnTo>
                <a:lnTo>
                  <a:pt x="433577" y="455549"/>
                </a:lnTo>
                <a:lnTo>
                  <a:pt x="380364" y="496062"/>
                </a:lnTo>
                <a:lnTo>
                  <a:pt x="326770" y="537844"/>
                </a:lnTo>
                <a:lnTo>
                  <a:pt x="272795" y="580517"/>
                </a:lnTo>
                <a:lnTo>
                  <a:pt x="218566" y="624078"/>
                </a:lnTo>
                <a:lnTo>
                  <a:pt x="109474" y="712978"/>
                </a:lnTo>
                <a:lnTo>
                  <a:pt x="0" y="803275"/>
                </a:lnTo>
                <a:lnTo>
                  <a:pt x="8127" y="813181"/>
                </a:lnTo>
                <a:lnTo>
                  <a:pt x="117601" y="722884"/>
                </a:lnTo>
                <a:lnTo>
                  <a:pt x="226567" y="633984"/>
                </a:lnTo>
                <a:lnTo>
                  <a:pt x="280796" y="590423"/>
                </a:lnTo>
                <a:lnTo>
                  <a:pt x="334644" y="547878"/>
                </a:lnTo>
                <a:lnTo>
                  <a:pt x="388238" y="506094"/>
                </a:lnTo>
                <a:lnTo>
                  <a:pt x="441325" y="465581"/>
                </a:lnTo>
                <a:lnTo>
                  <a:pt x="494029" y="426466"/>
                </a:lnTo>
                <a:lnTo>
                  <a:pt x="546226" y="388874"/>
                </a:lnTo>
                <a:lnTo>
                  <a:pt x="597788" y="352933"/>
                </a:lnTo>
                <a:lnTo>
                  <a:pt x="648842" y="318897"/>
                </a:lnTo>
                <a:lnTo>
                  <a:pt x="699135" y="286766"/>
                </a:lnTo>
                <a:lnTo>
                  <a:pt x="699007" y="286766"/>
                </a:lnTo>
                <a:lnTo>
                  <a:pt x="723900" y="271525"/>
                </a:lnTo>
                <a:lnTo>
                  <a:pt x="748538" y="256794"/>
                </a:lnTo>
                <a:lnTo>
                  <a:pt x="773049" y="242824"/>
                </a:lnTo>
                <a:lnTo>
                  <a:pt x="772921" y="242824"/>
                </a:lnTo>
                <a:lnTo>
                  <a:pt x="797305" y="229362"/>
                </a:lnTo>
                <a:lnTo>
                  <a:pt x="821308" y="216535"/>
                </a:lnTo>
                <a:lnTo>
                  <a:pt x="845185" y="204216"/>
                </a:lnTo>
                <a:lnTo>
                  <a:pt x="845318" y="204216"/>
                </a:lnTo>
                <a:lnTo>
                  <a:pt x="868806" y="192786"/>
                </a:lnTo>
                <a:lnTo>
                  <a:pt x="868948" y="192786"/>
                </a:lnTo>
                <a:lnTo>
                  <a:pt x="892048" y="181863"/>
                </a:lnTo>
                <a:lnTo>
                  <a:pt x="892209" y="181863"/>
                </a:lnTo>
                <a:lnTo>
                  <a:pt x="915288" y="171704"/>
                </a:lnTo>
                <a:lnTo>
                  <a:pt x="938276" y="162052"/>
                </a:lnTo>
                <a:lnTo>
                  <a:pt x="961008" y="152908"/>
                </a:lnTo>
                <a:lnTo>
                  <a:pt x="983614" y="144525"/>
                </a:lnTo>
                <a:lnTo>
                  <a:pt x="1028318" y="129031"/>
                </a:lnTo>
                <a:lnTo>
                  <a:pt x="1028064" y="129031"/>
                </a:lnTo>
                <a:lnTo>
                  <a:pt x="1072261" y="115697"/>
                </a:lnTo>
                <a:lnTo>
                  <a:pt x="1072006" y="115697"/>
                </a:lnTo>
                <a:lnTo>
                  <a:pt x="1115694" y="104140"/>
                </a:lnTo>
                <a:lnTo>
                  <a:pt x="1115440" y="104140"/>
                </a:lnTo>
                <a:lnTo>
                  <a:pt x="1158366" y="94234"/>
                </a:lnTo>
                <a:lnTo>
                  <a:pt x="1200657" y="85852"/>
                </a:lnTo>
                <a:lnTo>
                  <a:pt x="1242567" y="78740"/>
                </a:lnTo>
                <a:lnTo>
                  <a:pt x="1284096" y="72898"/>
                </a:lnTo>
                <a:lnTo>
                  <a:pt x="1325244" y="67944"/>
                </a:lnTo>
                <a:lnTo>
                  <a:pt x="1366139" y="63881"/>
                </a:lnTo>
                <a:lnTo>
                  <a:pt x="1406905" y="60452"/>
                </a:lnTo>
                <a:lnTo>
                  <a:pt x="1447418" y="57531"/>
                </a:lnTo>
                <a:lnTo>
                  <a:pt x="1492313" y="54782"/>
                </a:lnTo>
                <a:lnTo>
                  <a:pt x="1502843" y="47738"/>
                </a:lnTo>
                <a:lnTo>
                  <a:pt x="1491609" y="42076"/>
                </a:lnTo>
                <a:close/>
              </a:path>
              <a:path w="1528445" h="813435">
                <a:moveTo>
                  <a:pt x="280830" y="590423"/>
                </a:moveTo>
                <a:lnTo>
                  <a:pt x="280669" y="590550"/>
                </a:lnTo>
                <a:lnTo>
                  <a:pt x="280830" y="590423"/>
                </a:lnTo>
                <a:close/>
              </a:path>
              <a:path w="1528445" h="813435">
                <a:moveTo>
                  <a:pt x="388278" y="506094"/>
                </a:moveTo>
                <a:lnTo>
                  <a:pt x="388112" y="506222"/>
                </a:lnTo>
                <a:lnTo>
                  <a:pt x="388278" y="506094"/>
                </a:lnTo>
                <a:close/>
              </a:path>
              <a:path w="1528445" h="813435">
                <a:moveTo>
                  <a:pt x="441368" y="465581"/>
                </a:moveTo>
                <a:lnTo>
                  <a:pt x="441198" y="465709"/>
                </a:lnTo>
                <a:lnTo>
                  <a:pt x="441368" y="465581"/>
                </a:lnTo>
                <a:close/>
              </a:path>
              <a:path w="1528445" h="813435">
                <a:moveTo>
                  <a:pt x="494079" y="426466"/>
                </a:moveTo>
                <a:lnTo>
                  <a:pt x="493902" y="426593"/>
                </a:lnTo>
                <a:lnTo>
                  <a:pt x="494079" y="426466"/>
                </a:lnTo>
                <a:close/>
              </a:path>
              <a:path w="1528445" h="813435">
                <a:moveTo>
                  <a:pt x="723984" y="271525"/>
                </a:moveTo>
                <a:lnTo>
                  <a:pt x="723773" y="271653"/>
                </a:lnTo>
                <a:lnTo>
                  <a:pt x="723984" y="271525"/>
                </a:lnTo>
                <a:close/>
              </a:path>
              <a:path w="1528445" h="813435">
                <a:moveTo>
                  <a:pt x="748632" y="256794"/>
                </a:moveTo>
                <a:lnTo>
                  <a:pt x="748411" y="256921"/>
                </a:lnTo>
                <a:lnTo>
                  <a:pt x="748632" y="256794"/>
                </a:lnTo>
                <a:close/>
              </a:path>
              <a:path w="1528445" h="813435">
                <a:moveTo>
                  <a:pt x="845318" y="204216"/>
                </a:moveTo>
                <a:lnTo>
                  <a:pt x="845185" y="204216"/>
                </a:lnTo>
                <a:lnTo>
                  <a:pt x="845057" y="204343"/>
                </a:lnTo>
                <a:lnTo>
                  <a:pt x="845318" y="204216"/>
                </a:lnTo>
                <a:close/>
              </a:path>
              <a:path w="1528445" h="813435">
                <a:moveTo>
                  <a:pt x="868948" y="192786"/>
                </a:moveTo>
                <a:lnTo>
                  <a:pt x="868806" y="192786"/>
                </a:lnTo>
                <a:lnTo>
                  <a:pt x="868948" y="192786"/>
                </a:lnTo>
                <a:close/>
              </a:path>
              <a:path w="1528445" h="813435">
                <a:moveTo>
                  <a:pt x="892209" y="181863"/>
                </a:moveTo>
                <a:lnTo>
                  <a:pt x="892048" y="181863"/>
                </a:lnTo>
                <a:lnTo>
                  <a:pt x="891920" y="181991"/>
                </a:lnTo>
                <a:lnTo>
                  <a:pt x="892209" y="181863"/>
                </a:lnTo>
                <a:close/>
              </a:path>
              <a:path w="1528445" h="813435">
                <a:moveTo>
                  <a:pt x="1516967" y="40640"/>
                </a:moveTo>
                <a:lnTo>
                  <a:pt x="1515110" y="40640"/>
                </a:lnTo>
                <a:lnTo>
                  <a:pt x="1515871" y="53340"/>
                </a:lnTo>
                <a:lnTo>
                  <a:pt x="1492313" y="54782"/>
                </a:lnTo>
                <a:lnTo>
                  <a:pt x="1438655" y="90678"/>
                </a:lnTo>
                <a:lnTo>
                  <a:pt x="1435735" y="92710"/>
                </a:lnTo>
                <a:lnTo>
                  <a:pt x="1434973" y="96647"/>
                </a:lnTo>
                <a:lnTo>
                  <a:pt x="1438782" y="102488"/>
                </a:lnTo>
                <a:lnTo>
                  <a:pt x="1442719" y="103250"/>
                </a:lnTo>
                <a:lnTo>
                  <a:pt x="1445640" y="101346"/>
                </a:lnTo>
                <a:lnTo>
                  <a:pt x="1528064" y="46228"/>
                </a:lnTo>
                <a:lnTo>
                  <a:pt x="1516967" y="40640"/>
                </a:lnTo>
                <a:close/>
              </a:path>
              <a:path w="1528445" h="813435">
                <a:moveTo>
                  <a:pt x="1502843" y="47738"/>
                </a:moveTo>
                <a:lnTo>
                  <a:pt x="1492313" y="54782"/>
                </a:lnTo>
                <a:lnTo>
                  <a:pt x="1515871" y="53340"/>
                </a:lnTo>
                <a:lnTo>
                  <a:pt x="1515833" y="52705"/>
                </a:lnTo>
                <a:lnTo>
                  <a:pt x="1512696" y="52705"/>
                </a:lnTo>
                <a:lnTo>
                  <a:pt x="1502843" y="47738"/>
                </a:lnTo>
                <a:close/>
              </a:path>
              <a:path w="1528445" h="813435">
                <a:moveTo>
                  <a:pt x="1511935" y="41656"/>
                </a:moveTo>
                <a:lnTo>
                  <a:pt x="1502843" y="47738"/>
                </a:lnTo>
                <a:lnTo>
                  <a:pt x="1512696" y="52705"/>
                </a:lnTo>
                <a:lnTo>
                  <a:pt x="1511935" y="41656"/>
                </a:lnTo>
                <a:close/>
              </a:path>
              <a:path w="1528445" h="813435">
                <a:moveTo>
                  <a:pt x="1515170" y="41656"/>
                </a:moveTo>
                <a:lnTo>
                  <a:pt x="1511935" y="41656"/>
                </a:lnTo>
                <a:lnTo>
                  <a:pt x="1512696" y="52705"/>
                </a:lnTo>
                <a:lnTo>
                  <a:pt x="1515833" y="52705"/>
                </a:lnTo>
                <a:lnTo>
                  <a:pt x="1515170" y="41656"/>
                </a:lnTo>
                <a:close/>
              </a:path>
              <a:path w="1528445" h="813435">
                <a:moveTo>
                  <a:pt x="1515110" y="40640"/>
                </a:moveTo>
                <a:lnTo>
                  <a:pt x="1491609" y="42076"/>
                </a:lnTo>
                <a:lnTo>
                  <a:pt x="1502843" y="47738"/>
                </a:lnTo>
                <a:lnTo>
                  <a:pt x="1511935" y="41656"/>
                </a:lnTo>
                <a:lnTo>
                  <a:pt x="1515170" y="41656"/>
                </a:lnTo>
                <a:lnTo>
                  <a:pt x="1515110" y="40640"/>
                </a:lnTo>
                <a:close/>
              </a:path>
              <a:path w="1528445" h="813435">
                <a:moveTo>
                  <a:pt x="1436496" y="0"/>
                </a:moveTo>
                <a:lnTo>
                  <a:pt x="1432687" y="1269"/>
                </a:lnTo>
                <a:lnTo>
                  <a:pt x="1431036" y="4444"/>
                </a:lnTo>
                <a:lnTo>
                  <a:pt x="1429512" y="7493"/>
                </a:lnTo>
                <a:lnTo>
                  <a:pt x="1430781" y="11303"/>
                </a:lnTo>
                <a:lnTo>
                  <a:pt x="1433829" y="12954"/>
                </a:lnTo>
                <a:lnTo>
                  <a:pt x="1491609" y="42076"/>
                </a:lnTo>
                <a:lnTo>
                  <a:pt x="1515110" y="40640"/>
                </a:lnTo>
                <a:lnTo>
                  <a:pt x="1516967" y="40640"/>
                </a:lnTo>
                <a:lnTo>
                  <a:pt x="1439544" y="1650"/>
                </a:lnTo>
                <a:lnTo>
                  <a:pt x="1436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95422" y="5314899"/>
            <a:ext cx="1365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D2601C"/>
                </a:solidFill>
                <a:latin typeface="Calibri"/>
                <a:cs typeface="Calibri"/>
              </a:rPr>
              <a:t>Neden</a:t>
            </a:r>
            <a:r>
              <a:rPr sz="2400" spc="-65" dirty="0">
                <a:solidFill>
                  <a:srgbClr val="D2601C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D2601C"/>
                </a:solidFill>
                <a:latin typeface="Calibri"/>
                <a:cs typeface="Calibri"/>
              </a:rPr>
              <a:t>33?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68" y="891442"/>
            <a:ext cx="2841677" cy="20742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6843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00"/>
                </a:solidFill>
              </a:rPr>
              <a:t>00000111</a:t>
            </a:r>
            <a:r>
              <a:rPr sz="2775" baseline="-21021" dirty="0">
                <a:solidFill>
                  <a:srgbClr val="000000"/>
                </a:solidFill>
              </a:rPr>
              <a:t>2</a:t>
            </a:r>
            <a:r>
              <a:rPr sz="2775" spc="15" baseline="-21021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(7)/</a:t>
            </a:r>
            <a:r>
              <a:rPr sz="2800" spc="-6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0010</a:t>
            </a:r>
            <a:r>
              <a:rPr sz="2775" baseline="-21021" dirty="0">
                <a:solidFill>
                  <a:srgbClr val="000000"/>
                </a:solidFill>
              </a:rPr>
              <a:t>2</a:t>
            </a:r>
            <a:r>
              <a:rPr sz="2775" spc="247" baseline="-21021" dirty="0">
                <a:solidFill>
                  <a:srgbClr val="000000"/>
                </a:solidFill>
              </a:rPr>
              <a:t> </a:t>
            </a:r>
            <a:r>
              <a:rPr sz="2800" spc="-25" dirty="0">
                <a:solidFill>
                  <a:srgbClr val="000000"/>
                </a:solidFill>
              </a:rPr>
              <a:t>(2)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355" y="1004316"/>
            <a:ext cx="8019288" cy="48493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4276" y="981455"/>
            <a:ext cx="8221980" cy="5561330"/>
            <a:chOff x="684276" y="981455"/>
            <a:chExt cx="8221980" cy="55613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0087" y="1300798"/>
              <a:ext cx="4245620" cy="52418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276" y="981455"/>
              <a:ext cx="4715256" cy="25161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7496" rIns="0" bIns="0" rtlCol="0">
            <a:spAutoFit/>
          </a:bodyPr>
          <a:lstStyle/>
          <a:p>
            <a:pPr marL="9652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Bölme</a:t>
            </a:r>
            <a:r>
              <a:rPr sz="3600" spc="-50" dirty="0"/>
              <a:t> </a:t>
            </a:r>
            <a:r>
              <a:rPr sz="3600" dirty="0"/>
              <a:t>donanımının</a:t>
            </a:r>
            <a:r>
              <a:rPr sz="3600" spc="-80" dirty="0"/>
              <a:t> </a:t>
            </a:r>
            <a:r>
              <a:rPr sz="3600" dirty="0"/>
              <a:t>gelişmiş</a:t>
            </a:r>
            <a:r>
              <a:rPr sz="3600" spc="-45" dirty="0"/>
              <a:t> </a:t>
            </a:r>
            <a:r>
              <a:rPr sz="3600" spc="-10" dirty="0"/>
              <a:t>versiyonu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78739" y="3587622"/>
            <a:ext cx="5280660" cy="271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71219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Kalan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registerının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anlamlı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bitlerinde </a:t>
            </a:r>
            <a:r>
              <a:rPr sz="2400" dirty="0">
                <a:latin typeface="Calibri"/>
                <a:cs typeface="Calibri"/>
              </a:rPr>
              <a:t>bölüm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registerının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değeri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bulunur.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Bölen,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ALU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bölüm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32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bitlik,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kalan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ise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64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bitliktir.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Bu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donanımda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bölüm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registeri </a:t>
            </a:r>
            <a:r>
              <a:rPr sz="2400" b="1" dirty="0">
                <a:latin typeface="Calibri"/>
                <a:cs typeface="Calibri"/>
              </a:rPr>
              <a:t>bulunmamakta,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bölüm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kalan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registerının </a:t>
            </a:r>
            <a:r>
              <a:rPr sz="2400" b="1" dirty="0">
                <a:latin typeface="Calibri"/>
                <a:cs typeface="Calibri"/>
              </a:rPr>
              <a:t>en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anlamlı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bitlerinde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bulunmaktadır.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54629" y="3140964"/>
            <a:ext cx="238760" cy="578485"/>
          </a:xfrm>
          <a:custGeom>
            <a:avLst/>
            <a:gdLst/>
            <a:ahLst/>
            <a:cxnLst/>
            <a:rect l="l" t="t" r="r" b="b"/>
            <a:pathLst>
              <a:path w="238760" h="578485">
                <a:moveTo>
                  <a:pt x="26348" y="23540"/>
                </a:moveTo>
                <a:lnTo>
                  <a:pt x="24207" y="35970"/>
                </a:lnTo>
                <a:lnTo>
                  <a:pt x="226440" y="578231"/>
                </a:lnTo>
                <a:lnTo>
                  <a:pt x="238378" y="573913"/>
                </a:lnTo>
                <a:lnTo>
                  <a:pt x="35981" y="31419"/>
                </a:lnTo>
                <a:lnTo>
                  <a:pt x="26348" y="23540"/>
                </a:lnTo>
                <a:close/>
              </a:path>
              <a:path w="238760" h="578485">
                <a:moveTo>
                  <a:pt x="17525" y="0"/>
                </a:moveTo>
                <a:lnTo>
                  <a:pt x="634" y="97662"/>
                </a:lnTo>
                <a:lnTo>
                  <a:pt x="0" y="101091"/>
                </a:lnTo>
                <a:lnTo>
                  <a:pt x="2412" y="104394"/>
                </a:lnTo>
                <a:lnTo>
                  <a:pt x="5842" y="105028"/>
                </a:lnTo>
                <a:lnTo>
                  <a:pt x="9270" y="105537"/>
                </a:lnTo>
                <a:lnTo>
                  <a:pt x="12572" y="103250"/>
                </a:lnTo>
                <a:lnTo>
                  <a:pt x="13207" y="99822"/>
                </a:lnTo>
                <a:lnTo>
                  <a:pt x="24207" y="35970"/>
                </a:lnTo>
                <a:lnTo>
                  <a:pt x="16001" y="13970"/>
                </a:lnTo>
                <a:lnTo>
                  <a:pt x="27812" y="9525"/>
                </a:lnTo>
                <a:lnTo>
                  <a:pt x="29171" y="9525"/>
                </a:lnTo>
                <a:lnTo>
                  <a:pt x="17525" y="0"/>
                </a:lnTo>
                <a:close/>
              </a:path>
              <a:path w="238760" h="578485">
                <a:moveTo>
                  <a:pt x="29171" y="9525"/>
                </a:moveTo>
                <a:lnTo>
                  <a:pt x="27812" y="9525"/>
                </a:lnTo>
                <a:lnTo>
                  <a:pt x="35981" y="31419"/>
                </a:lnTo>
                <a:lnTo>
                  <a:pt x="86232" y="72516"/>
                </a:lnTo>
                <a:lnTo>
                  <a:pt x="88900" y="74802"/>
                </a:lnTo>
                <a:lnTo>
                  <a:pt x="92837" y="74422"/>
                </a:lnTo>
                <a:lnTo>
                  <a:pt x="97281" y="68961"/>
                </a:lnTo>
                <a:lnTo>
                  <a:pt x="96900" y="64897"/>
                </a:lnTo>
                <a:lnTo>
                  <a:pt x="29171" y="9525"/>
                </a:lnTo>
                <a:close/>
              </a:path>
              <a:path w="238760" h="578485">
                <a:moveTo>
                  <a:pt x="27812" y="9525"/>
                </a:moveTo>
                <a:lnTo>
                  <a:pt x="16001" y="13970"/>
                </a:lnTo>
                <a:lnTo>
                  <a:pt x="24207" y="35970"/>
                </a:lnTo>
                <a:lnTo>
                  <a:pt x="26348" y="23540"/>
                </a:lnTo>
                <a:lnTo>
                  <a:pt x="17906" y="16637"/>
                </a:lnTo>
                <a:lnTo>
                  <a:pt x="28193" y="12826"/>
                </a:lnTo>
                <a:lnTo>
                  <a:pt x="29044" y="12826"/>
                </a:lnTo>
                <a:lnTo>
                  <a:pt x="27812" y="9525"/>
                </a:lnTo>
                <a:close/>
              </a:path>
              <a:path w="238760" h="578485">
                <a:moveTo>
                  <a:pt x="29044" y="12826"/>
                </a:moveTo>
                <a:lnTo>
                  <a:pt x="28193" y="12826"/>
                </a:lnTo>
                <a:lnTo>
                  <a:pt x="26348" y="23540"/>
                </a:lnTo>
                <a:lnTo>
                  <a:pt x="35981" y="31419"/>
                </a:lnTo>
                <a:lnTo>
                  <a:pt x="29044" y="12826"/>
                </a:lnTo>
                <a:close/>
              </a:path>
              <a:path w="238760" h="578485">
                <a:moveTo>
                  <a:pt x="28193" y="12826"/>
                </a:moveTo>
                <a:lnTo>
                  <a:pt x="17906" y="16637"/>
                </a:lnTo>
                <a:lnTo>
                  <a:pt x="26348" y="23540"/>
                </a:lnTo>
                <a:lnTo>
                  <a:pt x="28193" y="128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6878" y="461899"/>
            <a:ext cx="1189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MIPS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650"/>
              </a:spcBef>
              <a:buFont typeface="Arial MT"/>
              <a:buChar char="•"/>
              <a:tabLst>
                <a:tab pos="354965" algn="l"/>
              </a:tabLst>
            </a:pPr>
            <a:r>
              <a:rPr sz="3600" b="1" spc="-20" dirty="0">
                <a:solidFill>
                  <a:srgbClr val="FF0000"/>
                </a:solidFill>
                <a:latin typeface="Calibri"/>
                <a:cs typeface="Calibri"/>
              </a:rPr>
              <a:t>div,</a:t>
            </a:r>
            <a:r>
              <a:rPr sz="3600" b="1" spc="-1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20" dirty="0">
                <a:solidFill>
                  <a:srgbClr val="FF0000"/>
                </a:solidFill>
                <a:latin typeface="Calibri"/>
                <a:cs typeface="Calibri"/>
              </a:rPr>
              <a:t>divu</a:t>
            </a:r>
            <a:endParaRPr sz="3600">
              <a:latin typeface="Calibri"/>
              <a:cs typeface="Calibri"/>
            </a:endParaRPr>
          </a:p>
          <a:p>
            <a:pPr marL="355600" marR="104775">
              <a:lnSpc>
                <a:spcPct val="102899"/>
              </a:lnSpc>
              <a:spcBef>
                <a:spcPts val="1100"/>
              </a:spcBef>
              <a:tabLst>
                <a:tab pos="1750060" algn="l"/>
                <a:tab pos="5932170" algn="l"/>
              </a:tabLst>
            </a:pPr>
            <a:r>
              <a:rPr sz="2800" b="1" dirty="0">
                <a:latin typeface="Calibri"/>
                <a:cs typeface="Calibri"/>
              </a:rPr>
              <a:t>iki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tane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32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bitlik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operand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registerı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ile</a:t>
            </a:r>
            <a:r>
              <a:rPr sz="2800" b="1" dirty="0">
                <a:latin typeface="Calibri"/>
                <a:cs typeface="Calibri"/>
              </a:rPr>
              <a:t>	işlenen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içerik bölünür,</a:t>
            </a:r>
            <a:r>
              <a:rPr sz="2800" b="1" dirty="0">
                <a:latin typeface="Calibri"/>
                <a:cs typeface="Calibri"/>
              </a:rPr>
              <a:t>	kalan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Hi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registerına </a:t>
            </a:r>
            <a:r>
              <a:rPr sz="2800" b="1" dirty="0">
                <a:latin typeface="Calibri"/>
                <a:cs typeface="Calibri"/>
              </a:rPr>
              <a:t>bölüm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Lo</a:t>
            </a:r>
            <a:endParaRPr sz="2800">
              <a:latin typeface="Calibri"/>
              <a:cs typeface="Calibri"/>
            </a:endParaRPr>
          </a:p>
          <a:p>
            <a:pPr marL="355600" marR="35687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registerına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aktarılır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taşma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her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iki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durumda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göz </a:t>
            </a:r>
            <a:r>
              <a:rPr sz="2800" b="1" dirty="0">
                <a:latin typeface="Calibri"/>
                <a:cs typeface="Calibri"/>
              </a:rPr>
              <a:t>ardı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edilir.</a:t>
            </a:r>
            <a:endParaRPr sz="28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  <a:spcBef>
                <a:spcPts val="675"/>
              </a:spcBef>
              <a:tabLst>
                <a:tab pos="7045325" algn="l"/>
              </a:tabLst>
            </a:pPr>
            <a:r>
              <a:rPr sz="2800" b="1" dirty="0">
                <a:latin typeface="Calibri"/>
                <a:cs typeface="Calibri"/>
              </a:rPr>
              <a:t>Sözde</a:t>
            </a:r>
            <a:r>
              <a:rPr sz="2800" b="1" spc="-1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talimatlar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kullanılarak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div</a:t>
            </a:r>
            <a:r>
              <a:rPr sz="2800" b="1" spc="-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(signed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with </a:t>
            </a:r>
            <a:r>
              <a:rPr sz="2800" b="1" dirty="0">
                <a:latin typeface="Calibri"/>
                <a:cs typeface="Calibri"/>
              </a:rPr>
              <a:t>overflow),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divu</a:t>
            </a:r>
            <a:r>
              <a:rPr sz="28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(unsigned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without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overflow)</a:t>
            </a:r>
            <a:r>
              <a:rPr sz="2800" b="1" dirty="0">
                <a:latin typeface="Calibri"/>
                <a:cs typeface="Calibri"/>
              </a:rPr>
              <a:t>	3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tane </a:t>
            </a:r>
            <a:r>
              <a:rPr sz="2800" b="1" dirty="0">
                <a:latin typeface="Calibri"/>
                <a:cs typeface="Calibri"/>
              </a:rPr>
              <a:t>32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bitlik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register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ile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iki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registerın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bölümü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3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registera</a:t>
            </a:r>
            <a:r>
              <a:rPr sz="2800" b="1" spc="-1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aktarılır.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5711" y="228600"/>
            <a:ext cx="6134099" cy="6400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86536"/>
            <a:ext cx="776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32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bitlik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işaretsiz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sayılarda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yazılabilecek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küçük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sayı;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534869"/>
            <a:ext cx="2070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En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büyük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sayı;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071315"/>
            <a:ext cx="7000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Bu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sayıların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desimal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karşılıklarının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hesaplanması;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5" y="1126236"/>
            <a:ext cx="8324088" cy="7178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868" y="3069335"/>
            <a:ext cx="8232648" cy="5760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204" y="4869179"/>
            <a:ext cx="8892540" cy="7208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323580" y="6417360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878839" y="439292"/>
            <a:ext cx="7730490" cy="51930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59"/>
              </a:spcBef>
            </a:pPr>
            <a:r>
              <a:rPr sz="3000" dirty="0">
                <a:latin typeface="Calibri"/>
                <a:cs typeface="Calibri"/>
              </a:rPr>
              <a:t>İşaretli</a:t>
            </a:r>
            <a:r>
              <a:rPr sz="3000" spc="315" dirty="0">
                <a:latin typeface="Calibri"/>
                <a:cs typeface="Calibri"/>
              </a:rPr>
              <a:t>   </a:t>
            </a:r>
            <a:r>
              <a:rPr sz="3000" dirty="0">
                <a:latin typeface="Calibri"/>
                <a:cs typeface="Calibri"/>
              </a:rPr>
              <a:t>sayılarda</a:t>
            </a:r>
            <a:r>
              <a:rPr sz="3000" spc="330" dirty="0">
                <a:latin typeface="Calibri"/>
                <a:cs typeface="Calibri"/>
              </a:rPr>
              <a:t>   </a:t>
            </a:r>
            <a:r>
              <a:rPr sz="3000" dirty="0">
                <a:latin typeface="Calibri"/>
                <a:cs typeface="Calibri"/>
              </a:rPr>
              <a:t>ikilik</a:t>
            </a:r>
            <a:r>
              <a:rPr sz="3000" spc="320" dirty="0">
                <a:latin typeface="Calibri"/>
                <a:cs typeface="Calibri"/>
              </a:rPr>
              <a:t>   </a:t>
            </a:r>
            <a:r>
              <a:rPr sz="3000" dirty="0">
                <a:latin typeface="Calibri"/>
                <a:cs typeface="Calibri"/>
              </a:rPr>
              <a:t>tabanda</a:t>
            </a:r>
            <a:r>
              <a:rPr sz="3000" spc="320" dirty="0">
                <a:latin typeface="Calibri"/>
                <a:cs typeface="Calibri"/>
              </a:rPr>
              <a:t>   </a:t>
            </a:r>
            <a:r>
              <a:rPr sz="3000" dirty="0">
                <a:latin typeface="Calibri"/>
                <a:cs typeface="Calibri"/>
              </a:rPr>
              <a:t>diğer</a:t>
            </a:r>
            <a:r>
              <a:rPr sz="3000" spc="320" dirty="0">
                <a:latin typeface="Calibri"/>
                <a:cs typeface="Calibri"/>
              </a:rPr>
              <a:t>   </a:t>
            </a:r>
            <a:r>
              <a:rPr sz="3000" spc="-20" dirty="0">
                <a:latin typeface="Calibri"/>
                <a:cs typeface="Calibri"/>
              </a:rPr>
              <a:t>sayı </a:t>
            </a:r>
            <a:r>
              <a:rPr sz="3000" dirty="0">
                <a:latin typeface="Calibri"/>
                <a:cs typeface="Calibri"/>
              </a:rPr>
              <a:t>tabanlarında</a:t>
            </a:r>
            <a:r>
              <a:rPr sz="3000" spc="39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olduğu</a:t>
            </a:r>
            <a:r>
              <a:rPr sz="3000" spc="40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gibi</a:t>
            </a:r>
            <a:r>
              <a:rPr sz="3000" spc="39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±</a:t>
            </a:r>
            <a:r>
              <a:rPr sz="3000" spc="409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işaretleri,</a:t>
            </a:r>
            <a:r>
              <a:rPr sz="3000" spc="400" dirty="0">
                <a:latin typeface="Calibri"/>
                <a:cs typeface="Calibri"/>
              </a:rPr>
              <a:t>  </a:t>
            </a:r>
            <a:r>
              <a:rPr sz="3000" spc="-10" dirty="0">
                <a:latin typeface="Calibri"/>
                <a:cs typeface="Calibri"/>
              </a:rPr>
              <a:t>sayının </a:t>
            </a:r>
            <a:r>
              <a:rPr sz="3000" dirty="0">
                <a:latin typeface="Calibri"/>
                <a:cs typeface="Calibri"/>
              </a:rPr>
              <a:t>pozitif</a:t>
            </a:r>
            <a:r>
              <a:rPr sz="3000" spc="3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ya</a:t>
            </a:r>
            <a:r>
              <a:rPr sz="3000" spc="4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da</a:t>
            </a:r>
            <a:r>
              <a:rPr sz="3000" spc="4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negatif</a:t>
            </a:r>
            <a:r>
              <a:rPr sz="3000" spc="4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olduğunu</a:t>
            </a:r>
            <a:r>
              <a:rPr sz="3000" spc="4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belirlemez</a:t>
            </a:r>
            <a:r>
              <a:rPr sz="3000" spc="45" dirty="0">
                <a:latin typeface="Calibri"/>
                <a:cs typeface="Calibri"/>
              </a:rPr>
              <a:t>  </a:t>
            </a:r>
            <a:r>
              <a:rPr sz="3000" spc="-10" dirty="0">
                <a:latin typeface="Calibri"/>
                <a:cs typeface="Calibri"/>
              </a:rPr>
              <a:t>ikilik </a:t>
            </a:r>
            <a:r>
              <a:rPr sz="3000" dirty="0">
                <a:latin typeface="Calibri"/>
                <a:cs typeface="Calibri"/>
              </a:rPr>
              <a:t>tabanda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işaretli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bir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sayının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işaretini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anlamlı</a:t>
            </a:r>
            <a:r>
              <a:rPr sz="3000" spc="-20" dirty="0">
                <a:latin typeface="Calibri"/>
                <a:cs typeface="Calibri"/>
              </a:rPr>
              <a:t> biti </a:t>
            </a:r>
            <a:r>
              <a:rPr sz="3000" dirty="0">
                <a:latin typeface="Calibri"/>
                <a:cs typeface="Calibri"/>
              </a:rPr>
              <a:t>(MSB)</a:t>
            </a:r>
            <a:r>
              <a:rPr sz="3000" spc="5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vermektedir.</a:t>
            </a:r>
            <a:r>
              <a:rPr sz="3000" spc="570" dirty="0">
                <a:latin typeface="Calibri"/>
                <a:cs typeface="Calibri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</a:t>
            </a:r>
            <a:r>
              <a:rPr sz="3000" u="sng" spc="5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anlamlı</a:t>
            </a:r>
            <a:r>
              <a:rPr sz="3000" u="sng" spc="5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bit</a:t>
            </a:r>
            <a:r>
              <a:rPr sz="3000" u="sng" spc="5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işareti,</a:t>
            </a:r>
            <a:r>
              <a:rPr sz="3000" u="sng" spc="5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diğer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bitler</a:t>
            </a:r>
            <a:r>
              <a:rPr sz="3000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ise</a:t>
            </a:r>
            <a:r>
              <a:rPr sz="3000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sayıyı</a:t>
            </a:r>
            <a:r>
              <a:rPr sz="30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ifade</a:t>
            </a:r>
            <a:r>
              <a:rPr sz="3000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etmektedir.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30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5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</a:t>
            </a:r>
            <a:r>
              <a:rPr sz="3000" u="sng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anlamlı</a:t>
            </a:r>
            <a:r>
              <a:rPr sz="3000" u="sng" spc="7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bit</a:t>
            </a:r>
            <a:r>
              <a:rPr sz="3000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‘0’</a:t>
            </a:r>
            <a:r>
              <a:rPr sz="3000" u="sng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ise</a:t>
            </a:r>
            <a:r>
              <a:rPr sz="3000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sayı</a:t>
            </a:r>
            <a:r>
              <a:rPr sz="3000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pozitiftir</a:t>
            </a:r>
            <a:r>
              <a:rPr sz="3000" u="sng" spc="7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ve</a:t>
            </a:r>
            <a:r>
              <a:rPr sz="3000" spc="40" dirty="0">
                <a:latin typeface="Calibri"/>
                <a:cs typeface="Calibri"/>
              </a:rPr>
              <a:t>  </a:t>
            </a:r>
            <a:r>
              <a:rPr sz="3000" spc="-10" dirty="0">
                <a:latin typeface="Calibri"/>
                <a:cs typeface="Calibri"/>
              </a:rPr>
              <a:t>desimal </a:t>
            </a:r>
            <a:r>
              <a:rPr sz="3000" dirty="0">
                <a:latin typeface="Calibri"/>
                <a:cs typeface="Calibri"/>
              </a:rPr>
              <a:t>karşılığı</a:t>
            </a:r>
            <a:r>
              <a:rPr sz="3000" spc="2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işaretsiz</a:t>
            </a:r>
            <a:r>
              <a:rPr sz="3000" spc="2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sayılarda</a:t>
            </a:r>
            <a:r>
              <a:rPr sz="3000" spc="2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olduğu</a:t>
            </a:r>
            <a:r>
              <a:rPr sz="3000" spc="2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gibi</a:t>
            </a:r>
            <a:r>
              <a:rPr sz="3000" spc="2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hesaplanır.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</a:t>
            </a:r>
            <a:r>
              <a:rPr sz="3000" u="sng" spc="6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anlamlı</a:t>
            </a:r>
            <a:r>
              <a:rPr sz="3000" u="sng" spc="6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bit</a:t>
            </a:r>
            <a:r>
              <a:rPr sz="3000" u="sng" spc="6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‘1’</a:t>
            </a:r>
            <a:r>
              <a:rPr sz="3000" u="sng" spc="6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ise</a:t>
            </a:r>
            <a:r>
              <a:rPr sz="3000" u="sng" spc="6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sayı</a:t>
            </a:r>
            <a:r>
              <a:rPr sz="3000" u="sng" spc="6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negatiftir</a:t>
            </a:r>
            <a:r>
              <a:rPr sz="3000" u="sng" spc="6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ve</a:t>
            </a:r>
            <a:r>
              <a:rPr sz="3000" spc="6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desimal </a:t>
            </a:r>
            <a:r>
              <a:rPr sz="3000" dirty="0">
                <a:latin typeface="Calibri"/>
                <a:cs typeface="Calibri"/>
              </a:rPr>
              <a:t>karşılığını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hesaplayabilmek</a:t>
            </a:r>
            <a:r>
              <a:rPr sz="3000" spc="1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için</a:t>
            </a:r>
            <a:r>
              <a:rPr sz="3000" spc="1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2’ye</a:t>
            </a:r>
            <a:r>
              <a:rPr sz="3000" spc="1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tümleyeninin </a:t>
            </a:r>
            <a:r>
              <a:rPr sz="3000" dirty="0">
                <a:latin typeface="Calibri"/>
                <a:cs typeface="Calibri"/>
              </a:rPr>
              <a:t>alınması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gerekmektedir.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768" y="4327905"/>
            <a:ext cx="7506970" cy="154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39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Yukarıda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32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bitlik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bazı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işaretli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sayılar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desimal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karşılıkları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verilmektedir.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32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bitlik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işaretli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sayılar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ifade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edilebilecek;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ts val="3350"/>
              </a:lnSpc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büyük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sayı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(2</a:t>
            </a:r>
            <a:r>
              <a:rPr sz="2775" spc="-15" baseline="25525" dirty="0">
                <a:solidFill>
                  <a:srgbClr val="FF0000"/>
                </a:solidFill>
                <a:latin typeface="Calibri"/>
                <a:cs typeface="Calibri"/>
              </a:rPr>
              <a:t>31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2,147,483,647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  <a:tabLst>
                <a:tab pos="2944495" algn="l"/>
                <a:tab pos="5290185" algn="l"/>
              </a:tabLst>
            </a:pP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En</a:t>
            </a:r>
            <a:r>
              <a:rPr sz="28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küçük</a:t>
            </a:r>
            <a:r>
              <a:rPr sz="28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sayı</a:t>
            </a:r>
            <a:r>
              <a:rPr sz="2800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(-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2775" spc="-30" baseline="25525" dirty="0">
                <a:solidFill>
                  <a:srgbClr val="0000FF"/>
                </a:solidFill>
                <a:latin typeface="Calibri"/>
                <a:cs typeface="Calibri"/>
              </a:rPr>
              <a:t>31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2,147,483,648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dir.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847" y="809802"/>
            <a:ext cx="8074315" cy="308915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04340"/>
            <a:ext cx="815594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İkilik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tabanda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verilen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işaretli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sayının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desimal </a:t>
            </a:r>
            <a:r>
              <a:rPr sz="3200" dirty="0">
                <a:latin typeface="Calibri"/>
                <a:cs typeface="Calibri"/>
              </a:rPr>
              <a:t>karşılığı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aşağıdaki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şekilde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hesaplanmaktadır.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3448303"/>
            <a:ext cx="7196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Buradaki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-2</a:t>
            </a:r>
            <a:r>
              <a:rPr sz="3150" baseline="25132" dirty="0">
                <a:latin typeface="Calibri"/>
                <a:cs typeface="Calibri"/>
              </a:rPr>
              <a:t>31</a:t>
            </a:r>
            <a:r>
              <a:rPr sz="3150" spc="-22" baseline="25132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işaret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bitini</a:t>
            </a:r>
            <a:r>
              <a:rPr sz="3200" spc="-2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temsil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etmektedir.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564892"/>
            <a:ext cx="8712707" cy="6477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4916" y="4397120"/>
            <a:ext cx="746696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500630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Örnek: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bitlik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işaretli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	sayı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için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725"/>
              </a:spcBef>
              <a:tabLst>
                <a:tab pos="1252855" algn="l"/>
              </a:tabLst>
            </a:pP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(</a:t>
            </a:r>
            <a:r>
              <a:rPr sz="1800" b="1" spc="-10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+</a:t>
            </a:r>
            <a:r>
              <a:rPr sz="1800" b="1" spc="-10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13)</a:t>
            </a:r>
            <a:r>
              <a:rPr sz="1800" b="1" baseline="-20833" dirty="0">
                <a:solidFill>
                  <a:srgbClr val="42547E"/>
                </a:solidFill>
                <a:latin typeface="Arial"/>
                <a:cs typeface="Arial"/>
              </a:rPr>
              <a:t>10</a:t>
            </a:r>
            <a:r>
              <a:rPr sz="1800" b="1" spc="735" baseline="-20833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42547E"/>
                </a:solidFill>
                <a:latin typeface="Arial"/>
                <a:cs typeface="Arial"/>
              </a:rPr>
              <a:t>=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	0</a:t>
            </a:r>
            <a:r>
              <a:rPr sz="1800" b="1" spc="-25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1101</a:t>
            </a:r>
            <a:r>
              <a:rPr sz="1800" b="1" spc="-15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=</a:t>
            </a:r>
            <a:r>
              <a:rPr sz="1800" b="1" spc="-10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0x2</a:t>
            </a:r>
            <a:r>
              <a:rPr sz="1800" b="1" baseline="25462" dirty="0">
                <a:solidFill>
                  <a:srgbClr val="42547E"/>
                </a:solidFill>
                <a:latin typeface="Arial"/>
                <a:cs typeface="Arial"/>
              </a:rPr>
              <a:t>4</a:t>
            </a:r>
            <a:r>
              <a:rPr sz="1800" b="1" spc="247" baseline="25462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+1x2</a:t>
            </a:r>
            <a:r>
              <a:rPr sz="1800" b="1" baseline="25462" dirty="0">
                <a:solidFill>
                  <a:srgbClr val="42547E"/>
                </a:solidFill>
                <a:latin typeface="Arial"/>
                <a:cs typeface="Arial"/>
              </a:rPr>
              <a:t>3</a:t>
            </a:r>
            <a:r>
              <a:rPr sz="1800" b="1" spc="240" baseline="25462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+1x2</a:t>
            </a:r>
            <a:r>
              <a:rPr sz="1800" b="1" baseline="25462" dirty="0">
                <a:solidFill>
                  <a:srgbClr val="42547E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+0x2</a:t>
            </a:r>
            <a:r>
              <a:rPr sz="1800" b="1" baseline="25462" dirty="0">
                <a:solidFill>
                  <a:srgbClr val="42547E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+1x2</a:t>
            </a:r>
            <a:r>
              <a:rPr sz="1800" b="1" baseline="25462" dirty="0">
                <a:solidFill>
                  <a:srgbClr val="42547E"/>
                </a:solidFill>
                <a:latin typeface="Arial"/>
                <a:cs typeface="Arial"/>
              </a:rPr>
              <a:t>0</a:t>
            </a:r>
            <a:r>
              <a:rPr sz="1800" b="1" spc="209" baseline="25462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=</a:t>
            </a:r>
            <a:r>
              <a:rPr sz="1800" b="1" spc="-10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8</a:t>
            </a:r>
            <a:r>
              <a:rPr sz="1800" b="1" spc="-10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+</a:t>
            </a:r>
            <a:r>
              <a:rPr sz="1800" b="1" spc="-15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4</a:t>
            </a:r>
            <a:r>
              <a:rPr sz="1800" b="1" spc="-20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+</a:t>
            </a:r>
            <a:r>
              <a:rPr sz="1800" b="1" spc="-20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=</a:t>
            </a:r>
            <a:r>
              <a:rPr sz="1800" b="1" spc="-15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+</a:t>
            </a:r>
            <a:r>
              <a:rPr sz="1800" b="1" spc="-20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42547E"/>
                </a:solidFill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730"/>
              </a:spcBef>
              <a:tabLst>
                <a:tab pos="1216660" algn="l"/>
              </a:tabLst>
            </a:pP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(</a:t>
            </a:r>
            <a:r>
              <a:rPr sz="1800" b="1" spc="-10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-</a:t>
            </a:r>
            <a:r>
              <a:rPr sz="1800" b="1" spc="484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13)</a:t>
            </a:r>
            <a:r>
              <a:rPr sz="1800" b="1" baseline="-20833" dirty="0">
                <a:solidFill>
                  <a:srgbClr val="42547E"/>
                </a:solidFill>
                <a:latin typeface="Arial"/>
                <a:cs typeface="Arial"/>
              </a:rPr>
              <a:t>10</a:t>
            </a:r>
            <a:r>
              <a:rPr sz="1800" b="1" spc="232" baseline="-20833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42547E"/>
                </a:solidFill>
                <a:latin typeface="Arial"/>
                <a:cs typeface="Arial"/>
              </a:rPr>
              <a:t>=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	1</a:t>
            </a:r>
            <a:r>
              <a:rPr sz="1800" b="1" spc="-15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0011</a:t>
            </a:r>
            <a:r>
              <a:rPr sz="1800" b="1" spc="-15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=</a:t>
            </a:r>
            <a:r>
              <a:rPr sz="1800" b="1" spc="-15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(1x2</a:t>
            </a:r>
            <a:r>
              <a:rPr sz="1800" b="1" baseline="25462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0x2</a:t>
            </a:r>
            <a:r>
              <a:rPr sz="1800" b="1" baseline="25462" dirty="0">
                <a:latin typeface="Arial"/>
                <a:cs typeface="Arial"/>
              </a:rPr>
              <a:t>3</a:t>
            </a:r>
            <a:r>
              <a:rPr sz="1800" b="1" spc="247" baseline="2546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+0x2</a:t>
            </a:r>
            <a:r>
              <a:rPr sz="1800" b="1" baseline="25462" dirty="0">
                <a:latin typeface="Arial"/>
                <a:cs typeface="Arial"/>
              </a:rPr>
              <a:t>2</a:t>
            </a:r>
            <a:r>
              <a:rPr sz="1800" b="1" spc="217" baseline="2546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+1x2</a:t>
            </a:r>
            <a:r>
              <a:rPr sz="1800" b="1" baseline="25462" dirty="0">
                <a:latin typeface="Arial"/>
                <a:cs typeface="Arial"/>
              </a:rPr>
              <a:t>1</a:t>
            </a:r>
            <a:r>
              <a:rPr sz="1800" b="1" spc="247" baseline="2546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+1x2</a:t>
            </a:r>
            <a:r>
              <a:rPr sz="1800" b="1" baseline="25462" dirty="0">
                <a:latin typeface="Arial"/>
                <a:cs typeface="Arial"/>
              </a:rPr>
              <a:t>0</a:t>
            </a:r>
            <a:r>
              <a:rPr sz="1800" b="1" spc="217" baseline="2546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=</a:t>
            </a:r>
            <a:r>
              <a:rPr sz="1800" b="1" spc="-20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2547E"/>
                </a:solidFill>
                <a:latin typeface="Arial"/>
                <a:cs typeface="Arial"/>
              </a:rPr>
              <a:t>-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16</a:t>
            </a:r>
            <a:r>
              <a:rPr sz="1800" b="1" spc="-20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+</a:t>
            </a:r>
            <a:r>
              <a:rPr sz="1800" b="1" spc="-10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3</a:t>
            </a:r>
            <a:r>
              <a:rPr sz="1800" b="1" spc="-10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547E"/>
                </a:solidFill>
                <a:latin typeface="Arial"/>
                <a:cs typeface="Arial"/>
              </a:rPr>
              <a:t>=</a:t>
            </a:r>
            <a:r>
              <a:rPr sz="1800" b="1" spc="-15" dirty="0">
                <a:solidFill>
                  <a:srgbClr val="42547E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2547E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42547E"/>
                </a:solidFill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134" y="453644"/>
            <a:ext cx="74015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İkilik</a:t>
            </a:r>
            <a:r>
              <a:rPr spc="-120" dirty="0"/>
              <a:t> </a:t>
            </a:r>
            <a:r>
              <a:rPr dirty="0"/>
              <a:t>tabandan</a:t>
            </a:r>
            <a:r>
              <a:rPr spc="-95" dirty="0"/>
              <a:t> </a:t>
            </a:r>
            <a:r>
              <a:rPr dirty="0"/>
              <a:t>onluk</a:t>
            </a:r>
            <a:r>
              <a:rPr spc="-135" dirty="0"/>
              <a:t> </a:t>
            </a:r>
            <a:r>
              <a:rPr dirty="0"/>
              <a:t>tabana</a:t>
            </a:r>
            <a:r>
              <a:rPr spc="-105" dirty="0"/>
              <a:t> </a:t>
            </a:r>
            <a:r>
              <a:rPr dirty="0"/>
              <a:t>dönüşüm</a:t>
            </a:r>
            <a:r>
              <a:rPr spc="-100" dirty="0"/>
              <a:t> </a:t>
            </a:r>
            <a:r>
              <a:rPr spc="-10" dirty="0"/>
              <a:t>işlemi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0117" y="1279017"/>
            <a:ext cx="70199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Verilen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32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bitlik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işaretli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sayının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desimal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karşılığını bulalım.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217" y="3242309"/>
            <a:ext cx="6734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Sayının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tüm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bitlerini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formülde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yerine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koyarsak;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5" y="2276855"/>
            <a:ext cx="8217408" cy="647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831" y="3788664"/>
            <a:ext cx="8784336" cy="216103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1445</Words>
  <Application>Microsoft Office PowerPoint</Application>
  <PresentationFormat>Ekran Gösterisi (4:3)</PresentationFormat>
  <Paragraphs>321</Paragraphs>
  <Slides>46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3" baseType="lpstr">
      <vt:lpstr>Arial</vt:lpstr>
      <vt:lpstr>Arial MT</vt:lpstr>
      <vt:lpstr>Calibri</vt:lpstr>
      <vt:lpstr>Corbel</vt:lpstr>
      <vt:lpstr>Courier New</vt:lpstr>
      <vt:lpstr>Times New Roman</vt:lpstr>
      <vt:lpstr>Office Theme</vt:lpstr>
      <vt:lpstr>BIL303 BİLGİSAYAR ORGANİZASYONU VE TASARIMI 5. Hafta  Bilgisayar Aritmetiğine Giriş </vt:lpstr>
      <vt:lpstr>BİLGİSAYAR ARİTMETİĞİ</vt:lpstr>
      <vt:lpstr>İşaretli ve işaretsiz sayılar</vt:lpstr>
      <vt:lpstr>1011two sayısının desimal sayı sistemindeki karşılığını hesaplayalım;</vt:lpstr>
      <vt:lpstr>PowerPoint Sunusu</vt:lpstr>
      <vt:lpstr>PowerPoint Sunusu</vt:lpstr>
      <vt:lpstr>PowerPoint Sunusu</vt:lpstr>
      <vt:lpstr>PowerPoint Sunusu</vt:lpstr>
      <vt:lpstr>İkilik tabandan onluk tabana dönüşüm işlemi</vt:lpstr>
      <vt:lpstr>MIPS</vt:lpstr>
      <vt:lpstr>İşaretli ve işaretsiz sayıların karşılaştırılması</vt:lpstr>
      <vt:lpstr>Cevap;</vt:lpstr>
      <vt:lpstr>İşaret değiştirme</vt:lpstr>
      <vt:lpstr>PowerPoint Sunusu</vt:lpstr>
      <vt:lpstr>PowerPoint Sunusu</vt:lpstr>
      <vt:lpstr>PowerPoint Sunusu</vt:lpstr>
      <vt:lpstr>Toplama</vt:lpstr>
      <vt:lpstr>Çıkarma Aynı örnek üzerinde çıkarma işlemini yapalım;</vt:lpstr>
      <vt:lpstr>MIPS</vt:lpstr>
      <vt:lpstr>Toplama ve çıkarma için overflow durumları;</vt:lpstr>
      <vt:lpstr>Taşma oluşumunun tanınması</vt:lpstr>
      <vt:lpstr>MIPS overflowu yakalayabilir, ancak birçok bilgisayarda overflow testi için dallanma şartı bulunmamaktadır. Overflow’u yakalayabilmek için MIPS kodu aşağıdaki gibi yazılır;</vt:lpstr>
      <vt:lpstr>İşaretsiz sayılarda toplama için ($t0= $t1+$t2) overflow’u yakalayabilmek için yazılan MIPS kodu;</vt:lpstr>
      <vt:lpstr>PowerPoint Sunusu</vt:lpstr>
      <vt:lpstr>Çarpma</vt:lpstr>
      <vt:lpstr>ÇARPMA İŞLEMİNİN DONANIMININ İLK VERSİYONU VE AKIŞ ŞEMASI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Fix-point çarpma işlemi</vt:lpstr>
      <vt:lpstr>Bu çarpma devresi işaretli sayıların Çarpılması için kullanılabilir mi?</vt:lpstr>
      <vt:lpstr>ÇARPMA İŞLEMİNİN İŞLENMİŞ VERSİYONU</vt:lpstr>
      <vt:lpstr>PowerPoint Sunusu</vt:lpstr>
      <vt:lpstr>İşlenmiş versiyona göre çarpma işlemi</vt:lpstr>
      <vt:lpstr>MIPS</vt:lpstr>
      <vt:lpstr>Hızlı çarpma donanımı</vt:lpstr>
      <vt:lpstr>Bölme</vt:lpstr>
      <vt:lpstr>Bölme donanımının ilk versiyonu 32 bitlik bölen (Divisor), bölen register’ının sol yarısından başlar ve her adımda sağa kaydırılır.</vt:lpstr>
      <vt:lpstr>Bölme Algoritması</vt:lpstr>
      <vt:lpstr>000001112 (7)/ 00102 (2)</vt:lpstr>
      <vt:lpstr>Bölme donanımının gelişmiş versiyonu</vt:lpstr>
      <vt:lpstr>MIPS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Bilgisyar aritmetiği</dc:title>
  <dc:creator>Dell</dc:creator>
  <cp:lastModifiedBy>Dell</cp:lastModifiedBy>
  <cp:revision>8</cp:revision>
  <dcterms:created xsi:type="dcterms:W3CDTF">2024-09-22T15:39:37Z</dcterms:created>
  <dcterms:modified xsi:type="dcterms:W3CDTF">2024-10-08T00:07:38Z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2024-09-22T00:00:00Z</vt:filetime>
  </property>
  <property fmtid="{D5CDD505-2E9C-101B-9397-08002B2CF9AE}" pid="5" name="Producer">
    <vt:lpwstr>Microsoft® PowerPoint® 2016</vt:lpwstr>
  </property>
</Properties>
</file>