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8.10.2024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7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544" y="452373"/>
            <a:ext cx="712279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2615311"/>
            <a:ext cx="8209280" cy="3587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TASARIMI</a:t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4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. 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r>
              <a:rPr lang="tr-TR" sz="2800" b="1" dirty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Bilgisayar Organizasyonunda Fonksiyonların Yürütülmesi</a:t>
            </a:r>
            <a:r>
              <a:rPr lang="tr-TR" sz="2100" b="1" dirty="0">
                <a:cs typeface="Arial" panose="020B0604020202020204" pitchFamily="34" charset="0"/>
              </a:rPr>
              <a:t/>
            </a:r>
            <a:br>
              <a:rPr lang="tr-TR" sz="2100" b="1" dirty="0">
                <a:cs typeface="Arial" panose="020B0604020202020204" pitchFamily="34" charset="0"/>
              </a:rPr>
            </a:b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28" y="136905"/>
            <a:ext cx="810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2575" algn="l"/>
              </a:tabLst>
            </a:pPr>
            <a:r>
              <a:rPr u="heavy" spc="-5" dirty="0">
                <a:uFill>
                  <a:solidFill>
                    <a:srgbClr val="FF0000"/>
                  </a:solidFill>
                </a:uFill>
              </a:rPr>
              <a:t>Prosedürün	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ihtiyaç</a:t>
            </a:r>
            <a:r>
              <a:rPr u="heavy" spc="-4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duyduğu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register</a:t>
            </a:r>
            <a:r>
              <a:rPr u="heavy" spc="-4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sayısı</a:t>
            </a:r>
            <a:r>
              <a:rPr u="heavy" spc="-2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fazla</a:t>
            </a:r>
            <a:r>
              <a:rPr u="heavy" spc="-2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ise</a:t>
            </a:r>
            <a:r>
              <a:rPr u="heavy" spc="-1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ne</a:t>
            </a:r>
            <a:r>
              <a:rPr u="heavy" spc="-1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yapılmalı?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92556"/>
            <a:ext cx="8468995" cy="57600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  <a:buSzPct val="109090"/>
              <a:buChar char="•"/>
              <a:tabLst>
                <a:tab pos="926465" algn="l"/>
                <a:tab pos="927100" algn="l"/>
              </a:tabLst>
            </a:pPr>
            <a:r>
              <a:rPr sz="2200" spc="-5" dirty="0">
                <a:latin typeface="Arial MT"/>
                <a:cs typeface="Arial MT"/>
              </a:rPr>
              <a:t>Prosedürün </a:t>
            </a:r>
            <a:r>
              <a:rPr sz="2200" spc="-170" dirty="0">
                <a:latin typeface="Arial MT"/>
                <a:cs typeface="Arial MT"/>
              </a:rPr>
              <a:t>attığı</a:t>
            </a:r>
            <a:r>
              <a:rPr sz="2200" spc="-1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ilk </a:t>
            </a:r>
            <a:r>
              <a:rPr sz="2200" spc="-10" dirty="0">
                <a:latin typeface="Arial MT"/>
                <a:cs typeface="Arial MT"/>
              </a:rPr>
              <a:t>adım, ana </a:t>
            </a:r>
            <a:r>
              <a:rPr sz="2200" spc="-5" dirty="0">
                <a:latin typeface="Arial MT"/>
                <a:cs typeface="Arial MT"/>
              </a:rPr>
              <a:t>program tarafından kullanılan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registerlerin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içeriklerini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kaydetmek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olur.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Çünkü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registerları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kendisi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70" dirty="0">
                <a:latin typeface="Arial MT"/>
                <a:cs typeface="Arial MT"/>
              </a:rPr>
              <a:t>kullanacağından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bir önceki içerikler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kaybolmamalıdır.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geri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dönmeden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önce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registerlerin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ilk içeriklerini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ilgili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registerlere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tekrar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kaydetmelidir.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250">
              <a:latin typeface="Arial MT"/>
              <a:cs typeface="Arial MT"/>
            </a:endParaRPr>
          </a:p>
          <a:p>
            <a:pPr marL="12700" marR="574040">
              <a:lnSpc>
                <a:spcPct val="100000"/>
              </a:lnSpc>
              <a:buChar char="•"/>
              <a:tabLst>
                <a:tab pos="926465" algn="l"/>
                <a:tab pos="927100" algn="l"/>
                <a:tab pos="6880225" algn="l"/>
              </a:tabLst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Reg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er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ar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ı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sz="2200" u="heavy" spc="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ydedi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</a:t>
            </a:r>
            <a:r>
              <a:rPr sz="2200" u="heavy" spc="-1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200" u="heavy" spc="-8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ğ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haf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ı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za</a:t>
            </a:r>
            <a:r>
              <a:rPr sz="22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kısmı</a:t>
            </a:r>
            <a:r>
              <a:rPr sz="2200" u="heavy" spc="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ory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olarak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isimlendirilir.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250">
              <a:latin typeface="Arial MT"/>
              <a:cs typeface="Arial MT"/>
            </a:endParaRPr>
          </a:p>
          <a:p>
            <a:pPr marL="12700" marR="127000">
              <a:lnSpc>
                <a:spcPct val="100000"/>
              </a:lnSpc>
              <a:buFont typeface="Arial MT"/>
              <a:buChar char="•"/>
              <a:tabLst>
                <a:tab pos="926465" algn="l"/>
                <a:tab pos="927100" algn="l"/>
                <a:tab pos="1976755" algn="l"/>
              </a:tabLst>
            </a:pPr>
            <a:r>
              <a:rPr sz="2200" i="1" spc="-5" dirty="0">
                <a:latin typeface="Arial"/>
                <a:cs typeface="Arial"/>
              </a:rPr>
              <a:t>stack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=	LIFO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yapısında,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registerlerin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saklanma</a:t>
            </a:r>
            <a:r>
              <a:rPr sz="2200" i="1" spc="3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biçimini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tarif </a:t>
            </a:r>
            <a:r>
              <a:rPr sz="2200" i="1" spc="-6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eden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veri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15" dirty="0">
                <a:latin typeface="Arial"/>
                <a:cs typeface="Arial"/>
              </a:rPr>
              <a:t>yapısıdır.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250">
              <a:latin typeface="Arial"/>
              <a:cs typeface="Arial"/>
            </a:endParaRPr>
          </a:p>
          <a:p>
            <a:pPr marL="734695" indent="-722630">
              <a:lnSpc>
                <a:spcPct val="100000"/>
              </a:lnSpc>
              <a:buFont typeface="Arial MT"/>
              <a:buChar char="•"/>
              <a:tabLst>
                <a:tab pos="734695" algn="l"/>
                <a:tab pos="735330" algn="l"/>
                <a:tab pos="6793865" algn="l"/>
              </a:tabLst>
            </a:pPr>
            <a:r>
              <a:rPr sz="2200" i="1" spc="-5" dirty="0">
                <a:latin typeface="Arial"/>
                <a:cs typeface="Arial"/>
              </a:rPr>
              <a:t>Stack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Pointer</a:t>
            </a:r>
            <a:r>
              <a:rPr sz="2200" i="1" spc="4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($sp)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:</a:t>
            </a:r>
            <a:r>
              <a:rPr sz="2200" i="1" spc="3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Stack’teki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en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son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işlenenin	adresini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latin typeface="Arial"/>
                <a:cs typeface="Arial"/>
              </a:rPr>
              <a:t>işaret</a:t>
            </a:r>
            <a:r>
              <a:rPr sz="2200" i="1" spc="-45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eder.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2700" marR="619760">
              <a:lnSpc>
                <a:spcPct val="100000"/>
              </a:lnSpc>
              <a:buChar char="•"/>
              <a:tabLst>
                <a:tab pos="926465" algn="l"/>
                <a:tab pos="927100" algn="l"/>
                <a:tab pos="4875530" algn="l"/>
              </a:tabLst>
            </a:pPr>
            <a:r>
              <a:rPr sz="2200" spc="-5" dirty="0">
                <a:latin typeface="Arial MT"/>
                <a:cs typeface="Arial MT"/>
              </a:rPr>
              <a:t>Stack’e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yazma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için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push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(itme)	okuma için pop (çekme)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25" dirty="0">
                <a:latin typeface="Arial MT"/>
                <a:cs typeface="Arial MT"/>
              </a:rPr>
              <a:t>işlemleri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kullanılır.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426" y="415797"/>
            <a:ext cx="7295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Bir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program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için</a:t>
            </a:r>
            <a:r>
              <a:rPr sz="3200" spc="-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hafıza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yapısının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basit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resmi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168" y="1479585"/>
            <a:ext cx="7969258" cy="4119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661" y="357327"/>
            <a:ext cx="6183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Aşağıdaki</a:t>
            </a:r>
            <a:r>
              <a:rPr sz="3200" spc="-45" dirty="0"/>
              <a:t> </a:t>
            </a:r>
            <a:r>
              <a:rPr sz="3200" dirty="0"/>
              <a:t>C prosedürünü</a:t>
            </a:r>
            <a:r>
              <a:rPr sz="3200" spc="-45" dirty="0"/>
              <a:t> </a:t>
            </a:r>
            <a:r>
              <a:rPr sz="3200" dirty="0"/>
              <a:t>inceleyelim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014729"/>
            <a:ext cx="720217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int leaf_example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(int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g,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 h,</a:t>
            </a:r>
            <a:r>
              <a:rPr sz="2800" b="1" dirty="0">
                <a:latin typeface="Arial"/>
                <a:cs typeface="Arial"/>
              </a:rPr>
              <a:t> int</a:t>
            </a:r>
            <a:r>
              <a:rPr sz="2800" b="1" spc="-5" dirty="0">
                <a:latin typeface="Arial"/>
                <a:cs typeface="Arial"/>
              </a:rPr>
              <a:t> i,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 </a:t>
            </a:r>
            <a:r>
              <a:rPr sz="2800" b="1" dirty="0">
                <a:latin typeface="Arial"/>
                <a:cs typeface="Arial"/>
              </a:rPr>
              <a:t>j)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int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f;</a:t>
            </a:r>
            <a:endParaRPr sz="2800">
              <a:latin typeface="Arial"/>
              <a:cs typeface="Arial"/>
            </a:endParaRPr>
          </a:p>
          <a:p>
            <a:pPr marL="927100" marR="340995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f = (g + h) </a:t>
            </a:r>
            <a:r>
              <a:rPr sz="2800" b="1" dirty="0">
                <a:latin typeface="Arial"/>
                <a:cs typeface="Arial"/>
              </a:rPr>
              <a:t>–(i </a:t>
            </a:r>
            <a:r>
              <a:rPr sz="2800" b="1" spc="-5" dirty="0">
                <a:latin typeface="Arial"/>
                <a:cs typeface="Arial"/>
              </a:rPr>
              <a:t>+ j);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return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 marR="35560">
              <a:lnSpc>
                <a:spcPct val="100000"/>
              </a:lnSpc>
            </a:pPr>
            <a:r>
              <a:rPr sz="2800" spc="-700" dirty="0">
                <a:latin typeface="Arial MT"/>
                <a:cs typeface="Arial MT"/>
              </a:rPr>
              <a:t>İl</a:t>
            </a:r>
            <a:r>
              <a:rPr sz="2800" spc="-630" dirty="0">
                <a:latin typeface="Arial MT"/>
                <a:cs typeface="Arial MT"/>
              </a:rPr>
              <a:t>g</a:t>
            </a:r>
            <a:r>
              <a:rPr sz="2800" spc="-10" dirty="0">
                <a:latin typeface="Arial MT"/>
                <a:cs typeface="Arial MT"/>
              </a:rPr>
              <a:t>il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p</a:t>
            </a:r>
            <a:r>
              <a:rPr sz="2800" spc="-10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10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10" dirty="0">
                <a:latin typeface="Arial MT"/>
                <a:cs typeface="Arial MT"/>
              </a:rPr>
              <a:t>d</a:t>
            </a:r>
            <a:r>
              <a:rPr sz="2800" dirty="0">
                <a:latin typeface="Arial MT"/>
                <a:cs typeface="Arial MT"/>
              </a:rPr>
              <a:t>l</a:t>
            </a:r>
            <a:r>
              <a:rPr sz="2800" spc="-1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09" dirty="0">
                <a:latin typeface="Arial MT"/>
                <a:cs typeface="Arial MT"/>
              </a:rPr>
              <a:t>a</a:t>
            </a:r>
            <a:r>
              <a:rPr sz="2800" spc="-900" dirty="0">
                <a:latin typeface="Arial MT"/>
                <a:cs typeface="Arial MT"/>
              </a:rPr>
              <a:t>ş</a:t>
            </a:r>
            <a:r>
              <a:rPr sz="2800" spc="-455" dirty="0">
                <a:latin typeface="Arial MT"/>
                <a:cs typeface="Arial MT"/>
              </a:rPr>
              <a:t>a</a:t>
            </a:r>
            <a:r>
              <a:rPr sz="2800" spc="-800" dirty="0">
                <a:latin typeface="Arial MT"/>
                <a:cs typeface="Arial MT"/>
              </a:rPr>
              <a:t>ğ</a:t>
            </a:r>
            <a:r>
              <a:rPr sz="2800" spc="-5" dirty="0">
                <a:latin typeface="Arial MT"/>
                <a:cs typeface="Arial MT"/>
              </a:rPr>
              <a:t>ıd</a:t>
            </a:r>
            <a:r>
              <a:rPr sz="2800" spc="5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ki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spc="5" dirty="0">
                <a:latin typeface="Arial MT"/>
                <a:cs typeface="Arial MT"/>
              </a:rPr>
              <a:t>e</a:t>
            </a:r>
            <a:r>
              <a:rPr sz="2800" spc="-10" dirty="0">
                <a:latin typeface="Arial MT"/>
                <a:cs typeface="Arial MT"/>
              </a:rPr>
              <a:t>g</a:t>
            </a:r>
            <a:r>
              <a:rPr sz="2800" dirty="0">
                <a:latin typeface="Arial MT"/>
                <a:cs typeface="Arial MT"/>
              </a:rPr>
              <a:t>i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10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10" dirty="0">
                <a:latin typeface="Arial MT"/>
                <a:cs typeface="Arial MT"/>
              </a:rPr>
              <a:t>l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d</a:t>
            </a:r>
            <a:r>
              <a:rPr sz="2800" spc="-10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d</a:t>
            </a:r>
            <a:r>
              <a:rPr sz="2800" spc="-5" dirty="0">
                <a:latin typeface="Arial MT"/>
                <a:cs typeface="Arial MT"/>
              </a:rPr>
              <a:t>ı</a:t>
            </a:r>
            <a:r>
              <a:rPr sz="2800" spc="-155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  reg’lerin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bir </a:t>
            </a:r>
            <a:r>
              <a:rPr sz="2800" spc="-160" dirty="0">
                <a:latin typeface="Arial MT"/>
                <a:cs typeface="Arial MT"/>
              </a:rPr>
              <a:t>özelliği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varmıdır?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g </a:t>
            </a:r>
            <a:r>
              <a:rPr sz="2800" b="1" dirty="0">
                <a:latin typeface="Arial"/>
                <a:cs typeface="Arial"/>
              </a:rPr>
              <a:t>→$a0, 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→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$a1,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→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$a2, j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→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$a3, f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→ $s0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Bu prosedür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derlendiğinde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MIPS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kodu nedir?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752" y="642366"/>
            <a:ext cx="5862955" cy="29209"/>
          </a:xfrm>
          <a:custGeom>
            <a:avLst/>
            <a:gdLst/>
            <a:ahLst/>
            <a:cxnLst/>
            <a:rect l="l" t="t" r="r" b="b"/>
            <a:pathLst>
              <a:path w="5862955" h="29209">
                <a:moveTo>
                  <a:pt x="5862891" y="0"/>
                </a:moveTo>
                <a:lnTo>
                  <a:pt x="0" y="0"/>
                </a:lnTo>
                <a:lnTo>
                  <a:pt x="0" y="28956"/>
                </a:lnTo>
                <a:lnTo>
                  <a:pt x="5862891" y="28956"/>
                </a:lnTo>
                <a:lnTo>
                  <a:pt x="58628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291465"/>
            <a:ext cx="806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140" algn="l"/>
                <a:tab pos="2618740" algn="l"/>
                <a:tab pos="4127500" algn="l"/>
                <a:tab pos="5421630" algn="l"/>
                <a:tab pos="5876290" algn="l"/>
                <a:tab pos="6738620" algn="l"/>
              </a:tabLst>
            </a:pPr>
            <a:r>
              <a:rPr b="1" spc="-10" dirty="0">
                <a:latin typeface="Times New Roman"/>
                <a:cs typeface="Times New Roman"/>
              </a:rPr>
              <a:t>B</a:t>
            </a:r>
            <a:r>
              <a:rPr b="1" spc="-5" dirty="0">
                <a:latin typeface="Times New Roman"/>
                <a:cs typeface="Times New Roman"/>
              </a:rPr>
              <a:t>u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spc="-5" dirty="0">
                <a:latin typeface="Times New Roman"/>
                <a:cs typeface="Times New Roman"/>
              </a:rPr>
              <a:t>prosedürün</a:t>
            </a:r>
            <a:r>
              <a:rPr b="1" dirty="0">
                <a:latin typeface="Times New Roman"/>
                <a:cs typeface="Times New Roman"/>
              </a:rPr>
              <a:t>	y</a:t>
            </a:r>
            <a:r>
              <a:rPr b="1" spc="5" dirty="0">
                <a:latin typeface="Times New Roman"/>
                <a:cs typeface="Times New Roman"/>
              </a:rPr>
              <a:t>a</a:t>
            </a:r>
            <a:r>
              <a:rPr b="1" spc="-5" dirty="0">
                <a:latin typeface="Times New Roman"/>
                <a:cs typeface="Times New Roman"/>
              </a:rPr>
              <a:t>pacağ</a:t>
            </a:r>
            <a:r>
              <a:rPr b="1" dirty="0">
                <a:latin typeface="Times New Roman"/>
                <a:cs typeface="Times New Roman"/>
              </a:rPr>
              <a:t>ı	1.</a:t>
            </a:r>
            <a:r>
              <a:rPr b="1" spc="-10" dirty="0">
                <a:latin typeface="Times New Roman"/>
                <a:cs typeface="Times New Roman"/>
              </a:rPr>
              <a:t>İ</a:t>
            </a:r>
            <a:r>
              <a:rPr b="1" spc="-5" dirty="0">
                <a:latin typeface="Times New Roman"/>
                <a:cs typeface="Times New Roman"/>
              </a:rPr>
              <a:t>şl</a:t>
            </a:r>
            <a:r>
              <a:rPr b="1" spc="5" dirty="0">
                <a:latin typeface="Times New Roman"/>
                <a:cs typeface="Times New Roman"/>
              </a:rPr>
              <a:t>e</a:t>
            </a:r>
            <a:r>
              <a:rPr b="1" dirty="0">
                <a:latin typeface="Times New Roman"/>
                <a:cs typeface="Times New Roman"/>
              </a:rPr>
              <a:t>m	:	</a:t>
            </a:r>
            <a:r>
              <a:rPr spc="-5" dirty="0"/>
              <a:t>Ana</a:t>
            </a:r>
            <a:r>
              <a:rPr dirty="0"/>
              <a:t>	progra</a:t>
            </a:r>
            <a:r>
              <a:rPr spc="-20" dirty="0"/>
              <a:t>m</a:t>
            </a:r>
            <a:r>
              <a:rPr dirty="0"/>
              <a:t>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657225"/>
            <a:ext cx="807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6979" algn="l"/>
                <a:tab pos="562419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kullanılabilen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reg’leri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stack’e	depolamaktır.	Bu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prosedürün,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$to,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7909" y="1022984"/>
            <a:ext cx="248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Stack’e</a:t>
            </a:r>
            <a:r>
              <a:rPr sz="24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atma</a:t>
            </a:r>
            <a:r>
              <a:rPr sz="24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işlemi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7" y="1022984"/>
            <a:ext cx="54089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$t1,</a:t>
            </a:r>
            <a:r>
              <a:rPr sz="24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$s0</a:t>
            </a:r>
            <a:r>
              <a:rPr sz="24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reg’lerini</a:t>
            </a:r>
            <a:r>
              <a:rPr sz="240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kullandığını</a:t>
            </a:r>
            <a:r>
              <a:rPr sz="2400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farz</a:t>
            </a:r>
            <a:r>
              <a:rPr sz="2400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edelim.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aşağıdaki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gibidir.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7817" y="2086483"/>
            <a:ext cx="465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1800" b="1" dirty="0">
                <a:latin typeface="Times New Roman"/>
                <a:cs typeface="Times New Roman"/>
              </a:rPr>
              <a:t>Leaf_example:	#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prosedür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bu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etiketle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başlar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7817" y="2360802"/>
            <a:ext cx="188087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583565" algn="l"/>
                <a:tab pos="67246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addi		$sp,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$sp,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-12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sw	</a:t>
            </a:r>
            <a:r>
              <a:rPr sz="1800" b="1" dirty="0">
                <a:latin typeface="Times New Roman"/>
                <a:cs typeface="Times New Roman"/>
              </a:rPr>
              <a:t>$t1,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8($sp)</a:t>
            </a:r>
            <a:endParaRPr sz="1800">
              <a:latin typeface="Times New Roman"/>
              <a:cs typeface="Times New Roman"/>
            </a:endParaRPr>
          </a:p>
          <a:p>
            <a:pPr marL="12700" marR="260350">
              <a:lnSpc>
                <a:spcPct val="120000"/>
              </a:lnSpc>
              <a:tabLst>
                <a:tab pos="58356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sw	</a:t>
            </a:r>
            <a:r>
              <a:rPr sz="1800" b="1" dirty="0">
                <a:latin typeface="Times New Roman"/>
                <a:cs typeface="Times New Roman"/>
              </a:rPr>
              <a:t>$t0, </a:t>
            </a:r>
            <a:r>
              <a:rPr sz="1800" b="1" spc="-5" dirty="0">
                <a:latin typeface="Times New Roman"/>
                <a:cs typeface="Times New Roman"/>
              </a:rPr>
              <a:t>4($sp)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sw	</a:t>
            </a:r>
            <a:r>
              <a:rPr sz="1800" b="1" dirty="0">
                <a:latin typeface="Times New Roman"/>
                <a:cs typeface="Times New Roman"/>
              </a:rPr>
              <a:t>$s0,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0($sp)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5495" y="2360802"/>
            <a:ext cx="46704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30"/>
              </a:spcBef>
              <a:tabLst>
                <a:tab pos="1250315" algn="l"/>
              </a:tabLst>
            </a:pPr>
            <a:r>
              <a:rPr sz="1800" b="1" dirty="0">
                <a:latin typeface="Times New Roman"/>
                <a:cs typeface="Times New Roman"/>
              </a:rPr>
              <a:t>#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Stakc’te	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birimlik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yer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açmak</a:t>
            </a:r>
            <a:endParaRPr sz="1800">
              <a:latin typeface="Times New Roman"/>
              <a:cs typeface="Times New Roman"/>
            </a:endParaRPr>
          </a:p>
          <a:p>
            <a:pPr marL="70485" marR="5080" indent="-58419">
              <a:lnSpc>
                <a:spcPts val="2590"/>
              </a:lnSpc>
              <a:spcBef>
                <a:spcPts val="160"/>
              </a:spcBef>
            </a:pPr>
            <a:r>
              <a:rPr sz="1800" b="1" dirty="0">
                <a:latin typeface="Times New Roman"/>
                <a:cs typeface="Times New Roman"/>
              </a:rPr>
              <a:t># t1’in içeriğini </a:t>
            </a:r>
            <a:r>
              <a:rPr sz="1800" b="1" spc="-5" dirty="0">
                <a:latin typeface="Times New Roman"/>
                <a:cs typeface="Times New Roman"/>
              </a:rPr>
              <a:t>stack’in </a:t>
            </a:r>
            <a:r>
              <a:rPr sz="1800" b="1" dirty="0">
                <a:latin typeface="Times New Roman"/>
                <a:cs typeface="Times New Roman"/>
              </a:rPr>
              <a:t>içine </a:t>
            </a:r>
            <a:r>
              <a:rPr sz="1800" b="1" spc="-5" dirty="0">
                <a:latin typeface="Times New Roman"/>
                <a:cs typeface="Times New Roman"/>
              </a:rPr>
              <a:t>kaydetmek (push) </a:t>
            </a:r>
            <a:r>
              <a:rPr sz="1800" b="1" spc="-4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#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to’ın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içeriğini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stack’in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içine</a:t>
            </a:r>
            <a:r>
              <a:rPr sz="1800" b="1" spc="-5" dirty="0">
                <a:latin typeface="Times New Roman"/>
                <a:cs typeface="Times New Roman"/>
              </a:rPr>
              <a:t> kaydetmek</a:t>
            </a:r>
            <a:endParaRPr sz="18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latin typeface="Times New Roman"/>
                <a:cs typeface="Times New Roman"/>
              </a:rPr>
              <a:t>#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s0’ın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içeriğini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stack’ın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içine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ittirmek.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4611" y="1988820"/>
            <a:ext cx="5390515" cy="4531360"/>
            <a:chOff x="324611" y="1988820"/>
            <a:chExt cx="5390515" cy="45313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11" y="3717036"/>
              <a:ext cx="5390388" cy="28026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5" y="1988820"/>
              <a:ext cx="676655" cy="179984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804153" y="4753736"/>
            <a:ext cx="29394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4" dirty="0">
                <a:latin typeface="Arial MT"/>
                <a:cs typeface="Arial MT"/>
              </a:rPr>
              <a:t>Şe</a:t>
            </a:r>
            <a:r>
              <a:rPr sz="1600" spc="-130" dirty="0">
                <a:latin typeface="Arial MT"/>
                <a:cs typeface="Arial MT"/>
              </a:rPr>
              <a:t>k</a:t>
            </a:r>
            <a:r>
              <a:rPr sz="1600" spc="-5" dirty="0">
                <a:latin typeface="Arial MT"/>
                <a:cs typeface="Arial MT"/>
              </a:rPr>
              <a:t>il: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nte</a:t>
            </a:r>
            <a:r>
              <a:rPr sz="1600" spc="5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’in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80" dirty="0">
                <a:latin typeface="Arial MT"/>
                <a:cs typeface="Arial MT"/>
              </a:rPr>
              <a:t>değerleri;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a)Prosedür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70" dirty="0">
                <a:latin typeface="Arial MT"/>
                <a:cs typeface="Arial MT"/>
              </a:rPr>
              <a:t>çağrılmadan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önce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-5" dirty="0">
                <a:latin typeface="Arial MT"/>
                <a:cs typeface="Arial MT"/>
              </a:rPr>
              <a:t>Pros</a:t>
            </a:r>
            <a:r>
              <a:rPr sz="1600" spc="-10" dirty="0">
                <a:latin typeface="Arial MT"/>
                <a:cs typeface="Arial MT"/>
              </a:rPr>
              <a:t>edürü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ç</a:t>
            </a:r>
            <a:r>
              <a:rPr sz="1600" spc="-1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l</a:t>
            </a:r>
            <a:r>
              <a:rPr sz="1600" spc="-20" dirty="0">
                <a:latin typeface="Arial MT"/>
                <a:cs typeface="Arial MT"/>
              </a:rPr>
              <a:t>ı</a:t>
            </a:r>
            <a:r>
              <a:rPr sz="1600" spc="-805" dirty="0">
                <a:latin typeface="Arial MT"/>
                <a:cs typeface="Arial MT"/>
              </a:rPr>
              <a:t>ş</a:t>
            </a:r>
            <a:r>
              <a:rPr sz="1600" spc="-5" dirty="0">
                <a:latin typeface="Arial MT"/>
                <a:cs typeface="Arial MT"/>
              </a:rPr>
              <a:t>ma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-10" dirty="0">
                <a:latin typeface="Arial MT"/>
                <a:cs typeface="Arial MT"/>
              </a:rPr>
              <a:t>üres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n</a:t>
            </a:r>
            <a:r>
              <a:rPr sz="1600" spc="-5" dirty="0">
                <a:latin typeface="Arial MT"/>
                <a:cs typeface="Arial MT"/>
              </a:rPr>
              <a:t>ce  c)Prosedür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sonlandıktan </a:t>
            </a:r>
            <a:r>
              <a:rPr sz="1600" spc="-10" dirty="0">
                <a:latin typeface="Arial MT"/>
                <a:cs typeface="Arial MT"/>
              </a:rPr>
              <a:t>sonra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0351" y="2407111"/>
            <a:ext cx="6057145" cy="8565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3944" y="3736063"/>
            <a:ext cx="6914774" cy="1902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0417" y="5978231"/>
            <a:ext cx="7058025" cy="199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6083" y="846200"/>
            <a:ext cx="2447924" cy="11811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46420" y="562720"/>
            <a:ext cx="7336155" cy="5962015"/>
            <a:chOff x="1046420" y="562720"/>
            <a:chExt cx="7336155" cy="596201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420" y="562720"/>
              <a:ext cx="599564" cy="59615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011" y="4436363"/>
              <a:ext cx="6761988" cy="12192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34336" y="965"/>
            <a:ext cx="5274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Prosedürün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MIPS</a:t>
            </a:r>
            <a:r>
              <a:rPr sz="4400" spc="-2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kodu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814" y="187528"/>
            <a:ext cx="1455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ÖZET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720223"/>
            <a:ext cx="8192134" cy="574992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5177790" algn="l"/>
              </a:tabLst>
            </a:pPr>
            <a:r>
              <a:rPr sz="40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Caller</a:t>
            </a:r>
            <a:r>
              <a:rPr sz="4000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(=</a:t>
            </a:r>
            <a:r>
              <a:rPr sz="3200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32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veya	diğer</a:t>
            </a:r>
            <a:r>
              <a:rPr sz="3200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Prosedür)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  <a:tab pos="2291080" algn="l"/>
              </a:tabLst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Parametreli,	</a:t>
            </a:r>
            <a:r>
              <a:rPr sz="2400" b="1" dirty="0">
                <a:latin typeface="Times New Roman"/>
                <a:cs typeface="Times New Roman"/>
              </a:rPr>
              <a:t>$a0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-$a3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registerlarına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kayıt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eder.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3799840" algn="l"/>
              </a:tabLst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jal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ProcedureAddress	</a:t>
            </a:r>
            <a:r>
              <a:rPr sz="2400" dirty="0">
                <a:latin typeface="Times New Roman"/>
                <a:cs typeface="Times New Roman"/>
              </a:rPr>
              <a:t>prosedürün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çağrılmasını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sağlar.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40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Callee(=</a:t>
            </a:r>
            <a:r>
              <a:rPr sz="4000" i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Prosedür)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kendinden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beklenen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hesaplamaları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başarır.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ettiği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sonuçları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$v0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-$v1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geri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dönüş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reg’lerine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kayıt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eder.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jr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$ra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komutu </a:t>
            </a:r>
            <a:r>
              <a:rPr sz="2400" dirty="0">
                <a:latin typeface="Times New Roman"/>
                <a:cs typeface="Times New Roman"/>
              </a:rPr>
              <a:t>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çağıran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geri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döner.</a:t>
            </a:r>
            <a:endParaRPr sz="2400">
              <a:latin typeface="Times New Roman"/>
              <a:cs typeface="Times New Roman"/>
            </a:endParaRPr>
          </a:p>
          <a:p>
            <a:pPr marL="355600" marR="309880" indent="-342900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Eğer bir prosedür, s ile başlayan reg’leri kullanacaksa, 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bunların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içerikleri</a:t>
            </a:r>
            <a:r>
              <a:rPr sz="2400" b="1" i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muhakkak korunmalı</a:t>
            </a:r>
            <a:r>
              <a:rPr sz="2400" b="1" i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(stack’e</a:t>
            </a:r>
            <a:r>
              <a:rPr sz="2400" b="1" i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atılabilir).</a:t>
            </a:r>
            <a:endParaRPr sz="2400">
              <a:latin typeface="Times New Roman"/>
              <a:cs typeface="Times New Roman"/>
            </a:endParaRPr>
          </a:p>
          <a:p>
            <a:pPr marL="355600" marR="868044" indent="-3429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4965" algn="l"/>
                <a:tab pos="355600" algn="l"/>
                <a:tab pos="2821940" algn="l"/>
                <a:tab pos="2986405" algn="l"/>
              </a:tabLst>
            </a:pP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Eğer</a:t>
            </a:r>
            <a:r>
              <a:rPr sz="240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bir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prosedür,</a:t>
            </a:r>
            <a:r>
              <a:rPr sz="2400" b="1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	ile</a:t>
            </a:r>
            <a:r>
              <a:rPr sz="2400" b="1" i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başlayan</a:t>
            </a:r>
            <a:r>
              <a:rPr sz="2400" b="1" i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reg’leri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kullanacaksa, </a:t>
            </a:r>
            <a:r>
              <a:rPr sz="2400" b="1" i="1" spc="-585" dirty="0"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bunların içerikleri	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korunmayabilir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417957"/>
            <a:ext cx="795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özet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092453"/>
            <a:ext cx="85191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dirty="0">
                <a:latin typeface="Arial MT"/>
                <a:cs typeface="Arial MT"/>
              </a:rPr>
              <a:t>Jal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komutu</a:t>
            </a:r>
            <a:r>
              <a:rPr sz="2400" spc="-5" dirty="0">
                <a:latin typeface="Arial MT"/>
                <a:cs typeface="Arial MT"/>
              </a:rPr>
              <a:t> prosedüre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dallanmak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kullanılır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PC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içeriğine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</a:t>
            </a:r>
            <a:r>
              <a:rPr sz="2400" spc="-5" dirty="0">
                <a:latin typeface="Arial MT"/>
                <a:cs typeface="Arial MT"/>
              </a:rPr>
              <a:t> ekley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rek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ger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dö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spc="-434" dirty="0">
                <a:latin typeface="Arial MT"/>
                <a:cs typeface="Arial MT"/>
              </a:rPr>
              <a:t>ü</a:t>
            </a:r>
            <a:r>
              <a:rPr sz="2400" spc="-775" dirty="0">
                <a:latin typeface="Arial MT"/>
                <a:cs typeface="Arial MT"/>
              </a:rPr>
              <a:t>ş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adre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eg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ster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yaza</a:t>
            </a:r>
            <a:r>
              <a:rPr sz="2400" spc="-13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86055" indent="-173990">
              <a:lnSpc>
                <a:spcPct val="100000"/>
              </a:lnSpc>
              <a:buClr>
                <a:srgbClr val="CC0000"/>
              </a:buClr>
              <a:buChar char="•"/>
              <a:tabLst>
                <a:tab pos="186690" algn="l"/>
              </a:tabLst>
            </a:pPr>
            <a:r>
              <a:rPr sz="2400" spc="-5" dirty="0">
                <a:latin typeface="Arial MT"/>
                <a:cs typeface="Arial MT"/>
              </a:rPr>
              <a:t>Argümanlar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$a0-$a3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registerlerine,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Geri </a:t>
            </a:r>
            <a:r>
              <a:rPr sz="2400" spc="-245" dirty="0">
                <a:latin typeface="Arial MT"/>
                <a:cs typeface="Arial MT"/>
              </a:rPr>
              <a:t>dönüş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değerleri,</a:t>
            </a:r>
            <a:endParaRPr sz="2400">
              <a:latin typeface="Arial MT"/>
              <a:cs typeface="Arial MT"/>
            </a:endParaRPr>
          </a:p>
          <a:p>
            <a:pPr marL="1010919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$v0-$v1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registerlerine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atanır.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Callee,callerin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registerlerinin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üzerine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yazabildiği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için,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370" dirty="0">
                <a:latin typeface="Arial MT"/>
                <a:cs typeface="Arial MT"/>
              </a:rPr>
              <a:t>İlişkili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02025" algn="l"/>
              </a:tabLst>
            </a:pPr>
            <a:r>
              <a:rPr sz="2400" spc="-140" dirty="0">
                <a:latin typeface="Arial MT"/>
                <a:cs typeface="Arial MT"/>
              </a:rPr>
              <a:t>değerler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hafızaya(Stack)	</a:t>
            </a:r>
            <a:r>
              <a:rPr sz="2400" spc="-15" dirty="0">
                <a:latin typeface="Arial MT"/>
                <a:cs typeface="Arial MT"/>
              </a:rPr>
              <a:t>kopyalanmalıdır.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 marR="849630">
              <a:lnSpc>
                <a:spcPct val="100000"/>
              </a:lnSpc>
              <a:buClr>
                <a:srgbClr val="CC0000"/>
              </a:buClr>
              <a:buChar char="•"/>
              <a:tabLst>
                <a:tab pos="120650" algn="l"/>
                <a:tab pos="2559050" algn="l"/>
              </a:tabLst>
            </a:pPr>
            <a:r>
              <a:rPr sz="2400" spc="-5" dirty="0">
                <a:latin typeface="Arial MT"/>
                <a:cs typeface="Arial MT"/>
              </a:rPr>
              <a:t>H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procedu</a:t>
            </a:r>
            <a:r>
              <a:rPr sz="2400" spc="-13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,	</a:t>
            </a:r>
            <a:r>
              <a:rPr sz="2400" spc="-1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ere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90" dirty="0">
                <a:latin typeface="Arial MT"/>
                <a:cs typeface="Arial MT"/>
              </a:rPr>
              <a:t>de</a:t>
            </a:r>
            <a:r>
              <a:rPr sz="2400" spc="-515" dirty="0">
                <a:latin typeface="Arial MT"/>
                <a:cs typeface="Arial MT"/>
              </a:rPr>
              <a:t>ğ</a:t>
            </a:r>
            <a:r>
              <a:rPr sz="2400" spc="-250" dirty="0">
                <a:latin typeface="Arial MT"/>
                <a:cs typeface="Arial MT"/>
              </a:rPr>
              <a:t>işken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haf</a:t>
            </a:r>
            <a:r>
              <a:rPr sz="2400" spc="-20" dirty="0">
                <a:latin typeface="Arial MT"/>
                <a:cs typeface="Arial MT"/>
              </a:rPr>
              <a:t>ı</a:t>
            </a:r>
            <a:r>
              <a:rPr sz="2400" dirty="0">
                <a:latin typeface="Arial MT"/>
                <a:cs typeface="Arial MT"/>
              </a:rPr>
              <a:t>za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yerine  </a:t>
            </a:r>
            <a:r>
              <a:rPr sz="2400" spc="-740" dirty="0">
                <a:latin typeface="Arial MT"/>
                <a:cs typeface="Arial MT"/>
              </a:rPr>
              <a:t>İh</a:t>
            </a:r>
            <a:r>
              <a:rPr sz="2400" spc="-26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iy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ç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duy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(Stackt</a:t>
            </a:r>
            <a:r>
              <a:rPr sz="2400" spc="-5" dirty="0">
                <a:latin typeface="Arial MT"/>
                <a:cs typeface="Arial MT"/>
              </a:rPr>
              <a:t>’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y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yr</a:t>
            </a:r>
            <a:r>
              <a:rPr sz="2400" spc="-15" dirty="0">
                <a:latin typeface="Arial MT"/>
                <a:cs typeface="Arial MT"/>
              </a:rPr>
              <a:t>ı</a:t>
            </a:r>
            <a:r>
              <a:rPr sz="2400" spc="-5" dirty="0">
                <a:latin typeface="Arial MT"/>
                <a:cs typeface="Arial MT"/>
              </a:rPr>
              <a:t>lmas</a:t>
            </a:r>
            <a:r>
              <a:rPr sz="2400" dirty="0">
                <a:latin typeface="Arial MT"/>
                <a:cs typeface="Arial MT"/>
              </a:rPr>
              <a:t>ı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2700" marR="900430">
              <a:lnSpc>
                <a:spcPct val="100000"/>
              </a:lnSpc>
              <a:buClr>
                <a:srgbClr val="CC0000"/>
              </a:buClr>
              <a:buChar char="•"/>
              <a:tabLst>
                <a:tab pos="120650" algn="l"/>
                <a:tab pos="1134110" algn="l"/>
              </a:tabLst>
            </a:pPr>
            <a:r>
              <a:rPr sz="2400" dirty="0">
                <a:latin typeface="Arial MT"/>
                <a:cs typeface="Arial MT"/>
              </a:rPr>
              <a:t>Stack;	</a:t>
            </a:r>
            <a:r>
              <a:rPr sz="2400" spc="-5" dirty="0">
                <a:latin typeface="Arial MT"/>
                <a:cs typeface="Arial MT"/>
              </a:rPr>
              <a:t>procedürler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ihtiyaç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duyulan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80" dirty="0">
                <a:latin typeface="Arial MT"/>
                <a:cs typeface="Arial MT"/>
              </a:rPr>
              <a:t>edilmiş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hafıza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bölgesidir.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7408" y="249682"/>
            <a:ext cx="6405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1655" algn="l"/>
              </a:tabLst>
            </a:pPr>
            <a:r>
              <a:rPr sz="3200" spc="-5" dirty="0"/>
              <a:t>İç</a:t>
            </a:r>
            <a:r>
              <a:rPr sz="3200" spc="5" dirty="0"/>
              <a:t> </a:t>
            </a:r>
            <a:r>
              <a:rPr sz="3200" spc="-5" dirty="0"/>
              <a:t>İçe</a:t>
            </a:r>
            <a:r>
              <a:rPr sz="3200" spc="10" dirty="0"/>
              <a:t> </a:t>
            </a:r>
            <a:r>
              <a:rPr sz="3200" dirty="0"/>
              <a:t>prosedürler	(Nested</a:t>
            </a:r>
            <a:r>
              <a:rPr sz="3200" spc="-105" dirty="0"/>
              <a:t> </a:t>
            </a:r>
            <a:r>
              <a:rPr sz="3200" dirty="0"/>
              <a:t>Procedures)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2742" y="929131"/>
            <a:ext cx="8466455" cy="5488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097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Başka </a:t>
            </a:r>
            <a:r>
              <a:rPr sz="2800" dirty="0">
                <a:latin typeface="Times New Roman"/>
                <a:cs typeface="Times New Roman"/>
              </a:rPr>
              <a:t>bir prosedür </a:t>
            </a:r>
            <a:r>
              <a:rPr sz="2800" spc="-5" dirty="0">
                <a:latin typeface="Times New Roman"/>
                <a:cs typeface="Times New Roman"/>
              </a:rPr>
              <a:t>tarafından çağrılmayan prosedürlere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yaprak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prosedür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(leaf prosedür)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denir.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  <a:tab pos="3739515" algn="l"/>
              </a:tabLst>
            </a:pPr>
            <a:r>
              <a:rPr sz="2800" spc="-5" dirty="0">
                <a:latin typeface="Times New Roman"/>
                <a:cs typeface="Times New Roman"/>
              </a:rPr>
              <a:t>Kullanılan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prosedürler	yaprak prosedür olsaydı işler çok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kolay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olurdu.</a:t>
            </a:r>
            <a:endParaRPr sz="2800">
              <a:latin typeface="Times New Roman"/>
              <a:cs typeface="Times New Roman"/>
            </a:endParaRPr>
          </a:p>
          <a:p>
            <a:pPr marL="355600" marR="16192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1360805" algn="l"/>
              </a:tabLst>
            </a:pPr>
            <a:r>
              <a:rPr sz="2800" spc="-10" dirty="0">
                <a:latin typeface="Times New Roman"/>
                <a:cs typeface="Times New Roman"/>
              </a:rPr>
              <a:t>Oysa;	</a:t>
            </a:r>
            <a:r>
              <a:rPr sz="2800" spc="-5" dirty="0">
                <a:latin typeface="Times New Roman"/>
                <a:cs typeface="Times New Roman"/>
              </a:rPr>
              <a:t>bir prosedür tanımlanmış </a:t>
            </a:r>
            <a:r>
              <a:rPr sz="2800" dirty="0">
                <a:latin typeface="Times New Roman"/>
                <a:cs typeface="Times New Roman"/>
              </a:rPr>
              <a:t>bir </a:t>
            </a:r>
            <a:r>
              <a:rPr sz="2800" spc="-5" dirty="0">
                <a:latin typeface="Times New Roman"/>
                <a:cs typeface="Times New Roman"/>
              </a:rPr>
              <a:t>işi kolay </a:t>
            </a:r>
            <a:r>
              <a:rPr sz="2800" dirty="0">
                <a:latin typeface="Times New Roman"/>
                <a:cs typeface="Times New Roman"/>
              </a:rPr>
              <a:t>bir </a:t>
            </a:r>
            <a:r>
              <a:rPr sz="2800" spc="-5" dirty="0">
                <a:latin typeface="Times New Roman"/>
                <a:cs typeface="Times New Roman"/>
              </a:rPr>
              <a:t>şekilde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yapmak için, içerisinde başka </a:t>
            </a:r>
            <a:r>
              <a:rPr sz="2800" dirty="0">
                <a:latin typeface="Times New Roman"/>
                <a:cs typeface="Times New Roman"/>
              </a:rPr>
              <a:t>bir </a:t>
            </a:r>
            <a:r>
              <a:rPr sz="2800" spc="-5" dirty="0">
                <a:latin typeface="Times New Roman"/>
                <a:cs typeface="Times New Roman"/>
              </a:rPr>
              <a:t>prosedürün (veya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prosedürlerin)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çağrılmasına gerek </a:t>
            </a:r>
            <a:r>
              <a:rPr sz="2800" dirty="0">
                <a:latin typeface="Times New Roman"/>
                <a:cs typeface="Times New Roman"/>
              </a:rPr>
              <a:t>duyabilir.</a:t>
            </a:r>
            <a:endParaRPr sz="2800">
              <a:latin typeface="Times New Roman"/>
              <a:cs typeface="Times New Roman"/>
            </a:endParaRPr>
          </a:p>
          <a:p>
            <a:pPr marL="355600" marR="21907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  <a:tab pos="3902710" algn="l"/>
              </a:tabLst>
            </a:pPr>
            <a:r>
              <a:rPr sz="2800" spc="-10" dirty="0">
                <a:latin typeface="Times New Roman"/>
                <a:cs typeface="Times New Roman"/>
              </a:rPr>
              <a:t>Hatta;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kendi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kendilerini	çağıran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(Yinelemeli)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prosedürler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mevcuttur.</a:t>
            </a:r>
            <a:endParaRPr sz="2800">
              <a:latin typeface="Times New Roman"/>
              <a:cs typeface="Times New Roman"/>
            </a:endParaRPr>
          </a:p>
          <a:p>
            <a:pPr marL="355600" marR="9715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 şekilde çalışmalarda , kullanılan registerlardaki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bilgilerin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kaydedilmesi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geri çağrılması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durumları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çok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önemlidir.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4719"/>
            <a:ext cx="8162925" cy="627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8235" marR="829310" indent="-162496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Çalışılan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prosedür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yaprak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prosedür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değilse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çok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dikkat </a:t>
            </a:r>
            <a:r>
              <a:rPr sz="2400" spc="-5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edilmelidir.!!!!!!!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Örneğin;</a:t>
            </a:r>
            <a:endParaRPr sz="2400">
              <a:latin typeface="Times New Roman"/>
              <a:cs typeface="Times New Roman"/>
            </a:endParaRPr>
          </a:p>
          <a:p>
            <a:pPr marL="355600" marR="233679" indent="-342900" algn="just">
              <a:lnSpc>
                <a:spcPct val="100000"/>
              </a:lnSpc>
              <a:spcBef>
                <a:spcPts val="27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ProsedürA</a:t>
            </a:r>
            <a:r>
              <a:rPr sz="2400" i="1" spc="-5" dirty="0">
                <a:latin typeface="Times New Roman"/>
                <a:cs typeface="Times New Roman"/>
              </a:rPr>
              <a:t>,</a:t>
            </a:r>
            <a:r>
              <a:rPr sz="2400" i="1" dirty="0">
                <a:latin typeface="Times New Roman"/>
                <a:cs typeface="Times New Roman"/>
              </a:rPr>
              <a:t> 5 parametresi ile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 $a0 = 5, </a:t>
            </a:r>
            <a:r>
              <a:rPr sz="2400" i="1" spc="-5" dirty="0">
                <a:latin typeface="Times New Roman"/>
                <a:cs typeface="Times New Roman"/>
              </a:rPr>
              <a:t>$ra </a:t>
            </a:r>
            <a:r>
              <a:rPr sz="2400" i="1" dirty="0">
                <a:latin typeface="Times New Roman"/>
                <a:cs typeface="Times New Roman"/>
              </a:rPr>
              <a:t>’da </a:t>
            </a:r>
            <a:r>
              <a:rPr sz="2400" i="1" spc="-5" dirty="0">
                <a:latin typeface="Times New Roman"/>
                <a:cs typeface="Times New Roman"/>
              </a:rPr>
              <a:t>set </a:t>
            </a:r>
            <a:r>
              <a:rPr sz="2400" i="1" dirty="0">
                <a:latin typeface="Times New Roman"/>
                <a:cs typeface="Times New Roman"/>
              </a:rPr>
              <a:t>edilerek</a:t>
            </a:r>
            <a:r>
              <a:rPr sz="2400" b="1" i="1" dirty="0">
                <a:latin typeface="Times New Roman"/>
                <a:cs typeface="Times New Roman"/>
              </a:rPr>
              <a:t>) </a:t>
            </a:r>
            <a:r>
              <a:rPr sz="2400" b="1" i="1" spc="-5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program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tarafından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çağrılmış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olsun.</a:t>
            </a:r>
            <a:endParaRPr sz="2400">
              <a:latin typeface="Times New Roman"/>
              <a:cs typeface="Times New Roman"/>
            </a:endParaRPr>
          </a:p>
          <a:p>
            <a:pPr marL="355600" marR="655320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–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ProsedürB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ise</a:t>
            </a:r>
            <a:r>
              <a:rPr sz="2400" i="1" dirty="0">
                <a:latin typeface="Times New Roman"/>
                <a:cs typeface="Times New Roman"/>
              </a:rPr>
              <a:t> 10 parametresi ile ($a0 = 10, </a:t>
            </a:r>
            <a:r>
              <a:rPr sz="2400" i="1" spc="-5" dirty="0">
                <a:latin typeface="Times New Roman"/>
                <a:cs typeface="Times New Roman"/>
              </a:rPr>
              <a:t>$ra</a:t>
            </a:r>
            <a:r>
              <a:rPr sz="2400" i="1" dirty="0">
                <a:latin typeface="Times New Roman"/>
                <a:cs typeface="Times New Roman"/>
              </a:rPr>
              <a:t> dönüş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adresi tekrar </a:t>
            </a:r>
            <a:r>
              <a:rPr sz="2400" i="1" spc="-5" dirty="0">
                <a:latin typeface="Times New Roman"/>
                <a:cs typeface="Times New Roman"/>
              </a:rPr>
              <a:t>set edilerek) ProsedürA </a:t>
            </a:r>
            <a:r>
              <a:rPr sz="2400" i="1" dirty="0">
                <a:latin typeface="Times New Roman"/>
                <a:cs typeface="Times New Roman"/>
              </a:rPr>
              <a:t>tarafından çağrılmış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olsun.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–</a:t>
            </a:r>
            <a:r>
              <a:rPr sz="24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prosedürü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doğru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data</a:t>
            </a:r>
            <a:r>
              <a:rPr sz="24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ile</a:t>
            </a:r>
            <a:r>
              <a:rPr sz="24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devam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edebilecek</a:t>
            </a:r>
            <a:r>
              <a:rPr sz="2400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midir?</a:t>
            </a:r>
            <a:endParaRPr sz="2400">
              <a:latin typeface="Times New Roman"/>
              <a:cs typeface="Times New Roman"/>
            </a:endParaRPr>
          </a:p>
          <a:p>
            <a:pPr marL="355600" marR="52324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–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prosedür’ü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ana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programa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doğru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bir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şekilde</a:t>
            </a:r>
            <a:r>
              <a:rPr sz="24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dönebilecek </a:t>
            </a:r>
            <a:r>
              <a:rPr sz="2400" spc="-5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midir?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62871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En son çağrılan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prosedür, registerlerin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üzerine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veri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yazabileceği </a:t>
            </a:r>
            <a:r>
              <a:rPr sz="2400" spc="-5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için;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ilgili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reg’lerdeki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değerlerin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belleğe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(stack)	kaydedilmesi 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gerekir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!!!!!TAMAM’MI?</a:t>
            </a:r>
            <a:endParaRPr sz="2400">
              <a:latin typeface="Times New Roman"/>
              <a:cs typeface="Times New Roman"/>
            </a:endParaRPr>
          </a:p>
          <a:p>
            <a:pPr marL="355600" marR="41719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6193790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Önemli</a:t>
            </a:r>
            <a:r>
              <a:rPr sz="2400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not: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İç-içe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çağrılan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prosedürlerde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veya	rekürsif 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programlarda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her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çağırıdan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önce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bir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önceki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dallanma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yeri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ve </a:t>
            </a:r>
            <a:r>
              <a:rPr sz="2400" spc="-5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parametreler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stac’te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kaydedilmelidir.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417957"/>
            <a:ext cx="2261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Stack</a:t>
            </a:r>
            <a:r>
              <a:rPr sz="3200" spc="-8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204" dirty="0">
                <a:solidFill>
                  <a:srgbClr val="CC0000"/>
                </a:solidFill>
                <a:latin typeface="Arial MT"/>
                <a:cs typeface="Arial MT"/>
              </a:rPr>
              <a:t>(Yığıt)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1430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2227" y="3424428"/>
          <a:ext cx="2133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  <a:tabLst>
                          <a:tab pos="1047750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Proc</a:t>
                      </a:r>
                      <a:r>
                        <a:rPr sz="200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A’s	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values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108013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Proc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B’s	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values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1096010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Proc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C’s	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values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31594" y="5203647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…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704" y="1549653"/>
            <a:ext cx="7690484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 MT"/>
                <a:cs typeface="Arial MT"/>
              </a:rPr>
              <a:t>Procedür’ün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kullandığı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bir </a:t>
            </a:r>
            <a:r>
              <a:rPr sz="2400" dirty="0">
                <a:latin typeface="Arial MT"/>
                <a:cs typeface="Arial MT"/>
              </a:rPr>
              <a:t>register </a:t>
            </a:r>
            <a:r>
              <a:rPr sz="2400" spc="-125" dirty="0">
                <a:latin typeface="Arial MT"/>
                <a:cs typeface="Arial MT"/>
              </a:rPr>
              <a:t>değerleri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stack’ta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yedeklenmelidir.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330" dirty="0">
                <a:latin typeface="Arial MT"/>
                <a:cs typeface="Arial MT"/>
              </a:rPr>
              <a:t>Aşağıda</a:t>
            </a:r>
            <a:r>
              <a:rPr sz="2400" spc="-3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prosedürler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için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stack’taki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değerlerin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35" dirty="0">
                <a:latin typeface="Arial MT"/>
                <a:cs typeface="Arial MT"/>
              </a:rPr>
              <a:t>yerleşimi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gösterilmiştir.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Arial MT"/>
              <a:cs typeface="Arial MT"/>
            </a:endParaRPr>
          </a:p>
          <a:p>
            <a:pPr marR="541020" algn="ctr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Yüksek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adres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775" y="6122619"/>
            <a:ext cx="1454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ü</a:t>
            </a:r>
            <a:r>
              <a:rPr sz="2000" spc="-640" dirty="0">
                <a:latin typeface="Arial MT"/>
                <a:cs typeface="Arial MT"/>
              </a:rPr>
              <a:t>ş</a:t>
            </a:r>
            <a:r>
              <a:rPr sz="2000" spc="-355" dirty="0">
                <a:latin typeface="Arial MT"/>
                <a:cs typeface="Arial MT"/>
              </a:rPr>
              <a:t>ü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</a:t>
            </a:r>
            <a:r>
              <a:rPr sz="2000" spc="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973" y="5741619"/>
            <a:ext cx="18764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651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45" dirty="0">
                <a:latin typeface="Arial MT"/>
                <a:cs typeface="Arial MT"/>
              </a:rPr>
              <a:t>şekilde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90" dirty="0">
                <a:latin typeface="Arial MT"/>
                <a:cs typeface="Arial MT"/>
              </a:rPr>
              <a:t>genişletilir.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4332" y="5867400"/>
            <a:ext cx="173990" cy="609600"/>
          </a:xfrm>
          <a:custGeom>
            <a:avLst/>
            <a:gdLst/>
            <a:ahLst/>
            <a:cxnLst/>
            <a:rect l="l" t="t" r="r" b="b"/>
            <a:pathLst>
              <a:path w="173989" h="609600">
                <a:moveTo>
                  <a:pt x="57912" y="435864"/>
                </a:moveTo>
                <a:lnTo>
                  <a:pt x="0" y="435864"/>
                </a:lnTo>
                <a:lnTo>
                  <a:pt x="86868" y="609600"/>
                </a:lnTo>
                <a:lnTo>
                  <a:pt x="159257" y="464820"/>
                </a:lnTo>
                <a:lnTo>
                  <a:pt x="57912" y="464820"/>
                </a:lnTo>
                <a:lnTo>
                  <a:pt x="57912" y="435864"/>
                </a:lnTo>
                <a:close/>
              </a:path>
              <a:path w="173989" h="609600">
                <a:moveTo>
                  <a:pt x="115824" y="0"/>
                </a:moveTo>
                <a:lnTo>
                  <a:pt x="57912" y="0"/>
                </a:lnTo>
                <a:lnTo>
                  <a:pt x="57912" y="464820"/>
                </a:lnTo>
                <a:lnTo>
                  <a:pt x="115824" y="464820"/>
                </a:lnTo>
                <a:lnTo>
                  <a:pt x="115824" y="0"/>
                </a:lnTo>
                <a:close/>
              </a:path>
              <a:path w="173989" h="609600">
                <a:moveTo>
                  <a:pt x="173736" y="435864"/>
                </a:moveTo>
                <a:lnTo>
                  <a:pt x="115824" y="435864"/>
                </a:lnTo>
                <a:lnTo>
                  <a:pt x="115824" y="464820"/>
                </a:lnTo>
                <a:lnTo>
                  <a:pt x="159257" y="464820"/>
                </a:lnTo>
                <a:lnTo>
                  <a:pt x="173736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6400" y="3505200"/>
            <a:ext cx="2749550" cy="2845435"/>
          </a:xfrm>
          <a:prstGeom prst="rect">
            <a:avLst/>
          </a:prstGeom>
          <a:ln w="9144">
            <a:solidFill>
              <a:srgbClr val="CC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 MT"/>
                <a:cs typeface="Arial MT"/>
              </a:rPr>
              <a:t>Proc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860425">
              <a:lnSpc>
                <a:spcPct val="100000"/>
              </a:lnSpc>
              <a:tabLst>
                <a:tab pos="1383030" algn="l"/>
              </a:tabLst>
            </a:pPr>
            <a:r>
              <a:rPr sz="2000" dirty="0">
                <a:latin typeface="Arial MT"/>
                <a:cs typeface="Arial MT"/>
              </a:rPr>
              <a:t>call	</a:t>
            </a:r>
            <a:r>
              <a:rPr sz="2000" spc="-5" dirty="0">
                <a:latin typeface="Arial MT"/>
                <a:cs typeface="Arial MT"/>
              </a:rPr>
              <a:t>Proc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  <a:p>
            <a:pPr marL="141922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  <a:p>
            <a:pPr marL="141922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call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  <a:p>
            <a:pPr marL="1628139">
              <a:lnSpc>
                <a:spcPct val="100000"/>
              </a:lnSpc>
            </a:pPr>
            <a:r>
              <a:rPr sz="2000" spc="5" dirty="0"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  <a:p>
            <a:pPr marL="860425" marR="656590" indent="5588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return  return</a:t>
            </a:r>
            <a:endParaRPr sz="20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return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7089" y="3145358"/>
            <a:ext cx="46405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8620" marR="5080" indent="-164655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Bilgisayar</a:t>
            </a:r>
            <a:r>
              <a:rPr sz="3200" spc="-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dirty="0" err="1">
                <a:solidFill>
                  <a:srgbClr val="CC0000"/>
                </a:solidFill>
                <a:latin typeface="Arial MT"/>
                <a:cs typeface="Arial MT"/>
              </a:rPr>
              <a:t>Organizasyonu</a:t>
            </a: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87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lang="tr-TR" sz="3200" spc="-5" dirty="0" smtClean="0">
                <a:solidFill>
                  <a:srgbClr val="CC0000"/>
                </a:solidFill>
                <a:latin typeface="Arial MT"/>
                <a:cs typeface="Arial MT"/>
              </a:rPr>
              <a:t>4</a:t>
            </a:r>
            <a:r>
              <a:rPr sz="3200" spc="-5" dirty="0" smtClean="0">
                <a:solidFill>
                  <a:srgbClr val="CC0000"/>
                </a:solidFill>
                <a:latin typeface="Arial MT"/>
                <a:cs typeface="Arial MT"/>
              </a:rPr>
              <a:t>.</a:t>
            </a:r>
            <a:r>
              <a:rPr sz="3200" spc="-5" dirty="0" err="1" smtClean="0">
                <a:solidFill>
                  <a:srgbClr val="CC0000"/>
                </a:solidFill>
                <a:latin typeface="Arial MT"/>
                <a:cs typeface="Arial MT"/>
              </a:rPr>
              <a:t>Hafta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: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2540635"/>
            <a:ext cx="528447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ts val="239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N!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algoritması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3350"/>
              </a:lnSpc>
            </a:pPr>
            <a:r>
              <a:rPr sz="2800" spc="-5" dirty="0">
                <a:latin typeface="Arial MT"/>
                <a:cs typeface="Arial MT"/>
              </a:rPr>
              <a:t>N!=N*(N-1)!=N*((N-1)*(N-2)!.......)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331724"/>
            <a:ext cx="780986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Örnek:</a:t>
            </a:r>
            <a:r>
              <a:rPr sz="1400" spc="-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50" dirty="0">
                <a:solidFill>
                  <a:srgbClr val="FF0000"/>
                </a:solidFill>
                <a:latin typeface="Arial MT"/>
                <a:cs typeface="Arial MT"/>
              </a:rPr>
              <a:t>Aşağıdaki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rekürsif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fonksiyonunun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MIPS komu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seti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kodunu</a:t>
            </a:r>
            <a:r>
              <a:rPr sz="14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Yazınız.</a:t>
            </a:r>
            <a:endParaRPr sz="1400">
              <a:latin typeface="Arial MT"/>
              <a:cs typeface="Arial MT"/>
            </a:endParaRPr>
          </a:p>
          <a:p>
            <a:pPr marL="54997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main</a:t>
            </a:r>
            <a:r>
              <a:rPr sz="1400" b="1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5499735">
              <a:lnSpc>
                <a:spcPct val="100000"/>
              </a:lnSpc>
            </a:pPr>
            <a:r>
              <a:rPr sz="1400" b="1" spc="5" dirty="0">
                <a:solidFill>
                  <a:srgbClr val="00AF50"/>
                </a:solidFill>
                <a:latin typeface="Arial"/>
                <a:cs typeface="Arial"/>
              </a:rPr>
              <a:t>{.</a:t>
            </a:r>
            <a:endParaRPr sz="1400">
              <a:latin typeface="Arial"/>
              <a:cs typeface="Arial"/>
            </a:endParaRPr>
          </a:p>
          <a:p>
            <a:pPr marL="5548630">
              <a:lnSpc>
                <a:spcPct val="100000"/>
              </a:lnSpc>
            </a:pP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5499735">
              <a:lnSpc>
                <a:spcPct val="100000"/>
              </a:lnSpc>
            </a:pPr>
            <a:r>
              <a:rPr sz="1400" b="1" spc="-5" dirty="0">
                <a:solidFill>
                  <a:srgbClr val="00AF50"/>
                </a:solidFill>
                <a:latin typeface="Arial"/>
                <a:cs typeface="Arial"/>
              </a:rPr>
              <a:t>faktoriyel</a:t>
            </a:r>
            <a:r>
              <a:rPr sz="1400" b="1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fact(N)</a:t>
            </a:r>
            <a:endParaRPr sz="1400">
              <a:latin typeface="Arial"/>
              <a:cs typeface="Arial"/>
            </a:endParaRPr>
          </a:p>
          <a:p>
            <a:pPr marL="5548630">
              <a:lnSpc>
                <a:spcPct val="100000"/>
              </a:lnSpc>
            </a:pP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5499735">
              <a:lnSpc>
                <a:spcPct val="100000"/>
              </a:lnSpc>
            </a:pP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5499735">
              <a:lnSpc>
                <a:spcPct val="100000"/>
              </a:lnSpc>
              <a:tabLst>
                <a:tab pos="5863590" algn="l"/>
              </a:tabLst>
            </a:pPr>
            <a:r>
              <a:rPr sz="1400" b="1" spc="-5" dirty="0">
                <a:latin typeface="Arial"/>
                <a:cs typeface="Arial"/>
              </a:rPr>
              <a:t>int	</a:t>
            </a:r>
            <a:r>
              <a:rPr sz="1400" b="1" dirty="0">
                <a:latin typeface="Arial"/>
                <a:cs typeface="Arial"/>
              </a:rPr>
              <a:t>fact</a:t>
            </a:r>
            <a:r>
              <a:rPr sz="1400" b="1" spc="3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(int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N)</a:t>
            </a:r>
            <a:endParaRPr sz="1400">
              <a:latin typeface="Arial"/>
              <a:cs typeface="Arial"/>
            </a:endParaRPr>
          </a:p>
          <a:p>
            <a:pPr marL="549973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549973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if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1)</a:t>
            </a:r>
            <a:r>
              <a:rPr sz="1400" b="1" spc="3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return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(1);</a:t>
            </a:r>
            <a:endParaRPr sz="1400">
              <a:latin typeface="Arial"/>
              <a:cs typeface="Arial"/>
            </a:endParaRPr>
          </a:p>
          <a:p>
            <a:pPr marL="549973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else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return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(N*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fact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5628" y="2679319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3438545"/>
            <a:ext cx="2971800" cy="30392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1481" y="3514745"/>
            <a:ext cx="3734159" cy="29820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868" y="188976"/>
            <a:ext cx="4772025" cy="2246630"/>
          </a:xfrm>
          <a:prstGeom prst="rect">
            <a:avLst/>
          </a:prstGeom>
          <a:ln w="9144">
            <a:solidFill>
              <a:srgbClr val="CC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Ör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000" spc="-1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434" dirty="0">
                <a:solidFill>
                  <a:srgbClr val="FF0000"/>
                </a:solidFill>
                <a:latin typeface="Arial MT"/>
                <a:cs typeface="Arial MT"/>
              </a:rPr>
              <a:t>Aşağ</a:t>
            </a:r>
            <a:r>
              <a:rPr sz="2000" spc="-165" dirty="0">
                <a:solidFill>
                  <a:srgbClr val="FF0000"/>
                </a:solidFill>
                <a:latin typeface="Arial MT"/>
                <a:cs typeface="Arial MT"/>
              </a:rPr>
              <a:t>ı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da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rek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ü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rsif</a:t>
            </a: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fonk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onu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un</a:t>
            </a:r>
            <a:endParaRPr sz="2000">
              <a:latin typeface="Arial MT"/>
              <a:cs typeface="Arial MT"/>
            </a:endParaRPr>
          </a:p>
          <a:p>
            <a:pPr marL="16192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MIPS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komu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seti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kodunu</a:t>
            </a:r>
            <a:r>
              <a:rPr sz="20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Yazınız.</a:t>
            </a:r>
            <a:endParaRPr sz="20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tabLst>
                <a:tab pos="611505" algn="l"/>
                <a:tab pos="1200785" algn="l"/>
              </a:tabLst>
            </a:pPr>
            <a:r>
              <a:rPr sz="2000" b="1" dirty="0">
                <a:latin typeface="Arial"/>
                <a:cs typeface="Arial"/>
              </a:rPr>
              <a:t>int	fact	(int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n)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tabLst>
                <a:tab pos="1557655" algn="l"/>
              </a:tabLst>
            </a:pP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1)	return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(1);</a:t>
            </a:r>
            <a:endParaRPr sz="2000">
              <a:latin typeface="Arial"/>
              <a:cs typeface="Arial"/>
            </a:endParaRPr>
          </a:p>
          <a:p>
            <a:pPr marL="7899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else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return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fact(n-1));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518410"/>
            <a:ext cx="499110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Ana</a:t>
            </a:r>
            <a:r>
              <a:rPr sz="2000" spc="-5" dirty="0">
                <a:latin typeface="Arial MT"/>
                <a:cs typeface="Arial MT"/>
              </a:rPr>
              <a:t> p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og</a:t>
            </a:r>
            <a:r>
              <a:rPr sz="2000" spc="5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dirty="0">
                <a:latin typeface="Arial MT"/>
                <a:cs typeface="Arial MT"/>
              </a:rPr>
              <a:t>;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ç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-670" dirty="0">
                <a:latin typeface="Arial MT"/>
                <a:cs typeface="Arial MT"/>
              </a:rPr>
              <a:t>ğ</a:t>
            </a:r>
            <a:r>
              <a:rPr sz="2000" spc="-225" dirty="0">
                <a:latin typeface="Arial MT"/>
                <a:cs typeface="Arial MT"/>
              </a:rPr>
              <a:t>r</a:t>
            </a:r>
            <a:r>
              <a:rPr sz="2000" spc="-20" dirty="0">
                <a:latin typeface="Arial MT"/>
                <a:cs typeface="Arial MT"/>
              </a:rPr>
              <a:t>ı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fact(n)  fonksiyonundan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sonraki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komutun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adresi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500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olsun.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n=5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olsun.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864" y="3546528"/>
            <a:ext cx="5518163" cy="3006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5315" y="363637"/>
            <a:ext cx="3205746" cy="5104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1945621"/>
            <a:ext cx="5524879" cy="32496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082" y="175971"/>
            <a:ext cx="44335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STACK’te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yeni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veriler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için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yer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ayrılması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539241"/>
            <a:ext cx="8368665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94444"/>
              <a:buChar char="•"/>
              <a:tabLst>
                <a:tab pos="93980" algn="l"/>
                <a:tab pos="3872229" algn="l"/>
                <a:tab pos="6213475" algn="l"/>
                <a:tab pos="7000875" algn="l"/>
              </a:tabLst>
            </a:pPr>
            <a:r>
              <a:rPr sz="1800" dirty="0">
                <a:latin typeface="Arial MT"/>
                <a:cs typeface="Arial MT"/>
              </a:rPr>
              <a:t>Bir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prosedür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tarafından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stack’ta</a:t>
            </a:r>
            <a:r>
              <a:rPr sz="1800" spc="-5" dirty="0">
                <a:latin typeface="Arial MT"/>
                <a:cs typeface="Arial MT"/>
              </a:rPr>
              <a:t> tahsis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edilen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yer,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“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prosedür	frame”</a:t>
            </a:r>
            <a:r>
              <a:rPr sz="1800" i="1" spc="-5" dirty="0">
                <a:latin typeface="Arial"/>
                <a:cs typeface="Arial"/>
              </a:rPr>
              <a:t>	</a:t>
            </a:r>
            <a:r>
              <a:rPr sz="1800" spc="-10" dirty="0">
                <a:latin typeface="Arial MT"/>
                <a:cs typeface="Arial MT"/>
              </a:rPr>
              <a:t>veya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“aktivasyon</a:t>
            </a:r>
            <a:r>
              <a:rPr sz="1800" u="heavy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kayıtı”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olarak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adlandırılır.	</a:t>
            </a:r>
            <a:r>
              <a:rPr sz="1800" dirty="0">
                <a:latin typeface="Arial MT"/>
                <a:cs typeface="Arial MT"/>
              </a:rPr>
              <a:t>(Bu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ayrılan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yer,Prosedür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için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yerel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verileri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kaydedilen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değerleri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içerir).</a:t>
            </a:r>
            <a:endParaRPr sz="1800">
              <a:latin typeface="Arial MT"/>
              <a:cs typeface="Arial MT"/>
            </a:endParaRPr>
          </a:p>
          <a:p>
            <a:pPr marL="12700" marR="998855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94444"/>
              <a:buChar char="•"/>
              <a:tabLst>
                <a:tab pos="93980" algn="l"/>
              </a:tabLst>
            </a:pP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Frame Pointer; </a:t>
            </a:r>
            <a:r>
              <a:rPr sz="1800" spc="-5" dirty="0">
                <a:latin typeface="Arial MT"/>
                <a:cs typeface="Arial MT"/>
              </a:rPr>
              <a:t>Verilen bir </a:t>
            </a:r>
            <a:r>
              <a:rPr sz="1800" spc="-10" dirty="0">
                <a:latin typeface="Arial MT"/>
                <a:cs typeface="Arial MT"/>
              </a:rPr>
              <a:t>prosedür </a:t>
            </a:r>
            <a:r>
              <a:rPr sz="1800" spc="-5" dirty="0">
                <a:latin typeface="Arial MT"/>
                <a:cs typeface="Arial MT"/>
              </a:rPr>
              <a:t>için </a:t>
            </a:r>
            <a:r>
              <a:rPr sz="1800" spc="-10" dirty="0">
                <a:latin typeface="Arial MT"/>
                <a:cs typeface="Arial MT"/>
              </a:rPr>
              <a:t>yerel </a:t>
            </a:r>
            <a:r>
              <a:rPr sz="1800" spc="-150" dirty="0">
                <a:latin typeface="Arial MT"/>
                <a:cs typeface="Arial MT"/>
              </a:rPr>
              <a:t>değişkenleri</a:t>
            </a:r>
            <a:r>
              <a:rPr sz="1800" spc="-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 </a:t>
            </a:r>
            <a:r>
              <a:rPr sz="1800" spc="-10" dirty="0">
                <a:latin typeface="Arial MT"/>
                <a:cs typeface="Arial MT"/>
              </a:rPr>
              <a:t>kaydedilen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registerlerin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yerini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gösteren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bir </a:t>
            </a:r>
            <a:r>
              <a:rPr sz="1800" spc="-105" dirty="0">
                <a:latin typeface="Arial MT"/>
                <a:cs typeface="Arial MT"/>
              </a:rPr>
              <a:t>değerdir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SzPct val="94444"/>
              <a:buChar char="•"/>
              <a:tabLst>
                <a:tab pos="156210" algn="l"/>
                <a:tab pos="2492375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$fp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registeri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stac’teki	</a:t>
            </a:r>
            <a:r>
              <a:rPr sz="1800" spc="-10" dirty="0">
                <a:latin typeface="Arial MT"/>
                <a:cs typeface="Arial MT"/>
              </a:rPr>
              <a:t>kayıtın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40" dirty="0">
                <a:latin typeface="Arial MT"/>
                <a:cs typeface="Arial MT"/>
              </a:rPr>
              <a:t>başını,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$sp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sonunu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gösterir.</a:t>
            </a:r>
            <a:endParaRPr sz="1800">
              <a:latin typeface="Arial MT"/>
              <a:cs typeface="Arial MT"/>
            </a:endParaRPr>
          </a:p>
          <a:p>
            <a:pPr marL="12700" marR="61468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SzPct val="94444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$fp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ür</a:t>
            </a:r>
            <a:r>
              <a:rPr sz="1800" spc="-10" dirty="0">
                <a:latin typeface="Arial MT"/>
                <a:cs typeface="Arial MT"/>
              </a:rPr>
              <a:t>ü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ür</a:t>
            </a:r>
            <a:r>
              <a:rPr sz="1800" spc="-10" dirty="0">
                <a:latin typeface="Arial MT"/>
                <a:cs typeface="Arial MT"/>
              </a:rPr>
              <a:t>ü</a:t>
            </a:r>
            <a:r>
              <a:rPr sz="1800" dirty="0">
                <a:latin typeface="Arial MT"/>
                <a:cs typeface="Arial MT"/>
              </a:rPr>
              <a:t>tülm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si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ca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660" dirty="0">
                <a:latin typeface="Arial MT"/>
                <a:cs typeface="Arial MT"/>
              </a:rPr>
              <a:t>ğ</a:t>
            </a:r>
            <a:r>
              <a:rPr sz="1800" spc="-160" dirty="0">
                <a:latin typeface="Arial MT"/>
                <a:cs typeface="Arial MT"/>
              </a:rPr>
              <a:t>i</a:t>
            </a:r>
            <a:r>
              <a:rPr sz="1800" spc="-150" dirty="0">
                <a:latin typeface="Arial MT"/>
                <a:cs typeface="Arial MT"/>
              </a:rPr>
              <a:t>şmez..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$sp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ü</a:t>
            </a:r>
            <a:r>
              <a:rPr sz="1800" spc="-5" dirty="0">
                <a:latin typeface="Arial MT"/>
                <a:cs typeface="Arial MT"/>
              </a:rPr>
              <a:t>rün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ür</a:t>
            </a:r>
            <a:r>
              <a:rPr sz="1800" spc="-15" dirty="0">
                <a:latin typeface="Arial MT"/>
                <a:cs typeface="Arial MT"/>
              </a:rPr>
              <a:t>ü</a:t>
            </a:r>
            <a:r>
              <a:rPr sz="1800" spc="-5" dirty="0">
                <a:latin typeface="Arial MT"/>
                <a:cs typeface="Arial MT"/>
              </a:rPr>
              <a:t>tmesi  </a:t>
            </a:r>
            <a:r>
              <a:rPr sz="1800" spc="-10" dirty="0">
                <a:latin typeface="Arial MT"/>
                <a:cs typeface="Arial MT"/>
              </a:rPr>
              <a:t>boyunca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0" dirty="0">
                <a:latin typeface="Arial MT"/>
                <a:cs typeface="Arial MT"/>
              </a:rPr>
              <a:t>değişebilir.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3702" y="6003442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8232" y="2895600"/>
            <a:ext cx="6073140" cy="22829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0739" y="5363717"/>
            <a:ext cx="645604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 indent="-71755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84455" algn="l"/>
              </a:tabLst>
            </a:pPr>
            <a:r>
              <a:rPr sz="1600" spc="-10" dirty="0">
                <a:latin typeface="Arial MT"/>
                <a:cs typeface="Arial MT"/>
              </a:rPr>
              <a:t>$fp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Frame’in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1.kelimesini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gösterir.</a:t>
            </a:r>
            <a:endParaRPr sz="1600">
              <a:latin typeface="Arial MT"/>
              <a:cs typeface="Arial MT"/>
            </a:endParaRPr>
          </a:p>
          <a:p>
            <a:pPr marL="84455" indent="-71755">
              <a:lnSpc>
                <a:spcPct val="100000"/>
              </a:lnSpc>
              <a:buSzPct val="93750"/>
              <a:buChar char="•"/>
              <a:tabLst>
                <a:tab pos="84455" algn="l"/>
              </a:tabLst>
            </a:pPr>
            <a:r>
              <a:rPr sz="1600" spc="-5" dirty="0">
                <a:latin typeface="Arial MT"/>
                <a:cs typeface="Arial MT"/>
              </a:rPr>
              <a:t>$sp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;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stac’in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üstünü </a:t>
            </a:r>
            <a:r>
              <a:rPr sz="1600" spc="-15" dirty="0">
                <a:latin typeface="Arial MT"/>
                <a:cs typeface="Arial MT"/>
              </a:rPr>
              <a:t>gösterir.</a:t>
            </a:r>
            <a:endParaRPr sz="1600">
              <a:latin typeface="Arial MT"/>
              <a:cs typeface="Arial MT"/>
            </a:endParaRPr>
          </a:p>
          <a:p>
            <a:pPr marL="84455" indent="-71755">
              <a:lnSpc>
                <a:spcPct val="100000"/>
              </a:lnSpc>
              <a:buSzPct val="93750"/>
              <a:buChar char="•"/>
              <a:tabLst>
                <a:tab pos="84455" algn="l"/>
              </a:tabLst>
            </a:pPr>
            <a:r>
              <a:rPr sz="1600" spc="-5" dirty="0">
                <a:latin typeface="Arial MT"/>
                <a:cs typeface="Arial MT"/>
              </a:rPr>
              <a:t>$sp </a:t>
            </a:r>
            <a:r>
              <a:rPr sz="1600" spc="-10" dirty="0">
                <a:latin typeface="Arial MT"/>
                <a:cs typeface="Arial MT"/>
              </a:rPr>
              <a:t>programın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95" dirty="0">
                <a:latin typeface="Arial MT"/>
                <a:cs typeface="Arial MT"/>
              </a:rPr>
              <a:t>çalışması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boyunca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40" dirty="0">
                <a:latin typeface="Arial MT"/>
                <a:cs typeface="Arial MT"/>
              </a:rPr>
              <a:t>değişebilir.</a:t>
            </a:r>
            <a:endParaRPr sz="1600">
              <a:latin typeface="Arial MT"/>
              <a:cs typeface="Arial MT"/>
            </a:endParaRPr>
          </a:p>
          <a:p>
            <a:pPr marL="83820" indent="-71755">
              <a:lnSpc>
                <a:spcPct val="100000"/>
              </a:lnSpc>
              <a:buSzPct val="93750"/>
              <a:buChar char="•"/>
              <a:tabLst>
                <a:tab pos="84455" algn="l"/>
              </a:tabLst>
            </a:pPr>
            <a:r>
              <a:rPr sz="1600" spc="-5" dirty="0">
                <a:latin typeface="Arial MT"/>
                <a:cs typeface="Arial MT"/>
              </a:rPr>
              <a:t>$fp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sabit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kalır,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böylece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$fp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kullanılarak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referans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adresi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tespit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edilir.</a:t>
            </a:r>
            <a:endParaRPr sz="1600">
              <a:latin typeface="Arial MT"/>
              <a:cs typeface="Arial MT"/>
            </a:endParaRPr>
          </a:p>
          <a:p>
            <a:pPr marL="84455" indent="-71755">
              <a:lnSpc>
                <a:spcPct val="100000"/>
              </a:lnSpc>
              <a:buSzPct val="93750"/>
              <a:buChar char="•"/>
              <a:tabLst>
                <a:tab pos="84455" algn="l"/>
              </a:tabLst>
            </a:pPr>
            <a:r>
              <a:rPr sz="1600" spc="-10" dirty="0">
                <a:latin typeface="Arial MT"/>
                <a:cs typeface="Arial MT"/>
              </a:rPr>
              <a:t>$fp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5" dirty="0">
                <a:latin typeface="Arial MT"/>
                <a:cs typeface="Arial MT"/>
              </a:rPr>
              <a:t>kullanıldığında,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$sp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95" dirty="0">
                <a:latin typeface="Arial MT"/>
                <a:cs typeface="Arial MT"/>
              </a:rPr>
              <a:t>başlangıç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noktasına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sayede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getirilir.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067936"/>
            <a:ext cx="27158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Prosedürün</a:t>
            </a:r>
            <a:r>
              <a:rPr sz="1600" b="1" i="1" spc="-10" dirty="0">
                <a:solidFill>
                  <a:srgbClr val="00AF50"/>
                </a:solidFill>
                <a:latin typeface="Arial"/>
                <a:cs typeface="Arial"/>
              </a:rPr>
              <a:t> çağrılması</a:t>
            </a:r>
            <a:r>
              <a:rPr sz="1600" b="1" i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ile </a:t>
            </a:r>
            <a:r>
              <a:rPr sz="1600" b="1" i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Stack</a:t>
            </a:r>
            <a:r>
              <a:rPr sz="1600" b="1" i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AF50"/>
                </a:solidFill>
                <a:latin typeface="Arial"/>
                <a:cs typeface="Arial"/>
              </a:rPr>
              <a:t>yerleşim,</a:t>
            </a:r>
            <a:r>
              <a:rPr sz="1600" b="1" i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(a)</a:t>
            </a:r>
            <a:r>
              <a:rPr sz="1600" b="1" i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önce,</a:t>
            </a:r>
            <a:r>
              <a:rPr sz="1600" b="1" i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(b) </a:t>
            </a:r>
            <a:r>
              <a:rPr sz="1600" b="1" i="1" spc="-4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süreç</a:t>
            </a:r>
            <a:r>
              <a:rPr sz="1600" b="1" i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boyunca,</a:t>
            </a:r>
            <a:r>
              <a:rPr sz="1600" b="1" i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(c)</a:t>
            </a:r>
            <a:r>
              <a:rPr sz="1600" b="1" i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sonra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929511"/>
            <a:ext cx="8126730" cy="267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354965" algn="l"/>
                <a:tab pos="355600" algn="l"/>
                <a:tab pos="1584325" algn="l"/>
                <a:tab pos="2969260" algn="l"/>
                <a:tab pos="3385820" algn="l"/>
                <a:tab pos="4441825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Global	pointer:	</a:t>
            </a:r>
            <a:r>
              <a:rPr sz="2800" spc="-5" dirty="0">
                <a:latin typeface="Arial MT"/>
                <a:cs typeface="Arial MT"/>
              </a:rPr>
              <a:t>Hafıza alanına kaydedilen global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204" dirty="0">
                <a:latin typeface="Arial MT"/>
                <a:cs typeface="Arial MT"/>
              </a:rPr>
              <a:t>değişkenlerin</a:t>
            </a:r>
            <a:r>
              <a:rPr sz="2800" spc="-2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(ana </a:t>
            </a:r>
            <a:r>
              <a:rPr sz="2800" dirty="0">
                <a:latin typeface="Arial MT"/>
                <a:cs typeface="Arial MT"/>
              </a:rPr>
              <a:t>program ve prosedürler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tarafından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kullanılabilen)	</a:t>
            </a:r>
            <a:r>
              <a:rPr sz="2800" spc="-105" dirty="0">
                <a:latin typeface="Arial MT"/>
                <a:cs typeface="Arial MT"/>
              </a:rPr>
              <a:t>kaydedildiği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alanı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gösterir.</a:t>
            </a:r>
            <a:r>
              <a:rPr sz="2800" spc="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</a:t>
            </a:r>
            <a:r>
              <a:rPr sz="2800" spc="80" dirty="0">
                <a:latin typeface="Arial MT"/>
                <a:cs typeface="Arial MT"/>
              </a:rPr>
              <a:t> </a:t>
            </a:r>
            <a:r>
              <a:rPr sz="2800" spc="-250" dirty="0">
                <a:latin typeface="Arial MT"/>
                <a:cs typeface="Arial MT"/>
              </a:rPr>
              <a:t>değer	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$gp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registerinde</a:t>
            </a:r>
            <a:r>
              <a:rPr sz="2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tutulur.</a:t>
            </a:r>
            <a:endParaRPr sz="2800">
              <a:latin typeface="Arial MT"/>
              <a:cs typeface="Arial MT"/>
            </a:endParaRPr>
          </a:p>
          <a:p>
            <a:pPr marL="355600" marR="715645" indent="-34290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Dinamik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olarak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tahsis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edilen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hafıza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Arial MT"/>
                <a:cs typeface="Arial MT"/>
              </a:rPr>
              <a:t>C’de </a:t>
            </a:r>
            <a:r>
              <a:rPr sz="2800" spc="-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F2F9F"/>
                </a:solidFill>
                <a:latin typeface="Arial MT"/>
                <a:cs typeface="Arial MT"/>
              </a:rPr>
              <a:t>malloc()</a:t>
            </a:r>
            <a:r>
              <a:rPr sz="2800" spc="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Arial MT"/>
                <a:cs typeface="Arial MT"/>
              </a:rPr>
              <a:t>fonksiyonu</a:t>
            </a:r>
            <a:r>
              <a:rPr sz="28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Arial MT"/>
                <a:cs typeface="Arial MT"/>
              </a:rPr>
              <a:t>ile</a:t>
            </a:r>
            <a:r>
              <a:rPr sz="2800" spc="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Arial MT"/>
                <a:cs typeface="Arial MT"/>
              </a:rPr>
              <a:t>ayrılır</a:t>
            </a:r>
            <a:r>
              <a:rPr sz="2800" spc="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)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heap</a:t>
            </a:r>
            <a:r>
              <a:rPr sz="2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alanıdır.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9508" y="536188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24593" y="766381"/>
            <a:ext cx="2135505" cy="4606290"/>
            <a:chOff x="3224593" y="766381"/>
            <a:chExt cx="2135505" cy="4606290"/>
          </a:xfrm>
        </p:grpSpPr>
        <p:sp>
          <p:nvSpPr>
            <p:cNvPr id="4" name="object 4"/>
            <p:cNvSpPr/>
            <p:nvPr/>
          </p:nvSpPr>
          <p:spPr>
            <a:xfrm>
              <a:off x="3236976" y="778509"/>
              <a:ext cx="2110740" cy="4580890"/>
            </a:xfrm>
            <a:custGeom>
              <a:avLst/>
              <a:gdLst/>
              <a:ahLst/>
              <a:cxnLst/>
              <a:rect l="l" t="t" r="r" b="b"/>
              <a:pathLst>
                <a:path w="2110740" h="4580890">
                  <a:moveTo>
                    <a:pt x="2110740" y="4575810"/>
                  </a:moveTo>
                  <a:lnTo>
                    <a:pt x="0" y="4575810"/>
                  </a:lnTo>
                  <a:lnTo>
                    <a:pt x="0" y="4580890"/>
                  </a:lnTo>
                  <a:lnTo>
                    <a:pt x="2110740" y="4580890"/>
                  </a:lnTo>
                  <a:lnTo>
                    <a:pt x="2110740" y="4575810"/>
                  </a:lnTo>
                  <a:close/>
                </a:path>
                <a:path w="2110740" h="4580890">
                  <a:moveTo>
                    <a:pt x="2110740" y="0"/>
                  </a:moveTo>
                  <a:lnTo>
                    <a:pt x="0" y="0"/>
                  </a:lnTo>
                  <a:lnTo>
                    <a:pt x="0" y="4035806"/>
                  </a:lnTo>
                  <a:lnTo>
                    <a:pt x="2110740" y="4035806"/>
                  </a:lnTo>
                  <a:lnTo>
                    <a:pt x="21107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36975" y="778764"/>
              <a:ext cx="2110740" cy="4581525"/>
            </a:xfrm>
            <a:custGeom>
              <a:avLst/>
              <a:gdLst/>
              <a:ahLst/>
              <a:cxnLst/>
              <a:rect l="l" t="t" r="r" b="b"/>
              <a:pathLst>
                <a:path w="2110740" h="4581525">
                  <a:moveTo>
                    <a:pt x="2110740" y="4576064"/>
                  </a:moveTo>
                  <a:lnTo>
                    <a:pt x="2110740" y="0"/>
                  </a:lnTo>
                  <a:lnTo>
                    <a:pt x="0" y="0"/>
                  </a:lnTo>
                  <a:lnTo>
                    <a:pt x="0" y="4581144"/>
                  </a:lnTo>
                  <a:lnTo>
                    <a:pt x="2110740" y="4581144"/>
                  </a:lnTo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3113" y="4003370"/>
            <a:ext cx="2781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$</a:t>
            </a:r>
            <a:r>
              <a:rPr sz="1200" spc="-10" dirty="0">
                <a:latin typeface="Arial MT"/>
                <a:cs typeface="Arial MT"/>
              </a:rPr>
              <a:t>g</a:t>
            </a:r>
            <a:r>
              <a:rPr sz="1200" dirty="0">
                <a:latin typeface="Arial MT"/>
                <a:cs typeface="Arial MT"/>
              </a:rPr>
              <a:t>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3397" y="4857953"/>
            <a:ext cx="739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0040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0000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7245" y="4918405"/>
            <a:ext cx="2070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he</a:t>
            </a:r>
            <a:r>
              <a:rPr sz="90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3110" y="4355338"/>
            <a:ext cx="741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1000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0000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8929" y="4377944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h</a:t>
            </a:r>
            <a:r>
              <a:rPr sz="900" spc="1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7123" y="4603495"/>
            <a:ext cx="377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855" algn="l"/>
              </a:tabLst>
            </a:pPr>
            <a:r>
              <a:rPr sz="1200" u="heavy" dirty="0">
                <a:uFill>
                  <a:solidFill>
                    <a:srgbClr val="EB7500"/>
                  </a:solidFill>
                </a:uFill>
                <a:latin typeface="Arial MT"/>
                <a:cs typeface="Arial MT"/>
              </a:rPr>
              <a:t> 	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6976" y="4286250"/>
            <a:ext cx="2110740" cy="534670"/>
          </a:xfrm>
          <a:prstGeom prst="rect">
            <a:avLst/>
          </a:prstGeom>
          <a:solidFill>
            <a:srgbClr val="CCFFFF"/>
          </a:solidFill>
          <a:ln w="243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3020" algn="ctr">
              <a:lnSpc>
                <a:spcPct val="100000"/>
              </a:lnSpc>
              <a:spcBef>
                <a:spcPts val="1100"/>
              </a:spcBef>
            </a:pPr>
            <a:r>
              <a:rPr sz="1200" spc="-30" dirty="0">
                <a:latin typeface="Arial MT"/>
                <a:cs typeface="Arial MT"/>
              </a:rPr>
              <a:t>Text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9167" y="3992879"/>
            <a:ext cx="2086610" cy="28067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8763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690"/>
              </a:spcBef>
            </a:pPr>
            <a:r>
              <a:rPr sz="1200" spc="-10" dirty="0">
                <a:latin typeface="Arial MT"/>
                <a:cs typeface="Arial MT"/>
              </a:rPr>
              <a:t>Static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9167" y="3767328"/>
            <a:ext cx="2086610" cy="19685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601980">
              <a:lnSpc>
                <a:spcPts val="800"/>
              </a:lnSpc>
            </a:pPr>
            <a:r>
              <a:rPr sz="1200" spc="-10" dirty="0">
                <a:latin typeface="Arial MT"/>
                <a:cs typeface="Arial MT"/>
              </a:rPr>
              <a:t>Dynamic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9686" y="955040"/>
            <a:ext cx="407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 MT"/>
                <a:cs typeface="Arial MT"/>
              </a:rPr>
              <a:t>S</a:t>
            </a:r>
            <a:r>
              <a:rPr sz="1200" spc="15" dirty="0">
                <a:latin typeface="Arial MT"/>
                <a:cs typeface="Arial MT"/>
              </a:rPr>
              <a:t>t</a:t>
            </a:r>
            <a:r>
              <a:rPr sz="1200" spc="-15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3397" y="870965"/>
            <a:ext cx="4419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7fff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ffff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8929" y="930021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h</a:t>
            </a:r>
            <a:r>
              <a:rPr sz="900" spc="1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10877" y="3761232"/>
            <a:ext cx="2149475" cy="1611630"/>
            <a:chOff x="3210877" y="3761232"/>
            <a:chExt cx="2149475" cy="1611630"/>
          </a:xfrm>
        </p:grpSpPr>
        <p:sp>
          <p:nvSpPr>
            <p:cNvPr id="19" name="object 19"/>
            <p:cNvSpPr/>
            <p:nvPr/>
          </p:nvSpPr>
          <p:spPr>
            <a:xfrm>
              <a:off x="3232403" y="3761232"/>
              <a:ext cx="2115820" cy="6350"/>
            </a:xfrm>
            <a:custGeom>
              <a:avLst/>
              <a:gdLst/>
              <a:ahLst/>
              <a:cxnLst/>
              <a:rect l="l" t="t" r="r" b="b"/>
              <a:pathLst>
                <a:path w="2115820" h="6350">
                  <a:moveTo>
                    <a:pt x="0" y="0"/>
                  </a:moveTo>
                  <a:lnTo>
                    <a:pt x="2115311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3259" y="3976116"/>
              <a:ext cx="2117090" cy="5080"/>
            </a:xfrm>
            <a:custGeom>
              <a:avLst/>
              <a:gdLst/>
              <a:ahLst/>
              <a:cxnLst/>
              <a:rect l="l" t="t" r="r" b="b"/>
              <a:pathLst>
                <a:path w="2117090" h="5079">
                  <a:moveTo>
                    <a:pt x="0" y="0"/>
                  </a:moveTo>
                  <a:lnTo>
                    <a:pt x="2116836" y="4571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2403" y="4814316"/>
              <a:ext cx="2115820" cy="546100"/>
            </a:xfrm>
            <a:custGeom>
              <a:avLst/>
              <a:gdLst/>
              <a:ahLst/>
              <a:cxnLst/>
              <a:rect l="l" t="t" r="r" b="b"/>
              <a:pathLst>
                <a:path w="2115820" h="546100">
                  <a:moveTo>
                    <a:pt x="0" y="0"/>
                  </a:moveTo>
                  <a:lnTo>
                    <a:pt x="5714" y="545591"/>
                  </a:lnTo>
                  <a:lnTo>
                    <a:pt x="2115311" y="545591"/>
                  </a:lnTo>
                  <a:lnTo>
                    <a:pt x="2115311" y="6095"/>
                  </a:lnTo>
                  <a:lnTo>
                    <a:pt x="5714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32403" y="4814316"/>
              <a:ext cx="2115820" cy="546100"/>
            </a:xfrm>
            <a:custGeom>
              <a:avLst/>
              <a:gdLst/>
              <a:ahLst/>
              <a:cxnLst/>
              <a:rect l="l" t="t" r="r" b="b"/>
              <a:pathLst>
                <a:path w="2115820" h="546100">
                  <a:moveTo>
                    <a:pt x="0" y="0"/>
                  </a:moveTo>
                  <a:lnTo>
                    <a:pt x="5714" y="545591"/>
                  </a:lnTo>
                  <a:lnTo>
                    <a:pt x="2115311" y="545591"/>
                  </a:lnTo>
                  <a:lnTo>
                    <a:pt x="2115311" y="6095"/>
                  </a:lnTo>
                  <a:lnTo>
                    <a:pt x="5714" y="6095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33397" y="4009390"/>
            <a:ext cx="739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0</a:t>
            </a:r>
            <a:r>
              <a:rPr sz="1200" spc="-20" dirty="0">
                <a:latin typeface="Arial MT"/>
                <a:cs typeface="Arial MT"/>
              </a:rPr>
              <a:t>0</a:t>
            </a:r>
            <a:r>
              <a:rPr sz="1200" spc="-5" dirty="0">
                <a:latin typeface="Arial MT"/>
                <a:cs typeface="Arial MT"/>
              </a:rPr>
              <a:t>0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8</a:t>
            </a:r>
            <a:r>
              <a:rPr sz="1200" spc="30" dirty="0">
                <a:latin typeface="Arial MT"/>
                <a:cs typeface="Arial MT"/>
              </a:rPr>
              <a:t>0</a:t>
            </a:r>
            <a:r>
              <a:rPr sz="1200" spc="-25" dirty="0">
                <a:latin typeface="Arial MT"/>
                <a:cs typeface="Arial MT"/>
              </a:rPr>
              <a:t>0</a:t>
            </a:r>
            <a:r>
              <a:rPr sz="1200" spc="-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64611" y="4081017"/>
            <a:ext cx="209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latin typeface="Arial MT"/>
                <a:cs typeface="Arial MT"/>
              </a:rPr>
              <a:t>h</a:t>
            </a:r>
            <a:r>
              <a:rPr sz="900" spc="-30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7530" y="4841494"/>
            <a:ext cx="184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p</a:t>
            </a:r>
            <a:r>
              <a:rPr sz="1200" dirty="0">
                <a:latin typeface="Arial MT"/>
                <a:cs typeface="Arial MT"/>
              </a:rPr>
              <a:t>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2025" y="5127497"/>
            <a:ext cx="2084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MT"/>
                <a:cs typeface="Arial MT"/>
              </a:rPr>
              <a:t>Reserved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97379" y="3913504"/>
            <a:ext cx="93345" cy="84455"/>
          </a:xfrm>
          <a:custGeom>
            <a:avLst/>
            <a:gdLst/>
            <a:ahLst/>
            <a:cxnLst/>
            <a:rect l="l" t="t" r="r" b="b"/>
            <a:pathLst>
              <a:path w="93344" h="84454">
                <a:moveTo>
                  <a:pt x="0" y="0"/>
                </a:moveTo>
                <a:lnTo>
                  <a:pt x="0" y="83947"/>
                </a:lnTo>
                <a:lnTo>
                  <a:pt x="92963" y="4191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7379" y="4744211"/>
            <a:ext cx="93345" cy="91440"/>
          </a:xfrm>
          <a:custGeom>
            <a:avLst/>
            <a:gdLst/>
            <a:ahLst/>
            <a:cxnLst/>
            <a:rect l="l" t="t" r="r" b="b"/>
            <a:pathLst>
              <a:path w="93344" h="91439">
                <a:moveTo>
                  <a:pt x="0" y="0"/>
                </a:moveTo>
                <a:lnTo>
                  <a:pt x="0" y="91439"/>
                </a:lnTo>
                <a:lnTo>
                  <a:pt x="92963" y="4318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639633" y="767969"/>
            <a:ext cx="2705735" cy="2747010"/>
            <a:chOff x="1639633" y="767969"/>
            <a:chExt cx="2705735" cy="2747010"/>
          </a:xfrm>
        </p:grpSpPr>
        <p:sp>
          <p:nvSpPr>
            <p:cNvPr id="30" name="object 30"/>
            <p:cNvSpPr/>
            <p:nvPr/>
          </p:nvSpPr>
          <p:spPr>
            <a:xfrm>
              <a:off x="4192523" y="1621536"/>
              <a:ext cx="90170" cy="93345"/>
            </a:xfrm>
            <a:custGeom>
              <a:avLst/>
              <a:gdLst/>
              <a:ahLst/>
              <a:cxnLst/>
              <a:rect l="l" t="t" r="r" b="b"/>
              <a:pathLst>
                <a:path w="90170" h="93344">
                  <a:moveTo>
                    <a:pt x="89915" y="0"/>
                  </a:moveTo>
                  <a:lnTo>
                    <a:pt x="0" y="5206"/>
                  </a:lnTo>
                  <a:lnTo>
                    <a:pt x="45212" y="92963"/>
                  </a:lnTo>
                  <a:lnTo>
                    <a:pt x="89915" y="5206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103" y="1152144"/>
              <a:ext cx="0" cy="536575"/>
            </a:xfrm>
            <a:custGeom>
              <a:avLst/>
              <a:gdLst/>
              <a:ahLst/>
              <a:cxnLst/>
              <a:rect l="l" t="t" r="r" b="b"/>
              <a:pathLst>
                <a:path h="536575">
                  <a:moveTo>
                    <a:pt x="0" y="0"/>
                  </a:moveTo>
                  <a:lnTo>
                    <a:pt x="0" y="536447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6531" y="2895600"/>
              <a:ext cx="88391" cy="929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300727" y="2944367"/>
              <a:ext cx="1905" cy="558165"/>
            </a:xfrm>
            <a:custGeom>
              <a:avLst/>
              <a:gdLst/>
              <a:ahLst/>
              <a:cxnLst/>
              <a:rect l="l" t="t" r="r" b="b"/>
              <a:pathLst>
                <a:path w="1904" h="558164">
                  <a:moveTo>
                    <a:pt x="0" y="557784"/>
                  </a:moveTo>
                  <a:lnTo>
                    <a:pt x="1524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7379" y="767969"/>
              <a:ext cx="93345" cy="90170"/>
            </a:xfrm>
            <a:custGeom>
              <a:avLst/>
              <a:gdLst/>
              <a:ahLst/>
              <a:cxnLst/>
              <a:rect l="l" t="t" r="r" b="b"/>
              <a:pathLst>
                <a:path w="93344" h="90169">
                  <a:moveTo>
                    <a:pt x="0" y="0"/>
                  </a:moveTo>
                  <a:lnTo>
                    <a:pt x="0" y="90042"/>
                  </a:lnTo>
                  <a:lnTo>
                    <a:pt x="92963" y="4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52015" y="809244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39" h="1904">
                  <a:moveTo>
                    <a:pt x="0" y="0"/>
                  </a:moveTo>
                  <a:lnTo>
                    <a:pt x="281939" y="1523"/>
                  </a:lnTo>
                </a:path>
              </a:pathLst>
            </a:custGeom>
            <a:ln w="24384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6478" y="152146"/>
            <a:ext cx="814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Yürütülebilir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programlarda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gerçek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zamanda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hafıza-Organizasyonu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60440" y="5655055"/>
            <a:ext cx="233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Program</a:t>
            </a:r>
            <a:r>
              <a:rPr sz="1800" b="1" spc="-1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11366" y="3790950"/>
            <a:ext cx="2680335" cy="875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ct val="94300"/>
              </a:lnSpc>
              <a:spcBef>
                <a:spcPts val="220"/>
              </a:spcBef>
            </a:pPr>
            <a:r>
              <a:rPr sz="1800" b="1" spc="-15" dirty="0">
                <a:solidFill>
                  <a:srgbClr val="FB0028"/>
                </a:solidFill>
                <a:latin typeface="Arial"/>
                <a:cs typeface="Arial"/>
              </a:rPr>
              <a:t>Variables</a:t>
            </a:r>
            <a:r>
              <a:rPr sz="1800" b="1" spc="-30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allocated</a:t>
            </a:r>
            <a:r>
              <a:rPr sz="1800" b="1" spc="-1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B0028"/>
                </a:solidFill>
                <a:latin typeface="Arial"/>
                <a:cs typeface="Arial"/>
              </a:rPr>
              <a:t>once </a:t>
            </a:r>
            <a:r>
              <a:rPr sz="1800" b="1" spc="-484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per program </a:t>
            </a:r>
            <a:r>
              <a:rPr sz="1800" b="1" dirty="0">
                <a:solidFill>
                  <a:srgbClr val="FB0028"/>
                </a:solidFill>
                <a:latin typeface="Arial"/>
                <a:cs typeface="Arial"/>
              </a:rPr>
              <a:t>(global,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C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static</a:t>
            </a:r>
            <a:r>
              <a:rPr sz="2200" b="1" spc="-5" dirty="0">
                <a:solidFill>
                  <a:srgbClr val="FB0028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38265" y="2450414"/>
            <a:ext cx="2856230" cy="54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</a:pPr>
            <a:r>
              <a:rPr sz="1800" b="1" dirty="0">
                <a:solidFill>
                  <a:srgbClr val="FB0028"/>
                </a:solidFill>
                <a:latin typeface="Arial"/>
                <a:cs typeface="Arial"/>
              </a:rPr>
              <a:t>Explicitly</a:t>
            </a:r>
            <a:r>
              <a:rPr sz="1800" b="1" spc="-50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allocated</a:t>
            </a:r>
            <a:r>
              <a:rPr sz="1800" b="1" spc="-2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space,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malloc()</a:t>
            </a: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library</a:t>
            </a:r>
            <a:r>
              <a:rPr sz="1800" b="1" spc="-50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proc)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508" y="1704212"/>
            <a:ext cx="887730" cy="10109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86995" algn="ctr">
              <a:lnSpc>
                <a:spcPct val="99200"/>
              </a:lnSpc>
              <a:spcBef>
                <a:spcPts val="120"/>
              </a:spcBef>
            </a:pP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$sp </a:t>
            </a:r>
            <a:r>
              <a:rPr sz="25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B0028"/>
                </a:solidFill>
                <a:latin typeface="Arial"/>
                <a:cs typeface="Arial"/>
              </a:rPr>
              <a:t>stack </a:t>
            </a:r>
            <a:r>
              <a:rPr sz="2000" b="1" spc="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B0028"/>
                </a:solidFill>
                <a:latin typeface="Arial"/>
                <a:cs typeface="Arial"/>
              </a:rPr>
              <a:t>poi</a:t>
            </a:r>
            <a:r>
              <a:rPr sz="2000" b="1" spc="-10" dirty="0">
                <a:solidFill>
                  <a:srgbClr val="FB0028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B0028"/>
                </a:solidFill>
                <a:latin typeface="Arial"/>
                <a:cs typeface="Arial"/>
              </a:rPr>
              <a:t>ter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54137" y="1342897"/>
            <a:ext cx="4883150" cy="4539615"/>
            <a:chOff x="1154137" y="1342897"/>
            <a:chExt cx="4883150" cy="4539615"/>
          </a:xfrm>
        </p:grpSpPr>
        <p:sp>
          <p:nvSpPr>
            <p:cNvPr id="42" name="object 42"/>
            <p:cNvSpPr/>
            <p:nvPr/>
          </p:nvSpPr>
          <p:spPr>
            <a:xfrm>
              <a:off x="1292097" y="1770760"/>
              <a:ext cx="1973580" cy="226060"/>
            </a:xfrm>
            <a:custGeom>
              <a:avLst/>
              <a:gdLst/>
              <a:ahLst/>
              <a:cxnLst/>
              <a:rect l="l" t="t" r="r" b="b"/>
              <a:pathLst>
                <a:path w="1973579" h="226060">
                  <a:moveTo>
                    <a:pt x="1842875" y="51715"/>
                  </a:moveTo>
                  <a:lnTo>
                    <a:pt x="0" y="199771"/>
                  </a:lnTo>
                  <a:lnTo>
                    <a:pt x="2032" y="225678"/>
                  </a:lnTo>
                  <a:lnTo>
                    <a:pt x="1844954" y="77493"/>
                  </a:lnTo>
                  <a:lnTo>
                    <a:pt x="1842875" y="51715"/>
                  </a:lnTo>
                  <a:close/>
                </a:path>
                <a:path w="1973579" h="226060">
                  <a:moveTo>
                    <a:pt x="1964261" y="50673"/>
                  </a:moveTo>
                  <a:lnTo>
                    <a:pt x="1855851" y="50673"/>
                  </a:lnTo>
                  <a:lnTo>
                    <a:pt x="1857883" y="76453"/>
                  </a:lnTo>
                  <a:lnTo>
                    <a:pt x="1844954" y="77493"/>
                  </a:lnTo>
                  <a:lnTo>
                    <a:pt x="1849120" y="129159"/>
                  </a:lnTo>
                  <a:lnTo>
                    <a:pt x="1973072" y="54228"/>
                  </a:lnTo>
                  <a:lnTo>
                    <a:pt x="1964261" y="50673"/>
                  </a:lnTo>
                  <a:close/>
                </a:path>
                <a:path w="1973579" h="226060">
                  <a:moveTo>
                    <a:pt x="1855851" y="50673"/>
                  </a:moveTo>
                  <a:lnTo>
                    <a:pt x="1842875" y="51715"/>
                  </a:lnTo>
                  <a:lnTo>
                    <a:pt x="1844954" y="77493"/>
                  </a:lnTo>
                  <a:lnTo>
                    <a:pt x="1857883" y="76453"/>
                  </a:lnTo>
                  <a:lnTo>
                    <a:pt x="1855851" y="50673"/>
                  </a:lnTo>
                  <a:close/>
                </a:path>
                <a:path w="1973579" h="226060">
                  <a:moveTo>
                    <a:pt x="1838706" y="0"/>
                  </a:moveTo>
                  <a:lnTo>
                    <a:pt x="1842875" y="51715"/>
                  </a:lnTo>
                  <a:lnTo>
                    <a:pt x="1855851" y="50673"/>
                  </a:lnTo>
                  <a:lnTo>
                    <a:pt x="1964261" y="50673"/>
                  </a:lnTo>
                  <a:lnTo>
                    <a:pt x="1838706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4137" y="1342897"/>
              <a:ext cx="4883150" cy="4539615"/>
            </a:xfrm>
            <a:custGeom>
              <a:avLst/>
              <a:gdLst/>
              <a:ahLst/>
              <a:cxnLst/>
              <a:rect l="l" t="t" r="r" b="b"/>
              <a:pathLst>
                <a:path w="4883150" h="4539615">
                  <a:moveTo>
                    <a:pt x="2118525" y="3963670"/>
                  </a:moveTo>
                  <a:lnTo>
                    <a:pt x="1985048" y="3915283"/>
                  </a:lnTo>
                  <a:lnTo>
                    <a:pt x="1991334" y="3969207"/>
                  </a:lnTo>
                  <a:lnTo>
                    <a:pt x="0" y="4200906"/>
                  </a:lnTo>
                  <a:lnTo>
                    <a:pt x="2108" y="4219067"/>
                  </a:lnTo>
                  <a:lnTo>
                    <a:pt x="1993480" y="3987482"/>
                  </a:lnTo>
                  <a:lnTo>
                    <a:pt x="1999780" y="4041394"/>
                  </a:lnTo>
                  <a:lnTo>
                    <a:pt x="2112314" y="3967734"/>
                  </a:lnTo>
                  <a:lnTo>
                    <a:pt x="2118525" y="3963670"/>
                  </a:lnTo>
                  <a:close/>
                </a:path>
                <a:path w="4883150" h="4539615">
                  <a:moveTo>
                    <a:pt x="4644047" y="11684"/>
                  </a:moveTo>
                  <a:lnTo>
                    <a:pt x="4630077" y="0"/>
                  </a:lnTo>
                  <a:lnTo>
                    <a:pt x="4333252" y="356527"/>
                  </a:lnTo>
                  <a:lnTo>
                    <a:pt x="4291495" y="321818"/>
                  </a:lnTo>
                  <a:lnTo>
                    <a:pt x="4259110" y="459994"/>
                  </a:lnTo>
                  <a:lnTo>
                    <a:pt x="4389158" y="402971"/>
                  </a:lnTo>
                  <a:lnTo>
                    <a:pt x="4359046" y="377952"/>
                  </a:lnTo>
                  <a:lnTo>
                    <a:pt x="4347337" y="368236"/>
                  </a:lnTo>
                  <a:lnTo>
                    <a:pt x="4644047" y="11684"/>
                  </a:lnTo>
                  <a:close/>
                </a:path>
                <a:path w="4883150" h="4539615">
                  <a:moveTo>
                    <a:pt x="4644174" y="1787017"/>
                  </a:moveTo>
                  <a:lnTo>
                    <a:pt x="4629950" y="1775587"/>
                  </a:lnTo>
                  <a:lnTo>
                    <a:pt x="4303077" y="2178329"/>
                  </a:lnTo>
                  <a:lnTo>
                    <a:pt x="4260888" y="2144014"/>
                  </a:lnTo>
                  <a:lnTo>
                    <a:pt x="4230154" y="2282698"/>
                  </a:lnTo>
                  <a:lnTo>
                    <a:pt x="4359440" y="2224151"/>
                  </a:lnTo>
                  <a:lnTo>
                    <a:pt x="4329442" y="2199767"/>
                  </a:lnTo>
                  <a:lnTo>
                    <a:pt x="4317289" y="2189886"/>
                  </a:lnTo>
                  <a:lnTo>
                    <a:pt x="4644174" y="1787017"/>
                  </a:lnTo>
                  <a:close/>
                </a:path>
                <a:path w="4883150" h="4539615">
                  <a:moveTo>
                    <a:pt x="4850930" y="4531030"/>
                  </a:moveTo>
                  <a:lnTo>
                    <a:pt x="4245521" y="3338157"/>
                  </a:lnTo>
                  <a:lnTo>
                    <a:pt x="4267670" y="3326892"/>
                  </a:lnTo>
                  <a:lnTo>
                    <a:pt x="4293908" y="3313557"/>
                  </a:lnTo>
                  <a:lnTo>
                    <a:pt x="4179862" y="3229102"/>
                  </a:lnTo>
                  <a:lnTo>
                    <a:pt x="4180751" y="3371088"/>
                  </a:lnTo>
                  <a:lnTo>
                    <a:pt x="4229163" y="3346475"/>
                  </a:lnTo>
                  <a:lnTo>
                    <a:pt x="4834674" y="4539310"/>
                  </a:lnTo>
                  <a:lnTo>
                    <a:pt x="4850930" y="4531030"/>
                  </a:lnTo>
                  <a:close/>
                </a:path>
                <a:path w="4883150" h="4539615">
                  <a:moveTo>
                    <a:pt x="4882934" y="2628392"/>
                  </a:moveTo>
                  <a:lnTo>
                    <a:pt x="4878870" y="2610612"/>
                  </a:lnTo>
                  <a:lnTo>
                    <a:pt x="4301896" y="2738539"/>
                  </a:lnTo>
                  <a:lnTo>
                    <a:pt x="4290098" y="2685415"/>
                  </a:lnTo>
                  <a:lnTo>
                    <a:pt x="4179862" y="2774950"/>
                  </a:lnTo>
                  <a:lnTo>
                    <a:pt x="4317657" y="2809494"/>
                  </a:lnTo>
                  <a:lnTo>
                    <a:pt x="4306455" y="2759075"/>
                  </a:lnTo>
                  <a:lnTo>
                    <a:pt x="4305833" y="2756319"/>
                  </a:lnTo>
                  <a:lnTo>
                    <a:pt x="4882934" y="2628392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94538" y="3367277"/>
            <a:ext cx="1731645" cy="9626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55880">
              <a:lnSpc>
                <a:spcPts val="2300"/>
              </a:lnSpc>
              <a:spcBef>
                <a:spcPts val="265"/>
              </a:spcBef>
              <a:tabLst>
                <a:tab pos="1344930" algn="l"/>
                <a:tab pos="1718310" algn="l"/>
              </a:tabLst>
            </a:pPr>
            <a:r>
              <a:rPr sz="2000" b="1" dirty="0">
                <a:solidFill>
                  <a:srgbClr val="FB0028"/>
                </a:solidFill>
                <a:latin typeface="Arial"/>
                <a:cs typeface="Arial"/>
              </a:rPr>
              <a:t>global </a:t>
            </a:r>
            <a:r>
              <a:rPr sz="2000" b="1" spc="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B0028"/>
                </a:solidFill>
                <a:latin typeface="Arial"/>
                <a:cs typeface="Arial"/>
              </a:rPr>
              <a:t>pointer	</a:t>
            </a:r>
            <a:r>
              <a:rPr sz="2000" b="1" u="heavy" dirty="0">
                <a:solidFill>
                  <a:srgbClr val="FB0028"/>
                </a:solidFill>
                <a:uFill>
                  <a:solidFill>
                    <a:srgbClr val="EB75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  <a:p>
            <a:pPr marL="156845">
              <a:lnSpc>
                <a:spcPts val="2610"/>
              </a:lnSpc>
            </a:pP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$gp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3430" y="5307583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80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62065" y="839215"/>
            <a:ext cx="30054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Fonksiyon</a:t>
            </a:r>
            <a:r>
              <a:rPr sz="1800" b="1" spc="-10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B0028"/>
                </a:solidFill>
                <a:latin typeface="Arial"/>
                <a:cs typeface="Arial"/>
              </a:rPr>
              <a:t>için</a:t>
            </a:r>
            <a:r>
              <a:rPr sz="1800" b="1" spc="-1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B0028"/>
                </a:solidFill>
                <a:latin typeface="Arial"/>
                <a:cs typeface="Arial"/>
              </a:rPr>
              <a:t>lokal</a:t>
            </a:r>
            <a:r>
              <a:rPr sz="1800" b="1" spc="-10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B0028"/>
                </a:solidFill>
                <a:latin typeface="Arial"/>
                <a:cs typeface="Arial"/>
              </a:rPr>
              <a:t>veriler,</a:t>
            </a:r>
            <a:endParaRPr sz="1800">
              <a:latin typeface="Arial"/>
              <a:cs typeface="Arial"/>
            </a:endParaRPr>
          </a:p>
          <a:p>
            <a:pPr marL="245745">
              <a:lnSpc>
                <a:spcPts val="2580"/>
              </a:lnSpc>
            </a:pPr>
            <a:r>
              <a:rPr sz="2200" b="1" spc="-5" dirty="0">
                <a:solidFill>
                  <a:srgbClr val="FB0028"/>
                </a:solidFill>
                <a:latin typeface="Arial"/>
                <a:cs typeface="Arial"/>
              </a:rPr>
              <a:t>stack</a:t>
            </a:r>
            <a:r>
              <a:rPr sz="2200" b="1" spc="-20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B0028"/>
                </a:solidFill>
                <a:latin typeface="Arial"/>
                <a:cs typeface="Arial"/>
              </a:rPr>
              <a:t>frames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65252" y="561213"/>
            <a:ext cx="118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3600" dirty="0">
                <a:solidFill>
                  <a:srgbClr val="000080"/>
                </a:solidFill>
                <a:latin typeface="Symbol"/>
                <a:cs typeface="Symbol"/>
              </a:rPr>
              <a:t></a:t>
            </a:r>
            <a:r>
              <a:rPr sz="3600" dirty="0">
                <a:solidFill>
                  <a:srgbClr val="000080"/>
                </a:solidFill>
              </a:rPr>
              <a:t>	</a:t>
            </a:r>
            <a:r>
              <a:rPr sz="1200" spc="-15" dirty="0">
                <a:solidFill>
                  <a:srgbClr val="000000"/>
                </a:solidFill>
                <a:latin typeface="Arial MT"/>
                <a:cs typeface="Arial MT"/>
              </a:rPr>
              <a:t>$</a:t>
            </a:r>
            <a:r>
              <a:rPr sz="1200" spc="-35" dirty="0">
                <a:solidFill>
                  <a:srgbClr val="000000"/>
                </a:solidFill>
                <a:latin typeface="Arial MT"/>
                <a:cs typeface="Arial MT"/>
              </a:rPr>
              <a:t>s</a:t>
            </a:r>
            <a:r>
              <a:rPr sz="1200" spc="-5" dirty="0">
                <a:solidFill>
                  <a:srgbClr val="000000"/>
                </a:solidFill>
                <a:latin typeface="Arial MT"/>
                <a:cs typeface="Arial MT"/>
              </a:rPr>
              <a:t>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01139" y="788797"/>
            <a:ext cx="1522730" cy="127000"/>
          </a:xfrm>
          <a:custGeom>
            <a:avLst/>
            <a:gdLst/>
            <a:ahLst/>
            <a:cxnLst/>
            <a:rect l="l" t="t" r="r" b="b"/>
            <a:pathLst>
              <a:path w="1522730" h="127000">
                <a:moveTo>
                  <a:pt x="1504808" y="54355"/>
                </a:moveTo>
                <a:lnTo>
                  <a:pt x="1408176" y="54355"/>
                </a:lnTo>
                <a:lnTo>
                  <a:pt x="1408176" y="72643"/>
                </a:lnTo>
                <a:lnTo>
                  <a:pt x="1395440" y="72681"/>
                </a:lnTo>
                <a:lnTo>
                  <a:pt x="1395603" y="127000"/>
                </a:lnTo>
                <a:lnTo>
                  <a:pt x="1522476" y="63118"/>
                </a:lnTo>
                <a:lnTo>
                  <a:pt x="1504808" y="54355"/>
                </a:lnTo>
                <a:close/>
              </a:path>
              <a:path w="1522730" h="127000">
                <a:moveTo>
                  <a:pt x="1395385" y="54394"/>
                </a:moveTo>
                <a:lnTo>
                  <a:pt x="0" y="58547"/>
                </a:lnTo>
                <a:lnTo>
                  <a:pt x="0" y="76835"/>
                </a:lnTo>
                <a:lnTo>
                  <a:pt x="1395440" y="72681"/>
                </a:lnTo>
                <a:lnTo>
                  <a:pt x="1395385" y="54394"/>
                </a:lnTo>
                <a:close/>
              </a:path>
              <a:path w="1522730" h="127000">
                <a:moveTo>
                  <a:pt x="1408176" y="54355"/>
                </a:moveTo>
                <a:lnTo>
                  <a:pt x="1395385" y="54394"/>
                </a:lnTo>
                <a:lnTo>
                  <a:pt x="1395440" y="72681"/>
                </a:lnTo>
                <a:lnTo>
                  <a:pt x="1408176" y="72643"/>
                </a:lnTo>
                <a:lnTo>
                  <a:pt x="1408176" y="54355"/>
                </a:lnTo>
                <a:close/>
              </a:path>
              <a:path w="1522730" h="127000">
                <a:moveTo>
                  <a:pt x="1395222" y="0"/>
                </a:moveTo>
                <a:lnTo>
                  <a:pt x="1395385" y="54394"/>
                </a:lnTo>
                <a:lnTo>
                  <a:pt x="1504808" y="54355"/>
                </a:lnTo>
                <a:lnTo>
                  <a:pt x="1395222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8420100" cy="36621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91" y="1981200"/>
            <a:ext cx="7671816" cy="4114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066800"/>
            <a:ext cx="8554212" cy="4648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751" y="417957"/>
            <a:ext cx="7343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Karakterlerle</a:t>
            </a:r>
            <a:r>
              <a:rPr sz="3200" spc="-4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229" dirty="0">
                <a:solidFill>
                  <a:srgbClr val="CC0000"/>
                </a:solidFill>
                <a:latin typeface="Arial MT"/>
                <a:cs typeface="Arial MT"/>
              </a:rPr>
              <a:t>çalışma</a:t>
            </a:r>
            <a:r>
              <a:rPr sz="32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içi</a:t>
            </a: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n t</a:t>
            </a:r>
            <a:r>
              <a:rPr sz="3200" spc="-10" dirty="0">
                <a:solidFill>
                  <a:srgbClr val="CC0000"/>
                </a:solidFill>
                <a:latin typeface="Arial MT"/>
                <a:cs typeface="Arial MT"/>
              </a:rPr>
              <a:t>e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me</a:t>
            </a: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l</a:t>
            </a:r>
            <a:r>
              <a:rPr sz="32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komutlar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290" y="1168653"/>
            <a:ext cx="818197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95833"/>
              <a:buChar char="•"/>
              <a:tabLst>
                <a:tab pos="120650" algn="l"/>
              </a:tabLst>
            </a:pPr>
            <a:r>
              <a:rPr sz="2400" spc="-275" dirty="0">
                <a:latin typeface="Arial MT"/>
                <a:cs typeface="Arial MT"/>
              </a:rPr>
              <a:t>Çoğu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bilgisayarlar,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prosesleri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karakter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gösteriminde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8-bitlik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kelime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kullanır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(ASCII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kodlamada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olduğu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gibi)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2700" marR="106045">
              <a:lnSpc>
                <a:spcPct val="100000"/>
              </a:lnSpc>
              <a:buClr>
                <a:srgbClr val="CC0000"/>
              </a:buClr>
              <a:buSzPct val="95833"/>
              <a:buChar char="•"/>
              <a:tabLst>
                <a:tab pos="120650" algn="l"/>
                <a:tab pos="2318385" algn="l"/>
                <a:tab pos="2710180" algn="l"/>
                <a:tab pos="3995420" algn="l"/>
              </a:tabLst>
            </a:pPr>
            <a:r>
              <a:rPr sz="2400" spc="-5" dirty="0">
                <a:latin typeface="Arial MT"/>
                <a:cs typeface="Arial MT"/>
              </a:rPr>
              <a:t>Bazı </a:t>
            </a:r>
            <a:r>
              <a:rPr sz="2400" spc="-15" dirty="0">
                <a:latin typeface="Arial MT"/>
                <a:cs typeface="Arial MT"/>
              </a:rPr>
              <a:t>komutlar,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32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bitlik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kelimeden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bitlik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kelime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elde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edebilir.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Bunlardan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lb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ve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sb	</a:t>
            </a:r>
            <a:r>
              <a:rPr sz="2400" spc="-5" dirty="0">
                <a:latin typeface="Arial MT"/>
                <a:cs typeface="Arial MT"/>
              </a:rPr>
              <a:t>transfer </a:t>
            </a:r>
            <a:r>
              <a:rPr sz="2400" dirty="0">
                <a:latin typeface="Arial MT"/>
                <a:cs typeface="Arial MT"/>
              </a:rPr>
              <a:t>komutları </a:t>
            </a:r>
            <a:r>
              <a:rPr sz="2400" spc="-5" dirty="0">
                <a:latin typeface="Arial MT"/>
                <a:cs typeface="Arial MT"/>
              </a:rPr>
              <a:t>32 bitlik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kelimeler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yerine	8 bitlik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kelimeleri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edebilir.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2700" marR="513715">
              <a:lnSpc>
                <a:spcPct val="100000"/>
              </a:lnSpc>
              <a:buClr>
                <a:srgbClr val="CC0000"/>
              </a:buClr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 MT"/>
                <a:cs typeface="Arial MT"/>
              </a:rPr>
              <a:t>MIPS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bunu </a:t>
            </a:r>
            <a:r>
              <a:rPr sz="2400" spc="-15" dirty="0">
                <a:latin typeface="Arial MT"/>
                <a:cs typeface="Arial MT"/>
              </a:rPr>
              <a:t>desteklemelidir.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Çünkü bazı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programlar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çalışmak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içindir.</a:t>
            </a:r>
            <a:endParaRPr sz="2400">
              <a:latin typeface="Arial MT"/>
              <a:cs typeface="Arial MT"/>
            </a:endParaRPr>
          </a:p>
          <a:p>
            <a:pPr marL="12700" marR="1174115">
              <a:lnSpc>
                <a:spcPct val="100000"/>
              </a:lnSpc>
              <a:buClr>
                <a:srgbClr val="CC0000"/>
              </a:buClr>
              <a:buSzPct val="95833"/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lb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(load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 byte)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Komutu</a:t>
            </a:r>
            <a:r>
              <a:rPr sz="2400" spc="-5" dirty="0">
                <a:latin typeface="Arial MT"/>
                <a:cs typeface="Arial MT"/>
              </a:rPr>
              <a:t>, ana hafızadaki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5" dirty="0">
                <a:latin typeface="Arial MT"/>
                <a:cs typeface="Arial MT"/>
              </a:rPr>
              <a:t> bitlik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veriyi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registerin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sağdaki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 </a:t>
            </a:r>
            <a:r>
              <a:rPr sz="2400" spc="-5" dirty="0">
                <a:latin typeface="Arial MT"/>
                <a:cs typeface="Arial MT"/>
              </a:rPr>
              <a:t>bitine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yükler.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buClr>
                <a:srgbClr val="CC0000"/>
              </a:buClr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Sb(Store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byte)</a:t>
            </a:r>
            <a:r>
              <a:rPr sz="2400" spc="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komutu</a:t>
            </a:r>
            <a:r>
              <a:rPr sz="2400" spc="-5" dirty="0">
                <a:latin typeface="Arial MT"/>
                <a:cs typeface="Arial MT"/>
              </a:rPr>
              <a:t> ise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bunun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tersini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yapar.</a:t>
            </a:r>
            <a:endParaRPr sz="2400">
              <a:latin typeface="Arial MT"/>
              <a:cs typeface="Arial MT"/>
            </a:endParaRPr>
          </a:p>
          <a:p>
            <a:pPr marL="660400" lvl="1" indent="-191135">
              <a:lnSpc>
                <a:spcPct val="100000"/>
              </a:lnSpc>
              <a:buClr>
                <a:srgbClr val="CC0000"/>
              </a:buClr>
              <a:buChar char="•"/>
              <a:tabLst>
                <a:tab pos="661035" algn="l"/>
              </a:tabLst>
            </a:pPr>
            <a:r>
              <a:rPr sz="2400" spc="-5" dirty="0">
                <a:latin typeface="Arial MT"/>
                <a:cs typeface="Arial MT"/>
              </a:rPr>
              <a:t>lb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$t0,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0($sp)</a:t>
            </a:r>
            <a:endParaRPr sz="2400">
              <a:latin typeface="Arial MT"/>
              <a:cs typeface="Arial MT"/>
            </a:endParaRPr>
          </a:p>
          <a:p>
            <a:pPr marL="660400" lvl="1" indent="-191135">
              <a:lnSpc>
                <a:spcPct val="100000"/>
              </a:lnSpc>
              <a:buClr>
                <a:srgbClr val="CC0000"/>
              </a:buClr>
              <a:buChar char="•"/>
              <a:tabLst>
                <a:tab pos="661035" algn="l"/>
              </a:tabLst>
            </a:pPr>
            <a:r>
              <a:rPr sz="2400" spc="-5" dirty="0">
                <a:latin typeface="Arial MT"/>
                <a:cs typeface="Arial MT"/>
              </a:rPr>
              <a:t>sb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$t0,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0($sp)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51206"/>
            <a:ext cx="8530590" cy="5083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2000" b="1" i="1" u="heavy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lang="tr-TR" sz="2000" b="1" i="1" u="heavy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sz="2000" b="1" i="1" u="heavy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000" b="1" i="1" u="heavy" dirty="0" err="1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hafta</a:t>
            </a:r>
            <a:r>
              <a:rPr sz="2000" b="1" i="1" u="heavy" spc="-4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başlangıcı)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89230" marR="5080" indent="-177165" algn="just">
              <a:lnSpc>
                <a:spcPct val="100000"/>
              </a:lnSpc>
              <a:spcBef>
                <a:spcPts val="1475"/>
              </a:spcBef>
              <a:buChar char="•"/>
              <a:tabLst>
                <a:tab pos="189865" algn="l"/>
              </a:tabLst>
            </a:pPr>
            <a:r>
              <a:rPr sz="2400" spc="-5" dirty="0">
                <a:latin typeface="Times New Roman"/>
                <a:cs typeface="Times New Roman"/>
              </a:rPr>
              <a:t>Alt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(Subroutine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yordam),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belirli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bir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işi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yapmaya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odaklanmış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bağımsız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programdır.</a:t>
            </a:r>
            <a:r>
              <a:rPr sz="2400" dirty="0">
                <a:latin typeface="Times New Roman"/>
                <a:cs typeface="Times New Roman"/>
              </a:rPr>
              <a:t> Kendisine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gelen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parametrelere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göre </a:t>
            </a:r>
            <a:r>
              <a:rPr sz="2400" spc="-5" dirty="0">
                <a:latin typeface="Times New Roman"/>
                <a:cs typeface="Times New Roman"/>
              </a:rPr>
              <a:t>işlemini yapıp elde ettiğ </a:t>
            </a:r>
            <a:r>
              <a:rPr sz="2400" dirty="0">
                <a:latin typeface="Times New Roman"/>
                <a:cs typeface="Times New Roman"/>
              </a:rPr>
              <a:t>sonucu </a:t>
            </a:r>
            <a:r>
              <a:rPr sz="2400" spc="-5" dirty="0">
                <a:latin typeface="Times New Roman"/>
                <a:cs typeface="Times New Roman"/>
              </a:rPr>
              <a:t>dışarıya göndermektedir. Yani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veya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başka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programlar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tarafından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çağrılan </a:t>
            </a:r>
            <a:r>
              <a:rPr sz="2400" dirty="0">
                <a:latin typeface="Times New Roman"/>
                <a:cs typeface="Times New Roman"/>
              </a:rPr>
              <a:t> programlardır.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189230" marR="5080" indent="-177165" algn="just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sz="2400" spc="-5" dirty="0">
                <a:latin typeface="Times New Roman"/>
                <a:cs typeface="Times New Roman"/>
              </a:rPr>
              <a:t>Alt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programlar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“Fonksiyon”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veya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“Prosedür”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olarak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iki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şekilde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isimlendirilir. </a:t>
            </a:r>
            <a:r>
              <a:rPr sz="2400" dirty="0">
                <a:latin typeface="Times New Roman"/>
                <a:cs typeface="Times New Roman"/>
              </a:rPr>
              <a:t>Fonksiyon tek </a:t>
            </a:r>
            <a:r>
              <a:rPr sz="2400" spc="-5" dirty="0">
                <a:latin typeface="Times New Roman"/>
                <a:cs typeface="Times New Roman"/>
              </a:rPr>
              <a:t>değer </a:t>
            </a:r>
            <a:r>
              <a:rPr sz="2400" dirty="0">
                <a:latin typeface="Times New Roman"/>
                <a:cs typeface="Times New Roman"/>
              </a:rPr>
              <a:t>hesaplar </a:t>
            </a:r>
            <a:r>
              <a:rPr sz="2400" spc="-1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çağırana gönderir. </a:t>
            </a:r>
            <a:r>
              <a:rPr sz="2400" dirty="0">
                <a:latin typeface="Times New Roman"/>
                <a:cs typeface="Times New Roman"/>
              </a:rPr>
              <a:t> Karekök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alma,</a:t>
            </a:r>
            <a:r>
              <a:rPr sz="2400" spc="-5" dirty="0">
                <a:latin typeface="Times New Roman"/>
                <a:cs typeface="Times New Roman"/>
              </a:rPr>
              <a:t> sinüs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kosinüs</a:t>
            </a:r>
            <a:r>
              <a:rPr sz="2400" dirty="0">
                <a:latin typeface="Times New Roman"/>
                <a:cs typeface="Times New Roman"/>
              </a:rPr>
              <a:t> v.b.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Prosedürler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daha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geneldir.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Esnek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şekilde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alt</a:t>
            </a:r>
            <a:r>
              <a:rPr sz="2400" spc="-5" dirty="0">
                <a:latin typeface="Times New Roman"/>
                <a:cs typeface="Times New Roman"/>
              </a:rPr>
              <a:t> programlar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yazılabilir.C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programlamada </a:t>
            </a:r>
            <a:r>
              <a:rPr sz="2400" dirty="0">
                <a:latin typeface="Times New Roman"/>
                <a:cs typeface="Times New Roman"/>
              </a:rPr>
              <a:t> fonksiyon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 prosedür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aynı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yapıda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yazılır.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53695"/>
            <a:ext cx="856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0000"/>
                </a:solidFill>
                <a:latin typeface="Arial MT"/>
                <a:cs typeface="Arial MT"/>
              </a:rPr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524000"/>
            <a:ext cx="4581525" cy="2845435"/>
          </a:xfrm>
          <a:prstGeom prst="rect">
            <a:avLst/>
          </a:prstGeom>
          <a:ln w="9144">
            <a:solidFill>
              <a:srgbClr val="CC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spc="-434" dirty="0">
                <a:solidFill>
                  <a:srgbClr val="3333CC"/>
                </a:solidFill>
                <a:latin typeface="Arial MT"/>
                <a:cs typeface="Arial MT"/>
              </a:rPr>
              <a:t>Aşağ</a:t>
            </a:r>
            <a:r>
              <a:rPr sz="2000" spc="-165" dirty="0">
                <a:solidFill>
                  <a:srgbClr val="3333CC"/>
                </a:solidFill>
                <a:latin typeface="Arial MT"/>
                <a:cs typeface="Arial MT"/>
              </a:rPr>
              <a:t>ı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da</a:t>
            </a:r>
            <a:r>
              <a:rPr sz="2000" spc="5" dirty="0">
                <a:solidFill>
                  <a:srgbClr val="3333CC"/>
                </a:solidFill>
                <a:latin typeface="Arial MT"/>
                <a:cs typeface="Arial MT"/>
              </a:rPr>
              <a:t>k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k</a:t>
            </a:r>
            <a:r>
              <a:rPr sz="2000" spc="5" dirty="0">
                <a:solidFill>
                  <a:srgbClr val="3333CC"/>
                </a:solidFill>
                <a:latin typeface="Arial MT"/>
                <a:cs typeface="Arial MT"/>
              </a:rPr>
              <a:t>o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d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u</a:t>
            </a:r>
            <a:r>
              <a:rPr sz="2000" spc="-3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3333CC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s</a:t>
            </a:r>
            <a:r>
              <a:rPr sz="2000" spc="5" dirty="0">
                <a:solidFill>
                  <a:srgbClr val="3333CC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mlere</a:t>
            </a:r>
            <a:r>
              <a:rPr sz="2000" spc="-3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dön</a:t>
            </a:r>
            <a:r>
              <a:rPr sz="2000" spc="5" dirty="0">
                <a:solidFill>
                  <a:srgbClr val="3333CC"/>
                </a:solidFill>
                <a:latin typeface="Arial MT"/>
                <a:cs typeface="Arial MT"/>
              </a:rPr>
              <a:t>ü</a:t>
            </a:r>
            <a:r>
              <a:rPr sz="2000" spc="-285" dirty="0">
                <a:solidFill>
                  <a:srgbClr val="3333CC"/>
                </a:solidFill>
                <a:latin typeface="Arial MT"/>
                <a:cs typeface="Arial MT"/>
              </a:rPr>
              <a:t>ştü</a:t>
            </a:r>
            <a:r>
              <a:rPr sz="2000" spc="-150" dirty="0">
                <a:solidFill>
                  <a:srgbClr val="3333C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ü</a:t>
            </a:r>
            <a:r>
              <a:rPr sz="2000" spc="-10" dirty="0">
                <a:solidFill>
                  <a:srgbClr val="3333CC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void</a:t>
            </a:r>
            <a:r>
              <a:rPr sz="2000" spc="-1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strcpy</a:t>
            </a:r>
            <a:r>
              <a:rPr sz="2000" spc="-4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(char</a:t>
            </a:r>
            <a:r>
              <a:rPr sz="2000" spc="-4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x[],</a:t>
            </a:r>
            <a:r>
              <a:rPr sz="2000" spc="-3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char</a:t>
            </a:r>
            <a:r>
              <a:rPr sz="2000" spc="-2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y[])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370205" marR="3737610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int</a:t>
            </a:r>
            <a:r>
              <a:rPr sz="2000" spc="-10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i; </a:t>
            </a:r>
            <a:r>
              <a:rPr sz="2000" spc="-54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i=0;</a:t>
            </a:r>
            <a:endParaRPr sz="2000">
              <a:latin typeface="Arial MT"/>
              <a:cs typeface="Arial MT"/>
            </a:endParaRPr>
          </a:p>
          <a:p>
            <a:pPr marL="370205">
              <a:lnSpc>
                <a:spcPct val="100000"/>
              </a:lnSpc>
              <a:tabLst>
                <a:tab pos="1090930" algn="l"/>
              </a:tabLst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while	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((x[i]</a:t>
            </a:r>
            <a:r>
              <a:rPr sz="2000" spc="-3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y[i])</a:t>
            </a:r>
            <a:r>
              <a:rPr sz="2000" spc="-3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!=</a:t>
            </a:r>
            <a:r>
              <a:rPr sz="2000" spc="-2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`\0’)</a:t>
            </a:r>
            <a:endParaRPr sz="2000">
              <a:latin typeface="Arial MT"/>
              <a:cs typeface="Arial MT"/>
            </a:endParaRPr>
          </a:p>
          <a:p>
            <a:pPr marL="370205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i</a:t>
            </a:r>
            <a:r>
              <a:rPr sz="2000" spc="-2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+</a:t>
            </a:r>
            <a:r>
              <a:rPr sz="2000" spc="-3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=</a:t>
            </a:r>
            <a:r>
              <a:rPr sz="2000" spc="-3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1;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11453"/>
            <a:ext cx="83185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String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(dizi-karakter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90" dirty="0">
                <a:latin typeface="Arial MT"/>
                <a:cs typeface="Arial MT"/>
              </a:rPr>
              <a:t>topluluğu)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karakterlerden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60" dirty="0">
                <a:latin typeface="Arial MT"/>
                <a:cs typeface="Arial MT"/>
              </a:rPr>
              <a:t>oluşur.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Örneğin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C’de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tanımlı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6861809" algn="l"/>
              </a:tabLst>
            </a:pPr>
            <a:r>
              <a:rPr sz="2000" i="1" dirty="0">
                <a:latin typeface="Arial"/>
                <a:cs typeface="Arial"/>
              </a:rPr>
              <a:t>“Cal”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stringi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byte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ile gösterilir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67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(C),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97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(a),108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(l),0(null)	</a:t>
            </a:r>
            <a:r>
              <a:rPr sz="2000" spc="-25" dirty="0">
                <a:latin typeface="Arial MT"/>
                <a:cs typeface="Arial MT"/>
              </a:rPr>
              <a:t>olur.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523613"/>
            <a:ext cx="4354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Varsayım: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dizilerinin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başlangıç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adresleri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$a0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ve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$a1’de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olsun.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 için</a:t>
            </a:r>
            <a:r>
              <a:rPr sz="1800" b="1" spc="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$so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reg’i </a:t>
            </a:r>
            <a:r>
              <a:rPr sz="1800" b="1" dirty="0">
                <a:latin typeface="Arial"/>
                <a:cs typeface="Arial"/>
              </a:rPr>
              <a:t>kullanılsın. </a:t>
            </a:r>
            <a:r>
              <a:rPr sz="1800" b="1" spc="-10" dirty="0">
                <a:latin typeface="Arial"/>
                <a:cs typeface="Arial"/>
              </a:rPr>
              <a:t>$so </a:t>
            </a:r>
            <a:r>
              <a:rPr sz="1800" b="1" spc="-5" dirty="0">
                <a:latin typeface="Arial"/>
                <a:cs typeface="Arial"/>
              </a:rPr>
              <a:t>reg’i muhakkak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stakc’te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yedeklenmelidir.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5915" y="1600213"/>
            <a:ext cx="3247656" cy="42203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52957"/>
            <a:ext cx="798068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325" marR="5080" indent="-17526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•"/>
              <a:tabLst>
                <a:tab pos="187960" algn="l"/>
              </a:tabLst>
            </a:pPr>
            <a:r>
              <a:rPr sz="3200" dirty="0">
                <a:latin typeface="Times New Roman"/>
                <a:cs typeface="Times New Roman"/>
              </a:rPr>
              <a:t>MIPS komut seti half-word (16 bitlik) yükleme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depolama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(transfer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işlemlerini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destekler.</a:t>
            </a:r>
            <a:endParaRPr sz="3200">
              <a:latin typeface="Times New Roman"/>
              <a:cs typeface="Times New Roman"/>
            </a:endParaRPr>
          </a:p>
          <a:p>
            <a:pPr marL="355600" marR="141605" indent="-342900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h (load half) : </a:t>
            </a:r>
            <a:r>
              <a:rPr sz="3200" dirty="0">
                <a:latin typeface="Times New Roman"/>
                <a:cs typeface="Times New Roman"/>
              </a:rPr>
              <a:t>hafızadan bir half word’ü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registerin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ağırlıksız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16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bitine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yükleme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işini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yapar.</a:t>
            </a:r>
            <a:endParaRPr sz="3200">
              <a:latin typeface="Times New Roman"/>
              <a:cs typeface="Times New Roman"/>
            </a:endParaRPr>
          </a:p>
          <a:p>
            <a:pPr marL="355600" marR="943610" indent="-342900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Sh(Store</a:t>
            </a:r>
            <a:r>
              <a:rPr sz="32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half)</a:t>
            </a:r>
            <a:r>
              <a:rPr sz="32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:</a:t>
            </a:r>
            <a:r>
              <a:rPr sz="3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komut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ise tersi</a:t>
            </a:r>
            <a:r>
              <a:rPr sz="3200" spc="-5" dirty="0">
                <a:latin typeface="Times New Roman"/>
                <a:cs typeface="Times New Roman"/>
              </a:rPr>
              <a:t> işlemi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yapar.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267200"/>
            <a:ext cx="7467600" cy="9585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28371"/>
            <a:ext cx="4438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32</a:t>
            </a:r>
            <a:r>
              <a:rPr sz="2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bit</a:t>
            </a:r>
            <a:r>
              <a:rPr sz="28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immediate</a:t>
            </a:r>
            <a:r>
              <a:rPr sz="2800" spc="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00"/>
                </a:solidFill>
                <a:latin typeface="Arial MT"/>
                <a:cs typeface="Arial MT"/>
              </a:rPr>
              <a:t>operandlar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40053"/>
            <a:ext cx="82518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dirty="0">
                <a:latin typeface="Arial MT"/>
                <a:cs typeface="Arial MT"/>
              </a:rPr>
              <a:t>Immediate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komutlar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sadece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16-bit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sabitler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belirtilebilir.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lui</a:t>
            </a:r>
            <a:r>
              <a:rPr sz="240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(load</a:t>
            </a:r>
            <a:r>
              <a:rPr sz="240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upper</a:t>
            </a:r>
            <a:r>
              <a:rPr sz="24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immediate)</a:t>
            </a:r>
            <a:r>
              <a:rPr sz="24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komutu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bitlik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sabiti,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registerin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upper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 (en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ağırlıkılı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bit)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alanına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kaydetmek</a:t>
            </a:r>
            <a:r>
              <a:rPr sz="2400" spc="-5" dirty="0">
                <a:latin typeface="Arial MT"/>
                <a:cs typeface="Arial MT"/>
              </a:rPr>
              <a:t> için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kullanılır.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667000"/>
            <a:ext cx="8432292" cy="2019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160731"/>
            <a:ext cx="7462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Örnek: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32 </a:t>
            </a:r>
            <a:r>
              <a:rPr sz="4000" dirty="0">
                <a:solidFill>
                  <a:srgbClr val="000000"/>
                </a:solidFill>
              </a:rPr>
              <a:t>bitlik</a:t>
            </a:r>
            <a:r>
              <a:rPr sz="4000" spc="-1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sabit</a:t>
            </a:r>
            <a:r>
              <a:rPr sz="4000" spc="-2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sayı </a:t>
            </a:r>
            <a:r>
              <a:rPr sz="4000" dirty="0">
                <a:solidFill>
                  <a:srgbClr val="000000"/>
                </a:solidFill>
              </a:rPr>
              <a:t>oluşturma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33400" y="1371600"/>
            <a:ext cx="7068820" cy="3857625"/>
            <a:chOff x="533400" y="1371600"/>
            <a:chExt cx="7068820" cy="3857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371600"/>
              <a:ext cx="6915911" cy="1066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2209800"/>
              <a:ext cx="6905244" cy="1514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3657600"/>
              <a:ext cx="6591300" cy="15712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2140" y="5284419"/>
            <a:ext cx="66122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25620" algn="l"/>
              </a:tabLst>
            </a:pPr>
            <a:r>
              <a:rPr sz="2400" b="1" dirty="0">
                <a:latin typeface="Arial"/>
                <a:cs typeface="Arial"/>
              </a:rPr>
              <a:t>MIPS’te , </a:t>
            </a:r>
            <a:r>
              <a:rPr sz="2400" b="1" spc="-5" dirty="0">
                <a:latin typeface="Arial"/>
                <a:cs typeface="Arial"/>
              </a:rPr>
              <a:t>assemler $at registerinde saklanmış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değeri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uzun </a:t>
            </a:r>
            <a:r>
              <a:rPr sz="2400" b="1" spc="-5" dirty="0">
                <a:latin typeface="Arial"/>
                <a:cs typeface="Arial"/>
              </a:rPr>
              <a:t>sabit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değerlerini	</a:t>
            </a:r>
            <a:r>
              <a:rPr sz="2400" b="1" spc="-10" dirty="0">
                <a:latin typeface="Arial"/>
                <a:cs typeface="Arial"/>
              </a:rPr>
              <a:t>veya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adres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değerlerini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oluşturmaktan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sorumludur.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940053"/>
            <a:ext cx="8051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32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bitlik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sabit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tanımlamak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iki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immediate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komut </a:t>
            </a:r>
            <a:r>
              <a:rPr sz="2400" spc="-20" dirty="0">
                <a:latin typeface="Arial MT"/>
                <a:cs typeface="Arial MT"/>
              </a:rPr>
              <a:t>kullanılır.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346" y="110439"/>
            <a:ext cx="7051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Dallanma</a:t>
            </a:r>
            <a:r>
              <a:rPr sz="3200" spc="-20" dirty="0"/>
              <a:t> </a:t>
            </a:r>
            <a:r>
              <a:rPr sz="3200" dirty="0"/>
              <a:t>ve</a:t>
            </a:r>
            <a:r>
              <a:rPr sz="3200" spc="5" dirty="0"/>
              <a:t> </a:t>
            </a:r>
            <a:r>
              <a:rPr sz="3200" dirty="0"/>
              <a:t>atlamada</a:t>
            </a:r>
            <a:r>
              <a:rPr sz="3200" spc="-25" dirty="0"/>
              <a:t> </a:t>
            </a:r>
            <a:r>
              <a:rPr sz="3200" dirty="0"/>
              <a:t>adreslemenin</a:t>
            </a:r>
            <a:r>
              <a:rPr sz="3200" spc="-35" dirty="0"/>
              <a:t> </a:t>
            </a:r>
            <a:r>
              <a:rPr sz="3200" dirty="0"/>
              <a:t>önemi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125730" indent="-88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•"/>
              <a:tabLst>
                <a:tab pos="165100" algn="l"/>
              </a:tabLst>
            </a:pPr>
            <a:r>
              <a:rPr spc="-5" dirty="0"/>
              <a:t>Şartlı dallanmada, dallanılacak </a:t>
            </a:r>
            <a:r>
              <a:rPr dirty="0"/>
              <a:t>adres 16 </a:t>
            </a:r>
            <a:r>
              <a:rPr spc="-5" dirty="0"/>
              <a:t>bitlik sabit </a:t>
            </a:r>
            <a:r>
              <a:rPr dirty="0"/>
              <a:t>bir değerdir.</a:t>
            </a:r>
            <a:r>
              <a:rPr spc="5" dirty="0"/>
              <a:t> </a:t>
            </a:r>
            <a:r>
              <a:rPr spc="-5" dirty="0"/>
              <a:t>Dallanılacak </a:t>
            </a:r>
            <a:r>
              <a:rPr spc="-484" dirty="0"/>
              <a:t> </a:t>
            </a:r>
            <a:r>
              <a:rPr dirty="0"/>
              <a:t>adres</a:t>
            </a:r>
            <a:r>
              <a:rPr spc="-25" dirty="0"/>
              <a:t> </a:t>
            </a:r>
            <a:r>
              <a:rPr dirty="0"/>
              <a:t>16</a:t>
            </a:r>
            <a:r>
              <a:rPr spc="-5" dirty="0"/>
              <a:t> </a:t>
            </a:r>
            <a:r>
              <a:rPr dirty="0"/>
              <a:t>bitden</a:t>
            </a:r>
            <a:r>
              <a:rPr spc="-25" dirty="0"/>
              <a:t> </a:t>
            </a:r>
            <a:r>
              <a:rPr dirty="0"/>
              <a:t>daha</a:t>
            </a:r>
            <a:r>
              <a:rPr spc="-10" dirty="0"/>
              <a:t> </a:t>
            </a:r>
            <a:r>
              <a:rPr dirty="0"/>
              <a:t>büyük</a:t>
            </a:r>
            <a:r>
              <a:rPr spc="-30" dirty="0"/>
              <a:t> </a:t>
            </a:r>
            <a:r>
              <a:rPr dirty="0"/>
              <a:t>ise</a:t>
            </a:r>
            <a:r>
              <a:rPr spc="-15" dirty="0"/>
              <a:t> </a:t>
            </a:r>
            <a:r>
              <a:rPr dirty="0"/>
              <a:t>ne </a:t>
            </a:r>
            <a:r>
              <a:rPr spc="-5" dirty="0"/>
              <a:t>olacaktır?</a:t>
            </a:r>
          </a:p>
          <a:p>
            <a:pPr marL="187960" indent="-175260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Char char="•"/>
              <a:tabLst>
                <a:tab pos="187960" algn="l"/>
              </a:tabLst>
            </a:pPr>
            <a:r>
              <a:rPr spc="-5" dirty="0"/>
              <a:t>Aynı</a:t>
            </a:r>
            <a:r>
              <a:rPr spc="-10" dirty="0"/>
              <a:t> </a:t>
            </a:r>
            <a:r>
              <a:rPr spc="-5" dirty="0"/>
              <a:t>şekilde</a:t>
            </a:r>
            <a:r>
              <a:rPr spc="-30" dirty="0"/>
              <a:t> </a:t>
            </a:r>
            <a:r>
              <a:rPr spc="-5" dirty="0"/>
              <a:t>şartsız</a:t>
            </a:r>
            <a:r>
              <a:rPr spc="-15" dirty="0"/>
              <a:t> </a:t>
            </a:r>
            <a:r>
              <a:rPr spc="-5" dirty="0"/>
              <a:t>dallanmada</a:t>
            </a:r>
            <a:r>
              <a:rPr spc="-15" dirty="0"/>
              <a:t> </a:t>
            </a:r>
            <a:r>
              <a:rPr spc="-5" dirty="0"/>
              <a:t>(atlama)</a:t>
            </a:r>
            <a:r>
              <a:rPr spc="509" dirty="0"/>
              <a:t> </a:t>
            </a:r>
            <a:r>
              <a:rPr spc="5" dirty="0"/>
              <a:t>da</a:t>
            </a:r>
            <a:r>
              <a:rPr dirty="0"/>
              <a:t> dallanılacak</a:t>
            </a:r>
            <a:r>
              <a:rPr spc="-25" dirty="0"/>
              <a:t> </a:t>
            </a:r>
            <a:r>
              <a:rPr dirty="0"/>
              <a:t>adres</a:t>
            </a:r>
            <a:r>
              <a:rPr spc="-20" dirty="0"/>
              <a:t> </a:t>
            </a:r>
            <a:r>
              <a:rPr dirty="0"/>
              <a:t>26 </a:t>
            </a:r>
            <a:r>
              <a:rPr spc="-5" dirty="0"/>
              <a:t>bit’tir.</a:t>
            </a:r>
            <a:r>
              <a:rPr spc="-30" dirty="0"/>
              <a:t> </a:t>
            </a:r>
            <a:r>
              <a:rPr spc="-5" dirty="0"/>
              <a:t>Daha</a:t>
            </a: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dirty="0"/>
              <a:t>büyük</a:t>
            </a:r>
            <a:r>
              <a:rPr spc="-35" dirty="0"/>
              <a:t> </a:t>
            </a:r>
            <a:r>
              <a:rPr dirty="0"/>
              <a:t>bir</a:t>
            </a:r>
            <a:r>
              <a:rPr spc="-15" dirty="0"/>
              <a:t> </a:t>
            </a:r>
            <a:r>
              <a:rPr dirty="0"/>
              <a:t>değerde</a:t>
            </a:r>
            <a:r>
              <a:rPr spc="-35" dirty="0"/>
              <a:t> </a:t>
            </a:r>
            <a:r>
              <a:rPr dirty="0"/>
              <a:t>ne</a:t>
            </a:r>
            <a:r>
              <a:rPr spc="-5" dirty="0"/>
              <a:t> olacaktır?</a:t>
            </a:r>
          </a:p>
          <a:p>
            <a:pPr marL="12700" marR="41402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C00000"/>
                </a:solidFill>
              </a:rPr>
              <a:t>1-</a:t>
            </a:r>
            <a:r>
              <a:rPr sz="2400" spc="-5" dirty="0">
                <a:solidFill>
                  <a:srgbClr val="C00000"/>
                </a:solidFill>
              </a:rPr>
              <a:t> Dallanma</a:t>
            </a:r>
            <a:r>
              <a:rPr sz="2400" spc="-10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adresi,</a:t>
            </a:r>
            <a:r>
              <a:rPr sz="2400" spc="-30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32bitlik</a:t>
            </a:r>
            <a:r>
              <a:rPr sz="2400" spc="-40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bir</a:t>
            </a:r>
            <a:r>
              <a:rPr sz="2400" spc="10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reg’in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içeriği</a:t>
            </a:r>
            <a:r>
              <a:rPr sz="2400" spc="-45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ile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toplanıp</a:t>
            </a:r>
            <a:r>
              <a:rPr sz="2400" spc="-3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PC’ye </a:t>
            </a:r>
            <a:r>
              <a:rPr sz="2400" spc="-585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yazılır . Buna relative </a:t>
            </a:r>
            <a:r>
              <a:rPr sz="2400" spc="-5" dirty="0">
                <a:solidFill>
                  <a:srgbClr val="C00000"/>
                </a:solidFill>
              </a:rPr>
              <a:t>adresleme </a:t>
            </a:r>
            <a:r>
              <a:rPr sz="2400" dirty="0">
                <a:solidFill>
                  <a:srgbClr val="C00000"/>
                </a:solidFill>
              </a:rPr>
              <a:t>denir. </a:t>
            </a:r>
            <a:r>
              <a:rPr sz="2400" spc="-10" dirty="0">
                <a:solidFill>
                  <a:srgbClr val="C00000"/>
                </a:solidFill>
              </a:rPr>
              <a:t>Ama </a:t>
            </a:r>
            <a:r>
              <a:rPr sz="2400" dirty="0">
                <a:solidFill>
                  <a:srgbClr val="C00000"/>
                </a:solidFill>
              </a:rPr>
              <a:t>hangi registeri </a:t>
            </a:r>
            <a:r>
              <a:rPr sz="2400" spc="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kullanalım?</a:t>
            </a:r>
            <a:endParaRPr sz="2400"/>
          </a:p>
          <a:p>
            <a:pPr marL="927100">
              <a:lnSpc>
                <a:spcPct val="100000"/>
              </a:lnSpc>
              <a:spcBef>
                <a:spcPts val="580"/>
              </a:spcBef>
              <a:tabLst>
                <a:tab pos="2807970" algn="l"/>
                <a:tab pos="3134360" algn="l"/>
              </a:tabLst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PC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=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register	+	dallanma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komutundaki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adres</a:t>
            </a:r>
            <a:endParaRPr sz="2400">
              <a:latin typeface="Times New Roman"/>
              <a:cs typeface="Times New Roman"/>
            </a:endParaRPr>
          </a:p>
          <a:p>
            <a:pPr marL="12700" marR="169545">
              <a:lnSpc>
                <a:spcPct val="100000"/>
              </a:lnSpc>
              <a:spcBef>
                <a:spcPts val="495"/>
              </a:spcBef>
            </a:pPr>
            <a:r>
              <a:rPr spc="-5" dirty="0"/>
              <a:t>Şartlı dallanmalarda </a:t>
            </a:r>
            <a:r>
              <a:rPr dirty="0"/>
              <a:t>genellikle </a:t>
            </a:r>
            <a:r>
              <a:rPr spc="-5" dirty="0"/>
              <a:t>yakın </a:t>
            </a:r>
            <a:r>
              <a:rPr dirty="0"/>
              <a:t>komutlara </a:t>
            </a:r>
            <a:r>
              <a:rPr spc="-5" dirty="0"/>
              <a:t>dallanıldığından (İstatistiksel </a:t>
            </a:r>
            <a:r>
              <a:rPr dirty="0"/>
              <a:t> </a:t>
            </a:r>
            <a:r>
              <a:rPr spc="-5" dirty="0"/>
              <a:t>elde</a:t>
            </a:r>
            <a:r>
              <a:rPr spc="5" dirty="0"/>
              <a:t> </a:t>
            </a:r>
            <a:r>
              <a:rPr spc="-5" dirty="0"/>
              <a:t>edilmiştir)</a:t>
            </a:r>
            <a:r>
              <a:rPr spc="-20" dirty="0"/>
              <a:t> </a:t>
            </a:r>
            <a:r>
              <a:rPr dirty="0"/>
              <a:t>,</a:t>
            </a:r>
            <a:r>
              <a:rPr spc="5" dirty="0"/>
              <a:t> </a:t>
            </a:r>
            <a:r>
              <a:rPr spc="-5" dirty="0"/>
              <a:t>mevcut</a:t>
            </a:r>
            <a:r>
              <a:rPr spc="10" dirty="0"/>
              <a:t> </a:t>
            </a:r>
            <a:r>
              <a:rPr spc="-5" dirty="0"/>
              <a:t>komutun</a:t>
            </a:r>
            <a:r>
              <a:rPr spc="-20" dirty="0"/>
              <a:t> </a:t>
            </a:r>
            <a:r>
              <a:rPr dirty="0"/>
              <a:t>adresinin</a:t>
            </a:r>
            <a:r>
              <a:rPr spc="-35" dirty="0"/>
              <a:t> </a:t>
            </a:r>
            <a:r>
              <a:rPr dirty="0"/>
              <a:t>tutulduğu</a:t>
            </a:r>
            <a:r>
              <a:rPr spc="-35" dirty="0"/>
              <a:t> </a:t>
            </a:r>
            <a:r>
              <a:rPr spc="-5" dirty="0"/>
              <a:t>PC</a:t>
            </a:r>
            <a:r>
              <a:rPr spc="20" dirty="0"/>
              <a:t> </a:t>
            </a:r>
            <a:r>
              <a:rPr dirty="0"/>
              <a:t>reg’in</a:t>
            </a:r>
            <a:r>
              <a:rPr spc="-15" dirty="0"/>
              <a:t> </a:t>
            </a:r>
            <a:r>
              <a:rPr spc="-5" dirty="0"/>
              <a:t>kullanıma</a:t>
            </a:r>
            <a:r>
              <a:rPr spc="-15" dirty="0"/>
              <a:t> </a:t>
            </a:r>
            <a:r>
              <a:rPr dirty="0"/>
              <a:t>çok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6175959"/>
            <a:ext cx="4596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uygundur.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Buna</a:t>
            </a:r>
            <a:r>
              <a:rPr sz="2000" spc="-5" dirty="0">
                <a:latin typeface="Times New Roman"/>
                <a:cs typeface="Times New Roman"/>
              </a:rPr>
              <a:t> PC-Relativ adresleme</a:t>
            </a:r>
            <a:r>
              <a:rPr sz="2000" dirty="0">
                <a:latin typeface="Times New Roman"/>
                <a:cs typeface="Times New Roman"/>
              </a:rPr>
              <a:t> denir.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8" y="1819307"/>
            <a:ext cx="5791567" cy="667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975" y="733445"/>
            <a:ext cx="7886700" cy="790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40" y="478281"/>
            <a:ext cx="7566659" cy="2624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17475">
              <a:lnSpc>
                <a:spcPct val="100000"/>
              </a:lnSpc>
              <a:spcBef>
                <a:spcPts val="95"/>
              </a:spcBef>
              <a:tabLst>
                <a:tab pos="499109" algn="l"/>
              </a:tabLst>
            </a:pPr>
            <a:r>
              <a:rPr sz="2800" dirty="0">
                <a:solidFill>
                  <a:srgbClr val="C00000"/>
                </a:solidFill>
              </a:rPr>
              <a:t>2-	</a:t>
            </a:r>
            <a:r>
              <a:rPr sz="2800" spc="-5" dirty="0">
                <a:solidFill>
                  <a:srgbClr val="C00000"/>
                </a:solidFill>
              </a:rPr>
              <a:t>PC’nin içeriği ile dallanma komutundaki adres 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toplanıp</a:t>
            </a:r>
            <a:r>
              <a:rPr sz="2800" spc="-2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PC’ye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yazılır.</a:t>
            </a:r>
            <a:r>
              <a:rPr sz="2800" spc="-1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Buna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PC-Relative</a:t>
            </a:r>
            <a:r>
              <a:rPr sz="2800" spc="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adresleme </a:t>
            </a:r>
            <a:r>
              <a:rPr sz="2800" spc="-68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denir. Genellikle</a:t>
            </a:r>
            <a:r>
              <a:rPr sz="2800" spc="-2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bu</a:t>
            </a:r>
            <a:r>
              <a:rPr sz="2800" spc="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kullanılır</a:t>
            </a:r>
            <a:r>
              <a:rPr sz="2800" spc="-3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.</a:t>
            </a:r>
            <a:endParaRPr sz="2800"/>
          </a:p>
          <a:p>
            <a:pPr marL="25400" marR="17780" indent="914400">
              <a:lnSpc>
                <a:spcPct val="108900"/>
              </a:lnSpc>
              <a:spcBef>
                <a:spcPts val="370"/>
              </a:spcBef>
              <a:tabLst>
                <a:tab pos="3820160" algn="l"/>
                <a:tab pos="4570730" algn="l"/>
              </a:tabLst>
            </a:pP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PC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= </a:t>
            </a:r>
            <a:r>
              <a:rPr sz="2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PC</a:t>
            </a:r>
            <a:r>
              <a:rPr sz="2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+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dallanma</a:t>
            </a:r>
            <a:r>
              <a:rPr sz="2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komutundaki</a:t>
            </a:r>
            <a:r>
              <a:rPr sz="28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adres 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Böylece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biz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mevcut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komuttan	</a:t>
            </a:r>
            <a:r>
              <a:rPr dirty="0">
                <a:solidFill>
                  <a:srgbClr val="000000"/>
                </a:solidFill>
              </a:rPr>
              <a:t>±</a:t>
            </a:r>
            <a:r>
              <a:rPr spc="-5" dirty="0">
                <a:solidFill>
                  <a:srgbClr val="000000"/>
                </a:solidFill>
              </a:rPr>
              <a:t> 2</a:t>
            </a:r>
            <a:r>
              <a:rPr sz="2400" spc="-7" baseline="24305" dirty="0">
                <a:solidFill>
                  <a:srgbClr val="000000"/>
                </a:solidFill>
              </a:rPr>
              <a:t>15	</a:t>
            </a:r>
            <a:r>
              <a:rPr sz="2400" dirty="0">
                <a:solidFill>
                  <a:srgbClr val="000000"/>
                </a:solidFill>
              </a:rPr>
              <a:t>word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adresi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kadar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uzağa </a:t>
            </a:r>
            <a:r>
              <a:rPr sz="2400" spc="-5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dallanabiliriz.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3150234"/>
            <a:ext cx="7785734" cy="236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9375" indent="-34353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355600" algn="l"/>
                <a:tab pos="356235" algn="l"/>
                <a:tab pos="4633595" algn="l"/>
              </a:tabLst>
            </a:pPr>
            <a:r>
              <a:rPr sz="2400" spc="-5" dirty="0">
                <a:latin typeface="Times New Roman"/>
                <a:cs typeface="Times New Roman"/>
              </a:rPr>
              <a:t>Şartlı dallanmada, belirtilen </a:t>
            </a:r>
            <a:r>
              <a:rPr sz="2400" dirty="0">
                <a:latin typeface="Times New Roman"/>
                <a:cs typeface="Times New Roman"/>
              </a:rPr>
              <a:t>16 bitlik </a:t>
            </a:r>
            <a:r>
              <a:rPr sz="2400" spc="-5" dirty="0">
                <a:latin typeface="Times New Roman"/>
                <a:cs typeface="Times New Roman"/>
              </a:rPr>
              <a:t>sabit </a:t>
            </a:r>
            <a:r>
              <a:rPr sz="2400" dirty="0">
                <a:latin typeface="Times New Roman"/>
                <a:cs typeface="Times New Roman"/>
              </a:rPr>
              <a:t>değer, hafızadaki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 </a:t>
            </a:r>
            <a:r>
              <a:rPr sz="2400" dirty="0">
                <a:latin typeface="Times New Roman"/>
                <a:cs typeface="Times New Roman"/>
              </a:rPr>
              <a:t>(32 bit – 4 byte) adresleridir. </a:t>
            </a:r>
            <a:r>
              <a:rPr sz="2400" spc="-5" dirty="0">
                <a:latin typeface="Times New Roman"/>
                <a:cs typeface="Times New Roman"/>
              </a:rPr>
              <a:t>Oysa </a:t>
            </a:r>
            <a:r>
              <a:rPr sz="2400" dirty="0">
                <a:latin typeface="Times New Roman"/>
                <a:cs typeface="Times New Roman"/>
              </a:rPr>
              <a:t>ana </a:t>
            </a:r>
            <a:r>
              <a:rPr sz="2400" spc="-5" dirty="0">
                <a:latin typeface="Times New Roman"/>
                <a:cs typeface="Times New Roman"/>
              </a:rPr>
              <a:t>hafızada </a:t>
            </a:r>
            <a:r>
              <a:rPr sz="2400" dirty="0">
                <a:latin typeface="Times New Roman"/>
                <a:cs typeface="Times New Roman"/>
              </a:rPr>
              <a:t>1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baytlık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adresleme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söz</a:t>
            </a:r>
            <a:r>
              <a:rPr sz="2400" dirty="0">
                <a:latin typeface="Times New Roman"/>
                <a:cs typeface="Times New Roman"/>
              </a:rPr>
              <a:t> konusuydu.	Bu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durumda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dallanılacak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doğru adresi </a:t>
            </a:r>
            <a:r>
              <a:rPr sz="2400" spc="-5" dirty="0">
                <a:latin typeface="Times New Roman"/>
                <a:cs typeface="Times New Roman"/>
              </a:rPr>
              <a:t>bulmak </a:t>
            </a:r>
            <a:r>
              <a:rPr sz="2400" dirty="0">
                <a:latin typeface="Times New Roman"/>
                <a:cs typeface="Times New Roman"/>
              </a:rPr>
              <a:t>için 16 bitlik </a:t>
            </a:r>
            <a:r>
              <a:rPr sz="2400" spc="-5" dirty="0">
                <a:latin typeface="Times New Roman"/>
                <a:cs typeface="Times New Roman"/>
              </a:rPr>
              <a:t>sabit </a:t>
            </a:r>
            <a:r>
              <a:rPr sz="2400" dirty="0">
                <a:latin typeface="Times New Roman"/>
                <a:cs typeface="Times New Roman"/>
              </a:rPr>
              <a:t>değeri 4 ile çarpıp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PC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4’e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eklemek</a:t>
            </a:r>
            <a:r>
              <a:rPr sz="2400" dirty="0">
                <a:latin typeface="Times New Roman"/>
                <a:cs typeface="Times New Roman"/>
              </a:rPr>
              <a:t> gerekir.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60"/>
              </a:spcBef>
            </a:pPr>
            <a:r>
              <a:rPr sz="2800" b="1" spc="-5" dirty="0">
                <a:solidFill>
                  <a:srgbClr val="21218A"/>
                </a:solidFill>
                <a:latin typeface="Times New Roman"/>
                <a:cs typeface="Times New Roman"/>
              </a:rPr>
              <a:t>PC</a:t>
            </a:r>
            <a:r>
              <a:rPr sz="2800" b="1" dirty="0">
                <a:solidFill>
                  <a:srgbClr val="21218A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1218A"/>
                </a:solidFill>
                <a:latin typeface="Times New Roman"/>
                <a:cs typeface="Times New Roman"/>
              </a:rPr>
              <a:t>=</a:t>
            </a:r>
            <a:r>
              <a:rPr sz="2800" b="1" spc="-10" dirty="0">
                <a:solidFill>
                  <a:srgbClr val="21218A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1218A"/>
                </a:solidFill>
                <a:latin typeface="Times New Roman"/>
                <a:cs typeface="Times New Roman"/>
              </a:rPr>
              <a:t>(PC+4)</a:t>
            </a:r>
            <a:r>
              <a:rPr sz="2800" b="1" spc="30" dirty="0">
                <a:solidFill>
                  <a:srgbClr val="21218A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1218A"/>
                </a:solidFill>
                <a:latin typeface="Times New Roman"/>
                <a:cs typeface="Times New Roman"/>
              </a:rPr>
              <a:t>+</a:t>
            </a:r>
            <a:r>
              <a:rPr sz="2800" b="1" spc="-10" dirty="0">
                <a:solidFill>
                  <a:srgbClr val="21218A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1218A"/>
                </a:solidFill>
                <a:latin typeface="Times New Roman"/>
                <a:cs typeface="Times New Roman"/>
              </a:rPr>
              <a:t>(dallanma </a:t>
            </a:r>
            <a:r>
              <a:rPr sz="2800" b="1" spc="-5" dirty="0">
                <a:solidFill>
                  <a:srgbClr val="21218A"/>
                </a:solidFill>
                <a:latin typeface="Times New Roman"/>
                <a:cs typeface="Times New Roman"/>
              </a:rPr>
              <a:t>komutundaki</a:t>
            </a:r>
            <a:r>
              <a:rPr sz="2800" b="1" spc="30" dirty="0">
                <a:solidFill>
                  <a:srgbClr val="21218A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1218A"/>
                </a:solidFill>
                <a:latin typeface="Times New Roman"/>
                <a:cs typeface="Times New Roman"/>
              </a:rPr>
              <a:t>adres*4)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434" y="8331"/>
            <a:ext cx="1435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Örnek: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489724"/>
            <a:ext cx="6674877" cy="39872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712978"/>
            <a:ext cx="811657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While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(save[i]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=1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35" dirty="0">
                <a:latin typeface="Arial MT"/>
                <a:cs typeface="Arial MT"/>
              </a:rPr>
              <a:t>değişkenleri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$s3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$s5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reg’lerinde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save[]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95" dirty="0">
                <a:latin typeface="Arial MT"/>
                <a:cs typeface="Arial MT"/>
              </a:rPr>
              <a:t>başlangıç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adresi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$s6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reg’inde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olsun.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955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bne</a:t>
            </a:r>
            <a:r>
              <a:rPr sz="2800" b="1" dirty="0">
                <a:latin typeface="Times New Roman"/>
                <a:cs typeface="Times New Roman"/>
              </a:rPr>
              <a:t> $t0, </a:t>
            </a:r>
            <a:r>
              <a:rPr sz="2800" b="1" spc="-5" dirty="0">
                <a:latin typeface="Times New Roman"/>
                <a:cs typeface="Times New Roman"/>
              </a:rPr>
              <a:t>$s5,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Exit	</a:t>
            </a:r>
            <a:r>
              <a:rPr spc="-5" dirty="0"/>
              <a:t>komutu</a:t>
            </a:r>
            <a:r>
              <a:rPr spc="-15" dirty="0"/>
              <a:t> </a:t>
            </a:r>
            <a:r>
              <a:rPr dirty="0"/>
              <a:t>için</a:t>
            </a:r>
            <a:r>
              <a:rPr spc="-30" dirty="0"/>
              <a:t> </a:t>
            </a:r>
            <a:r>
              <a:rPr dirty="0"/>
              <a:t>PC-relative</a:t>
            </a:r>
            <a:r>
              <a:rPr spc="-50" dirty="0"/>
              <a:t> </a:t>
            </a:r>
            <a:r>
              <a:rPr spc="-5" dirty="0"/>
              <a:t>adresleme;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894470"/>
            <a:ext cx="7992745" cy="24758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PC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(PC+4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(dallanma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adresi*4)</a:t>
            </a:r>
            <a:endParaRPr sz="20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60"/>
              </a:spcBef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PC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(80012+4)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(2*4)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80024 (Exit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etiketinin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adresi)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Not:</a:t>
            </a:r>
            <a:r>
              <a:rPr sz="2000" spc="5" dirty="0">
                <a:latin typeface="Times New Roman"/>
                <a:cs typeface="Times New Roman"/>
              </a:rPr>
              <a:t> 80012, </a:t>
            </a:r>
            <a:r>
              <a:rPr sz="2000" dirty="0">
                <a:latin typeface="Times New Roman"/>
                <a:cs typeface="Times New Roman"/>
              </a:rPr>
              <a:t>bne komutunun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adresidir. Sonraki komutun adresi </a:t>
            </a:r>
            <a:r>
              <a:rPr sz="2000" spc="5" dirty="0">
                <a:latin typeface="Times New Roman"/>
                <a:cs typeface="Times New Roman"/>
              </a:rPr>
              <a:t>80012 </a:t>
            </a:r>
            <a:r>
              <a:rPr sz="2000" dirty="0">
                <a:latin typeface="Times New Roman"/>
                <a:cs typeface="Times New Roman"/>
              </a:rPr>
              <a:t>+ 4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dür.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komutundaki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dallanılacak  </a:t>
            </a:r>
            <a:r>
              <a:rPr sz="2000" dirty="0">
                <a:latin typeface="Times New Roman"/>
                <a:cs typeface="Times New Roman"/>
              </a:rPr>
              <a:t>exit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etiketinin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adresi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olarak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komutta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verilmiştir.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değer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olarak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adres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değeridir.</a:t>
            </a:r>
            <a:endParaRPr sz="2000">
              <a:latin typeface="Times New Roman"/>
              <a:cs typeface="Times New Roman"/>
            </a:endParaRPr>
          </a:p>
          <a:p>
            <a:pPr marL="355600" marR="798830" indent="-343535" algn="just">
              <a:lnSpc>
                <a:spcPct val="100000"/>
              </a:lnSpc>
              <a:spcBef>
                <a:spcPts val="484"/>
              </a:spcBef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Oysa </a:t>
            </a:r>
            <a:r>
              <a:rPr sz="2000" dirty="0">
                <a:latin typeface="Times New Roman"/>
                <a:cs typeface="Times New Roman"/>
              </a:rPr>
              <a:t>biz 32bit </a:t>
            </a:r>
            <a:r>
              <a:rPr sz="2000" spc="-5" dirty="0">
                <a:latin typeface="Times New Roman"/>
                <a:cs typeface="Times New Roman"/>
              </a:rPr>
              <a:t>çalıştığımızdan </a:t>
            </a:r>
            <a:r>
              <a:rPr sz="2000" dirty="0">
                <a:latin typeface="Times New Roman"/>
                <a:cs typeface="Times New Roman"/>
              </a:rPr>
              <a:t>bu değer 4 </a:t>
            </a:r>
            <a:r>
              <a:rPr sz="2000" spc="-5" dirty="0">
                <a:latin typeface="Times New Roman"/>
                <a:cs typeface="Times New Roman"/>
              </a:rPr>
              <a:t>ile </a:t>
            </a:r>
            <a:r>
              <a:rPr sz="2000" dirty="0">
                <a:latin typeface="Times New Roman"/>
                <a:cs typeface="Times New Roman"/>
              </a:rPr>
              <a:t>çarpılıp word’e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dönüştürülerek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dallanılacak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gerçek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adres</a:t>
            </a:r>
            <a:r>
              <a:rPr sz="2000" spc="-5" dirty="0">
                <a:latin typeface="Times New Roman"/>
                <a:cs typeface="Times New Roman"/>
              </a:rPr>
              <a:t> elde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edilir.</a:t>
            </a:r>
            <a:r>
              <a:rPr sz="2000" dirty="0">
                <a:latin typeface="Times New Roman"/>
                <a:cs typeface="Times New Roman"/>
              </a:rPr>
              <a:t> (80024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adresi)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657600"/>
            <a:ext cx="5810250" cy="20009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233" y="163779"/>
            <a:ext cx="640524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4755" marR="5080" indent="-2472690">
              <a:lnSpc>
                <a:spcPct val="100000"/>
              </a:lnSpc>
              <a:spcBef>
                <a:spcPts val="105"/>
              </a:spcBef>
              <a:tabLst>
                <a:tab pos="327660" algn="l"/>
                <a:tab pos="1388745" algn="l"/>
              </a:tabLst>
            </a:pPr>
            <a:r>
              <a:rPr sz="3200" dirty="0">
                <a:solidFill>
                  <a:srgbClr val="CC0000"/>
                </a:solidFill>
              </a:rPr>
              <a:t>j	Loop	</a:t>
            </a:r>
            <a:r>
              <a:rPr sz="2800" spc="-5" dirty="0">
                <a:solidFill>
                  <a:srgbClr val="000000"/>
                </a:solidFill>
              </a:rPr>
              <a:t>(Atlama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komutu)</a:t>
            </a:r>
            <a:r>
              <a:rPr sz="2800" spc="-2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için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Pseudodirect </a:t>
            </a:r>
            <a:r>
              <a:rPr sz="2800" spc="-6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adresleme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238757"/>
            <a:ext cx="7599680" cy="422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Şartsız </a:t>
            </a:r>
            <a:r>
              <a:rPr sz="3200" dirty="0">
                <a:latin typeface="Times New Roman"/>
                <a:cs typeface="Times New Roman"/>
              </a:rPr>
              <a:t>dallanma komutundaki 26 </a:t>
            </a:r>
            <a:r>
              <a:rPr sz="3200" spc="-5" dirty="0">
                <a:latin typeface="Times New Roman"/>
                <a:cs typeface="Times New Roman"/>
              </a:rPr>
              <a:t>bitlik </a:t>
            </a:r>
            <a:r>
              <a:rPr sz="3200" dirty="0">
                <a:latin typeface="Times New Roman"/>
                <a:cs typeface="Times New Roman"/>
              </a:rPr>
              <a:t>alan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(32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bitlik)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olarak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atlama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adresini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belirtir.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Bunu byte olarak ifade etmek için 4 </a:t>
            </a:r>
            <a:r>
              <a:rPr sz="3200" spc="-5" dirty="0">
                <a:latin typeface="Times New Roman"/>
                <a:cs typeface="Times New Roman"/>
              </a:rPr>
              <a:t>ile </a:t>
            </a:r>
            <a:r>
              <a:rPr sz="3200" dirty="0">
                <a:latin typeface="Times New Roman"/>
                <a:cs typeface="Times New Roman"/>
              </a:rPr>
              <a:t> çarpmak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gerekir.</a:t>
            </a:r>
            <a:endParaRPr sz="3200">
              <a:latin typeface="Times New Roman"/>
              <a:cs typeface="Times New Roman"/>
            </a:endParaRPr>
          </a:p>
          <a:p>
            <a:pPr marL="12700" marR="2095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Dolayısıyla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PC’de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28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 olarak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ortaya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çıkar.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Niye?</a:t>
            </a:r>
            <a:endParaRPr sz="32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PC =</a:t>
            </a:r>
            <a:r>
              <a:rPr sz="3200" spc="-1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C2CB8"/>
                </a:solidFill>
                <a:latin typeface="Times New Roman"/>
                <a:cs typeface="Times New Roman"/>
              </a:rPr>
              <a:t>(PC’nin</a:t>
            </a:r>
            <a:r>
              <a:rPr sz="3200" spc="-1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en</a:t>
            </a:r>
            <a:r>
              <a:rPr sz="3200" spc="1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ağ.4</a:t>
            </a:r>
            <a:r>
              <a:rPr sz="3200" spc="-2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biti) +(jump</a:t>
            </a:r>
            <a:r>
              <a:rPr sz="3200" spc="-4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addresi*4)</a:t>
            </a:r>
            <a:endParaRPr sz="3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→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PC</a:t>
            </a:r>
            <a:r>
              <a:rPr sz="2400" spc="-1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= (0000)</a:t>
            </a:r>
            <a:r>
              <a:rPr sz="1000" spc="-5" dirty="0">
                <a:solidFill>
                  <a:srgbClr val="2C2CB8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+</a:t>
            </a:r>
            <a:r>
              <a:rPr sz="2400" spc="-2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(20000*4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)</a:t>
            </a:r>
            <a:r>
              <a:rPr sz="1050" spc="-5" dirty="0">
                <a:solidFill>
                  <a:srgbClr val="2C2CB8"/>
                </a:solidFill>
                <a:latin typeface="Times New Roman"/>
                <a:cs typeface="Times New Roman"/>
              </a:rPr>
              <a:t>10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=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8000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0</a:t>
            </a:r>
            <a:r>
              <a:rPr sz="1200" spc="-5" dirty="0">
                <a:solidFill>
                  <a:srgbClr val="2C2CB8"/>
                </a:solidFill>
                <a:latin typeface="Times New Roman"/>
                <a:cs typeface="Times New Roman"/>
              </a:rPr>
              <a:t>10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(Loo</a:t>
            </a:r>
            <a:r>
              <a:rPr sz="2400" spc="-10" dirty="0">
                <a:solidFill>
                  <a:srgbClr val="2C2CB8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’un adres</a:t>
            </a:r>
            <a:r>
              <a:rPr sz="2400" spc="5" dirty="0">
                <a:solidFill>
                  <a:srgbClr val="2C2CB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116535"/>
            <a:ext cx="7098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Uzaklara</a:t>
            </a:r>
            <a:r>
              <a:rPr sz="3600" dirty="0"/>
              <a:t> </a:t>
            </a:r>
            <a:r>
              <a:rPr sz="3600" spc="-5" dirty="0"/>
              <a:t>Dallanma</a:t>
            </a:r>
            <a:r>
              <a:rPr sz="3600" spc="15" dirty="0"/>
              <a:t> </a:t>
            </a:r>
            <a:r>
              <a:rPr sz="3600" spc="-5" dirty="0"/>
              <a:t>(Branching</a:t>
            </a:r>
            <a:r>
              <a:rPr sz="3600" spc="5" dirty="0"/>
              <a:t> </a:t>
            </a:r>
            <a:r>
              <a:rPr sz="3600" dirty="0"/>
              <a:t>Away)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442974"/>
            <a:ext cx="7579359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  <a:tabLst>
                <a:tab pos="1717675" algn="l"/>
              </a:tabLst>
            </a:pPr>
            <a:r>
              <a:rPr sz="3200" spc="5" dirty="0">
                <a:solidFill>
                  <a:srgbClr val="2C2CB8"/>
                </a:solidFill>
                <a:latin typeface="Times New Roman"/>
                <a:cs typeface="Times New Roman"/>
              </a:rPr>
              <a:t>beq	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$s0,</a:t>
            </a:r>
            <a:r>
              <a:rPr sz="3200" spc="-4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$s1,</a:t>
            </a:r>
            <a:r>
              <a:rPr sz="3200" spc="-4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L1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 marR="23431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L1 etiketinin </a:t>
            </a:r>
            <a:r>
              <a:rPr sz="3200" spc="5" dirty="0">
                <a:latin typeface="Times New Roman"/>
                <a:cs typeface="Times New Roman"/>
              </a:rPr>
              <a:t>çok </a:t>
            </a:r>
            <a:r>
              <a:rPr sz="3200" dirty="0">
                <a:latin typeface="Times New Roman"/>
                <a:cs typeface="Times New Roman"/>
              </a:rPr>
              <a:t>uzak bir adres olduğunu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varsayın.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 durumda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iki </a:t>
            </a:r>
            <a:r>
              <a:rPr sz="3200" spc="5" dirty="0">
                <a:latin typeface="Times New Roman"/>
                <a:cs typeface="Times New Roman"/>
              </a:rPr>
              <a:t>komut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kullanılarak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çok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uzak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adreslere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dallanma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yapılabilir.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  <a:tabLst>
                <a:tab pos="1717675" algn="l"/>
              </a:tabLst>
            </a:pPr>
            <a:r>
              <a:rPr sz="3200" spc="5" dirty="0">
                <a:solidFill>
                  <a:srgbClr val="2C2CB8"/>
                </a:solidFill>
                <a:latin typeface="Times New Roman"/>
                <a:cs typeface="Times New Roman"/>
              </a:rPr>
              <a:t>bne	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$s0,</a:t>
            </a:r>
            <a:r>
              <a:rPr sz="3200" spc="-4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$s1,</a:t>
            </a:r>
            <a:r>
              <a:rPr sz="3200" spc="-4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L2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  <a:tabLst>
                <a:tab pos="1841500" algn="l"/>
                <a:tab pos="2755900" algn="l"/>
              </a:tabLst>
            </a:pP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j	L1	#</a:t>
            </a:r>
            <a:r>
              <a:rPr sz="3200" spc="-1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uzaklara</a:t>
            </a:r>
            <a:r>
              <a:rPr sz="3200" spc="-4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dallanabilir.</a:t>
            </a:r>
            <a:r>
              <a:rPr sz="3200" spc="-4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Niye?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solidFill>
                  <a:srgbClr val="2C2CB8"/>
                </a:solidFill>
                <a:latin typeface="Times New Roman"/>
                <a:cs typeface="Times New Roman"/>
              </a:rPr>
              <a:t>L2: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79805"/>
            <a:ext cx="777113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89865" algn="l"/>
                <a:tab pos="2998470" algn="l"/>
              </a:tabLst>
            </a:pP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Prosedür;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özel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görevi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başarmak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için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kullanılan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altprogram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subroutine	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tool)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gibi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düşünülebilir.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buChar char="•"/>
              <a:tabLst>
                <a:tab pos="265430" algn="l"/>
                <a:tab pos="266065" algn="l"/>
                <a:tab pos="4515485" algn="l"/>
              </a:tabLst>
            </a:pPr>
            <a:r>
              <a:rPr sz="2400" dirty="0">
                <a:latin typeface="Times New Roman"/>
                <a:cs typeface="Times New Roman"/>
              </a:rPr>
              <a:t>Bunlar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kendileri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için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tanımlanmış	parametrelerle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ilgili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işlemi</a:t>
            </a:r>
            <a:endParaRPr sz="2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başarıp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sonucu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verirler.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89230" marR="445770" indent="-177165">
              <a:lnSpc>
                <a:spcPct val="100000"/>
              </a:lnSpc>
              <a:buChar char="•"/>
              <a:tabLst>
                <a:tab pos="189865" algn="l"/>
                <a:tab pos="5647055" algn="l"/>
              </a:tabLst>
            </a:pPr>
            <a:r>
              <a:rPr sz="2400" spc="-5" dirty="0">
                <a:latin typeface="Times New Roman"/>
                <a:cs typeface="Times New Roman"/>
              </a:rPr>
              <a:t>Prosedürler, programcıya karmaşık </a:t>
            </a:r>
            <a:r>
              <a:rPr sz="2400" dirty="0">
                <a:latin typeface="Times New Roman"/>
                <a:cs typeface="Times New Roman"/>
              </a:rPr>
              <a:t>bir </a:t>
            </a:r>
            <a:r>
              <a:rPr sz="2400" spc="-5" dirty="0">
                <a:latin typeface="Times New Roman"/>
                <a:cs typeface="Times New Roman"/>
              </a:rPr>
              <a:t>problemi </a:t>
            </a:r>
            <a:r>
              <a:rPr sz="2400" dirty="0">
                <a:latin typeface="Times New Roman"/>
                <a:cs typeface="Times New Roman"/>
              </a:rPr>
              <a:t>çözerken,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programı</a:t>
            </a:r>
            <a:r>
              <a:rPr sz="2400" dirty="0">
                <a:latin typeface="Times New Roman"/>
                <a:cs typeface="Times New Roman"/>
              </a:rPr>
              <a:t> parçalara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ayırıp,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 parçanın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ayrı	</a:t>
            </a:r>
            <a:r>
              <a:rPr sz="2400" spc="-5" dirty="0">
                <a:latin typeface="Times New Roman"/>
                <a:cs typeface="Times New Roman"/>
              </a:rPr>
              <a:t>parametreler </a:t>
            </a:r>
            <a:r>
              <a:rPr sz="2400" dirty="0">
                <a:latin typeface="Times New Roman"/>
                <a:cs typeface="Times New Roman"/>
              </a:rPr>
              <a:t> kullanılarak </a:t>
            </a:r>
            <a:r>
              <a:rPr sz="2400" spc="-5" dirty="0">
                <a:latin typeface="Times New Roman"/>
                <a:cs typeface="Times New Roman"/>
              </a:rPr>
              <a:t>sonuçlarının </a:t>
            </a:r>
            <a:r>
              <a:rPr sz="2400" dirty="0">
                <a:latin typeface="Times New Roman"/>
                <a:cs typeface="Times New Roman"/>
              </a:rPr>
              <a:t>diğer </a:t>
            </a:r>
            <a:r>
              <a:rPr sz="2400" spc="-5" dirty="0">
                <a:latin typeface="Times New Roman"/>
                <a:cs typeface="Times New Roman"/>
              </a:rPr>
              <a:t>bölümlerde kullanılması </a:t>
            </a:r>
            <a:r>
              <a:rPr sz="2400" dirty="0">
                <a:latin typeface="Times New Roman"/>
                <a:cs typeface="Times New Roman"/>
              </a:rPr>
              <a:t> kolaylığını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sağlar.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4942408"/>
            <a:ext cx="73679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0"/>
              </a:spcBef>
              <a:buChar char="•"/>
              <a:tabLst>
                <a:tab pos="189865" algn="l"/>
                <a:tab pos="5743575" algn="l"/>
              </a:tabLst>
            </a:pPr>
            <a:r>
              <a:rPr sz="2400" spc="-5" dirty="0">
                <a:latin typeface="Times New Roman"/>
                <a:cs typeface="Times New Roman"/>
              </a:rPr>
              <a:t>Prosedürler sadece </a:t>
            </a:r>
            <a:r>
              <a:rPr sz="2400" dirty="0">
                <a:latin typeface="Times New Roman"/>
                <a:cs typeface="Times New Roman"/>
              </a:rPr>
              <a:t>kendisi için </a:t>
            </a:r>
            <a:r>
              <a:rPr sz="2400" spc="-5" dirty="0">
                <a:latin typeface="Times New Roman"/>
                <a:cs typeface="Times New Roman"/>
              </a:rPr>
              <a:t>tanımlanmış </a:t>
            </a:r>
            <a:r>
              <a:rPr sz="2400" dirty="0">
                <a:latin typeface="Times New Roman"/>
                <a:cs typeface="Times New Roman"/>
              </a:rPr>
              <a:t>işi yapabilir,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programda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programcı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onu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sık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sık </a:t>
            </a:r>
            <a:r>
              <a:rPr sz="2400" dirty="0">
                <a:latin typeface="Times New Roman"/>
                <a:cs typeface="Times New Roman"/>
              </a:rPr>
              <a:t>çağırarak	başvurabilir.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Yani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programın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farklı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noktalarında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yapılması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gereken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aynı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işlemler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için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prosedürlere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başvurulur.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8458" y="242062"/>
            <a:ext cx="6479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MIPS’de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Adresleme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modları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455543"/>
            <a:ext cx="7428865" cy="44888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670"/>
              </a:spcBef>
              <a:buAutoNum type="arabicPlain"/>
              <a:tabLst>
                <a:tab pos="34417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Register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adresleme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Burada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register’dır.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AutoNum type="arabicPlain"/>
              <a:tabLst>
                <a:tab pos="34417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 veya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yerdeğiştirme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adresleme: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Burada operand </a:t>
            </a:r>
            <a:r>
              <a:rPr sz="2400" dirty="0">
                <a:latin typeface="Times New Roman"/>
                <a:cs typeface="Times New Roman"/>
              </a:rPr>
              <a:t>ana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hafızadaki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lokasyondur.Ki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onun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adresi;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komutaki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sabit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toplamından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edilir.</a:t>
            </a:r>
            <a:endParaRPr sz="2400">
              <a:latin typeface="Times New Roman"/>
              <a:cs typeface="Times New Roman"/>
            </a:endParaRPr>
          </a:p>
          <a:p>
            <a:pPr marL="355600" marR="977265" indent="-343535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34417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İmmediate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adresleme: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Buradaki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komutun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kendisindeki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sabittir.</a:t>
            </a:r>
            <a:endParaRPr sz="2400">
              <a:latin typeface="Times New Roman"/>
              <a:cs typeface="Times New Roman"/>
            </a:endParaRPr>
          </a:p>
          <a:p>
            <a:pPr marL="267970" marR="179070" indent="-267970">
              <a:lnSpc>
                <a:spcPct val="100000"/>
              </a:lnSpc>
              <a:spcBef>
                <a:spcPts val="580"/>
              </a:spcBef>
              <a:buAutoNum type="arabicPlain"/>
              <a:tabLst>
                <a:tab pos="26797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PC-Relative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adresleme: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Burada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adres,</a:t>
            </a:r>
            <a:r>
              <a:rPr sz="2400" spc="-5" dirty="0">
                <a:latin typeface="Times New Roman"/>
                <a:cs typeface="Times New Roman"/>
              </a:rPr>
              <a:t> komuttaki</a:t>
            </a:r>
            <a:r>
              <a:rPr sz="2400" dirty="0">
                <a:latin typeface="Times New Roman"/>
                <a:cs typeface="Times New Roman"/>
              </a:rPr>
              <a:t> sabit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PC’deki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değerin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toplanmasıyla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edilir.</a:t>
            </a:r>
            <a:endParaRPr sz="2400">
              <a:latin typeface="Times New Roman"/>
              <a:cs typeface="Times New Roman"/>
            </a:endParaRPr>
          </a:p>
          <a:p>
            <a:pPr marL="355600" marR="371475" indent="-343535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344170" algn="l"/>
                <a:tab pos="2649220" algn="l"/>
                <a:tab pos="465455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Pseudodirect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adresleme: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Buradaki	</a:t>
            </a:r>
            <a:r>
              <a:rPr sz="2400" spc="-5" dirty="0">
                <a:latin typeface="Times New Roman"/>
                <a:cs typeface="Times New Roman"/>
              </a:rPr>
              <a:t>atlama </a:t>
            </a:r>
            <a:r>
              <a:rPr sz="2400" dirty="0">
                <a:latin typeface="Times New Roman"/>
                <a:cs typeface="Times New Roman"/>
              </a:rPr>
              <a:t>adresi </a:t>
            </a:r>
            <a:r>
              <a:rPr sz="2400" spc="-5" dirty="0">
                <a:latin typeface="Times New Roman"/>
                <a:cs typeface="Times New Roman"/>
              </a:rPr>
              <a:t>PC </a:t>
            </a:r>
            <a:r>
              <a:rPr sz="2400" dirty="0">
                <a:latin typeface="Times New Roman"/>
                <a:cs typeface="Times New Roman"/>
              </a:rPr>
              <a:t> ağırlıklı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bitleri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ile	</a:t>
            </a:r>
            <a:r>
              <a:rPr sz="2400" spc="-5" dirty="0">
                <a:latin typeface="Times New Roman"/>
                <a:cs typeface="Times New Roman"/>
              </a:rPr>
              <a:t>birleştirilmiş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komutunun</a:t>
            </a:r>
            <a:r>
              <a:rPr sz="2400" dirty="0">
                <a:latin typeface="Times New Roman"/>
                <a:cs typeface="Times New Roman"/>
              </a:rPr>
              <a:t> 26 bit’idir.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Bunları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şematik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olarak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gösterebiliriz.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445" y="89103"/>
            <a:ext cx="5983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Adresleme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modları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şeması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1626" y="1009546"/>
            <a:ext cx="5954885" cy="55275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890" y="203962"/>
            <a:ext cx="6577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Makine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dilinin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dekodlanması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109598"/>
            <a:ext cx="7837805" cy="23622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555"/>
              </a:spcBef>
              <a:buSzPct val="95000"/>
              <a:buChar char="•"/>
              <a:tabLst>
                <a:tab pos="102870" algn="l"/>
              </a:tabLst>
            </a:pPr>
            <a:r>
              <a:rPr sz="2000" spc="-5" dirty="0">
                <a:latin typeface="Times New Roman"/>
                <a:cs typeface="Times New Roman"/>
              </a:rPr>
              <a:t>Makine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dilinden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,tersine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giderek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orijinal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assemler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komutlarnı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oluşturmaktır.</a:t>
            </a:r>
            <a:endParaRPr sz="20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spcBef>
                <a:spcPts val="735"/>
              </a:spcBef>
              <a:buSzPct val="96875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Örnek: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2C2CB8"/>
                </a:solidFill>
                <a:latin typeface="Times New Roman"/>
                <a:cs typeface="Times New Roman"/>
              </a:rPr>
              <a:t>00af8020</a:t>
            </a:r>
            <a:r>
              <a:rPr sz="2800" spc="-3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C2CB8"/>
                </a:solidFill>
                <a:latin typeface="Times New Roman"/>
                <a:cs typeface="Times New Roman"/>
              </a:rPr>
              <a:t>hex</a:t>
            </a:r>
            <a:endParaRPr sz="2800">
              <a:latin typeface="Times New Roman"/>
              <a:cs typeface="Times New Roman"/>
            </a:endParaRPr>
          </a:p>
          <a:p>
            <a:pPr marL="546100" marR="581660" indent="-76200">
              <a:lnSpc>
                <a:spcPct val="12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Makine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dilindeki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komutun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assemler </a:t>
            </a:r>
            <a:r>
              <a:rPr sz="2400" dirty="0">
                <a:latin typeface="Times New Roman"/>
                <a:cs typeface="Times New Roman"/>
              </a:rPr>
              <a:t>dili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karşılığı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nedir?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Çözüm: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429000"/>
            <a:ext cx="5477256" cy="5242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4191000"/>
            <a:ext cx="5963411" cy="533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400" y="5334000"/>
            <a:ext cx="1933955" cy="3246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417957"/>
            <a:ext cx="4856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Bir</a:t>
            </a:r>
            <a:r>
              <a:rPr sz="3200" spc="-3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Programın</a:t>
            </a:r>
            <a:r>
              <a:rPr sz="3200" spc="-4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135" dirty="0">
                <a:solidFill>
                  <a:srgbClr val="CC0000"/>
                </a:solidFill>
                <a:latin typeface="Arial MT"/>
                <a:cs typeface="Arial MT"/>
              </a:rPr>
              <a:t>Başlatılması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295400"/>
            <a:ext cx="12954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2590800"/>
            <a:ext cx="30480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latin typeface="Arial MT"/>
                <a:cs typeface="Arial MT"/>
              </a:rPr>
              <a:t>Assembly dili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810000"/>
            <a:ext cx="35814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latin typeface="Arial MT"/>
                <a:cs typeface="Arial MT"/>
              </a:rPr>
              <a:t>Object: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makine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dilindeki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prog.parç.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5800" y="3810000"/>
            <a:ext cx="44196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latin typeface="Arial MT"/>
                <a:cs typeface="Arial MT"/>
              </a:rPr>
              <a:t>Object: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makine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dilindeki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kütüphane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rutinleri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5029200"/>
            <a:ext cx="42672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680"/>
              </a:spcBef>
              <a:tabLst>
                <a:tab pos="3289935" algn="l"/>
              </a:tabLst>
            </a:pPr>
            <a:r>
              <a:rPr sz="1800" spc="-60" dirty="0">
                <a:latin typeface="Arial MT"/>
                <a:cs typeface="Arial MT"/>
              </a:rPr>
              <a:t>Çalıştırılabilir: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dilinde	</a:t>
            </a:r>
            <a:r>
              <a:rPr sz="1800" spc="-5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0" y="6248400"/>
            <a:ext cx="12954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43037" y="1900237"/>
            <a:ext cx="1304925" cy="466725"/>
            <a:chOff x="1443037" y="1900237"/>
            <a:chExt cx="1304925" cy="466725"/>
          </a:xfrm>
        </p:grpSpPr>
        <p:sp>
          <p:nvSpPr>
            <p:cNvPr id="11" name="object 11"/>
            <p:cNvSpPr/>
            <p:nvPr/>
          </p:nvSpPr>
          <p:spPr>
            <a:xfrm>
              <a:off x="1447800" y="19050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647700" y="0"/>
                  </a:moveTo>
                  <a:lnTo>
                    <a:pt x="581469" y="1180"/>
                  </a:lnTo>
                  <a:lnTo>
                    <a:pt x="517153" y="4644"/>
                  </a:lnTo>
                  <a:lnTo>
                    <a:pt x="455077" y="10278"/>
                  </a:lnTo>
                  <a:lnTo>
                    <a:pt x="395567" y="17966"/>
                  </a:lnTo>
                  <a:lnTo>
                    <a:pt x="338948" y="27593"/>
                  </a:lnTo>
                  <a:lnTo>
                    <a:pt x="285545" y="39045"/>
                  </a:lnTo>
                  <a:lnTo>
                    <a:pt x="235684" y="52205"/>
                  </a:lnTo>
                  <a:lnTo>
                    <a:pt x="189690" y="66960"/>
                  </a:lnTo>
                  <a:lnTo>
                    <a:pt x="147888" y="83195"/>
                  </a:lnTo>
                  <a:lnTo>
                    <a:pt x="110605" y="100793"/>
                  </a:lnTo>
                  <a:lnTo>
                    <a:pt x="50893" y="139624"/>
                  </a:lnTo>
                  <a:lnTo>
                    <a:pt x="13157" y="182533"/>
                  </a:lnTo>
                  <a:lnTo>
                    <a:pt x="0" y="228600"/>
                  </a:lnTo>
                  <a:lnTo>
                    <a:pt x="3343" y="251970"/>
                  </a:lnTo>
                  <a:lnTo>
                    <a:pt x="29115" y="296573"/>
                  </a:lnTo>
                  <a:lnTo>
                    <a:pt x="78164" y="337558"/>
                  </a:lnTo>
                  <a:lnTo>
                    <a:pt x="147888" y="374004"/>
                  </a:lnTo>
                  <a:lnTo>
                    <a:pt x="189690" y="390239"/>
                  </a:lnTo>
                  <a:lnTo>
                    <a:pt x="235684" y="404994"/>
                  </a:lnTo>
                  <a:lnTo>
                    <a:pt x="285545" y="418154"/>
                  </a:lnTo>
                  <a:lnTo>
                    <a:pt x="338948" y="429606"/>
                  </a:lnTo>
                  <a:lnTo>
                    <a:pt x="395567" y="439233"/>
                  </a:lnTo>
                  <a:lnTo>
                    <a:pt x="455077" y="446921"/>
                  </a:lnTo>
                  <a:lnTo>
                    <a:pt x="517153" y="452555"/>
                  </a:lnTo>
                  <a:lnTo>
                    <a:pt x="581469" y="456019"/>
                  </a:lnTo>
                  <a:lnTo>
                    <a:pt x="647700" y="457200"/>
                  </a:lnTo>
                  <a:lnTo>
                    <a:pt x="713930" y="456019"/>
                  </a:lnTo>
                  <a:lnTo>
                    <a:pt x="778246" y="452555"/>
                  </a:lnTo>
                  <a:lnTo>
                    <a:pt x="840322" y="446921"/>
                  </a:lnTo>
                  <a:lnTo>
                    <a:pt x="899832" y="439233"/>
                  </a:lnTo>
                  <a:lnTo>
                    <a:pt x="956451" y="429606"/>
                  </a:lnTo>
                  <a:lnTo>
                    <a:pt x="1009854" y="418154"/>
                  </a:lnTo>
                  <a:lnTo>
                    <a:pt x="1059715" y="404994"/>
                  </a:lnTo>
                  <a:lnTo>
                    <a:pt x="1105709" y="390239"/>
                  </a:lnTo>
                  <a:lnTo>
                    <a:pt x="1147511" y="374004"/>
                  </a:lnTo>
                  <a:lnTo>
                    <a:pt x="1184794" y="356406"/>
                  </a:lnTo>
                  <a:lnTo>
                    <a:pt x="1244506" y="317575"/>
                  </a:lnTo>
                  <a:lnTo>
                    <a:pt x="1282242" y="274666"/>
                  </a:lnTo>
                  <a:lnTo>
                    <a:pt x="1295400" y="228600"/>
                  </a:lnTo>
                  <a:lnTo>
                    <a:pt x="1292056" y="205229"/>
                  </a:lnTo>
                  <a:lnTo>
                    <a:pt x="1266284" y="160626"/>
                  </a:lnTo>
                  <a:lnTo>
                    <a:pt x="1217235" y="119641"/>
                  </a:lnTo>
                  <a:lnTo>
                    <a:pt x="1147511" y="83195"/>
                  </a:lnTo>
                  <a:lnTo>
                    <a:pt x="1105709" y="66960"/>
                  </a:lnTo>
                  <a:lnTo>
                    <a:pt x="1059715" y="52205"/>
                  </a:lnTo>
                  <a:lnTo>
                    <a:pt x="1009854" y="39045"/>
                  </a:lnTo>
                  <a:lnTo>
                    <a:pt x="956451" y="27593"/>
                  </a:lnTo>
                  <a:lnTo>
                    <a:pt x="899832" y="17966"/>
                  </a:lnTo>
                  <a:lnTo>
                    <a:pt x="840322" y="10278"/>
                  </a:lnTo>
                  <a:lnTo>
                    <a:pt x="778246" y="4644"/>
                  </a:lnTo>
                  <a:lnTo>
                    <a:pt x="713930" y="118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800" y="19050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0" y="228600"/>
                  </a:moveTo>
                  <a:lnTo>
                    <a:pt x="13157" y="182533"/>
                  </a:lnTo>
                  <a:lnTo>
                    <a:pt x="50893" y="139624"/>
                  </a:lnTo>
                  <a:lnTo>
                    <a:pt x="110605" y="100793"/>
                  </a:lnTo>
                  <a:lnTo>
                    <a:pt x="147888" y="83195"/>
                  </a:lnTo>
                  <a:lnTo>
                    <a:pt x="189690" y="66960"/>
                  </a:lnTo>
                  <a:lnTo>
                    <a:pt x="235684" y="52205"/>
                  </a:lnTo>
                  <a:lnTo>
                    <a:pt x="285545" y="39045"/>
                  </a:lnTo>
                  <a:lnTo>
                    <a:pt x="338948" y="27593"/>
                  </a:lnTo>
                  <a:lnTo>
                    <a:pt x="395567" y="17966"/>
                  </a:lnTo>
                  <a:lnTo>
                    <a:pt x="455077" y="10278"/>
                  </a:lnTo>
                  <a:lnTo>
                    <a:pt x="517153" y="4644"/>
                  </a:lnTo>
                  <a:lnTo>
                    <a:pt x="581469" y="1180"/>
                  </a:lnTo>
                  <a:lnTo>
                    <a:pt x="647700" y="0"/>
                  </a:lnTo>
                  <a:lnTo>
                    <a:pt x="713930" y="1180"/>
                  </a:lnTo>
                  <a:lnTo>
                    <a:pt x="778246" y="4644"/>
                  </a:lnTo>
                  <a:lnTo>
                    <a:pt x="840322" y="10278"/>
                  </a:lnTo>
                  <a:lnTo>
                    <a:pt x="899832" y="17966"/>
                  </a:lnTo>
                  <a:lnTo>
                    <a:pt x="956451" y="27593"/>
                  </a:lnTo>
                  <a:lnTo>
                    <a:pt x="1009854" y="39045"/>
                  </a:lnTo>
                  <a:lnTo>
                    <a:pt x="1059715" y="52205"/>
                  </a:lnTo>
                  <a:lnTo>
                    <a:pt x="1105709" y="66960"/>
                  </a:lnTo>
                  <a:lnTo>
                    <a:pt x="1147511" y="83195"/>
                  </a:lnTo>
                  <a:lnTo>
                    <a:pt x="1184794" y="100793"/>
                  </a:lnTo>
                  <a:lnTo>
                    <a:pt x="1244506" y="139624"/>
                  </a:lnTo>
                  <a:lnTo>
                    <a:pt x="1282242" y="182533"/>
                  </a:lnTo>
                  <a:lnTo>
                    <a:pt x="1295400" y="228600"/>
                  </a:lnTo>
                  <a:lnTo>
                    <a:pt x="1292056" y="251970"/>
                  </a:lnTo>
                  <a:lnTo>
                    <a:pt x="1266284" y="296573"/>
                  </a:lnTo>
                  <a:lnTo>
                    <a:pt x="1217235" y="337558"/>
                  </a:lnTo>
                  <a:lnTo>
                    <a:pt x="1147511" y="374004"/>
                  </a:lnTo>
                  <a:lnTo>
                    <a:pt x="1105709" y="390239"/>
                  </a:lnTo>
                  <a:lnTo>
                    <a:pt x="1059715" y="404994"/>
                  </a:lnTo>
                  <a:lnTo>
                    <a:pt x="1009854" y="418154"/>
                  </a:lnTo>
                  <a:lnTo>
                    <a:pt x="956451" y="429606"/>
                  </a:lnTo>
                  <a:lnTo>
                    <a:pt x="899832" y="439233"/>
                  </a:lnTo>
                  <a:lnTo>
                    <a:pt x="840322" y="446921"/>
                  </a:lnTo>
                  <a:lnTo>
                    <a:pt x="778246" y="452555"/>
                  </a:lnTo>
                  <a:lnTo>
                    <a:pt x="713930" y="456019"/>
                  </a:lnTo>
                  <a:lnTo>
                    <a:pt x="647700" y="457200"/>
                  </a:lnTo>
                  <a:lnTo>
                    <a:pt x="581469" y="456019"/>
                  </a:lnTo>
                  <a:lnTo>
                    <a:pt x="517153" y="452555"/>
                  </a:lnTo>
                  <a:lnTo>
                    <a:pt x="455077" y="446921"/>
                  </a:lnTo>
                  <a:lnTo>
                    <a:pt x="395567" y="439233"/>
                  </a:lnTo>
                  <a:lnTo>
                    <a:pt x="338948" y="429606"/>
                  </a:lnTo>
                  <a:lnTo>
                    <a:pt x="285545" y="418154"/>
                  </a:lnTo>
                  <a:lnTo>
                    <a:pt x="235684" y="404994"/>
                  </a:lnTo>
                  <a:lnTo>
                    <a:pt x="189690" y="390239"/>
                  </a:lnTo>
                  <a:lnTo>
                    <a:pt x="147888" y="374004"/>
                  </a:lnTo>
                  <a:lnTo>
                    <a:pt x="110605" y="356406"/>
                  </a:lnTo>
                  <a:lnTo>
                    <a:pt x="50893" y="317575"/>
                  </a:lnTo>
                  <a:lnTo>
                    <a:pt x="1315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73783" y="1960829"/>
            <a:ext cx="10452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Compiler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05037" y="3195637"/>
            <a:ext cx="1304925" cy="466725"/>
            <a:chOff x="2205037" y="3195637"/>
            <a:chExt cx="1304925" cy="466725"/>
          </a:xfrm>
        </p:grpSpPr>
        <p:sp>
          <p:nvSpPr>
            <p:cNvPr id="15" name="object 15"/>
            <p:cNvSpPr/>
            <p:nvPr/>
          </p:nvSpPr>
          <p:spPr>
            <a:xfrm>
              <a:off x="2209800" y="32004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647700" y="0"/>
                  </a:moveTo>
                  <a:lnTo>
                    <a:pt x="581469" y="1180"/>
                  </a:lnTo>
                  <a:lnTo>
                    <a:pt x="517153" y="4644"/>
                  </a:lnTo>
                  <a:lnTo>
                    <a:pt x="455077" y="10278"/>
                  </a:lnTo>
                  <a:lnTo>
                    <a:pt x="395567" y="17966"/>
                  </a:lnTo>
                  <a:lnTo>
                    <a:pt x="338948" y="27593"/>
                  </a:lnTo>
                  <a:lnTo>
                    <a:pt x="285545" y="39045"/>
                  </a:lnTo>
                  <a:lnTo>
                    <a:pt x="235684" y="52205"/>
                  </a:lnTo>
                  <a:lnTo>
                    <a:pt x="189690" y="66960"/>
                  </a:lnTo>
                  <a:lnTo>
                    <a:pt x="147888" y="83195"/>
                  </a:lnTo>
                  <a:lnTo>
                    <a:pt x="110605" y="100793"/>
                  </a:lnTo>
                  <a:lnTo>
                    <a:pt x="50893" y="139624"/>
                  </a:lnTo>
                  <a:lnTo>
                    <a:pt x="13157" y="182533"/>
                  </a:lnTo>
                  <a:lnTo>
                    <a:pt x="0" y="228600"/>
                  </a:lnTo>
                  <a:lnTo>
                    <a:pt x="3343" y="251970"/>
                  </a:lnTo>
                  <a:lnTo>
                    <a:pt x="29115" y="296573"/>
                  </a:lnTo>
                  <a:lnTo>
                    <a:pt x="78164" y="337558"/>
                  </a:lnTo>
                  <a:lnTo>
                    <a:pt x="147888" y="374004"/>
                  </a:lnTo>
                  <a:lnTo>
                    <a:pt x="189690" y="390239"/>
                  </a:lnTo>
                  <a:lnTo>
                    <a:pt x="235684" y="404994"/>
                  </a:lnTo>
                  <a:lnTo>
                    <a:pt x="285545" y="418154"/>
                  </a:lnTo>
                  <a:lnTo>
                    <a:pt x="338948" y="429606"/>
                  </a:lnTo>
                  <a:lnTo>
                    <a:pt x="395567" y="439233"/>
                  </a:lnTo>
                  <a:lnTo>
                    <a:pt x="455077" y="446921"/>
                  </a:lnTo>
                  <a:lnTo>
                    <a:pt x="517153" y="452555"/>
                  </a:lnTo>
                  <a:lnTo>
                    <a:pt x="581469" y="456019"/>
                  </a:lnTo>
                  <a:lnTo>
                    <a:pt x="647700" y="457200"/>
                  </a:lnTo>
                  <a:lnTo>
                    <a:pt x="713930" y="456019"/>
                  </a:lnTo>
                  <a:lnTo>
                    <a:pt x="778246" y="452555"/>
                  </a:lnTo>
                  <a:lnTo>
                    <a:pt x="840322" y="446921"/>
                  </a:lnTo>
                  <a:lnTo>
                    <a:pt x="899832" y="439233"/>
                  </a:lnTo>
                  <a:lnTo>
                    <a:pt x="956451" y="429606"/>
                  </a:lnTo>
                  <a:lnTo>
                    <a:pt x="1009854" y="418154"/>
                  </a:lnTo>
                  <a:lnTo>
                    <a:pt x="1059715" y="404994"/>
                  </a:lnTo>
                  <a:lnTo>
                    <a:pt x="1105709" y="390239"/>
                  </a:lnTo>
                  <a:lnTo>
                    <a:pt x="1147511" y="374004"/>
                  </a:lnTo>
                  <a:lnTo>
                    <a:pt x="1184794" y="356406"/>
                  </a:lnTo>
                  <a:lnTo>
                    <a:pt x="1244506" y="317575"/>
                  </a:lnTo>
                  <a:lnTo>
                    <a:pt x="1282242" y="274666"/>
                  </a:lnTo>
                  <a:lnTo>
                    <a:pt x="1295400" y="228600"/>
                  </a:lnTo>
                  <a:lnTo>
                    <a:pt x="1292056" y="205229"/>
                  </a:lnTo>
                  <a:lnTo>
                    <a:pt x="1266284" y="160626"/>
                  </a:lnTo>
                  <a:lnTo>
                    <a:pt x="1217235" y="119641"/>
                  </a:lnTo>
                  <a:lnTo>
                    <a:pt x="1147511" y="83195"/>
                  </a:lnTo>
                  <a:lnTo>
                    <a:pt x="1105709" y="66960"/>
                  </a:lnTo>
                  <a:lnTo>
                    <a:pt x="1059715" y="52205"/>
                  </a:lnTo>
                  <a:lnTo>
                    <a:pt x="1009854" y="39045"/>
                  </a:lnTo>
                  <a:lnTo>
                    <a:pt x="956451" y="27593"/>
                  </a:lnTo>
                  <a:lnTo>
                    <a:pt x="899832" y="17966"/>
                  </a:lnTo>
                  <a:lnTo>
                    <a:pt x="840322" y="10278"/>
                  </a:lnTo>
                  <a:lnTo>
                    <a:pt x="778246" y="4644"/>
                  </a:lnTo>
                  <a:lnTo>
                    <a:pt x="713930" y="118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2004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0" y="228600"/>
                  </a:moveTo>
                  <a:lnTo>
                    <a:pt x="13157" y="182533"/>
                  </a:lnTo>
                  <a:lnTo>
                    <a:pt x="50893" y="139624"/>
                  </a:lnTo>
                  <a:lnTo>
                    <a:pt x="110605" y="100793"/>
                  </a:lnTo>
                  <a:lnTo>
                    <a:pt x="147888" y="83195"/>
                  </a:lnTo>
                  <a:lnTo>
                    <a:pt x="189690" y="66960"/>
                  </a:lnTo>
                  <a:lnTo>
                    <a:pt x="235684" y="52205"/>
                  </a:lnTo>
                  <a:lnTo>
                    <a:pt x="285545" y="39045"/>
                  </a:lnTo>
                  <a:lnTo>
                    <a:pt x="338948" y="27593"/>
                  </a:lnTo>
                  <a:lnTo>
                    <a:pt x="395567" y="17966"/>
                  </a:lnTo>
                  <a:lnTo>
                    <a:pt x="455077" y="10278"/>
                  </a:lnTo>
                  <a:lnTo>
                    <a:pt x="517153" y="4644"/>
                  </a:lnTo>
                  <a:lnTo>
                    <a:pt x="581469" y="1180"/>
                  </a:lnTo>
                  <a:lnTo>
                    <a:pt x="647700" y="0"/>
                  </a:lnTo>
                  <a:lnTo>
                    <a:pt x="713930" y="1180"/>
                  </a:lnTo>
                  <a:lnTo>
                    <a:pt x="778246" y="4644"/>
                  </a:lnTo>
                  <a:lnTo>
                    <a:pt x="840322" y="10278"/>
                  </a:lnTo>
                  <a:lnTo>
                    <a:pt x="899832" y="17966"/>
                  </a:lnTo>
                  <a:lnTo>
                    <a:pt x="956451" y="27593"/>
                  </a:lnTo>
                  <a:lnTo>
                    <a:pt x="1009854" y="39045"/>
                  </a:lnTo>
                  <a:lnTo>
                    <a:pt x="1059715" y="52205"/>
                  </a:lnTo>
                  <a:lnTo>
                    <a:pt x="1105709" y="66960"/>
                  </a:lnTo>
                  <a:lnTo>
                    <a:pt x="1147511" y="83195"/>
                  </a:lnTo>
                  <a:lnTo>
                    <a:pt x="1184794" y="100793"/>
                  </a:lnTo>
                  <a:lnTo>
                    <a:pt x="1244506" y="139624"/>
                  </a:lnTo>
                  <a:lnTo>
                    <a:pt x="1282242" y="182533"/>
                  </a:lnTo>
                  <a:lnTo>
                    <a:pt x="1295400" y="228600"/>
                  </a:lnTo>
                  <a:lnTo>
                    <a:pt x="1292056" y="251970"/>
                  </a:lnTo>
                  <a:lnTo>
                    <a:pt x="1266284" y="296573"/>
                  </a:lnTo>
                  <a:lnTo>
                    <a:pt x="1217235" y="337558"/>
                  </a:lnTo>
                  <a:lnTo>
                    <a:pt x="1147511" y="374004"/>
                  </a:lnTo>
                  <a:lnTo>
                    <a:pt x="1105709" y="390239"/>
                  </a:lnTo>
                  <a:lnTo>
                    <a:pt x="1059715" y="404994"/>
                  </a:lnTo>
                  <a:lnTo>
                    <a:pt x="1009854" y="418154"/>
                  </a:lnTo>
                  <a:lnTo>
                    <a:pt x="956451" y="429606"/>
                  </a:lnTo>
                  <a:lnTo>
                    <a:pt x="899832" y="439233"/>
                  </a:lnTo>
                  <a:lnTo>
                    <a:pt x="840322" y="446921"/>
                  </a:lnTo>
                  <a:lnTo>
                    <a:pt x="778246" y="452555"/>
                  </a:lnTo>
                  <a:lnTo>
                    <a:pt x="713930" y="456019"/>
                  </a:lnTo>
                  <a:lnTo>
                    <a:pt x="647700" y="457200"/>
                  </a:lnTo>
                  <a:lnTo>
                    <a:pt x="581469" y="456019"/>
                  </a:lnTo>
                  <a:lnTo>
                    <a:pt x="517153" y="452555"/>
                  </a:lnTo>
                  <a:lnTo>
                    <a:pt x="455077" y="446921"/>
                  </a:lnTo>
                  <a:lnTo>
                    <a:pt x="395567" y="439233"/>
                  </a:lnTo>
                  <a:lnTo>
                    <a:pt x="338948" y="429606"/>
                  </a:lnTo>
                  <a:lnTo>
                    <a:pt x="285545" y="418154"/>
                  </a:lnTo>
                  <a:lnTo>
                    <a:pt x="235684" y="404994"/>
                  </a:lnTo>
                  <a:lnTo>
                    <a:pt x="189690" y="390239"/>
                  </a:lnTo>
                  <a:lnTo>
                    <a:pt x="147888" y="374004"/>
                  </a:lnTo>
                  <a:lnTo>
                    <a:pt x="110605" y="356406"/>
                  </a:lnTo>
                  <a:lnTo>
                    <a:pt x="50893" y="317575"/>
                  </a:lnTo>
                  <a:lnTo>
                    <a:pt x="1315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43073" y="3256914"/>
            <a:ext cx="1228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embler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48037" y="4414837"/>
            <a:ext cx="1304925" cy="466725"/>
            <a:chOff x="3348037" y="4414837"/>
            <a:chExt cx="1304925" cy="466725"/>
          </a:xfrm>
        </p:grpSpPr>
        <p:sp>
          <p:nvSpPr>
            <p:cNvPr id="19" name="object 19"/>
            <p:cNvSpPr/>
            <p:nvPr/>
          </p:nvSpPr>
          <p:spPr>
            <a:xfrm>
              <a:off x="3352800" y="44196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647700" y="0"/>
                  </a:moveTo>
                  <a:lnTo>
                    <a:pt x="581469" y="1180"/>
                  </a:lnTo>
                  <a:lnTo>
                    <a:pt x="517153" y="4644"/>
                  </a:lnTo>
                  <a:lnTo>
                    <a:pt x="455077" y="10278"/>
                  </a:lnTo>
                  <a:lnTo>
                    <a:pt x="395567" y="17966"/>
                  </a:lnTo>
                  <a:lnTo>
                    <a:pt x="338948" y="27593"/>
                  </a:lnTo>
                  <a:lnTo>
                    <a:pt x="285545" y="39045"/>
                  </a:lnTo>
                  <a:lnTo>
                    <a:pt x="235684" y="52205"/>
                  </a:lnTo>
                  <a:lnTo>
                    <a:pt x="189690" y="66960"/>
                  </a:lnTo>
                  <a:lnTo>
                    <a:pt x="147888" y="83195"/>
                  </a:lnTo>
                  <a:lnTo>
                    <a:pt x="110605" y="100793"/>
                  </a:lnTo>
                  <a:lnTo>
                    <a:pt x="50893" y="139624"/>
                  </a:lnTo>
                  <a:lnTo>
                    <a:pt x="13157" y="182533"/>
                  </a:lnTo>
                  <a:lnTo>
                    <a:pt x="0" y="228600"/>
                  </a:lnTo>
                  <a:lnTo>
                    <a:pt x="3343" y="251970"/>
                  </a:lnTo>
                  <a:lnTo>
                    <a:pt x="29115" y="296573"/>
                  </a:lnTo>
                  <a:lnTo>
                    <a:pt x="78164" y="337558"/>
                  </a:lnTo>
                  <a:lnTo>
                    <a:pt x="147888" y="374004"/>
                  </a:lnTo>
                  <a:lnTo>
                    <a:pt x="189690" y="390239"/>
                  </a:lnTo>
                  <a:lnTo>
                    <a:pt x="235684" y="404994"/>
                  </a:lnTo>
                  <a:lnTo>
                    <a:pt x="285545" y="418154"/>
                  </a:lnTo>
                  <a:lnTo>
                    <a:pt x="338948" y="429606"/>
                  </a:lnTo>
                  <a:lnTo>
                    <a:pt x="395567" y="439233"/>
                  </a:lnTo>
                  <a:lnTo>
                    <a:pt x="455077" y="446921"/>
                  </a:lnTo>
                  <a:lnTo>
                    <a:pt x="517153" y="452555"/>
                  </a:lnTo>
                  <a:lnTo>
                    <a:pt x="581469" y="456019"/>
                  </a:lnTo>
                  <a:lnTo>
                    <a:pt x="647700" y="457200"/>
                  </a:lnTo>
                  <a:lnTo>
                    <a:pt x="713930" y="456019"/>
                  </a:lnTo>
                  <a:lnTo>
                    <a:pt x="778246" y="452555"/>
                  </a:lnTo>
                  <a:lnTo>
                    <a:pt x="840322" y="446921"/>
                  </a:lnTo>
                  <a:lnTo>
                    <a:pt x="899832" y="439233"/>
                  </a:lnTo>
                  <a:lnTo>
                    <a:pt x="956451" y="429606"/>
                  </a:lnTo>
                  <a:lnTo>
                    <a:pt x="1009854" y="418154"/>
                  </a:lnTo>
                  <a:lnTo>
                    <a:pt x="1059715" y="404994"/>
                  </a:lnTo>
                  <a:lnTo>
                    <a:pt x="1105709" y="390239"/>
                  </a:lnTo>
                  <a:lnTo>
                    <a:pt x="1147511" y="374004"/>
                  </a:lnTo>
                  <a:lnTo>
                    <a:pt x="1184794" y="356406"/>
                  </a:lnTo>
                  <a:lnTo>
                    <a:pt x="1244506" y="317575"/>
                  </a:lnTo>
                  <a:lnTo>
                    <a:pt x="1282242" y="274666"/>
                  </a:lnTo>
                  <a:lnTo>
                    <a:pt x="1295400" y="228600"/>
                  </a:lnTo>
                  <a:lnTo>
                    <a:pt x="1292056" y="205229"/>
                  </a:lnTo>
                  <a:lnTo>
                    <a:pt x="1266284" y="160626"/>
                  </a:lnTo>
                  <a:lnTo>
                    <a:pt x="1217235" y="119641"/>
                  </a:lnTo>
                  <a:lnTo>
                    <a:pt x="1147511" y="83195"/>
                  </a:lnTo>
                  <a:lnTo>
                    <a:pt x="1105709" y="66960"/>
                  </a:lnTo>
                  <a:lnTo>
                    <a:pt x="1059715" y="52205"/>
                  </a:lnTo>
                  <a:lnTo>
                    <a:pt x="1009854" y="39045"/>
                  </a:lnTo>
                  <a:lnTo>
                    <a:pt x="956451" y="27593"/>
                  </a:lnTo>
                  <a:lnTo>
                    <a:pt x="899832" y="17966"/>
                  </a:lnTo>
                  <a:lnTo>
                    <a:pt x="840322" y="10278"/>
                  </a:lnTo>
                  <a:lnTo>
                    <a:pt x="778246" y="4644"/>
                  </a:lnTo>
                  <a:lnTo>
                    <a:pt x="713930" y="118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2800" y="44196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0" y="228600"/>
                  </a:moveTo>
                  <a:lnTo>
                    <a:pt x="13157" y="182533"/>
                  </a:lnTo>
                  <a:lnTo>
                    <a:pt x="50893" y="139624"/>
                  </a:lnTo>
                  <a:lnTo>
                    <a:pt x="110605" y="100793"/>
                  </a:lnTo>
                  <a:lnTo>
                    <a:pt x="147888" y="83195"/>
                  </a:lnTo>
                  <a:lnTo>
                    <a:pt x="189690" y="66960"/>
                  </a:lnTo>
                  <a:lnTo>
                    <a:pt x="235684" y="52205"/>
                  </a:lnTo>
                  <a:lnTo>
                    <a:pt x="285545" y="39045"/>
                  </a:lnTo>
                  <a:lnTo>
                    <a:pt x="338948" y="27593"/>
                  </a:lnTo>
                  <a:lnTo>
                    <a:pt x="395567" y="17966"/>
                  </a:lnTo>
                  <a:lnTo>
                    <a:pt x="455077" y="10278"/>
                  </a:lnTo>
                  <a:lnTo>
                    <a:pt x="517153" y="4644"/>
                  </a:lnTo>
                  <a:lnTo>
                    <a:pt x="581469" y="1180"/>
                  </a:lnTo>
                  <a:lnTo>
                    <a:pt x="647700" y="0"/>
                  </a:lnTo>
                  <a:lnTo>
                    <a:pt x="713930" y="1180"/>
                  </a:lnTo>
                  <a:lnTo>
                    <a:pt x="778246" y="4644"/>
                  </a:lnTo>
                  <a:lnTo>
                    <a:pt x="840322" y="10278"/>
                  </a:lnTo>
                  <a:lnTo>
                    <a:pt x="899832" y="17966"/>
                  </a:lnTo>
                  <a:lnTo>
                    <a:pt x="956451" y="27593"/>
                  </a:lnTo>
                  <a:lnTo>
                    <a:pt x="1009854" y="39045"/>
                  </a:lnTo>
                  <a:lnTo>
                    <a:pt x="1059715" y="52205"/>
                  </a:lnTo>
                  <a:lnTo>
                    <a:pt x="1105709" y="66960"/>
                  </a:lnTo>
                  <a:lnTo>
                    <a:pt x="1147511" y="83195"/>
                  </a:lnTo>
                  <a:lnTo>
                    <a:pt x="1184794" y="100793"/>
                  </a:lnTo>
                  <a:lnTo>
                    <a:pt x="1244506" y="139624"/>
                  </a:lnTo>
                  <a:lnTo>
                    <a:pt x="1282242" y="182533"/>
                  </a:lnTo>
                  <a:lnTo>
                    <a:pt x="1295400" y="228600"/>
                  </a:lnTo>
                  <a:lnTo>
                    <a:pt x="1292056" y="251970"/>
                  </a:lnTo>
                  <a:lnTo>
                    <a:pt x="1266284" y="296573"/>
                  </a:lnTo>
                  <a:lnTo>
                    <a:pt x="1217235" y="337558"/>
                  </a:lnTo>
                  <a:lnTo>
                    <a:pt x="1147511" y="374004"/>
                  </a:lnTo>
                  <a:lnTo>
                    <a:pt x="1105709" y="390239"/>
                  </a:lnTo>
                  <a:lnTo>
                    <a:pt x="1059715" y="404994"/>
                  </a:lnTo>
                  <a:lnTo>
                    <a:pt x="1009854" y="418154"/>
                  </a:lnTo>
                  <a:lnTo>
                    <a:pt x="956451" y="429606"/>
                  </a:lnTo>
                  <a:lnTo>
                    <a:pt x="899832" y="439233"/>
                  </a:lnTo>
                  <a:lnTo>
                    <a:pt x="840322" y="446921"/>
                  </a:lnTo>
                  <a:lnTo>
                    <a:pt x="778246" y="452555"/>
                  </a:lnTo>
                  <a:lnTo>
                    <a:pt x="713930" y="456019"/>
                  </a:lnTo>
                  <a:lnTo>
                    <a:pt x="647700" y="457200"/>
                  </a:lnTo>
                  <a:lnTo>
                    <a:pt x="581469" y="456019"/>
                  </a:lnTo>
                  <a:lnTo>
                    <a:pt x="517153" y="452555"/>
                  </a:lnTo>
                  <a:lnTo>
                    <a:pt x="455077" y="446921"/>
                  </a:lnTo>
                  <a:lnTo>
                    <a:pt x="395567" y="439233"/>
                  </a:lnTo>
                  <a:lnTo>
                    <a:pt x="338948" y="429606"/>
                  </a:lnTo>
                  <a:lnTo>
                    <a:pt x="285545" y="418154"/>
                  </a:lnTo>
                  <a:lnTo>
                    <a:pt x="235684" y="404994"/>
                  </a:lnTo>
                  <a:lnTo>
                    <a:pt x="189690" y="390239"/>
                  </a:lnTo>
                  <a:lnTo>
                    <a:pt x="147888" y="374004"/>
                  </a:lnTo>
                  <a:lnTo>
                    <a:pt x="110605" y="356406"/>
                  </a:lnTo>
                  <a:lnTo>
                    <a:pt x="50893" y="317575"/>
                  </a:lnTo>
                  <a:lnTo>
                    <a:pt x="1315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40582" y="4476369"/>
            <a:ext cx="719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Lin</a:t>
            </a:r>
            <a:r>
              <a:rPr sz="2000" spc="5" dirty="0">
                <a:latin typeface="Arial MT"/>
                <a:cs typeface="Arial MT"/>
              </a:rPr>
              <a:t>k</a:t>
            </a:r>
            <a:r>
              <a:rPr sz="2000" dirty="0">
                <a:latin typeface="Arial MT"/>
                <a:cs typeface="Arial MT"/>
              </a:rPr>
              <a:t>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86237" y="5634037"/>
            <a:ext cx="1304925" cy="466725"/>
            <a:chOff x="4186237" y="5634037"/>
            <a:chExt cx="1304925" cy="466725"/>
          </a:xfrm>
        </p:grpSpPr>
        <p:sp>
          <p:nvSpPr>
            <p:cNvPr id="23" name="object 23"/>
            <p:cNvSpPr/>
            <p:nvPr/>
          </p:nvSpPr>
          <p:spPr>
            <a:xfrm>
              <a:off x="4191000" y="56388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647700" y="0"/>
                  </a:moveTo>
                  <a:lnTo>
                    <a:pt x="581469" y="1180"/>
                  </a:lnTo>
                  <a:lnTo>
                    <a:pt x="517153" y="4644"/>
                  </a:lnTo>
                  <a:lnTo>
                    <a:pt x="455077" y="10277"/>
                  </a:lnTo>
                  <a:lnTo>
                    <a:pt x="395567" y="17964"/>
                  </a:lnTo>
                  <a:lnTo>
                    <a:pt x="338948" y="27591"/>
                  </a:lnTo>
                  <a:lnTo>
                    <a:pt x="285545" y="39041"/>
                  </a:lnTo>
                  <a:lnTo>
                    <a:pt x="235684" y="52201"/>
                  </a:lnTo>
                  <a:lnTo>
                    <a:pt x="189690" y="66955"/>
                  </a:lnTo>
                  <a:lnTo>
                    <a:pt x="147888" y="83189"/>
                  </a:lnTo>
                  <a:lnTo>
                    <a:pt x="110605" y="100788"/>
                  </a:lnTo>
                  <a:lnTo>
                    <a:pt x="50893" y="139619"/>
                  </a:lnTo>
                  <a:lnTo>
                    <a:pt x="13157" y="182529"/>
                  </a:lnTo>
                  <a:lnTo>
                    <a:pt x="0" y="228600"/>
                  </a:lnTo>
                  <a:lnTo>
                    <a:pt x="3343" y="251972"/>
                  </a:lnTo>
                  <a:lnTo>
                    <a:pt x="29115" y="296578"/>
                  </a:lnTo>
                  <a:lnTo>
                    <a:pt x="78164" y="337563"/>
                  </a:lnTo>
                  <a:lnTo>
                    <a:pt x="147888" y="374010"/>
                  </a:lnTo>
                  <a:lnTo>
                    <a:pt x="189690" y="390244"/>
                  </a:lnTo>
                  <a:lnTo>
                    <a:pt x="235684" y="404998"/>
                  </a:lnTo>
                  <a:lnTo>
                    <a:pt x="285545" y="418158"/>
                  </a:lnTo>
                  <a:lnTo>
                    <a:pt x="338948" y="429608"/>
                  </a:lnTo>
                  <a:lnTo>
                    <a:pt x="395567" y="439235"/>
                  </a:lnTo>
                  <a:lnTo>
                    <a:pt x="455077" y="446922"/>
                  </a:lnTo>
                  <a:lnTo>
                    <a:pt x="517153" y="452555"/>
                  </a:lnTo>
                  <a:lnTo>
                    <a:pt x="581469" y="456019"/>
                  </a:lnTo>
                  <a:lnTo>
                    <a:pt x="647700" y="457200"/>
                  </a:lnTo>
                  <a:lnTo>
                    <a:pt x="713930" y="456019"/>
                  </a:lnTo>
                  <a:lnTo>
                    <a:pt x="778246" y="452555"/>
                  </a:lnTo>
                  <a:lnTo>
                    <a:pt x="840322" y="446922"/>
                  </a:lnTo>
                  <a:lnTo>
                    <a:pt x="899832" y="439235"/>
                  </a:lnTo>
                  <a:lnTo>
                    <a:pt x="956451" y="429608"/>
                  </a:lnTo>
                  <a:lnTo>
                    <a:pt x="1009854" y="418158"/>
                  </a:lnTo>
                  <a:lnTo>
                    <a:pt x="1059715" y="404998"/>
                  </a:lnTo>
                  <a:lnTo>
                    <a:pt x="1105709" y="390244"/>
                  </a:lnTo>
                  <a:lnTo>
                    <a:pt x="1147511" y="374010"/>
                  </a:lnTo>
                  <a:lnTo>
                    <a:pt x="1184794" y="356411"/>
                  </a:lnTo>
                  <a:lnTo>
                    <a:pt x="1244506" y="317580"/>
                  </a:lnTo>
                  <a:lnTo>
                    <a:pt x="1282242" y="274670"/>
                  </a:lnTo>
                  <a:lnTo>
                    <a:pt x="1295400" y="228600"/>
                  </a:lnTo>
                  <a:lnTo>
                    <a:pt x="1292056" y="205227"/>
                  </a:lnTo>
                  <a:lnTo>
                    <a:pt x="1266284" y="160621"/>
                  </a:lnTo>
                  <a:lnTo>
                    <a:pt x="1217235" y="119636"/>
                  </a:lnTo>
                  <a:lnTo>
                    <a:pt x="1147511" y="83189"/>
                  </a:lnTo>
                  <a:lnTo>
                    <a:pt x="1105709" y="66955"/>
                  </a:lnTo>
                  <a:lnTo>
                    <a:pt x="1059715" y="52201"/>
                  </a:lnTo>
                  <a:lnTo>
                    <a:pt x="1009854" y="39041"/>
                  </a:lnTo>
                  <a:lnTo>
                    <a:pt x="956451" y="27591"/>
                  </a:lnTo>
                  <a:lnTo>
                    <a:pt x="899832" y="17964"/>
                  </a:lnTo>
                  <a:lnTo>
                    <a:pt x="840322" y="10277"/>
                  </a:lnTo>
                  <a:lnTo>
                    <a:pt x="778246" y="4644"/>
                  </a:lnTo>
                  <a:lnTo>
                    <a:pt x="713930" y="118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91000" y="56388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0" y="228600"/>
                  </a:moveTo>
                  <a:lnTo>
                    <a:pt x="13157" y="182529"/>
                  </a:lnTo>
                  <a:lnTo>
                    <a:pt x="50893" y="139619"/>
                  </a:lnTo>
                  <a:lnTo>
                    <a:pt x="110605" y="100788"/>
                  </a:lnTo>
                  <a:lnTo>
                    <a:pt x="147888" y="83189"/>
                  </a:lnTo>
                  <a:lnTo>
                    <a:pt x="189690" y="66955"/>
                  </a:lnTo>
                  <a:lnTo>
                    <a:pt x="235684" y="52201"/>
                  </a:lnTo>
                  <a:lnTo>
                    <a:pt x="285545" y="39041"/>
                  </a:lnTo>
                  <a:lnTo>
                    <a:pt x="338948" y="27591"/>
                  </a:lnTo>
                  <a:lnTo>
                    <a:pt x="395567" y="17964"/>
                  </a:lnTo>
                  <a:lnTo>
                    <a:pt x="455077" y="10277"/>
                  </a:lnTo>
                  <a:lnTo>
                    <a:pt x="517153" y="4644"/>
                  </a:lnTo>
                  <a:lnTo>
                    <a:pt x="581469" y="1180"/>
                  </a:lnTo>
                  <a:lnTo>
                    <a:pt x="647700" y="0"/>
                  </a:lnTo>
                  <a:lnTo>
                    <a:pt x="713930" y="1180"/>
                  </a:lnTo>
                  <a:lnTo>
                    <a:pt x="778246" y="4644"/>
                  </a:lnTo>
                  <a:lnTo>
                    <a:pt x="840322" y="10277"/>
                  </a:lnTo>
                  <a:lnTo>
                    <a:pt x="899832" y="17964"/>
                  </a:lnTo>
                  <a:lnTo>
                    <a:pt x="956451" y="27591"/>
                  </a:lnTo>
                  <a:lnTo>
                    <a:pt x="1009854" y="39041"/>
                  </a:lnTo>
                  <a:lnTo>
                    <a:pt x="1059715" y="52201"/>
                  </a:lnTo>
                  <a:lnTo>
                    <a:pt x="1105709" y="66955"/>
                  </a:lnTo>
                  <a:lnTo>
                    <a:pt x="1147511" y="83189"/>
                  </a:lnTo>
                  <a:lnTo>
                    <a:pt x="1184794" y="100788"/>
                  </a:lnTo>
                  <a:lnTo>
                    <a:pt x="1244506" y="139619"/>
                  </a:lnTo>
                  <a:lnTo>
                    <a:pt x="1282242" y="182529"/>
                  </a:lnTo>
                  <a:lnTo>
                    <a:pt x="1295400" y="228600"/>
                  </a:lnTo>
                  <a:lnTo>
                    <a:pt x="1292056" y="251972"/>
                  </a:lnTo>
                  <a:lnTo>
                    <a:pt x="1266284" y="296578"/>
                  </a:lnTo>
                  <a:lnTo>
                    <a:pt x="1217235" y="337563"/>
                  </a:lnTo>
                  <a:lnTo>
                    <a:pt x="1147511" y="374010"/>
                  </a:lnTo>
                  <a:lnTo>
                    <a:pt x="1105709" y="390244"/>
                  </a:lnTo>
                  <a:lnTo>
                    <a:pt x="1059715" y="404998"/>
                  </a:lnTo>
                  <a:lnTo>
                    <a:pt x="1009854" y="418158"/>
                  </a:lnTo>
                  <a:lnTo>
                    <a:pt x="956451" y="429608"/>
                  </a:lnTo>
                  <a:lnTo>
                    <a:pt x="899832" y="439235"/>
                  </a:lnTo>
                  <a:lnTo>
                    <a:pt x="840322" y="446922"/>
                  </a:lnTo>
                  <a:lnTo>
                    <a:pt x="778246" y="452555"/>
                  </a:lnTo>
                  <a:lnTo>
                    <a:pt x="713930" y="456019"/>
                  </a:lnTo>
                  <a:lnTo>
                    <a:pt x="647700" y="457200"/>
                  </a:lnTo>
                  <a:lnTo>
                    <a:pt x="581469" y="456019"/>
                  </a:lnTo>
                  <a:lnTo>
                    <a:pt x="517153" y="452555"/>
                  </a:lnTo>
                  <a:lnTo>
                    <a:pt x="455077" y="446922"/>
                  </a:lnTo>
                  <a:lnTo>
                    <a:pt x="395567" y="439235"/>
                  </a:lnTo>
                  <a:lnTo>
                    <a:pt x="338948" y="429608"/>
                  </a:lnTo>
                  <a:lnTo>
                    <a:pt x="285545" y="418158"/>
                  </a:lnTo>
                  <a:lnTo>
                    <a:pt x="235684" y="404998"/>
                  </a:lnTo>
                  <a:lnTo>
                    <a:pt x="189690" y="390244"/>
                  </a:lnTo>
                  <a:lnTo>
                    <a:pt x="147888" y="374010"/>
                  </a:lnTo>
                  <a:lnTo>
                    <a:pt x="110605" y="356411"/>
                  </a:lnTo>
                  <a:lnTo>
                    <a:pt x="50893" y="317580"/>
                  </a:lnTo>
                  <a:lnTo>
                    <a:pt x="13157" y="27467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430395" y="5695899"/>
            <a:ext cx="819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Loader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2606" y="1746884"/>
            <a:ext cx="1374775" cy="843915"/>
          </a:xfrm>
          <a:custGeom>
            <a:avLst/>
            <a:gdLst/>
            <a:ahLst/>
            <a:cxnLst/>
            <a:rect l="l" t="t" r="r" b="b"/>
            <a:pathLst>
              <a:path w="1374775" h="843914">
                <a:moveTo>
                  <a:pt x="459994" y="234315"/>
                </a:moveTo>
                <a:lnTo>
                  <a:pt x="442976" y="211582"/>
                </a:lnTo>
                <a:lnTo>
                  <a:pt x="408940" y="166116"/>
                </a:lnTo>
                <a:lnTo>
                  <a:pt x="394665" y="194614"/>
                </a:lnTo>
                <a:lnTo>
                  <a:pt x="5588" y="0"/>
                </a:lnTo>
                <a:lnTo>
                  <a:pt x="0" y="11430"/>
                </a:lnTo>
                <a:lnTo>
                  <a:pt x="388988" y="205930"/>
                </a:lnTo>
                <a:lnTo>
                  <a:pt x="374777" y="234315"/>
                </a:lnTo>
                <a:lnTo>
                  <a:pt x="459994" y="234315"/>
                </a:lnTo>
                <a:close/>
              </a:path>
              <a:path w="1374775" h="843914">
                <a:moveTo>
                  <a:pt x="1374394" y="843915"/>
                </a:moveTo>
                <a:lnTo>
                  <a:pt x="1357096" y="816737"/>
                </a:lnTo>
                <a:lnTo>
                  <a:pt x="1328674" y="772033"/>
                </a:lnTo>
                <a:lnTo>
                  <a:pt x="1312316" y="799287"/>
                </a:lnTo>
                <a:lnTo>
                  <a:pt x="996696" y="609854"/>
                </a:lnTo>
                <a:lnTo>
                  <a:pt x="990092" y="620776"/>
                </a:lnTo>
                <a:lnTo>
                  <a:pt x="1305788" y="810171"/>
                </a:lnTo>
                <a:lnTo>
                  <a:pt x="1289431" y="837438"/>
                </a:lnTo>
                <a:lnTo>
                  <a:pt x="1374394" y="843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586354" y="3043554"/>
            <a:ext cx="537845" cy="766445"/>
            <a:chOff x="2586354" y="3043554"/>
            <a:chExt cx="537845" cy="76644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6354" y="3043554"/>
              <a:ext cx="156844" cy="15684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2043" y="3652265"/>
              <a:ext cx="232156" cy="157733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3273793" y="4261230"/>
            <a:ext cx="1529080" cy="768350"/>
          </a:xfrm>
          <a:custGeom>
            <a:avLst/>
            <a:gdLst/>
            <a:ahLst/>
            <a:cxnLst/>
            <a:rect l="l" t="t" r="r" b="b"/>
            <a:pathLst>
              <a:path w="1529079" h="768350">
                <a:moveTo>
                  <a:pt x="307606" y="158369"/>
                </a:moveTo>
                <a:lnTo>
                  <a:pt x="290537" y="135636"/>
                </a:lnTo>
                <a:lnTo>
                  <a:pt x="256425" y="90170"/>
                </a:lnTo>
                <a:lnTo>
                  <a:pt x="242214" y="118630"/>
                </a:lnTo>
                <a:lnTo>
                  <a:pt x="5600" y="254"/>
                </a:lnTo>
                <a:lnTo>
                  <a:pt x="0" y="11684"/>
                </a:lnTo>
                <a:lnTo>
                  <a:pt x="236562" y="129971"/>
                </a:lnTo>
                <a:lnTo>
                  <a:pt x="222389" y="158369"/>
                </a:lnTo>
                <a:lnTo>
                  <a:pt x="307606" y="158369"/>
                </a:lnTo>
                <a:close/>
              </a:path>
              <a:path w="1529079" h="768350">
                <a:moveTo>
                  <a:pt x="1069606" y="767969"/>
                </a:moveTo>
                <a:lnTo>
                  <a:pt x="1052537" y="745236"/>
                </a:lnTo>
                <a:lnTo>
                  <a:pt x="1018425" y="699770"/>
                </a:lnTo>
                <a:lnTo>
                  <a:pt x="1004214" y="728230"/>
                </a:lnTo>
                <a:lnTo>
                  <a:pt x="767600" y="609854"/>
                </a:lnTo>
                <a:lnTo>
                  <a:pt x="762012" y="621284"/>
                </a:lnTo>
                <a:lnTo>
                  <a:pt x="998562" y="739571"/>
                </a:lnTo>
                <a:lnTo>
                  <a:pt x="984389" y="767969"/>
                </a:lnTo>
                <a:lnTo>
                  <a:pt x="1069606" y="767969"/>
                </a:lnTo>
                <a:close/>
              </a:path>
              <a:path w="1529079" h="768350">
                <a:moveTo>
                  <a:pt x="1528838" y="11938"/>
                </a:moveTo>
                <a:lnTo>
                  <a:pt x="1524774" y="0"/>
                </a:lnTo>
                <a:lnTo>
                  <a:pt x="1139837" y="128231"/>
                </a:lnTo>
                <a:lnTo>
                  <a:pt x="1129804" y="98171"/>
                </a:lnTo>
                <a:lnTo>
                  <a:pt x="1069606" y="158369"/>
                </a:lnTo>
                <a:lnTo>
                  <a:pt x="1153934" y="170434"/>
                </a:lnTo>
                <a:lnTo>
                  <a:pt x="1145197" y="144272"/>
                </a:lnTo>
                <a:lnTo>
                  <a:pt x="1143850" y="140271"/>
                </a:lnTo>
                <a:lnTo>
                  <a:pt x="1528838" y="11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492244" y="5481065"/>
            <a:ext cx="1070610" cy="779780"/>
            <a:chOff x="4492244" y="5481065"/>
            <a:chExt cx="1070610" cy="77978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2244" y="5481065"/>
              <a:ext cx="232155" cy="15773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103368" y="6089980"/>
              <a:ext cx="459740" cy="170815"/>
            </a:xfrm>
            <a:custGeom>
              <a:avLst/>
              <a:gdLst/>
              <a:ahLst/>
              <a:cxnLst/>
              <a:rect l="l" t="t" r="r" b="b"/>
              <a:pathLst>
                <a:path w="459739" h="170814">
                  <a:moveTo>
                    <a:pt x="384958" y="140346"/>
                  </a:moveTo>
                  <a:lnTo>
                    <a:pt x="374904" y="170472"/>
                  </a:lnTo>
                  <a:lnTo>
                    <a:pt x="459232" y="158419"/>
                  </a:lnTo>
                  <a:lnTo>
                    <a:pt x="445184" y="144360"/>
                  </a:lnTo>
                  <a:lnTo>
                    <a:pt x="397002" y="144360"/>
                  </a:lnTo>
                  <a:lnTo>
                    <a:pt x="384958" y="140346"/>
                  </a:lnTo>
                  <a:close/>
                </a:path>
                <a:path w="459739" h="170814">
                  <a:moveTo>
                    <a:pt x="388972" y="128319"/>
                  </a:moveTo>
                  <a:lnTo>
                    <a:pt x="384958" y="140346"/>
                  </a:lnTo>
                  <a:lnTo>
                    <a:pt x="397002" y="144360"/>
                  </a:lnTo>
                  <a:lnTo>
                    <a:pt x="400939" y="132308"/>
                  </a:lnTo>
                  <a:lnTo>
                    <a:pt x="388972" y="128319"/>
                  </a:lnTo>
                  <a:close/>
                </a:path>
                <a:path w="459739" h="170814">
                  <a:moveTo>
                    <a:pt x="399034" y="98170"/>
                  </a:moveTo>
                  <a:lnTo>
                    <a:pt x="388972" y="128319"/>
                  </a:lnTo>
                  <a:lnTo>
                    <a:pt x="400939" y="132308"/>
                  </a:lnTo>
                  <a:lnTo>
                    <a:pt x="397002" y="144360"/>
                  </a:lnTo>
                  <a:lnTo>
                    <a:pt x="445184" y="144360"/>
                  </a:lnTo>
                  <a:lnTo>
                    <a:pt x="399034" y="98170"/>
                  </a:lnTo>
                  <a:close/>
                </a:path>
                <a:path w="459739" h="170814">
                  <a:moveTo>
                    <a:pt x="4064" y="0"/>
                  </a:moveTo>
                  <a:lnTo>
                    <a:pt x="0" y="12039"/>
                  </a:lnTo>
                  <a:lnTo>
                    <a:pt x="384958" y="140346"/>
                  </a:lnTo>
                  <a:lnTo>
                    <a:pt x="388972" y="128319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96845" y="1332357"/>
            <a:ext cx="348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333CC"/>
                </a:solidFill>
                <a:latin typeface="Arial MT"/>
                <a:cs typeface="Arial MT"/>
              </a:rPr>
              <a:t>x.c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27575" y="2616835"/>
            <a:ext cx="348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333CC"/>
                </a:solidFill>
                <a:latin typeface="Arial MT"/>
                <a:cs typeface="Arial MT"/>
              </a:rPr>
              <a:t>x.s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9740" y="3454730"/>
            <a:ext cx="36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333CC"/>
                </a:solidFill>
                <a:latin typeface="Arial MT"/>
                <a:cs typeface="Arial MT"/>
              </a:rPr>
              <a:t>x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.o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42809" y="3378530"/>
            <a:ext cx="9702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x.a,</a:t>
            </a:r>
            <a:r>
              <a:rPr sz="2000" spc="-8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x.so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19009" y="5132070"/>
            <a:ext cx="591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a.out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417957"/>
            <a:ext cx="3314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C0000"/>
                </a:solidFill>
                <a:latin typeface="Arial MT"/>
                <a:cs typeface="Arial MT"/>
              </a:rPr>
              <a:t>Assembler’in</a:t>
            </a:r>
            <a:r>
              <a:rPr sz="3200" spc="-6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Rolü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1430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290" y="1588973"/>
            <a:ext cx="784796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Pseudo(sözde)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kodları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gerçek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donanım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komutlarına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5" dirty="0">
                <a:latin typeface="Arial MT"/>
                <a:cs typeface="Arial MT"/>
              </a:rPr>
              <a:t>dönüştürmek.</a:t>
            </a:r>
            <a:endParaRPr sz="2400">
              <a:latin typeface="Arial MT"/>
              <a:cs typeface="Arial MT"/>
            </a:endParaRPr>
          </a:p>
          <a:p>
            <a:pPr marL="265430" marR="5080" indent="-8382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Pseudo-kodlar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assembly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kolayca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dönüştürür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örnekler: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“move”, </a:t>
            </a:r>
            <a:r>
              <a:rPr sz="2400" dirty="0">
                <a:latin typeface="Arial MT"/>
                <a:cs typeface="Arial MT"/>
              </a:rPr>
              <a:t>“blt”,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32-bit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immediate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operandlar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gibi.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 marR="455930">
              <a:lnSpc>
                <a:spcPct val="100000"/>
              </a:lnSpc>
              <a:buClr>
                <a:srgbClr val="CC0000"/>
              </a:buClr>
              <a:buChar char="•"/>
              <a:tabLst>
                <a:tab pos="186690" algn="l"/>
                <a:tab pos="2785110" algn="l"/>
              </a:tabLst>
            </a:pPr>
            <a:r>
              <a:rPr sz="2400" spc="-5" dirty="0">
                <a:latin typeface="Arial MT"/>
                <a:cs typeface="Arial MT"/>
              </a:rPr>
              <a:t>Assembly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kodlar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machine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kodlarına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110" dirty="0">
                <a:latin typeface="Arial MT"/>
                <a:cs typeface="Arial MT"/>
              </a:rPr>
              <a:t>dönüştürülür. 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Ayrı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(x.o)	her bir </a:t>
            </a:r>
            <a:r>
              <a:rPr sz="2400" dirty="0">
                <a:latin typeface="Arial MT"/>
                <a:cs typeface="Arial MT"/>
              </a:rPr>
              <a:t>C </a:t>
            </a:r>
            <a:r>
              <a:rPr sz="2400" spc="-5" dirty="0">
                <a:latin typeface="Arial MT"/>
                <a:cs typeface="Arial MT"/>
              </a:rPr>
              <a:t>dosyası için </a:t>
            </a:r>
            <a:r>
              <a:rPr sz="2400" spc="-114" dirty="0">
                <a:latin typeface="Arial MT"/>
                <a:cs typeface="Arial MT"/>
              </a:rPr>
              <a:t>oluşturulur 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(x.c) komut </a:t>
            </a:r>
            <a:r>
              <a:rPr sz="2400" spc="-5" dirty="0">
                <a:latin typeface="Arial MT"/>
                <a:cs typeface="Arial MT"/>
              </a:rPr>
              <a:t>etiketleri için gerçek </a:t>
            </a:r>
            <a:r>
              <a:rPr sz="2400" spc="-125" dirty="0">
                <a:latin typeface="Arial MT"/>
                <a:cs typeface="Arial MT"/>
              </a:rPr>
              <a:t>değerleri</a:t>
            </a:r>
            <a:r>
              <a:rPr sz="2400" spc="4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hesaplar. 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415" dirty="0">
                <a:latin typeface="Arial MT"/>
                <a:cs typeface="Arial MT"/>
              </a:rPr>
              <a:t>Dış</a:t>
            </a:r>
            <a:r>
              <a:rPr sz="2400" spc="-2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referanslar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</a:t>
            </a:r>
            <a:r>
              <a:rPr sz="2400" spc="-5" dirty="0">
                <a:latin typeface="Arial MT"/>
                <a:cs typeface="Arial MT"/>
              </a:rPr>
              <a:t> hata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ayıklama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bilgileri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hakkında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bilgi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sağlamak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için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417957"/>
            <a:ext cx="2502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solidFill>
                  <a:srgbClr val="CC0000"/>
                </a:solidFill>
                <a:latin typeface="Arial MT"/>
                <a:cs typeface="Arial MT"/>
              </a:rPr>
              <a:t>Linker’in</a:t>
            </a:r>
            <a:r>
              <a:rPr sz="3200" spc="-8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Rolü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1430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290" y="1955419"/>
            <a:ext cx="815784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055" indent="-22479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Wingdings"/>
              <a:buChar char=""/>
              <a:tabLst>
                <a:tab pos="694690" algn="l"/>
              </a:tabLst>
            </a:pPr>
            <a:r>
              <a:rPr sz="2400" spc="-5" dirty="0">
                <a:latin typeface="Arial MT"/>
                <a:cs typeface="Arial MT"/>
              </a:rPr>
              <a:t>patch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ç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 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spc="-20" dirty="0">
                <a:latin typeface="Arial MT"/>
                <a:cs typeface="Arial MT"/>
              </a:rPr>
              <a:t>ı</a:t>
            </a:r>
            <a:r>
              <a:rPr sz="2400" spc="-1200" dirty="0">
                <a:latin typeface="Arial MT"/>
                <a:cs typeface="Arial MT"/>
              </a:rPr>
              <a:t>ş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kaynak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ar</a:t>
            </a:r>
            <a:endParaRPr sz="2400" dirty="0">
              <a:latin typeface="Arial MT"/>
              <a:cs typeface="Arial MT"/>
            </a:endParaRPr>
          </a:p>
          <a:p>
            <a:pPr marL="694055" indent="-224790">
              <a:lnSpc>
                <a:spcPct val="100000"/>
              </a:lnSpc>
              <a:buClr>
                <a:srgbClr val="3333CC"/>
              </a:buClr>
              <a:buFont typeface="Wingdings"/>
              <a:buChar char=""/>
              <a:tabLst>
                <a:tab pos="694690" algn="l"/>
              </a:tabLst>
            </a:pPr>
            <a:r>
              <a:rPr sz="2400" spc="-5" dirty="0">
                <a:latin typeface="Arial MT"/>
                <a:cs typeface="Arial MT"/>
              </a:rPr>
              <a:t>veri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komut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etiketlerinin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adreslerini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hesapla</a:t>
            </a:r>
            <a:endParaRPr sz="2400" dirty="0">
              <a:latin typeface="Arial MT"/>
              <a:cs typeface="Arial MT"/>
            </a:endParaRPr>
          </a:p>
          <a:p>
            <a:pPr marL="694055" indent="-224790">
              <a:lnSpc>
                <a:spcPct val="100000"/>
              </a:lnSpc>
              <a:buClr>
                <a:srgbClr val="3333CC"/>
              </a:buClr>
              <a:buFont typeface="Wingdings"/>
              <a:buChar char=""/>
              <a:tabLst>
                <a:tab pos="694690" algn="l"/>
              </a:tabLst>
            </a:pPr>
            <a:r>
              <a:rPr sz="2400" spc="-5" dirty="0">
                <a:latin typeface="Arial MT"/>
                <a:cs typeface="Arial MT"/>
              </a:rPr>
              <a:t>hafızada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kod</a:t>
            </a:r>
            <a:r>
              <a:rPr sz="2400" spc="-5" dirty="0">
                <a:latin typeface="Arial MT"/>
                <a:cs typeface="Arial MT"/>
              </a:rPr>
              <a:t> modüllerini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Bazı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kütüphaneler(DLLs)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dinamik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olarak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bağlanır(linked)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Dummy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rutinleri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yürütülebilir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nokatalara–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dummy</a:t>
            </a:r>
          </a:p>
          <a:p>
            <a:pPr marL="12700" marR="5080" indent="252729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rutinleri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dinamik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linker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yükleme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cağırır.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yüzden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onlar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220" dirty="0">
                <a:latin typeface="Arial MT"/>
                <a:cs typeface="Arial MT"/>
              </a:rPr>
              <a:t>doğru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rutinlere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atlama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yürütülebilir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güncellenebilir.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2192" y="425958"/>
            <a:ext cx="6812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Arial MT"/>
                <a:cs typeface="Arial MT"/>
              </a:rPr>
              <a:t>ANA</a:t>
            </a:r>
            <a:r>
              <a:rPr sz="3600" spc="-2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Arial MT"/>
                <a:cs typeface="Arial MT"/>
              </a:rPr>
              <a:t>Program -</a:t>
            </a:r>
            <a:r>
              <a:rPr sz="36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000000"/>
                </a:solidFill>
                <a:latin typeface="Arial MT"/>
                <a:cs typeface="Arial MT"/>
              </a:rPr>
              <a:t>Fonksiyon</a:t>
            </a:r>
            <a:r>
              <a:rPr sz="36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600" spc="-270" dirty="0">
                <a:solidFill>
                  <a:srgbClr val="000000"/>
                </a:solidFill>
                <a:latin typeface="Arial MT"/>
                <a:cs typeface="Arial MT"/>
              </a:rPr>
              <a:t>Örneği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92" y="1397253"/>
            <a:ext cx="246951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main()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{..</a:t>
            </a:r>
            <a:endParaRPr sz="20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x,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75" dirty="0">
                <a:latin typeface="Arial MT"/>
                <a:cs typeface="Arial MT"/>
              </a:rPr>
              <a:t>y,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toplam;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20979" marR="508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toplam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topla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(x,y);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z=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toplam*y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topla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(int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g;</a:t>
            </a:r>
            <a:endParaRPr sz="20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a+b;</a:t>
            </a:r>
            <a:endParaRPr sz="20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return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20751"/>
            <a:ext cx="8446770" cy="570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Bir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prosedürün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yürütülmesi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için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yazılan</a:t>
            </a:r>
            <a:r>
              <a:rPr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bir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program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aşağıdaki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altı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adımı</a:t>
            </a:r>
            <a:endParaRPr sz="2000">
              <a:latin typeface="Times New Roman"/>
              <a:cs typeface="Times New Roman"/>
            </a:endParaRPr>
          </a:p>
          <a:p>
            <a:pPr marL="180975" algn="ct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yerine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getirmelidir.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474980" indent="-34290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369570" algn="l"/>
              </a:tabLst>
            </a:pPr>
            <a:r>
              <a:rPr sz="2600" spc="-5" dirty="0">
                <a:latin typeface="Times New Roman"/>
                <a:cs typeface="Times New Roman"/>
              </a:rPr>
              <a:t>Kullanılacak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parametrelerin,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prosedürün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ulaşabileceği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yere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yerleştirilmesi.</a:t>
            </a:r>
            <a:endParaRPr sz="2600">
              <a:latin typeface="Times New Roman"/>
              <a:cs typeface="Times New Roman"/>
            </a:endParaRPr>
          </a:p>
          <a:p>
            <a:pPr marL="452755" indent="-440690">
              <a:lnSpc>
                <a:spcPct val="100000"/>
              </a:lnSpc>
              <a:spcBef>
                <a:spcPts val="625"/>
              </a:spcBef>
              <a:buAutoNum type="arabicPlain"/>
              <a:tabLst>
                <a:tab pos="452755" algn="l"/>
                <a:tab pos="453390" algn="l"/>
              </a:tabLst>
            </a:pPr>
            <a:r>
              <a:rPr sz="2600" dirty="0">
                <a:latin typeface="Times New Roman"/>
                <a:cs typeface="Times New Roman"/>
              </a:rPr>
              <a:t>Prosedüre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transferin </a:t>
            </a:r>
            <a:r>
              <a:rPr sz="2600" dirty="0">
                <a:latin typeface="Times New Roman"/>
                <a:cs typeface="Times New Roman"/>
              </a:rPr>
              <a:t>kontrolu.</a:t>
            </a:r>
            <a:endParaRPr sz="2600">
              <a:latin typeface="Times New Roman"/>
              <a:cs typeface="Times New Roman"/>
            </a:endParaRPr>
          </a:p>
          <a:p>
            <a:pPr marL="12700" marR="363220">
              <a:lnSpc>
                <a:spcPct val="120000"/>
              </a:lnSpc>
              <a:buAutoNum type="arabicPlain"/>
              <a:tabLst>
                <a:tab pos="452755" algn="l"/>
                <a:tab pos="453390" algn="l"/>
              </a:tabLst>
            </a:pPr>
            <a:r>
              <a:rPr sz="2600" spc="-5" dirty="0">
                <a:latin typeface="Times New Roman"/>
                <a:cs typeface="Times New Roman"/>
              </a:rPr>
              <a:t>Prosedür için </a:t>
            </a:r>
            <a:r>
              <a:rPr sz="2600" dirty="0">
                <a:latin typeface="Times New Roman"/>
                <a:cs typeface="Times New Roman"/>
              </a:rPr>
              <a:t>gereken </a:t>
            </a:r>
            <a:r>
              <a:rPr sz="2600" spc="-5" dirty="0">
                <a:latin typeface="Times New Roman"/>
                <a:cs typeface="Times New Roman"/>
              </a:rPr>
              <a:t>hafıza </a:t>
            </a:r>
            <a:r>
              <a:rPr sz="2600" dirty="0">
                <a:latin typeface="Times New Roman"/>
                <a:cs typeface="Times New Roman"/>
              </a:rPr>
              <a:t>kaynaklarının </a:t>
            </a:r>
            <a:r>
              <a:rPr sz="2600" spc="-5" dirty="0">
                <a:latin typeface="Times New Roman"/>
                <a:cs typeface="Times New Roman"/>
              </a:rPr>
              <a:t>oluşturulması.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4-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İstenen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görevin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yapılması.</a:t>
            </a:r>
            <a:endParaRPr sz="2600">
              <a:latin typeface="Times New Roman"/>
              <a:cs typeface="Times New Roman"/>
            </a:endParaRPr>
          </a:p>
          <a:p>
            <a:pPr marL="355600" marR="306070" indent="-342900">
              <a:lnSpc>
                <a:spcPct val="100000"/>
              </a:lnSpc>
              <a:spcBef>
                <a:spcPts val="625"/>
              </a:spcBef>
              <a:buAutoNum type="arabicPlain" startAt="5"/>
              <a:tabLst>
                <a:tab pos="369570" algn="l"/>
              </a:tabLst>
            </a:pPr>
            <a:r>
              <a:rPr sz="2600" dirty="0">
                <a:latin typeface="Times New Roman"/>
                <a:cs typeface="Times New Roman"/>
              </a:rPr>
              <a:t>Sonuç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değerlerinin,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çağıran</a:t>
            </a:r>
            <a:r>
              <a:rPr sz="2600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programın</a:t>
            </a:r>
            <a:r>
              <a:rPr sz="26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erişebileceği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yerde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hafızalanması için</a:t>
            </a:r>
            <a:r>
              <a:rPr sz="2600" dirty="0">
                <a:latin typeface="Times New Roman"/>
                <a:cs typeface="Times New Roman"/>
              </a:rPr>
              <a:t> bir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yer.</a:t>
            </a:r>
            <a:endParaRPr sz="2600">
              <a:latin typeface="Times New Roman"/>
              <a:cs typeface="Times New Roman"/>
            </a:endParaRPr>
          </a:p>
          <a:p>
            <a:pPr marL="290195" marR="5080" indent="-290195">
              <a:lnSpc>
                <a:spcPct val="100000"/>
              </a:lnSpc>
              <a:spcBef>
                <a:spcPts val="625"/>
              </a:spcBef>
              <a:buAutoNum type="arabicPlain" startAt="5"/>
              <a:tabLst>
                <a:tab pos="290195" algn="l"/>
              </a:tabLst>
            </a:pPr>
            <a:r>
              <a:rPr sz="2600" dirty="0">
                <a:latin typeface="Times New Roman"/>
                <a:cs typeface="Times New Roman"/>
              </a:rPr>
              <a:t>Bir programda, bir prosedür değişik değişik noktalardan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çağrılabilir. Dolayısıyla </a:t>
            </a:r>
            <a:r>
              <a:rPr sz="2600" dirty="0">
                <a:latin typeface="Times New Roman"/>
                <a:cs typeface="Times New Roman"/>
              </a:rPr>
              <a:t>bu orijin noktaların kontrol edilebilir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olması </a:t>
            </a:r>
            <a:r>
              <a:rPr sz="2600" dirty="0">
                <a:latin typeface="Times New Roman"/>
                <a:cs typeface="Times New Roman"/>
              </a:rPr>
              <a:t>gerekir. </a:t>
            </a:r>
            <a:r>
              <a:rPr sz="2600" spc="5" dirty="0">
                <a:latin typeface="Times New Roman"/>
                <a:cs typeface="Times New Roman"/>
              </a:rPr>
              <a:t>Çünkü </a:t>
            </a:r>
            <a:r>
              <a:rPr sz="2600" dirty="0">
                <a:latin typeface="Times New Roman"/>
                <a:cs typeface="Times New Roman"/>
              </a:rPr>
              <a:t>prosedür </a:t>
            </a:r>
            <a:r>
              <a:rPr sz="2600" spc="-5" dirty="0">
                <a:latin typeface="Times New Roman"/>
                <a:cs typeface="Times New Roman"/>
              </a:rPr>
              <a:t>tamamlandıktan </a:t>
            </a:r>
            <a:r>
              <a:rPr sz="2600" dirty="0">
                <a:latin typeface="Times New Roman"/>
                <a:cs typeface="Times New Roman"/>
              </a:rPr>
              <a:t>sonra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tekrar</a:t>
            </a:r>
            <a:r>
              <a:rPr sz="2600" dirty="0">
                <a:latin typeface="Times New Roman"/>
                <a:cs typeface="Times New Roman"/>
              </a:rPr>
              <a:t> 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noktadan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devam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edebilsin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diye.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357377"/>
            <a:ext cx="8440420" cy="5694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Daha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önce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belirtildiği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gibi,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registerler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hızlı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yerleştirme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tutma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yerleridir.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Biz </a:t>
            </a:r>
            <a:r>
              <a:rPr sz="2000" dirty="0">
                <a:latin typeface="Times New Roman"/>
                <a:cs typeface="Times New Roman"/>
              </a:rPr>
              <a:t>onları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verimli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kullanmak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isteriz.</a:t>
            </a:r>
            <a:endParaRPr sz="2000">
              <a:latin typeface="Times New Roman"/>
              <a:cs typeface="Times New Roman"/>
            </a:endParaRPr>
          </a:p>
          <a:p>
            <a:pPr marL="355600" marR="91313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MIPS-32’nin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procedurlar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için </a:t>
            </a:r>
            <a:r>
              <a:rPr sz="2000" dirty="0">
                <a:latin typeface="Times New Roman"/>
                <a:cs typeface="Times New Roman"/>
              </a:rPr>
              <a:t>kullandığı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registerlerin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isimleri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aşağıdadır.</a:t>
            </a:r>
            <a:endParaRPr sz="2000">
              <a:latin typeface="Times New Roman"/>
              <a:cs typeface="Times New Roman"/>
            </a:endParaRPr>
          </a:p>
          <a:p>
            <a:pPr marL="189230" marR="5080" indent="-177165">
              <a:lnSpc>
                <a:spcPct val="100000"/>
              </a:lnSpc>
              <a:spcBef>
                <a:spcPts val="560"/>
              </a:spcBef>
              <a:buFont typeface="Wingdings"/>
              <a:buChar char=""/>
              <a:tabLst>
                <a:tab pos="189865" algn="l"/>
                <a:tab pos="5384165" algn="l"/>
              </a:tabLst>
            </a:pP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$a0</a:t>
            </a:r>
            <a:r>
              <a:rPr sz="24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$a3</a:t>
            </a:r>
            <a:r>
              <a:rPr sz="240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Kullanılacak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parametreler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için	4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argüman</a:t>
            </a:r>
            <a:r>
              <a:rPr sz="2400" dirty="0">
                <a:latin typeface="Times New Roman"/>
                <a:cs typeface="Times New Roman"/>
              </a:rPr>
              <a:t> registeri;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9973"/>
                </a:solidFill>
                <a:latin typeface="Times New Roman"/>
                <a:cs typeface="Times New Roman"/>
              </a:rPr>
              <a:t>Ana </a:t>
            </a:r>
            <a:r>
              <a:rPr sz="2400" b="1" i="1" dirty="0">
                <a:solidFill>
                  <a:srgbClr val="009973"/>
                </a:solidFill>
                <a:latin typeface="Times New Roman"/>
                <a:cs typeface="Times New Roman"/>
              </a:rPr>
              <a:t>programdan </a:t>
            </a:r>
            <a:r>
              <a:rPr sz="2400" b="1" i="1" spc="-5" dirty="0">
                <a:solidFill>
                  <a:srgbClr val="009973"/>
                </a:solidFill>
                <a:latin typeface="Times New Roman"/>
                <a:cs typeface="Times New Roman"/>
              </a:rPr>
              <a:t>(Çağıran </a:t>
            </a:r>
            <a:r>
              <a:rPr sz="2400" b="1" i="1" dirty="0">
                <a:solidFill>
                  <a:srgbClr val="009973"/>
                </a:solidFill>
                <a:latin typeface="Times New Roman"/>
                <a:cs typeface="Times New Roman"/>
              </a:rPr>
              <a:t>-Caller) veya başka bir prosedürden, </a:t>
            </a:r>
            <a:r>
              <a:rPr sz="2400" b="1" i="1" spc="5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solidFill>
                  <a:srgbClr val="009973"/>
                </a:solidFill>
                <a:uFill>
                  <a:solidFill>
                    <a:srgbClr val="009973"/>
                  </a:solidFill>
                </a:uFill>
                <a:latin typeface="Times New Roman"/>
                <a:cs typeface="Times New Roman"/>
              </a:rPr>
              <a:t>çağrılan</a:t>
            </a:r>
            <a:r>
              <a:rPr sz="2400" b="1" i="1" u="heavy" spc="-20" dirty="0">
                <a:solidFill>
                  <a:srgbClr val="009973"/>
                </a:solidFill>
                <a:uFill>
                  <a:solidFill>
                    <a:srgbClr val="00997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solidFill>
                  <a:srgbClr val="009973"/>
                </a:solidFill>
                <a:uFill>
                  <a:solidFill>
                    <a:srgbClr val="009973"/>
                  </a:solidFill>
                </a:uFill>
                <a:latin typeface="Times New Roman"/>
                <a:cs typeface="Times New Roman"/>
              </a:rPr>
              <a:t>prosedüre</a:t>
            </a:r>
            <a:r>
              <a:rPr sz="2400" b="1" i="1" u="heavy" spc="-20" dirty="0">
                <a:solidFill>
                  <a:srgbClr val="009973"/>
                </a:solidFill>
                <a:uFill>
                  <a:solidFill>
                    <a:srgbClr val="00997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solidFill>
                  <a:srgbClr val="009973"/>
                </a:solidFill>
                <a:uFill>
                  <a:solidFill>
                    <a:srgbClr val="009973"/>
                  </a:solidFill>
                </a:uFill>
                <a:latin typeface="Times New Roman"/>
                <a:cs typeface="Times New Roman"/>
              </a:rPr>
              <a:t>( callee)</a:t>
            </a:r>
            <a:r>
              <a:rPr sz="2400" b="1" i="1" spc="-45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9973"/>
                </a:solidFill>
                <a:latin typeface="Times New Roman"/>
                <a:cs typeface="Times New Roman"/>
              </a:rPr>
              <a:t>gönderilen</a:t>
            </a:r>
            <a:r>
              <a:rPr sz="2400" b="1" i="1" spc="-25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9973"/>
                </a:solidFill>
                <a:latin typeface="Times New Roman"/>
                <a:cs typeface="Times New Roman"/>
              </a:rPr>
              <a:t>giriş</a:t>
            </a:r>
            <a:r>
              <a:rPr sz="2400" b="1" i="1" spc="-25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9973"/>
                </a:solidFill>
                <a:latin typeface="Times New Roman"/>
                <a:cs typeface="Times New Roman"/>
              </a:rPr>
              <a:t>argümanları</a:t>
            </a:r>
            <a:r>
              <a:rPr sz="2400" b="1" i="1" spc="-5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içindir.</a:t>
            </a:r>
            <a:endParaRPr sz="24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189865" algn="l"/>
              </a:tabLst>
            </a:pP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$v0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$v1: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252599"/>
                </a:solidFill>
                <a:latin typeface="Times New Roman"/>
                <a:cs typeface="Times New Roman"/>
              </a:rPr>
              <a:t>Prosedürden</a:t>
            </a:r>
            <a:r>
              <a:rPr sz="2400" b="1" i="1" spc="-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252599"/>
                </a:solidFill>
                <a:latin typeface="Times New Roman"/>
                <a:cs typeface="Times New Roman"/>
              </a:rPr>
              <a:t>döndürülen</a:t>
            </a:r>
            <a:r>
              <a:rPr sz="2400" b="1" i="1" spc="-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252599"/>
                </a:solidFill>
                <a:latin typeface="Times New Roman"/>
                <a:cs typeface="Times New Roman"/>
              </a:rPr>
              <a:t>değerler</a:t>
            </a:r>
            <a:r>
              <a:rPr sz="2400" b="1" i="1" spc="-2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252599"/>
                </a:solidFill>
                <a:latin typeface="Times New Roman"/>
                <a:cs typeface="Times New Roman"/>
              </a:rPr>
              <a:t>için</a:t>
            </a:r>
            <a:r>
              <a:rPr sz="2400" b="1" i="1" spc="-2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252599"/>
                </a:solidFill>
                <a:latin typeface="Times New Roman"/>
                <a:cs typeface="Times New Roman"/>
              </a:rPr>
              <a:t>2</a:t>
            </a:r>
            <a:r>
              <a:rPr sz="2400" b="1" i="1" spc="-1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252599"/>
                </a:solidFill>
                <a:latin typeface="Times New Roman"/>
                <a:cs typeface="Times New Roman"/>
              </a:rPr>
              <a:t>tane</a:t>
            </a:r>
            <a:r>
              <a:rPr sz="2400" b="1" i="1" spc="-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register.</a:t>
            </a:r>
            <a:endParaRPr sz="2400">
              <a:latin typeface="Times New Roman"/>
              <a:cs typeface="Times New Roman"/>
            </a:endParaRPr>
          </a:p>
          <a:p>
            <a:pPr marL="189865" marR="169545" indent="-1898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189865" algn="l"/>
                <a:tab pos="2076450" algn="l"/>
                <a:tab pos="614553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$ra</a:t>
            </a:r>
            <a:r>
              <a:rPr sz="24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Dönülecek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orijinal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noktayı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bilmek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için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bir	tane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dönüş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adresi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registeri	(return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tarifi).</a:t>
            </a:r>
            <a:endParaRPr sz="2400">
              <a:latin typeface="Times New Roman"/>
              <a:cs typeface="Times New Roman"/>
            </a:endParaRPr>
          </a:p>
          <a:p>
            <a:pPr marL="189230" marR="151130" indent="-177165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89865" algn="l"/>
              </a:tabLst>
            </a:pPr>
            <a:r>
              <a:rPr sz="2400" dirty="0">
                <a:latin typeface="Times New Roman"/>
                <a:cs typeface="Times New Roman"/>
              </a:rPr>
              <a:t>Bu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registerlar’a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olarak;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MIPS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assemler</a:t>
            </a:r>
            <a:r>
              <a:rPr sz="2400" dirty="0">
                <a:latin typeface="Times New Roman"/>
                <a:cs typeface="Times New Roman"/>
              </a:rPr>
              <a:t> dili;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prosedürler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için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atlama komutu </a:t>
            </a:r>
            <a:r>
              <a:rPr sz="2400" dirty="0">
                <a:latin typeface="Times New Roman"/>
                <a:cs typeface="Times New Roman"/>
              </a:rPr>
              <a:t>da bulundurur. </a:t>
            </a:r>
            <a:r>
              <a:rPr sz="2400" spc="-10" dirty="0">
                <a:latin typeface="Times New Roman"/>
                <a:cs typeface="Times New Roman"/>
              </a:rPr>
              <a:t>Bu </a:t>
            </a:r>
            <a:r>
              <a:rPr sz="2400" spc="-5" dirty="0">
                <a:latin typeface="Times New Roman"/>
                <a:cs typeface="Times New Roman"/>
              </a:rPr>
              <a:t>komut </a:t>
            </a:r>
            <a:r>
              <a:rPr sz="2400" dirty="0">
                <a:latin typeface="Times New Roman"/>
                <a:cs typeface="Times New Roman"/>
              </a:rPr>
              <a:t>istenen adrese (prosedür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adresine)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 aynı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zamanda,  </a:t>
            </a:r>
            <a:r>
              <a:rPr sz="2400" dirty="0">
                <a:latin typeface="Times New Roman"/>
                <a:cs typeface="Times New Roman"/>
              </a:rPr>
              <a:t>takip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komutun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adresini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marL="189230" algn="just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$ra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ya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kaydeder.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jump-and-link</a:t>
            </a:r>
            <a:r>
              <a:rPr sz="2400" i="1" spc="5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(jal)</a:t>
            </a:r>
            <a:r>
              <a:rPr sz="2400" i="1" spc="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komutu</a:t>
            </a:r>
            <a:r>
              <a:rPr sz="2400" dirty="0">
                <a:latin typeface="Times New Roman"/>
                <a:cs typeface="Times New Roman"/>
              </a:rPr>
              <a:t> denir.</a:t>
            </a:r>
            <a:endParaRPr sz="2400">
              <a:latin typeface="Times New Roman"/>
              <a:cs typeface="Times New Roman"/>
            </a:endParaRPr>
          </a:p>
          <a:p>
            <a:pPr marL="2755900" algn="just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solidFill>
                  <a:srgbClr val="009973"/>
                </a:solidFill>
                <a:latin typeface="Times New Roman"/>
                <a:cs typeface="Times New Roman"/>
              </a:rPr>
              <a:t>jal      </a:t>
            </a:r>
            <a:r>
              <a:rPr sz="2400" b="1" i="1" spc="445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9973"/>
                </a:solidFill>
                <a:latin typeface="Times New Roman"/>
                <a:cs typeface="Times New Roman"/>
              </a:rPr>
              <a:t>Prosedür adresi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260604"/>
            <a:ext cx="8784590" cy="6408420"/>
          </a:xfrm>
          <a:custGeom>
            <a:avLst/>
            <a:gdLst/>
            <a:ahLst/>
            <a:cxnLst/>
            <a:rect l="l" t="t" r="r" b="b"/>
            <a:pathLst>
              <a:path w="8784590" h="6408420">
                <a:moveTo>
                  <a:pt x="0" y="6408420"/>
                </a:moveTo>
                <a:lnTo>
                  <a:pt x="8784336" y="6408420"/>
                </a:lnTo>
                <a:lnTo>
                  <a:pt x="8784336" y="0"/>
                </a:lnTo>
                <a:lnTo>
                  <a:pt x="0" y="0"/>
                </a:lnTo>
                <a:lnTo>
                  <a:pt x="0" y="6408420"/>
                </a:lnTo>
                <a:close/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267" y="282955"/>
            <a:ext cx="8629650" cy="584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95580" algn="l"/>
              </a:tabLst>
            </a:pP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Yürütülmekte olan komutun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adresinin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saklandığı özel bir register 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(register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dosyasının parçası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olmayan)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vardır.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Buna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sayacı 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(PC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counter)</a:t>
            </a:r>
            <a:r>
              <a:rPr sz="2400" b="1" i="1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diyoruz.</a:t>
            </a:r>
            <a:endParaRPr sz="2400">
              <a:latin typeface="Times New Roman"/>
              <a:cs typeface="Times New Roman"/>
            </a:endParaRPr>
          </a:p>
          <a:p>
            <a:pPr marL="120014" indent="-107950" algn="just">
              <a:lnSpc>
                <a:spcPct val="100000"/>
              </a:lnSpc>
              <a:spcBef>
                <a:spcPts val="575"/>
              </a:spcBef>
              <a:buSzPct val="95833"/>
              <a:buFont typeface="Times New Roman"/>
              <a:buChar char="•"/>
              <a:tabLst>
                <a:tab pos="12065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Jal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komutunun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prosedür adresi</a:t>
            </a:r>
            <a:r>
              <a:rPr sz="24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kısmı,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çağrılacak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prosedürün</a:t>
            </a:r>
            <a:endParaRPr sz="2400">
              <a:latin typeface="Times New Roman"/>
              <a:cs typeface="Times New Roman"/>
            </a:endParaRPr>
          </a:p>
          <a:p>
            <a:pPr marL="10096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adresidir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(prosedürün ilk satırıdır).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 adres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 anda</a:t>
            </a:r>
            <a:r>
              <a:rPr sz="2400" spc="-5" dirty="0">
                <a:latin typeface="Times New Roman"/>
                <a:cs typeface="Times New Roman"/>
              </a:rPr>
              <a:t> PC’deki </a:t>
            </a:r>
            <a:r>
              <a:rPr sz="2400" dirty="0">
                <a:latin typeface="Times New Roman"/>
                <a:cs typeface="Times New Roman"/>
              </a:rPr>
              <a:t>aktüel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adrestir.</a:t>
            </a:r>
            <a:endParaRPr sz="2400">
              <a:latin typeface="Times New Roman"/>
              <a:cs typeface="Times New Roman"/>
            </a:endParaRPr>
          </a:p>
          <a:p>
            <a:pPr marL="355600" marR="40005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Bu </a:t>
            </a:r>
            <a:r>
              <a:rPr sz="2400" spc="-5" dirty="0">
                <a:latin typeface="Times New Roman"/>
                <a:cs typeface="Times New Roman"/>
              </a:rPr>
              <a:t>fonksiyon </a:t>
            </a:r>
            <a:r>
              <a:rPr sz="2400" dirty="0">
                <a:latin typeface="Times New Roman"/>
                <a:cs typeface="Times New Roman"/>
              </a:rPr>
              <a:t>aynı </a:t>
            </a:r>
            <a:r>
              <a:rPr sz="2400" spc="-5" dirty="0">
                <a:latin typeface="Times New Roman"/>
                <a:cs typeface="Times New Roman"/>
              </a:rPr>
              <a:t>zamanda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tamamlandıktan sonra </a:t>
            </a:r>
            <a:r>
              <a:rPr sz="2400" dirty="0">
                <a:latin typeface="Times New Roman"/>
                <a:cs typeface="Times New Roman"/>
              </a:rPr>
              <a:t>ana </a:t>
            </a:r>
            <a:r>
              <a:rPr sz="2400" spc="-5" dirty="0">
                <a:latin typeface="Times New Roman"/>
                <a:cs typeface="Times New Roman"/>
              </a:rPr>
              <a:t>programda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dönülecek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yerin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adresini;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(dönüş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adresini),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$ra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depolar.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Jal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komutu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$ra </a:t>
            </a:r>
            <a:r>
              <a:rPr sz="2400" spc="-5" dirty="0">
                <a:latin typeface="Times New Roman"/>
                <a:cs typeface="Times New Roman"/>
              </a:rPr>
              <a:t>registerına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geri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dönüş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</a:t>
            </a:r>
            <a:r>
              <a:rPr sz="2400" dirty="0">
                <a:latin typeface="Times New Roman"/>
                <a:cs typeface="Times New Roman"/>
              </a:rPr>
              <a:t> adresi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olarak</a:t>
            </a:r>
            <a:endParaRPr sz="2400">
              <a:latin typeface="Times New Roman"/>
              <a:cs typeface="Times New Roman"/>
            </a:endParaRPr>
          </a:p>
          <a:p>
            <a:pPr marL="1003300" algn="just">
              <a:lnSpc>
                <a:spcPct val="100000"/>
              </a:lnSpc>
              <a:spcBef>
                <a:spcPts val="58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PC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(Program</a:t>
            </a:r>
            <a:r>
              <a:rPr sz="24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Counter)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2400" i="1" spc="5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adresini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eder.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Prosedürün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sonuna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eklenen;</a:t>
            </a:r>
            <a:endParaRPr sz="24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745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Jr   </a:t>
            </a:r>
            <a:r>
              <a:rPr sz="3200" i="1" spc="4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$ra</a:t>
            </a:r>
            <a:endParaRPr sz="3200">
              <a:latin typeface="Times New Roman"/>
              <a:cs typeface="Times New Roman"/>
            </a:endParaRPr>
          </a:p>
          <a:p>
            <a:pPr marL="455930" marR="300990">
              <a:lnSpc>
                <a:spcPct val="100000"/>
              </a:lnSpc>
              <a:spcBef>
                <a:spcPts val="600"/>
              </a:spcBef>
              <a:tabLst>
                <a:tab pos="2656840" algn="l"/>
              </a:tabLst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jump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register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-	jr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komutu, </a:t>
            </a:r>
            <a:r>
              <a:rPr sz="2400" dirty="0">
                <a:latin typeface="Times New Roman"/>
                <a:cs typeface="Times New Roman"/>
              </a:rPr>
              <a:t>$ra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registerindeki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belirtilen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adrese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şartsız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dallanmayı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sağlamanın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garantisidir.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2200" b="1" i="1" spc="-5" dirty="0">
                <a:latin typeface="Times New Roman"/>
                <a:cs typeface="Times New Roman"/>
              </a:rPr>
              <a:t>Dikkat!!</a:t>
            </a:r>
            <a:r>
              <a:rPr sz="2200" b="1" i="1" spc="2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Jr</a:t>
            </a:r>
            <a:r>
              <a:rPr sz="2200" b="1" i="1" spc="109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$ra</a:t>
            </a:r>
            <a:r>
              <a:rPr sz="2200" b="1" i="1" spc="55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→</a:t>
            </a:r>
            <a:r>
              <a:rPr sz="2200" b="1" i="1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PC= R[r</a:t>
            </a:r>
            <a:r>
              <a:rPr sz="2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b="1" i="1" spc="-5" dirty="0">
                <a:latin typeface="Times New Roman"/>
                <a:cs typeface="Times New Roman"/>
              </a:rPr>
              <a:t>]</a:t>
            </a:r>
            <a:r>
              <a:rPr sz="2200" b="1" i="1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(</a:t>
            </a:r>
            <a:r>
              <a:rPr sz="2200" b="1" i="1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r</a:t>
            </a:r>
            <a:r>
              <a:rPr sz="2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Times New Roman"/>
                <a:cs typeface="Times New Roman"/>
              </a:rPr>
              <a:t>reg’inin</a:t>
            </a:r>
            <a:r>
              <a:rPr sz="2200" b="1" i="1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içeriğini</a:t>
            </a:r>
            <a:r>
              <a:rPr sz="2200" b="1" i="1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PC’ye</a:t>
            </a:r>
            <a:r>
              <a:rPr sz="2200" b="1" i="1" spc="56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koyar.)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727" y="4222750"/>
            <a:ext cx="7903845" cy="17145"/>
          </a:xfrm>
          <a:custGeom>
            <a:avLst/>
            <a:gdLst/>
            <a:ahLst/>
            <a:cxnLst/>
            <a:rect l="l" t="t" r="r" b="b"/>
            <a:pathLst>
              <a:path w="7903845" h="17145">
                <a:moveTo>
                  <a:pt x="7903527" y="0"/>
                </a:moveTo>
                <a:lnTo>
                  <a:pt x="0" y="0"/>
                </a:lnTo>
                <a:lnTo>
                  <a:pt x="0" y="16763"/>
                </a:lnTo>
                <a:lnTo>
                  <a:pt x="7903527" y="16763"/>
                </a:lnTo>
                <a:lnTo>
                  <a:pt x="790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267" y="732536"/>
            <a:ext cx="8274684" cy="4817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Böylece çağıran program </a:t>
            </a:r>
            <a:r>
              <a:rPr sz="2800" i="1" spc="-5" dirty="0">
                <a:latin typeface="Times New Roman"/>
                <a:cs typeface="Times New Roman"/>
              </a:rPr>
              <a:t>(calling program - caller - </a:t>
            </a:r>
            <a:r>
              <a:rPr sz="2800" i="1" dirty="0">
                <a:latin typeface="Times New Roman"/>
                <a:cs typeface="Times New Roman"/>
              </a:rPr>
              <a:t> ana</a:t>
            </a:r>
            <a:r>
              <a:rPr sz="2800" i="1" spc="36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program</a:t>
            </a:r>
            <a:r>
              <a:rPr sz="2800" i="1" spc="3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v.b</a:t>
            </a:r>
            <a:r>
              <a:rPr sz="2800" i="1" spc="36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olabilir),</a:t>
            </a:r>
            <a:r>
              <a:rPr sz="2800" i="1" spc="3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ilgili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parametre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değerlerini</a:t>
            </a:r>
            <a:endParaRPr sz="2800">
              <a:latin typeface="Times New Roman"/>
              <a:cs typeface="Times New Roman"/>
            </a:endParaRPr>
          </a:p>
          <a:p>
            <a:pPr marL="355600" marR="5715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$a0-$a3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registerlerine</a:t>
            </a:r>
            <a:r>
              <a:rPr sz="2800" dirty="0">
                <a:latin typeface="Times New Roman"/>
                <a:cs typeface="Times New Roman"/>
              </a:rPr>
              <a:t> koyar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jal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X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‘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prosedürüne</a:t>
            </a:r>
            <a:r>
              <a:rPr sz="2800" dirty="0">
                <a:latin typeface="Times New Roman"/>
                <a:cs typeface="Times New Roman"/>
              </a:rPr>
              <a:t> bu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değerleri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ile</a:t>
            </a:r>
            <a:r>
              <a:rPr sz="2800" dirty="0">
                <a:latin typeface="Times New Roman"/>
                <a:cs typeface="Times New Roman"/>
              </a:rPr>
              <a:t> dallanır.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(Prosedür,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değişik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komutların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işlendiği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 bir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sz="2800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parçasıdır.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Bazen</a:t>
            </a:r>
            <a:r>
              <a:rPr sz="28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callee </a:t>
            </a:r>
            <a:r>
              <a:rPr sz="2800" i="1" spc="-5" dirty="0">
                <a:latin typeface="Times New Roman"/>
                <a:cs typeface="Times New Roman"/>
              </a:rPr>
              <a:t>(çağrılan)</a:t>
            </a:r>
            <a:r>
              <a:rPr sz="2800" i="1" spc="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diye</a:t>
            </a:r>
            <a:r>
              <a:rPr sz="28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isimlendirilir.)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Calle,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yani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çağrılan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yani,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prosedür;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kendisinden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istenen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hesaplamaları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başarır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sonuçlarını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$v0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-</a:t>
            </a:r>
            <a:r>
              <a:rPr sz="2800" i="1" dirty="0">
                <a:latin typeface="Times New Roman"/>
                <a:cs typeface="Times New Roman"/>
              </a:rPr>
              <a:t> $v1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registerlerine</a:t>
            </a:r>
            <a:r>
              <a:rPr sz="2800" dirty="0">
                <a:latin typeface="Times New Roman"/>
                <a:cs typeface="Times New Roman"/>
              </a:rPr>
              <a:t> koyup,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çağıran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programda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kaldığı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yere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jr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$ra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komutu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geri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döner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1898</Words>
  <Application>Microsoft Office PowerPoint</Application>
  <PresentationFormat>Ekran Gösterisi (4:3)</PresentationFormat>
  <Paragraphs>357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5" baseType="lpstr">
      <vt:lpstr>Arial</vt:lpstr>
      <vt:lpstr>Arial MT</vt:lpstr>
      <vt:lpstr>Calibri</vt:lpstr>
      <vt:lpstr>Corbel</vt:lpstr>
      <vt:lpstr>Courier New</vt:lpstr>
      <vt:lpstr>Symbol</vt:lpstr>
      <vt:lpstr>Times New Roman</vt:lpstr>
      <vt:lpstr>Wingdings</vt:lpstr>
      <vt:lpstr>Office Theme</vt:lpstr>
      <vt:lpstr>BIL303 BİLGİSAYAR ORGANİZASYONU VE TASARIMI 4. Hafta  Bilgisayar Organizasyonunda Fonksiyonların Yürütülmesi </vt:lpstr>
      <vt:lpstr>Bilgisayar Organizasyonu  4.Hafta:</vt:lpstr>
      <vt:lpstr>PowerPoint Sunusu</vt:lpstr>
      <vt:lpstr>PowerPoint Sunusu</vt:lpstr>
      <vt:lpstr>ANA Program - Fonksiyon Örneği</vt:lpstr>
      <vt:lpstr>PowerPoint Sunusu</vt:lpstr>
      <vt:lpstr>PowerPoint Sunusu</vt:lpstr>
      <vt:lpstr>PowerPoint Sunusu</vt:lpstr>
      <vt:lpstr>PowerPoint Sunusu</vt:lpstr>
      <vt:lpstr>Prosedürün ihtiyaç duyduğu register sayısı fazla ise ne yapılmalı?</vt:lpstr>
      <vt:lpstr>Bir program için hafıza yapısının basit resmi</vt:lpstr>
      <vt:lpstr>Aşağıdaki C prosedürünü inceleyelim</vt:lpstr>
      <vt:lpstr>Bu prosedürün yapacağı 1.İşlem : Ana programda</vt:lpstr>
      <vt:lpstr>Prosedürün MIPS kodu</vt:lpstr>
      <vt:lpstr>ÖZET</vt:lpstr>
      <vt:lpstr>özet</vt:lpstr>
      <vt:lpstr>İç İçe prosedürler (Nested Procedures)</vt:lpstr>
      <vt:lpstr>PowerPoint Sunusu</vt:lpstr>
      <vt:lpstr>Stack (Yığıt)</vt:lpstr>
      <vt:lpstr>PowerPoint Sunusu</vt:lpstr>
      <vt:lpstr>PowerPoint Sunusu</vt:lpstr>
      <vt:lpstr>PowerPoint Sunusu</vt:lpstr>
      <vt:lpstr>STACK’te yeni veriler için yer ayrılması</vt:lpstr>
      <vt:lpstr>PowerPoint Sunusu</vt:lpstr>
      <vt:lpstr> $sp</vt:lpstr>
      <vt:lpstr>PowerPoint Sunusu</vt:lpstr>
      <vt:lpstr>PowerPoint Sunusu</vt:lpstr>
      <vt:lpstr>PowerPoint Sunusu</vt:lpstr>
      <vt:lpstr>Karakterlerle çalışma için temel komutlar</vt:lpstr>
      <vt:lpstr>Örnek</vt:lpstr>
      <vt:lpstr>PowerPoint Sunusu</vt:lpstr>
      <vt:lpstr>32 bit immediate operandlar</vt:lpstr>
      <vt:lpstr>Örnek: 32 bitlik sabit sayı oluşturma</vt:lpstr>
      <vt:lpstr>Dallanma ve atlamada adreslemenin önemi</vt:lpstr>
      <vt:lpstr>2- PC’nin içeriği ile dallanma komutundaki adres  toplanıp PC’ye yazılır. Buna PC-Relative adresleme  denir. Genellikle bu kullanılır . PC = PC + dallanma komutundaki adres  Böylece biz mevcut komuttan ± 215 word adresi kadar uzağa  dallanabiliriz.</vt:lpstr>
      <vt:lpstr>Örnek:</vt:lpstr>
      <vt:lpstr>bne $t0, $s5, Exit komutu için PC-relative adresleme;</vt:lpstr>
      <vt:lpstr>j Loop (Atlama komutu) için Pseudodirect  adresleme</vt:lpstr>
      <vt:lpstr>Uzaklara Dallanma (Branching Away)</vt:lpstr>
      <vt:lpstr>MIPS’de Adresleme modları</vt:lpstr>
      <vt:lpstr>Adresleme modları şeması</vt:lpstr>
      <vt:lpstr>Makine dilinin dekodlanması</vt:lpstr>
      <vt:lpstr>Bir Programın Başlatılması</vt:lpstr>
      <vt:lpstr>Assembler’in Rolü</vt:lpstr>
      <vt:lpstr>Linker’in Rolü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Balasubramonian</dc:creator>
  <cp:lastModifiedBy>Dell</cp:lastModifiedBy>
  <cp:revision>7</cp:revision>
  <dcterms:created xsi:type="dcterms:W3CDTF">2024-09-22T16:46:50Z</dcterms:created>
  <dcterms:modified xsi:type="dcterms:W3CDTF">2024-10-08T00:06:48Z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2024-09-22T00:00:00Z</vt:filetime>
  </property>
</Properties>
</file>