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1341" y="3384305"/>
            <a:ext cx="7081316" cy="177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44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39" y="-45089"/>
            <a:ext cx="8942070" cy="1936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07446"/>
            <a:ext cx="7985125" cy="443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TASARIMI</a:t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8. </a:t>
            </a:r>
            <a: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b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200" b="1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Bilgisayar Aritmetiği-Kayan Noktalı Sayılar</a:t>
            </a:r>
            <a:b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(FLOATING </a:t>
            </a:r>
            <a: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POINT 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NUMBERS)</a:t>
            </a: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940" y="431574"/>
            <a:ext cx="8134538" cy="60367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990600"/>
            <a:ext cx="6743700" cy="487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99" y="646598"/>
            <a:ext cx="8121137" cy="56874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3113" y="58673"/>
            <a:ext cx="6752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IEEE</a:t>
            </a:r>
            <a:r>
              <a:rPr sz="4000" spc="-40" dirty="0"/>
              <a:t> </a:t>
            </a:r>
            <a:r>
              <a:rPr sz="4000" dirty="0"/>
              <a:t>754</a:t>
            </a:r>
            <a:r>
              <a:rPr sz="4000" spc="-55" dirty="0"/>
              <a:t> </a:t>
            </a:r>
            <a:r>
              <a:rPr sz="4000" spc="-20" dirty="0"/>
              <a:t>Floating-</a:t>
            </a:r>
            <a:r>
              <a:rPr sz="4000" dirty="0"/>
              <a:t>point</a:t>
            </a:r>
            <a:r>
              <a:rPr sz="4000" spc="-35" dirty="0"/>
              <a:t> </a:t>
            </a:r>
            <a:r>
              <a:rPr sz="4000" spc="-10" dirty="0"/>
              <a:t>Standard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9117" y="784605"/>
            <a:ext cx="8218805" cy="52673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065" marR="111125" indent="-3429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4098925" algn="l"/>
              </a:tabLst>
            </a:pPr>
            <a:r>
              <a:rPr sz="2400" dirty="0">
                <a:latin typeface="Calibri"/>
                <a:cs typeface="Calibri"/>
              </a:rPr>
              <a:t>Sayı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normalize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kabul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edilir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ve</a:t>
            </a:r>
            <a:r>
              <a:rPr sz="2400" dirty="0">
                <a:latin typeface="Calibri"/>
                <a:cs typeface="Calibri"/>
              </a:rPr>
              <a:t>	sayıda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noktanın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tarafında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yer </a:t>
            </a:r>
            <a:r>
              <a:rPr sz="2400" dirty="0">
                <a:latin typeface="Calibri"/>
                <a:cs typeface="Calibri"/>
              </a:rPr>
              <a:t>alan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kısmında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gösterilmez.</a:t>
            </a:r>
            <a:endParaRPr sz="2400">
              <a:latin typeface="Calibri"/>
              <a:cs typeface="Calibri"/>
            </a:endParaRPr>
          </a:p>
          <a:p>
            <a:pPr marL="792480" marR="563880" lvl="1" indent="-285115">
              <a:lnSpc>
                <a:spcPts val="2300"/>
              </a:lnSpc>
              <a:spcBef>
                <a:spcPts val="580"/>
              </a:spcBef>
              <a:buFont typeface="Arial MT"/>
              <a:buChar char="–"/>
              <a:tabLst>
                <a:tab pos="794385" algn="l"/>
              </a:tabLst>
            </a:pPr>
            <a:r>
              <a:rPr sz="2400" spc="-35" dirty="0">
                <a:latin typeface="Calibri"/>
                <a:cs typeface="Calibri"/>
              </a:rPr>
              <a:t>Yani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kısmı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1.1001…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1001…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şeklinde 	</a:t>
            </a:r>
            <a:r>
              <a:rPr sz="2400" dirty="0">
                <a:latin typeface="Calibri"/>
                <a:cs typeface="Calibri"/>
              </a:rPr>
              <a:t>ifade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792480" lvl="1" indent="-285115">
              <a:lnSpc>
                <a:spcPts val="2875"/>
              </a:lnSpc>
              <a:spcBef>
                <a:spcPts val="25"/>
              </a:spcBef>
              <a:buFont typeface="Arial MT"/>
              <a:buChar char="–"/>
              <a:tabLst>
                <a:tab pos="792480" algn="l"/>
              </a:tabLst>
            </a:pPr>
            <a:r>
              <a:rPr sz="2400" dirty="0">
                <a:latin typeface="Calibri"/>
                <a:cs typeface="Calibri"/>
              </a:rPr>
              <a:t>Sayıların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temsili:</a:t>
            </a:r>
            <a:endParaRPr sz="2400">
              <a:latin typeface="Calibri"/>
              <a:cs typeface="Calibri"/>
            </a:endParaRPr>
          </a:p>
          <a:p>
            <a:pPr marL="645160">
              <a:lnSpc>
                <a:spcPts val="3354"/>
              </a:lnSpc>
              <a:tabLst>
                <a:tab pos="5928995" algn="l"/>
                <a:tab pos="6269355" algn="l"/>
              </a:tabLst>
            </a:pP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sayı</a:t>
            </a:r>
            <a:r>
              <a:rPr sz="2800" b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değeri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=</a:t>
            </a:r>
            <a:r>
              <a:rPr sz="2800" b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(–1)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sign</a:t>
            </a:r>
            <a:r>
              <a:rPr sz="2775" b="1" spc="284" baseline="255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*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(1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+</a:t>
            </a:r>
            <a:r>
              <a:rPr sz="2800" b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Calibri"/>
                <a:cs typeface="Calibri"/>
              </a:rPr>
              <a:t>fraction)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	</a:t>
            </a:r>
            <a:r>
              <a:rPr sz="2800" b="1" spc="-50" dirty="0">
                <a:solidFill>
                  <a:srgbClr val="3333CC"/>
                </a:solidFill>
                <a:latin typeface="Calibri"/>
                <a:cs typeface="Calibri"/>
              </a:rPr>
              <a:t>*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	2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exponent</a:t>
            </a:r>
            <a:r>
              <a:rPr sz="2775" b="1" spc="-37" baseline="255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775" b="1" spc="-15" baseline="25525" dirty="0">
                <a:solidFill>
                  <a:srgbClr val="3333CC"/>
                </a:solidFill>
                <a:latin typeface="Calibri"/>
                <a:cs typeface="Calibri"/>
              </a:rPr>
              <a:t>value</a:t>
            </a:r>
            <a:endParaRPr sz="2775" baseline="2552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libri"/>
              <a:cs typeface="Calibri"/>
            </a:endParaRPr>
          </a:p>
          <a:p>
            <a:pPr marL="393065" marR="1202055" indent="-342900">
              <a:lnSpc>
                <a:spcPct val="80000"/>
              </a:lnSpc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Calibri"/>
                <a:cs typeface="Calibri"/>
              </a:rPr>
              <a:t>Sayının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değerini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daha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kolay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şekilde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bulabilmek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exponent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biaslanır.</a:t>
            </a:r>
            <a:endParaRPr sz="2400">
              <a:latin typeface="Calibri"/>
              <a:cs typeface="Calibri"/>
            </a:endParaRPr>
          </a:p>
          <a:p>
            <a:pPr marL="792480" marR="268605" lvl="1" indent="-285115">
              <a:lnSpc>
                <a:spcPct val="80000"/>
              </a:lnSpc>
              <a:spcBef>
                <a:spcPts val="580"/>
              </a:spcBef>
              <a:buFont typeface="Arial MT"/>
              <a:buChar char="–"/>
              <a:tabLst>
                <a:tab pos="794385" algn="l"/>
              </a:tabLst>
            </a:pPr>
            <a:r>
              <a:rPr sz="2400" spc="-10" dirty="0">
                <a:latin typeface="Calibri"/>
                <a:cs typeface="Calibri"/>
              </a:rPr>
              <a:t>Exponent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tamamen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0lardan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oluşmuşsa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küçük,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1’lerden 	</a:t>
            </a:r>
            <a:r>
              <a:rPr sz="2400" dirty="0">
                <a:latin typeface="Calibri"/>
                <a:cs typeface="Calibri"/>
              </a:rPr>
              <a:t>oluşmuşsa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büyüktür.</a:t>
            </a:r>
            <a:endParaRPr sz="2400">
              <a:latin typeface="Calibri"/>
              <a:cs typeface="Calibri"/>
            </a:endParaRPr>
          </a:p>
          <a:p>
            <a:pPr marL="792480" marR="459740" lvl="1" indent="-285115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794385" algn="l"/>
              </a:tabLst>
            </a:pP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değeri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127,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ise 	</a:t>
            </a:r>
            <a:r>
              <a:rPr sz="2400" spc="-10" dirty="0">
                <a:latin typeface="Calibri"/>
                <a:cs typeface="Calibri"/>
              </a:rPr>
              <a:t>1023’tür.</a:t>
            </a:r>
            <a:endParaRPr sz="2400">
              <a:latin typeface="Calibri"/>
              <a:cs typeface="Calibri"/>
            </a:endParaRPr>
          </a:p>
          <a:p>
            <a:pPr marL="792480" lvl="1" indent="-285115">
              <a:lnSpc>
                <a:spcPts val="2875"/>
              </a:lnSpc>
              <a:buFont typeface="Arial MT"/>
              <a:buChar char="–"/>
              <a:tabLst>
                <a:tab pos="792480" algn="l"/>
              </a:tabLst>
            </a:pPr>
            <a:r>
              <a:rPr sz="2400" dirty="0">
                <a:latin typeface="Calibri"/>
                <a:cs typeface="Calibri"/>
              </a:rPr>
              <a:t>Sayı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temsili;</a:t>
            </a:r>
            <a:endParaRPr sz="2400">
              <a:latin typeface="Calibri"/>
              <a:cs typeface="Calibri"/>
            </a:endParaRPr>
          </a:p>
          <a:p>
            <a:pPr marL="645160">
              <a:lnSpc>
                <a:spcPts val="3354"/>
              </a:lnSpc>
              <a:tabLst>
                <a:tab pos="5928995" algn="l"/>
                <a:tab pos="6269355" algn="l"/>
              </a:tabLst>
            </a:pP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sayı</a:t>
            </a:r>
            <a:r>
              <a:rPr sz="2800" b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değeri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=</a:t>
            </a:r>
            <a:r>
              <a:rPr sz="2800" b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(–1)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sign</a:t>
            </a:r>
            <a:r>
              <a:rPr sz="2775" b="1" spc="284" baseline="255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*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(1</a:t>
            </a:r>
            <a:r>
              <a:rPr sz="2800" b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+</a:t>
            </a:r>
            <a:r>
              <a:rPr sz="2800" b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Calibri"/>
                <a:cs typeface="Calibri"/>
              </a:rPr>
              <a:t>fraction)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	</a:t>
            </a:r>
            <a:r>
              <a:rPr sz="2800" b="1" spc="-50" dirty="0">
                <a:solidFill>
                  <a:srgbClr val="3333CC"/>
                </a:solidFill>
                <a:latin typeface="Calibri"/>
                <a:cs typeface="Calibri"/>
              </a:rPr>
              <a:t>*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	2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(exponent</a:t>
            </a:r>
            <a:r>
              <a:rPr sz="2775" b="1" spc="-37" baseline="255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775" b="1" baseline="25525" dirty="0">
                <a:solidFill>
                  <a:srgbClr val="3333CC"/>
                </a:solidFill>
                <a:latin typeface="Calibri"/>
                <a:cs typeface="Calibri"/>
              </a:rPr>
              <a:t>–</a:t>
            </a:r>
            <a:r>
              <a:rPr sz="2775" b="1" spc="-15" baseline="25525" dirty="0">
                <a:solidFill>
                  <a:srgbClr val="3333CC"/>
                </a:solidFill>
                <a:latin typeface="Calibri"/>
                <a:cs typeface="Calibri"/>
              </a:rPr>
              <a:t> bias)</a:t>
            </a:r>
            <a:endParaRPr sz="2775" baseline="2552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60653"/>
            <a:ext cx="161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Örnek</a:t>
            </a:r>
            <a:r>
              <a:rPr sz="3600" spc="-30" dirty="0"/>
              <a:t> </a:t>
            </a:r>
            <a:r>
              <a:rPr sz="3600" spc="-25" dirty="0"/>
              <a:t>1;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4390" y="1404873"/>
            <a:ext cx="7943215" cy="39808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0800" marR="43180">
              <a:lnSpc>
                <a:spcPts val="2690"/>
              </a:lnSpc>
              <a:spcBef>
                <a:spcPts val="740"/>
              </a:spcBef>
            </a:pPr>
            <a:r>
              <a:rPr sz="2800" dirty="0">
                <a:latin typeface="Calibri"/>
                <a:cs typeface="Calibri"/>
              </a:rPr>
              <a:t>–0.75</a:t>
            </a:r>
            <a:r>
              <a:rPr sz="2775" baseline="-21021" dirty="0">
                <a:latin typeface="Calibri"/>
                <a:cs typeface="Calibri"/>
              </a:rPr>
              <a:t>ten</a:t>
            </a:r>
            <a:r>
              <a:rPr sz="2775" spc="-44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sayısını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IEEE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754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standartına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göre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double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formatında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ifade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edelim.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270"/>
              </a:spcBef>
              <a:tabLst>
                <a:tab pos="2481580" algn="l"/>
              </a:tabLst>
            </a:pPr>
            <a:r>
              <a:rPr sz="2800" dirty="0">
                <a:latin typeface="Calibri"/>
                <a:cs typeface="Calibri"/>
              </a:rPr>
              <a:t>Desimal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değer:</a:t>
            </a:r>
            <a:r>
              <a:rPr sz="2800" dirty="0">
                <a:latin typeface="Calibri"/>
                <a:cs typeface="Calibri"/>
              </a:rPr>
              <a:t>	–0.75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–3/4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–3/2</a:t>
            </a:r>
            <a:r>
              <a:rPr sz="2775" spc="-15" baseline="25525" dirty="0">
                <a:latin typeface="Calibri"/>
                <a:cs typeface="Calibri"/>
              </a:rPr>
              <a:t>2</a:t>
            </a:r>
            <a:endParaRPr sz="2775" baseline="25525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tabLst>
                <a:tab pos="2495550" algn="l"/>
                <a:tab pos="4137025" algn="l"/>
              </a:tabLst>
            </a:pP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karşılığı:</a:t>
            </a:r>
            <a:r>
              <a:rPr sz="2800" dirty="0">
                <a:latin typeface="Calibri"/>
                <a:cs typeface="Calibri"/>
              </a:rPr>
              <a:t>	–11/100</a:t>
            </a:r>
            <a:r>
              <a:rPr sz="2800" spc="-50" dirty="0">
                <a:latin typeface="Calibri"/>
                <a:cs typeface="Calibri"/>
              </a:rPr>
              <a:t> =</a:t>
            </a:r>
            <a:r>
              <a:rPr sz="2800" dirty="0">
                <a:latin typeface="Calibri"/>
                <a:cs typeface="Calibri"/>
              </a:rPr>
              <a:t>	–.11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–1.1 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</a:t>
            </a:r>
            <a:r>
              <a:rPr sz="2775" spc="-15" baseline="25525" dirty="0">
                <a:latin typeface="Calibri"/>
                <a:cs typeface="Calibri"/>
              </a:rPr>
              <a:t>-</a:t>
            </a:r>
            <a:r>
              <a:rPr sz="2775" spc="-75" baseline="25525" dirty="0">
                <a:latin typeface="Calibri"/>
                <a:cs typeface="Calibri"/>
              </a:rPr>
              <a:t>1</a:t>
            </a:r>
            <a:endParaRPr sz="2775" baseline="25525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3360"/>
              </a:spcBef>
            </a:pPr>
            <a:r>
              <a:rPr sz="2800" dirty="0">
                <a:latin typeface="Calibri"/>
                <a:cs typeface="Calibri"/>
              </a:rPr>
              <a:t>IEEE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</a:t>
            </a:r>
            <a:endParaRPr sz="2800">
              <a:latin typeface="Calibri"/>
              <a:cs typeface="Calibri"/>
            </a:endParaRPr>
          </a:p>
          <a:p>
            <a:pPr marL="33655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değeri</a:t>
            </a:r>
            <a:endParaRPr sz="2800">
              <a:latin typeface="Calibri"/>
              <a:cs typeface="Calibri"/>
            </a:endParaRPr>
          </a:p>
          <a:p>
            <a:pPr marL="3403600">
              <a:lnSpc>
                <a:spcPts val="3025"/>
              </a:lnSpc>
              <a:tabLst>
                <a:tab pos="5471160" algn="l"/>
              </a:tabLst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(-</a:t>
            </a:r>
            <a:r>
              <a:rPr sz="2800" dirty="0">
                <a:latin typeface="Calibri"/>
                <a:cs typeface="Calibri"/>
              </a:rPr>
              <a:t>1)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126</a:t>
            </a:r>
            <a:r>
              <a:rPr sz="2775" spc="-15" baseline="-21021" dirty="0">
                <a:latin typeface="Calibri"/>
                <a:cs typeface="Calibri"/>
              </a:rPr>
              <a:t>ten</a:t>
            </a:r>
            <a:endParaRPr sz="2775" baseline="-21021">
              <a:latin typeface="Calibri"/>
              <a:cs typeface="Calibri"/>
            </a:endParaRPr>
          </a:p>
          <a:p>
            <a:pPr marL="3365500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01111110</a:t>
            </a:r>
            <a:r>
              <a:rPr sz="2775" spc="-15" baseline="-21021" dirty="0">
                <a:latin typeface="Calibri"/>
                <a:cs typeface="Calibri"/>
              </a:rPr>
              <a:t>two</a:t>
            </a:r>
            <a:endParaRPr sz="2775" baseline="-2102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67" y="339090"/>
            <a:ext cx="79038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IEEE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754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formunda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0.75: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(–1)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*(1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+.1000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(126-</a:t>
            </a:r>
            <a:r>
              <a:rPr sz="2775" spc="-30" baseline="25525" dirty="0">
                <a:latin typeface="Calibri"/>
                <a:cs typeface="Calibri"/>
              </a:rPr>
              <a:t>127)</a:t>
            </a:r>
            <a:endParaRPr sz="2775" baseline="2552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67" y="2899359"/>
            <a:ext cx="82238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IEEE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754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double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formunda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0.75: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(–1)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262" baseline="25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*(1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+.1000 0000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10" dirty="0">
                <a:latin typeface="Calibri"/>
                <a:cs typeface="Calibri"/>
              </a:rPr>
              <a:t> 0000…0000)*2</a:t>
            </a:r>
            <a:r>
              <a:rPr sz="2775" spc="-15" baseline="25525" dirty="0">
                <a:latin typeface="Calibri"/>
                <a:cs typeface="Calibri"/>
              </a:rPr>
              <a:t>(1022-1023)</a:t>
            </a:r>
            <a:endParaRPr sz="2775" baseline="25525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4149852"/>
            <a:ext cx="8567928" cy="1626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1" y="1484375"/>
            <a:ext cx="8567928" cy="10805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39" y="337261"/>
            <a:ext cx="8942070" cy="1007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68300" marR="17780" indent="-342900">
              <a:lnSpc>
                <a:spcPct val="101099"/>
              </a:lnSpc>
              <a:spcBef>
                <a:spcPts val="55"/>
              </a:spcBef>
            </a:pPr>
            <a:r>
              <a:rPr sz="3600" dirty="0"/>
              <a:t>Örnek</a:t>
            </a:r>
            <a:r>
              <a:rPr sz="3600" spc="-75" dirty="0"/>
              <a:t> </a:t>
            </a:r>
            <a:r>
              <a:rPr sz="3600" dirty="0"/>
              <a:t>2</a:t>
            </a:r>
            <a:r>
              <a:rPr sz="2800" dirty="0"/>
              <a:t>;</a:t>
            </a:r>
            <a:r>
              <a:rPr sz="2800" spc="-55" dirty="0"/>
              <a:t> </a:t>
            </a:r>
            <a:r>
              <a:rPr sz="2800" spc="-20" dirty="0"/>
              <a:t>-</a:t>
            </a:r>
            <a:r>
              <a:rPr sz="2800" dirty="0">
                <a:solidFill>
                  <a:srgbClr val="000000"/>
                </a:solidFill>
              </a:rPr>
              <a:t>2345.125</a:t>
            </a:r>
            <a:r>
              <a:rPr sz="2775" baseline="-21021" dirty="0">
                <a:solidFill>
                  <a:srgbClr val="000000"/>
                </a:solidFill>
              </a:rPr>
              <a:t>10</a:t>
            </a:r>
            <a:r>
              <a:rPr sz="2775" spc="315" baseline="-21021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desimal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sayısını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IEEE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754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standartında </a:t>
            </a:r>
            <a:r>
              <a:rPr sz="2800" dirty="0">
                <a:solidFill>
                  <a:srgbClr val="000000"/>
                </a:solidFill>
              </a:rPr>
              <a:t>32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bitlik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formatta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ifade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edelim: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4837" y="5294376"/>
          <a:ext cx="7776845" cy="1233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Sign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Fraction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10001010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00100101001001000000000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8bit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23bit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84120" y="2276855"/>
            <a:ext cx="292735" cy="435609"/>
          </a:xfrm>
          <a:custGeom>
            <a:avLst/>
            <a:gdLst/>
            <a:ahLst/>
            <a:cxnLst/>
            <a:rect l="l" t="t" r="r" b="b"/>
            <a:pathLst>
              <a:path w="292735" h="435610">
                <a:moveTo>
                  <a:pt x="13978" y="20928"/>
                </a:moveTo>
                <a:lnTo>
                  <a:pt x="14728" y="33621"/>
                </a:lnTo>
                <a:lnTo>
                  <a:pt x="282067" y="435356"/>
                </a:lnTo>
                <a:lnTo>
                  <a:pt x="292607" y="428244"/>
                </a:lnTo>
                <a:lnTo>
                  <a:pt x="25106" y="26385"/>
                </a:lnTo>
                <a:lnTo>
                  <a:pt x="13978" y="20928"/>
                </a:lnTo>
                <a:close/>
              </a:path>
              <a:path w="292735" h="435610">
                <a:moveTo>
                  <a:pt x="0" y="0"/>
                </a:moveTo>
                <a:lnTo>
                  <a:pt x="5842" y="98933"/>
                </a:lnTo>
                <a:lnTo>
                  <a:pt x="6096" y="102362"/>
                </a:lnTo>
                <a:lnTo>
                  <a:pt x="9017" y="105029"/>
                </a:lnTo>
                <a:lnTo>
                  <a:pt x="12573" y="104902"/>
                </a:lnTo>
                <a:lnTo>
                  <a:pt x="16002" y="104648"/>
                </a:lnTo>
                <a:lnTo>
                  <a:pt x="18668" y="101600"/>
                </a:lnTo>
                <a:lnTo>
                  <a:pt x="18542" y="98171"/>
                </a:lnTo>
                <a:lnTo>
                  <a:pt x="14728" y="33621"/>
                </a:lnTo>
                <a:lnTo>
                  <a:pt x="1650" y="13970"/>
                </a:lnTo>
                <a:lnTo>
                  <a:pt x="12192" y="6985"/>
                </a:lnTo>
                <a:lnTo>
                  <a:pt x="14275" y="6985"/>
                </a:lnTo>
                <a:lnTo>
                  <a:pt x="0" y="0"/>
                </a:lnTo>
                <a:close/>
              </a:path>
              <a:path w="292735" h="435610">
                <a:moveTo>
                  <a:pt x="14275" y="6985"/>
                </a:moveTo>
                <a:lnTo>
                  <a:pt x="12192" y="6985"/>
                </a:lnTo>
                <a:lnTo>
                  <a:pt x="25106" y="26385"/>
                </a:lnTo>
                <a:lnTo>
                  <a:pt x="86487" y="56515"/>
                </a:lnTo>
                <a:lnTo>
                  <a:pt x="90297" y="55245"/>
                </a:lnTo>
                <a:lnTo>
                  <a:pt x="91948" y="52070"/>
                </a:lnTo>
                <a:lnTo>
                  <a:pt x="93472" y="48895"/>
                </a:lnTo>
                <a:lnTo>
                  <a:pt x="92075" y="45085"/>
                </a:lnTo>
                <a:lnTo>
                  <a:pt x="89027" y="43561"/>
                </a:lnTo>
                <a:lnTo>
                  <a:pt x="14275" y="6985"/>
                </a:lnTo>
                <a:close/>
              </a:path>
              <a:path w="292735" h="435610">
                <a:moveTo>
                  <a:pt x="12192" y="6985"/>
                </a:moveTo>
                <a:lnTo>
                  <a:pt x="1650" y="13970"/>
                </a:lnTo>
                <a:lnTo>
                  <a:pt x="14728" y="33621"/>
                </a:lnTo>
                <a:lnTo>
                  <a:pt x="13978" y="20928"/>
                </a:lnTo>
                <a:lnTo>
                  <a:pt x="4191" y="16129"/>
                </a:lnTo>
                <a:lnTo>
                  <a:pt x="13335" y="10033"/>
                </a:lnTo>
                <a:lnTo>
                  <a:pt x="14220" y="10033"/>
                </a:lnTo>
                <a:lnTo>
                  <a:pt x="12192" y="6985"/>
                </a:lnTo>
                <a:close/>
              </a:path>
              <a:path w="292735" h="435610">
                <a:moveTo>
                  <a:pt x="14220" y="10033"/>
                </a:moveTo>
                <a:lnTo>
                  <a:pt x="13335" y="10033"/>
                </a:lnTo>
                <a:lnTo>
                  <a:pt x="13978" y="20928"/>
                </a:lnTo>
                <a:lnTo>
                  <a:pt x="25106" y="26385"/>
                </a:lnTo>
                <a:lnTo>
                  <a:pt x="14220" y="10033"/>
                </a:lnTo>
                <a:close/>
              </a:path>
              <a:path w="292735" h="435610">
                <a:moveTo>
                  <a:pt x="13335" y="10033"/>
                </a:moveTo>
                <a:lnTo>
                  <a:pt x="4191" y="16129"/>
                </a:lnTo>
                <a:lnTo>
                  <a:pt x="13978" y="20928"/>
                </a:lnTo>
                <a:lnTo>
                  <a:pt x="13335" y="10033"/>
                </a:lnTo>
                <a:close/>
              </a:path>
            </a:pathLst>
          </a:custGeom>
          <a:solidFill>
            <a:srgbClr val="FC8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39" y="1318666"/>
            <a:ext cx="873696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770"/>
              </a:spcBef>
              <a:tabLst>
                <a:tab pos="2288540" algn="l"/>
              </a:tabLst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2345.125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775" spc="-15" baseline="-21021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100100101001.001</a:t>
            </a:r>
            <a:r>
              <a:rPr sz="2775" baseline="-21021" dirty="0">
                <a:latin typeface="Calibri"/>
                <a:cs typeface="Calibri"/>
              </a:rPr>
              <a:t>2</a:t>
            </a:r>
            <a:r>
              <a:rPr sz="2775" spc="240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(binary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karşılığı)</a:t>
            </a:r>
            <a:endParaRPr sz="2800">
              <a:latin typeface="Calibri"/>
              <a:cs typeface="Calibri"/>
            </a:endParaRPr>
          </a:p>
          <a:p>
            <a:pPr marL="190627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1.00100101001001</a:t>
            </a:r>
            <a:r>
              <a:rPr sz="2775" baseline="-21021" dirty="0">
                <a:latin typeface="Calibri"/>
                <a:cs typeface="Calibri"/>
              </a:rPr>
              <a:t>2</a:t>
            </a:r>
            <a:r>
              <a:rPr sz="2775" spc="322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11</a:t>
            </a:r>
            <a:r>
              <a:rPr sz="2775" spc="262" baseline="255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(normalize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binary)</a:t>
            </a:r>
            <a:endParaRPr sz="2800">
              <a:latin typeface="Calibri"/>
              <a:cs typeface="Calibri"/>
            </a:endParaRPr>
          </a:p>
          <a:p>
            <a:pPr marL="2797175">
              <a:lnSpc>
                <a:spcPct val="100000"/>
              </a:lnSpc>
              <a:spcBef>
                <a:spcPts val="1895"/>
              </a:spcBef>
            </a:pPr>
            <a:r>
              <a:rPr sz="1800" spc="-10" dirty="0">
                <a:latin typeface="Calibri"/>
                <a:cs typeface="Calibri"/>
              </a:rPr>
              <a:t>yazılmaz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Mantissa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negatif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olduğu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işaret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olacaktır.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(S=1)</a:t>
            </a:r>
            <a:endParaRPr sz="2800">
              <a:latin typeface="Calibri"/>
              <a:cs typeface="Calibri"/>
            </a:endParaRPr>
          </a:p>
          <a:p>
            <a:pPr marL="939800" marR="259079" indent="-915035">
              <a:lnSpc>
                <a:spcPts val="4040"/>
              </a:lnSpc>
              <a:spcBef>
                <a:spcPts val="240"/>
              </a:spcBef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değeri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idi,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sayının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exponenti=11 </a:t>
            </a:r>
            <a:r>
              <a:rPr sz="2800" dirty="0">
                <a:latin typeface="Calibri"/>
                <a:cs typeface="Calibri"/>
              </a:rPr>
              <a:t>E=127+11=138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775" spc="284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10001010</a:t>
            </a:r>
            <a:r>
              <a:rPr sz="2775" baseline="-21021" dirty="0">
                <a:latin typeface="Calibri"/>
                <a:cs typeface="Calibri"/>
              </a:rPr>
              <a:t>2</a:t>
            </a:r>
            <a:r>
              <a:rPr sz="2775" spc="284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(8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bit)</a:t>
            </a:r>
            <a:endParaRPr sz="2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Kesir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kısmı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(fraction)=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.00100101001001000000000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(23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7119"/>
            <a:ext cx="7324090" cy="10064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5"/>
              </a:spcBef>
            </a:pPr>
            <a:r>
              <a:rPr sz="3600" dirty="0"/>
              <a:t>Örnek</a:t>
            </a:r>
            <a:r>
              <a:rPr sz="3600" spc="-90" dirty="0"/>
              <a:t> </a:t>
            </a:r>
            <a:r>
              <a:rPr sz="3600" dirty="0"/>
              <a:t>3;</a:t>
            </a:r>
            <a:r>
              <a:rPr sz="3600" spc="-60" dirty="0"/>
              <a:t> </a:t>
            </a:r>
            <a:r>
              <a:rPr sz="2800" dirty="0">
                <a:solidFill>
                  <a:srgbClr val="000000"/>
                </a:solidFill>
              </a:rPr>
              <a:t>Aşağıda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verilen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ikilik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tabandaki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floating </a:t>
            </a:r>
            <a:r>
              <a:rPr sz="2800" dirty="0">
                <a:solidFill>
                  <a:srgbClr val="000000"/>
                </a:solidFill>
              </a:rPr>
              <a:t>point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sayıyı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desimal</a:t>
            </a:r>
            <a:r>
              <a:rPr sz="2800" spc="-9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sayıya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çevirelim.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1817" y="2922168"/>
            <a:ext cx="618744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İşaret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biti:1,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alanının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değeri:129, </a:t>
            </a:r>
            <a:r>
              <a:rPr sz="2800" dirty="0">
                <a:latin typeface="Calibri"/>
                <a:cs typeface="Calibri"/>
              </a:rPr>
              <a:t>fraction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alanı: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1x2</a:t>
            </a:r>
            <a:r>
              <a:rPr sz="2775" spc="-15" baseline="25525" dirty="0">
                <a:latin typeface="Calibri"/>
                <a:cs typeface="Calibri"/>
              </a:rPr>
              <a:t>-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270" baseline="25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¼=0.25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700783"/>
            <a:ext cx="8569452" cy="1152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4149852"/>
            <a:ext cx="8612124" cy="1581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7497" rIns="0" bIns="0" rtlCol="0">
            <a:spAutoFit/>
          </a:bodyPr>
          <a:lstStyle/>
          <a:p>
            <a:pPr marL="95440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IEEE</a:t>
            </a:r>
            <a:r>
              <a:rPr sz="4000" spc="-90" dirty="0"/>
              <a:t> </a:t>
            </a:r>
            <a:r>
              <a:rPr sz="4000" dirty="0"/>
              <a:t>754</a:t>
            </a:r>
            <a:r>
              <a:rPr sz="4000" spc="-90" dirty="0"/>
              <a:t> </a:t>
            </a:r>
            <a:r>
              <a:rPr sz="4000" dirty="0"/>
              <a:t>formatında</a:t>
            </a:r>
            <a:r>
              <a:rPr sz="4000" spc="-85" dirty="0"/>
              <a:t> </a:t>
            </a:r>
            <a:r>
              <a:rPr sz="4000" dirty="0"/>
              <a:t>sayı</a:t>
            </a:r>
            <a:r>
              <a:rPr sz="4000" spc="-100" dirty="0"/>
              <a:t> </a:t>
            </a:r>
            <a:r>
              <a:rPr sz="4000" spc="-10" dirty="0"/>
              <a:t>gösterimi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7967"/>
            <a:ext cx="8929116" cy="28087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2867" y="4314190"/>
            <a:ext cx="7919084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0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özel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durumu:</a:t>
            </a:r>
            <a:endParaRPr sz="2400">
              <a:latin typeface="Calibri"/>
              <a:cs typeface="Calibri"/>
            </a:endParaRPr>
          </a:p>
          <a:p>
            <a:pPr marL="779780" marR="30480" indent="-285115">
              <a:lnSpc>
                <a:spcPts val="2300"/>
              </a:lnSpc>
              <a:spcBef>
                <a:spcPts val="560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spc="-10" dirty="0">
                <a:latin typeface="Calibri"/>
                <a:cs typeface="Calibri"/>
              </a:rPr>
              <a:t>Exponent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tamamen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0’lardan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oluşmuşsa,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işaret 	</a:t>
            </a:r>
            <a:r>
              <a:rPr sz="2400" dirty="0">
                <a:latin typeface="Calibri"/>
                <a:cs typeface="Calibri"/>
              </a:rPr>
              <a:t>biti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olursa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olsun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sayının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değeri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0’dır.</a:t>
            </a:r>
            <a:endParaRPr sz="2400">
              <a:latin typeface="Calibri"/>
              <a:cs typeface="Calibri"/>
            </a:endParaRPr>
          </a:p>
          <a:p>
            <a:pPr marL="779780" marR="651510" indent="-285115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1860550" algn="l"/>
                <a:tab pos="4691380" algn="l"/>
                <a:tab pos="4980940" algn="l"/>
              </a:tabLst>
            </a:pPr>
            <a:r>
              <a:rPr sz="2400" spc="-10" dirty="0">
                <a:latin typeface="Calibri"/>
                <a:cs typeface="Calibri"/>
              </a:rPr>
              <a:t>Exponent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0’dan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farklı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sayının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değeri; 	</a:t>
            </a:r>
            <a:r>
              <a:rPr sz="2400" dirty="0">
                <a:latin typeface="Calibri"/>
                <a:cs typeface="Calibri"/>
              </a:rPr>
              <a:t>(–1)</a:t>
            </a:r>
            <a:r>
              <a:rPr sz="2400" baseline="24305" dirty="0">
                <a:latin typeface="Calibri"/>
                <a:cs typeface="Calibri"/>
              </a:rPr>
              <a:t>sign</a:t>
            </a:r>
            <a:r>
              <a:rPr sz="2400" spc="195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fraction)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*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2</a:t>
            </a:r>
            <a:r>
              <a:rPr sz="2400" spc="-15" baseline="24305" dirty="0">
                <a:latin typeface="Calibri"/>
                <a:cs typeface="Calibri"/>
              </a:rPr>
              <a:t>-</a:t>
            </a:r>
            <a:r>
              <a:rPr sz="2400" baseline="24305" dirty="0">
                <a:latin typeface="Calibri"/>
                <a:cs typeface="Calibri"/>
              </a:rPr>
              <a:t>127</a:t>
            </a:r>
            <a:r>
              <a:rPr sz="2400" spc="525" baseline="24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’dir.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875" y="444195"/>
            <a:ext cx="73031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Matlab</a:t>
            </a:r>
            <a:r>
              <a:rPr sz="3600" spc="-60" dirty="0"/>
              <a:t> </a:t>
            </a:r>
            <a:r>
              <a:rPr sz="3600" dirty="0"/>
              <a:t>ortamında</a:t>
            </a:r>
            <a:r>
              <a:rPr sz="3600" spc="-70" dirty="0"/>
              <a:t> </a:t>
            </a:r>
            <a:r>
              <a:rPr sz="3600" spc="-10" dirty="0"/>
              <a:t>floating-</a:t>
            </a:r>
            <a:r>
              <a:rPr sz="3600" dirty="0"/>
              <a:t>point</a:t>
            </a:r>
            <a:r>
              <a:rPr sz="3600" spc="-70" dirty="0"/>
              <a:t> </a:t>
            </a:r>
            <a:r>
              <a:rPr sz="3600" spc="-10" dirty="0"/>
              <a:t>sayılar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08174"/>
            <a:ext cx="7243445" cy="170561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200" dirty="0">
                <a:latin typeface="Calibri"/>
                <a:cs typeface="Calibri"/>
              </a:rPr>
              <a:t>&gt;&gt;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quantizer('single','nearest','saturate');</a:t>
            </a:r>
            <a:endParaRPr sz="3200">
              <a:latin typeface="Calibri"/>
              <a:cs typeface="Calibri"/>
            </a:endParaRPr>
          </a:p>
          <a:p>
            <a:pPr marL="1102995">
              <a:lnSpc>
                <a:spcPct val="100000"/>
              </a:lnSpc>
              <a:spcBef>
                <a:spcPts val="59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Floating-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sayının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özelliklerinin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belirlendiği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fonksiyon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200" dirty="0">
                <a:latin typeface="Calibri"/>
                <a:cs typeface="Calibri"/>
              </a:rPr>
              <a:t>&gt;&gt;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num2hex(single(-</a:t>
            </a:r>
            <a:r>
              <a:rPr sz="3200" spc="-10" dirty="0">
                <a:latin typeface="Calibri"/>
                <a:cs typeface="Calibri"/>
              </a:rPr>
              <a:t>0.75))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36926"/>
            <a:ext cx="2642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9180" algn="l"/>
              </a:tabLst>
            </a:pPr>
            <a:r>
              <a:rPr sz="3200" dirty="0">
                <a:latin typeface="Calibri"/>
                <a:cs typeface="Calibri"/>
              </a:rPr>
              <a:t>ans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bf400000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36446" y="3517519"/>
          <a:ext cx="4384675" cy="22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01111110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10000000000000000000000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19247" y="5173471"/>
          <a:ext cx="4241164" cy="22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10001010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00100101001001000000000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5940" y="4166438"/>
            <a:ext cx="7743190" cy="186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7275">
              <a:lnSpc>
                <a:spcPts val="23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floating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sayının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desimal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karşılığını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veren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komut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3740"/>
              </a:lnSpc>
            </a:pPr>
            <a:r>
              <a:rPr sz="3200" dirty="0">
                <a:latin typeface="Calibri"/>
                <a:cs typeface="Calibri"/>
              </a:rPr>
              <a:t>&gt;&gt;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hex2num(q,'C5129200')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ans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0" dirty="0">
                <a:latin typeface="Calibri"/>
                <a:cs typeface="Calibri"/>
              </a:rPr>
              <a:t>2.3451e+003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826" y="2798191"/>
            <a:ext cx="5452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Desimal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sayının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floating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karşılığını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veren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komut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14400" y="1143000"/>
            <a:ext cx="7081316" cy="177228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20"/>
              </a:spcBef>
            </a:pPr>
            <a:r>
              <a:rPr sz="5400" spc="-65" dirty="0">
                <a:solidFill>
                  <a:srgbClr val="000000"/>
                </a:solidFill>
              </a:rPr>
              <a:t>FLOATING</a:t>
            </a:r>
            <a:r>
              <a:rPr sz="5400" spc="-190" dirty="0">
                <a:solidFill>
                  <a:srgbClr val="000000"/>
                </a:solidFill>
              </a:rPr>
              <a:t> </a:t>
            </a:r>
            <a:r>
              <a:rPr sz="5400" dirty="0">
                <a:solidFill>
                  <a:srgbClr val="000000"/>
                </a:solidFill>
              </a:rPr>
              <a:t>POINT</a:t>
            </a:r>
            <a:r>
              <a:rPr sz="5400" spc="-190" dirty="0">
                <a:solidFill>
                  <a:srgbClr val="000000"/>
                </a:solidFill>
              </a:rPr>
              <a:t> </a:t>
            </a:r>
            <a:r>
              <a:rPr sz="5400" spc="-10" dirty="0">
                <a:solidFill>
                  <a:srgbClr val="000000"/>
                </a:solidFill>
              </a:rPr>
              <a:t>SAYILAR</a:t>
            </a:r>
            <a:endParaRPr sz="5400" dirty="0"/>
          </a:p>
          <a:p>
            <a:pPr marL="1905" algn="ctr">
              <a:lnSpc>
                <a:spcPct val="100000"/>
              </a:lnSpc>
              <a:spcBef>
                <a:spcPts val="1055"/>
              </a:spcBef>
            </a:pPr>
            <a:r>
              <a:rPr sz="4000" spc="-95" dirty="0">
                <a:solidFill>
                  <a:srgbClr val="FF0000"/>
                </a:solidFill>
              </a:rPr>
              <a:t>(KAYAN</a:t>
            </a:r>
            <a:r>
              <a:rPr sz="4000" spc="-130" dirty="0">
                <a:solidFill>
                  <a:srgbClr val="FF0000"/>
                </a:solidFill>
              </a:rPr>
              <a:t> </a:t>
            </a:r>
            <a:r>
              <a:rPr sz="4000" spc="-40" dirty="0">
                <a:solidFill>
                  <a:srgbClr val="FF0000"/>
                </a:solidFill>
              </a:rPr>
              <a:t>NOKTALI</a:t>
            </a:r>
            <a:r>
              <a:rPr sz="4000" spc="-140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SAYILAR)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436" y="461899"/>
            <a:ext cx="5196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Floating</a:t>
            </a:r>
            <a:r>
              <a:rPr sz="4400" spc="-190" dirty="0"/>
              <a:t> </a:t>
            </a:r>
            <a:r>
              <a:rPr sz="4400" dirty="0"/>
              <a:t>Point</a:t>
            </a:r>
            <a:r>
              <a:rPr sz="4400" spc="-175" dirty="0"/>
              <a:t> </a:t>
            </a:r>
            <a:r>
              <a:rPr sz="4400" spc="-30" dirty="0"/>
              <a:t>Toplama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b="1" dirty="0">
                <a:solidFill>
                  <a:srgbClr val="3333CC"/>
                </a:solidFill>
                <a:latin typeface="Calibri"/>
                <a:cs typeface="Calibri"/>
              </a:rPr>
              <a:t>Örnek;</a:t>
            </a:r>
            <a:r>
              <a:rPr b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dirty="0"/>
              <a:t>1,234,823.333</a:t>
            </a:r>
            <a:r>
              <a:rPr sz="3000" baseline="-20833" dirty="0"/>
              <a:t>10</a:t>
            </a:r>
            <a:r>
              <a:rPr sz="3000" spc="277" baseline="-20833" dirty="0"/>
              <a:t> </a:t>
            </a:r>
            <a:r>
              <a:rPr sz="3000" dirty="0"/>
              <a:t>+</a:t>
            </a:r>
            <a:r>
              <a:rPr sz="3000" spc="-65" dirty="0"/>
              <a:t> </a:t>
            </a:r>
            <a:r>
              <a:rPr sz="3000" dirty="0"/>
              <a:t>.0011</a:t>
            </a:r>
            <a:r>
              <a:rPr sz="3000" baseline="-20833" dirty="0"/>
              <a:t>10</a:t>
            </a:r>
            <a:r>
              <a:rPr sz="3000" spc="247" baseline="-20833" dirty="0"/>
              <a:t> </a:t>
            </a:r>
            <a:r>
              <a:rPr sz="3000" spc="-25" dirty="0"/>
              <a:t>=?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  <a:spcBef>
                <a:spcPts val="625"/>
              </a:spcBef>
            </a:pPr>
            <a:r>
              <a:rPr dirty="0"/>
              <a:t>Floating</a:t>
            </a:r>
            <a:r>
              <a:rPr spc="-125" dirty="0"/>
              <a:t> </a:t>
            </a:r>
            <a:r>
              <a:rPr dirty="0"/>
              <a:t>point</a:t>
            </a:r>
            <a:r>
              <a:rPr spc="-85" dirty="0"/>
              <a:t> </a:t>
            </a:r>
            <a:r>
              <a:rPr dirty="0"/>
              <a:t>sayıların</a:t>
            </a:r>
            <a:r>
              <a:rPr spc="-85" dirty="0"/>
              <a:t> </a:t>
            </a:r>
            <a:r>
              <a:rPr spc="-10" dirty="0"/>
              <a:t>toplanabilmesi</a:t>
            </a:r>
            <a:r>
              <a:rPr spc="-90" dirty="0"/>
              <a:t> </a:t>
            </a:r>
            <a:r>
              <a:rPr spc="-20" dirty="0"/>
              <a:t>için</a:t>
            </a:r>
          </a:p>
          <a:p>
            <a:pPr marL="355600" marR="43180">
              <a:lnSpc>
                <a:spcPct val="80000"/>
              </a:lnSpc>
              <a:spcBef>
                <a:spcPts val="360"/>
              </a:spcBef>
            </a:pPr>
            <a:r>
              <a:rPr dirty="0"/>
              <a:t>öncelikle</a:t>
            </a:r>
            <a:r>
              <a:rPr spc="-75" dirty="0"/>
              <a:t> </a:t>
            </a:r>
            <a:r>
              <a:rPr dirty="0"/>
              <a:t>kesir</a:t>
            </a:r>
            <a:r>
              <a:rPr spc="-50" dirty="0"/>
              <a:t> </a:t>
            </a:r>
            <a:r>
              <a:rPr dirty="0"/>
              <a:t>kısımlarının</a:t>
            </a:r>
            <a:r>
              <a:rPr spc="-45" dirty="0"/>
              <a:t> </a:t>
            </a:r>
            <a:r>
              <a:rPr dirty="0"/>
              <a:t>toplanması</a:t>
            </a:r>
            <a:r>
              <a:rPr spc="-50" dirty="0"/>
              <a:t> </a:t>
            </a:r>
            <a:r>
              <a:rPr spc="-10" dirty="0"/>
              <a:t>gerekir </a:t>
            </a:r>
            <a:r>
              <a:rPr dirty="0"/>
              <a:t>ancak</a:t>
            </a:r>
            <a:r>
              <a:rPr spc="-60" dirty="0"/>
              <a:t> </a:t>
            </a:r>
            <a:r>
              <a:rPr spc="-10" dirty="0"/>
              <a:t>toplamaya</a:t>
            </a:r>
            <a:r>
              <a:rPr spc="-60" dirty="0"/>
              <a:t> </a:t>
            </a:r>
            <a:r>
              <a:rPr dirty="0"/>
              <a:t>başlanılmadan</a:t>
            </a:r>
            <a:r>
              <a:rPr spc="-60" dirty="0"/>
              <a:t> </a:t>
            </a:r>
            <a:r>
              <a:rPr dirty="0"/>
              <a:t>önce</a:t>
            </a:r>
            <a:r>
              <a:rPr spc="-55" dirty="0"/>
              <a:t> </a:t>
            </a:r>
            <a:r>
              <a:rPr spc="-10" dirty="0"/>
              <a:t>sayıların </a:t>
            </a:r>
            <a:r>
              <a:rPr dirty="0"/>
              <a:t>exponentlerinin</a:t>
            </a:r>
            <a:r>
              <a:rPr spc="-105" dirty="0"/>
              <a:t> </a:t>
            </a:r>
            <a:r>
              <a:rPr dirty="0"/>
              <a:t>aynı</a:t>
            </a:r>
            <a:r>
              <a:rPr spc="-105" dirty="0"/>
              <a:t> </a:t>
            </a:r>
            <a:r>
              <a:rPr dirty="0"/>
              <a:t>olması</a:t>
            </a:r>
            <a:r>
              <a:rPr spc="-90" dirty="0"/>
              <a:t> </a:t>
            </a:r>
            <a:r>
              <a:rPr spc="-30" dirty="0"/>
              <a:t>sağlanmalıdır.</a:t>
            </a:r>
            <a:r>
              <a:rPr spc="-85" dirty="0"/>
              <a:t> </a:t>
            </a:r>
            <a:r>
              <a:rPr spc="-25" dirty="0"/>
              <a:t>Bu </a:t>
            </a:r>
            <a:r>
              <a:rPr dirty="0"/>
              <a:t>nedenle</a:t>
            </a:r>
            <a:r>
              <a:rPr spc="-55" dirty="0"/>
              <a:t> </a:t>
            </a:r>
            <a:r>
              <a:rPr dirty="0"/>
              <a:t>toplama</a:t>
            </a:r>
            <a:r>
              <a:rPr spc="-60" dirty="0"/>
              <a:t> </a:t>
            </a:r>
            <a:r>
              <a:rPr dirty="0"/>
              <a:t>işlemine</a:t>
            </a:r>
            <a:r>
              <a:rPr spc="-50" dirty="0"/>
              <a:t> </a:t>
            </a:r>
            <a:r>
              <a:rPr dirty="0"/>
              <a:t>geçilmeden</a:t>
            </a:r>
            <a:r>
              <a:rPr spc="-70" dirty="0"/>
              <a:t> </a:t>
            </a:r>
            <a:r>
              <a:rPr spc="-20" dirty="0"/>
              <a:t>önce </a:t>
            </a:r>
            <a:r>
              <a:rPr dirty="0"/>
              <a:t>üslerin</a:t>
            </a:r>
            <a:r>
              <a:rPr spc="-25" dirty="0"/>
              <a:t> </a:t>
            </a:r>
            <a:r>
              <a:rPr dirty="0"/>
              <a:t>eşitlenmesi</a:t>
            </a:r>
            <a:r>
              <a:rPr spc="-10" dirty="0"/>
              <a:t> gerekir.</a:t>
            </a:r>
          </a:p>
          <a:p>
            <a:pPr marL="469900">
              <a:lnSpc>
                <a:spcPct val="100000"/>
              </a:lnSpc>
              <a:spcBef>
                <a:spcPts val="3604"/>
              </a:spcBef>
            </a:pPr>
            <a:r>
              <a:rPr b="1" spc="-10" dirty="0">
                <a:latin typeface="Calibri"/>
                <a:cs typeface="Calibri"/>
              </a:rPr>
              <a:t>1,234,823.333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1.234823333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x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10</a:t>
            </a:r>
            <a:r>
              <a:rPr sz="3000" b="1" spc="-37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.0011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1.1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x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10</a:t>
            </a:r>
            <a:r>
              <a:rPr sz="3000" b="1" spc="-15" baseline="25000" dirty="0">
                <a:latin typeface="Calibri"/>
                <a:cs typeface="Calibri"/>
              </a:rPr>
              <a:t>-</a:t>
            </a:r>
            <a:r>
              <a:rPr sz="3000" b="1" baseline="25000" dirty="0">
                <a:latin typeface="Calibri"/>
                <a:cs typeface="Calibri"/>
              </a:rPr>
              <a:t>3</a:t>
            </a:r>
            <a:r>
              <a:rPr sz="3000" b="1" spc="277" baseline="250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=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0.0000000011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x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10</a:t>
            </a:r>
            <a:r>
              <a:rPr sz="3000" b="1" spc="-37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35737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439" y="967231"/>
            <a:ext cx="7446009" cy="3230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30480">
              <a:lnSpc>
                <a:spcPts val="3460"/>
              </a:lnSpc>
              <a:spcBef>
                <a:spcPts val="125"/>
              </a:spcBef>
            </a:pPr>
            <a:r>
              <a:rPr sz="2800" spc="-30" dirty="0">
                <a:latin typeface="Calibri"/>
                <a:cs typeface="Calibri"/>
              </a:rPr>
              <a:t>Toplanacak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üsleri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eşitlendikten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sonra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önce </a:t>
            </a:r>
            <a:r>
              <a:rPr sz="2800" dirty="0">
                <a:latin typeface="Calibri"/>
                <a:cs typeface="Calibri"/>
              </a:rPr>
              <a:t>kesir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kısmı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ardından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toplanır.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800">
              <a:latin typeface="Calibri"/>
              <a:cs typeface="Calibri"/>
            </a:endParaRPr>
          </a:p>
          <a:p>
            <a:pPr marR="3087370" algn="r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1.2348233330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</a:t>
            </a:r>
            <a:r>
              <a:rPr sz="3150" spc="-37" baseline="25132" dirty="0">
                <a:latin typeface="Calibri"/>
                <a:cs typeface="Calibri"/>
              </a:rPr>
              <a:t>6</a:t>
            </a:r>
            <a:endParaRPr sz="3150" baseline="25132">
              <a:latin typeface="Calibri"/>
              <a:cs typeface="Calibri"/>
            </a:endParaRPr>
          </a:p>
          <a:p>
            <a:pPr marR="3087370" algn="r">
              <a:lnSpc>
                <a:spcPct val="100000"/>
              </a:lnSpc>
              <a:spcBef>
                <a:spcPts val="770"/>
              </a:spcBef>
              <a:tabLst>
                <a:tab pos="351790" algn="l"/>
              </a:tabLst>
            </a:pPr>
            <a:r>
              <a:rPr sz="4200" spc="-75" baseline="10912" dirty="0">
                <a:latin typeface="Calibri"/>
                <a:cs typeface="Calibri"/>
              </a:rPr>
              <a:t>+</a:t>
            </a:r>
            <a:r>
              <a:rPr sz="4200" baseline="10912" dirty="0">
                <a:latin typeface="Calibri"/>
                <a:cs typeface="Calibri"/>
              </a:rPr>
              <a:t>	</a:t>
            </a:r>
            <a:r>
              <a:rPr sz="3200" dirty="0">
                <a:latin typeface="Calibri"/>
                <a:cs typeface="Calibri"/>
              </a:rPr>
              <a:t>0.0000000011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</a:t>
            </a:r>
            <a:r>
              <a:rPr sz="3150" spc="-37" baseline="25132" dirty="0">
                <a:latin typeface="Calibri"/>
                <a:cs typeface="Calibri"/>
              </a:rPr>
              <a:t>6</a:t>
            </a:r>
            <a:endParaRPr sz="3150" baseline="25132">
              <a:latin typeface="Calibri"/>
              <a:cs typeface="Calibri"/>
            </a:endParaRPr>
          </a:p>
          <a:p>
            <a:pPr marR="3140710" algn="r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1.2348233341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</a:t>
            </a:r>
            <a:r>
              <a:rPr sz="3150" spc="-37" baseline="25132" dirty="0">
                <a:latin typeface="Calibri"/>
                <a:cs typeface="Calibri"/>
              </a:rPr>
              <a:t>6</a:t>
            </a:r>
            <a:endParaRPr sz="3150" baseline="25132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40" y="188974"/>
            <a:ext cx="4553712" cy="66690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877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Toplama</a:t>
            </a:r>
            <a:r>
              <a:rPr spc="-120" dirty="0"/>
              <a:t> </a:t>
            </a:r>
            <a:r>
              <a:rPr dirty="0"/>
              <a:t>işleminin</a:t>
            </a:r>
            <a:r>
              <a:rPr spc="-105" dirty="0"/>
              <a:t> </a:t>
            </a:r>
            <a:r>
              <a:rPr spc="-10" dirty="0"/>
              <a:t>Algoritması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3558"/>
            <a:ext cx="70973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Verilen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algoritmaya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göre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toplama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işleminin adımları;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136142"/>
            <a:ext cx="7868284" cy="480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2832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1.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toplanacak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exponentleri </a:t>
            </a:r>
            <a:r>
              <a:rPr sz="2800" spc="-25" dirty="0">
                <a:latin typeface="Calibri"/>
                <a:cs typeface="Calibri"/>
              </a:rPr>
              <a:t>eşitlenir.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küçük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sağa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kaydırılarak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büyük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olan </a:t>
            </a:r>
            <a:r>
              <a:rPr sz="2800" spc="-10" dirty="0">
                <a:latin typeface="Calibri"/>
                <a:cs typeface="Calibri"/>
              </a:rPr>
              <a:t>exponente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eşitlenir.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2.adım: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fraction(mantisa)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toplanır.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3.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edilen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toplam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normalize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edilir.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marR="37719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4.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edilen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toplam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değeri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olması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istenen uzunluğa(4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getirilir.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1056894"/>
            <a:ext cx="461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Örnek</a:t>
            </a:r>
            <a:r>
              <a:rPr sz="3600" spc="-65" dirty="0"/>
              <a:t> </a:t>
            </a:r>
            <a:r>
              <a:rPr sz="3600" dirty="0"/>
              <a:t>2;</a:t>
            </a:r>
            <a:r>
              <a:rPr sz="3600" spc="-35" dirty="0"/>
              <a:t> </a:t>
            </a:r>
            <a:r>
              <a:rPr dirty="0">
                <a:solidFill>
                  <a:srgbClr val="000000"/>
                </a:solidFill>
              </a:rPr>
              <a:t>0.5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(-</a:t>
            </a:r>
            <a:r>
              <a:rPr dirty="0">
                <a:solidFill>
                  <a:srgbClr val="000000"/>
                </a:solidFill>
              </a:rPr>
              <a:t>0.4375)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=?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7217" y="1535924"/>
            <a:ext cx="7802880" cy="12592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3200" spc="-40" dirty="0">
                <a:latin typeface="Calibri"/>
                <a:cs typeface="Calibri"/>
              </a:rPr>
              <a:t>Toplam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dijitle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ifade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edilsin.</a:t>
            </a:r>
            <a:endParaRPr sz="3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170"/>
              </a:spcBef>
            </a:pPr>
            <a:r>
              <a:rPr sz="2800" dirty="0">
                <a:latin typeface="Calibri"/>
                <a:cs typeface="Calibri"/>
              </a:rPr>
              <a:t>Öncelikle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karşılıklarını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hesaplayalım: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56" y="2924555"/>
            <a:ext cx="8470392" cy="15834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5618" rIns="0" bIns="0" rtlCol="0">
            <a:spAutoFit/>
          </a:bodyPr>
          <a:lstStyle/>
          <a:p>
            <a:pPr marL="74358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28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adım:</a:t>
            </a:r>
            <a:r>
              <a:rPr sz="28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exponentlerin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eşitlenmesi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965" y="2454910"/>
            <a:ext cx="5847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2.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fraction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kısımlarının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toplanması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965" y="3991483"/>
            <a:ext cx="5389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3.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toplamın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normalize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edilmesi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1557527"/>
            <a:ext cx="5113020" cy="6797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904" y="2997707"/>
            <a:ext cx="7993380" cy="647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32" y="4436364"/>
            <a:ext cx="8020811" cy="10088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47115"/>
            <a:ext cx="7673340" cy="334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Calibri"/>
                <a:cs typeface="Calibri"/>
              </a:rPr>
              <a:t>4.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adım: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overflow,underflow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oluşmuş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mu?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Üs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değeri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127≥-</a:t>
            </a:r>
            <a:r>
              <a:rPr sz="3200" spc="-20" dirty="0">
                <a:latin typeface="Calibri"/>
                <a:cs typeface="Calibri"/>
              </a:rPr>
              <a:t>4≥-</a:t>
            </a:r>
            <a:r>
              <a:rPr sz="3200" dirty="0">
                <a:latin typeface="Calibri"/>
                <a:cs typeface="Calibri"/>
              </a:rPr>
              <a:t>126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arasında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olduğu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sürece </a:t>
            </a:r>
            <a:r>
              <a:rPr sz="3200" dirty="0">
                <a:latin typeface="Calibri"/>
                <a:cs typeface="Calibri"/>
              </a:rPr>
              <a:t>overflow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veya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underflow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oluşmaz.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3200">
              <a:latin typeface="Calibri"/>
              <a:cs typeface="Calibri"/>
            </a:endParaRPr>
          </a:p>
          <a:p>
            <a:pPr marL="355600" marR="55435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Sonuç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olarak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edilen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değerin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desimal karşılığı;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4366259"/>
            <a:ext cx="8606028" cy="10073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20" y="2491739"/>
            <a:ext cx="2880360" cy="5806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119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dirty="0"/>
              <a:t>Floating</a:t>
            </a:r>
            <a:r>
              <a:rPr spc="-95" dirty="0"/>
              <a:t> </a:t>
            </a:r>
            <a:r>
              <a:rPr dirty="0"/>
              <a:t>point</a:t>
            </a:r>
            <a:r>
              <a:rPr spc="-100" dirty="0"/>
              <a:t> </a:t>
            </a:r>
            <a:r>
              <a:rPr dirty="0"/>
              <a:t>toplama</a:t>
            </a:r>
            <a:r>
              <a:rPr spc="-85" dirty="0"/>
              <a:t> </a:t>
            </a:r>
            <a:r>
              <a:rPr dirty="0"/>
              <a:t>için</a:t>
            </a:r>
            <a:r>
              <a:rPr spc="-114" dirty="0"/>
              <a:t> </a:t>
            </a:r>
            <a:r>
              <a:rPr dirty="0"/>
              <a:t>donanımın</a:t>
            </a:r>
            <a:r>
              <a:rPr spc="-85" dirty="0"/>
              <a:t> </a:t>
            </a:r>
            <a:r>
              <a:rPr dirty="0"/>
              <a:t>blok</a:t>
            </a:r>
            <a:r>
              <a:rPr spc="-105" dirty="0"/>
              <a:t> </a:t>
            </a:r>
            <a:r>
              <a:rPr spc="-10" dirty="0"/>
              <a:t>şeması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620268"/>
            <a:ext cx="6562344" cy="6057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282397"/>
            <a:ext cx="7959725" cy="101726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81000" marR="30480" indent="-342900">
              <a:lnSpc>
                <a:spcPts val="3570"/>
              </a:lnSpc>
              <a:spcBef>
                <a:spcPts val="844"/>
              </a:spcBef>
            </a:pPr>
            <a:r>
              <a:rPr sz="3600" dirty="0"/>
              <a:t>Örnek;</a:t>
            </a:r>
            <a:r>
              <a:rPr sz="3600" spc="-75" dirty="0"/>
              <a:t> </a:t>
            </a:r>
            <a:r>
              <a:rPr dirty="0">
                <a:solidFill>
                  <a:srgbClr val="000000"/>
                </a:solidFill>
              </a:rPr>
              <a:t>2345.125</a:t>
            </a:r>
            <a:r>
              <a:rPr sz="3150" baseline="-21164" dirty="0">
                <a:solidFill>
                  <a:srgbClr val="000000"/>
                </a:solidFill>
              </a:rPr>
              <a:t>10</a:t>
            </a:r>
            <a:r>
              <a:rPr sz="3150" spc="382" baseline="-21164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sayısı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ile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.75</a:t>
            </a:r>
            <a:r>
              <a:rPr sz="3150" baseline="-21164" dirty="0">
                <a:solidFill>
                  <a:srgbClr val="000000"/>
                </a:solidFill>
              </a:rPr>
              <a:t>10</a:t>
            </a:r>
            <a:r>
              <a:rPr sz="3150" spc="352" baseline="-21164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sayısını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IEEE </a:t>
            </a:r>
            <a:r>
              <a:rPr sz="3200" dirty="0">
                <a:solidFill>
                  <a:srgbClr val="000000"/>
                </a:solidFill>
              </a:rPr>
              <a:t>754</a:t>
            </a:r>
            <a:r>
              <a:rPr sz="3200" spc="-8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standartında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32</a:t>
            </a:r>
            <a:r>
              <a:rPr sz="3200" spc="-9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bitlik</a:t>
            </a:r>
            <a:r>
              <a:rPr sz="3200" spc="-7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formatta</a:t>
            </a:r>
            <a:r>
              <a:rPr sz="3200" spc="-8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toplayınız.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5140" y="1126827"/>
            <a:ext cx="7640320" cy="4532630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050"/>
              </a:spcBef>
            </a:pPr>
            <a:r>
              <a:rPr sz="3200" dirty="0">
                <a:latin typeface="Calibri"/>
                <a:cs typeface="Calibri"/>
              </a:rPr>
              <a:t>X=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2345.125</a:t>
            </a:r>
            <a:r>
              <a:rPr sz="3150" spc="-15" baseline="-21164" dirty="0">
                <a:latin typeface="Calibri"/>
                <a:cs typeface="Calibri"/>
              </a:rPr>
              <a:t>10</a:t>
            </a:r>
            <a:endParaRPr sz="3150" baseline="-21164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955"/>
              </a:spcBef>
            </a:pPr>
            <a:r>
              <a:rPr sz="3200" dirty="0">
                <a:latin typeface="Calibri"/>
                <a:cs typeface="Calibri"/>
              </a:rPr>
              <a:t>Y=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0.75</a:t>
            </a:r>
            <a:r>
              <a:rPr sz="3150" spc="-15" baseline="-21164" dirty="0">
                <a:latin typeface="Calibri"/>
                <a:cs typeface="Calibri"/>
              </a:rPr>
              <a:t>10</a:t>
            </a:r>
            <a:endParaRPr sz="3150" baseline="-2116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3200">
              <a:latin typeface="Calibri"/>
              <a:cs typeface="Calibri"/>
            </a:endParaRPr>
          </a:p>
          <a:p>
            <a:pPr marL="520700" marR="787400" indent="-457834">
              <a:lnSpc>
                <a:spcPct val="110000"/>
              </a:lnSpc>
              <a:spcBef>
                <a:spcPts val="5"/>
              </a:spcBef>
              <a:tabLst>
                <a:tab pos="1892300" algn="l"/>
              </a:tabLst>
            </a:pPr>
            <a:r>
              <a:rPr sz="2800" b="1" dirty="0">
                <a:latin typeface="Calibri"/>
                <a:cs typeface="Calibri"/>
              </a:rPr>
              <a:t>1.adım: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Exponentlerin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büyük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eşitlenmesi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x</a:t>
            </a:r>
            <a:r>
              <a:rPr sz="2775" spc="292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775" spc="-37" baseline="-21021" dirty="0">
                <a:latin typeface="Calibri"/>
                <a:cs typeface="Calibri"/>
              </a:rPr>
              <a:t>y</a:t>
            </a:r>
            <a:r>
              <a:rPr sz="2775" baseline="-21021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E=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10001010=138</a:t>
            </a:r>
            <a:r>
              <a:rPr sz="2775" spc="-15" baseline="-21021" dirty="0">
                <a:latin typeface="Calibri"/>
                <a:cs typeface="Calibri"/>
              </a:rPr>
              <a:t>10</a:t>
            </a:r>
            <a:endParaRPr sz="2775" baseline="-21021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335"/>
              </a:spcBef>
            </a:pPr>
            <a:r>
              <a:rPr sz="2800" spc="-10" dirty="0">
                <a:latin typeface="Calibri"/>
                <a:cs typeface="Calibri"/>
              </a:rPr>
              <a:t>E</a:t>
            </a:r>
            <a:r>
              <a:rPr sz="2775" spc="-15" baseline="-21021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10001010 –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01111110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00000110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12</a:t>
            </a:r>
            <a:r>
              <a:rPr sz="2775" spc="-30" baseline="-21021" dirty="0">
                <a:latin typeface="Calibri"/>
                <a:cs typeface="Calibri"/>
              </a:rPr>
              <a:t>10</a:t>
            </a:r>
            <a:endParaRPr sz="2775" baseline="-21021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alibri"/>
                <a:cs typeface="Calibri"/>
              </a:rPr>
              <a:t>Fy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sağa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kaydırılacak.</a:t>
            </a:r>
            <a:endParaRPr sz="2800">
              <a:latin typeface="Calibri"/>
              <a:cs typeface="Calibri"/>
            </a:endParaRPr>
          </a:p>
          <a:p>
            <a:pPr marL="18923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F</a:t>
            </a:r>
            <a:r>
              <a:rPr sz="2775" baseline="-21021" dirty="0">
                <a:latin typeface="Calibri"/>
                <a:cs typeface="Calibri"/>
              </a:rPr>
              <a:t>y</a:t>
            </a:r>
            <a:r>
              <a:rPr sz="2775" spc="300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 2</a:t>
            </a:r>
            <a:r>
              <a:rPr sz="2775" spc="-15" baseline="25525" dirty="0">
                <a:latin typeface="Calibri"/>
                <a:cs typeface="Calibri"/>
              </a:rPr>
              <a:t>-12</a:t>
            </a:r>
            <a:r>
              <a:rPr sz="2800" spc="-10" dirty="0">
                <a:latin typeface="Calibri"/>
                <a:cs typeface="Calibri"/>
              </a:rPr>
              <a:t>=0.00000000000110000000000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09951" y="1478025"/>
          <a:ext cx="5724525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Sign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079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Exponent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Fraction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10001010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00100101001001000000000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05126" y="2343150"/>
          <a:ext cx="590296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Sign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Exponent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Fraction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01111110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10000000000000000000000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6088"/>
            <a:ext cx="4827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2.adım:</a:t>
            </a:r>
            <a:r>
              <a:rPr b="1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</a:rPr>
              <a:t>kesirlerin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toplanması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686460"/>
            <a:ext cx="7556500" cy="43891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Calibri"/>
                <a:cs typeface="Calibri"/>
              </a:rPr>
              <a:t>Fx+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(Fy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-12</a:t>
            </a:r>
            <a:r>
              <a:rPr sz="2800" dirty="0">
                <a:latin typeface="Calibri"/>
                <a:cs typeface="Calibri"/>
              </a:rPr>
              <a:t>)=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00100101001001000000000</a:t>
            </a:r>
            <a:endParaRPr sz="2800">
              <a:latin typeface="Calibri"/>
              <a:cs typeface="Calibri"/>
            </a:endParaRPr>
          </a:p>
          <a:p>
            <a:pPr marL="276923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+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0.</a:t>
            </a:r>
            <a:r>
              <a:rPr sz="2800" spc="-10" dirty="0">
                <a:latin typeface="Calibri"/>
                <a:cs typeface="Calibri"/>
              </a:rPr>
              <a:t> 00000000000110000000000</a:t>
            </a:r>
            <a:endParaRPr sz="2800">
              <a:latin typeface="Calibri"/>
              <a:cs typeface="Calibri"/>
            </a:endParaRPr>
          </a:p>
          <a:p>
            <a:pPr marL="234061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=1.00100101001111000000000</a:t>
            </a:r>
            <a:endParaRPr sz="2800">
              <a:latin typeface="Calibri"/>
              <a:cs typeface="Calibri"/>
            </a:endParaRPr>
          </a:p>
          <a:p>
            <a:pPr marL="431165" indent="-405765">
              <a:lnSpc>
                <a:spcPct val="100000"/>
              </a:lnSpc>
              <a:spcBef>
                <a:spcPts val="755"/>
              </a:spcBef>
              <a:buAutoNum type="arabicPeriod" startAt="3"/>
              <a:tabLst>
                <a:tab pos="431165" algn="l"/>
              </a:tabLst>
            </a:pPr>
            <a:r>
              <a:rPr sz="3200" b="1" dirty="0">
                <a:latin typeface="Calibri"/>
                <a:cs typeface="Calibri"/>
              </a:rPr>
              <a:t>adım: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toplam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normalize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mi?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Evet</a:t>
            </a:r>
            <a:endParaRPr sz="3200">
              <a:latin typeface="Calibri"/>
              <a:cs typeface="Calibri"/>
            </a:endParaRPr>
          </a:p>
          <a:p>
            <a:pPr marL="339725" marR="584835" indent="-327025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368300" algn="l"/>
              </a:tabLst>
            </a:pPr>
            <a:r>
              <a:rPr sz="3200" b="1" dirty="0">
                <a:latin typeface="Calibri"/>
                <a:cs typeface="Calibri"/>
              </a:rPr>
              <a:t>adım: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overflow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veya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underflow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oluşmuş 	mu?hayır</a:t>
            </a:r>
            <a:endParaRPr sz="3200">
              <a:latin typeface="Calibri"/>
              <a:cs typeface="Calibri"/>
            </a:endParaRPr>
          </a:p>
          <a:p>
            <a:pPr marL="25400" marR="3232150" indent="-12700">
              <a:lnSpc>
                <a:spcPct val="120000"/>
              </a:lnSpc>
              <a:buAutoNum type="arabicPeriod" startAt="3"/>
              <a:tabLst>
                <a:tab pos="339725" algn="l"/>
              </a:tabLst>
            </a:pPr>
            <a:r>
              <a:rPr sz="3200" b="1" dirty="0">
                <a:latin typeface="Calibri"/>
                <a:cs typeface="Calibri"/>
              </a:rPr>
              <a:t>	adım: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sonuç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mı?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Hayır Sonuç: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3762" y="5151373"/>
          <a:ext cx="7381240" cy="1233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Sign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Fraction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10001010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00100101001111000000000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8bit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23bit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26035"/>
            <a:ext cx="4324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Floating</a:t>
            </a:r>
            <a:r>
              <a:rPr sz="4000" spc="-175" dirty="0"/>
              <a:t> </a:t>
            </a:r>
            <a:r>
              <a:rPr sz="4000" dirty="0"/>
              <a:t>Point</a:t>
            </a:r>
            <a:r>
              <a:rPr sz="4000" spc="-180" dirty="0"/>
              <a:t> </a:t>
            </a:r>
            <a:r>
              <a:rPr sz="4000" spc="-10" dirty="0"/>
              <a:t>Sayılar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0042" y="709625"/>
            <a:ext cx="8383905" cy="531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 indent="-1809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06375" algn="l"/>
              </a:tabLst>
            </a:pP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Gerçek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tamsayı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ve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kesirli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kısımdan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oluşur.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Kesir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kısmı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sayının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hassasiyetini,</a:t>
            </a:r>
            <a:endParaRPr sz="1800">
              <a:latin typeface="Calibri"/>
              <a:cs typeface="Calibri"/>
            </a:endParaRPr>
          </a:p>
          <a:p>
            <a:pPr marL="2063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tamsayı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kısmı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büyüklüğünü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ifade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eder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(91023,00002)</a:t>
            </a:r>
            <a:endParaRPr sz="1800">
              <a:latin typeface="Calibri"/>
              <a:cs typeface="Calibri"/>
            </a:endParaRPr>
          </a:p>
          <a:p>
            <a:pPr marL="206375" marR="283210" indent="-18161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06375" algn="l"/>
              </a:tabLst>
            </a:pP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Bilgisayarda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(Binary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formatta)g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erçek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temsil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etmek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oldukça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önemlidir.</a:t>
            </a:r>
            <a:r>
              <a:rPr sz="1800" spc="3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(Gerçel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sayıların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tamsayı</a:t>
            </a:r>
            <a:r>
              <a:rPr sz="1800" spc="-6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ve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kesir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kısımları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hafızada</a:t>
            </a:r>
            <a:r>
              <a:rPr sz="1800" spc="32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nasıl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tutulacaktır.)</a:t>
            </a:r>
            <a:endParaRPr sz="1800">
              <a:latin typeface="Calibri"/>
              <a:cs typeface="Calibri"/>
            </a:endParaRPr>
          </a:p>
          <a:p>
            <a:pPr marL="206375" marR="177800" lvl="1" indent="291465">
              <a:lnSpc>
                <a:spcPct val="100000"/>
              </a:lnSpc>
              <a:spcBef>
                <a:spcPts val="434"/>
              </a:spcBef>
              <a:buAutoNum type="arabicPlain"/>
              <a:tabLst>
                <a:tab pos="497840" algn="l"/>
              </a:tabLst>
            </a:pP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Fixed</a:t>
            </a:r>
            <a:r>
              <a:rPr sz="1800" b="1" u="sng" spc="-5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point</a:t>
            </a:r>
            <a:r>
              <a:rPr sz="1800" b="1" u="sng" spc="-5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(Sabit</a:t>
            </a:r>
            <a:r>
              <a:rPr sz="1800" b="1" u="sng" spc="-5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noktalı)</a:t>
            </a:r>
            <a:r>
              <a:rPr sz="1800" b="1" u="sng" spc="-3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Sayı</a:t>
            </a:r>
            <a:r>
              <a:rPr sz="1800" b="1" u="sng" spc="-5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gösterimi</a:t>
            </a:r>
            <a:r>
              <a:rPr sz="1800" b="1" u="sng" spc="-7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:</a:t>
            </a:r>
            <a:r>
              <a:rPr sz="1800" b="1" u="sng" spc="31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Virgüllü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için</a:t>
            </a:r>
            <a:r>
              <a:rPr sz="1800" spc="3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sayının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tam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ve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kesirli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kısımları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için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önceden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belirlenmiş</a:t>
            </a:r>
            <a:r>
              <a:rPr sz="1800" spc="3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uzunlukta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bit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sayısı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ayrılır.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Sabit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noktalı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sayılar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hafızada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fazla</a:t>
            </a:r>
            <a:r>
              <a:rPr sz="1800" spc="-7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yer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kaplar,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işlemleri</a:t>
            </a:r>
            <a:r>
              <a:rPr sz="1800" spc="-7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F6C"/>
                </a:solidFill>
                <a:latin typeface="Calibri"/>
                <a:cs typeface="Calibri"/>
              </a:rPr>
              <a:t>uzundur,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yeteri</a:t>
            </a:r>
            <a:r>
              <a:rPr sz="1800" spc="-7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kadar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hassas</a:t>
            </a:r>
            <a:r>
              <a:rPr sz="1800" spc="-8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olamayabilirler.</a:t>
            </a:r>
            <a:endParaRPr sz="1800">
              <a:latin typeface="Calibri"/>
              <a:cs typeface="Calibri"/>
            </a:endParaRPr>
          </a:p>
          <a:p>
            <a:pPr marL="20637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138,005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1800" spc="712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sayısının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8.8-bit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Fixpoint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gösterimi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10001010.00000001</a:t>
            </a:r>
            <a:r>
              <a:rPr sz="1800" spc="-15" baseline="-20833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  <a:p>
            <a:pPr marL="20637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138,0039062’dır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(8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bitlik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kesir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kısmı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ancak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bu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kadar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yaklaşabiliyor.)</a:t>
            </a:r>
            <a:endParaRPr sz="1800">
              <a:latin typeface="Calibri"/>
              <a:cs typeface="Calibri"/>
            </a:endParaRPr>
          </a:p>
          <a:p>
            <a:pPr marL="206375" marR="24130" lvl="1" indent="237490">
              <a:lnSpc>
                <a:spcPct val="100000"/>
              </a:lnSpc>
              <a:spcBef>
                <a:spcPts val="430"/>
              </a:spcBef>
              <a:buAutoNum type="arabicPlain" startAt="2"/>
              <a:tabLst>
                <a:tab pos="443865" algn="l"/>
                <a:tab pos="6971665" algn="l"/>
              </a:tabLst>
            </a:pP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Floating</a:t>
            </a:r>
            <a:r>
              <a:rPr sz="1800" b="1" u="sng" spc="-7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point</a:t>
            </a:r>
            <a:r>
              <a:rPr sz="1800" b="1" u="sng" spc="32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(Kayan</a:t>
            </a:r>
            <a:r>
              <a:rPr sz="1800" b="1" u="sng" spc="-4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noktalı</a:t>
            </a:r>
            <a:r>
              <a:rPr sz="1800" b="1" u="sng" spc="-5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)</a:t>
            </a:r>
            <a:r>
              <a:rPr sz="1800" b="1" u="sng" spc="-3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Sayı</a:t>
            </a:r>
            <a:r>
              <a:rPr sz="1800" b="1" u="sng" spc="-35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F6C"/>
                </a:solidFill>
                <a:uFill>
                  <a:solidFill>
                    <a:srgbClr val="565F6C"/>
                  </a:solidFill>
                </a:uFill>
                <a:latin typeface="Calibri"/>
                <a:cs typeface="Calibri"/>
              </a:rPr>
              <a:t>gösterimi:</a:t>
            </a:r>
            <a:r>
              <a:rPr sz="1800" b="1" spc="3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Gerçel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sayıların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bilimsel</a:t>
            </a:r>
            <a:r>
              <a:rPr sz="1800" spc="-1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formatta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F6C"/>
                </a:solidFill>
                <a:latin typeface="Calibri"/>
                <a:cs typeface="Calibri"/>
              </a:rPr>
              <a:t>yani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üstel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(exponantial)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formatında</a:t>
            </a:r>
            <a:r>
              <a:rPr sz="1800" spc="3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gösteriminin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binary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sözcük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şeklinde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ifade </a:t>
            </a:r>
            <a:r>
              <a:rPr sz="1800" spc="-20" dirty="0">
                <a:solidFill>
                  <a:srgbClr val="565F6C"/>
                </a:solidFill>
                <a:latin typeface="Calibri"/>
                <a:cs typeface="Calibri"/>
              </a:rPr>
              <a:t>edilmesidir.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Buna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IEEE754</a:t>
            </a:r>
            <a:r>
              <a:rPr sz="1800" spc="3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Floating</a:t>
            </a:r>
            <a:r>
              <a:rPr sz="1800" spc="-3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point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formatı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denir.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IEEE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754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floaing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point</a:t>
            </a:r>
            <a:r>
              <a:rPr sz="1800" spc="-3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formatı günümüzde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gerçek</a:t>
            </a:r>
            <a:r>
              <a:rPr sz="1800" spc="-6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sayıları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temsil</a:t>
            </a:r>
            <a:r>
              <a:rPr sz="1800" spc="-6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etmek</a:t>
            </a:r>
            <a:r>
              <a:rPr sz="1800" spc="-6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üzere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kullanılan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en</a:t>
            </a:r>
            <a:r>
              <a:rPr sz="1800" spc="-6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yaygın</a:t>
            </a:r>
            <a:r>
              <a:rPr sz="1800" spc="-7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gösterim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F6C"/>
                </a:solidFill>
                <a:latin typeface="Calibri"/>
                <a:cs typeface="Calibri"/>
              </a:rPr>
              <a:t>şeklidir.</a:t>
            </a:r>
            <a:r>
              <a:rPr sz="1800" spc="-7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F6C"/>
                </a:solidFill>
                <a:latin typeface="Calibri"/>
                <a:cs typeface="Calibri"/>
              </a:rPr>
              <a:t>Bu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gösterim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şekli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çok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büyük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sayı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aralığında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neredeyse</a:t>
            </a:r>
            <a:r>
              <a:rPr sz="1800" spc="-5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sabit</a:t>
            </a:r>
            <a:r>
              <a:rPr sz="1800" spc="-5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kesinlik</a:t>
            </a:r>
            <a:r>
              <a:rPr sz="1800" spc="-45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F6C"/>
                </a:solidFill>
                <a:latin typeface="Calibri"/>
                <a:cs typeface="Calibri"/>
              </a:rPr>
              <a:t>oranı</a:t>
            </a:r>
            <a:r>
              <a:rPr sz="1800" spc="-40" dirty="0">
                <a:solidFill>
                  <a:srgbClr val="565F6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F6C"/>
                </a:solidFill>
                <a:latin typeface="Calibri"/>
                <a:cs typeface="Calibri"/>
              </a:rPr>
              <a:t>sağlar.</a:t>
            </a:r>
            <a:endParaRPr sz="1800">
              <a:latin typeface="Calibri"/>
              <a:cs typeface="Calibri"/>
            </a:endParaRPr>
          </a:p>
          <a:p>
            <a:pPr marL="206375" marR="17780">
              <a:lnSpc>
                <a:spcPct val="102200"/>
              </a:lnSpc>
              <a:spcBef>
                <a:spcPts val="39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138,005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1.38005x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spc="712" baseline="2546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(Üstel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gösterim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Bilimsel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Gösterim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Bu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formatta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Taban’ın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kuvveti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değiştikçe </a:t>
            </a:r>
            <a:r>
              <a:rPr sz="1200" dirty="0">
                <a:latin typeface="Calibri"/>
                <a:cs typeface="Calibri"/>
              </a:rPr>
              <a:t>çarpan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sayının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sayı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kısmını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belirleyen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nokta,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kuvvetin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değişme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yönüne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uygun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olarak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sağa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veya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sola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kayar.)</a:t>
            </a:r>
            <a:endParaRPr sz="12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 430A0148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CC"/>
                </a:solidFill>
                <a:latin typeface="Calibri"/>
                <a:cs typeface="Calibri"/>
              </a:rPr>
              <a:t>1000011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000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1010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0000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0001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0100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1000</a:t>
            </a:r>
            <a:r>
              <a:rPr sz="1800" spc="40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(IEEE754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FP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ifade)</a:t>
            </a:r>
            <a:endParaRPr sz="18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(0)</a:t>
            </a:r>
            <a:r>
              <a:rPr sz="1800" baseline="25462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x2</a:t>
            </a:r>
            <a:r>
              <a:rPr sz="1800" baseline="25462" dirty="0">
                <a:solidFill>
                  <a:srgbClr val="00AF50"/>
                </a:solidFill>
                <a:latin typeface="Calibri"/>
                <a:cs typeface="Calibri"/>
              </a:rPr>
              <a:t>7</a:t>
            </a:r>
            <a:r>
              <a:rPr sz="1800" spc="-7" baseline="25462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1.00010100000000101001000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=138.005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497" y="386587"/>
            <a:ext cx="652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Floating</a:t>
            </a:r>
            <a:r>
              <a:rPr sz="4000" spc="-165" dirty="0"/>
              <a:t> </a:t>
            </a:r>
            <a:r>
              <a:rPr sz="4000" dirty="0"/>
              <a:t>point</a:t>
            </a:r>
            <a:r>
              <a:rPr sz="4000" spc="-155" dirty="0"/>
              <a:t> </a:t>
            </a:r>
            <a:r>
              <a:rPr sz="4000" dirty="0"/>
              <a:t>sayılarda</a:t>
            </a:r>
            <a:r>
              <a:rPr sz="4000" spc="-160" dirty="0"/>
              <a:t> </a:t>
            </a:r>
            <a:r>
              <a:rPr sz="4000" spc="-10" dirty="0"/>
              <a:t>Çarpma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7840" y="1272921"/>
            <a:ext cx="8108950" cy="48596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3700" marR="43180" indent="-342900">
              <a:lnSpc>
                <a:spcPct val="100600"/>
              </a:lnSpc>
              <a:spcBef>
                <a:spcPts val="75"/>
              </a:spcBef>
            </a:pPr>
            <a:r>
              <a:rPr sz="3600" dirty="0">
                <a:solidFill>
                  <a:srgbClr val="3333CC"/>
                </a:solidFill>
                <a:latin typeface="Calibri"/>
                <a:cs typeface="Calibri"/>
              </a:rPr>
              <a:t>Örnek</a:t>
            </a:r>
            <a:r>
              <a:rPr sz="36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CC"/>
                </a:solidFill>
                <a:latin typeface="Calibri"/>
                <a:cs typeface="Calibri"/>
              </a:rPr>
              <a:t>1; </a:t>
            </a:r>
            <a:r>
              <a:rPr sz="3200" dirty="0">
                <a:latin typeface="Calibri"/>
                <a:cs typeface="Calibri"/>
              </a:rPr>
              <a:t>1.110</a:t>
            </a:r>
            <a:r>
              <a:rPr sz="3150" baseline="-21164" dirty="0">
                <a:latin typeface="Calibri"/>
                <a:cs typeface="Calibri"/>
              </a:rPr>
              <a:t>10</a:t>
            </a:r>
            <a:r>
              <a:rPr sz="3200" dirty="0">
                <a:latin typeface="Calibri"/>
                <a:cs typeface="Calibri"/>
              </a:rPr>
              <a:t>x10</a:t>
            </a:r>
            <a:r>
              <a:rPr sz="3150" baseline="25132" dirty="0">
                <a:latin typeface="Calibri"/>
                <a:cs typeface="Calibri"/>
              </a:rPr>
              <a:t>10</a:t>
            </a:r>
            <a:r>
              <a:rPr sz="3150" spc="104" baseline="25132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9.200</a:t>
            </a:r>
            <a:r>
              <a:rPr sz="3150" spc="-30" baseline="-21164" dirty="0">
                <a:latin typeface="Calibri"/>
                <a:cs typeface="Calibri"/>
              </a:rPr>
              <a:t>10</a:t>
            </a:r>
            <a:r>
              <a:rPr sz="3200" spc="-20" dirty="0">
                <a:latin typeface="Calibri"/>
                <a:cs typeface="Calibri"/>
              </a:rPr>
              <a:t>x10</a:t>
            </a:r>
            <a:r>
              <a:rPr sz="3150" spc="-30" baseline="25132" dirty="0">
                <a:latin typeface="Calibri"/>
                <a:cs typeface="Calibri"/>
              </a:rPr>
              <a:t>-</a:t>
            </a:r>
            <a:r>
              <a:rPr sz="3150" baseline="25132" dirty="0">
                <a:latin typeface="Calibri"/>
                <a:cs typeface="Calibri"/>
              </a:rPr>
              <a:t>5</a:t>
            </a:r>
            <a:r>
              <a:rPr sz="3150" spc="434" baseline="25132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dört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dijitlik </a:t>
            </a:r>
            <a:r>
              <a:rPr sz="3200" dirty="0">
                <a:latin typeface="Calibri"/>
                <a:cs typeface="Calibri"/>
              </a:rPr>
              <a:t>sayıları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çarpalım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(IEEE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754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single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precision).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1.adım:</a:t>
            </a:r>
            <a:r>
              <a:rPr sz="3200" b="1" spc="-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toplamadan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farklı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olarak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üsler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toplanır.</a:t>
            </a:r>
            <a:endParaRPr sz="2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Calibri"/>
                <a:cs typeface="Calibri"/>
              </a:rPr>
              <a:t>Öncelikle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biaslanmış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exponentleri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hesaplamalıyız.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latin typeface="Calibri"/>
                <a:cs typeface="Calibri"/>
              </a:rPr>
              <a:t>10+127=137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(-</a:t>
            </a:r>
            <a:r>
              <a:rPr sz="3200" dirty="0">
                <a:latin typeface="Calibri"/>
                <a:cs typeface="Calibri"/>
              </a:rPr>
              <a:t>5)+127=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122</a:t>
            </a:r>
            <a:endParaRPr sz="32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770"/>
              </a:spcBef>
            </a:pPr>
            <a:r>
              <a:rPr sz="3200" spc="-25" dirty="0">
                <a:latin typeface="Calibri"/>
                <a:cs typeface="Calibri"/>
              </a:rPr>
              <a:t>Yeni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exponent=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137+122=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259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259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sayısını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nasıl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ifade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edeceğiz?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4455" y="3573779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6755" y="551687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0" y="194563"/>
            <a:ext cx="7564755" cy="6247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58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Biaslanmış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toplarken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bias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değerini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çıkarmayı unutmamamız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gerekir,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dolayısıyla;</a:t>
            </a:r>
            <a:endParaRPr sz="2800">
              <a:latin typeface="Calibri"/>
              <a:cs typeface="Calibri"/>
            </a:endParaRPr>
          </a:p>
          <a:p>
            <a:pPr marL="130111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yeni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exponent= </a:t>
            </a:r>
            <a:r>
              <a:rPr sz="2800" spc="-20" dirty="0">
                <a:latin typeface="Calibri"/>
                <a:cs typeface="Calibri"/>
              </a:rPr>
              <a:t>137+122-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132</a:t>
            </a:r>
            <a:endParaRPr sz="28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ya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yeni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exponent=</a:t>
            </a:r>
            <a:r>
              <a:rPr sz="2800" dirty="0">
                <a:latin typeface="Calibri"/>
                <a:cs typeface="Calibri"/>
              </a:rPr>
              <a:t> 10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(-</a:t>
            </a:r>
            <a:r>
              <a:rPr sz="2800" dirty="0">
                <a:latin typeface="Calibri"/>
                <a:cs typeface="Calibri"/>
              </a:rPr>
              <a:t>5)+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132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olur.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764"/>
              </a:spcBef>
            </a:pPr>
            <a:r>
              <a:rPr sz="2800" b="1" dirty="0">
                <a:latin typeface="Calibri"/>
                <a:cs typeface="Calibri"/>
              </a:rPr>
              <a:t>2.adım: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çarpılır.</a:t>
            </a:r>
            <a:endParaRPr sz="2800">
              <a:latin typeface="Calibri"/>
              <a:cs typeface="Calibri"/>
            </a:endParaRPr>
          </a:p>
          <a:p>
            <a:pPr marL="1892300">
              <a:lnSpc>
                <a:spcPct val="100000"/>
              </a:lnSpc>
              <a:spcBef>
                <a:spcPts val="850"/>
              </a:spcBef>
            </a:pPr>
            <a:r>
              <a:rPr sz="2800" spc="-10" dirty="0">
                <a:latin typeface="Calibri"/>
                <a:cs typeface="Calibri"/>
              </a:rPr>
              <a:t>1.110</a:t>
            </a:r>
            <a:endParaRPr sz="2800">
              <a:latin typeface="Calibri"/>
              <a:cs typeface="Calibri"/>
            </a:endParaRPr>
          </a:p>
          <a:p>
            <a:pPr marL="1730375">
              <a:lnSpc>
                <a:spcPct val="100000"/>
              </a:lnSpc>
              <a:spcBef>
                <a:spcPts val="340"/>
              </a:spcBef>
            </a:pPr>
            <a:r>
              <a:rPr sz="4200" baseline="7936" dirty="0">
                <a:latin typeface="Calibri"/>
                <a:cs typeface="Calibri"/>
              </a:rPr>
              <a:t>x</a:t>
            </a:r>
            <a:r>
              <a:rPr sz="4200" spc="75" baseline="7936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9.200</a:t>
            </a:r>
            <a:endParaRPr sz="2800">
              <a:latin typeface="Calibri"/>
              <a:cs typeface="Calibri"/>
            </a:endParaRPr>
          </a:p>
          <a:p>
            <a:pPr marL="2006600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1845310">
              <a:lnSpc>
                <a:spcPct val="100000"/>
              </a:lnSpc>
              <a:spcBef>
                <a:spcPts val="334"/>
              </a:spcBef>
            </a:pP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1601470">
              <a:lnSpc>
                <a:spcPct val="100000"/>
              </a:lnSpc>
              <a:spcBef>
                <a:spcPts val="335"/>
              </a:spcBef>
            </a:pPr>
            <a:r>
              <a:rPr sz="2800" spc="-20" dirty="0">
                <a:latin typeface="Calibri"/>
                <a:cs typeface="Calibri"/>
              </a:rPr>
              <a:t>2220</a:t>
            </a:r>
            <a:endParaRPr sz="2800">
              <a:latin typeface="Calibri"/>
              <a:cs typeface="Calibri"/>
            </a:endParaRPr>
          </a:p>
          <a:p>
            <a:pPr marL="1009650">
              <a:lnSpc>
                <a:spcPct val="100000"/>
              </a:lnSpc>
              <a:spcBef>
                <a:spcPts val="335"/>
              </a:spcBef>
              <a:tabLst>
                <a:tab pos="1358900" algn="l"/>
              </a:tabLst>
            </a:pPr>
            <a:r>
              <a:rPr sz="4200" spc="-75" baseline="-2976" dirty="0">
                <a:latin typeface="Calibri"/>
                <a:cs typeface="Calibri"/>
              </a:rPr>
              <a:t>+</a:t>
            </a:r>
            <a:r>
              <a:rPr sz="4200" baseline="-2976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9990</a:t>
            </a:r>
            <a:endParaRPr sz="2800">
              <a:latin typeface="Calibri"/>
              <a:cs typeface="Calibri"/>
            </a:endParaRPr>
          </a:p>
          <a:p>
            <a:pPr marL="1197610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alibri"/>
                <a:cs typeface="Calibri"/>
              </a:rPr>
              <a:t>10212000</a:t>
            </a:r>
            <a:r>
              <a:rPr sz="2775" spc="-15" baseline="-21021" dirty="0">
                <a:latin typeface="Calibri"/>
                <a:cs typeface="Calibri"/>
              </a:rPr>
              <a:t>10</a:t>
            </a:r>
            <a:endParaRPr sz="2775" baseline="-21021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Çarpım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sonucu=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10.212000</a:t>
            </a:r>
            <a:r>
              <a:rPr sz="2775" spc="-15" baseline="-21021" dirty="0">
                <a:latin typeface="Calibri"/>
                <a:cs typeface="Calibri"/>
              </a:rPr>
              <a:t>10</a:t>
            </a:r>
            <a:r>
              <a:rPr sz="2800" spc="-10" dirty="0">
                <a:latin typeface="Calibri"/>
                <a:cs typeface="Calibri"/>
              </a:rPr>
              <a:t>=10.212</a:t>
            </a:r>
            <a:r>
              <a:rPr sz="2775" spc="-15" baseline="-21021" dirty="0">
                <a:latin typeface="Calibri"/>
                <a:cs typeface="Calibri"/>
              </a:rPr>
              <a:t>10</a:t>
            </a:r>
            <a:r>
              <a:rPr sz="2800" spc="-10" dirty="0">
                <a:latin typeface="Calibri"/>
                <a:cs typeface="Calibri"/>
              </a:rPr>
              <a:t>x10</a:t>
            </a:r>
            <a:r>
              <a:rPr sz="2775" spc="-15" baseline="25525" dirty="0">
                <a:latin typeface="Calibri"/>
                <a:cs typeface="Calibri"/>
              </a:rPr>
              <a:t>5</a:t>
            </a:r>
            <a:endParaRPr sz="2775" baseline="25525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48665" y="466725"/>
            <a:ext cx="7997190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marR="2279015" indent="-379095">
              <a:lnSpc>
                <a:spcPct val="110000"/>
              </a:lnSpc>
              <a:spcBef>
                <a:spcPts val="100"/>
              </a:spcBef>
              <a:buAutoNum type="arabicPeriod" startAt="3"/>
              <a:tabLst>
                <a:tab pos="952500" algn="l"/>
              </a:tabLst>
            </a:pPr>
            <a:r>
              <a:rPr sz="3000" b="1" dirty="0">
                <a:latin typeface="Calibri"/>
                <a:cs typeface="Calibri"/>
              </a:rPr>
              <a:t>adım: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sonucun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normalize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edilmesi 	10.212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5</a:t>
            </a:r>
            <a:r>
              <a:rPr sz="3000" spc="-10" dirty="0">
                <a:latin typeface="Calibri"/>
                <a:cs typeface="Calibri"/>
              </a:rPr>
              <a:t>=1.0212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  <a:p>
            <a:pPr marL="332740" marR="323850" indent="-307975">
              <a:lnSpc>
                <a:spcPts val="3240"/>
              </a:lnSpc>
              <a:spcBef>
                <a:spcPts val="765"/>
              </a:spcBef>
              <a:buAutoNum type="arabicPeriod" startAt="3"/>
              <a:tabLst>
                <a:tab pos="381000" algn="l"/>
              </a:tabLst>
            </a:pPr>
            <a:r>
              <a:rPr sz="3000" b="1" dirty="0">
                <a:latin typeface="Calibri"/>
                <a:cs typeface="Calibri"/>
              </a:rPr>
              <a:t>adım: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significant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kısmı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dijit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olduğu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için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sayının 	</a:t>
            </a:r>
            <a:r>
              <a:rPr sz="3000" dirty="0">
                <a:latin typeface="Calibri"/>
                <a:cs typeface="Calibri"/>
              </a:rPr>
              <a:t>yuvarlanması</a:t>
            </a:r>
            <a:r>
              <a:rPr sz="3000" spc="-1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gerekir.</a:t>
            </a:r>
            <a:endParaRPr sz="30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315"/>
              </a:spcBef>
            </a:pPr>
            <a:r>
              <a:rPr sz="3000" spc="-10" dirty="0">
                <a:latin typeface="Calibri"/>
                <a:cs typeface="Calibri"/>
              </a:rPr>
              <a:t>1.0212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6</a:t>
            </a:r>
            <a:r>
              <a:rPr sz="3000" spc="-10" dirty="0">
                <a:latin typeface="Calibri"/>
                <a:cs typeface="Calibri"/>
              </a:rPr>
              <a:t>=1.021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  <a:p>
            <a:pPr marL="332740" marR="30480" indent="-307975">
              <a:lnSpc>
                <a:spcPts val="3240"/>
              </a:lnSpc>
              <a:spcBef>
                <a:spcPts val="770"/>
              </a:spcBef>
              <a:buAutoNum type="arabicPeriod" startAt="5"/>
              <a:tabLst>
                <a:tab pos="381000" algn="l"/>
              </a:tabLst>
            </a:pPr>
            <a:r>
              <a:rPr sz="3000" b="1" dirty="0">
                <a:latin typeface="Calibri"/>
                <a:cs typeface="Calibri"/>
              </a:rPr>
              <a:t>adım: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işaret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bitinin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değerinin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bulunması.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Çarpılan 	</a:t>
            </a:r>
            <a:r>
              <a:rPr sz="3000" dirty="0">
                <a:latin typeface="Calibri"/>
                <a:cs typeface="Calibri"/>
              </a:rPr>
              <a:t>sayıların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işaretleri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aynı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sonuç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pozitif(S=0),</a:t>
            </a:r>
            <a:endParaRPr sz="3000">
              <a:latin typeface="Calibri"/>
              <a:cs typeface="Calibri"/>
            </a:endParaRPr>
          </a:p>
          <a:p>
            <a:pPr marL="381000">
              <a:lnSpc>
                <a:spcPts val="3195"/>
              </a:lnSpc>
            </a:pPr>
            <a:r>
              <a:rPr sz="3000" dirty="0">
                <a:latin typeface="Calibri"/>
                <a:cs typeface="Calibri"/>
              </a:rPr>
              <a:t>farklı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sonuç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negatif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(S=1)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olur.</a:t>
            </a:r>
            <a:endParaRPr sz="3000">
              <a:latin typeface="Calibri"/>
              <a:cs typeface="Calibri"/>
            </a:endParaRPr>
          </a:p>
          <a:p>
            <a:pPr marL="1866900">
              <a:lnSpc>
                <a:spcPct val="100000"/>
              </a:lnSpc>
              <a:spcBef>
                <a:spcPts val="360"/>
              </a:spcBef>
            </a:pPr>
            <a:r>
              <a:rPr sz="3000" b="1" dirty="0">
                <a:latin typeface="Calibri"/>
                <a:cs typeface="Calibri"/>
              </a:rPr>
              <a:t>Sonuç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+1.021</a:t>
            </a:r>
            <a:r>
              <a:rPr sz="3000" spc="-15" baseline="-20833" dirty="0">
                <a:latin typeface="Calibri"/>
                <a:cs typeface="Calibri"/>
              </a:rPr>
              <a:t>10</a:t>
            </a:r>
            <a:r>
              <a:rPr sz="3000" spc="-10" dirty="0">
                <a:latin typeface="Calibri"/>
                <a:cs typeface="Calibri"/>
              </a:rPr>
              <a:t>x10</a:t>
            </a:r>
            <a:r>
              <a:rPr sz="3000" spc="-15" baseline="25000" dirty="0">
                <a:latin typeface="Calibri"/>
                <a:cs typeface="Calibri"/>
              </a:rPr>
              <a:t>6</a:t>
            </a:r>
            <a:endParaRPr sz="3000" baseline="25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190" y="8966"/>
            <a:ext cx="40913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Çarpma</a:t>
            </a:r>
            <a:r>
              <a:rPr sz="4000" spc="-13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Algoritması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0117" y="1642364"/>
            <a:ext cx="373252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Genel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olarak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adımlar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birer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kez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gerçekleştirilir,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ancak normalizasyon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yapılmamışsa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adım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tekrarlanmalıdır.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504443"/>
            <a:ext cx="3390899" cy="63535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8201"/>
            <a:ext cx="8046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Örnek</a:t>
            </a:r>
            <a:r>
              <a:rPr sz="3600" spc="-90" dirty="0"/>
              <a:t> </a:t>
            </a:r>
            <a:r>
              <a:rPr sz="3600" dirty="0"/>
              <a:t>2;</a:t>
            </a:r>
            <a:r>
              <a:rPr sz="3600" spc="-85" dirty="0"/>
              <a:t> </a:t>
            </a:r>
            <a:r>
              <a:rPr sz="2800" spc="-10" dirty="0">
                <a:solidFill>
                  <a:srgbClr val="000000"/>
                </a:solidFill>
              </a:rPr>
              <a:t>Verilen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algoritmanın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adımlarını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takip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ederek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932177" y="4377054"/>
            <a:ext cx="11779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1000</a:t>
            </a:r>
            <a:endParaRPr sz="2800">
              <a:latin typeface="Calibri"/>
              <a:cs typeface="Calibri"/>
            </a:endParaRPr>
          </a:p>
          <a:p>
            <a:pPr marL="17843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1000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1000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777" y="6084214"/>
            <a:ext cx="1456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1110000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78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1304" y="4436364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705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240" y="650354"/>
            <a:ext cx="7560945" cy="375157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535"/>
              </a:spcBef>
            </a:pPr>
            <a:r>
              <a:rPr sz="2800" dirty="0">
                <a:latin typeface="Calibri"/>
                <a:cs typeface="Calibri"/>
              </a:rPr>
              <a:t>0.5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775" spc="247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0.4375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775" spc="300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sayılarını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çarpalım.</a:t>
            </a:r>
            <a:endParaRPr sz="2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34"/>
              </a:spcBef>
              <a:tabLst>
                <a:tab pos="5554980" algn="l"/>
              </a:tabLst>
            </a:pPr>
            <a:r>
              <a:rPr sz="2800" dirty="0">
                <a:latin typeface="Calibri"/>
                <a:cs typeface="Calibri"/>
              </a:rPr>
              <a:t>Sayıların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karşılıkları;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1.000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r>
              <a:rPr sz="2800" spc="-10" dirty="0">
                <a:latin typeface="Calibri"/>
                <a:cs typeface="Calibri"/>
              </a:rPr>
              <a:t>x2</a:t>
            </a:r>
            <a:r>
              <a:rPr sz="2775" spc="-15" baseline="25525" dirty="0">
                <a:latin typeface="Calibri"/>
                <a:cs typeface="Calibri"/>
              </a:rPr>
              <a:t>-</a:t>
            </a:r>
            <a:r>
              <a:rPr sz="2775" spc="-75" baseline="25525" dirty="0">
                <a:latin typeface="Calibri"/>
                <a:cs typeface="Calibri"/>
              </a:rPr>
              <a:t>1</a:t>
            </a:r>
            <a:r>
              <a:rPr sz="2775" baseline="25525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ve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-1.110</a:t>
            </a:r>
            <a:r>
              <a:rPr sz="2775" spc="-30" baseline="-21021" dirty="0">
                <a:latin typeface="Calibri"/>
                <a:cs typeface="Calibri"/>
              </a:rPr>
              <a:t>2</a:t>
            </a:r>
            <a:r>
              <a:rPr sz="2800" spc="-20" dirty="0">
                <a:latin typeface="Calibri"/>
                <a:cs typeface="Calibri"/>
              </a:rPr>
              <a:t>x2</a:t>
            </a:r>
            <a:r>
              <a:rPr sz="2775" spc="-30" baseline="25525" dirty="0">
                <a:latin typeface="Calibri"/>
                <a:cs typeface="Calibri"/>
              </a:rPr>
              <a:t>-</a:t>
            </a:r>
            <a:r>
              <a:rPr sz="2775" spc="-75" baseline="25525" dirty="0">
                <a:latin typeface="Calibri"/>
                <a:cs typeface="Calibri"/>
              </a:rPr>
              <a:t>2</a:t>
            </a:r>
            <a:endParaRPr sz="2775" baseline="25525">
              <a:latin typeface="Calibri"/>
              <a:cs typeface="Calibri"/>
            </a:endParaRPr>
          </a:p>
          <a:p>
            <a:pPr marL="724535" marR="2082800" indent="-356870">
              <a:lnSpc>
                <a:spcPct val="114999"/>
              </a:lnSpc>
              <a:buAutoNum type="arabicPeriod"/>
              <a:tabLst>
                <a:tab pos="1854200" algn="l"/>
              </a:tabLst>
            </a:pPr>
            <a:r>
              <a:rPr sz="2800" b="1" dirty="0">
                <a:latin typeface="Calibri"/>
                <a:cs typeface="Calibri"/>
              </a:rPr>
              <a:t>Adım: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exponentlerin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toplanması 	</a:t>
            </a:r>
            <a:r>
              <a:rPr sz="2800" dirty="0">
                <a:latin typeface="Calibri"/>
                <a:cs typeface="Calibri"/>
              </a:rPr>
              <a:t>Bias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olmadan</a:t>
            </a:r>
            <a:r>
              <a:rPr sz="2800" spc="-20" dirty="0">
                <a:latin typeface="Calibri"/>
                <a:cs typeface="Calibri"/>
              </a:rPr>
              <a:t> -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+(-</a:t>
            </a:r>
            <a:r>
              <a:rPr sz="2800" dirty="0">
                <a:latin typeface="Calibri"/>
                <a:cs typeface="Calibri"/>
              </a:rPr>
              <a:t>2)=</a:t>
            </a:r>
            <a:r>
              <a:rPr sz="2800" spc="-20" dirty="0">
                <a:latin typeface="Calibri"/>
                <a:cs typeface="Calibri"/>
              </a:rPr>
              <a:t> -</a:t>
            </a:r>
            <a:r>
              <a:rPr sz="2800" spc="-50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 marL="18542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Calibri"/>
                <a:cs typeface="Calibri"/>
              </a:rPr>
              <a:t>Bias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ile;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(-</a:t>
            </a:r>
            <a:r>
              <a:rPr sz="2800" spc="-25" dirty="0">
                <a:latin typeface="Calibri"/>
                <a:cs typeface="Calibri"/>
              </a:rPr>
              <a:t>1+127)+(-</a:t>
            </a:r>
            <a:r>
              <a:rPr sz="2800" spc="-10" dirty="0">
                <a:latin typeface="Calibri"/>
                <a:cs typeface="Calibri"/>
              </a:rPr>
              <a:t>2+127)-127=124</a:t>
            </a:r>
            <a:endParaRPr sz="2800">
              <a:latin typeface="Calibri"/>
              <a:cs typeface="Calibri"/>
            </a:endParaRPr>
          </a:p>
          <a:p>
            <a:pPr marL="724535" marR="1437640" indent="-356870">
              <a:lnSpc>
                <a:spcPct val="100000"/>
              </a:lnSpc>
              <a:spcBef>
                <a:spcPts val="75"/>
              </a:spcBef>
              <a:buAutoNum type="arabicPeriod" startAt="2"/>
              <a:tabLst>
                <a:tab pos="1854200" algn="l"/>
              </a:tabLst>
            </a:pPr>
            <a:r>
              <a:rPr sz="2800" b="1" dirty="0">
                <a:latin typeface="Calibri"/>
                <a:cs typeface="Calibri"/>
              </a:rPr>
              <a:t>Adım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kısımlarının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çarpımı 	1.000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 marL="1547495">
              <a:lnSpc>
                <a:spcPct val="100000"/>
              </a:lnSpc>
              <a:tabLst>
                <a:tab pos="1854200" algn="l"/>
              </a:tabLst>
            </a:pPr>
            <a:r>
              <a:rPr sz="2800" spc="-50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1.110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8383" y="60929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2344" y="5600496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8275" y="6032398"/>
            <a:ext cx="328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70965" algn="l"/>
              </a:tabLst>
            </a:pPr>
            <a:r>
              <a:rPr sz="2800" spc="-10" dirty="0">
                <a:latin typeface="Calibri"/>
                <a:cs typeface="Calibri"/>
              </a:rPr>
              <a:t>çarpım=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1.110000x2</a:t>
            </a:r>
            <a:r>
              <a:rPr sz="2775" spc="-30" baseline="25525" dirty="0">
                <a:latin typeface="Calibri"/>
                <a:cs typeface="Calibri"/>
              </a:rPr>
              <a:t>-</a:t>
            </a:r>
            <a:r>
              <a:rPr sz="2775" spc="-75" baseline="25525" dirty="0">
                <a:latin typeface="Calibri"/>
                <a:cs typeface="Calibri"/>
              </a:rPr>
              <a:t>3</a:t>
            </a:r>
            <a:endParaRPr sz="2775" baseline="2552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231"/>
            <a:ext cx="6398260" cy="9309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sz="2700" b="1" dirty="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sz="27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0000"/>
                </a:solidFill>
                <a:latin typeface="Calibri"/>
                <a:cs typeface="Calibri"/>
              </a:rPr>
              <a:t>Adım:</a:t>
            </a:r>
            <a:r>
              <a:rPr sz="27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0000"/>
                </a:solidFill>
              </a:rPr>
              <a:t>çarpım</a:t>
            </a:r>
            <a:r>
              <a:rPr sz="2700" spc="-40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sonucu</a:t>
            </a:r>
            <a:r>
              <a:rPr sz="2700" spc="-60" dirty="0">
                <a:solidFill>
                  <a:srgbClr val="000000"/>
                </a:solidFill>
              </a:rPr>
              <a:t> </a:t>
            </a:r>
            <a:r>
              <a:rPr sz="2700" spc="-10" dirty="0">
                <a:solidFill>
                  <a:srgbClr val="000000"/>
                </a:solidFill>
              </a:rPr>
              <a:t>normalize</a:t>
            </a:r>
            <a:r>
              <a:rPr sz="2700" spc="-60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mi?</a:t>
            </a:r>
            <a:r>
              <a:rPr sz="2700" spc="-20" dirty="0">
                <a:solidFill>
                  <a:srgbClr val="000000"/>
                </a:solidFill>
              </a:rPr>
              <a:t> </a:t>
            </a:r>
            <a:r>
              <a:rPr sz="2700" b="1" spc="-20" dirty="0">
                <a:solidFill>
                  <a:srgbClr val="000000"/>
                </a:solidFill>
                <a:latin typeface="Calibri"/>
                <a:cs typeface="Calibri"/>
              </a:rPr>
              <a:t>Evet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solidFill>
                  <a:srgbClr val="000000"/>
                </a:solidFill>
              </a:rPr>
              <a:t>İşlem</a:t>
            </a:r>
            <a:r>
              <a:rPr sz="2700" spc="-35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sonucunda</a:t>
            </a:r>
            <a:r>
              <a:rPr sz="2700" spc="-85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overflow</a:t>
            </a:r>
            <a:r>
              <a:rPr sz="2700" spc="-45" dirty="0">
                <a:solidFill>
                  <a:srgbClr val="000000"/>
                </a:solidFill>
              </a:rPr>
              <a:t> </a:t>
            </a:r>
            <a:r>
              <a:rPr sz="2700" dirty="0">
                <a:solidFill>
                  <a:srgbClr val="000000"/>
                </a:solidFill>
              </a:rPr>
              <a:t>oluşmuş</a:t>
            </a:r>
            <a:r>
              <a:rPr sz="2700" spc="-60" dirty="0">
                <a:solidFill>
                  <a:srgbClr val="000000"/>
                </a:solidFill>
              </a:rPr>
              <a:t> </a:t>
            </a:r>
            <a:r>
              <a:rPr sz="2700" spc="-25" dirty="0">
                <a:solidFill>
                  <a:srgbClr val="000000"/>
                </a:solidFill>
              </a:rPr>
              <a:t>mu?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23240" y="1168399"/>
            <a:ext cx="8056880" cy="50666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425"/>
              </a:spcBef>
            </a:pPr>
            <a:r>
              <a:rPr sz="2700" spc="-10" dirty="0">
                <a:latin typeface="Calibri"/>
                <a:cs typeface="Calibri"/>
              </a:rPr>
              <a:t>127≥-3≥-</a:t>
            </a:r>
            <a:r>
              <a:rPr sz="2700" dirty="0">
                <a:latin typeface="Calibri"/>
                <a:cs typeface="Calibri"/>
              </a:rPr>
              <a:t>126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aralığında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olduğundan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hayır</a:t>
            </a:r>
            <a:endParaRPr sz="27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320"/>
              </a:spcBef>
            </a:pPr>
            <a:r>
              <a:rPr sz="2700" dirty="0">
                <a:latin typeface="Calibri"/>
                <a:cs typeface="Calibri"/>
              </a:rPr>
              <a:t>Bias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edilen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için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254≥124≥1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aralığında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olduğundan</a:t>
            </a:r>
            <a:r>
              <a:rPr sz="2700" spc="-12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hayır</a:t>
            </a:r>
            <a:endParaRPr sz="2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latin typeface="Calibri"/>
                <a:cs typeface="Calibri"/>
              </a:rPr>
              <a:t>Underflow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oluşmuş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mu?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Hayır</a:t>
            </a:r>
            <a:endParaRPr sz="2700">
              <a:latin typeface="Calibri"/>
              <a:cs typeface="Calibri"/>
            </a:endParaRPr>
          </a:p>
          <a:p>
            <a:pPr marL="709930" indent="-341630">
              <a:lnSpc>
                <a:spcPct val="100000"/>
              </a:lnSpc>
              <a:spcBef>
                <a:spcPts val="325"/>
              </a:spcBef>
              <a:buAutoNum type="arabicPeriod" startAt="4"/>
              <a:tabLst>
                <a:tab pos="709930" algn="l"/>
              </a:tabLst>
            </a:pPr>
            <a:r>
              <a:rPr sz="2700" b="1" dirty="0">
                <a:latin typeface="Calibri"/>
                <a:cs typeface="Calibri"/>
              </a:rPr>
              <a:t>Adım: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çarpım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değerini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4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ifade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etmemiz</a:t>
            </a:r>
            <a:endParaRPr sz="2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325"/>
              </a:spcBef>
              <a:tabLst>
                <a:tab pos="4300220" algn="l"/>
              </a:tabLst>
            </a:pPr>
            <a:r>
              <a:rPr sz="2700" spc="-35" dirty="0">
                <a:latin typeface="Calibri"/>
                <a:cs typeface="Calibri"/>
              </a:rPr>
              <a:t>gerekiyor.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Dolayısı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ile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çarpım=</a:t>
            </a:r>
            <a:r>
              <a:rPr sz="2700" dirty="0">
                <a:latin typeface="Calibri"/>
                <a:cs typeface="Calibri"/>
              </a:rPr>
              <a:t>	1.110000x2</a:t>
            </a:r>
            <a:r>
              <a:rPr sz="2700" baseline="24691" dirty="0">
                <a:latin typeface="Calibri"/>
                <a:cs typeface="Calibri"/>
              </a:rPr>
              <a:t>-</a:t>
            </a:r>
            <a:r>
              <a:rPr sz="2700" spc="-15" baseline="24691" dirty="0">
                <a:latin typeface="Calibri"/>
                <a:cs typeface="Calibri"/>
              </a:rPr>
              <a:t>3</a:t>
            </a:r>
            <a:r>
              <a:rPr sz="2700" spc="-10" dirty="0">
                <a:latin typeface="Calibri"/>
                <a:cs typeface="Calibri"/>
              </a:rPr>
              <a:t>=1.110x2</a:t>
            </a:r>
            <a:r>
              <a:rPr sz="2700" spc="-15" baseline="24691" dirty="0">
                <a:latin typeface="Calibri"/>
                <a:cs typeface="Calibri"/>
              </a:rPr>
              <a:t>-</a:t>
            </a:r>
            <a:r>
              <a:rPr sz="2700" spc="-75" baseline="24691" dirty="0">
                <a:latin typeface="Calibri"/>
                <a:cs typeface="Calibri"/>
              </a:rPr>
              <a:t>3</a:t>
            </a:r>
            <a:endParaRPr sz="2700" baseline="24691">
              <a:latin typeface="Calibri"/>
              <a:cs typeface="Calibri"/>
            </a:endParaRPr>
          </a:p>
          <a:p>
            <a:pPr marL="25400" marR="412750" indent="684530">
              <a:lnSpc>
                <a:spcPts val="3570"/>
              </a:lnSpc>
              <a:spcBef>
                <a:spcPts val="170"/>
              </a:spcBef>
              <a:buAutoNum type="arabicPeriod" startAt="5"/>
              <a:tabLst>
                <a:tab pos="709930" algn="l"/>
              </a:tabLst>
            </a:pPr>
            <a:r>
              <a:rPr sz="2700" b="1" dirty="0">
                <a:latin typeface="Calibri"/>
                <a:cs typeface="Calibri"/>
              </a:rPr>
              <a:t>Adım:</a:t>
            </a:r>
            <a:r>
              <a:rPr sz="2700" b="1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çarpılan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sayıların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işaretleri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farklı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olduğu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için </a:t>
            </a:r>
            <a:r>
              <a:rPr sz="2700" dirty="0">
                <a:latin typeface="Calibri"/>
                <a:cs typeface="Calibri"/>
              </a:rPr>
              <a:t>sonuç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negatif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olacaktır.</a:t>
            </a:r>
            <a:endParaRPr sz="2700">
              <a:latin typeface="Calibri"/>
              <a:cs typeface="Calibri"/>
            </a:endParaRPr>
          </a:p>
          <a:p>
            <a:pPr marL="2769235">
              <a:lnSpc>
                <a:spcPct val="100000"/>
              </a:lnSpc>
              <a:spcBef>
                <a:spcPts val="145"/>
              </a:spcBef>
            </a:pPr>
            <a:r>
              <a:rPr sz="2700" b="1" dirty="0">
                <a:latin typeface="Calibri"/>
                <a:cs typeface="Calibri"/>
              </a:rPr>
              <a:t>Sonuç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=</a:t>
            </a:r>
            <a:r>
              <a:rPr sz="2700" b="1" spc="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-</a:t>
            </a:r>
            <a:r>
              <a:rPr sz="2700" b="1" spc="-10" dirty="0">
                <a:latin typeface="Calibri"/>
                <a:cs typeface="Calibri"/>
              </a:rPr>
              <a:t>1.110x2</a:t>
            </a:r>
            <a:r>
              <a:rPr sz="2700" b="1" spc="-15" baseline="24691" dirty="0">
                <a:latin typeface="Calibri"/>
                <a:cs typeface="Calibri"/>
              </a:rPr>
              <a:t>-</a:t>
            </a:r>
            <a:r>
              <a:rPr sz="2700" b="1" spc="-75" baseline="24691" dirty="0">
                <a:latin typeface="Calibri"/>
                <a:cs typeface="Calibri"/>
              </a:rPr>
              <a:t>3</a:t>
            </a:r>
            <a:endParaRPr sz="2700" baseline="24691">
              <a:latin typeface="Calibri"/>
              <a:cs typeface="Calibri"/>
            </a:endParaRPr>
          </a:p>
          <a:p>
            <a:pPr marL="25400" marR="358775">
              <a:lnSpc>
                <a:spcPct val="110000"/>
              </a:lnSpc>
            </a:pPr>
            <a:r>
              <a:rPr sz="2700" dirty="0">
                <a:latin typeface="Calibri"/>
                <a:cs typeface="Calibri"/>
              </a:rPr>
              <a:t>Sonucu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onluk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tabana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çevirerek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değerini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kontrol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edelim; </a:t>
            </a:r>
            <a:r>
              <a:rPr sz="2700" dirty="0">
                <a:latin typeface="Calibri"/>
                <a:cs typeface="Calibri"/>
              </a:rPr>
              <a:t>Sonuç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10" dirty="0">
                <a:latin typeface="Calibri"/>
                <a:cs typeface="Calibri"/>
              </a:rPr>
              <a:t>1.110x2</a:t>
            </a:r>
            <a:r>
              <a:rPr sz="2700" spc="-15" baseline="24691" dirty="0">
                <a:latin typeface="Calibri"/>
                <a:cs typeface="Calibri"/>
              </a:rPr>
              <a:t>-3</a:t>
            </a:r>
            <a:r>
              <a:rPr sz="2700" spc="-10" dirty="0">
                <a:latin typeface="Calibri"/>
                <a:cs typeface="Calibri"/>
              </a:rPr>
              <a:t>=-0.001110</a:t>
            </a:r>
            <a:r>
              <a:rPr sz="2700" spc="-15" baseline="-20061" dirty="0">
                <a:latin typeface="Calibri"/>
                <a:cs typeface="Calibri"/>
              </a:rPr>
              <a:t>2</a:t>
            </a:r>
            <a:r>
              <a:rPr sz="2700" spc="-10" dirty="0">
                <a:latin typeface="Calibri"/>
                <a:cs typeface="Calibri"/>
              </a:rPr>
              <a:t>=-0.00111</a:t>
            </a:r>
            <a:r>
              <a:rPr sz="2700" spc="-15" baseline="-20061" dirty="0">
                <a:latin typeface="Calibri"/>
                <a:cs typeface="Calibri"/>
              </a:rPr>
              <a:t>2</a:t>
            </a:r>
            <a:endParaRPr sz="2700" baseline="-20061">
              <a:latin typeface="Calibri"/>
              <a:cs typeface="Calibri"/>
            </a:endParaRPr>
          </a:p>
          <a:p>
            <a:pPr marL="1328420">
              <a:lnSpc>
                <a:spcPts val="2400"/>
              </a:lnSpc>
              <a:spcBef>
                <a:spcPts val="325"/>
              </a:spcBef>
              <a:tabLst>
                <a:tab pos="2431415" algn="l"/>
                <a:tab pos="3593465" algn="l"/>
              </a:tabLst>
            </a:pPr>
            <a:r>
              <a:rPr sz="2700" spc="-10" dirty="0">
                <a:latin typeface="Calibri"/>
                <a:cs typeface="Calibri"/>
              </a:rPr>
              <a:t>=-</a:t>
            </a:r>
            <a:r>
              <a:rPr sz="2700" spc="-20" dirty="0">
                <a:latin typeface="Calibri"/>
                <a:cs typeface="Calibri"/>
              </a:rPr>
              <a:t>7/2</a:t>
            </a:r>
            <a:r>
              <a:rPr sz="2700" spc="-30" baseline="24691" dirty="0">
                <a:latin typeface="Calibri"/>
                <a:cs typeface="Calibri"/>
              </a:rPr>
              <a:t>5</a:t>
            </a:r>
            <a:r>
              <a:rPr sz="2700" baseline="24691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=-</a:t>
            </a:r>
            <a:r>
              <a:rPr sz="2700" spc="-20" dirty="0">
                <a:latin typeface="Calibri"/>
                <a:cs typeface="Calibri"/>
              </a:rPr>
              <a:t>7/32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=</a:t>
            </a:r>
            <a:r>
              <a:rPr sz="2700" b="1" spc="-10" dirty="0">
                <a:latin typeface="Calibri"/>
                <a:cs typeface="Calibri"/>
              </a:rPr>
              <a:t>-0.21875</a:t>
            </a:r>
            <a:endParaRPr sz="2700">
              <a:latin typeface="Calibri"/>
              <a:cs typeface="Calibri"/>
            </a:endParaRPr>
          </a:p>
          <a:p>
            <a:pPr marL="2200275">
              <a:lnSpc>
                <a:spcPts val="1320"/>
              </a:lnSpc>
              <a:tabLst>
                <a:tab pos="3361690" algn="l"/>
                <a:tab pos="4999990" algn="l"/>
              </a:tabLst>
            </a:pPr>
            <a:r>
              <a:rPr sz="1800" spc="-25" dirty="0">
                <a:latin typeface="Calibri"/>
                <a:cs typeface="Calibri"/>
              </a:rPr>
              <a:t>10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10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264667"/>
            <a:ext cx="7249795" cy="10064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0" marR="30480" indent="-342900">
              <a:lnSpc>
                <a:spcPct val="101000"/>
              </a:lnSpc>
              <a:spcBef>
                <a:spcPts val="55"/>
              </a:spcBef>
            </a:pPr>
            <a:r>
              <a:rPr sz="3600" dirty="0"/>
              <a:t>Örnek</a:t>
            </a:r>
            <a:r>
              <a:rPr sz="3600" spc="-65" dirty="0"/>
              <a:t> </a:t>
            </a:r>
            <a:r>
              <a:rPr sz="3600" dirty="0"/>
              <a:t>3;</a:t>
            </a:r>
            <a:r>
              <a:rPr sz="3600" spc="-30" dirty="0"/>
              <a:t> </a:t>
            </a:r>
            <a:r>
              <a:rPr sz="2800" spc="-20" dirty="0">
                <a:solidFill>
                  <a:srgbClr val="000000"/>
                </a:solidFill>
              </a:rPr>
              <a:t>-</a:t>
            </a:r>
            <a:r>
              <a:rPr sz="2800" dirty="0">
                <a:solidFill>
                  <a:srgbClr val="000000"/>
                </a:solidFill>
              </a:rPr>
              <a:t>18</a:t>
            </a:r>
            <a:r>
              <a:rPr sz="2775" baseline="-21021" dirty="0">
                <a:solidFill>
                  <a:srgbClr val="000000"/>
                </a:solidFill>
              </a:rPr>
              <a:t>10</a:t>
            </a:r>
            <a:r>
              <a:rPr sz="2775" spc="307" baseline="-21021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ve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9.5</a:t>
            </a:r>
            <a:r>
              <a:rPr sz="2775" baseline="-21021" dirty="0">
                <a:solidFill>
                  <a:srgbClr val="000000"/>
                </a:solidFill>
              </a:rPr>
              <a:t>10</a:t>
            </a:r>
            <a:r>
              <a:rPr sz="2775" spc="300" baseline="-21021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sayılarını</a:t>
            </a:r>
            <a:r>
              <a:rPr sz="2800" spc="-2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IEEE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754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single </a:t>
            </a:r>
            <a:r>
              <a:rPr sz="2800" dirty="0">
                <a:solidFill>
                  <a:srgbClr val="000000"/>
                </a:solidFill>
              </a:rPr>
              <a:t>precision</a:t>
            </a:r>
            <a:r>
              <a:rPr sz="2800" spc="-13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formatında</a:t>
            </a:r>
            <a:r>
              <a:rPr sz="2800" spc="-13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çarpalım.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1325" y="1478025"/>
          <a:ext cx="586803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10000011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00100000000000000000000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1325" y="2198751"/>
          <a:ext cx="576199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10000010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00110000000000000000000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203448" y="5731764"/>
            <a:ext cx="4177665" cy="218440"/>
          </a:xfrm>
          <a:custGeom>
            <a:avLst/>
            <a:gdLst/>
            <a:ahLst/>
            <a:cxnLst/>
            <a:rect l="l" t="t" r="r" b="b"/>
            <a:pathLst>
              <a:path w="4177665" h="218439">
                <a:moveTo>
                  <a:pt x="0" y="0"/>
                </a:moveTo>
                <a:lnTo>
                  <a:pt x="10122" y="42416"/>
                </a:lnTo>
                <a:lnTo>
                  <a:pt x="37734" y="77052"/>
                </a:lnTo>
                <a:lnTo>
                  <a:pt x="78706" y="100403"/>
                </a:lnTo>
                <a:lnTo>
                  <a:pt x="128904" y="108966"/>
                </a:lnTo>
                <a:lnTo>
                  <a:pt x="1959737" y="108966"/>
                </a:lnTo>
                <a:lnTo>
                  <a:pt x="2009935" y="117528"/>
                </a:lnTo>
                <a:lnTo>
                  <a:pt x="2050907" y="140879"/>
                </a:lnTo>
                <a:lnTo>
                  <a:pt x="2078519" y="175515"/>
                </a:lnTo>
                <a:lnTo>
                  <a:pt x="2088641" y="217932"/>
                </a:lnTo>
                <a:lnTo>
                  <a:pt x="2098764" y="175515"/>
                </a:lnTo>
                <a:lnTo>
                  <a:pt x="2126376" y="140879"/>
                </a:lnTo>
                <a:lnTo>
                  <a:pt x="2167348" y="117528"/>
                </a:lnTo>
                <a:lnTo>
                  <a:pt x="2217547" y="108966"/>
                </a:lnTo>
                <a:lnTo>
                  <a:pt x="4048379" y="108966"/>
                </a:lnTo>
                <a:lnTo>
                  <a:pt x="4098577" y="100403"/>
                </a:lnTo>
                <a:lnTo>
                  <a:pt x="4139549" y="77052"/>
                </a:lnTo>
                <a:lnTo>
                  <a:pt x="4167161" y="42416"/>
                </a:lnTo>
                <a:lnTo>
                  <a:pt x="41772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5140" y="1331163"/>
            <a:ext cx="7983855" cy="500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X=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18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10010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3365"/>
              </a:spcBef>
            </a:pPr>
            <a:r>
              <a:rPr sz="2800" dirty="0">
                <a:latin typeface="Calibri"/>
                <a:cs typeface="Calibri"/>
              </a:rPr>
              <a:t>Y=9.5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1001,1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  <a:p>
            <a:pPr marL="548005" indent="-484505">
              <a:lnSpc>
                <a:spcPct val="100000"/>
              </a:lnSpc>
              <a:spcBef>
                <a:spcPts val="670"/>
              </a:spcBef>
              <a:buFont typeface="Calibri"/>
              <a:buAutoNum type="arabicParenBoth"/>
              <a:tabLst>
                <a:tab pos="548005" algn="l"/>
              </a:tabLst>
            </a:pPr>
            <a:r>
              <a:rPr sz="2800" dirty="0">
                <a:latin typeface="Calibri"/>
                <a:cs typeface="Calibri"/>
              </a:rPr>
              <a:t>Exponentleri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topla</a:t>
            </a:r>
            <a:endParaRPr sz="2800">
              <a:latin typeface="Calibri"/>
              <a:cs typeface="Calibri"/>
            </a:endParaRPr>
          </a:p>
          <a:p>
            <a:pPr marL="57848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x</a:t>
            </a:r>
            <a:r>
              <a:rPr sz="2775" spc="247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y</a:t>
            </a:r>
            <a:r>
              <a:rPr sz="2775" spc="-52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127</a:t>
            </a:r>
            <a:r>
              <a:rPr sz="2775" baseline="-21021" dirty="0">
                <a:latin typeface="Calibri"/>
                <a:cs typeface="Calibri"/>
              </a:rPr>
              <a:t>10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1000 0011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1000 0010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01111111</a:t>
            </a:r>
            <a:endParaRPr sz="2800">
              <a:latin typeface="Calibri"/>
              <a:cs typeface="Calibri"/>
            </a:endParaRPr>
          </a:p>
          <a:p>
            <a:pPr marL="2459355">
              <a:lnSpc>
                <a:spcPct val="100000"/>
              </a:lnSpc>
              <a:spcBef>
                <a:spcPts val="675"/>
              </a:spcBef>
              <a:tabLst>
                <a:tab pos="2798445" algn="l"/>
              </a:tabLst>
            </a:pPr>
            <a:r>
              <a:rPr sz="2800" spc="-50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	1000</a:t>
            </a:r>
            <a:r>
              <a:rPr sz="2800" spc="-20" dirty="0">
                <a:latin typeface="Calibri"/>
                <a:cs typeface="Calibri"/>
              </a:rPr>
              <a:t> 0110</a:t>
            </a:r>
            <a:endParaRPr sz="2800">
              <a:latin typeface="Calibri"/>
              <a:cs typeface="Calibri"/>
            </a:endParaRPr>
          </a:p>
          <a:p>
            <a:pPr marL="548005" indent="-484505">
              <a:lnSpc>
                <a:spcPct val="100000"/>
              </a:lnSpc>
              <a:spcBef>
                <a:spcPts val="670"/>
              </a:spcBef>
              <a:buFont typeface="Calibri"/>
              <a:buAutoNum type="arabicParenBoth" startAt="2"/>
              <a:tabLst>
                <a:tab pos="548005" algn="l"/>
              </a:tabLst>
            </a:pPr>
            <a:r>
              <a:rPr sz="2800" spc="-10" dirty="0">
                <a:latin typeface="Calibri"/>
                <a:cs typeface="Calibri"/>
              </a:rPr>
              <a:t>Fraction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kısımlarının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çarpımı</a:t>
            </a:r>
            <a:endParaRPr sz="2800">
              <a:latin typeface="Calibri"/>
              <a:cs typeface="Calibri"/>
            </a:endParaRPr>
          </a:p>
          <a:p>
            <a:pPr marL="57848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1.0010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0000…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1.0011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…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18923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01.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0101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0110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…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0000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0000</a:t>
            </a:r>
            <a:endParaRPr sz="2800">
              <a:latin typeface="Calibri"/>
              <a:cs typeface="Calibri"/>
            </a:endParaRPr>
          </a:p>
          <a:p>
            <a:pPr marL="3315335">
              <a:lnSpc>
                <a:spcPct val="100000"/>
              </a:lnSpc>
              <a:spcBef>
                <a:spcPts val="1600"/>
              </a:spcBef>
            </a:pPr>
            <a:r>
              <a:rPr sz="2800" dirty="0">
                <a:latin typeface="Calibri"/>
                <a:cs typeface="Calibri"/>
              </a:rPr>
              <a:t>46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uzunluğunda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29336"/>
            <a:ext cx="689927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Sonuç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olacağı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kısmı </a:t>
            </a:r>
            <a:r>
              <a:rPr sz="2800" dirty="0">
                <a:latin typeface="Calibri"/>
                <a:cs typeface="Calibri"/>
              </a:rPr>
              <a:t>24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uzunluğuna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indirilmelidir.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9" y="1439113"/>
            <a:ext cx="6380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</a:rPr>
              <a:t>Fraction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=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1.0101</a:t>
            </a:r>
            <a:r>
              <a:rPr sz="28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0110</a:t>
            </a:r>
            <a:r>
              <a:rPr sz="28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0000</a:t>
            </a:r>
            <a:r>
              <a:rPr sz="28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0000</a:t>
            </a:r>
            <a:r>
              <a:rPr sz="28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0000</a:t>
            </a:r>
            <a:r>
              <a:rPr sz="28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00"/>
                </a:solidFill>
                <a:latin typeface="Calibri"/>
                <a:cs typeface="Calibri"/>
              </a:rPr>
              <a:t>000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865782"/>
            <a:ext cx="5760085" cy="316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4505">
              <a:lnSpc>
                <a:spcPct val="120000"/>
              </a:lnSpc>
              <a:spcBef>
                <a:spcPts val="100"/>
              </a:spcBef>
              <a:buFont typeface="Calibri"/>
              <a:buAutoNum type="arabicParenBoth" startAt="3"/>
              <a:tabLst>
                <a:tab pos="497205" algn="l"/>
              </a:tabLst>
            </a:pPr>
            <a:r>
              <a:rPr sz="2800" spc="-10" dirty="0">
                <a:latin typeface="Calibri"/>
                <a:cs typeface="Calibri"/>
              </a:rPr>
              <a:t>Fraction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kısmının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normalize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edilmesi gerekmiyor.</a:t>
            </a:r>
            <a:endParaRPr sz="2800">
              <a:latin typeface="Calibri"/>
              <a:cs typeface="Calibri"/>
            </a:endParaRPr>
          </a:p>
          <a:p>
            <a:pPr marL="497205" indent="-484505">
              <a:lnSpc>
                <a:spcPct val="100000"/>
              </a:lnSpc>
              <a:spcBef>
                <a:spcPts val="670"/>
              </a:spcBef>
              <a:buFont typeface="Calibri"/>
              <a:buAutoNum type="arabicParenBoth" startAt="3"/>
              <a:tabLst>
                <a:tab pos="497205" algn="l"/>
              </a:tabLst>
            </a:pPr>
            <a:r>
              <a:rPr sz="2800" dirty="0">
                <a:latin typeface="Calibri"/>
                <a:cs typeface="Calibri"/>
              </a:rPr>
              <a:t>overflow?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Yok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underflow?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Yok</a:t>
            </a:r>
            <a:endParaRPr sz="2800">
              <a:latin typeface="Calibri"/>
              <a:cs typeface="Calibri"/>
            </a:endParaRPr>
          </a:p>
          <a:p>
            <a:pPr marL="497205" indent="-484505">
              <a:lnSpc>
                <a:spcPct val="100000"/>
              </a:lnSpc>
              <a:spcBef>
                <a:spcPts val="675"/>
              </a:spcBef>
              <a:buFont typeface="Calibri"/>
              <a:buAutoNum type="arabicParenBoth" startAt="3"/>
              <a:tabLst>
                <a:tab pos="497205" algn="l"/>
              </a:tabLst>
            </a:pPr>
            <a:r>
              <a:rPr sz="2800" dirty="0">
                <a:latin typeface="Calibri"/>
                <a:cs typeface="Calibri"/>
              </a:rPr>
              <a:t>İşaret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biti</a:t>
            </a:r>
            <a:endParaRPr sz="2800">
              <a:latin typeface="Calibri"/>
              <a:cs typeface="Calibri"/>
            </a:endParaRPr>
          </a:p>
          <a:p>
            <a:pPr marR="657860" algn="ctr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Sx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b="1" spc="-10" dirty="0">
                <a:latin typeface="Calibri"/>
                <a:cs typeface="Calibri"/>
              </a:rPr>
              <a:t>Sonuç;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5625" y="5294376"/>
          <a:ext cx="6096000" cy="97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F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1000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0110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0101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0110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394" y="117474"/>
            <a:ext cx="1082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MIPS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267" y="731265"/>
            <a:ext cx="8439785" cy="5521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MIPS’te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otuziki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32bitlik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register($f0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$f31)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içeren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loating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point coprocessor(yardımcı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işlemci)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bulundurmaktadır.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IEEE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754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formatlarında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işlem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yapmak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için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alibri"/>
                <a:cs typeface="Calibri"/>
              </a:rPr>
              <a:t>aşağıdaki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kodlar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registerları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birlikte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kullanılmalıdır.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3170"/>
              </a:lnSpc>
              <a:buFont typeface="Arial MT"/>
              <a:buChar char="•"/>
              <a:tabLst>
                <a:tab pos="354965" algn="l"/>
              </a:tabLst>
            </a:pPr>
            <a:r>
              <a:rPr sz="2300" b="1" spc="-25" dirty="0">
                <a:latin typeface="Calibri"/>
                <a:cs typeface="Calibri"/>
              </a:rPr>
              <a:t>Toplama,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add.</a:t>
            </a:r>
            <a:r>
              <a:rPr sz="27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</a:t>
            </a:r>
            <a:r>
              <a:rPr sz="2300" b="1" dirty="0">
                <a:latin typeface="Calibri"/>
                <a:cs typeface="Calibri"/>
              </a:rPr>
              <a:t>,</a:t>
            </a:r>
            <a:r>
              <a:rPr sz="2300" b="1" spc="-3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7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7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ts val="3170"/>
              </a:lnSpc>
              <a:buFont typeface="Arial MT"/>
              <a:buChar char="•"/>
              <a:tabLst>
                <a:tab pos="354965" algn="l"/>
              </a:tabLst>
            </a:pPr>
            <a:r>
              <a:rPr sz="2300" b="1" dirty="0">
                <a:latin typeface="Calibri"/>
                <a:cs typeface="Calibri"/>
              </a:rPr>
              <a:t>Çıkarma,</a:t>
            </a:r>
            <a:r>
              <a:rPr sz="2300" b="1" spc="-7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sub.</a:t>
            </a:r>
            <a:r>
              <a:rPr sz="27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</a:t>
            </a:r>
            <a:r>
              <a:rPr sz="2300" b="1" dirty="0">
                <a:latin typeface="Calibri"/>
                <a:cs typeface="Calibri"/>
              </a:rPr>
              <a:t>,</a:t>
            </a:r>
            <a:r>
              <a:rPr sz="2300" b="1" spc="-4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sub</a:t>
            </a:r>
            <a:r>
              <a:rPr sz="27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354965" algn="l"/>
              </a:tabLst>
            </a:pPr>
            <a:r>
              <a:rPr sz="2300" b="1" dirty="0">
                <a:latin typeface="Calibri"/>
                <a:cs typeface="Calibri"/>
              </a:rPr>
              <a:t>Çarpma,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mul.</a:t>
            </a:r>
            <a:r>
              <a:rPr sz="27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),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mul</a:t>
            </a:r>
            <a:r>
              <a:rPr sz="27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</a:tabLst>
            </a:pPr>
            <a:r>
              <a:rPr sz="2300" b="1" dirty="0">
                <a:latin typeface="Calibri"/>
                <a:cs typeface="Calibri"/>
              </a:rPr>
              <a:t>Bölme,</a:t>
            </a:r>
            <a:r>
              <a:rPr sz="2300" b="1" spc="-5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45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(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div.</a:t>
            </a:r>
            <a:r>
              <a:rPr sz="27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),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div</a:t>
            </a:r>
            <a:r>
              <a:rPr sz="27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54965" algn="l"/>
              </a:tabLst>
            </a:pPr>
            <a:r>
              <a:rPr sz="2300" b="1" spc="-10" dirty="0">
                <a:latin typeface="Calibri"/>
                <a:cs typeface="Calibri"/>
              </a:rPr>
              <a:t>Karşılaştırma,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single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.x.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dirty="0">
                <a:latin typeface="Calibri"/>
                <a:cs typeface="Calibri"/>
              </a:rPr>
              <a:t>),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double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c.</a:t>
            </a:r>
            <a:r>
              <a:rPr sz="27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2700" b="1" spc="-2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300" b="1" dirty="0">
                <a:latin typeface="Calibri"/>
                <a:cs typeface="Calibri"/>
              </a:rPr>
              <a:t>x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değişkeni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equal(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eq</a:t>
            </a:r>
            <a:r>
              <a:rPr sz="2300" b="1" dirty="0">
                <a:latin typeface="Calibri"/>
                <a:cs typeface="Calibri"/>
              </a:rPr>
              <a:t>),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not</a:t>
            </a:r>
            <a:r>
              <a:rPr sz="2300" b="1" spc="-2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equal(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neq</a:t>
            </a:r>
            <a:r>
              <a:rPr sz="2300" b="1" dirty="0">
                <a:latin typeface="Calibri"/>
                <a:cs typeface="Calibri"/>
              </a:rPr>
              <a:t>),</a:t>
            </a:r>
            <a:r>
              <a:rPr sz="2300" b="1" spc="-5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less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than(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lt</a:t>
            </a:r>
            <a:r>
              <a:rPr sz="2300" b="1" dirty="0">
                <a:latin typeface="Calibri"/>
                <a:cs typeface="Calibri"/>
              </a:rPr>
              <a:t>),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less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than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25" dirty="0">
                <a:latin typeface="Calibri"/>
                <a:cs typeface="Calibri"/>
              </a:rPr>
              <a:t>or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300" b="1" dirty="0">
                <a:latin typeface="Calibri"/>
                <a:cs typeface="Calibri"/>
              </a:rPr>
              <a:t>equal(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300" b="1" dirty="0">
                <a:latin typeface="Calibri"/>
                <a:cs typeface="Calibri"/>
              </a:rPr>
              <a:t>),</a:t>
            </a:r>
            <a:r>
              <a:rPr sz="2300" b="1" spc="-7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greater</a:t>
            </a:r>
            <a:r>
              <a:rPr sz="2300" b="1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than(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gt</a:t>
            </a:r>
            <a:r>
              <a:rPr sz="2300" b="1" dirty="0">
                <a:latin typeface="Calibri"/>
                <a:cs typeface="Calibri"/>
              </a:rPr>
              <a:t>)</a:t>
            </a:r>
            <a:r>
              <a:rPr sz="2300" b="1" spc="-8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veya</a:t>
            </a:r>
            <a:r>
              <a:rPr sz="2300" b="1" spc="-5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greater</a:t>
            </a:r>
            <a:r>
              <a:rPr sz="2300" b="1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than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or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equal(</a:t>
            </a:r>
            <a:r>
              <a:rPr sz="2300" b="1" dirty="0">
                <a:solidFill>
                  <a:srgbClr val="FF0000"/>
                </a:solidFill>
                <a:latin typeface="Calibri"/>
                <a:cs typeface="Calibri"/>
              </a:rPr>
              <a:t>ge</a:t>
            </a:r>
            <a:r>
              <a:rPr sz="2300" b="1" dirty="0">
                <a:latin typeface="Calibri"/>
                <a:cs typeface="Calibri"/>
              </a:rPr>
              <a:t>)</a:t>
            </a:r>
            <a:r>
              <a:rPr sz="2300" b="1" spc="-7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olabilir.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354965" algn="l"/>
              </a:tabLst>
            </a:pPr>
            <a:r>
              <a:rPr sz="2300" b="1" dirty="0">
                <a:latin typeface="Calibri"/>
                <a:cs typeface="Calibri"/>
              </a:rPr>
              <a:t>branch,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true</a:t>
            </a:r>
            <a:r>
              <a:rPr sz="2300" b="1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bc1t</a:t>
            </a:r>
            <a:r>
              <a:rPr sz="2700" b="1" dirty="0">
                <a:latin typeface="Calibri"/>
                <a:cs typeface="Calibri"/>
              </a:rPr>
              <a:t>),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false</a:t>
            </a:r>
            <a:r>
              <a:rPr sz="2300" b="1" spc="-40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(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bc1f</a:t>
            </a:r>
            <a:r>
              <a:rPr sz="2700" b="1" spc="-10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5642" y="735838"/>
            <a:ext cx="7869555" cy="2741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27000" indent="570865">
              <a:lnSpc>
                <a:spcPts val="2920"/>
              </a:lnSpc>
              <a:spcBef>
                <a:spcPts val="459"/>
              </a:spcBef>
              <a:tabLst>
                <a:tab pos="6766559" algn="l"/>
              </a:tabLst>
            </a:pPr>
            <a:r>
              <a:rPr sz="2700" spc="-10" dirty="0">
                <a:latin typeface="Calibri"/>
                <a:cs typeface="Calibri"/>
              </a:rPr>
              <a:t>Floating-</a:t>
            </a:r>
            <a:r>
              <a:rPr sz="2700" dirty="0">
                <a:latin typeface="Calibri"/>
                <a:cs typeface="Calibri"/>
              </a:rPr>
              <a:t>point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comparison(karşılaştırma)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ve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0" dirty="0">
                <a:latin typeface="Calibri"/>
                <a:cs typeface="Calibri"/>
              </a:rPr>
              <a:t>Branch </a:t>
            </a:r>
            <a:r>
              <a:rPr sz="2700" dirty="0">
                <a:latin typeface="Calibri"/>
                <a:cs typeface="Calibri"/>
              </a:rPr>
              <a:t>şarta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bağlı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olarak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biti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true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veya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false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yapar.</a:t>
            </a:r>
            <a:endParaRPr sz="2700">
              <a:latin typeface="Calibri"/>
              <a:cs typeface="Calibri"/>
            </a:endParaRPr>
          </a:p>
          <a:p>
            <a:pPr marL="583565">
              <a:lnSpc>
                <a:spcPts val="3080"/>
              </a:lnSpc>
              <a:spcBef>
                <a:spcPts val="280"/>
              </a:spcBef>
            </a:pP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lwc1</a:t>
            </a:r>
            <a:r>
              <a:rPr sz="27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ve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swc1</a:t>
            </a:r>
            <a:r>
              <a:rPr sz="2700" b="1" spc="-10" dirty="0">
                <a:latin typeface="Calibri"/>
                <a:cs typeface="Calibri"/>
              </a:rPr>
              <a:t>komutları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ile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floating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point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single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ve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ts val="2920"/>
              </a:lnSpc>
              <a:spcBef>
                <a:spcPts val="204"/>
              </a:spcBef>
            </a:pPr>
            <a:r>
              <a:rPr sz="2700" dirty="0">
                <a:latin typeface="Calibri"/>
                <a:cs typeface="Calibri"/>
              </a:rPr>
              <a:t>double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precision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registerlarına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($f</a:t>
            </a:r>
            <a:r>
              <a:rPr sz="2700" i="1" dirty="0">
                <a:latin typeface="Calibri"/>
                <a:cs typeface="Calibri"/>
              </a:rPr>
              <a:t>O,</a:t>
            </a:r>
            <a:r>
              <a:rPr sz="2700" i="1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$f1,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$f2,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...)ayrılarak </a:t>
            </a:r>
            <a:r>
              <a:rPr sz="2700" dirty="0">
                <a:latin typeface="Calibri"/>
                <a:cs typeface="Calibri"/>
              </a:rPr>
              <a:t>yazılmasını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sağlayan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komutlardır.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Verilen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MIPS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kodu,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2 </a:t>
            </a:r>
            <a:r>
              <a:rPr sz="2700" dirty="0">
                <a:latin typeface="Calibri"/>
                <a:cs typeface="Calibri"/>
              </a:rPr>
              <a:t>single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precision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sayıyı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hafızadan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alıp(load),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topladıktan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700" dirty="0">
                <a:latin typeface="Calibri"/>
                <a:cs typeface="Calibri"/>
              </a:rPr>
              <a:t>sonra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hafızaya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yollamaktadır(store).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3904488"/>
            <a:ext cx="666115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700" spc="-20" dirty="0">
                <a:latin typeface="Calibri"/>
                <a:cs typeface="Calibri"/>
              </a:rPr>
              <a:t>lwc1 lwc1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7116" y="3904488"/>
            <a:ext cx="1414145" cy="93154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700" spc="-10" dirty="0">
                <a:latin typeface="Calibri"/>
                <a:cs typeface="Calibri"/>
              </a:rPr>
              <a:t>$f4,x($sp)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00" spc="-10" dirty="0">
                <a:latin typeface="Calibri"/>
                <a:cs typeface="Calibri"/>
              </a:rPr>
              <a:t>$f6,y($sp)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6298" y="3904488"/>
            <a:ext cx="5428615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198120" indent="154940" algn="just">
              <a:lnSpc>
                <a:spcPct val="110000"/>
              </a:lnSpc>
              <a:spcBef>
                <a:spcPts val="100"/>
              </a:spcBef>
            </a:pPr>
            <a:r>
              <a:rPr sz="2700" i="1" dirty="0">
                <a:latin typeface="Calibri"/>
                <a:cs typeface="Calibri"/>
              </a:rPr>
              <a:t>#</a:t>
            </a:r>
            <a:r>
              <a:rPr sz="2700" i="1" spc="375" dirty="0">
                <a:latin typeface="Calibri"/>
                <a:cs typeface="Calibri"/>
              </a:rPr>
              <a:t>    </a:t>
            </a:r>
            <a:r>
              <a:rPr sz="2700" dirty="0">
                <a:latin typeface="Calibri"/>
                <a:cs typeface="Calibri"/>
              </a:rPr>
              <a:t>Load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32-bit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60" dirty="0">
                <a:latin typeface="Calibri"/>
                <a:cs typeface="Calibri"/>
              </a:rPr>
              <a:t>F.P.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F4 </a:t>
            </a:r>
            <a:r>
              <a:rPr sz="2700" i="1" dirty="0">
                <a:latin typeface="Calibri"/>
                <a:cs typeface="Calibri"/>
              </a:rPr>
              <a:t>#</a:t>
            </a:r>
            <a:r>
              <a:rPr sz="2700" i="1" spc="530" dirty="0">
                <a:latin typeface="Calibri"/>
                <a:cs typeface="Calibri"/>
              </a:rPr>
              <a:t>    </a:t>
            </a:r>
            <a:r>
              <a:rPr sz="2700" dirty="0">
                <a:latin typeface="Calibri"/>
                <a:cs typeface="Calibri"/>
              </a:rPr>
              <a:t>Load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32-bit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60" dirty="0">
                <a:latin typeface="Calibri"/>
                <a:cs typeface="Calibri"/>
              </a:rPr>
              <a:t>F.P.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F6 </a:t>
            </a:r>
            <a:r>
              <a:rPr sz="2700" i="1" dirty="0">
                <a:latin typeface="Calibri"/>
                <a:cs typeface="Calibri"/>
              </a:rPr>
              <a:t>#</a:t>
            </a:r>
            <a:r>
              <a:rPr sz="2700" i="1" spc="434" dirty="0">
                <a:latin typeface="Calibri"/>
                <a:cs typeface="Calibri"/>
              </a:rPr>
              <a:t>     </a:t>
            </a:r>
            <a:r>
              <a:rPr sz="2700" dirty="0">
                <a:latin typeface="Calibri"/>
                <a:cs typeface="Calibri"/>
              </a:rPr>
              <a:t>F2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F4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+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F6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single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precision</a:t>
            </a:r>
            <a:endParaRPr sz="2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2700" i="1" dirty="0">
                <a:latin typeface="Calibri"/>
                <a:cs typeface="Calibri"/>
              </a:rPr>
              <a:t>#</a:t>
            </a:r>
            <a:r>
              <a:rPr sz="2700" i="1" spc="540" dirty="0">
                <a:latin typeface="Calibri"/>
                <a:cs typeface="Calibri"/>
              </a:rPr>
              <a:t>     </a:t>
            </a:r>
            <a:r>
              <a:rPr sz="2700" dirty="0">
                <a:latin typeface="Calibri"/>
                <a:cs typeface="Calibri"/>
              </a:rPr>
              <a:t>Store</a:t>
            </a:r>
            <a:r>
              <a:rPr sz="2700" spc="-10" dirty="0">
                <a:latin typeface="Calibri"/>
                <a:cs typeface="Calibri"/>
              </a:rPr>
              <a:t> 32-</a:t>
            </a:r>
            <a:r>
              <a:rPr sz="2700" dirty="0">
                <a:latin typeface="Calibri"/>
                <a:cs typeface="Calibri"/>
              </a:rPr>
              <a:t>bit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60" dirty="0">
                <a:latin typeface="Calibri"/>
                <a:cs typeface="Calibri"/>
              </a:rPr>
              <a:t>F.P.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from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F2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4810556"/>
            <a:ext cx="246888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700" spc="-10" dirty="0">
                <a:latin typeface="Calibri"/>
                <a:cs typeface="Calibri"/>
              </a:rPr>
              <a:t>add.s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$f2,$f4,$f6 </a:t>
            </a:r>
            <a:r>
              <a:rPr sz="2700" spc="-20" dirty="0">
                <a:latin typeface="Calibri"/>
                <a:cs typeface="Calibri"/>
              </a:rPr>
              <a:t>swc1</a:t>
            </a:r>
            <a:r>
              <a:rPr sz="2700" dirty="0">
                <a:latin typeface="Calibri"/>
                <a:cs typeface="Calibri"/>
              </a:rPr>
              <a:t>	$f2,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z($sp)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757" y="278079"/>
            <a:ext cx="2855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Floating</a:t>
            </a:r>
            <a:r>
              <a:rPr sz="4000" spc="-55" dirty="0"/>
              <a:t> </a:t>
            </a:r>
            <a:r>
              <a:rPr sz="4000" spc="-10" dirty="0"/>
              <a:t>Point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5126" y="1709115"/>
            <a:ext cx="7560945" cy="2543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Aşağıda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verilen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sayıları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tanımlayabilmek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için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sayılar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kullanılır;</a:t>
            </a:r>
            <a:endParaRPr sz="2800">
              <a:latin typeface="Calibri"/>
              <a:cs typeface="Calibri"/>
            </a:endParaRPr>
          </a:p>
          <a:p>
            <a:pPr marL="438150" indent="-285750">
              <a:lnSpc>
                <a:spcPct val="100000"/>
              </a:lnSpc>
              <a:spcBef>
                <a:spcPts val="1010"/>
              </a:spcBef>
              <a:buFont typeface="Arial MT"/>
              <a:buChar char="–"/>
              <a:tabLst>
                <a:tab pos="438150" algn="l"/>
              </a:tabLst>
            </a:pPr>
            <a:r>
              <a:rPr sz="2800" dirty="0">
                <a:latin typeface="Calibri"/>
                <a:cs typeface="Calibri"/>
              </a:rPr>
              <a:t>Kesirli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sayılar,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örneğin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3.1416</a:t>
            </a:r>
            <a:endParaRPr sz="2800">
              <a:latin typeface="Calibri"/>
              <a:cs typeface="Calibri"/>
            </a:endParaRPr>
          </a:p>
          <a:p>
            <a:pPr marL="438150" indent="-285750">
              <a:lnSpc>
                <a:spcPct val="100000"/>
              </a:lnSpc>
              <a:spcBef>
                <a:spcPts val="1010"/>
              </a:spcBef>
              <a:buFont typeface="Arial MT"/>
              <a:buChar char="–"/>
              <a:tabLst>
                <a:tab pos="438150" algn="l"/>
                <a:tab pos="4318000" algn="l"/>
              </a:tabLst>
            </a:pPr>
            <a:r>
              <a:rPr sz="2800" dirty="0">
                <a:latin typeface="Calibri"/>
                <a:cs typeface="Calibri"/>
              </a:rPr>
              <a:t>Çok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küçük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sayılar,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örneğin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.0000000000023</a:t>
            </a:r>
            <a:endParaRPr sz="2800">
              <a:latin typeface="Calibri"/>
              <a:cs typeface="Calibri"/>
            </a:endParaRPr>
          </a:p>
          <a:p>
            <a:pPr marL="438150" indent="-285750">
              <a:lnSpc>
                <a:spcPct val="100000"/>
              </a:lnSpc>
              <a:spcBef>
                <a:spcPts val="1010"/>
              </a:spcBef>
              <a:buFont typeface="Arial MT"/>
              <a:buChar char="–"/>
              <a:tabLst>
                <a:tab pos="438150" algn="l"/>
                <a:tab pos="4753610" algn="l"/>
              </a:tabLst>
            </a:pPr>
            <a:r>
              <a:rPr sz="2800" spc="-10" dirty="0">
                <a:latin typeface="Calibri"/>
                <a:cs typeface="Calibri"/>
              </a:rPr>
              <a:t>Ve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çok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büyük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sayılar,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örneğin</a:t>
            </a:r>
            <a:r>
              <a:rPr sz="2800" dirty="0">
                <a:latin typeface="Calibri"/>
                <a:cs typeface="Calibri"/>
              </a:rPr>
              <a:t>	–3.15576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10</a:t>
            </a:r>
            <a:r>
              <a:rPr sz="2775" spc="-30" baseline="25525" dirty="0">
                <a:latin typeface="Calibri"/>
                <a:cs typeface="Calibri"/>
              </a:rPr>
              <a:t>46</a:t>
            </a:r>
            <a:endParaRPr sz="2775" baseline="2552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7012"/>
            <a:ext cx="9144000" cy="5615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831" y="260604"/>
            <a:ext cx="8636635" cy="6308090"/>
            <a:chOff x="179831" y="260604"/>
            <a:chExt cx="8636635" cy="6308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" y="260604"/>
              <a:ext cx="8636508" cy="37444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495" y="4005071"/>
              <a:ext cx="7703820" cy="25633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333756"/>
            <a:ext cx="8549640" cy="49621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279653"/>
            <a:ext cx="8255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025" marR="5080" indent="-221996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Floating-</a:t>
            </a:r>
            <a:r>
              <a:rPr sz="3600" dirty="0"/>
              <a:t>Point</a:t>
            </a:r>
            <a:r>
              <a:rPr sz="3600" spc="-85" dirty="0"/>
              <a:t> </a:t>
            </a:r>
            <a:r>
              <a:rPr sz="3600" dirty="0"/>
              <a:t>C</a:t>
            </a:r>
            <a:r>
              <a:rPr sz="3600" spc="-55" dirty="0"/>
              <a:t> </a:t>
            </a:r>
            <a:r>
              <a:rPr sz="3600" spc="-10" dirty="0"/>
              <a:t>Programının</a:t>
            </a:r>
            <a:r>
              <a:rPr sz="3600" spc="-85" dirty="0"/>
              <a:t> </a:t>
            </a:r>
            <a:r>
              <a:rPr sz="3600" dirty="0"/>
              <a:t>MIPS</a:t>
            </a:r>
            <a:r>
              <a:rPr sz="3600" spc="-60" dirty="0"/>
              <a:t> </a:t>
            </a:r>
            <a:r>
              <a:rPr sz="3600" spc="-10" dirty="0"/>
              <a:t>Assembly </a:t>
            </a:r>
            <a:r>
              <a:rPr sz="3600" dirty="0"/>
              <a:t>kodunda</a:t>
            </a:r>
            <a:r>
              <a:rPr sz="3600" spc="-180" dirty="0"/>
              <a:t> </a:t>
            </a:r>
            <a:r>
              <a:rPr sz="3600" spc="-10" dirty="0"/>
              <a:t>derlenmesi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1490" y="1633220"/>
            <a:ext cx="8052434" cy="453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CC"/>
                </a:solidFill>
                <a:latin typeface="Calibri"/>
                <a:cs typeface="Calibri"/>
              </a:rPr>
              <a:t>Örnek;</a:t>
            </a:r>
            <a:r>
              <a:rPr sz="3600" spc="-1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Fahrenheit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(F</a:t>
            </a:r>
            <a:r>
              <a:rPr sz="2775" baseline="2552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)’ı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Celsius(C</a:t>
            </a:r>
            <a:r>
              <a:rPr sz="2775" spc="-15" baseline="2552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)’a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çevirelim: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float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f2c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(float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fahr)</a:t>
            </a:r>
            <a:endParaRPr sz="3200">
              <a:latin typeface="Calibri"/>
              <a:cs typeface="Calibri"/>
            </a:endParaRPr>
          </a:p>
          <a:p>
            <a:pPr marL="1879600">
              <a:lnSpc>
                <a:spcPct val="100000"/>
              </a:lnSpc>
              <a:spcBef>
                <a:spcPts val="505"/>
              </a:spcBef>
            </a:pPr>
            <a:r>
              <a:rPr sz="3200" b="1" dirty="0">
                <a:latin typeface="Calibri"/>
                <a:cs typeface="Calibri"/>
              </a:rPr>
              <a:t>{return((5.0/9.0)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*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(fahr-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3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2.0));}</a:t>
            </a:r>
            <a:endParaRPr sz="3200">
              <a:latin typeface="Calibri"/>
              <a:cs typeface="Calibri"/>
            </a:endParaRPr>
          </a:p>
          <a:p>
            <a:pPr marL="50800" marR="166370">
              <a:lnSpc>
                <a:spcPct val="116199"/>
              </a:lnSpc>
              <a:spcBef>
                <a:spcPts val="3650"/>
              </a:spcBef>
            </a:pPr>
            <a:r>
              <a:rPr sz="2600" spc="-10" dirty="0">
                <a:latin typeface="Calibri"/>
                <a:cs typeface="Calibri"/>
              </a:rPr>
              <a:t>Sıcaklığın(Fahr)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$f12’de,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5.0,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9.0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32.0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sayılarının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floating </a:t>
            </a:r>
            <a:r>
              <a:rPr sz="2600" dirty="0">
                <a:latin typeface="Calibri"/>
                <a:cs typeface="Calibri"/>
              </a:rPr>
              <a:t>point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değerlerin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hafızada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tutulan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sabitler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(sabitlere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erişim </a:t>
            </a:r>
            <a:r>
              <a:rPr sz="2600" dirty="0">
                <a:latin typeface="Calibri"/>
                <a:cs typeface="Calibri"/>
              </a:rPr>
              <a:t>pointer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$gp)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olduğunu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varsayalım.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edilen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sonucun(C</a:t>
            </a:r>
            <a:r>
              <a:rPr sz="2550" spc="-15" baseline="26143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latin typeface="Calibri"/>
                <a:cs typeface="Calibri"/>
              </a:rPr>
              <a:t>$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f0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registerına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yazılması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isteniliyorsa,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MIPS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assembly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kodu: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553593"/>
            <a:ext cx="69532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0" dirty="0">
                <a:solidFill>
                  <a:srgbClr val="000000"/>
                </a:solidFill>
              </a:rPr>
              <a:t>f2c: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329590" y="1043374"/>
            <a:ext cx="8109584" cy="479234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Hafızadan</a:t>
            </a:r>
            <a:r>
              <a:rPr sz="26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sabitlerin</a:t>
            </a:r>
            <a:r>
              <a:rPr sz="26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alınması</a:t>
            </a:r>
            <a:endParaRPr sz="2600">
              <a:latin typeface="Calibri"/>
              <a:cs typeface="Calibri"/>
            </a:endParaRPr>
          </a:p>
          <a:p>
            <a:pPr marL="12700" marR="607695">
              <a:lnSpc>
                <a:spcPts val="4040"/>
              </a:lnSpc>
              <a:spcBef>
                <a:spcPts val="220"/>
              </a:spcBef>
              <a:tabLst>
                <a:tab pos="3268345" algn="l"/>
                <a:tab pos="3376295" algn="l"/>
              </a:tabLst>
            </a:pPr>
            <a:r>
              <a:rPr sz="2800" dirty="0">
                <a:latin typeface="Calibri"/>
                <a:cs typeface="Calibri"/>
              </a:rPr>
              <a:t>Iwc1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$f16,const5($gp)</a:t>
            </a:r>
            <a:r>
              <a:rPr sz="2800" dirty="0">
                <a:latin typeface="Calibri"/>
                <a:cs typeface="Calibri"/>
              </a:rPr>
              <a:t>		#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16 -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5.0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(5.0 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memory) </a:t>
            </a:r>
            <a:r>
              <a:rPr sz="2800" dirty="0">
                <a:latin typeface="Calibri"/>
                <a:cs typeface="Calibri"/>
              </a:rPr>
              <a:t>lwcl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$f18,const9($gp)</a:t>
            </a:r>
            <a:r>
              <a:rPr sz="2800" dirty="0">
                <a:latin typeface="Calibri"/>
                <a:cs typeface="Calibri"/>
              </a:rPr>
              <a:t>	#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$f19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9.0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(9.0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945"/>
              </a:lnSpc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Fraction</a:t>
            </a:r>
            <a:r>
              <a:rPr sz="2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kısmını</a:t>
            </a:r>
            <a:r>
              <a:rPr sz="26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oluşturan</a:t>
            </a:r>
            <a:r>
              <a:rPr sz="2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5.0/9.0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ts val="3354"/>
              </a:lnSpc>
              <a:tabLst>
                <a:tab pos="1145540" algn="l"/>
                <a:tab pos="3601720" algn="l"/>
              </a:tabLst>
            </a:pPr>
            <a:r>
              <a:rPr sz="2800" spc="-10" dirty="0">
                <a:latin typeface="Calibri"/>
                <a:cs typeface="Calibri"/>
              </a:rPr>
              <a:t>div.s</a:t>
            </a:r>
            <a:r>
              <a:rPr sz="2800" dirty="0">
                <a:latin typeface="Calibri"/>
                <a:cs typeface="Calibri"/>
              </a:rPr>
              <a:t>	$f16,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$f16,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$f18</a:t>
            </a:r>
            <a:r>
              <a:rPr sz="2800" dirty="0">
                <a:latin typeface="Calibri"/>
                <a:cs typeface="Calibri"/>
              </a:rPr>
              <a:t>	#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$fl6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5.0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9.0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  <a:spcBef>
                <a:spcPts val="1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32.0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sabitinin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hafızadan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alınıp,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sıcaklıktan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(fahr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=$f12)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çıkarılması: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3354"/>
              </a:lnSpc>
            </a:pPr>
            <a:r>
              <a:rPr sz="2800" dirty="0">
                <a:latin typeface="Calibri"/>
                <a:cs typeface="Calibri"/>
              </a:rPr>
              <a:t>lwc1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$f18,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const32($gp)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#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$f18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32.0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3940175" algn="l"/>
              </a:tabLst>
            </a:pPr>
            <a:r>
              <a:rPr sz="2800" dirty="0">
                <a:latin typeface="Calibri"/>
                <a:cs typeface="Calibri"/>
              </a:rPr>
              <a:t>sub.s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$fl8,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$f18</a:t>
            </a:r>
            <a:r>
              <a:rPr sz="2800" dirty="0">
                <a:latin typeface="Calibri"/>
                <a:cs typeface="Calibri"/>
              </a:rPr>
              <a:t>	#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18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fahr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20" dirty="0">
                <a:latin typeface="Calibri"/>
                <a:cs typeface="Calibri"/>
              </a:rPr>
              <a:t> 32.0</a:t>
            </a:r>
            <a:endParaRPr sz="2800">
              <a:latin typeface="Calibri"/>
              <a:cs typeface="Calibri"/>
            </a:endParaRPr>
          </a:p>
          <a:p>
            <a:pPr marL="355600" marR="483870" indent="-342900" algn="just">
              <a:lnSpc>
                <a:spcPct val="99800"/>
              </a:lnSpc>
              <a:spcBef>
                <a:spcPts val="2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Elde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edilen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sonucun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çarpılarak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$f0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register’ına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gönderilmesi </a:t>
            </a:r>
            <a:r>
              <a:rPr sz="2800" dirty="0">
                <a:latin typeface="Calibri"/>
                <a:cs typeface="Calibri"/>
              </a:rPr>
              <a:t>mul.s $f0,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$f16, $f18</a:t>
            </a:r>
            <a:r>
              <a:rPr sz="2800" spc="58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#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$f0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(5/9&gt;*&lt;fahr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32.0) </a:t>
            </a:r>
            <a:r>
              <a:rPr sz="2800" dirty="0">
                <a:latin typeface="Calibri"/>
                <a:cs typeface="Calibri"/>
              </a:rPr>
              <a:t>jr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$ra</a:t>
            </a:r>
            <a:r>
              <a:rPr sz="2800" spc="3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#</a:t>
            </a:r>
            <a:r>
              <a:rPr sz="2800" spc="30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return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6236"/>
            <a:ext cx="9144000" cy="41986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90" y="1821545"/>
            <a:ext cx="8201372" cy="32659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660" y="200609"/>
            <a:ext cx="4663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Floating</a:t>
            </a:r>
            <a:r>
              <a:rPr spc="-105" dirty="0"/>
              <a:t> </a:t>
            </a:r>
            <a:r>
              <a:rPr dirty="0"/>
              <a:t>point</a:t>
            </a:r>
            <a:r>
              <a:rPr spc="-110" dirty="0"/>
              <a:t> </a:t>
            </a:r>
            <a:r>
              <a:rPr dirty="0"/>
              <a:t>sayı</a:t>
            </a:r>
            <a:r>
              <a:rPr spc="-120" dirty="0"/>
              <a:t> </a:t>
            </a:r>
            <a:r>
              <a:rPr spc="-10" dirty="0"/>
              <a:t>gösterimi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27" y="746505"/>
            <a:ext cx="7955280" cy="34124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latin typeface="Calibri"/>
                <a:cs typeface="Calibri"/>
              </a:rPr>
              <a:t>Floating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sayıların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gösterimi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bölümden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oluşur.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48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Biti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(İşaret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Biti):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pozitif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negatif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değerini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alır.</a:t>
            </a:r>
            <a:endParaRPr sz="1800">
              <a:latin typeface="Calibri"/>
              <a:cs typeface="Calibri"/>
            </a:endParaRPr>
          </a:p>
          <a:p>
            <a:pPr marL="355600" marR="541655" indent="-291465">
              <a:lnSpc>
                <a:spcPct val="100000"/>
              </a:lnSpc>
              <a:spcBef>
                <a:spcPts val="434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Exponent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(Üs):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Exponent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alanı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negatif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pozitif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üsleri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temsil </a:t>
            </a:r>
            <a:r>
              <a:rPr sz="1800" spc="-20" dirty="0">
                <a:latin typeface="Calibri"/>
                <a:cs typeface="Calibri"/>
              </a:rPr>
              <a:t>edebilmektedir.Bunu</a:t>
            </a:r>
            <a:r>
              <a:rPr sz="1800" spc="-10" dirty="0">
                <a:latin typeface="Calibri"/>
                <a:cs typeface="Calibri"/>
              </a:rPr>
              <a:t> gerçekleştirmek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bias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değeri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gerçek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üs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değeriyle </a:t>
            </a:r>
            <a:r>
              <a:rPr sz="1800" dirty="0">
                <a:latin typeface="Calibri"/>
                <a:cs typeface="Calibri"/>
              </a:rPr>
              <a:t>toplanıp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exponent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kısmı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oluşturulur.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IEEE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bitlik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gösterimi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bias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değeri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127,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bitlik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gösterim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için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1023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tür.Buna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gerçek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üssün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olması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exponent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alanında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saklanan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değerin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127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olacağı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anlamına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gelir.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434"/>
              </a:spcBef>
            </a:pP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Mantissa: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(Fraction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Kesir)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Mantissa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sayıyı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ifade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bitleri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gösterir.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Bu,sayının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tam </a:t>
            </a:r>
            <a:r>
              <a:rPr sz="1800" dirty="0">
                <a:latin typeface="Calibri"/>
                <a:cs typeface="Calibri"/>
              </a:rPr>
              <a:t>ve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kesir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(fraction-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mantisa)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kısımlarını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bitlerden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oluşur.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bri"/>
                <a:cs typeface="Calibri"/>
              </a:rPr>
              <a:t>Floating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aşağıdaki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gibi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gösterilir: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2145" y="4238320"/>
            <a:ext cx="2481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(–1)</a:t>
            </a:r>
            <a:r>
              <a:rPr sz="2400" b="1" baseline="24305" dirty="0">
                <a:solidFill>
                  <a:srgbClr val="FF0000"/>
                </a:solidFill>
                <a:latin typeface="Calibri"/>
                <a:cs typeface="Calibri"/>
              </a:rPr>
              <a:t>sign</a:t>
            </a:r>
            <a:r>
              <a:rPr sz="2400" b="1" spc="225" baseline="24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baseline="-20833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2400" b="1" spc="-37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significand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3288" y="4146880"/>
            <a:ext cx="1242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baseline="-45138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2400" b="1" spc="112" baseline="-45138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3600" b="1" spc="-15" baseline="-16203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exponent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165" y="4847082"/>
            <a:ext cx="7352030" cy="13696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bri"/>
                <a:cs typeface="Calibri"/>
              </a:rPr>
              <a:t>Örneğin;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-101.001101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baseline="25462" dirty="0">
                <a:latin typeface="Calibri"/>
                <a:cs typeface="Calibri"/>
              </a:rPr>
              <a:t>111001</a:t>
            </a:r>
            <a:r>
              <a:rPr sz="1800" spc="742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(Normalize</a:t>
            </a:r>
            <a:r>
              <a:rPr sz="1800" spc="-10" dirty="0">
                <a:latin typeface="Calibri"/>
                <a:cs typeface="Calibri"/>
              </a:rPr>
              <a:t> edilmemiş)</a:t>
            </a:r>
            <a:endParaRPr sz="1800">
              <a:latin typeface="Calibri"/>
              <a:cs typeface="Calibri"/>
            </a:endParaRPr>
          </a:p>
          <a:p>
            <a:pPr marL="337185" marR="55880" indent="-28702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337185" algn="l"/>
              </a:tabLst>
            </a:pPr>
            <a:r>
              <a:rPr sz="1800" i="1" dirty="0">
                <a:latin typeface="Calibri"/>
                <a:cs typeface="Calibri"/>
              </a:rPr>
              <a:t>significand</a:t>
            </a:r>
            <a:r>
              <a:rPr sz="1800" i="1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bölümü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kadar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ifade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edilirse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gerçeğe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kadar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yakın olur.</a:t>
            </a:r>
            <a:endParaRPr sz="1800">
              <a:latin typeface="Calibri"/>
              <a:cs typeface="Calibri"/>
            </a:endParaRPr>
          </a:p>
          <a:p>
            <a:pPr marL="337185" indent="-286385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337185" algn="l"/>
              </a:tabLst>
            </a:pPr>
            <a:r>
              <a:rPr sz="1800" i="1" dirty="0">
                <a:latin typeface="Calibri"/>
                <a:cs typeface="Calibri"/>
              </a:rPr>
              <a:t>exponent</a:t>
            </a:r>
            <a:r>
              <a:rPr sz="1800" i="1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bölümü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kadar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ifade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edilirse,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değer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aralığı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kadar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artar.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82015" y="164083"/>
            <a:ext cx="7962900" cy="558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 marR="1911350" indent="-572135">
              <a:lnSpc>
                <a:spcPct val="130000"/>
              </a:lnSpc>
              <a:spcBef>
                <a:spcPts val="100"/>
              </a:spcBef>
              <a:tabLst>
                <a:tab pos="3642995" algn="l"/>
                <a:tab pos="3930650" algn="l"/>
              </a:tabLst>
            </a:pPr>
            <a:r>
              <a:rPr sz="2400" dirty="0">
                <a:latin typeface="Calibri"/>
                <a:cs typeface="Calibri"/>
              </a:rPr>
              <a:t>Floating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aşağıdaki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gibi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gösterilir: </a:t>
            </a:r>
            <a:r>
              <a:rPr sz="2400" dirty="0">
                <a:latin typeface="Calibri"/>
                <a:cs typeface="Calibri"/>
              </a:rPr>
              <a:t>(–1)</a:t>
            </a:r>
            <a:r>
              <a:rPr sz="2400" baseline="24305" dirty="0">
                <a:latin typeface="Calibri"/>
                <a:cs typeface="Calibri"/>
              </a:rPr>
              <a:t>sign</a:t>
            </a:r>
            <a:r>
              <a:rPr sz="2400" spc="187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*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2</a:t>
            </a:r>
            <a:r>
              <a:rPr sz="2400" spc="-15" baseline="24305" dirty="0">
                <a:latin typeface="Calibri"/>
                <a:cs typeface="Calibri"/>
              </a:rPr>
              <a:t>exponent</a:t>
            </a:r>
            <a:endParaRPr sz="2400" baseline="24305">
              <a:latin typeface="Calibri"/>
              <a:cs typeface="Calibri"/>
            </a:endParaRPr>
          </a:p>
          <a:p>
            <a:pPr marL="208661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Calibri"/>
                <a:cs typeface="Calibri"/>
              </a:rPr>
              <a:t>Örneğin;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101.001101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</a:t>
            </a:r>
            <a:r>
              <a:rPr sz="2400" spc="-15" baseline="24305" dirty="0">
                <a:latin typeface="Calibri"/>
                <a:cs typeface="Calibri"/>
              </a:rPr>
              <a:t>111001</a:t>
            </a:r>
            <a:endParaRPr sz="2400" baseline="24305">
              <a:latin typeface="Calibri"/>
              <a:cs typeface="Calibri"/>
            </a:endParaRPr>
          </a:p>
          <a:p>
            <a:pPr marL="908685" indent="-285115">
              <a:lnSpc>
                <a:spcPct val="100000"/>
              </a:lnSpc>
              <a:spcBef>
                <a:spcPts val="860"/>
              </a:spcBef>
              <a:buFont typeface="Arial MT"/>
              <a:buChar char="–"/>
              <a:tabLst>
                <a:tab pos="908685" algn="l"/>
                <a:tab pos="2379345" algn="l"/>
              </a:tabLst>
            </a:pPr>
            <a:r>
              <a:rPr sz="2400" i="1" spc="-10" dirty="0">
                <a:latin typeface="Calibri"/>
                <a:cs typeface="Calibri"/>
              </a:rPr>
              <a:t>significand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bölümü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kadar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ifade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edilirse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sayı</a:t>
            </a:r>
            <a:endParaRPr sz="2400">
              <a:latin typeface="Calibri"/>
              <a:cs typeface="Calibri"/>
            </a:endParaRPr>
          </a:p>
          <a:p>
            <a:pPr marL="91059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gerçeğe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kadar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yakın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  <a:p>
            <a:pPr marL="908685" marR="541020" indent="-285115">
              <a:lnSpc>
                <a:spcPct val="100000"/>
              </a:lnSpc>
              <a:spcBef>
                <a:spcPts val="865"/>
              </a:spcBef>
              <a:buFont typeface="Arial MT"/>
              <a:buChar char="–"/>
              <a:tabLst>
                <a:tab pos="910590" algn="l"/>
                <a:tab pos="2192020" algn="l"/>
              </a:tabLst>
            </a:pPr>
            <a:r>
              <a:rPr sz="2400" i="1" spc="-10" dirty="0">
                <a:latin typeface="Calibri"/>
                <a:cs typeface="Calibri"/>
              </a:rPr>
              <a:t>exponent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bölümü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kadar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ifade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edilirse,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değer 	</a:t>
            </a:r>
            <a:r>
              <a:rPr sz="2400" dirty="0">
                <a:latin typeface="Calibri"/>
                <a:cs typeface="Calibri"/>
              </a:rPr>
              <a:t>aralığı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kadar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artar.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400">
              <a:latin typeface="Calibri"/>
              <a:cs typeface="Calibri"/>
            </a:endParaRPr>
          </a:p>
          <a:p>
            <a:pPr marL="52069">
              <a:lnSpc>
                <a:spcPts val="3354"/>
              </a:lnSpc>
              <a:tabLst>
                <a:tab pos="3303270" algn="l"/>
              </a:tabLst>
            </a:pPr>
            <a:r>
              <a:rPr sz="2400" dirty="0">
                <a:latin typeface="Calibri"/>
                <a:cs typeface="Calibri"/>
              </a:rPr>
              <a:t>Floating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1</a:t>
            </a:r>
            <a:r>
              <a:rPr sz="2800" b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3333CC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3333CC"/>
                </a:solidFill>
                <a:latin typeface="Calibri"/>
                <a:cs typeface="Calibri"/>
              </a:rPr>
              <a:t>significand</a:t>
            </a:r>
            <a:r>
              <a:rPr sz="2800" b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</a:t>
            </a:r>
            <a:r>
              <a:rPr sz="2800" spc="-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Calibri"/>
                <a:cs typeface="Calibri"/>
              </a:rPr>
              <a:t>10</a:t>
            </a:r>
            <a:r>
              <a:rPr sz="2775" b="1" spc="-15" baseline="-21021" dirty="0">
                <a:solidFill>
                  <a:srgbClr val="3333CC"/>
                </a:solidFill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(=2</a:t>
            </a:r>
            <a:r>
              <a:rPr sz="2775" spc="-15" baseline="-21021" dirty="0">
                <a:latin typeface="Calibri"/>
                <a:cs typeface="Calibri"/>
              </a:rPr>
              <a:t>ten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2069" marR="389255">
              <a:lnSpc>
                <a:spcPct val="99700"/>
              </a:lnSpc>
              <a:spcBef>
                <a:spcPts val="5"/>
              </a:spcBef>
              <a:tabLst>
                <a:tab pos="4424680" algn="l"/>
              </a:tabLst>
            </a:pPr>
            <a:r>
              <a:rPr sz="2400" dirty="0">
                <a:latin typeface="Calibri"/>
                <a:cs typeface="Calibri"/>
              </a:rPr>
              <a:t>aralığında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ifade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edilir.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aralıkta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olmayan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sayıların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normalize </a:t>
            </a:r>
            <a:r>
              <a:rPr sz="2400" dirty="0">
                <a:latin typeface="Calibri"/>
                <a:cs typeface="Calibri"/>
              </a:rPr>
              <a:t>edilmeleri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gerekmektedir.Örneğin;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600" b="1" dirty="0">
                <a:latin typeface="Calibri"/>
                <a:cs typeface="Calibri"/>
              </a:rPr>
              <a:t>–101.001101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</a:t>
            </a:r>
            <a:r>
              <a:rPr sz="2600" b="1" spc="-10" dirty="0">
                <a:latin typeface="Calibri"/>
                <a:cs typeface="Calibri"/>
              </a:rPr>
              <a:t> 2</a:t>
            </a:r>
            <a:r>
              <a:rPr sz="2550" b="1" spc="-15" baseline="26143" dirty="0">
                <a:latin typeface="Calibri"/>
                <a:cs typeface="Calibri"/>
              </a:rPr>
              <a:t>111001</a:t>
            </a:r>
            <a:endParaRPr sz="2550" baseline="26143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10"/>
              </a:spcBef>
            </a:pPr>
            <a:r>
              <a:rPr sz="2400" spc="-10" dirty="0">
                <a:latin typeface="Calibri"/>
                <a:cs typeface="Calibri"/>
              </a:rPr>
              <a:t>sayısının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floating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olarak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gösterilişi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(normalize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edilmiş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hali),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sz="2600" b="1" dirty="0">
                <a:latin typeface="Calibri"/>
                <a:cs typeface="Calibri"/>
              </a:rPr>
              <a:t>–1.01001101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* 2</a:t>
            </a:r>
            <a:r>
              <a:rPr sz="2550" b="1" baseline="26143" dirty="0">
                <a:latin typeface="Calibri"/>
                <a:cs typeface="Calibri"/>
              </a:rPr>
              <a:t>111011</a:t>
            </a:r>
            <a:r>
              <a:rPr sz="2550" b="1" spc="-7" baseline="26143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şeklindedir.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508254"/>
            <a:ext cx="8020684" cy="2835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0" marR="30480">
              <a:lnSpc>
                <a:spcPct val="106100"/>
              </a:lnSpc>
              <a:spcBef>
                <a:spcPts val="229"/>
              </a:spcBef>
            </a:pPr>
            <a:r>
              <a:rPr sz="1800" dirty="0">
                <a:latin typeface="Calibri"/>
                <a:cs typeface="Calibri"/>
              </a:rPr>
              <a:t>Floating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standartında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gösterilecek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sayıların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normalize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edilmesi </a:t>
            </a:r>
            <a:r>
              <a:rPr sz="1800" spc="-25" dirty="0">
                <a:latin typeface="Calibri"/>
                <a:cs typeface="Calibri"/>
              </a:rPr>
              <a:t>zorunludur.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Sayıların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normalize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edilmesindeki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amaç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aynı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sayıyı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daha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az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ifade </a:t>
            </a:r>
            <a:r>
              <a:rPr sz="1800" spc="-25" dirty="0">
                <a:latin typeface="Calibri"/>
                <a:cs typeface="Calibri"/>
              </a:rPr>
              <a:t>etmektir.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nedenle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formda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ifade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edilecek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aşağıdaki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formatta</a:t>
            </a:r>
            <a:endParaRPr sz="18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olmak </a:t>
            </a:r>
            <a:r>
              <a:rPr sz="1800" spc="-10" dirty="0">
                <a:latin typeface="Calibri"/>
                <a:cs typeface="Calibri"/>
              </a:rPr>
              <a:t>zorundadır.</a:t>
            </a:r>
            <a:endParaRPr sz="1800">
              <a:latin typeface="Calibri"/>
              <a:cs typeface="Calibri"/>
            </a:endParaRPr>
          </a:p>
          <a:p>
            <a:pPr marL="101600" algn="ctr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3333CC"/>
                </a:solidFill>
                <a:latin typeface="Calibri"/>
                <a:cs typeface="Calibri"/>
              </a:rPr>
              <a:t>1.xxxxxxx</a:t>
            </a:r>
            <a:r>
              <a:rPr sz="1800" b="1" baseline="-20833" dirty="0">
                <a:solidFill>
                  <a:srgbClr val="3333CC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3333CC"/>
                </a:solidFill>
                <a:latin typeface="Calibri"/>
                <a:cs typeface="Calibri"/>
              </a:rPr>
              <a:t>x</a:t>
            </a:r>
            <a:r>
              <a:rPr sz="1800" b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Calibri"/>
                <a:cs typeface="Calibri"/>
              </a:rPr>
              <a:t>2</a:t>
            </a:r>
            <a:r>
              <a:rPr sz="1800" b="1" spc="-15" baseline="25462" dirty="0">
                <a:solidFill>
                  <a:srgbClr val="3333CC"/>
                </a:solidFill>
                <a:latin typeface="Calibri"/>
                <a:cs typeface="Calibri"/>
              </a:rPr>
              <a:t>yyyyy</a:t>
            </a:r>
            <a:endParaRPr sz="1800" baseline="25462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Örneğin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sayı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olan</a:t>
            </a:r>
            <a:endParaRPr sz="180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11110000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11001100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10101010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00000000;</a:t>
            </a:r>
            <a:endParaRPr sz="180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1.1110000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11001100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10101010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2</a:t>
            </a:r>
            <a:r>
              <a:rPr sz="1800" b="1" spc="-37" baseline="25462" dirty="0">
                <a:latin typeface="Calibri"/>
                <a:cs typeface="Calibri"/>
              </a:rPr>
              <a:t>31</a:t>
            </a:r>
            <a:endParaRPr sz="1800" baseline="25462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şeklinde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gösterilir.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3629" y="3246312"/>
            <a:ext cx="4512014" cy="25830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380441"/>
            <a:ext cx="6754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IEEE</a:t>
            </a:r>
            <a:r>
              <a:rPr sz="4000" spc="-25" dirty="0"/>
              <a:t> </a:t>
            </a:r>
            <a:r>
              <a:rPr sz="4000" dirty="0"/>
              <a:t>754</a:t>
            </a:r>
            <a:r>
              <a:rPr sz="4000" spc="-25" dirty="0"/>
              <a:t> </a:t>
            </a:r>
            <a:r>
              <a:rPr sz="4000" spc="-10" dirty="0"/>
              <a:t>Floating-</a:t>
            </a:r>
            <a:r>
              <a:rPr sz="4000" dirty="0"/>
              <a:t>point</a:t>
            </a:r>
            <a:r>
              <a:rPr sz="4000" spc="-15" dirty="0"/>
              <a:t> </a:t>
            </a:r>
            <a:r>
              <a:rPr sz="4000" spc="-10" dirty="0"/>
              <a:t>Standard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025" y="1196187"/>
            <a:ext cx="7645400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IEEE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754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floating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standartında </a:t>
            </a:r>
            <a:r>
              <a:rPr sz="2000" dirty="0">
                <a:latin typeface="Calibri"/>
                <a:cs typeface="Calibri"/>
              </a:rPr>
              <a:t>32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bitlik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64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bitlik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olmak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üzere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tür </a:t>
            </a:r>
            <a:r>
              <a:rPr sz="2000" dirty="0">
                <a:latin typeface="Calibri"/>
                <a:cs typeface="Calibri"/>
              </a:rPr>
              <a:t>gösterim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mevcuttur.Her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gösterim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mantissanın </a:t>
            </a:r>
            <a:r>
              <a:rPr sz="2000" dirty="0">
                <a:latin typeface="Calibri"/>
                <a:cs typeface="Calibri"/>
              </a:rPr>
              <a:t>durumları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aşağıda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verilmiştir.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94"/>
              </a:spcBef>
              <a:tabLst>
                <a:tab pos="756285" algn="l"/>
              </a:tabLst>
            </a:pP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precision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(tek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duyarlıklı):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tek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kelime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(32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bit)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225" y="3852417"/>
            <a:ext cx="497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precision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(çift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duyarlıklı):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iki</a:t>
            </a:r>
            <a:r>
              <a:rPr sz="1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kelime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(64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bit)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2627" y="2891027"/>
          <a:ext cx="8154669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31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22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sign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8-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exponent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23-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fraction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0727" y="4338828"/>
          <a:ext cx="8153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31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67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53340">
                        <a:lnSpc>
                          <a:spcPts val="2150"/>
                        </a:lnSpc>
                        <a:spcBef>
                          <a:spcPts val="750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sign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11-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exponent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upper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bits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52-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bit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fraction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95300" y="5181600"/>
            <a:ext cx="8153400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815975" algn="ctr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Courier New"/>
                <a:cs typeface="Courier New"/>
              </a:rPr>
              <a:t>bits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31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to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5486400"/>
            <a:ext cx="8153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R="191770" algn="ctr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Courier New"/>
                <a:cs typeface="Courier New"/>
              </a:rPr>
              <a:t>lower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32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bits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52-</a:t>
            </a:r>
            <a:r>
              <a:rPr sz="1800" dirty="0">
                <a:latin typeface="Courier New"/>
                <a:cs typeface="Courier New"/>
              </a:rPr>
              <a:t>bit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fraction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583" y="1024127"/>
            <a:ext cx="6656832" cy="4809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1631</Words>
  <Application>Microsoft Office PowerPoint</Application>
  <PresentationFormat>Ekran Gösterisi (4:3)</PresentationFormat>
  <Paragraphs>366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4" baseType="lpstr">
      <vt:lpstr>Arial</vt:lpstr>
      <vt:lpstr>Arial MT</vt:lpstr>
      <vt:lpstr>Calibri</vt:lpstr>
      <vt:lpstr>Corbel</vt:lpstr>
      <vt:lpstr>Courier New</vt:lpstr>
      <vt:lpstr>Symbol</vt:lpstr>
      <vt:lpstr>Times New Roman</vt:lpstr>
      <vt:lpstr>Office Theme</vt:lpstr>
      <vt:lpstr>BIL303 BİLGİSAYAR ORGANİZASYONU VE TASARIMI 8. Hafta  Bilgisayar Aritmetiği-Kayan Noktalı Sayılar (FLOATING POINT NUMBERS)</vt:lpstr>
      <vt:lpstr>FLOATING POINT SAYILAR (KAYAN NOKTALI SAYILAR)</vt:lpstr>
      <vt:lpstr>Floating Point Sayılar</vt:lpstr>
      <vt:lpstr>Floating Point</vt:lpstr>
      <vt:lpstr>Floating point sayı gösterimi</vt:lpstr>
      <vt:lpstr>PowerPoint Sunusu</vt:lpstr>
      <vt:lpstr>PowerPoint Sunusu</vt:lpstr>
      <vt:lpstr>IEEE 754 Floating-point Standard</vt:lpstr>
      <vt:lpstr>PowerPoint Sunusu</vt:lpstr>
      <vt:lpstr>PowerPoint Sunusu</vt:lpstr>
      <vt:lpstr>PowerPoint Sunusu</vt:lpstr>
      <vt:lpstr>PowerPoint Sunusu</vt:lpstr>
      <vt:lpstr>IEEE 754 Floating-point Standard</vt:lpstr>
      <vt:lpstr>Örnek 1;</vt:lpstr>
      <vt:lpstr>PowerPoint Sunusu</vt:lpstr>
      <vt:lpstr>Örnek 2; -2345.12510 desimal sayısını IEEE 754 standartında 32 bitlik formatta ifade edelim:</vt:lpstr>
      <vt:lpstr>Örnek 3; Aşağıda verilen ikilik tabandaki floating point sayıyı desimal sayıya çevirelim.</vt:lpstr>
      <vt:lpstr>IEEE 754 formatında sayı gösterimi</vt:lpstr>
      <vt:lpstr>Matlab ortamında floating-point sayılar</vt:lpstr>
      <vt:lpstr>Floating Point Toplama</vt:lpstr>
      <vt:lpstr>PowerPoint Sunusu</vt:lpstr>
      <vt:lpstr>Toplama işleminin Algoritması</vt:lpstr>
      <vt:lpstr>Verilen algoritmaya göre toplama işleminin adımları;</vt:lpstr>
      <vt:lpstr>Örnek 2; 0.5 + (-0.4375) =?</vt:lpstr>
      <vt:lpstr>1. adım: exponentlerin eşitlenmesi</vt:lpstr>
      <vt:lpstr>PowerPoint Sunusu</vt:lpstr>
      <vt:lpstr>Floating point toplama için donanımın blok şeması</vt:lpstr>
      <vt:lpstr>Örnek; 2345.12510 sayısı ile .7510 sayısını IEEE 754 standartında 32 bitlik formatta toplayınız.</vt:lpstr>
      <vt:lpstr>2.adım: kesirlerin toplanması</vt:lpstr>
      <vt:lpstr>Floating point sayılarda Çarpma</vt:lpstr>
      <vt:lpstr>PowerPoint Sunusu</vt:lpstr>
      <vt:lpstr>PowerPoint Sunusu</vt:lpstr>
      <vt:lpstr>Çarpma Algoritması</vt:lpstr>
      <vt:lpstr>Örnek 2; Verilen algoritmanın adımlarını takip ederek</vt:lpstr>
      <vt:lpstr>3. Adım: çarpım sonucu normalize mi? Evet İşlem sonucunda overflow oluşmuş mu?</vt:lpstr>
      <vt:lpstr>Örnek 3; -1810 ve 9.510 sayılarını IEEE 754 single precision formatında çarpalım.</vt:lpstr>
      <vt:lpstr>Fraction = 1.0101 0110 0000 0000 0000 000</vt:lpstr>
      <vt:lpstr>MIPS</vt:lpstr>
      <vt:lpstr>PowerPoint Sunusu</vt:lpstr>
      <vt:lpstr>PowerPoint Sunusu</vt:lpstr>
      <vt:lpstr>PowerPoint Sunusu</vt:lpstr>
      <vt:lpstr>PowerPoint Sunusu</vt:lpstr>
      <vt:lpstr>Floating-Point C Programının MIPS Assembly kodunda derlenmesi</vt:lpstr>
      <vt:lpstr>f2c: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Bilgisyar aritmetiği</dc:title>
  <dc:creator>Dell</dc:creator>
  <cp:lastModifiedBy>Dell</cp:lastModifiedBy>
  <cp:revision>8</cp:revision>
  <dcterms:created xsi:type="dcterms:W3CDTF">2024-09-22T15:39:37Z</dcterms:created>
  <dcterms:modified xsi:type="dcterms:W3CDTF">2024-11-08T19:34:02Z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2024-09-22T00:00:00Z</vt:filetime>
  </property>
  <property fmtid="{D5CDD505-2E9C-101B-9397-08002B2CF9AE}" pid="5" name="Producer">
    <vt:lpwstr>Microsoft® PowerPoint® 2016</vt:lpwstr>
  </property>
</Properties>
</file>