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9969" y="1028826"/>
            <a:ext cx="397510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893AB154-B64B-49EC-BD03-1726D7575541}" type="datetimeFigureOut">
              <a:rPr lang="tr-TR" smtClean="0"/>
              <a:t>9.11.2024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334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105867"/>
            <a:ext cx="8376919" cy="1687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1727" y="1219200"/>
            <a:ext cx="7423784" cy="2446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" y="0"/>
            <a:ext cx="9144142" cy="685800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2403"/>
            <a:ext cx="9143999" cy="382088"/>
          </a:xfrm>
          <a:solidFill>
            <a:srgbClr val="66A2CE"/>
          </a:solidFill>
        </p:spPr>
        <p:txBody>
          <a:bodyPr anchor="ctr">
            <a:noAutofit/>
          </a:bodyPr>
          <a:lstStyle/>
          <a:p>
            <a:r>
              <a:rPr lang="tr-TR" sz="2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sz="2400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5886"/>
            <a:ext cx="9143999" cy="1826516"/>
          </a:xfrm>
          <a:solidFill>
            <a:srgbClr val="00467A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BIL303 BİLGİSAYAR ORGANİZASYONU VE </a:t>
            </a: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MİMARİSİ</a:t>
            </a: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9. Hafta</a:t>
            </a:r>
            <a:r>
              <a:rPr lang="tr-TR" sz="2800" b="1" dirty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2800" b="1" dirty="0" smtClean="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İşlemci-Veri Yolu ve Kontrol </a:t>
            </a:r>
            <a:endParaRPr lang="tr-TR" sz="21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025" y="2087702"/>
            <a:ext cx="8275955" cy="907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228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Clock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işareti;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state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elemanını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(FF’lar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barındıran)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senkronlamak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veya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ona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yaz/oku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yapmayı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denetlemek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için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kullanılır.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Genellikle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kenar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tetiklemeli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(Yükselen/Düşen)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state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elemanları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kullanılır.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5282411"/>
            <a:ext cx="3742054" cy="6299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2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</a:tabLst>
            </a:pPr>
            <a:r>
              <a:rPr sz="1800" dirty="0">
                <a:latin typeface="Tahoma"/>
                <a:cs typeface="Tahoma"/>
              </a:rPr>
              <a:t>Latch’ler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seviye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tetiklemelidir.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</a:tabLst>
            </a:pPr>
            <a:r>
              <a:rPr sz="1800" spc="-10" dirty="0">
                <a:latin typeface="Tahoma"/>
                <a:cs typeface="Tahoma"/>
              </a:rPr>
              <a:t>Flip-</a:t>
            </a:r>
            <a:r>
              <a:rPr sz="1800" dirty="0">
                <a:latin typeface="Tahoma"/>
                <a:cs typeface="Tahoma"/>
              </a:rPr>
              <a:t>flops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are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kenar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tetiklemelidir.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9694" rIns="0" bIns="0" rtlCol="0">
            <a:spAutoFit/>
          </a:bodyPr>
          <a:lstStyle/>
          <a:p>
            <a:pPr marL="261620" algn="ctr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Senkronize</a:t>
            </a:r>
            <a:r>
              <a:rPr sz="3200" spc="-185" dirty="0"/>
              <a:t> </a:t>
            </a:r>
            <a:r>
              <a:rPr sz="3200" spc="-10" dirty="0"/>
              <a:t>Lojik:</a:t>
            </a:r>
            <a:endParaRPr sz="3200"/>
          </a:p>
          <a:p>
            <a:pPr marL="261620" algn="ctr">
              <a:lnSpc>
                <a:spcPct val="100000"/>
              </a:lnSpc>
            </a:pPr>
            <a:r>
              <a:rPr sz="3200" dirty="0"/>
              <a:t>Clock</a:t>
            </a:r>
            <a:r>
              <a:rPr sz="3200" spc="-70" dirty="0"/>
              <a:t> </a:t>
            </a:r>
            <a:r>
              <a:rPr sz="3200" dirty="0"/>
              <a:t>girişli</a:t>
            </a:r>
            <a:r>
              <a:rPr sz="3200" spc="-60" dirty="0"/>
              <a:t> </a:t>
            </a:r>
            <a:r>
              <a:rPr sz="3200" dirty="0"/>
              <a:t>FF’lar</a:t>
            </a:r>
            <a:r>
              <a:rPr sz="3200" spc="-60" dirty="0"/>
              <a:t> </a:t>
            </a:r>
            <a:r>
              <a:rPr sz="3200" dirty="0"/>
              <a:t>veya</a:t>
            </a:r>
            <a:r>
              <a:rPr sz="3200" spc="-80" dirty="0"/>
              <a:t> </a:t>
            </a:r>
            <a:r>
              <a:rPr sz="3200" spc="-10" dirty="0"/>
              <a:t>LATCH’ler</a:t>
            </a:r>
            <a:endParaRPr sz="3200"/>
          </a:p>
        </p:txBody>
      </p:sp>
      <p:grpSp>
        <p:nvGrpSpPr>
          <p:cNvPr id="5" name="object 5"/>
          <p:cNvGrpSpPr/>
          <p:nvPr/>
        </p:nvGrpSpPr>
        <p:grpSpPr>
          <a:xfrm>
            <a:off x="2249313" y="4677234"/>
            <a:ext cx="1847850" cy="78105"/>
            <a:chOff x="2249313" y="4677234"/>
            <a:chExt cx="1847850" cy="78105"/>
          </a:xfrm>
        </p:grpSpPr>
        <p:sp>
          <p:nvSpPr>
            <p:cNvPr id="6" name="object 6"/>
            <p:cNvSpPr/>
            <p:nvPr/>
          </p:nvSpPr>
          <p:spPr>
            <a:xfrm>
              <a:off x="4019460" y="4677234"/>
              <a:ext cx="77470" cy="78105"/>
            </a:xfrm>
            <a:custGeom>
              <a:avLst/>
              <a:gdLst/>
              <a:ahLst/>
              <a:cxnLst/>
              <a:rect l="l" t="t" r="r" b="b"/>
              <a:pathLst>
                <a:path w="77470" h="78104">
                  <a:moveTo>
                    <a:pt x="0" y="0"/>
                  </a:moveTo>
                  <a:lnTo>
                    <a:pt x="4513" y="77619"/>
                  </a:lnTo>
                  <a:lnTo>
                    <a:pt x="77296" y="41083"/>
                  </a:lnTo>
                  <a:lnTo>
                    <a:pt x="4513" y="4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313" y="4677234"/>
              <a:ext cx="76826" cy="776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94676" y="4713752"/>
              <a:ext cx="1757045" cy="5080"/>
            </a:xfrm>
            <a:custGeom>
              <a:avLst/>
              <a:gdLst/>
              <a:ahLst/>
              <a:cxnLst/>
              <a:rect l="l" t="t" r="r" b="b"/>
              <a:pathLst>
                <a:path w="1757045" h="5079">
                  <a:moveTo>
                    <a:pt x="0" y="0"/>
                  </a:moveTo>
                  <a:lnTo>
                    <a:pt x="1756755" y="4564"/>
                  </a:lnTo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457055" y="4036160"/>
            <a:ext cx="5808980" cy="455295"/>
          </a:xfrm>
          <a:custGeom>
            <a:avLst/>
            <a:gdLst/>
            <a:ahLst/>
            <a:cxnLst/>
            <a:rect l="l" t="t" r="r" b="b"/>
            <a:pathLst>
              <a:path w="5808980" h="455295">
                <a:moveTo>
                  <a:pt x="5808669" y="450206"/>
                </a:moveTo>
                <a:lnTo>
                  <a:pt x="5808669" y="0"/>
                </a:lnTo>
                <a:lnTo>
                  <a:pt x="4491243" y="0"/>
                </a:lnTo>
                <a:lnTo>
                  <a:pt x="4491243" y="454771"/>
                </a:lnTo>
                <a:lnTo>
                  <a:pt x="3961264" y="454771"/>
                </a:lnTo>
                <a:lnTo>
                  <a:pt x="3961264" y="0"/>
                </a:lnTo>
                <a:lnTo>
                  <a:pt x="2639701" y="0"/>
                </a:lnTo>
                <a:lnTo>
                  <a:pt x="2639701" y="454771"/>
                </a:lnTo>
                <a:lnTo>
                  <a:pt x="2114423" y="454771"/>
                </a:lnTo>
                <a:lnTo>
                  <a:pt x="2114423" y="0"/>
                </a:lnTo>
                <a:lnTo>
                  <a:pt x="792258" y="0"/>
                </a:lnTo>
                <a:lnTo>
                  <a:pt x="792258" y="454771"/>
                </a:lnTo>
                <a:lnTo>
                  <a:pt x="0" y="454771"/>
                </a:lnTo>
              </a:path>
            </a:pathLst>
          </a:custGeom>
          <a:ln w="178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52600" y="4759957"/>
            <a:ext cx="861694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dirty="0">
                <a:latin typeface="Arial MT"/>
                <a:cs typeface="Arial MT"/>
              </a:rPr>
              <a:t>Clock</a:t>
            </a:r>
            <a:r>
              <a:rPr sz="1150" spc="7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period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0741" y="4759957"/>
            <a:ext cx="82550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dirty="0">
                <a:latin typeface="Arial MT"/>
                <a:cs typeface="Arial MT"/>
              </a:rPr>
              <a:t>Rising</a:t>
            </a:r>
            <a:r>
              <a:rPr sz="1150" spc="105" dirty="0">
                <a:latin typeface="Arial MT"/>
                <a:cs typeface="Arial MT"/>
              </a:rPr>
              <a:t> </a:t>
            </a:r>
            <a:r>
              <a:rPr sz="1150" spc="-20" dirty="0">
                <a:latin typeface="Arial MT"/>
                <a:cs typeface="Arial MT"/>
              </a:rPr>
              <a:t>edge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10109" y="3753965"/>
            <a:ext cx="1833880" cy="1032510"/>
            <a:chOff x="4110109" y="3753965"/>
            <a:chExt cx="1833880" cy="1032510"/>
          </a:xfrm>
        </p:grpSpPr>
        <p:sp>
          <p:nvSpPr>
            <p:cNvPr id="13" name="object 13"/>
            <p:cNvSpPr/>
            <p:nvPr/>
          </p:nvSpPr>
          <p:spPr>
            <a:xfrm>
              <a:off x="4110109" y="4272675"/>
              <a:ext cx="76835" cy="81915"/>
            </a:xfrm>
            <a:custGeom>
              <a:avLst/>
              <a:gdLst/>
              <a:ahLst/>
              <a:cxnLst/>
              <a:rect l="l" t="t" r="r" b="b"/>
              <a:pathLst>
                <a:path w="76835" h="81914">
                  <a:moveTo>
                    <a:pt x="0" y="0"/>
                  </a:moveTo>
                  <a:lnTo>
                    <a:pt x="22756" y="81739"/>
                  </a:lnTo>
                  <a:lnTo>
                    <a:pt x="22756" y="77174"/>
                  </a:lnTo>
                  <a:lnTo>
                    <a:pt x="76732" y="27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50920" y="4313777"/>
              <a:ext cx="466725" cy="468630"/>
            </a:xfrm>
            <a:custGeom>
              <a:avLst/>
              <a:gdLst/>
              <a:ahLst/>
              <a:cxnLst/>
              <a:rect l="l" t="t" r="r" b="b"/>
              <a:pathLst>
                <a:path w="466725" h="468629">
                  <a:moveTo>
                    <a:pt x="0" y="0"/>
                  </a:moveTo>
                  <a:lnTo>
                    <a:pt x="466412" y="468011"/>
                  </a:lnTo>
                </a:path>
              </a:pathLst>
            </a:custGeom>
            <a:ln w="9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27535" y="4186390"/>
              <a:ext cx="81915" cy="81915"/>
            </a:xfrm>
            <a:custGeom>
              <a:avLst/>
              <a:gdLst/>
              <a:ahLst/>
              <a:cxnLst/>
              <a:rect l="l" t="t" r="r" b="b"/>
              <a:pathLst>
                <a:path w="81914" h="81914">
                  <a:moveTo>
                    <a:pt x="27458" y="0"/>
                  </a:moveTo>
                  <a:lnTo>
                    <a:pt x="27458" y="4564"/>
                  </a:lnTo>
                  <a:lnTo>
                    <a:pt x="0" y="81720"/>
                  </a:lnTo>
                  <a:lnTo>
                    <a:pt x="81434" y="54332"/>
                  </a:lnTo>
                  <a:lnTo>
                    <a:pt x="274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68346" y="3758561"/>
              <a:ext cx="471170" cy="464184"/>
            </a:xfrm>
            <a:custGeom>
              <a:avLst/>
              <a:gdLst/>
              <a:ahLst/>
              <a:cxnLst/>
              <a:rect l="l" t="t" r="r" b="b"/>
              <a:pathLst>
                <a:path w="471170" h="464185">
                  <a:moveTo>
                    <a:pt x="0" y="463901"/>
                  </a:moveTo>
                  <a:lnTo>
                    <a:pt x="470549" y="0"/>
                  </a:lnTo>
                </a:path>
              </a:pathLst>
            </a:custGeom>
            <a:ln w="9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62869" y="3559567"/>
            <a:ext cx="84836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dirty="0">
                <a:latin typeface="Arial MT"/>
                <a:cs typeface="Arial MT"/>
              </a:rPr>
              <a:t>Falling</a:t>
            </a:r>
            <a:r>
              <a:rPr sz="1150" spc="125" dirty="0">
                <a:latin typeface="Arial MT"/>
                <a:cs typeface="Arial MT"/>
              </a:rPr>
              <a:t> </a:t>
            </a:r>
            <a:r>
              <a:rPr sz="1150" spc="-20" dirty="0">
                <a:latin typeface="Arial MT"/>
                <a:cs typeface="Arial MT"/>
              </a:rPr>
              <a:t>edge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225" y="1418056"/>
            <a:ext cx="7168515" cy="11258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Durum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(Q)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sadece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clk’nın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olduğu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zamanda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değişebilir.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Tek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(D)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girişi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vardır.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(SR-latch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ile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karşılaştırıldığında)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7142"/>
              <a:buFont typeface="Wingdings"/>
              <a:buChar char=""/>
              <a:tabLst>
                <a:tab pos="354965" algn="l"/>
              </a:tabLst>
            </a:pPr>
            <a:r>
              <a:rPr sz="2100" spc="-60" dirty="0">
                <a:latin typeface="Tahoma"/>
                <a:cs typeface="Tahoma"/>
              </a:rPr>
              <a:t>Tanımlanmamaış</a:t>
            </a:r>
            <a:r>
              <a:rPr sz="2100" spc="-75" dirty="0">
                <a:latin typeface="Tahoma"/>
                <a:cs typeface="Tahoma"/>
              </a:rPr>
              <a:t> </a:t>
            </a:r>
            <a:r>
              <a:rPr sz="2100" spc="-45" dirty="0">
                <a:latin typeface="Tahoma"/>
                <a:cs typeface="Tahoma"/>
              </a:rPr>
              <a:t>davranışı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yoktur.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055" y="373126"/>
            <a:ext cx="4705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Clock</a:t>
            </a:r>
            <a:r>
              <a:rPr sz="4400" spc="-35" dirty="0"/>
              <a:t> </a:t>
            </a:r>
            <a:r>
              <a:rPr sz="4400" dirty="0"/>
              <a:t>girişli</a:t>
            </a:r>
            <a:r>
              <a:rPr sz="4400" spc="-35" dirty="0"/>
              <a:t> D-</a:t>
            </a:r>
            <a:r>
              <a:rPr sz="4400" spc="-10" dirty="0"/>
              <a:t>latch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870281" y="4891878"/>
            <a:ext cx="2879725" cy="173990"/>
          </a:xfrm>
          <a:custGeom>
            <a:avLst/>
            <a:gdLst/>
            <a:ahLst/>
            <a:cxnLst/>
            <a:rect l="l" t="t" r="r" b="b"/>
            <a:pathLst>
              <a:path w="2879725" h="173989">
                <a:moveTo>
                  <a:pt x="0" y="173885"/>
                </a:moveTo>
                <a:lnTo>
                  <a:pt x="305887" y="173885"/>
                </a:lnTo>
                <a:lnTo>
                  <a:pt x="305887" y="0"/>
                </a:lnTo>
                <a:lnTo>
                  <a:pt x="1492613" y="0"/>
                </a:lnTo>
                <a:lnTo>
                  <a:pt x="1492613" y="173885"/>
                </a:lnTo>
                <a:lnTo>
                  <a:pt x="2879387" y="173885"/>
                </a:lnTo>
              </a:path>
            </a:pathLst>
          </a:custGeom>
          <a:ln w="120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70281" y="5266776"/>
            <a:ext cx="2879725" cy="173990"/>
          </a:xfrm>
          <a:custGeom>
            <a:avLst/>
            <a:gdLst/>
            <a:ahLst/>
            <a:cxnLst/>
            <a:rect l="l" t="t" r="r" b="b"/>
            <a:pathLst>
              <a:path w="2879725" h="173989">
                <a:moveTo>
                  <a:pt x="0" y="173885"/>
                </a:moveTo>
                <a:lnTo>
                  <a:pt x="584356" y="173885"/>
                </a:lnTo>
                <a:lnTo>
                  <a:pt x="584356" y="0"/>
                </a:lnTo>
                <a:lnTo>
                  <a:pt x="1062796" y="0"/>
                </a:lnTo>
                <a:lnTo>
                  <a:pt x="1062796" y="173885"/>
                </a:lnTo>
                <a:lnTo>
                  <a:pt x="2146821" y="173885"/>
                </a:lnTo>
                <a:lnTo>
                  <a:pt x="2146821" y="0"/>
                </a:lnTo>
                <a:lnTo>
                  <a:pt x="2627983" y="0"/>
                </a:lnTo>
                <a:lnTo>
                  <a:pt x="2627983" y="173885"/>
                </a:lnTo>
                <a:lnTo>
                  <a:pt x="2879387" y="173885"/>
                </a:lnTo>
              </a:path>
            </a:pathLst>
          </a:custGeom>
          <a:ln w="120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3395" y="5641675"/>
            <a:ext cx="2873375" cy="173990"/>
          </a:xfrm>
          <a:custGeom>
            <a:avLst/>
            <a:gdLst/>
            <a:ahLst/>
            <a:cxnLst/>
            <a:rect l="l" t="t" r="r" b="b"/>
            <a:pathLst>
              <a:path w="2873375" h="173989">
                <a:moveTo>
                  <a:pt x="2873108" y="173886"/>
                </a:moveTo>
                <a:lnTo>
                  <a:pt x="2200925" y="173886"/>
                </a:lnTo>
                <a:lnTo>
                  <a:pt x="2200925" y="0"/>
                </a:lnTo>
                <a:lnTo>
                  <a:pt x="647903" y="0"/>
                </a:lnTo>
                <a:lnTo>
                  <a:pt x="647903" y="173886"/>
                </a:lnTo>
                <a:lnTo>
                  <a:pt x="0" y="173886"/>
                </a:lnTo>
              </a:path>
            </a:pathLst>
          </a:custGeom>
          <a:ln w="120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39532" y="4980911"/>
            <a:ext cx="103505" cy="894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D</a:t>
            </a:r>
            <a:endParaRPr sz="750">
              <a:latin typeface="Arial MT"/>
              <a:cs typeface="Arial MT"/>
            </a:endParaRPr>
          </a:p>
          <a:p>
            <a:pPr marL="12700" marR="5080" indent="2540">
              <a:lnSpc>
                <a:spcPct val="328000"/>
              </a:lnSpc>
            </a:pPr>
            <a:r>
              <a:rPr sz="750" spc="-50" dirty="0">
                <a:latin typeface="Arial MT"/>
                <a:cs typeface="Arial MT"/>
              </a:rPr>
              <a:t>C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Q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4594" y="6054038"/>
            <a:ext cx="3499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D-</a:t>
            </a:r>
            <a:r>
              <a:rPr sz="1600" b="1" dirty="0">
                <a:latin typeface="Tahoma"/>
                <a:cs typeface="Tahoma"/>
              </a:rPr>
              <a:t>LATCH’in</a:t>
            </a:r>
            <a:r>
              <a:rPr sz="1600" b="1" spc="-6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zamanlama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diyagramı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40" y="2618358"/>
            <a:ext cx="146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63249" y="2799397"/>
            <a:ext cx="2752725" cy="1685925"/>
            <a:chOff x="4663249" y="2799397"/>
            <a:chExt cx="2752725" cy="1685925"/>
          </a:xfrm>
        </p:grpSpPr>
        <p:sp>
          <p:nvSpPr>
            <p:cNvPr id="11" name="object 11"/>
            <p:cNvSpPr/>
            <p:nvPr/>
          </p:nvSpPr>
          <p:spPr>
            <a:xfrm>
              <a:off x="5506211" y="280416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0"/>
                  </a:move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5" y="66960"/>
                  </a:lnTo>
                  <a:lnTo>
                    <a:pt x="487858" y="100793"/>
                  </a:lnTo>
                  <a:lnTo>
                    <a:pt x="512445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5" y="317575"/>
                  </a:lnTo>
                  <a:lnTo>
                    <a:pt x="487858" y="356406"/>
                  </a:lnTo>
                  <a:lnTo>
                    <a:pt x="455295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5039" y="2875788"/>
              <a:ext cx="161544" cy="1615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68011" y="2956560"/>
              <a:ext cx="2743200" cy="1524000"/>
            </a:xfrm>
            <a:custGeom>
              <a:avLst/>
              <a:gdLst/>
              <a:ahLst/>
              <a:cxnLst/>
              <a:rect l="l" t="t" r="r" b="b"/>
              <a:pathLst>
                <a:path w="2743200" h="1524000">
                  <a:moveTo>
                    <a:pt x="838200" y="1066800"/>
                  </a:moveTo>
                  <a:lnTo>
                    <a:pt x="1104900" y="1066800"/>
                  </a:lnTo>
                  <a:lnTo>
                    <a:pt x="1158656" y="1071444"/>
                  </a:lnTo>
                  <a:lnTo>
                    <a:pt x="1208722" y="1084766"/>
                  </a:lnTo>
                  <a:lnTo>
                    <a:pt x="1254025" y="1105845"/>
                  </a:lnTo>
                  <a:lnTo>
                    <a:pt x="1293495" y="1133760"/>
                  </a:lnTo>
                  <a:lnTo>
                    <a:pt x="1326058" y="1167593"/>
                  </a:lnTo>
                  <a:lnTo>
                    <a:pt x="1350645" y="1206424"/>
                  </a:lnTo>
                  <a:lnTo>
                    <a:pt x="1366182" y="1249333"/>
                  </a:lnTo>
                  <a:lnTo>
                    <a:pt x="1371600" y="1295400"/>
                  </a:lnTo>
                  <a:lnTo>
                    <a:pt x="1366182" y="1341466"/>
                  </a:lnTo>
                  <a:lnTo>
                    <a:pt x="1350645" y="1384375"/>
                  </a:lnTo>
                  <a:lnTo>
                    <a:pt x="1326058" y="1423206"/>
                  </a:lnTo>
                  <a:lnTo>
                    <a:pt x="1293495" y="1457039"/>
                  </a:lnTo>
                  <a:lnTo>
                    <a:pt x="1254025" y="1484954"/>
                  </a:lnTo>
                  <a:lnTo>
                    <a:pt x="1208722" y="1506033"/>
                  </a:lnTo>
                  <a:lnTo>
                    <a:pt x="1158656" y="1519355"/>
                  </a:lnTo>
                  <a:lnTo>
                    <a:pt x="1104900" y="1524000"/>
                  </a:lnTo>
                  <a:lnTo>
                    <a:pt x="838200" y="1524000"/>
                  </a:lnTo>
                  <a:lnTo>
                    <a:pt x="838200" y="1066800"/>
                  </a:lnTo>
                  <a:close/>
                </a:path>
                <a:path w="2743200" h="1524000">
                  <a:moveTo>
                    <a:pt x="1524000" y="0"/>
                  </a:moveTo>
                  <a:lnTo>
                    <a:pt x="2743199" y="0"/>
                  </a:lnTo>
                </a:path>
                <a:path w="2743200" h="1524000">
                  <a:moveTo>
                    <a:pt x="1524000" y="1295400"/>
                  </a:moveTo>
                  <a:lnTo>
                    <a:pt x="2743199" y="1295400"/>
                  </a:lnTo>
                </a:path>
                <a:path w="2743200" h="1524000">
                  <a:moveTo>
                    <a:pt x="2057399" y="1295400"/>
                  </a:moveTo>
                  <a:lnTo>
                    <a:pt x="0" y="152400"/>
                  </a:lnTo>
                </a:path>
                <a:path w="2743200" h="1524000">
                  <a:moveTo>
                    <a:pt x="1981199" y="0"/>
                  </a:moveTo>
                  <a:lnTo>
                    <a:pt x="0" y="1219200"/>
                  </a:lnTo>
                </a:path>
                <a:path w="2743200" h="1524000">
                  <a:moveTo>
                    <a:pt x="0" y="1219200"/>
                  </a:moveTo>
                  <a:lnTo>
                    <a:pt x="838200" y="1219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4639" y="4171188"/>
              <a:ext cx="85344" cy="853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8439" y="2951988"/>
              <a:ext cx="85344" cy="853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5039" y="4171188"/>
              <a:ext cx="161544" cy="16154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566406" y="2831083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66406" y="4126738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/>
                <a:cs typeface="Times New Roman"/>
              </a:rPr>
              <a:t>Qbar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5311" y="2907283"/>
            <a:ext cx="1159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7890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n1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38427" y="2589593"/>
            <a:ext cx="4352925" cy="1947545"/>
            <a:chOff x="1138427" y="2589593"/>
            <a:chExt cx="4352925" cy="1947545"/>
          </a:xfrm>
        </p:grpSpPr>
        <p:sp>
          <p:nvSpPr>
            <p:cNvPr id="21" name="object 21"/>
            <p:cNvSpPr/>
            <p:nvPr/>
          </p:nvSpPr>
          <p:spPr>
            <a:xfrm>
              <a:off x="3276600" y="3003804"/>
              <a:ext cx="304800" cy="1219200"/>
            </a:xfrm>
            <a:custGeom>
              <a:avLst/>
              <a:gdLst/>
              <a:ahLst/>
              <a:cxnLst/>
              <a:rect l="l" t="t" r="r" b="b"/>
              <a:pathLst>
                <a:path w="304800" h="1219200">
                  <a:moveTo>
                    <a:pt x="0" y="0"/>
                  </a:moveTo>
                  <a:lnTo>
                    <a:pt x="0" y="1219200"/>
                  </a:lnTo>
                </a:path>
                <a:path w="304800" h="1219200">
                  <a:moveTo>
                    <a:pt x="0" y="0"/>
                  </a:moveTo>
                  <a:lnTo>
                    <a:pt x="304800" y="0"/>
                  </a:lnTo>
                </a:path>
                <a:path w="304800" h="1219200">
                  <a:moveTo>
                    <a:pt x="0" y="1219200"/>
                  </a:moveTo>
                  <a:lnTo>
                    <a:pt x="304800" y="1219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5827" y="3532631"/>
              <a:ext cx="85344" cy="853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501517" y="2695955"/>
              <a:ext cx="539115" cy="464820"/>
            </a:xfrm>
            <a:custGeom>
              <a:avLst/>
              <a:gdLst/>
              <a:ahLst/>
              <a:cxnLst/>
              <a:rect l="l" t="t" r="r" b="b"/>
              <a:pathLst>
                <a:path w="539114" h="464819">
                  <a:moveTo>
                    <a:pt x="453136" y="457073"/>
                  </a:moveTo>
                  <a:lnTo>
                    <a:pt x="7366" y="464312"/>
                  </a:lnTo>
                  <a:lnTo>
                    <a:pt x="30948" y="455777"/>
                  </a:lnTo>
                  <a:lnTo>
                    <a:pt x="51877" y="432397"/>
                  </a:lnTo>
                  <a:lnTo>
                    <a:pt x="69341" y="396366"/>
                  </a:lnTo>
                  <a:lnTo>
                    <a:pt x="82531" y="349880"/>
                  </a:lnTo>
                  <a:lnTo>
                    <a:pt x="90633" y="295131"/>
                  </a:lnTo>
                  <a:lnTo>
                    <a:pt x="92837" y="234315"/>
                  </a:lnTo>
                  <a:lnTo>
                    <a:pt x="88676" y="173599"/>
                  </a:lnTo>
                  <a:lnTo>
                    <a:pt x="78815" y="119135"/>
                  </a:lnTo>
                  <a:lnTo>
                    <a:pt x="64135" y="73088"/>
                  </a:lnTo>
                  <a:lnTo>
                    <a:pt x="45517" y="37624"/>
                  </a:lnTo>
                  <a:lnTo>
                    <a:pt x="0" y="7112"/>
                  </a:lnTo>
                  <a:lnTo>
                    <a:pt x="445770" y="0"/>
                  </a:lnTo>
                  <a:lnTo>
                    <a:pt x="491287" y="30423"/>
                  </a:lnTo>
                  <a:lnTo>
                    <a:pt x="509905" y="65865"/>
                  </a:lnTo>
                  <a:lnTo>
                    <a:pt x="524585" y="111901"/>
                  </a:lnTo>
                  <a:lnTo>
                    <a:pt x="534446" y="166361"/>
                  </a:lnTo>
                  <a:lnTo>
                    <a:pt x="538607" y="227076"/>
                  </a:lnTo>
                  <a:lnTo>
                    <a:pt x="536403" y="287892"/>
                  </a:lnTo>
                  <a:lnTo>
                    <a:pt x="528301" y="342641"/>
                  </a:lnTo>
                  <a:lnTo>
                    <a:pt x="515112" y="389127"/>
                  </a:lnTo>
                  <a:lnTo>
                    <a:pt x="497647" y="425158"/>
                  </a:lnTo>
                  <a:lnTo>
                    <a:pt x="476718" y="448538"/>
                  </a:lnTo>
                  <a:lnTo>
                    <a:pt x="453136" y="457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38600" y="2927603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01517" y="4067555"/>
              <a:ext cx="539115" cy="464820"/>
            </a:xfrm>
            <a:custGeom>
              <a:avLst/>
              <a:gdLst/>
              <a:ahLst/>
              <a:cxnLst/>
              <a:rect l="l" t="t" r="r" b="b"/>
              <a:pathLst>
                <a:path w="539114" h="464820">
                  <a:moveTo>
                    <a:pt x="453136" y="457073"/>
                  </a:moveTo>
                  <a:lnTo>
                    <a:pt x="7366" y="464312"/>
                  </a:lnTo>
                  <a:lnTo>
                    <a:pt x="30948" y="455777"/>
                  </a:lnTo>
                  <a:lnTo>
                    <a:pt x="51877" y="432397"/>
                  </a:lnTo>
                  <a:lnTo>
                    <a:pt x="69341" y="396367"/>
                  </a:lnTo>
                  <a:lnTo>
                    <a:pt x="82531" y="349880"/>
                  </a:lnTo>
                  <a:lnTo>
                    <a:pt x="90633" y="295131"/>
                  </a:lnTo>
                  <a:lnTo>
                    <a:pt x="92837" y="234315"/>
                  </a:lnTo>
                  <a:lnTo>
                    <a:pt x="88676" y="173599"/>
                  </a:lnTo>
                  <a:lnTo>
                    <a:pt x="78815" y="119135"/>
                  </a:lnTo>
                  <a:lnTo>
                    <a:pt x="64135" y="73088"/>
                  </a:lnTo>
                  <a:lnTo>
                    <a:pt x="45517" y="37624"/>
                  </a:lnTo>
                  <a:lnTo>
                    <a:pt x="0" y="7112"/>
                  </a:lnTo>
                  <a:lnTo>
                    <a:pt x="445770" y="0"/>
                  </a:lnTo>
                  <a:lnTo>
                    <a:pt x="491287" y="30423"/>
                  </a:lnTo>
                  <a:lnTo>
                    <a:pt x="509905" y="65865"/>
                  </a:lnTo>
                  <a:lnTo>
                    <a:pt x="524585" y="111901"/>
                  </a:lnTo>
                  <a:lnTo>
                    <a:pt x="534446" y="166361"/>
                  </a:lnTo>
                  <a:lnTo>
                    <a:pt x="538607" y="227076"/>
                  </a:lnTo>
                  <a:lnTo>
                    <a:pt x="536403" y="287892"/>
                  </a:lnTo>
                  <a:lnTo>
                    <a:pt x="528301" y="342641"/>
                  </a:lnTo>
                  <a:lnTo>
                    <a:pt x="515112" y="389128"/>
                  </a:lnTo>
                  <a:lnTo>
                    <a:pt x="497647" y="425158"/>
                  </a:lnTo>
                  <a:lnTo>
                    <a:pt x="476718" y="448538"/>
                  </a:lnTo>
                  <a:lnTo>
                    <a:pt x="453136" y="457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55138" y="2594355"/>
              <a:ext cx="384810" cy="419100"/>
            </a:xfrm>
            <a:custGeom>
              <a:avLst/>
              <a:gdLst/>
              <a:ahLst/>
              <a:cxnLst/>
              <a:rect l="l" t="t" r="r" b="b"/>
              <a:pathLst>
                <a:path w="384810" h="419100">
                  <a:moveTo>
                    <a:pt x="0" y="0"/>
                  </a:moveTo>
                  <a:lnTo>
                    <a:pt x="384810" y="202438"/>
                  </a:lnTo>
                  <a:lnTo>
                    <a:pt x="7747" y="4191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4995" y="2738627"/>
              <a:ext cx="161544" cy="1615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8427" y="2738627"/>
              <a:ext cx="85343" cy="8534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98194" y="3380359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Times New Roman"/>
                <a:cs typeface="Times New Roman"/>
              </a:rPr>
              <a:t>clk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600200" y="3383343"/>
            <a:ext cx="919480" cy="428625"/>
            <a:chOff x="1600200" y="3383343"/>
            <a:chExt cx="919480" cy="428625"/>
          </a:xfrm>
        </p:grpSpPr>
        <p:sp>
          <p:nvSpPr>
            <p:cNvPr id="31" name="object 31"/>
            <p:cNvSpPr/>
            <p:nvPr/>
          </p:nvSpPr>
          <p:spPr>
            <a:xfrm>
              <a:off x="1977390" y="3388105"/>
              <a:ext cx="384810" cy="419100"/>
            </a:xfrm>
            <a:custGeom>
              <a:avLst/>
              <a:gdLst/>
              <a:ahLst/>
              <a:cxnLst/>
              <a:rect l="l" t="t" r="r" b="b"/>
              <a:pathLst>
                <a:path w="384810" h="419100">
                  <a:moveTo>
                    <a:pt x="0" y="0"/>
                  </a:moveTo>
                  <a:lnTo>
                    <a:pt x="384810" y="202438"/>
                  </a:lnTo>
                  <a:lnTo>
                    <a:pt x="7747" y="4191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7627" y="3532631"/>
              <a:ext cx="161544" cy="16154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600200" y="3537203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60775" y="4149090"/>
            <a:ext cx="193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Times New Roman"/>
                <a:cs typeface="Times New Roman"/>
              </a:rPr>
              <a:t>r2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11172" y="3462909"/>
            <a:ext cx="217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Times New Roman"/>
                <a:cs typeface="Times New Roman"/>
              </a:rPr>
              <a:t>a1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88794" y="2656458"/>
            <a:ext cx="217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Times New Roman"/>
                <a:cs typeface="Times New Roman"/>
              </a:rPr>
              <a:t>a2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01900" y="3304159"/>
            <a:ext cx="711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clkbar</a:t>
            </a:r>
            <a:r>
              <a:rPr sz="1600" u="sng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49902" y="2618358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00500" y="4097045"/>
            <a:ext cx="1899920" cy="5429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  <a:tabLst>
                <a:tab pos="1532890" algn="l"/>
              </a:tabLst>
            </a:pPr>
            <a:r>
              <a:rPr sz="2400" u="sng" baseline="-104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spc="750" baseline="-1041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n2</a:t>
            </a:r>
            <a:endParaRPr sz="1600">
              <a:latin typeface="Times New Roman"/>
              <a:cs typeface="Times New Roman"/>
            </a:endParaRPr>
          </a:p>
          <a:p>
            <a:pPr marL="587375">
              <a:lnSpc>
                <a:spcPct val="100000"/>
              </a:lnSpc>
              <a:spcBef>
                <a:spcPts val="120"/>
              </a:spcBef>
            </a:pPr>
            <a:r>
              <a:rPr sz="1600" spc="-50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2743200"/>
            <a:ext cx="2667000" cy="1676400"/>
          </a:xfrm>
          <a:custGeom>
            <a:avLst/>
            <a:gdLst/>
            <a:ahLst/>
            <a:cxnLst/>
            <a:rect l="l" t="t" r="r" b="b"/>
            <a:pathLst>
              <a:path w="2667000" h="1676400">
                <a:moveTo>
                  <a:pt x="228600" y="0"/>
                </a:moveTo>
                <a:lnTo>
                  <a:pt x="1371600" y="0"/>
                </a:lnTo>
              </a:path>
              <a:path w="2667000" h="1676400">
                <a:moveTo>
                  <a:pt x="0" y="0"/>
                </a:moveTo>
                <a:lnTo>
                  <a:pt x="228600" y="0"/>
                </a:lnTo>
              </a:path>
              <a:path w="2667000" h="1676400">
                <a:moveTo>
                  <a:pt x="304800" y="0"/>
                </a:moveTo>
                <a:lnTo>
                  <a:pt x="304800" y="1676400"/>
                </a:lnTo>
              </a:path>
              <a:path w="2667000" h="1676400">
                <a:moveTo>
                  <a:pt x="304800" y="1676400"/>
                </a:moveTo>
                <a:lnTo>
                  <a:pt x="2667000" y="1676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806700" y="2542158"/>
            <a:ext cx="10744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5"/>
              </a:lnSpc>
              <a:spcBef>
                <a:spcPts val="95"/>
              </a:spcBef>
              <a:tabLst>
                <a:tab pos="774065" algn="l"/>
              </a:tabLst>
            </a:pPr>
            <a:r>
              <a:rPr sz="1600" u="sng" spc="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6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Dbar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 marL="893444">
              <a:lnSpc>
                <a:spcPts val="1885"/>
              </a:lnSpc>
            </a:pPr>
            <a:r>
              <a:rPr sz="1600" spc="-25" dirty="0">
                <a:latin typeface="Times New Roman"/>
                <a:cs typeface="Times New Roman"/>
              </a:rPr>
              <a:t>r1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108" y="288747"/>
            <a:ext cx="3917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70125" algn="l"/>
              </a:tabLst>
            </a:pPr>
            <a:r>
              <a:rPr sz="3200" dirty="0"/>
              <a:t>Clock</a:t>
            </a:r>
            <a:r>
              <a:rPr sz="3200" spc="-40" dirty="0"/>
              <a:t> </a:t>
            </a:r>
            <a:r>
              <a:rPr sz="3200" spc="-10" dirty="0"/>
              <a:t>girişli</a:t>
            </a:r>
            <a:r>
              <a:rPr sz="3200" dirty="0"/>
              <a:t>	</a:t>
            </a:r>
            <a:r>
              <a:rPr sz="3200" spc="-25" dirty="0"/>
              <a:t>D-</a:t>
            </a:r>
            <a:r>
              <a:rPr sz="3200" spc="-10" dirty="0"/>
              <a:t>flipflop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61617" y="947873"/>
            <a:ext cx="3869054" cy="7715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57142"/>
              <a:buFont typeface="Wingdings"/>
              <a:buChar char=""/>
              <a:tabLst>
                <a:tab pos="354965" algn="l"/>
              </a:tabLst>
            </a:pPr>
            <a:r>
              <a:rPr sz="2100" spc="-40" dirty="0">
                <a:latin typeface="Tahoma"/>
                <a:cs typeface="Tahoma"/>
              </a:rPr>
              <a:t>Negatif</a:t>
            </a:r>
            <a:r>
              <a:rPr sz="2100" spc="-90" dirty="0">
                <a:latin typeface="Tahoma"/>
                <a:cs typeface="Tahoma"/>
              </a:rPr>
              <a:t> </a:t>
            </a:r>
            <a:r>
              <a:rPr sz="2100" spc="-45" dirty="0">
                <a:latin typeface="Tahoma"/>
                <a:cs typeface="Tahoma"/>
              </a:rPr>
              <a:t>kenar</a:t>
            </a:r>
            <a:r>
              <a:rPr sz="2100" spc="-80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tetiklemeli</a:t>
            </a:r>
            <a:r>
              <a:rPr sz="2100" spc="-7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FF’dır.</a:t>
            </a: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3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tane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S-R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Mandal’la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yapılır.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4121" y="2205037"/>
            <a:ext cx="5775325" cy="4083685"/>
            <a:chOff x="1734121" y="2205037"/>
            <a:chExt cx="5775325" cy="4083685"/>
          </a:xfrm>
        </p:grpSpPr>
        <p:sp>
          <p:nvSpPr>
            <p:cNvPr id="5" name="object 5"/>
            <p:cNvSpPr/>
            <p:nvPr/>
          </p:nvSpPr>
          <p:spPr>
            <a:xfrm>
              <a:off x="3842004" y="4366260"/>
              <a:ext cx="600710" cy="478790"/>
            </a:xfrm>
            <a:custGeom>
              <a:avLst/>
              <a:gdLst/>
              <a:ahLst/>
              <a:cxnLst/>
              <a:rect l="l" t="t" r="r" b="b"/>
              <a:pathLst>
                <a:path w="600710" h="478789">
                  <a:moveTo>
                    <a:pt x="0" y="0"/>
                  </a:moveTo>
                  <a:lnTo>
                    <a:pt x="0" y="478535"/>
                  </a:lnTo>
                  <a:lnTo>
                    <a:pt x="360172" y="478535"/>
                  </a:lnTo>
                  <a:lnTo>
                    <a:pt x="371983" y="477012"/>
                  </a:lnTo>
                  <a:lnTo>
                    <a:pt x="383921" y="476122"/>
                  </a:lnTo>
                  <a:lnTo>
                    <a:pt x="395859" y="475360"/>
                  </a:lnTo>
                  <a:lnTo>
                    <a:pt x="407670" y="472947"/>
                  </a:lnTo>
                  <a:lnTo>
                    <a:pt x="419608" y="470662"/>
                  </a:lnTo>
                  <a:lnTo>
                    <a:pt x="464058" y="454787"/>
                  </a:lnTo>
                  <a:lnTo>
                    <a:pt x="493395" y="436625"/>
                  </a:lnTo>
                  <a:lnTo>
                    <a:pt x="503682" y="430275"/>
                  </a:lnTo>
                  <a:lnTo>
                    <a:pt x="512445" y="423925"/>
                  </a:lnTo>
                  <a:lnTo>
                    <a:pt x="521081" y="415289"/>
                  </a:lnTo>
                  <a:lnTo>
                    <a:pt x="529082" y="407288"/>
                  </a:lnTo>
                  <a:lnTo>
                    <a:pt x="537845" y="399414"/>
                  </a:lnTo>
                  <a:lnTo>
                    <a:pt x="545719" y="390778"/>
                  </a:lnTo>
                  <a:lnTo>
                    <a:pt x="552069" y="382015"/>
                  </a:lnTo>
                  <a:lnTo>
                    <a:pt x="558419" y="372490"/>
                  </a:lnTo>
                  <a:lnTo>
                    <a:pt x="565531" y="363092"/>
                  </a:lnTo>
                  <a:lnTo>
                    <a:pt x="571119" y="352806"/>
                  </a:lnTo>
                  <a:lnTo>
                    <a:pt x="576707" y="341756"/>
                  </a:lnTo>
                  <a:lnTo>
                    <a:pt x="581406" y="332231"/>
                  </a:lnTo>
                  <a:lnTo>
                    <a:pt x="585343" y="321182"/>
                  </a:lnTo>
                  <a:lnTo>
                    <a:pt x="589407" y="310006"/>
                  </a:lnTo>
                  <a:lnTo>
                    <a:pt x="592582" y="298195"/>
                  </a:lnTo>
                  <a:lnTo>
                    <a:pt x="594868" y="287146"/>
                  </a:lnTo>
                  <a:lnTo>
                    <a:pt x="597281" y="275208"/>
                  </a:lnTo>
                  <a:lnTo>
                    <a:pt x="598043" y="263397"/>
                  </a:lnTo>
                  <a:lnTo>
                    <a:pt x="598932" y="251587"/>
                  </a:lnTo>
                  <a:lnTo>
                    <a:pt x="600456" y="238887"/>
                  </a:lnTo>
                  <a:lnTo>
                    <a:pt x="598932" y="226948"/>
                  </a:lnTo>
                  <a:lnTo>
                    <a:pt x="598043" y="215137"/>
                  </a:lnTo>
                  <a:lnTo>
                    <a:pt x="589407" y="168528"/>
                  </a:lnTo>
                  <a:lnTo>
                    <a:pt x="585343" y="157352"/>
                  </a:lnTo>
                  <a:lnTo>
                    <a:pt x="581406" y="146303"/>
                  </a:lnTo>
                  <a:lnTo>
                    <a:pt x="576707" y="135254"/>
                  </a:lnTo>
                  <a:lnTo>
                    <a:pt x="571119" y="125729"/>
                  </a:lnTo>
                  <a:lnTo>
                    <a:pt x="565531" y="115442"/>
                  </a:lnTo>
                  <a:lnTo>
                    <a:pt x="558419" y="105156"/>
                  </a:lnTo>
                  <a:lnTo>
                    <a:pt x="552069" y="96519"/>
                  </a:lnTo>
                  <a:lnTo>
                    <a:pt x="545719" y="86994"/>
                  </a:lnTo>
                  <a:lnTo>
                    <a:pt x="512445" y="54609"/>
                  </a:lnTo>
                  <a:lnTo>
                    <a:pt x="493395" y="41147"/>
                  </a:lnTo>
                  <a:lnTo>
                    <a:pt x="484632" y="34797"/>
                  </a:lnTo>
                  <a:lnTo>
                    <a:pt x="442595" y="14985"/>
                  </a:lnTo>
                  <a:lnTo>
                    <a:pt x="395859" y="3175"/>
                  </a:lnTo>
                  <a:lnTo>
                    <a:pt x="383921" y="762"/>
                  </a:lnTo>
                  <a:lnTo>
                    <a:pt x="371983" y="0"/>
                  </a:lnTo>
                  <a:lnTo>
                    <a:pt x="360172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60648" y="4485132"/>
              <a:ext cx="878205" cy="241300"/>
            </a:xfrm>
            <a:custGeom>
              <a:avLst/>
              <a:gdLst/>
              <a:ahLst/>
              <a:cxnLst/>
              <a:rect l="l" t="t" r="r" b="b"/>
              <a:pathLst>
                <a:path w="878204" h="241300">
                  <a:moveTo>
                    <a:pt x="181355" y="0"/>
                  </a:moveTo>
                  <a:lnTo>
                    <a:pt x="6096" y="1524"/>
                  </a:lnTo>
                </a:path>
                <a:path w="878204" h="241300">
                  <a:moveTo>
                    <a:pt x="181355" y="239268"/>
                  </a:moveTo>
                  <a:lnTo>
                    <a:pt x="0" y="240792"/>
                  </a:lnTo>
                </a:path>
                <a:path w="878204" h="241300">
                  <a:moveTo>
                    <a:pt x="181355" y="120396"/>
                  </a:moveTo>
                  <a:lnTo>
                    <a:pt x="6096" y="121920"/>
                  </a:lnTo>
                </a:path>
                <a:path w="878204" h="241300">
                  <a:moveTo>
                    <a:pt x="877824" y="117348"/>
                  </a:moveTo>
                  <a:lnTo>
                    <a:pt x="877824" y="112649"/>
                  </a:lnTo>
                  <a:lnTo>
                    <a:pt x="876173" y="107315"/>
                  </a:lnTo>
                  <a:lnTo>
                    <a:pt x="875411" y="103378"/>
                  </a:lnTo>
                  <a:lnTo>
                    <a:pt x="874649" y="99568"/>
                  </a:lnTo>
                  <a:lnTo>
                    <a:pt x="872236" y="95631"/>
                  </a:lnTo>
                  <a:lnTo>
                    <a:pt x="870712" y="91821"/>
                  </a:lnTo>
                  <a:lnTo>
                    <a:pt x="867537" y="89408"/>
                  </a:lnTo>
                  <a:lnTo>
                    <a:pt x="864235" y="86360"/>
                  </a:lnTo>
                  <a:lnTo>
                    <a:pt x="861949" y="83185"/>
                  </a:lnTo>
                  <a:lnTo>
                    <a:pt x="858774" y="80137"/>
                  </a:lnTo>
                  <a:lnTo>
                    <a:pt x="854710" y="78613"/>
                  </a:lnTo>
                  <a:lnTo>
                    <a:pt x="850773" y="76200"/>
                  </a:lnTo>
                  <a:lnTo>
                    <a:pt x="846836" y="75438"/>
                  </a:lnTo>
                  <a:lnTo>
                    <a:pt x="841248" y="73152"/>
                  </a:lnTo>
                  <a:lnTo>
                    <a:pt x="837184" y="73152"/>
                  </a:lnTo>
                  <a:lnTo>
                    <a:pt x="832485" y="73152"/>
                  </a:lnTo>
                  <a:lnTo>
                    <a:pt x="828548" y="73152"/>
                  </a:lnTo>
                  <a:lnTo>
                    <a:pt x="823722" y="73152"/>
                  </a:lnTo>
                  <a:lnTo>
                    <a:pt x="819785" y="75438"/>
                  </a:lnTo>
                  <a:lnTo>
                    <a:pt x="815721" y="76200"/>
                  </a:lnTo>
                  <a:lnTo>
                    <a:pt x="811784" y="78613"/>
                  </a:lnTo>
                  <a:lnTo>
                    <a:pt x="807847" y="80137"/>
                  </a:lnTo>
                  <a:lnTo>
                    <a:pt x="804672" y="83185"/>
                  </a:lnTo>
                  <a:lnTo>
                    <a:pt x="800607" y="86360"/>
                  </a:lnTo>
                  <a:lnTo>
                    <a:pt x="797432" y="89408"/>
                  </a:lnTo>
                  <a:lnTo>
                    <a:pt x="795909" y="91821"/>
                  </a:lnTo>
                  <a:lnTo>
                    <a:pt x="793496" y="95631"/>
                  </a:lnTo>
                  <a:lnTo>
                    <a:pt x="791844" y="99568"/>
                  </a:lnTo>
                  <a:lnTo>
                    <a:pt x="789559" y="103378"/>
                  </a:lnTo>
                  <a:lnTo>
                    <a:pt x="788669" y="107315"/>
                  </a:lnTo>
                  <a:lnTo>
                    <a:pt x="787907" y="112649"/>
                  </a:lnTo>
                  <a:lnTo>
                    <a:pt x="787907" y="117348"/>
                  </a:lnTo>
                  <a:lnTo>
                    <a:pt x="787907" y="121285"/>
                  </a:lnTo>
                  <a:lnTo>
                    <a:pt x="788669" y="125857"/>
                  </a:lnTo>
                  <a:lnTo>
                    <a:pt x="789559" y="129794"/>
                  </a:lnTo>
                  <a:lnTo>
                    <a:pt x="791844" y="133604"/>
                  </a:lnTo>
                  <a:lnTo>
                    <a:pt x="793496" y="137541"/>
                  </a:lnTo>
                  <a:lnTo>
                    <a:pt x="795909" y="141351"/>
                  </a:lnTo>
                  <a:lnTo>
                    <a:pt x="797432" y="144526"/>
                  </a:lnTo>
                  <a:lnTo>
                    <a:pt x="800607" y="147574"/>
                  </a:lnTo>
                  <a:lnTo>
                    <a:pt x="804672" y="150749"/>
                  </a:lnTo>
                  <a:lnTo>
                    <a:pt x="807847" y="153797"/>
                  </a:lnTo>
                  <a:lnTo>
                    <a:pt x="811784" y="155321"/>
                  </a:lnTo>
                  <a:lnTo>
                    <a:pt x="815721" y="157607"/>
                  </a:lnTo>
                  <a:lnTo>
                    <a:pt x="819785" y="158496"/>
                  </a:lnTo>
                  <a:lnTo>
                    <a:pt x="823722" y="160020"/>
                  </a:lnTo>
                  <a:lnTo>
                    <a:pt x="828548" y="160020"/>
                  </a:lnTo>
                  <a:lnTo>
                    <a:pt x="832485" y="161544"/>
                  </a:lnTo>
                  <a:lnTo>
                    <a:pt x="837184" y="160020"/>
                  </a:lnTo>
                  <a:lnTo>
                    <a:pt x="841248" y="160020"/>
                  </a:lnTo>
                  <a:lnTo>
                    <a:pt x="846836" y="158496"/>
                  </a:lnTo>
                  <a:lnTo>
                    <a:pt x="850773" y="157607"/>
                  </a:lnTo>
                  <a:lnTo>
                    <a:pt x="854710" y="155321"/>
                  </a:lnTo>
                  <a:lnTo>
                    <a:pt x="858774" y="153797"/>
                  </a:lnTo>
                  <a:lnTo>
                    <a:pt x="861949" y="150749"/>
                  </a:lnTo>
                  <a:lnTo>
                    <a:pt x="864235" y="147574"/>
                  </a:lnTo>
                  <a:lnTo>
                    <a:pt x="867537" y="144526"/>
                  </a:lnTo>
                  <a:lnTo>
                    <a:pt x="870712" y="141351"/>
                  </a:lnTo>
                  <a:lnTo>
                    <a:pt x="872236" y="137541"/>
                  </a:lnTo>
                  <a:lnTo>
                    <a:pt x="874649" y="133604"/>
                  </a:lnTo>
                  <a:lnTo>
                    <a:pt x="875411" y="129794"/>
                  </a:lnTo>
                  <a:lnTo>
                    <a:pt x="876173" y="125857"/>
                  </a:lnTo>
                  <a:lnTo>
                    <a:pt x="877824" y="121285"/>
                  </a:lnTo>
                  <a:lnTo>
                    <a:pt x="877824" y="1173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79519" y="2328671"/>
              <a:ext cx="601980" cy="480059"/>
            </a:xfrm>
            <a:custGeom>
              <a:avLst/>
              <a:gdLst/>
              <a:ahLst/>
              <a:cxnLst/>
              <a:rect l="l" t="t" r="r" b="b"/>
              <a:pathLst>
                <a:path w="601979" h="480060">
                  <a:moveTo>
                    <a:pt x="0" y="0"/>
                  </a:moveTo>
                  <a:lnTo>
                    <a:pt x="0" y="480060"/>
                  </a:lnTo>
                  <a:lnTo>
                    <a:pt x="361822" y="480060"/>
                  </a:lnTo>
                  <a:lnTo>
                    <a:pt x="373760" y="479298"/>
                  </a:lnTo>
                  <a:lnTo>
                    <a:pt x="386460" y="478408"/>
                  </a:lnTo>
                  <a:lnTo>
                    <a:pt x="398399" y="477647"/>
                  </a:lnTo>
                  <a:lnTo>
                    <a:pt x="410337" y="475233"/>
                  </a:lnTo>
                  <a:lnTo>
                    <a:pt x="422275" y="472058"/>
                  </a:lnTo>
                  <a:lnTo>
                    <a:pt x="433450" y="469773"/>
                  </a:lnTo>
                  <a:lnTo>
                    <a:pt x="443738" y="465708"/>
                  </a:lnTo>
                  <a:lnTo>
                    <a:pt x="454913" y="461772"/>
                  </a:lnTo>
                  <a:lnTo>
                    <a:pt x="465963" y="456183"/>
                  </a:lnTo>
                  <a:lnTo>
                    <a:pt x="476376" y="451485"/>
                  </a:lnTo>
                  <a:lnTo>
                    <a:pt x="485901" y="445135"/>
                  </a:lnTo>
                  <a:lnTo>
                    <a:pt x="496188" y="438785"/>
                  </a:lnTo>
                  <a:lnTo>
                    <a:pt x="505713" y="432435"/>
                  </a:lnTo>
                  <a:lnTo>
                    <a:pt x="515238" y="425195"/>
                  </a:lnTo>
                  <a:lnTo>
                    <a:pt x="523239" y="417322"/>
                  </a:lnTo>
                  <a:lnTo>
                    <a:pt x="532002" y="409320"/>
                  </a:lnTo>
                  <a:lnTo>
                    <a:pt x="540003" y="401319"/>
                  </a:lnTo>
                  <a:lnTo>
                    <a:pt x="547115" y="392683"/>
                  </a:lnTo>
                  <a:lnTo>
                    <a:pt x="555116" y="383920"/>
                  </a:lnTo>
                  <a:lnTo>
                    <a:pt x="561466" y="374395"/>
                  </a:lnTo>
                  <a:lnTo>
                    <a:pt x="567816" y="364870"/>
                  </a:lnTo>
                  <a:lnTo>
                    <a:pt x="573404" y="354456"/>
                  </a:lnTo>
                  <a:lnTo>
                    <a:pt x="578865" y="343407"/>
                  </a:lnTo>
                  <a:lnTo>
                    <a:pt x="582929" y="333755"/>
                  </a:lnTo>
                  <a:lnTo>
                    <a:pt x="587628" y="322706"/>
                  </a:lnTo>
                  <a:lnTo>
                    <a:pt x="591692" y="311530"/>
                  </a:lnTo>
                  <a:lnTo>
                    <a:pt x="594867" y="299592"/>
                  </a:lnTo>
                  <a:lnTo>
                    <a:pt x="598042" y="288543"/>
                  </a:lnTo>
                  <a:lnTo>
                    <a:pt x="600328" y="276605"/>
                  </a:lnTo>
                  <a:lnTo>
                    <a:pt x="601217" y="264667"/>
                  </a:lnTo>
                  <a:lnTo>
                    <a:pt x="601979" y="252729"/>
                  </a:lnTo>
                  <a:lnTo>
                    <a:pt x="601979" y="240029"/>
                  </a:lnTo>
                  <a:lnTo>
                    <a:pt x="601979" y="227329"/>
                  </a:lnTo>
                  <a:lnTo>
                    <a:pt x="594867" y="179577"/>
                  </a:lnTo>
                  <a:lnTo>
                    <a:pt x="582929" y="147065"/>
                  </a:lnTo>
                  <a:lnTo>
                    <a:pt x="578865" y="135889"/>
                  </a:lnTo>
                  <a:lnTo>
                    <a:pt x="555116" y="96138"/>
                  </a:lnTo>
                  <a:lnTo>
                    <a:pt x="523239" y="61975"/>
                  </a:lnTo>
                  <a:lnTo>
                    <a:pt x="485901" y="34925"/>
                  </a:lnTo>
                  <a:lnTo>
                    <a:pt x="476376" y="28575"/>
                  </a:lnTo>
                  <a:lnTo>
                    <a:pt x="465963" y="23875"/>
                  </a:lnTo>
                  <a:lnTo>
                    <a:pt x="454913" y="19050"/>
                  </a:lnTo>
                  <a:lnTo>
                    <a:pt x="443738" y="15112"/>
                  </a:lnTo>
                  <a:lnTo>
                    <a:pt x="433450" y="11175"/>
                  </a:lnTo>
                  <a:lnTo>
                    <a:pt x="422275" y="8000"/>
                  </a:lnTo>
                  <a:lnTo>
                    <a:pt x="410337" y="4825"/>
                  </a:lnTo>
                  <a:lnTo>
                    <a:pt x="398399" y="3175"/>
                  </a:lnTo>
                  <a:lnTo>
                    <a:pt x="386460" y="762"/>
                  </a:lnTo>
                  <a:lnTo>
                    <a:pt x="373760" y="0"/>
                  </a:lnTo>
                  <a:lnTo>
                    <a:pt x="361822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7307" y="2447543"/>
              <a:ext cx="871855" cy="242570"/>
            </a:xfrm>
            <a:custGeom>
              <a:avLst/>
              <a:gdLst/>
              <a:ahLst/>
              <a:cxnLst/>
              <a:rect l="l" t="t" r="r" b="b"/>
              <a:pathLst>
                <a:path w="871854" h="242569">
                  <a:moveTo>
                    <a:pt x="871727" y="121538"/>
                  </a:moveTo>
                  <a:lnTo>
                    <a:pt x="871727" y="117601"/>
                  </a:lnTo>
                  <a:lnTo>
                    <a:pt x="870965" y="112013"/>
                  </a:lnTo>
                  <a:lnTo>
                    <a:pt x="855852" y="87375"/>
                  </a:lnTo>
                  <a:lnTo>
                    <a:pt x="851788" y="84200"/>
                  </a:lnTo>
                  <a:lnTo>
                    <a:pt x="848613" y="82550"/>
                  </a:lnTo>
                  <a:lnTo>
                    <a:pt x="844676" y="80136"/>
                  </a:lnTo>
                  <a:lnTo>
                    <a:pt x="839851" y="78612"/>
                  </a:lnTo>
                  <a:lnTo>
                    <a:pt x="835913" y="76961"/>
                  </a:lnTo>
                  <a:lnTo>
                    <a:pt x="831976" y="76961"/>
                  </a:lnTo>
                  <a:lnTo>
                    <a:pt x="827151" y="76200"/>
                  </a:lnTo>
                  <a:lnTo>
                    <a:pt x="821563" y="76961"/>
                  </a:lnTo>
                  <a:lnTo>
                    <a:pt x="817626" y="76961"/>
                  </a:lnTo>
                  <a:lnTo>
                    <a:pt x="813688" y="78612"/>
                  </a:lnTo>
                  <a:lnTo>
                    <a:pt x="808863" y="80136"/>
                  </a:lnTo>
                  <a:lnTo>
                    <a:pt x="805688" y="82550"/>
                  </a:lnTo>
                  <a:lnTo>
                    <a:pt x="801751" y="84200"/>
                  </a:lnTo>
                  <a:lnTo>
                    <a:pt x="797687" y="87375"/>
                  </a:lnTo>
                  <a:lnTo>
                    <a:pt x="794512" y="88900"/>
                  </a:lnTo>
                  <a:lnTo>
                    <a:pt x="792099" y="92963"/>
                  </a:lnTo>
                  <a:lnTo>
                    <a:pt x="789813" y="96138"/>
                  </a:lnTo>
                  <a:lnTo>
                    <a:pt x="786638" y="100075"/>
                  </a:lnTo>
                  <a:lnTo>
                    <a:pt x="784987" y="104012"/>
                  </a:lnTo>
                  <a:lnTo>
                    <a:pt x="784225" y="108076"/>
                  </a:lnTo>
                  <a:lnTo>
                    <a:pt x="782574" y="112013"/>
                  </a:lnTo>
                  <a:lnTo>
                    <a:pt x="781812" y="117601"/>
                  </a:lnTo>
                  <a:lnTo>
                    <a:pt x="781812" y="121538"/>
                  </a:lnTo>
                  <a:lnTo>
                    <a:pt x="781812" y="126364"/>
                  </a:lnTo>
                  <a:lnTo>
                    <a:pt x="782574" y="130301"/>
                  </a:lnTo>
                  <a:lnTo>
                    <a:pt x="784225" y="135127"/>
                  </a:lnTo>
                  <a:lnTo>
                    <a:pt x="784987" y="139064"/>
                  </a:lnTo>
                  <a:lnTo>
                    <a:pt x="786638" y="143001"/>
                  </a:lnTo>
                  <a:lnTo>
                    <a:pt x="789813" y="146176"/>
                  </a:lnTo>
                  <a:lnTo>
                    <a:pt x="792099" y="150240"/>
                  </a:lnTo>
                  <a:lnTo>
                    <a:pt x="794512" y="153415"/>
                  </a:lnTo>
                  <a:lnTo>
                    <a:pt x="821563" y="166115"/>
                  </a:lnTo>
                  <a:lnTo>
                    <a:pt x="827151" y="166115"/>
                  </a:lnTo>
                  <a:lnTo>
                    <a:pt x="831976" y="166115"/>
                  </a:lnTo>
                  <a:lnTo>
                    <a:pt x="851788" y="159003"/>
                  </a:lnTo>
                  <a:lnTo>
                    <a:pt x="855852" y="156590"/>
                  </a:lnTo>
                  <a:lnTo>
                    <a:pt x="859027" y="153415"/>
                  </a:lnTo>
                  <a:lnTo>
                    <a:pt x="862202" y="150240"/>
                  </a:lnTo>
                  <a:lnTo>
                    <a:pt x="864615" y="146176"/>
                  </a:lnTo>
                  <a:lnTo>
                    <a:pt x="866901" y="143001"/>
                  </a:lnTo>
                  <a:lnTo>
                    <a:pt x="868552" y="139064"/>
                  </a:lnTo>
                  <a:lnTo>
                    <a:pt x="870076" y="135127"/>
                  </a:lnTo>
                  <a:lnTo>
                    <a:pt x="870965" y="130301"/>
                  </a:lnTo>
                  <a:lnTo>
                    <a:pt x="871727" y="126364"/>
                  </a:lnTo>
                  <a:lnTo>
                    <a:pt x="871727" y="121538"/>
                  </a:lnTo>
                </a:path>
                <a:path w="871854" h="242569">
                  <a:moveTo>
                    <a:pt x="172212" y="0"/>
                  </a:moveTo>
                  <a:lnTo>
                    <a:pt x="0" y="1523"/>
                  </a:lnTo>
                </a:path>
                <a:path w="871854" h="242569">
                  <a:moveTo>
                    <a:pt x="172212" y="240791"/>
                  </a:moveTo>
                  <a:lnTo>
                    <a:pt x="0" y="24231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18943" y="3406139"/>
              <a:ext cx="4373880" cy="510540"/>
            </a:xfrm>
            <a:custGeom>
              <a:avLst/>
              <a:gdLst/>
              <a:ahLst/>
              <a:cxnLst/>
              <a:rect l="l" t="t" r="r" b="b"/>
              <a:pathLst>
                <a:path w="4373880" h="510539">
                  <a:moveTo>
                    <a:pt x="300228" y="151257"/>
                  </a:moveTo>
                  <a:lnTo>
                    <a:pt x="300228" y="155956"/>
                  </a:lnTo>
                  <a:lnTo>
                    <a:pt x="301751" y="159765"/>
                  </a:lnTo>
                  <a:lnTo>
                    <a:pt x="304164" y="163702"/>
                  </a:lnTo>
                  <a:lnTo>
                    <a:pt x="307339" y="166750"/>
                  </a:lnTo>
                  <a:lnTo>
                    <a:pt x="309753" y="169799"/>
                  </a:lnTo>
                  <a:lnTo>
                    <a:pt x="313689" y="171450"/>
                  </a:lnTo>
                  <a:lnTo>
                    <a:pt x="317626" y="172974"/>
                  </a:lnTo>
                  <a:lnTo>
                    <a:pt x="323088" y="173736"/>
                  </a:lnTo>
                  <a:lnTo>
                    <a:pt x="327025" y="172974"/>
                  </a:lnTo>
                  <a:lnTo>
                    <a:pt x="330962" y="171450"/>
                  </a:lnTo>
                  <a:lnTo>
                    <a:pt x="334899" y="169799"/>
                  </a:lnTo>
                  <a:lnTo>
                    <a:pt x="337312" y="166750"/>
                  </a:lnTo>
                  <a:lnTo>
                    <a:pt x="340487" y="163702"/>
                  </a:lnTo>
                  <a:lnTo>
                    <a:pt x="342900" y="159765"/>
                  </a:lnTo>
                  <a:lnTo>
                    <a:pt x="344424" y="155956"/>
                  </a:lnTo>
                  <a:lnTo>
                    <a:pt x="344424" y="151257"/>
                  </a:lnTo>
                  <a:lnTo>
                    <a:pt x="344424" y="147320"/>
                  </a:lnTo>
                  <a:lnTo>
                    <a:pt x="327025" y="129539"/>
                  </a:lnTo>
                  <a:lnTo>
                    <a:pt x="323088" y="129539"/>
                  </a:lnTo>
                  <a:lnTo>
                    <a:pt x="317626" y="129539"/>
                  </a:lnTo>
                  <a:lnTo>
                    <a:pt x="300228" y="147320"/>
                  </a:lnTo>
                  <a:lnTo>
                    <a:pt x="300228" y="151257"/>
                  </a:lnTo>
                </a:path>
                <a:path w="4373880" h="510539">
                  <a:moveTo>
                    <a:pt x="0" y="0"/>
                  </a:moveTo>
                  <a:lnTo>
                    <a:pt x="300228" y="150495"/>
                  </a:lnTo>
                  <a:lnTo>
                    <a:pt x="0" y="300228"/>
                  </a:lnTo>
                  <a:lnTo>
                    <a:pt x="0" y="0"/>
                  </a:lnTo>
                </a:path>
                <a:path w="4373880" h="510539">
                  <a:moveTo>
                    <a:pt x="3773424" y="30480"/>
                  </a:moveTo>
                  <a:lnTo>
                    <a:pt x="3773424" y="510540"/>
                  </a:lnTo>
                  <a:lnTo>
                    <a:pt x="4133596" y="510540"/>
                  </a:lnTo>
                  <a:lnTo>
                    <a:pt x="4146169" y="509016"/>
                  </a:lnTo>
                  <a:lnTo>
                    <a:pt x="4158106" y="508127"/>
                  </a:lnTo>
                  <a:lnTo>
                    <a:pt x="4204970" y="499491"/>
                  </a:lnTo>
                  <a:lnTo>
                    <a:pt x="4216019" y="495427"/>
                  </a:lnTo>
                  <a:lnTo>
                    <a:pt x="4227195" y="491490"/>
                  </a:lnTo>
                  <a:lnTo>
                    <a:pt x="4238244" y="485902"/>
                  </a:lnTo>
                  <a:lnTo>
                    <a:pt x="4247769" y="481203"/>
                  </a:lnTo>
                  <a:lnTo>
                    <a:pt x="4258056" y="475615"/>
                  </a:lnTo>
                  <a:lnTo>
                    <a:pt x="4268343" y="469265"/>
                  </a:lnTo>
                  <a:lnTo>
                    <a:pt x="4277106" y="462153"/>
                  </a:lnTo>
                  <a:lnTo>
                    <a:pt x="4285869" y="455803"/>
                  </a:lnTo>
                  <a:lnTo>
                    <a:pt x="4295394" y="447040"/>
                  </a:lnTo>
                  <a:lnTo>
                    <a:pt x="4304030" y="439166"/>
                  </a:lnTo>
                  <a:lnTo>
                    <a:pt x="4311269" y="431165"/>
                  </a:lnTo>
                  <a:lnTo>
                    <a:pt x="4319142" y="422402"/>
                  </a:lnTo>
                  <a:lnTo>
                    <a:pt x="4325492" y="413766"/>
                  </a:lnTo>
                  <a:lnTo>
                    <a:pt x="4332605" y="404241"/>
                  </a:lnTo>
                  <a:lnTo>
                    <a:pt x="4338955" y="394716"/>
                  </a:lnTo>
                  <a:lnTo>
                    <a:pt x="4344542" y="384429"/>
                  </a:lnTo>
                  <a:lnTo>
                    <a:pt x="4350131" y="374904"/>
                  </a:lnTo>
                  <a:lnTo>
                    <a:pt x="4354830" y="363728"/>
                  </a:lnTo>
                  <a:lnTo>
                    <a:pt x="4358766" y="352679"/>
                  </a:lnTo>
                  <a:lnTo>
                    <a:pt x="4362831" y="341503"/>
                  </a:lnTo>
                  <a:lnTo>
                    <a:pt x="4366006" y="329565"/>
                  </a:lnTo>
                  <a:lnTo>
                    <a:pt x="4369181" y="318516"/>
                  </a:lnTo>
                  <a:lnTo>
                    <a:pt x="4370705" y="306578"/>
                  </a:lnTo>
                  <a:lnTo>
                    <a:pt x="4373117" y="294767"/>
                  </a:lnTo>
                  <a:lnTo>
                    <a:pt x="4373880" y="282829"/>
                  </a:lnTo>
                  <a:lnTo>
                    <a:pt x="4373880" y="270891"/>
                  </a:lnTo>
                  <a:lnTo>
                    <a:pt x="4373880" y="258191"/>
                  </a:lnTo>
                  <a:lnTo>
                    <a:pt x="4373117" y="246253"/>
                  </a:lnTo>
                  <a:lnTo>
                    <a:pt x="4370705" y="234442"/>
                  </a:lnTo>
                  <a:lnTo>
                    <a:pt x="4369181" y="221742"/>
                  </a:lnTo>
                  <a:lnTo>
                    <a:pt x="4366006" y="209804"/>
                  </a:lnTo>
                  <a:lnTo>
                    <a:pt x="4362831" y="199517"/>
                  </a:lnTo>
                  <a:lnTo>
                    <a:pt x="4358766" y="188340"/>
                  </a:lnTo>
                  <a:lnTo>
                    <a:pt x="4354830" y="177292"/>
                  </a:lnTo>
                  <a:lnTo>
                    <a:pt x="4350131" y="166115"/>
                  </a:lnTo>
                  <a:lnTo>
                    <a:pt x="4344542" y="156590"/>
                  </a:lnTo>
                  <a:lnTo>
                    <a:pt x="4338955" y="146304"/>
                  </a:lnTo>
                  <a:lnTo>
                    <a:pt x="4332605" y="136017"/>
                  </a:lnTo>
                  <a:lnTo>
                    <a:pt x="4325492" y="127254"/>
                  </a:lnTo>
                  <a:lnTo>
                    <a:pt x="4319142" y="118618"/>
                  </a:lnTo>
                  <a:lnTo>
                    <a:pt x="4285869" y="85217"/>
                  </a:lnTo>
                  <a:lnTo>
                    <a:pt x="4247769" y="59817"/>
                  </a:lnTo>
                  <a:lnTo>
                    <a:pt x="4238244" y="54229"/>
                  </a:lnTo>
                  <a:lnTo>
                    <a:pt x="4227195" y="49530"/>
                  </a:lnTo>
                  <a:lnTo>
                    <a:pt x="4216019" y="45593"/>
                  </a:lnTo>
                  <a:lnTo>
                    <a:pt x="4204970" y="41529"/>
                  </a:lnTo>
                  <a:lnTo>
                    <a:pt x="4193031" y="38354"/>
                  </a:lnTo>
                  <a:lnTo>
                    <a:pt x="4181982" y="35179"/>
                  </a:lnTo>
                  <a:lnTo>
                    <a:pt x="4170045" y="33655"/>
                  </a:lnTo>
                  <a:lnTo>
                    <a:pt x="4158106" y="32893"/>
                  </a:lnTo>
                  <a:lnTo>
                    <a:pt x="4146169" y="31242"/>
                  </a:lnTo>
                  <a:lnTo>
                    <a:pt x="4133596" y="30480"/>
                  </a:lnTo>
                  <a:lnTo>
                    <a:pt x="3773424" y="304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0155" y="3555491"/>
              <a:ext cx="1066800" cy="243840"/>
            </a:xfrm>
            <a:custGeom>
              <a:avLst/>
              <a:gdLst/>
              <a:ahLst/>
              <a:cxnLst/>
              <a:rect l="l" t="t" r="r" b="b"/>
              <a:pathLst>
                <a:path w="1066800" h="243839">
                  <a:moveTo>
                    <a:pt x="871727" y="122301"/>
                  </a:moveTo>
                  <a:lnTo>
                    <a:pt x="871727" y="117602"/>
                  </a:lnTo>
                  <a:lnTo>
                    <a:pt x="870966" y="112014"/>
                  </a:lnTo>
                  <a:lnTo>
                    <a:pt x="869315" y="107950"/>
                  </a:lnTo>
                  <a:lnTo>
                    <a:pt x="867664" y="104013"/>
                  </a:lnTo>
                  <a:lnTo>
                    <a:pt x="866901" y="100076"/>
                  </a:lnTo>
                  <a:lnTo>
                    <a:pt x="863600" y="96139"/>
                  </a:lnTo>
                  <a:lnTo>
                    <a:pt x="861187" y="93726"/>
                  </a:lnTo>
                  <a:lnTo>
                    <a:pt x="858774" y="90551"/>
                  </a:lnTo>
                  <a:lnTo>
                    <a:pt x="855599" y="87376"/>
                  </a:lnTo>
                  <a:lnTo>
                    <a:pt x="851535" y="84201"/>
                  </a:lnTo>
                  <a:lnTo>
                    <a:pt x="847471" y="82550"/>
                  </a:lnTo>
                  <a:lnTo>
                    <a:pt x="843407" y="80137"/>
                  </a:lnTo>
                  <a:lnTo>
                    <a:pt x="839343" y="78613"/>
                  </a:lnTo>
                  <a:lnTo>
                    <a:pt x="835278" y="76962"/>
                  </a:lnTo>
                  <a:lnTo>
                    <a:pt x="829691" y="76962"/>
                  </a:lnTo>
                  <a:lnTo>
                    <a:pt x="825626" y="76200"/>
                  </a:lnTo>
                  <a:lnTo>
                    <a:pt x="820801" y="76962"/>
                  </a:lnTo>
                  <a:lnTo>
                    <a:pt x="816737" y="76962"/>
                  </a:lnTo>
                  <a:lnTo>
                    <a:pt x="811784" y="78613"/>
                  </a:lnTo>
                  <a:lnTo>
                    <a:pt x="807847" y="80137"/>
                  </a:lnTo>
                  <a:lnTo>
                    <a:pt x="803783" y="82550"/>
                  </a:lnTo>
                  <a:lnTo>
                    <a:pt x="799719" y="84201"/>
                  </a:lnTo>
                  <a:lnTo>
                    <a:pt x="796417" y="87376"/>
                  </a:lnTo>
                  <a:lnTo>
                    <a:pt x="793242" y="90551"/>
                  </a:lnTo>
                  <a:lnTo>
                    <a:pt x="789940" y="93726"/>
                  </a:lnTo>
                  <a:lnTo>
                    <a:pt x="787526" y="96139"/>
                  </a:lnTo>
                  <a:lnTo>
                    <a:pt x="785114" y="100076"/>
                  </a:lnTo>
                  <a:lnTo>
                    <a:pt x="783463" y="104013"/>
                  </a:lnTo>
                  <a:lnTo>
                    <a:pt x="781939" y="107950"/>
                  </a:lnTo>
                  <a:lnTo>
                    <a:pt x="780288" y="112014"/>
                  </a:lnTo>
                  <a:lnTo>
                    <a:pt x="780288" y="117602"/>
                  </a:lnTo>
                  <a:lnTo>
                    <a:pt x="780288" y="122301"/>
                  </a:lnTo>
                  <a:lnTo>
                    <a:pt x="780288" y="126238"/>
                  </a:lnTo>
                  <a:lnTo>
                    <a:pt x="780288" y="131064"/>
                  </a:lnTo>
                  <a:lnTo>
                    <a:pt x="781939" y="135001"/>
                  </a:lnTo>
                  <a:lnTo>
                    <a:pt x="793242" y="153289"/>
                  </a:lnTo>
                  <a:lnTo>
                    <a:pt x="796417" y="156464"/>
                  </a:lnTo>
                  <a:lnTo>
                    <a:pt x="799719" y="159639"/>
                  </a:lnTo>
                  <a:lnTo>
                    <a:pt x="803783" y="161290"/>
                  </a:lnTo>
                  <a:lnTo>
                    <a:pt x="807847" y="163703"/>
                  </a:lnTo>
                  <a:lnTo>
                    <a:pt x="811784" y="164465"/>
                  </a:lnTo>
                  <a:lnTo>
                    <a:pt x="816737" y="165989"/>
                  </a:lnTo>
                  <a:lnTo>
                    <a:pt x="820801" y="165989"/>
                  </a:lnTo>
                  <a:lnTo>
                    <a:pt x="825626" y="167640"/>
                  </a:lnTo>
                  <a:lnTo>
                    <a:pt x="829691" y="165989"/>
                  </a:lnTo>
                  <a:lnTo>
                    <a:pt x="835278" y="165989"/>
                  </a:lnTo>
                  <a:lnTo>
                    <a:pt x="839343" y="164465"/>
                  </a:lnTo>
                  <a:lnTo>
                    <a:pt x="843407" y="163703"/>
                  </a:lnTo>
                  <a:lnTo>
                    <a:pt x="847471" y="161290"/>
                  </a:lnTo>
                  <a:lnTo>
                    <a:pt x="863600" y="146939"/>
                  </a:lnTo>
                  <a:lnTo>
                    <a:pt x="866901" y="143002"/>
                  </a:lnTo>
                  <a:lnTo>
                    <a:pt x="867664" y="139065"/>
                  </a:lnTo>
                  <a:lnTo>
                    <a:pt x="869315" y="135001"/>
                  </a:lnTo>
                  <a:lnTo>
                    <a:pt x="870966" y="131064"/>
                  </a:lnTo>
                  <a:lnTo>
                    <a:pt x="871727" y="126238"/>
                  </a:lnTo>
                  <a:lnTo>
                    <a:pt x="871727" y="122301"/>
                  </a:lnTo>
                </a:path>
                <a:path w="1066800" h="243839">
                  <a:moveTo>
                    <a:pt x="172212" y="0"/>
                  </a:moveTo>
                  <a:lnTo>
                    <a:pt x="0" y="1524"/>
                  </a:lnTo>
                </a:path>
                <a:path w="1066800" h="243839">
                  <a:moveTo>
                    <a:pt x="172212" y="242316"/>
                  </a:moveTo>
                  <a:lnTo>
                    <a:pt x="0" y="243840"/>
                  </a:lnTo>
                </a:path>
                <a:path w="1066800" h="243839">
                  <a:moveTo>
                    <a:pt x="871727" y="123444"/>
                  </a:moveTo>
                  <a:lnTo>
                    <a:pt x="1066800" y="12496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42004" y="3317747"/>
              <a:ext cx="600710" cy="480059"/>
            </a:xfrm>
            <a:custGeom>
              <a:avLst/>
              <a:gdLst/>
              <a:ahLst/>
              <a:cxnLst/>
              <a:rect l="l" t="t" r="r" b="b"/>
              <a:pathLst>
                <a:path w="600710" h="480060">
                  <a:moveTo>
                    <a:pt x="0" y="0"/>
                  </a:moveTo>
                  <a:lnTo>
                    <a:pt x="0" y="480059"/>
                  </a:lnTo>
                  <a:lnTo>
                    <a:pt x="360172" y="480059"/>
                  </a:lnTo>
                  <a:lnTo>
                    <a:pt x="371983" y="479297"/>
                  </a:lnTo>
                  <a:lnTo>
                    <a:pt x="383921" y="477646"/>
                  </a:lnTo>
                  <a:lnTo>
                    <a:pt x="395859" y="476884"/>
                  </a:lnTo>
                  <a:lnTo>
                    <a:pt x="442595" y="464946"/>
                  </a:lnTo>
                  <a:lnTo>
                    <a:pt x="474345" y="450722"/>
                  </a:lnTo>
                  <a:lnTo>
                    <a:pt x="484632" y="445134"/>
                  </a:lnTo>
                  <a:lnTo>
                    <a:pt x="493395" y="438022"/>
                  </a:lnTo>
                  <a:lnTo>
                    <a:pt x="503682" y="432434"/>
                  </a:lnTo>
                  <a:lnTo>
                    <a:pt x="512445" y="425322"/>
                  </a:lnTo>
                  <a:lnTo>
                    <a:pt x="521081" y="417321"/>
                  </a:lnTo>
                  <a:lnTo>
                    <a:pt x="529082" y="409447"/>
                  </a:lnTo>
                  <a:lnTo>
                    <a:pt x="537845" y="401446"/>
                  </a:lnTo>
                  <a:lnTo>
                    <a:pt x="565531" y="364235"/>
                  </a:lnTo>
                  <a:lnTo>
                    <a:pt x="585343" y="322199"/>
                  </a:lnTo>
                  <a:lnTo>
                    <a:pt x="589407" y="311022"/>
                  </a:lnTo>
                  <a:lnTo>
                    <a:pt x="592582" y="299084"/>
                  </a:lnTo>
                  <a:lnTo>
                    <a:pt x="594868" y="288798"/>
                  </a:lnTo>
                  <a:lnTo>
                    <a:pt x="597281" y="276098"/>
                  </a:lnTo>
                  <a:lnTo>
                    <a:pt x="598043" y="264287"/>
                  </a:lnTo>
                  <a:lnTo>
                    <a:pt x="598932" y="252349"/>
                  </a:lnTo>
                  <a:lnTo>
                    <a:pt x="600456" y="239649"/>
                  </a:lnTo>
                  <a:lnTo>
                    <a:pt x="598932" y="227711"/>
                  </a:lnTo>
                  <a:lnTo>
                    <a:pt x="598043" y="215773"/>
                  </a:lnTo>
                  <a:lnTo>
                    <a:pt x="597281" y="203962"/>
                  </a:lnTo>
                  <a:lnTo>
                    <a:pt x="594868" y="192024"/>
                  </a:lnTo>
                  <a:lnTo>
                    <a:pt x="592582" y="180086"/>
                  </a:lnTo>
                  <a:lnTo>
                    <a:pt x="589407" y="169037"/>
                  </a:lnTo>
                  <a:lnTo>
                    <a:pt x="585343" y="157861"/>
                  </a:lnTo>
                  <a:lnTo>
                    <a:pt x="581406" y="146812"/>
                  </a:lnTo>
                  <a:lnTo>
                    <a:pt x="576707" y="135636"/>
                  </a:lnTo>
                  <a:lnTo>
                    <a:pt x="571119" y="126111"/>
                  </a:lnTo>
                  <a:lnTo>
                    <a:pt x="565531" y="115824"/>
                  </a:lnTo>
                  <a:lnTo>
                    <a:pt x="558419" y="106299"/>
                  </a:lnTo>
                  <a:lnTo>
                    <a:pt x="552069" y="96012"/>
                  </a:lnTo>
                  <a:lnTo>
                    <a:pt x="545719" y="87249"/>
                  </a:lnTo>
                  <a:lnTo>
                    <a:pt x="537845" y="79375"/>
                  </a:lnTo>
                  <a:lnTo>
                    <a:pt x="529082" y="69850"/>
                  </a:lnTo>
                  <a:lnTo>
                    <a:pt x="521081" y="61849"/>
                  </a:lnTo>
                  <a:lnTo>
                    <a:pt x="512445" y="54737"/>
                  </a:lnTo>
                  <a:lnTo>
                    <a:pt x="503682" y="48387"/>
                  </a:lnTo>
                  <a:lnTo>
                    <a:pt x="493395" y="41275"/>
                  </a:lnTo>
                  <a:lnTo>
                    <a:pt x="484632" y="34925"/>
                  </a:lnTo>
                  <a:lnTo>
                    <a:pt x="474345" y="29337"/>
                  </a:lnTo>
                  <a:lnTo>
                    <a:pt x="464058" y="24637"/>
                  </a:lnTo>
                  <a:lnTo>
                    <a:pt x="453771" y="19050"/>
                  </a:lnTo>
                  <a:lnTo>
                    <a:pt x="442595" y="15112"/>
                  </a:lnTo>
                  <a:lnTo>
                    <a:pt x="430657" y="11049"/>
                  </a:lnTo>
                  <a:lnTo>
                    <a:pt x="419608" y="7874"/>
                  </a:lnTo>
                  <a:lnTo>
                    <a:pt x="407670" y="5587"/>
                  </a:lnTo>
                  <a:lnTo>
                    <a:pt x="395859" y="3175"/>
                  </a:lnTo>
                  <a:lnTo>
                    <a:pt x="383921" y="1524"/>
                  </a:lnTo>
                  <a:lnTo>
                    <a:pt x="371983" y="0"/>
                  </a:lnTo>
                  <a:lnTo>
                    <a:pt x="360172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60648" y="3436619"/>
              <a:ext cx="1080770" cy="242570"/>
            </a:xfrm>
            <a:custGeom>
              <a:avLst/>
              <a:gdLst/>
              <a:ahLst/>
              <a:cxnLst/>
              <a:rect l="l" t="t" r="r" b="b"/>
              <a:pathLst>
                <a:path w="1080770" h="242570">
                  <a:moveTo>
                    <a:pt x="181355" y="0"/>
                  </a:moveTo>
                  <a:lnTo>
                    <a:pt x="6096" y="1524"/>
                  </a:lnTo>
                </a:path>
                <a:path w="1080770" h="242570">
                  <a:moveTo>
                    <a:pt x="181355" y="240791"/>
                  </a:moveTo>
                  <a:lnTo>
                    <a:pt x="0" y="242315"/>
                  </a:lnTo>
                </a:path>
                <a:path w="1080770" h="242570">
                  <a:moveTo>
                    <a:pt x="181355" y="118871"/>
                  </a:moveTo>
                  <a:lnTo>
                    <a:pt x="6096" y="120395"/>
                  </a:lnTo>
                </a:path>
                <a:path w="1080770" h="242570">
                  <a:moveTo>
                    <a:pt x="877824" y="116966"/>
                  </a:moveTo>
                  <a:lnTo>
                    <a:pt x="877824" y="112267"/>
                  </a:lnTo>
                  <a:lnTo>
                    <a:pt x="876173" y="107568"/>
                  </a:lnTo>
                  <a:lnTo>
                    <a:pt x="875411" y="103631"/>
                  </a:lnTo>
                  <a:lnTo>
                    <a:pt x="874649" y="99821"/>
                  </a:lnTo>
                  <a:lnTo>
                    <a:pt x="872236" y="95884"/>
                  </a:lnTo>
                  <a:lnTo>
                    <a:pt x="870712" y="91947"/>
                  </a:lnTo>
                  <a:lnTo>
                    <a:pt x="867537" y="88772"/>
                  </a:lnTo>
                  <a:lnTo>
                    <a:pt x="864235" y="85725"/>
                  </a:lnTo>
                  <a:lnTo>
                    <a:pt x="861949" y="82550"/>
                  </a:lnTo>
                  <a:lnTo>
                    <a:pt x="858774" y="79501"/>
                  </a:lnTo>
                  <a:lnTo>
                    <a:pt x="854710" y="77850"/>
                  </a:lnTo>
                  <a:lnTo>
                    <a:pt x="850773" y="75564"/>
                  </a:lnTo>
                  <a:lnTo>
                    <a:pt x="846836" y="73913"/>
                  </a:lnTo>
                  <a:lnTo>
                    <a:pt x="841248" y="73151"/>
                  </a:lnTo>
                  <a:lnTo>
                    <a:pt x="837184" y="73151"/>
                  </a:lnTo>
                  <a:lnTo>
                    <a:pt x="832485" y="71627"/>
                  </a:lnTo>
                  <a:lnTo>
                    <a:pt x="828548" y="73151"/>
                  </a:lnTo>
                  <a:lnTo>
                    <a:pt x="823722" y="73151"/>
                  </a:lnTo>
                  <a:lnTo>
                    <a:pt x="819785" y="73913"/>
                  </a:lnTo>
                  <a:lnTo>
                    <a:pt x="815721" y="75564"/>
                  </a:lnTo>
                  <a:lnTo>
                    <a:pt x="811784" y="77850"/>
                  </a:lnTo>
                  <a:lnTo>
                    <a:pt x="807847" y="79501"/>
                  </a:lnTo>
                  <a:lnTo>
                    <a:pt x="804672" y="82550"/>
                  </a:lnTo>
                  <a:lnTo>
                    <a:pt x="800607" y="85725"/>
                  </a:lnTo>
                  <a:lnTo>
                    <a:pt x="797432" y="88772"/>
                  </a:lnTo>
                  <a:lnTo>
                    <a:pt x="795909" y="91947"/>
                  </a:lnTo>
                  <a:lnTo>
                    <a:pt x="793496" y="95884"/>
                  </a:lnTo>
                  <a:lnTo>
                    <a:pt x="791844" y="99821"/>
                  </a:lnTo>
                  <a:lnTo>
                    <a:pt x="789559" y="103631"/>
                  </a:lnTo>
                  <a:lnTo>
                    <a:pt x="788669" y="107568"/>
                  </a:lnTo>
                  <a:lnTo>
                    <a:pt x="787907" y="112267"/>
                  </a:lnTo>
                  <a:lnTo>
                    <a:pt x="787907" y="116966"/>
                  </a:lnTo>
                  <a:lnTo>
                    <a:pt x="787907" y="120903"/>
                  </a:lnTo>
                  <a:lnTo>
                    <a:pt x="788669" y="126364"/>
                  </a:lnTo>
                  <a:lnTo>
                    <a:pt x="789559" y="130301"/>
                  </a:lnTo>
                  <a:lnTo>
                    <a:pt x="791844" y="134238"/>
                  </a:lnTo>
                  <a:lnTo>
                    <a:pt x="793496" y="138049"/>
                  </a:lnTo>
                  <a:lnTo>
                    <a:pt x="795909" y="141985"/>
                  </a:lnTo>
                  <a:lnTo>
                    <a:pt x="797432" y="144399"/>
                  </a:lnTo>
                  <a:lnTo>
                    <a:pt x="800607" y="147446"/>
                  </a:lnTo>
                  <a:lnTo>
                    <a:pt x="804672" y="150621"/>
                  </a:lnTo>
                  <a:lnTo>
                    <a:pt x="807847" y="153669"/>
                  </a:lnTo>
                  <a:lnTo>
                    <a:pt x="811784" y="155320"/>
                  </a:lnTo>
                  <a:lnTo>
                    <a:pt x="815721" y="157606"/>
                  </a:lnTo>
                  <a:lnTo>
                    <a:pt x="819785" y="158368"/>
                  </a:lnTo>
                  <a:lnTo>
                    <a:pt x="823722" y="160019"/>
                  </a:lnTo>
                  <a:lnTo>
                    <a:pt x="828548" y="160019"/>
                  </a:lnTo>
                  <a:lnTo>
                    <a:pt x="832485" y="161543"/>
                  </a:lnTo>
                  <a:lnTo>
                    <a:pt x="837184" y="160019"/>
                  </a:lnTo>
                  <a:lnTo>
                    <a:pt x="841248" y="160019"/>
                  </a:lnTo>
                  <a:lnTo>
                    <a:pt x="846836" y="158368"/>
                  </a:lnTo>
                  <a:lnTo>
                    <a:pt x="850773" y="157606"/>
                  </a:lnTo>
                  <a:lnTo>
                    <a:pt x="854710" y="155320"/>
                  </a:lnTo>
                  <a:lnTo>
                    <a:pt x="858774" y="153669"/>
                  </a:lnTo>
                  <a:lnTo>
                    <a:pt x="861949" y="150621"/>
                  </a:lnTo>
                  <a:lnTo>
                    <a:pt x="864235" y="147446"/>
                  </a:lnTo>
                  <a:lnTo>
                    <a:pt x="867537" y="144399"/>
                  </a:lnTo>
                  <a:lnTo>
                    <a:pt x="870712" y="141985"/>
                  </a:lnTo>
                  <a:lnTo>
                    <a:pt x="872236" y="138049"/>
                  </a:lnTo>
                  <a:lnTo>
                    <a:pt x="874649" y="134238"/>
                  </a:lnTo>
                  <a:lnTo>
                    <a:pt x="875411" y="130301"/>
                  </a:lnTo>
                  <a:lnTo>
                    <a:pt x="876173" y="126364"/>
                  </a:lnTo>
                  <a:lnTo>
                    <a:pt x="877824" y="120903"/>
                  </a:lnTo>
                  <a:lnTo>
                    <a:pt x="877824" y="116966"/>
                  </a:lnTo>
                </a:path>
                <a:path w="1080770" h="242570">
                  <a:moveTo>
                    <a:pt x="877824" y="118871"/>
                  </a:moveTo>
                  <a:lnTo>
                    <a:pt x="1080515" y="1203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3036" y="4245864"/>
              <a:ext cx="600710" cy="480059"/>
            </a:xfrm>
            <a:custGeom>
              <a:avLst/>
              <a:gdLst/>
              <a:ahLst/>
              <a:cxnLst/>
              <a:rect l="l" t="t" r="r" b="b"/>
              <a:pathLst>
                <a:path w="600709" h="480060">
                  <a:moveTo>
                    <a:pt x="0" y="0"/>
                  </a:moveTo>
                  <a:lnTo>
                    <a:pt x="0" y="480060"/>
                  </a:lnTo>
                  <a:lnTo>
                    <a:pt x="359790" y="480060"/>
                  </a:lnTo>
                  <a:lnTo>
                    <a:pt x="373252" y="479298"/>
                  </a:lnTo>
                  <a:lnTo>
                    <a:pt x="385190" y="477647"/>
                  </a:lnTo>
                  <a:lnTo>
                    <a:pt x="397128" y="476885"/>
                  </a:lnTo>
                  <a:lnTo>
                    <a:pt x="409066" y="475361"/>
                  </a:lnTo>
                  <a:lnTo>
                    <a:pt x="420115" y="472186"/>
                  </a:lnTo>
                  <a:lnTo>
                    <a:pt x="432053" y="469011"/>
                  </a:lnTo>
                  <a:lnTo>
                    <a:pt x="443229" y="464947"/>
                  </a:lnTo>
                  <a:lnTo>
                    <a:pt x="454278" y="461010"/>
                  </a:lnTo>
                  <a:lnTo>
                    <a:pt x="464692" y="456311"/>
                  </a:lnTo>
                  <a:lnTo>
                    <a:pt x="474979" y="449961"/>
                  </a:lnTo>
                  <a:lnTo>
                    <a:pt x="485266" y="445135"/>
                  </a:lnTo>
                  <a:lnTo>
                    <a:pt x="494791" y="438023"/>
                  </a:lnTo>
                  <a:lnTo>
                    <a:pt x="503555" y="432435"/>
                  </a:lnTo>
                  <a:lnTo>
                    <a:pt x="513080" y="425323"/>
                  </a:lnTo>
                  <a:lnTo>
                    <a:pt x="521842" y="417322"/>
                  </a:lnTo>
                  <a:lnTo>
                    <a:pt x="530606" y="409448"/>
                  </a:lnTo>
                  <a:lnTo>
                    <a:pt x="537717" y="401447"/>
                  </a:lnTo>
                  <a:lnTo>
                    <a:pt x="545591" y="391922"/>
                  </a:lnTo>
                  <a:lnTo>
                    <a:pt x="552831" y="383286"/>
                  </a:lnTo>
                  <a:lnTo>
                    <a:pt x="559942" y="374523"/>
                  </a:lnTo>
                  <a:lnTo>
                    <a:pt x="565531" y="364236"/>
                  </a:lnTo>
                  <a:lnTo>
                    <a:pt x="571881" y="354711"/>
                  </a:lnTo>
                  <a:lnTo>
                    <a:pt x="576580" y="343535"/>
                  </a:lnTo>
                  <a:lnTo>
                    <a:pt x="581406" y="333248"/>
                  </a:lnTo>
                  <a:lnTo>
                    <a:pt x="586105" y="322199"/>
                  </a:lnTo>
                  <a:lnTo>
                    <a:pt x="590168" y="311023"/>
                  </a:lnTo>
                  <a:lnTo>
                    <a:pt x="592455" y="299085"/>
                  </a:lnTo>
                  <a:lnTo>
                    <a:pt x="595630" y="288798"/>
                  </a:lnTo>
                  <a:lnTo>
                    <a:pt x="598042" y="276098"/>
                  </a:lnTo>
                  <a:lnTo>
                    <a:pt x="599693" y="264287"/>
                  </a:lnTo>
                  <a:lnTo>
                    <a:pt x="600456" y="252349"/>
                  </a:lnTo>
                  <a:lnTo>
                    <a:pt x="600456" y="239649"/>
                  </a:lnTo>
                  <a:lnTo>
                    <a:pt x="600456" y="227711"/>
                  </a:lnTo>
                  <a:lnTo>
                    <a:pt x="599693" y="215773"/>
                  </a:lnTo>
                  <a:lnTo>
                    <a:pt x="598042" y="203962"/>
                  </a:lnTo>
                  <a:lnTo>
                    <a:pt x="595630" y="192024"/>
                  </a:lnTo>
                  <a:lnTo>
                    <a:pt x="592455" y="180086"/>
                  </a:lnTo>
                  <a:lnTo>
                    <a:pt x="590168" y="169037"/>
                  </a:lnTo>
                  <a:lnTo>
                    <a:pt x="571881" y="126111"/>
                  </a:lnTo>
                  <a:lnTo>
                    <a:pt x="565531" y="115824"/>
                  </a:lnTo>
                  <a:lnTo>
                    <a:pt x="559942" y="106299"/>
                  </a:lnTo>
                  <a:lnTo>
                    <a:pt x="552831" y="96012"/>
                  </a:lnTo>
                  <a:lnTo>
                    <a:pt x="545591" y="87249"/>
                  </a:lnTo>
                  <a:lnTo>
                    <a:pt x="537717" y="79375"/>
                  </a:lnTo>
                  <a:lnTo>
                    <a:pt x="530606" y="69850"/>
                  </a:lnTo>
                  <a:lnTo>
                    <a:pt x="521842" y="61849"/>
                  </a:lnTo>
                  <a:lnTo>
                    <a:pt x="513080" y="54737"/>
                  </a:lnTo>
                  <a:lnTo>
                    <a:pt x="503555" y="48387"/>
                  </a:lnTo>
                  <a:lnTo>
                    <a:pt x="494791" y="41275"/>
                  </a:lnTo>
                  <a:lnTo>
                    <a:pt x="485266" y="34925"/>
                  </a:lnTo>
                  <a:lnTo>
                    <a:pt x="474979" y="29337"/>
                  </a:lnTo>
                  <a:lnTo>
                    <a:pt x="464692" y="24637"/>
                  </a:lnTo>
                  <a:lnTo>
                    <a:pt x="454278" y="19050"/>
                  </a:lnTo>
                  <a:lnTo>
                    <a:pt x="443229" y="15112"/>
                  </a:lnTo>
                  <a:lnTo>
                    <a:pt x="432053" y="11049"/>
                  </a:lnTo>
                  <a:lnTo>
                    <a:pt x="420115" y="7874"/>
                  </a:lnTo>
                  <a:lnTo>
                    <a:pt x="409066" y="5587"/>
                  </a:lnTo>
                  <a:lnTo>
                    <a:pt x="397128" y="3175"/>
                  </a:lnTo>
                  <a:lnTo>
                    <a:pt x="385190" y="1524"/>
                  </a:lnTo>
                  <a:lnTo>
                    <a:pt x="373252" y="0"/>
                  </a:lnTo>
                  <a:lnTo>
                    <a:pt x="35979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23204" y="4366260"/>
              <a:ext cx="1080770" cy="241300"/>
            </a:xfrm>
            <a:custGeom>
              <a:avLst/>
              <a:gdLst/>
              <a:ahLst/>
              <a:cxnLst/>
              <a:rect l="l" t="t" r="r" b="b"/>
              <a:pathLst>
                <a:path w="1080770" h="241300">
                  <a:moveTo>
                    <a:pt x="179832" y="0"/>
                  </a:moveTo>
                  <a:lnTo>
                    <a:pt x="7620" y="1523"/>
                  </a:lnTo>
                </a:path>
                <a:path w="1080770" h="241300">
                  <a:moveTo>
                    <a:pt x="179832" y="239267"/>
                  </a:moveTo>
                  <a:lnTo>
                    <a:pt x="0" y="240791"/>
                  </a:lnTo>
                </a:path>
                <a:path w="1080770" h="241300">
                  <a:moveTo>
                    <a:pt x="179832" y="118871"/>
                  </a:moveTo>
                  <a:lnTo>
                    <a:pt x="7620" y="120395"/>
                  </a:lnTo>
                </a:path>
                <a:path w="1080770" h="241300">
                  <a:moveTo>
                    <a:pt x="877824" y="115442"/>
                  </a:moveTo>
                  <a:lnTo>
                    <a:pt x="877824" y="110616"/>
                  </a:lnTo>
                  <a:lnTo>
                    <a:pt x="876300" y="105663"/>
                  </a:lnTo>
                  <a:lnTo>
                    <a:pt x="875538" y="101600"/>
                  </a:lnTo>
                  <a:lnTo>
                    <a:pt x="873887" y="97662"/>
                  </a:lnTo>
                  <a:lnTo>
                    <a:pt x="872363" y="93598"/>
                  </a:lnTo>
                  <a:lnTo>
                    <a:pt x="869315" y="89534"/>
                  </a:lnTo>
                  <a:lnTo>
                    <a:pt x="867791" y="86232"/>
                  </a:lnTo>
                  <a:lnTo>
                    <a:pt x="864616" y="83057"/>
                  </a:lnTo>
                  <a:lnTo>
                    <a:pt x="861568" y="79756"/>
                  </a:lnTo>
                  <a:lnTo>
                    <a:pt x="857630" y="76581"/>
                  </a:lnTo>
                  <a:lnTo>
                    <a:pt x="853821" y="74929"/>
                  </a:lnTo>
                  <a:lnTo>
                    <a:pt x="849884" y="72516"/>
                  </a:lnTo>
                  <a:lnTo>
                    <a:pt x="846074" y="71754"/>
                  </a:lnTo>
                  <a:lnTo>
                    <a:pt x="842137" y="70103"/>
                  </a:lnTo>
                  <a:lnTo>
                    <a:pt x="837565" y="70103"/>
                  </a:lnTo>
                  <a:lnTo>
                    <a:pt x="833627" y="70103"/>
                  </a:lnTo>
                  <a:lnTo>
                    <a:pt x="828928" y="70103"/>
                  </a:lnTo>
                  <a:lnTo>
                    <a:pt x="825119" y="70103"/>
                  </a:lnTo>
                  <a:lnTo>
                    <a:pt x="819657" y="71754"/>
                  </a:lnTo>
                  <a:lnTo>
                    <a:pt x="802640" y="83057"/>
                  </a:lnTo>
                  <a:lnTo>
                    <a:pt x="799465" y="86232"/>
                  </a:lnTo>
                  <a:lnTo>
                    <a:pt x="796417" y="89534"/>
                  </a:lnTo>
                  <a:lnTo>
                    <a:pt x="794893" y="93598"/>
                  </a:lnTo>
                  <a:lnTo>
                    <a:pt x="792479" y="97662"/>
                  </a:lnTo>
                  <a:lnTo>
                    <a:pt x="791718" y="101600"/>
                  </a:lnTo>
                  <a:lnTo>
                    <a:pt x="790955" y="105663"/>
                  </a:lnTo>
                  <a:lnTo>
                    <a:pt x="789431" y="110616"/>
                  </a:lnTo>
                  <a:lnTo>
                    <a:pt x="789431" y="115442"/>
                  </a:lnTo>
                  <a:lnTo>
                    <a:pt x="789431" y="119506"/>
                  </a:lnTo>
                  <a:lnTo>
                    <a:pt x="790955" y="125094"/>
                  </a:lnTo>
                  <a:lnTo>
                    <a:pt x="791718" y="129158"/>
                  </a:lnTo>
                  <a:lnTo>
                    <a:pt x="792479" y="133222"/>
                  </a:lnTo>
                  <a:lnTo>
                    <a:pt x="794893" y="137287"/>
                  </a:lnTo>
                  <a:lnTo>
                    <a:pt x="796417" y="141350"/>
                  </a:lnTo>
                  <a:lnTo>
                    <a:pt x="799465" y="143763"/>
                  </a:lnTo>
                  <a:lnTo>
                    <a:pt x="802640" y="146938"/>
                  </a:lnTo>
                  <a:lnTo>
                    <a:pt x="819657" y="158369"/>
                  </a:lnTo>
                  <a:lnTo>
                    <a:pt x="825119" y="160781"/>
                  </a:lnTo>
                  <a:lnTo>
                    <a:pt x="828928" y="160781"/>
                  </a:lnTo>
                  <a:lnTo>
                    <a:pt x="833627" y="161544"/>
                  </a:lnTo>
                  <a:lnTo>
                    <a:pt x="837565" y="160781"/>
                  </a:lnTo>
                  <a:lnTo>
                    <a:pt x="842137" y="160781"/>
                  </a:lnTo>
                  <a:lnTo>
                    <a:pt x="846074" y="158369"/>
                  </a:lnTo>
                  <a:lnTo>
                    <a:pt x="849884" y="157479"/>
                  </a:lnTo>
                  <a:lnTo>
                    <a:pt x="853821" y="155066"/>
                  </a:lnTo>
                  <a:lnTo>
                    <a:pt x="857630" y="153415"/>
                  </a:lnTo>
                  <a:lnTo>
                    <a:pt x="861568" y="150240"/>
                  </a:lnTo>
                  <a:lnTo>
                    <a:pt x="864616" y="146938"/>
                  </a:lnTo>
                  <a:lnTo>
                    <a:pt x="867791" y="143763"/>
                  </a:lnTo>
                  <a:lnTo>
                    <a:pt x="869315" y="141350"/>
                  </a:lnTo>
                  <a:lnTo>
                    <a:pt x="872363" y="137287"/>
                  </a:lnTo>
                  <a:lnTo>
                    <a:pt x="873887" y="133222"/>
                  </a:lnTo>
                  <a:lnTo>
                    <a:pt x="875538" y="129158"/>
                  </a:lnTo>
                  <a:lnTo>
                    <a:pt x="876300" y="125094"/>
                  </a:lnTo>
                  <a:lnTo>
                    <a:pt x="877824" y="119506"/>
                  </a:lnTo>
                  <a:lnTo>
                    <a:pt x="877824" y="115442"/>
                  </a:lnTo>
                </a:path>
                <a:path w="1080770" h="241300">
                  <a:moveTo>
                    <a:pt x="877824" y="118871"/>
                  </a:moveTo>
                  <a:lnTo>
                    <a:pt x="1080516" y="1203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8943" y="4216907"/>
              <a:ext cx="344805" cy="299085"/>
            </a:xfrm>
            <a:custGeom>
              <a:avLst/>
              <a:gdLst/>
              <a:ahLst/>
              <a:cxnLst/>
              <a:rect l="l" t="t" r="r" b="b"/>
              <a:pathLst>
                <a:path w="344805" h="299085">
                  <a:moveTo>
                    <a:pt x="300228" y="148590"/>
                  </a:moveTo>
                  <a:lnTo>
                    <a:pt x="300228" y="153416"/>
                  </a:lnTo>
                  <a:lnTo>
                    <a:pt x="301751" y="157480"/>
                  </a:lnTo>
                  <a:lnTo>
                    <a:pt x="304164" y="162433"/>
                  </a:lnTo>
                  <a:lnTo>
                    <a:pt x="307339" y="164846"/>
                  </a:lnTo>
                  <a:lnTo>
                    <a:pt x="309753" y="168148"/>
                  </a:lnTo>
                  <a:lnTo>
                    <a:pt x="313689" y="170561"/>
                  </a:lnTo>
                  <a:lnTo>
                    <a:pt x="317626" y="171450"/>
                  </a:lnTo>
                  <a:lnTo>
                    <a:pt x="323088" y="172212"/>
                  </a:lnTo>
                  <a:lnTo>
                    <a:pt x="327025" y="171450"/>
                  </a:lnTo>
                  <a:lnTo>
                    <a:pt x="344424" y="153416"/>
                  </a:lnTo>
                  <a:lnTo>
                    <a:pt x="344424" y="148590"/>
                  </a:lnTo>
                  <a:lnTo>
                    <a:pt x="344424" y="144399"/>
                  </a:lnTo>
                  <a:lnTo>
                    <a:pt x="342900" y="139573"/>
                  </a:lnTo>
                  <a:lnTo>
                    <a:pt x="340487" y="135509"/>
                  </a:lnTo>
                  <a:lnTo>
                    <a:pt x="338836" y="132207"/>
                  </a:lnTo>
                  <a:lnTo>
                    <a:pt x="334899" y="128905"/>
                  </a:lnTo>
                  <a:lnTo>
                    <a:pt x="330962" y="127254"/>
                  </a:lnTo>
                  <a:lnTo>
                    <a:pt x="327025" y="126492"/>
                  </a:lnTo>
                  <a:lnTo>
                    <a:pt x="323088" y="126492"/>
                  </a:lnTo>
                  <a:lnTo>
                    <a:pt x="317626" y="126492"/>
                  </a:lnTo>
                  <a:lnTo>
                    <a:pt x="313689" y="127254"/>
                  </a:lnTo>
                  <a:lnTo>
                    <a:pt x="309753" y="128905"/>
                  </a:lnTo>
                  <a:lnTo>
                    <a:pt x="307339" y="132207"/>
                  </a:lnTo>
                  <a:lnTo>
                    <a:pt x="304164" y="135509"/>
                  </a:lnTo>
                  <a:lnTo>
                    <a:pt x="301751" y="139573"/>
                  </a:lnTo>
                  <a:lnTo>
                    <a:pt x="300228" y="144399"/>
                  </a:lnTo>
                  <a:lnTo>
                    <a:pt x="300228" y="148590"/>
                  </a:lnTo>
                </a:path>
                <a:path w="344805" h="299085">
                  <a:moveTo>
                    <a:pt x="0" y="0"/>
                  </a:moveTo>
                  <a:lnTo>
                    <a:pt x="300228" y="148971"/>
                  </a:lnTo>
                  <a:lnTo>
                    <a:pt x="0" y="298704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38883" y="2447543"/>
              <a:ext cx="3133725" cy="3596640"/>
            </a:xfrm>
            <a:custGeom>
              <a:avLst/>
              <a:gdLst/>
              <a:ahLst/>
              <a:cxnLst/>
              <a:rect l="l" t="t" r="r" b="b"/>
              <a:pathLst>
                <a:path w="3133725" h="3596640">
                  <a:moveTo>
                    <a:pt x="803148" y="1107947"/>
                  </a:moveTo>
                  <a:lnTo>
                    <a:pt x="1927860" y="1109471"/>
                  </a:lnTo>
                </a:path>
                <a:path w="3133725" h="3596640">
                  <a:moveTo>
                    <a:pt x="480060" y="1107947"/>
                  </a:moveTo>
                  <a:lnTo>
                    <a:pt x="0" y="1109471"/>
                  </a:lnTo>
                </a:path>
                <a:path w="3133725" h="3596640">
                  <a:moveTo>
                    <a:pt x="480060" y="1918715"/>
                  </a:moveTo>
                  <a:lnTo>
                    <a:pt x="0" y="1920239"/>
                  </a:lnTo>
                </a:path>
                <a:path w="3133725" h="3596640">
                  <a:moveTo>
                    <a:pt x="803148" y="1918715"/>
                  </a:moveTo>
                  <a:lnTo>
                    <a:pt x="1199388" y="1920239"/>
                  </a:lnTo>
                </a:path>
                <a:path w="3133725" h="3596640">
                  <a:moveTo>
                    <a:pt x="1921764" y="1229867"/>
                  </a:moveTo>
                  <a:lnTo>
                    <a:pt x="1199388" y="1229867"/>
                  </a:lnTo>
                  <a:lnTo>
                    <a:pt x="1199388" y="1918715"/>
                  </a:lnTo>
                </a:path>
                <a:path w="3133725" h="3596640">
                  <a:moveTo>
                    <a:pt x="1928876" y="989076"/>
                  </a:moveTo>
                  <a:lnTo>
                    <a:pt x="1671828" y="989076"/>
                  </a:lnTo>
                  <a:lnTo>
                    <a:pt x="3122676" y="120395"/>
                  </a:lnTo>
                  <a:lnTo>
                    <a:pt x="2882265" y="120395"/>
                  </a:lnTo>
                </a:path>
                <a:path w="3133725" h="3596640">
                  <a:moveTo>
                    <a:pt x="3003804" y="1107947"/>
                  </a:moveTo>
                  <a:lnTo>
                    <a:pt x="3133344" y="1107947"/>
                  </a:lnTo>
                  <a:lnTo>
                    <a:pt x="1680971" y="240791"/>
                  </a:lnTo>
                  <a:lnTo>
                    <a:pt x="1921764" y="240791"/>
                  </a:lnTo>
                </a:path>
                <a:path w="3133725" h="3596640">
                  <a:moveTo>
                    <a:pt x="1867789" y="0"/>
                  </a:moveTo>
                  <a:lnTo>
                    <a:pt x="1319784" y="0"/>
                  </a:lnTo>
                  <a:lnTo>
                    <a:pt x="1319784" y="3596640"/>
                  </a:lnTo>
                  <a:lnTo>
                    <a:pt x="3122676" y="3596640"/>
                  </a:lnTo>
                  <a:lnTo>
                    <a:pt x="3122676" y="3116960"/>
                  </a:lnTo>
                  <a:lnTo>
                    <a:pt x="2982849" y="311543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0667" y="5324855"/>
              <a:ext cx="600710" cy="478790"/>
            </a:xfrm>
            <a:custGeom>
              <a:avLst/>
              <a:gdLst/>
              <a:ahLst/>
              <a:cxnLst/>
              <a:rect l="l" t="t" r="r" b="b"/>
              <a:pathLst>
                <a:path w="600710" h="478789">
                  <a:moveTo>
                    <a:pt x="0" y="0"/>
                  </a:moveTo>
                  <a:lnTo>
                    <a:pt x="0" y="478536"/>
                  </a:lnTo>
                  <a:lnTo>
                    <a:pt x="360172" y="478536"/>
                  </a:lnTo>
                  <a:lnTo>
                    <a:pt x="371983" y="478536"/>
                  </a:lnTo>
                  <a:lnTo>
                    <a:pt x="383921" y="477735"/>
                  </a:lnTo>
                  <a:lnTo>
                    <a:pt x="395859" y="476948"/>
                  </a:lnTo>
                  <a:lnTo>
                    <a:pt x="407670" y="474573"/>
                  </a:lnTo>
                  <a:lnTo>
                    <a:pt x="419608" y="471398"/>
                  </a:lnTo>
                  <a:lnTo>
                    <a:pt x="430657" y="469011"/>
                  </a:lnTo>
                  <a:lnTo>
                    <a:pt x="442595" y="465048"/>
                  </a:lnTo>
                  <a:lnTo>
                    <a:pt x="452882" y="461073"/>
                  </a:lnTo>
                  <a:lnTo>
                    <a:pt x="463169" y="455523"/>
                  </a:lnTo>
                  <a:lnTo>
                    <a:pt x="474345" y="449961"/>
                  </a:lnTo>
                  <a:lnTo>
                    <a:pt x="484632" y="444411"/>
                  </a:lnTo>
                  <a:lnTo>
                    <a:pt x="493395" y="438061"/>
                  </a:lnTo>
                  <a:lnTo>
                    <a:pt x="503682" y="431711"/>
                  </a:lnTo>
                  <a:lnTo>
                    <a:pt x="536956" y="400761"/>
                  </a:lnTo>
                  <a:lnTo>
                    <a:pt x="558419" y="373786"/>
                  </a:lnTo>
                  <a:lnTo>
                    <a:pt x="565531" y="364261"/>
                  </a:lnTo>
                  <a:lnTo>
                    <a:pt x="570357" y="353936"/>
                  </a:lnTo>
                  <a:lnTo>
                    <a:pt x="575818" y="342836"/>
                  </a:lnTo>
                  <a:lnTo>
                    <a:pt x="581406" y="333311"/>
                  </a:lnTo>
                  <a:lnTo>
                    <a:pt x="585343" y="322199"/>
                  </a:lnTo>
                  <a:lnTo>
                    <a:pt x="597281" y="276174"/>
                  </a:lnTo>
                  <a:lnTo>
                    <a:pt x="598043" y="264261"/>
                  </a:lnTo>
                  <a:lnTo>
                    <a:pt x="598932" y="252349"/>
                  </a:lnTo>
                  <a:lnTo>
                    <a:pt x="600456" y="239649"/>
                  </a:lnTo>
                  <a:lnTo>
                    <a:pt x="598932" y="226949"/>
                  </a:lnTo>
                  <a:lnTo>
                    <a:pt x="598043" y="215011"/>
                  </a:lnTo>
                  <a:lnTo>
                    <a:pt x="597281" y="203200"/>
                  </a:lnTo>
                  <a:lnTo>
                    <a:pt x="594868" y="191262"/>
                  </a:lnTo>
                  <a:lnTo>
                    <a:pt x="592582" y="179324"/>
                  </a:lnTo>
                  <a:lnTo>
                    <a:pt x="575818" y="135763"/>
                  </a:lnTo>
                  <a:lnTo>
                    <a:pt x="570357" y="125349"/>
                  </a:lnTo>
                  <a:lnTo>
                    <a:pt x="565531" y="115824"/>
                  </a:lnTo>
                  <a:lnTo>
                    <a:pt x="558419" y="105537"/>
                  </a:lnTo>
                  <a:lnTo>
                    <a:pt x="552069" y="96012"/>
                  </a:lnTo>
                  <a:lnTo>
                    <a:pt x="544957" y="86487"/>
                  </a:lnTo>
                  <a:lnTo>
                    <a:pt x="536956" y="78613"/>
                  </a:lnTo>
                  <a:lnTo>
                    <a:pt x="529082" y="69850"/>
                  </a:lnTo>
                  <a:lnTo>
                    <a:pt x="521081" y="61849"/>
                  </a:lnTo>
                  <a:lnTo>
                    <a:pt x="484632" y="34925"/>
                  </a:lnTo>
                  <a:lnTo>
                    <a:pt x="441833" y="15113"/>
                  </a:lnTo>
                  <a:lnTo>
                    <a:pt x="430657" y="11049"/>
                  </a:lnTo>
                  <a:lnTo>
                    <a:pt x="419608" y="7874"/>
                  </a:lnTo>
                  <a:lnTo>
                    <a:pt x="407670" y="4699"/>
                  </a:lnTo>
                  <a:lnTo>
                    <a:pt x="395859" y="3175"/>
                  </a:lnTo>
                  <a:lnTo>
                    <a:pt x="383921" y="762"/>
                  </a:lnTo>
                  <a:lnTo>
                    <a:pt x="371983" y="0"/>
                  </a:lnTo>
                  <a:lnTo>
                    <a:pt x="360172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8151" y="3555491"/>
              <a:ext cx="5526405" cy="2129155"/>
            </a:xfrm>
            <a:custGeom>
              <a:avLst/>
              <a:gdLst/>
              <a:ahLst/>
              <a:cxnLst/>
              <a:rect l="l" t="t" r="r" b="b"/>
              <a:pathLst>
                <a:path w="5526405" h="2129154">
                  <a:moveTo>
                    <a:pt x="1842515" y="1888236"/>
                  </a:moveTo>
                  <a:lnTo>
                    <a:pt x="1670303" y="1889760"/>
                  </a:lnTo>
                </a:path>
                <a:path w="5526405" h="2129154">
                  <a:moveTo>
                    <a:pt x="1842515" y="2127504"/>
                  </a:moveTo>
                  <a:lnTo>
                    <a:pt x="1662684" y="2129028"/>
                  </a:lnTo>
                </a:path>
                <a:path w="5526405" h="2129154">
                  <a:moveTo>
                    <a:pt x="1842515" y="2008632"/>
                  </a:moveTo>
                  <a:lnTo>
                    <a:pt x="1670303" y="2010156"/>
                  </a:lnTo>
                </a:path>
                <a:path w="5526405" h="2129154">
                  <a:moveTo>
                    <a:pt x="2540508" y="2004060"/>
                  </a:moveTo>
                  <a:lnTo>
                    <a:pt x="2540508" y="2000123"/>
                  </a:lnTo>
                  <a:lnTo>
                    <a:pt x="2539746" y="1995297"/>
                  </a:lnTo>
                  <a:lnTo>
                    <a:pt x="2538857" y="1991360"/>
                  </a:lnTo>
                  <a:lnTo>
                    <a:pt x="2538095" y="1987423"/>
                  </a:lnTo>
                  <a:lnTo>
                    <a:pt x="2535682" y="1983486"/>
                  </a:lnTo>
                  <a:lnTo>
                    <a:pt x="2534158" y="1979549"/>
                  </a:lnTo>
                  <a:lnTo>
                    <a:pt x="2530983" y="1976374"/>
                  </a:lnTo>
                  <a:lnTo>
                    <a:pt x="2527808" y="1974088"/>
                  </a:lnTo>
                  <a:lnTo>
                    <a:pt x="2524633" y="1970913"/>
                  </a:lnTo>
                  <a:lnTo>
                    <a:pt x="2520569" y="1967738"/>
                  </a:lnTo>
                  <a:lnTo>
                    <a:pt x="2518283" y="1965325"/>
                  </a:lnTo>
                  <a:lnTo>
                    <a:pt x="2514219" y="1963801"/>
                  </a:lnTo>
                  <a:lnTo>
                    <a:pt x="2510282" y="1961388"/>
                  </a:lnTo>
                  <a:lnTo>
                    <a:pt x="2504694" y="1960626"/>
                  </a:lnTo>
                  <a:lnTo>
                    <a:pt x="2500757" y="1960626"/>
                  </a:lnTo>
                  <a:lnTo>
                    <a:pt x="2495931" y="1959864"/>
                  </a:lnTo>
                  <a:lnTo>
                    <a:pt x="2491994" y="1960626"/>
                  </a:lnTo>
                  <a:lnTo>
                    <a:pt x="2487168" y="1960626"/>
                  </a:lnTo>
                  <a:lnTo>
                    <a:pt x="2483231" y="1961388"/>
                  </a:lnTo>
                  <a:lnTo>
                    <a:pt x="2479294" y="1963801"/>
                  </a:lnTo>
                  <a:lnTo>
                    <a:pt x="2475230" y="1965325"/>
                  </a:lnTo>
                  <a:lnTo>
                    <a:pt x="2471293" y="1967738"/>
                  </a:lnTo>
                  <a:lnTo>
                    <a:pt x="2466467" y="1970913"/>
                  </a:lnTo>
                  <a:lnTo>
                    <a:pt x="2464181" y="1974088"/>
                  </a:lnTo>
                  <a:lnTo>
                    <a:pt x="2460879" y="1976374"/>
                  </a:lnTo>
                  <a:lnTo>
                    <a:pt x="2452243" y="1995297"/>
                  </a:lnTo>
                  <a:lnTo>
                    <a:pt x="2450592" y="2000123"/>
                  </a:lnTo>
                  <a:lnTo>
                    <a:pt x="2450592" y="2004060"/>
                  </a:lnTo>
                  <a:lnTo>
                    <a:pt x="2450592" y="2009521"/>
                  </a:lnTo>
                  <a:lnTo>
                    <a:pt x="2452243" y="2013458"/>
                  </a:lnTo>
                  <a:lnTo>
                    <a:pt x="2464181" y="2036368"/>
                  </a:lnTo>
                  <a:lnTo>
                    <a:pt x="2466467" y="2038743"/>
                  </a:lnTo>
                  <a:lnTo>
                    <a:pt x="2471293" y="2041893"/>
                  </a:lnTo>
                  <a:lnTo>
                    <a:pt x="2475230" y="2044255"/>
                  </a:lnTo>
                  <a:lnTo>
                    <a:pt x="2479294" y="2045830"/>
                  </a:lnTo>
                  <a:lnTo>
                    <a:pt x="2483231" y="2047417"/>
                  </a:lnTo>
                  <a:lnTo>
                    <a:pt x="2487168" y="2048992"/>
                  </a:lnTo>
                  <a:lnTo>
                    <a:pt x="2491994" y="2048992"/>
                  </a:lnTo>
                  <a:lnTo>
                    <a:pt x="2495931" y="2049780"/>
                  </a:lnTo>
                  <a:lnTo>
                    <a:pt x="2500757" y="2048992"/>
                  </a:lnTo>
                  <a:lnTo>
                    <a:pt x="2504694" y="2048992"/>
                  </a:lnTo>
                  <a:lnTo>
                    <a:pt x="2510282" y="2047417"/>
                  </a:lnTo>
                  <a:lnTo>
                    <a:pt x="2514219" y="2045830"/>
                  </a:lnTo>
                  <a:lnTo>
                    <a:pt x="2518283" y="2044255"/>
                  </a:lnTo>
                  <a:lnTo>
                    <a:pt x="2520569" y="2041893"/>
                  </a:lnTo>
                  <a:lnTo>
                    <a:pt x="2524633" y="2038743"/>
                  </a:lnTo>
                  <a:lnTo>
                    <a:pt x="2527808" y="2036368"/>
                  </a:lnTo>
                  <a:lnTo>
                    <a:pt x="2530983" y="2033219"/>
                  </a:lnTo>
                  <a:lnTo>
                    <a:pt x="2534158" y="2030095"/>
                  </a:lnTo>
                  <a:lnTo>
                    <a:pt x="2535682" y="2026158"/>
                  </a:lnTo>
                  <a:lnTo>
                    <a:pt x="2538095" y="2022221"/>
                  </a:lnTo>
                  <a:lnTo>
                    <a:pt x="2538857" y="2018284"/>
                  </a:lnTo>
                  <a:lnTo>
                    <a:pt x="2539746" y="2013458"/>
                  </a:lnTo>
                  <a:lnTo>
                    <a:pt x="2540508" y="2009521"/>
                  </a:lnTo>
                  <a:lnTo>
                    <a:pt x="2540508" y="2004060"/>
                  </a:lnTo>
                </a:path>
                <a:path w="5526405" h="2129154">
                  <a:moveTo>
                    <a:pt x="2540508" y="2007108"/>
                  </a:moveTo>
                  <a:lnTo>
                    <a:pt x="2743200" y="2008632"/>
                  </a:lnTo>
                </a:path>
                <a:path w="5526405" h="2129154">
                  <a:moveTo>
                    <a:pt x="2883408" y="0"/>
                  </a:moveTo>
                  <a:lnTo>
                    <a:pt x="1441703" y="929640"/>
                  </a:lnTo>
                  <a:lnTo>
                    <a:pt x="1688592" y="929640"/>
                  </a:lnTo>
                </a:path>
                <a:path w="5526405" h="2129154">
                  <a:moveTo>
                    <a:pt x="1691639" y="1050036"/>
                  </a:moveTo>
                  <a:lnTo>
                    <a:pt x="1382268" y="1051560"/>
                  </a:lnTo>
                </a:path>
                <a:path w="5526405" h="2129154">
                  <a:moveTo>
                    <a:pt x="1382268" y="1050036"/>
                  </a:moveTo>
                  <a:lnTo>
                    <a:pt x="960120" y="1051560"/>
                  </a:lnTo>
                </a:path>
                <a:path w="5526405" h="2129154">
                  <a:moveTo>
                    <a:pt x="960120" y="810768"/>
                  </a:moveTo>
                  <a:lnTo>
                    <a:pt x="961644" y="1050036"/>
                  </a:lnTo>
                </a:path>
                <a:path w="5526405" h="2129154">
                  <a:moveTo>
                    <a:pt x="1682242" y="1168908"/>
                  </a:moveTo>
                  <a:lnTo>
                    <a:pt x="1441703" y="1168908"/>
                  </a:lnTo>
                  <a:lnTo>
                    <a:pt x="2883408" y="2008632"/>
                  </a:lnTo>
                </a:path>
                <a:path w="5526405" h="2129154">
                  <a:moveTo>
                    <a:pt x="1683258" y="1888236"/>
                  </a:moveTo>
                  <a:lnTo>
                    <a:pt x="1452372" y="1888236"/>
                  </a:lnTo>
                  <a:lnTo>
                    <a:pt x="2883408" y="1049274"/>
                  </a:lnTo>
                  <a:lnTo>
                    <a:pt x="2763647" y="1048512"/>
                  </a:lnTo>
                </a:path>
                <a:path w="5526405" h="2129154">
                  <a:moveTo>
                    <a:pt x="1682496" y="2008632"/>
                  </a:moveTo>
                  <a:lnTo>
                    <a:pt x="1322832" y="2008632"/>
                  </a:lnTo>
                  <a:lnTo>
                    <a:pt x="1322832" y="0"/>
                  </a:lnTo>
                </a:path>
                <a:path w="5526405" h="2129154">
                  <a:moveTo>
                    <a:pt x="1682496" y="2127504"/>
                  </a:moveTo>
                  <a:lnTo>
                    <a:pt x="0" y="2129028"/>
                  </a:lnTo>
                </a:path>
                <a:path w="5526405" h="2129154">
                  <a:moveTo>
                    <a:pt x="2883408" y="0"/>
                  </a:moveTo>
                  <a:lnTo>
                    <a:pt x="3845052" y="1524"/>
                  </a:lnTo>
                </a:path>
                <a:path w="5526405" h="2129154">
                  <a:moveTo>
                    <a:pt x="2883408" y="1050036"/>
                  </a:moveTo>
                  <a:lnTo>
                    <a:pt x="3845052" y="1051560"/>
                  </a:lnTo>
                </a:path>
                <a:path w="5526405" h="2129154">
                  <a:moveTo>
                    <a:pt x="4805680" y="123444"/>
                  </a:moveTo>
                  <a:lnTo>
                    <a:pt x="5045964" y="123444"/>
                  </a:lnTo>
                  <a:lnTo>
                    <a:pt x="3605784" y="810768"/>
                  </a:lnTo>
                  <a:lnTo>
                    <a:pt x="3852418" y="810768"/>
                  </a:lnTo>
                </a:path>
                <a:path w="5526405" h="2129154">
                  <a:moveTo>
                    <a:pt x="3845052" y="242316"/>
                  </a:moveTo>
                  <a:lnTo>
                    <a:pt x="3614928" y="243840"/>
                  </a:lnTo>
                </a:path>
                <a:path w="5526405" h="2129154">
                  <a:moveTo>
                    <a:pt x="3614928" y="242316"/>
                  </a:moveTo>
                  <a:lnTo>
                    <a:pt x="5045964" y="929640"/>
                  </a:lnTo>
                  <a:lnTo>
                    <a:pt x="4925441" y="928878"/>
                  </a:lnTo>
                </a:path>
                <a:path w="5526405" h="2129154">
                  <a:moveTo>
                    <a:pt x="1322832" y="569976"/>
                  </a:moveTo>
                  <a:lnTo>
                    <a:pt x="3365246" y="569976"/>
                  </a:lnTo>
                  <a:lnTo>
                    <a:pt x="3365246" y="929640"/>
                  </a:lnTo>
                  <a:lnTo>
                    <a:pt x="3852672" y="929640"/>
                  </a:lnTo>
                </a:path>
                <a:path w="5526405" h="2129154">
                  <a:moveTo>
                    <a:pt x="5045964" y="123444"/>
                  </a:moveTo>
                  <a:lnTo>
                    <a:pt x="5526024" y="124968"/>
                  </a:lnTo>
                </a:path>
                <a:path w="5526405" h="2129154">
                  <a:moveTo>
                    <a:pt x="5045964" y="929640"/>
                  </a:moveTo>
                  <a:lnTo>
                    <a:pt x="5526024" y="93116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78151" y="2209800"/>
              <a:ext cx="5287010" cy="4074160"/>
            </a:xfrm>
            <a:custGeom>
              <a:avLst/>
              <a:gdLst/>
              <a:ahLst/>
              <a:cxnLst/>
              <a:rect l="l" t="t" r="r" b="b"/>
              <a:pathLst>
                <a:path w="5287009" h="4074160">
                  <a:moveTo>
                    <a:pt x="0" y="4073652"/>
                  </a:moveTo>
                  <a:lnTo>
                    <a:pt x="5286756" y="4073652"/>
                  </a:lnTo>
                  <a:lnTo>
                    <a:pt x="5286756" y="0"/>
                  </a:lnTo>
                  <a:lnTo>
                    <a:pt x="0" y="0"/>
                  </a:lnTo>
                  <a:lnTo>
                    <a:pt x="0" y="4073652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75660" y="3646932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45338" y="0"/>
                  </a:moveTo>
                  <a:lnTo>
                    <a:pt x="39750" y="762"/>
                  </a:lnTo>
                  <a:lnTo>
                    <a:pt x="35813" y="762"/>
                  </a:lnTo>
                  <a:lnTo>
                    <a:pt x="31876" y="2413"/>
                  </a:lnTo>
                  <a:lnTo>
                    <a:pt x="27050" y="3937"/>
                  </a:lnTo>
                  <a:lnTo>
                    <a:pt x="23875" y="6350"/>
                  </a:lnTo>
                  <a:lnTo>
                    <a:pt x="19938" y="8001"/>
                  </a:lnTo>
                  <a:lnTo>
                    <a:pt x="15875" y="11176"/>
                  </a:lnTo>
                  <a:lnTo>
                    <a:pt x="10287" y="16764"/>
                  </a:lnTo>
                  <a:lnTo>
                    <a:pt x="8000" y="19939"/>
                  </a:lnTo>
                  <a:lnTo>
                    <a:pt x="4825" y="23876"/>
                  </a:lnTo>
                  <a:lnTo>
                    <a:pt x="3175" y="27813"/>
                  </a:lnTo>
                  <a:lnTo>
                    <a:pt x="2412" y="31877"/>
                  </a:lnTo>
                  <a:lnTo>
                    <a:pt x="762" y="35814"/>
                  </a:lnTo>
                  <a:lnTo>
                    <a:pt x="0" y="41402"/>
                  </a:lnTo>
                  <a:lnTo>
                    <a:pt x="0" y="50165"/>
                  </a:lnTo>
                  <a:lnTo>
                    <a:pt x="762" y="54102"/>
                  </a:lnTo>
                  <a:lnTo>
                    <a:pt x="2412" y="58928"/>
                  </a:lnTo>
                  <a:lnTo>
                    <a:pt x="3175" y="62865"/>
                  </a:lnTo>
                  <a:lnTo>
                    <a:pt x="31876" y="88265"/>
                  </a:lnTo>
                  <a:lnTo>
                    <a:pt x="39750" y="89916"/>
                  </a:lnTo>
                  <a:lnTo>
                    <a:pt x="50164" y="89916"/>
                  </a:lnTo>
                  <a:lnTo>
                    <a:pt x="58038" y="88265"/>
                  </a:lnTo>
                  <a:lnTo>
                    <a:pt x="62864" y="86741"/>
                  </a:lnTo>
                  <a:lnTo>
                    <a:pt x="66801" y="85090"/>
                  </a:lnTo>
                  <a:lnTo>
                    <a:pt x="69976" y="82804"/>
                  </a:lnTo>
                  <a:lnTo>
                    <a:pt x="74040" y="80391"/>
                  </a:lnTo>
                  <a:lnTo>
                    <a:pt x="89915" y="50165"/>
                  </a:lnTo>
                  <a:lnTo>
                    <a:pt x="89915" y="45339"/>
                  </a:lnTo>
                  <a:lnTo>
                    <a:pt x="89915" y="41402"/>
                  </a:lnTo>
                  <a:lnTo>
                    <a:pt x="77215" y="14351"/>
                  </a:lnTo>
                  <a:lnTo>
                    <a:pt x="74040" y="11176"/>
                  </a:lnTo>
                  <a:lnTo>
                    <a:pt x="69976" y="8001"/>
                  </a:lnTo>
                  <a:lnTo>
                    <a:pt x="66801" y="6350"/>
                  </a:lnTo>
                  <a:lnTo>
                    <a:pt x="62864" y="3937"/>
                  </a:lnTo>
                  <a:lnTo>
                    <a:pt x="58038" y="2413"/>
                  </a:lnTo>
                  <a:lnTo>
                    <a:pt x="54101" y="762"/>
                  </a:lnTo>
                  <a:lnTo>
                    <a:pt x="50164" y="762"/>
                  </a:lnTo>
                  <a:lnTo>
                    <a:pt x="453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75660" y="3646932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89915" y="45339"/>
                  </a:moveTo>
                  <a:lnTo>
                    <a:pt x="89915" y="41402"/>
                  </a:lnTo>
                  <a:lnTo>
                    <a:pt x="89153" y="35814"/>
                  </a:lnTo>
                  <a:lnTo>
                    <a:pt x="77215" y="14351"/>
                  </a:lnTo>
                  <a:lnTo>
                    <a:pt x="74040" y="11176"/>
                  </a:lnTo>
                  <a:lnTo>
                    <a:pt x="69976" y="8001"/>
                  </a:lnTo>
                  <a:lnTo>
                    <a:pt x="66801" y="6350"/>
                  </a:lnTo>
                  <a:lnTo>
                    <a:pt x="62864" y="3937"/>
                  </a:lnTo>
                  <a:lnTo>
                    <a:pt x="58038" y="2413"/>
                  </a:lnTo>
                  <a:lnTo>
                    <a:pt x="54101" y="762"/>
                  </a:lnTo>
                  <a:lnTo>
                    <a:pt x="50164" y="762"/>
                  </a:lnTo>
                  <a:lnTo>
                    <a:pt x="45338" y="0"/>
                  </a:lnTo>
                  <a:lnTo>
                    <a:pt x="39750" y="762"/>
                  </a:lnTo>
                  <a:lnTo>
                    <a:pt x="35813" y="762"/>
                  </a:lnTo>
                  <a:lnTo>
                    <a:pt x="31876" y="2413"/>
                  </a:lnTo>
                  <a:lnTo>
                    <a:pt x="27050" y="3937"/>
                  </a:lnTo>
                  <a:lnTo>
                    <a:pt x="23875" y="6350"/>
                  </a:lnTo>
                  <a:lnTo>
                    <a:pt x="19938" y="8001"/>
                  </a:lnTo>
                  <a:lnTo>
                    <a:pt x="15875" y="11176"/>
                  </a:lnTo>
                  <a:lnTo>
                    <a:pt x="12700" y="14351"/>
                  </a:lnTo>
                  <a:lnTo>
                    <a:pt x="10287" y="16764"/>
                  </a:lnTo>
                  <a:lnTo>
                    <a:pt x="8000" y="19939"/>
                  </a:lnTo>
                  <a:lnTo>
                    <a:pt x="4825" y="23876"/>
                  </a:lnTo>
                  <a:lnTo>
                    <a:pt x="3175" y="27813"/>
                  </a:lnTo>
                  <a:lnTo>
                    <a:pt x="2412" y="31877"/>
                  </a:lnTo>
                  <a:lnTo>
                    <a:pt x="762" y="35814"/>
                  </a:lnTo>
                  <a:lnTo>
                    <a:pt x="0" y="41402"/>
                  </a:lnTo>
                  <a:lnTo>
                    <a:pt x="0" y="45339"/>
                  </a:lnTo>
                  <a:lnTo>
                    <a:pt x="0" y="50165"/>
                  </a:lnTo>
                  <a:lnTo>
                    <a:pt x="762" y="54102"/>
                  </a:lnTo>
                  <a:lnTo>
                    <a:pt x="2412" y="58928"/>
                  </a:lnTo>
                  <a:lnTo>
                    <a:pt x="3175" y="62865"/>
                  </a:lnTo>
                  <a:lnTo>
                    <a:pt x="4825" y="66802"/>
                  </a:lnTo>
                  <a:lnTo>
                    <a:pt x="8000" y="70866"/>
                  </a:lnTo>
                  <a:lnTo>
                    <a:pt x="10287" y="74041"/>
                  </a:lnTo>
                  <a:lnTo>
                    <a:pt x="12700" y="77216"/>
                  </a:lnTo>
                  <a:lnTo>
                    <a:pt x="39750" y="89916"/>
                  </a:lnTo>
                  <a:lnTo>
                    <a:pt x="45338" y="89916"/>
                  </a:lnTo>
                  <a:lnTo>
                    <a:pt x="50164" y="89916"/>
                  </a:lnTo>
                  <a:lnTo>
                    <a:pt x="69976" y="82804"/>
                  </a:lnTo>
                  <a:lnTo>
                    <a:pt x="74040" y="80391"/>
                  </a:lnTo>
                  <a:lnTo>
                    <a:pt x="77215" y="77216"/>
                  </a:lnTo>
                  <a:lnTo>
                    <a:pt x="80390" y="74041"/>
                  </a:lnTo>
                  <a:lnTo>
                    <a:pt x="82803" y="70866"/>
                  </a:lnTo>
                  <a:lnTo>
                    <a:pt x="85089" y="66802"/>
                  </a:lnTo>
                  <a:lnTo>
                    <a:pt x="86740" y="62865"/>
                  </a:lnTo>
                  <a:lnTo>
                    <a:pt x="88264" y="58928"/>
                  </a:lnTo>
                  <a:lnTo>
                    <a:pt x="89153" y="54102"/>
                  </a:lnTo>
                  <a:lnTo>
                    <a:pt x="89915" y="50165"/>
                  </a:lnTo>
                  <a:lnTo>
                    <a:pt x="89915" y="45339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0691" y="3523488"/>
              <a:ext cx="99060" cy="9753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1088" y="4195572"/>
              <a:ext cx="99060" cy="1005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0691" y="4076700"/>
              <a:ext cx="99060" cy="10058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14472" y="4440935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39" h="90170">
                  <a:moveTo>
                    <a:pt x="50164" y="0"/>
                  </a:moveTo>
                  <a:lnTo>
                    <a:pt x="41275" y="0"/>
                  </a:lnTo>
                  <a:lnTo>
                    <a:pt x="37210" y="1524"/>
                  </a:lnTo>
                  <a:lnTo>
                    <a:pt x="31495" y="2412"/>
                  </a:lnTo>
                  <a:lnTo>
                    <a:pt x="27558" y="3937"/>
                  </a:lnTo>
                  <a:lnTo>
                    <a:pt x="21081" y="7874"/>
                  </a:lnTo>
                  <a:lnTo>
                    <a:pt x="16128" y="10287"/>
                  </a:lnTo>
                  <a:lnTo>
                    <a:pt x="10540" y="17399"/>
                  </a:lnTo>
                  <a:lnTo>
                    <a:pt x="7238" y="20446"/>
                  </a:lnTo>
                  <a:lnTo>
                    <a:pt x="5714" y="24511"/>
                  </a:lnTo>
                  <a:lnTo>
                    <a:pt x="3175" y="28447"/>
                  </a:lnTo>
                  <a:lnTo>
                    <a:pt x="1650" y="36321"/>
                  </a:lnTo>
                  <a:lnTo>
                    <a:pt x="0" y="41020"/>
                  </a:lnTo>
                  <a:lnTo>
                    <a:pt x="0" y="49656"/>
                  </a:lnTo>
                  <a:lnTo>
                    <a:pt x="1650" y="53593"/>
                  </a:lnTo>
                  <a:lnTo>
                    <a:pt x="2412" y="59181"/>
                  </a:lnTo>
                  <a:lnTo>
                    <a:pt x="3175" y="63118"/>
                  </a:lnTo>
                  <a:lnTo>
                    <a:pt x="7238" y="69468"/>
                  </a:lnTo>
                  <a:lnTo>
                    <a:pt x="10540" y="73406"/>
                  </a:lnTo>
                  <a:lnTo>
                    <a:pt x="13715" y="76453"/>
                  </a:lnTo>
                  <a:lnTo>
                    <a:pt x="16128" y="79628"/>
                  </a:lnTo>
                  <a:lnTo>
                    <a:pt x="21081" y="81280"/>
                  </a:lnTo>
                  <a:lnTo>
                    <a:pt x="23494" y="84455"/>
                  </a:lnTo>
                  <a:lnTo>
                    <a:pt x="27558" y="86740"/>
                  </a:lnTo>
                  <a:lnTo>
                    <a:pt x="37210" y="88391"/>
                  </a:lnTo>
                  <a:lnTo>
                    <a:pt x="41275" y="89915"/>
                  </a:lnTo>
                  <a:lnTo>
                    <a:pt x="50164" y="89915"/>
                  </a:lnTo>
                  <a:lnTo>
                    <a:pt x="54990" y="88391"/>
                  </a:lnTo>
                  <a:lnTo>
                    <a:pt x="63118" y="86740"/>
                  </a:lnTo>
                  <a:lnTo>
                    <a:pt x="67182" y="84455"/>
                  </a:lnTo>
                  <a:lnTo>
                    <a:pt x="71246" y="81280"/>
                  </a:lnTo>
                  <a:lnTo>
                    <a:pt x="75310" y="79628"/>
                  </a:lnTo>
                  <a:lnTo>
                    <a:pt x="81787" y="73406"/>
                  </a:lnTo>
                  <a:lnTo>
                    <a:pt x="83311" y="69468"/>
                  </a:lnTo>
                  <a:lnTo>
                    <a:pt x="86613" y="67056"/>
                  </a:lnTo>
                  <a:lnTo>
                    <a:pt x="87375" y="63118"/>
                  </a:lnTo>
                  <a:lnTo>
                    <a:pt x="89788" y="59181"/>
                  </a:lnTo>
                  <a:lnTo>
                    <a:pt x="91439" y="49656"/>
                  </a:lnTo>
                  <a:lnTo>
                    <a:pt x="91439" y="44957"/>
                  </a:lnTo>
                  <a:lnTo>
                    <a:pt x="91439" y="41020"/>
                  </a:lnTo>
                  <a:lnTo>
                    <a:pt x="90677" y="36321"/>
                  </a:lnTo>
                  <a:lnTo>
                    <a:pt x="89788" y="32384"/>
                  </a:lnTo>
                  <a:lnTo>
                    <a:pt x="87375" y="28447"/>
                  </a:lnTo>
                  <a:lnTo>
                    <a:pt x="86613" y="24511"/>
                  </a:lnTo>
                  <a:lnTo>
                    <a:pt x="83311" y="20446"/>
                  </a:lnTo>
                  <a:lnTo>
                    <a:pt x="81787" y="17399"/>
                  </a:lnTo>
                  <a:lnTo>
                    <a:pt x="78485" y="13462"/>
                  </a:lnTo>
                  <a:lnTo>
                    <a:pt x="75310" y="10287"/>
                  </a:lnTo>
                  <a:lnTo>
                    <a:pt x="71246" y="7874"/>
                  </a:lnTo>
                  <a:lnTo>
                    <a:pt x="67182" y="6350"/>
                  </a:lnTo>
                  <a:lnTo>
                    <a:pt x="63118" y="3937"/>
                  </a:lnTo>
                  <a:lnTo>
                    <a:pt x="59054" y="2412"/>
                  </a:lnTo>
                  <a:lnTo>
                    <a:pt x="54990" y="1524"/>
                  </a:lnTo>
                  <a:lnTo>
                    <a:pt x="50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14472" y="4440935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39" h="90170">
                  <a:moveTo>
                    <a:pt x="91439" y="44957"/>
                  </a:moveTo>
                  <a:lnTo>
                    <a:pt x="91439" y="41020"/>
                  </a:lnTo>
                  <a:lnTo>
                    <a:pt x="90677" y="36321"/>
                  </a:lnTo>
                  <a:lnTo>
                    <a:pt x="89788" y="32384"/>
                  </a:lnTo>
                  <a:lnTo>
                    <a:pt x="87375" y="28447"/>
                  </a:lnTo>
                  <a:lnTo>
                    <a:pt x="86613" y="24511"/>
                  </a:lnTo>
                  <a:lnTo>
                    <a:pt x="83311" y="20446"/>
                  </a:lnTo>
                  <a:lnTo>
                    <a:pt x="81787" y="17399"/>
                  </a:lnTo>
                  <a:lnTo>
                    <a:pt x="78485" y="13462"/>
                  </a:lnTo>
                  <a:lnTo>
                    <a:pt x="75310" y="10287"/>
                  </a:lnTo>
                  <a:lnTo>
                    <a:pt x="71246" y="7874"/>
                  </a:lnTo>
                  <a:lnTo>
                    <a:pt x="67182" y="6350"/>
                  </a:lnTo>
                  <a:lnTo>
                    <a:pt x="63118" y="3937"/>
                  </a:lnTo>
                  <a:lnTo>
                    <a:pt x="59054" y="2412"/>
                  </a:lnTo>
                  <a:lnTo>
                    <a:pt x="54990" y="1524"/>
                  </a:lnTo>
                  <a:lnTo>
                    <a:pt x="50164" y="0"/>
                  </a:lnTo>
                  <a:lnTo>
                    <a:pt x="46100" y="0"/>
                  </a:lnTo>
                  <a:lnTo>
                    <a:pt x="41275" y="0"/>
                  </a:lnTo>
                  <a:lnTo>
                    <a:pt x="37210" y="1524"/>
                  </a:lnTo>
                  <a:lnTo>
                    <a:pt x="31495" y="2412"/>
                  </a:lnTo>
                  <a:lnTo>
                    <a:pt x="27558" y="3937"/>
                  </a:lnTo>
                  <a:lnTo>
                    <a:pt x="23494" y="6350"/>
                  </a:lnTo>
                  <a:lnTo>
                    <a:pt x="21081" y="7874"/>
                  </a:lnTo>
                  <a:lnTo>
                    <a:pt x="16128" y="10287"/>
                  </a:lnTo>
                  <a:lnTo>
                    <a:pt x="13715" y="13462"/>
                  </a:lnTo>
                  <a:lnTo>
                    <a:pt x="10540" y="17399"/>
                  </a:lnTo>
                  <a:lnTo>
                    <a:pt x="7238" y="20446"/>
                  </a:lnTo>
                  <a:lnTo>
                    <a:pt x="5714" y="24511"/>
                  </a:lnTo>
                  <a:lnTo>
                    <a:pt x="3175" y="28447"/>
                  </a:lnTo>
                  <a:lnTo>
                    <a:pt x="2412" y="32384"/>
                  </a:lnTo>
                  <a:lnTo>
                    <a:pt x="1650" y="36321"/>
                  </a:lnTo>
                  <a:lnTo>
                    <a:pt x="0" y="41020"/>
                  </a:lnTo>
                  <a:lnTo>
                    <a:pt x="0" y="44957"/>
                  </a:lnTo>
                  <a:lnTo>
                    <a:pt x="0" y="49656"/>
                  </a:lnTo>
                  <a:lnTo>
                    <a:pt x="1650" y="53593"/>
                  </a:lnTo>
                  <a:lnTo>
                    <a:pt x="2412" y="59181"/>
                  </a:lnTo>
                  <a:lnTo>
                    <a:pt x="3175" y="63118"/>
                  </a:lnTo>
                  <a:lnTo>
                    <a:pt x="5714" y="67056"/>
                  </a:lnTo>
                  <a:lnTo>
                    <a:pt x="7238" y="69468"/>
                  </a:lnTo>
                  <a:lnTo>
                    <a:pt x="10540" y="73406"/>
                  </a:lnTo>
                  <a:lnTo>
                    <a:pt x="13715" y="76453"/>
                  </a:lnTo>
                  <a:lnTo>
                    <a:pt x="16128" y="79628"/>
                  </a:lnTo>
                  <a:lnTo>
                    <a:pt x="21081" y="81280"/>
                  </a:lnTo>
                  <a:lnTo>
                    <a:pt x="23494" y="84455"/>
                  </a:lnTo>
                  <a:lnTo>
                    <a:pt x="27558" y="86740"/>
                  </a:lnTo>
                  <a:lnTo>
                    <a:pt x="31495" y="87502"/>
                  </a:lnTo>
                  <a:lnTo>
                    <a:pt x="37210" y="88391"/>
                  </a:lnTo>
                  <a:lnTo>
                    <a:pt x="41275" y="89915"/>
                  </a:lnTo>
                  <a:lnTo>
                    <a:pt x="46100" y="89915"/>
                  </a:lnTo>
                  <a:lnTo>
                    <a:pt x="50164" y="89915"/>
                  </a:lnTo>
                  <a:lnTo>
                    <a:pt x="54990" y="88391"/>
                  </a:lnTo>
                  <a:lnTo>
                    <a:pt x="59054" y="87502"/>
                  </a:lnTo>
                  <a:lnTo>
                    <a:pt x="63118" y="86740"/>
                  </a:lnTo>
                  <a:lnTo>
                    <a:pt x="67182" y="84455"/>
                  </a:lnTo>
                  <a:lnTo>
                    <a:pt x="71246" y="81280"/>
                  </a:lnTo>
                  <a:lnTo>
                    <a:pt x="75310" y="79628"/>
                  </a:lnTo>
                  <a:lnTo>
                    <a:pt x="78485" y="76453"/>
                  </a:lnTo>
                  <a:lnTo>
                    <a:pt x="81787" y="73406"/>
                  </a:lnTo>
                  <a:lnTo>
                    <a:pt x="83311" y="69468"/>
                  </a:lnTo>
                  <a:lnTo>
                    <a:pt x="86613" y="67056"/>
                  </a:lnTo>
                  <a:lnTo>
                    <a:pt x="87375" y="63118"/>
                  </a:lnTo>
                  <a:lnTo>
                    <a:pt x="89788" y="59181"/>
                  </a:lnTo>
                  <a:lnTo>
                    <a:pt x="90677" y="53593"/>
                  </a:lnTo>
                  <a:lnTo>
                    <a:pt x="91439" y="49656"/>
                  </a:lnTo>
                  <a:lnTo>
                    <a:pt x="91439" y="44957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9503" y="4315967"/>
              <a:ext cx="99060" cy="990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7551" y="5513832"/>
              <a:ext cx="97536" cy="990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1267" y="3493008"/>
              <a:ext cx="100584" cy="9753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58667" y="3677411"/>
              <a:ext cx="421005" cy="867410"/>
            </a:xfrm>
            <a:custGeom>
              <a:avLst/>
              <a:gdLst/>
              <a:ahLst/>
              <a:cxnLst/>
              <a:rect l="l" t="t" r="r" b="b"/>
              <a:pathLst>
                <a:path w="421004" h="867410">
                  <a:moveTo>
                    <a:pt x="0" y="748283"/>
                  </a:moveTo>
                  <a:lnTo>
                    <a:pt x="1524" y="867156"/>
                  </a:lnTo>
                </a:path>
                <a:path w="421004" h="867410">
                  <a:moveTo>
                    <a:pt x="301752" y="0"/>
                  </a:moveTo>
                  <a:lnTo>
                    <a:pt x="420623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61764" y="2378710"/>
            <a:ext cx="6680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9079" algn="l"/>
              </a:tabLst>
            </a:pPr>
            <a:r>
              <a:rPr sz="13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300" spc="114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sbar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29936" y="3296539"/>
            <a:ext cx="1079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21200" y="4376165"/>
            <a:ext cx="4114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sz="13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300" spc="1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28941" y="3517138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Arial MT"/>
                <a:cs typeface="Arial MT"/>
              </a:rPr>
              <a:t>q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43292" y="4345940"/>
            <a:ext cx="3549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Arial MT"/>
                <a:cs typeface="Arial MT"/>
              </a:rPr>
              <a:t>qbar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17109" y="5305171"/>
            <a:ext cx="3181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Arial MT"/>
                <a:cs typeface="Arial MT"/>
              </a:rPr>
              <a:t>rbar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21130" y="3417189"/>
            <a:ext cx="3822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clear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7305" y="4255389"/>
            <a:ext cx="226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Arial MT"/>
                <a:cs typeface="Arial MT"/>
              </a:rPr>
              <a:t>clk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11882" y="3356864"/>
            <a:ext cx="3460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Arial MT"/>
                <a:cs typeface="Arial MT"/>
              </a:rPr>
              <a:t>cbar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78507" y="5682996"/>
            <a:ext cx="200025" cy="1905"/>
          </a:xfrm>
          <a:custGeom>
            <a:avLst/>
            <a:gdLst/>
            <a:ahLst/>
            <a:cxnLst/>
            <a:rect l="l" t="t" r="r" b="b"/>
            <a:pathLst>
              <a:path w="200025" h="1904">
                <a:moveTo>
                  <a:pt x="199644" y="0"/>
                </a:moveTo>
                <a:lnTo>
                  <a:pt x="0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349502" y="5573369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01645" y="4137786"/>
            <a:ext cx="4648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clkbar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1094" rIns="0" bIns="0" rtlCol="0">
            <a:spAutoFit/>
          </a:bodyPr>
          <a:lstStyle/>
          <a:p>
            <a:pPr marL="858519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Register</a:t>
            </a:r>
            <a:r>
              <a:rPr sz="4400" spc="-70" dirty="0"/>
              <a:t> </a:t>
            </a:r>
            <a:r>
              <a:rPr sz="4400" spc="-10" dirty="0"/>
              <a:t>yapısı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733" y="1581150"/>
            <a:ext cx="7723675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825" y="1173607"/>
            <a:ext cx="5860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Registerler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D-</a:t>
            </a:r>
            <a:r>
              <a:rPr sz="2000" dirty="0">
                <a:latin typeface="Tahoma"/>
                <a:cs typeface="Tahoma"/>
              </a:rPr>
              <a:t>flipflop’ların dizisi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ile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gerçekleştirilir.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5807" y="154940"/>
            <a:ext cx="61004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1855" marR="5080" indent="-212979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Data</a:t>
            </a:r>
            <a:r>
              <a:rPr sz="2800" spc="-100" dirty="0"/>
              <a:t> </a:t>
            </a:r>
            <a:r>
              <a:rPr sz="2800" dirty="0"/>
              <a:t>path’de</a:t>
            </a:r>
            <a:r>
              <a:rPr sz="2800" spc="-85" dirty="0"/>
              <a:t> </a:t>
            </a:r>
            <a:r>
              <a:rPr sz="2800" dirty="0"/>
              <a:t>durum(State)</a:t>
            </a:r>
            <a:r>
              <a:rPr sz="2800" spc="-100" dirty="0"/>
              <a:t> </a:t>
            </a:r>
            <a:r>
              <a:rPr sz="2800" spc="-10" dirty="0"/>
              <a:t>elemanları: </a:t>
            </a:r>
            <a:r>
              <a:rPr sz="2800" dirty="0"/>
              <a:t>Register</a:t>
            </a:r>
            <a:r>
              <a:rPr sz="2800" spc="-140" dirty="0"/>
              <a:t> </a:t>
            </a:r>
            <a:r>
              <a:rPr sz="2800" spc="-20" dirty="0"/>
              <a:t>File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374394" y="5368290"/>
            <a:ext cx="5984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ahoma"/>
                <a:cs typeface="Tahoma"/>
              </a:rPr>
              <a:t>Register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file</a:t>
            </a:r>
            <a:r>
              <a:rPr sz="1600" b="1" spc="4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iki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okuma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portu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ve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1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yazma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portuna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sahiptir.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4825" y="1999234"/>
            <a:ext cx="4055806" cy="3038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00600" y="2523651"/>
            <a:ext cx="3012440" cy="2499995"/>
            <a:chOff x="5500600" y="2523651"/>
            <a:chExt cx="3012440" cy="2499995"/>
          </a:xfrm>
        </p:grpSpPr>
        <p:sp>
          <p:nvSpPr>
            <p:cNvPr id="3" name="object 3"/>
            <p:cNvSpPr/>
            <p:nvPr/>
          </p:nvSpPr>
          <p:spPr>
            <a:xfrm>
              <a:off x="5755549" y="2526826"/>
              <a:ext cx="2753995" cy="2493645"/>
            </a:xfrm>
            <a:custGeom>
              <a:avLst/>
              <a:gdLst/>
              <a:ahLst/>
              <a:cxnLst/>
              <a:rect l="l" t="t" r="r" b="b"/>
              <a:pathLst>
                <a:path w="2753995" h="2493645">
                  <a:moveTo>
                    <a:pt x="2751138" y="2490186"/>
                  </a:moveTo>
                  <a:lnTo>
                    <a:pt x="2753923" y="0"/>
                  </a:lnTo>
                  <a:lnTo>
                    <a:pt x="0" y="0"/>
                  </a:lnTo>
                  <a:lnTo>
                    <a:pt x="0" y="2493301"/>
                  </a:lnTo>
                  <a:lnTo>
                    <a:pt x="2753923" y="2493301"/>
                  </a:lnTo>
                </a:path>
              </a:pathLst>
            </a:custGeom>
            <a:ln w="6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0065" y="3324703"/>
              <a:ext cx="52069" cy="51435"/>
            </a:xfrm>
            <a:custGeom>
              <a:avLst/>
              <a:gdLst/>
              <a:ahLst/>
              <a:cxnLst/>
              <a:rect l="l" t="t" r="r" b="b"/>
              <a:pathLst>
                <a:path w="52070" h="51435">
                  <a:moveTo>
                    <a:pt x="0" y="0"/>
                  </a:moveTo>
                  <a:lnTo>
                    <a:pt x="0" y="51386"/>
                  </a:lnTo>
                  <a:lnTo>
                    <a:pt x="51717" y="27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06950" y="2780592"/>
              <a:ext cx="2887345" cy="571500"/>
            </a:xfrm>
            <a:custGeom>
              <a:avLst/>
              <a:gdLst/>
              <a:ahLst/>
              <a:cxnLst/>
              <a:rect l="l" t="t" r="r" b="b"/>
              <a:pathLst>
                <a:path w="2887345" h="571500">
                  <a:moveTo>
                    <a:pt x="321497" y="568031"/>
                  </a:moveTo>
                  <a:lnTo>
                    <a:pt x="0" y="571195"/>
                  </a:lnTo>
                </a:path>
                <a:path w="2887345" h="571500">
                  <a:moveTo>
                    <a:pt x="2126171" y="423239"/>
                  </a:moveTo>
                  <a:lnTo>
                    <a:pt x="2128956" y="0"/>
                  </a:lnTo>
                  <a:lnTo>
                    <a:pt x="2887186" y="0"/>
                  </a:lnTo>
                  <a:lnTo>
                    <a:pt x="2887186" y="426023"/>
                  </a:lnTo>
                  <a:lnTo>
                    <a:pt x="2128956" y="426023"/>
                  </a:lnTo>
                </a:path>
              </a:pathLst>
            </a:custGeom>
            <a:ln w="12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84539" y="2909976"/>
            <a:ext cx="47180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Arial MT"/>
                <a:cs typeface="Arial MT"/>
              </a:rPr>
              <a:t>Register</a:t>
            </a:r>
            <a:r>
              <a:rPr sz="750" spc="155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33121" y="3206616"/>
            <a:ext cx="761365" cy="423545"/>
          </a:xfrm>
          <a:custGeom>
            <a:avLst/>
            <a:gdLst/>
            <a:ahLst/>
            <a:cxnLst/>
            <a:rect l="l" t="t" r="r" b="b"/>
            <a:pathLst>
              <a:path w="761365" h="423545">
                <a:moveTo>
                  <a:pt x="0" y="423239"/>
                </a:moveTo>
                <a:lnTo>
                  <a:pt x="2785" y="0"/>
                </a:lnTo>
                <a:lnTo>
                  <a:pt x="761015" y="0"/>
                </a:lnTo>
                <a:lnTo>
                  <a:pt x="761015" y="423239"/>
                </a:lnTo>
                <a:lnTo>
                  <a:pt x="2785" y="423239"/>
                </a:lnTo>
              </a:path>
            </a:pathLst>
          </a:custGeom>
          <a:ln w="12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84539" y="3336253"/>
            <a:ext cx="47180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Arial MT"/>
                <a:cs typeface="Arial MT"/>
              </a:rPr>
              <a:t>Register</a:t>
            </a:r>
            <a:r>
              <a:rPr sz="750" spc="155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86952" y="3629855"/>
            <a:ext cx="1307465" cy="1036955"/>
          </a:xfrm>
          <a:custGeom>
            <a:avLst/>
            <a:gdLst/>
            <a:ahLst/>
            <a:cxnLst/>
            <a:rect l="l" t="t" r="r" b="b"/>
            <a:pathLst>
              <a:path w="1307465" h="1036954">
                <a:moveTo>
                  <a:pt x="546168" y="426074"/>
                </a:moveTo>
                <a:lnTo>
                  <a:pt x="548953" y="0"/>
                </a:lnTo>
                <a:lnTo>
                  <a:pt x="1307183" y="0"/>
                </a:lnTo>
                <a:lnTo>
                  <a:pt x="1307184" y="426074"/>
                </a:lnTo>
                <a:lnTo>
                  <a:pt x="548953" y="426074"/>
                </a:lnTo>
              </a:path>
              <a:path w="1307465" h="1036954">
                <a:moveTo>
                  <a:pt x="546168" y="849313"/>
                </a:moveTo>
                <a:lnTo>
                  <a:pt x="548953" y="426074"/>
                </a:lnTo>
                <a:lnTo>
                  <a:pt x="1307184" y="426074"/>
                </a:lnTo>
                <a:lnTo>
                  <a:pt x="1307184" y="852426"/>
                </a:lnTo>
                <a:lnTo>
                  <a:pt x="548954" y="852426"/>
                </a:lnTo>
              </a:path>
              <a:path w="1307465" h="1036954">
                <a:moveTo>
                  <a:pt x="254853" y="610443"/>
                </a:moveTo>
                <a:lnTo>
                  <a:pt x="272957" y="610443"/>
                </a:lnTo>
                <a:lnTo>
                  <a:pt x="288276" y="607330"/>
                </a:lnTo>
                <a:lnTo>
                  <a:pt x="324612" y="583346"/>
                </a:lnTo>
                <a:lnTo>
                  <a:pt x="348920" y="544110"/>
                </a:lnTo>
                <a:lnTo>
                  <a:pt x="352085" y="528846"/>
                </a:lnTo>
                <a:lnTo>
                  <a:pt x="352085" y="513898"/>
                </a:lnTo>
                <a:lnTo>
                  <a:pt x="352085" y="498634"/>
                </a:lnTo>
                <a:lnTo>
                  <a:pt x="333727" y="456285"/>
                </a:lnTo>
                <a:lnTo>
                  <a:pt x="300304" y="426074"/>
                </a:lnTo>
                <a:lnTo>
                  <a:pt x="254853" y="413923"/>
                </a:lnTo>
                <a:lnTo>
                  <a:pt x="112170" y="413923"/>
                </a:lnTo>
                <a:lnTo>
                  <a:pt x="112170" y="613557"/>
                </a:lnTo>
                <a:lnTo>
                  <a:pt x="254853" y="613557"/>
                </a:lnTo>
              </a:path>
              <a:path w="1307465" h="1036954">
                <a:moveTo>
                  <a:pt x="546168" y="513898"/>
                </a:moveTo>
                <a:lnTo>
                  <a:pt x="354870" y="513898"/>
                </a:lnTo>
              </a:path>
              <a:path w="1307465" h="1036954">
                <a:moveTo>
                  <a:pt x="112170" y="450362"/>
                </a:moveTo>
                <a:lnTo>
                  <a:pt x="0" y="450362"/>
                </a:lnTo>
              </a:path>
              <a:path w="1307465" h="1036954">
                <a:moveTo>
                  <a:pt x="254853" y="1036480"/>
                </a:moveTo>
                <a:lnTo>
                  <a:pt x="300304" y="1024646"/>
                </a:lnTo>
                <a:lnTo>
                  <a:pt x="324612" y="1006268"/>
                </a:lnTo>
                <a:lnTo>
                  <a:pt x="333727" y="997244"/>
                </a:lnTo>
                <a:lnTo>
                  <a:pt x="342716" y="982297"/>
                </a:lnTo>
                <a:lnTo>
                  <a:pt x="348920" y="970146"/>
                </a:lnTo>
                <a:lnTo>
                  <a:pt x="352085" y="952085"/>
                </a:lnTo>
                <a:lnTo>
                  <a:pt x="352085" y="936821"/>
                </a:lnTo>
                <a:lnTo>
                  <a:pt x="342716" y="891662"/>
                </a:lnTo>
                <a:lnTo>
                  <a:pt x="312458" y="858337"/>
                </a:lnTo>
                <a:lnTo>
                  <a:pt x="272957" y="840276"/>
                </a:lnTo>
                <a:lnTo>
                  <a:pt x="254853" y="837162"/>
                </a:lnTo>
                <a:lnTo>
                  <a:pt x="112171" y="837162"/>
                </a:lnTo>
                <a:lnTo>
                  <a:pt x="112171" y="1036480"/>
                </a:lnTo>
                <a:lnTo>
                  <a:pt x="254853" y="1036480"/>
                </a:lnTo>
              </a:path>
              <a:path w="1307465" h="1036954">
                <a:moveTo>
                  <a:pt x="546168" y="936821"/>
                </a:moveTo>
                <a:lnTo>
                  <a:pt x="354870" y="936821"/>
                </a:lnTo>
              </a:path>
            </a:pathLst>
          </a:custGeom>
          <a:ln w="12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72368" y="4487643"/>
            <a:ext cx="8509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Arial MT"/>
                <a:cs typeface="Arial MT"/>
              </a:rPr>
              <a:t>C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06950" y="2641749"/>
            <a:ext cx="1692275" cy="1861820"/>
          </a:xfrm>
          <a:custGeom>
            <a:avLst/>
            <a:gdLst/>
            <a:ahLst/>
            <a:cxnLst/>
            <a:rect l="l" t="t" r="r" b="b"/>
            <a:pathLst>
              <a:path w="1692275" h="1861820">
                <a:moveTo>
                  <a:pt x="1692173" y="1861404"/>
                </a:moveTo>
                <a:lnTo>
                  <a:pt x="1580002" y="1861404"/>
                </a:lnTo>
                <a:lnTo>
                  <a:pt x="1580002" y="0"/>
                </a:lnTo>
                <a:lnTo>
                  <a:pt x="0" y="0"/>
                </a:lnTo>
              </a:path>
            </a:pathLst>
          </a:custGeom>
          <a:ln w="12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41980" y="4064404"/>
            <a:ext cx="746125" cy="396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Arial MT"/>
                <a:cs typeface="Arial MT"/>
              </a:rPr>
              <a:t>C</a:t>
            </a:r>
            <a:endParaRPr sz="750">
              <a:latin typeface="Arial MT"/>
              <a:cs typeface="Arial MT"/>
            </a:endParaRPr>
          </a:p>
          <a:p>
            <a:pPr marL="29845" marR="30480" indent="30480">
              <a:lnSpc>
                <a:spcPts val="1000"/>
              </a:lnSpc>
              <a:spcBef>
                <a:spcPts val="25"/>
              </a:spcBef>
            </a:pPr>
            <a:r>
              <a:rPr sz="750" dirty="0">
                <a:latin typeface="Arial MT"/>
                <a:cs typeface="Arial MT"/>
              </a:rPr>
              <a:t>Register</a:t>
            </a:r>
            <a:r>
              <a:rPr sz="750" spc="5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n</a:t>
            </a:r>
            <a:r>
              <a:rPr sz="750" spc="8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–</a:t>
            </a:r>
            <a:r>
              <a:rPr sz="750" spc="254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1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2368" y="4738347"/>
            <a:ext cx="8509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Arial MT"/>
                <a:cs typeface="Arial MT"/>
              </a:rPr>
              <a:t>D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26771" y="3771863"/>
            <a:ext cx="774065" cy="1139825"/>
            <a:chOff x="7626771" y="3771863"/>
            <a:chExt cx="774065" cy="1139825"/>
          </a:xfrm>
        </p:grpSpPr>
        <p:sp>
          <p:nvSpPr>
            <p:cNvPr id="15" name="object 15"/>
            <p:cNvSpPr/>
            <p:nvPr/>
          </p:nvSpPr>
          <p:spPr>
            <a:xfrm>
              <a:off x="7633121" y="4482282"/>
              <a:ext cx="761365" cy="423545"/>
            </a:xfrm>
            <a:custGeom>
              <a:avLst/>
              <a:gdLst/>
              <a:ahLst/>
              <a:cxnLst/>
              <a:rect l="l" t="t" r="r" b="b"/>
              <a:pathLst>
                <a:path w="761365" h="423545">
                  <a:moveTo>
                    <a:pt x="0" y="422922"/>
                  </a:moveTo>
                  <a:lnTo>
                    <a:pt x="2785" y="0"/>
                  </a:lnTo>
                  <a:lnTo>
                    <a:pt x="761015" y="0"/>
                  </a:lnTo>
                  <a:lnTo>
                    <a:pt x="761015" y="422922"/>
                  </a:lnTo>
                  <a:lnTo>
                    <a:pt x="2785" y="422922"/>
                  </a:lnTo>
                </a:path>
              </a:pathLst>
            </a:custGeom>
            <a:ln w="12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02930" y="3771874"/>
              <a:ext cx="21590" cy="145415"/>
            </a:xfrm>
            <a:custGeom>
              <a:avLst/>
              <a:gdLst/>
              <a:ahLst/>
              <a:cxnLst/>
              <a:rect l="l" t="t" r="r" b="b"/>
              <a:pathLst>
                <a:path w="21590" h="145414">
                  <a:moveTo>
                    <a:pt x="21386" y="136131"/>
                  </a:moveTo>
                  <a:lnTo>
                    <a:pt x="18351" y="136131"/>
                  </a:lnTo>
                  <a:lnTo>
                    <a:pt x="18351" y="129908"/>
                  </a:lnTo>
                  <a:lnTo>
                    <a:pt x="15189" y="129908"/>
                  </a:lnTo>
                  <a:lnTo>
                    <a:pt x="15189" y="127088"/>
                  </a:lnTo>
                  <a:lnTo>
                    <a:pt x="6197" y="127088"/>
                  </a:lnTo>
                  <a:lnTo>
                    <a:pt x="6197" y="129908"/>
                  </a:lnTo>
                  <a:lnTo>
                    <a:pt x="3035" y="129908"/>
                  </a:lnTo>
                  <a:lnTo>
                    <a:pt x="3035" y="133019"/>
                  </a:lnTo>
                  <a:lnTo>
                    <a:pt x="0" y="133019"/>
                  </a:lnTo>
                  <a:lnTo>
                    <a:pt x="0" y="138925"/>
                  </a:lnTo>
                  <a:lnTo>
                    <a:pt x="3035" y="138925"/>
                  </a:lnTo>
                  <a:lnTo>
                    <a:pt x="3035" y="142036"/>
                  </a:lnTo>
                  <a:lnTo>
                    <a:pt x="6197" y="145161"/>
                  </a:lnTo>
                  <a:lnTo>
                    <a:pt x="15189" y="145161"/>
                  </a:lnTo>
                  <a:lnTo>
                    <a:pt x="18351" y="142036"/>
                  </a:lnTo>
                  <a:lnTo>
                    <a:pt x="18351" y="138925"/>
                  </a:lnTo>
                  <a:lnTo>
                    <a:pt x="21386" y="136131"/>
                  </a:lnTo>
                  <a:close/>
                </a:path>
                <a:path w="21590" h="145414">
                  <a:moveTo>
                    <a:pt x="21386" y="72593"/>
                  </a:moveTo>
                  <a:lnTo>
                    <a:pt x="18351" y="72593"/>
                  </a:lnTo>
                  <a:lnTo>
                    <a:pt x="18351" y="66687"/>
                  </a:lnTo>
                  <a:lnTo>
                    <a:pt x="15189" y="66687"/>
                  </a:lnTo>
                  <a:lnTo>
                    <a:pt x="15189" y="63563"/>
                  </a:lnTo>
                  <a:lnTo>
                    <a:pt x="6197" y="63563"/>
                  </a:lnTo>
                  <a:lnTo>
                    <a:pt x="6197" y="66687"/>
                  </a:lnTo>
                  <a:lnTo>
                    <a:pt x="3035" y="66687"/>
                  </a:lnTo>
                  <a:lnTo>
                    <a:pt x="3035" y="69481"/>
                  </a:lnTo>
                  <a:lnTo>
                    <a:pt x="0" y="69481"/>
                  </a:lnTo>
                  <a:lnTo>
                    <a:pt x="0" y="75704"/>
                  </a:lnTo>
                  <a:lnTo>
                    <a:pt x="3035" y="78511"/>
                  </a:lnTo>
                  <a:lnTo>
                    <a:pt x="6197" y="81635"/>
                  </a:lnTo>
                  <a:lnTo>
                    <a:pt x="15189" y="81635"/>
                  </a:lnTo>
                  <a:lnTo>
                    <a:pt x="18351" y="78511"/>
                  </a:lnTo>
                  <a:lnTo>
                    <a:pt x="18351" y="75704"/>
                  </a:lnTo>
                  <a:lnTo>
                    <a:pt x="21386" y="72593"/>
                  </a:lnTo>
                  <a:close/>
                </a:path>
                <a:path w="21590" h="145414">
                  <a:moveTo>
                    <a:pt x="21386" y="9105"/>
                  </a:moveTo>
                  <a:lnTo>
                    <a:pt x="18351" y="9105"/>
                  </a:lnTo>
                  <a:lnTo>
                    <a:pt x="18351" y="3162"/>
                  </a:lnTo>
                  <a:lnTo>
                    <a:pt x="15189" y="3162"/>
                  </a:lnTo>
                  <a:lnTo>
                    <a:pt x="12153" y="0"/>
                  </a:lnTo>
                  <a:lnTo>
                    <a:pt x="6197" y="0"/>
                  </a:lnTo>
                  <a:lnTo>
                    <a:pt x="6197" y="3162"/>
                  </a:lnTo>
                  <a:lnTo>
                    <a:pt x="3035" y="3162"/>
                  </a:lnTo>
                  <a:lnTo>
                    <a:pt x="3035" y="5943"/>
                  </a:lnTo>
                  <a:lnTo>
                    <a:pt x="0" y="5943"/>
                  </a:lnTo>
                  <a:lnTo>
                    <a:pt x="0" y="12141"/>
                  </a:lnTo>
                  <a:lnTo>
                    <a:pt x="3035" y="15316"/>
                  </a:lnTo>
                  <a:lnTo>
                    <a:pt x="3035" y="18097"/>
                  </a:lnTo>
                  <a:lnTo>
                    <a:pt x="18351" y="18097"/>
                  </a:lnTo>
                  <a:lnTo>
                    <a:pt x="18351" y="12141"/>
                  </a:lnTo>
                  <a:lnTo>
                    <a:pt x="21386" y="9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87578" y="4608476"/>
            <a:ext cx="47180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Arial MT"/>
                <a:cs typeface="Arial MT"/>
              </a:rPr>
              <a:t>Register</a:t>
            </a:r>
            <a:r>
              <a:rPr sz="750" spc="155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n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500600" y="2762092"/>
            <a:ext cx="2139315" cy="2082800"/>
            <a:chOff x="5500600" y="2762092"/>
            <a:chExt cx="2139315" cy="2082800"/>
          </a:xfrm>
        </p:grpSpPr>
        <p:sp>
          <p:nvSpPr>
            <p:cNvPr id="19" name="object 19"/>
            <p:cNvSpPr/>
            <p:nvPr/>
          </p:nvSpPr>
          <p:spPr>
            <a:xfrm>
              <a:off x="7575512" y="4370171"/>
              <a:ext cx="54610" cy="474980"/>
            </a:xfrm>
            <a:custGeom>
              <a:avLst/>
              <a:gdLst/>
              <a:ahLst/>
              <a:cxnLst/>
              <a:rect l="l" t="t" r="r" b="b"/>
              <a:pathLst>
                <a:path w="54609" h="474979">
                  <a:moveTo>
                    <a:pt x="54432" y="24295"/>
                  </a:moveTo>
                  <a:lnTo>
                    <a:pt x="2781" y="0"/>
                  </a:lnTo>
                  <a:lnTo>
                    <a:pt x="0" y="0"/>
                  </a:lnTo>
                  <a:lnTo>
                    <a:pt x="2781" y="51396"/>
                  </a:lnTo>
                  <a:lnTo>
                    <a:pt x="54432" y="24295"/>
                  </a:lnTo>
                  <a:close/>
                </a:path>
                <a:path w="54609" h="474979">
                  <a:moveTo>
                    <a:pt x="54444" y="447535"/>
                  </a:moveTo>
                  <a:lnTo>
                    <a:pt x="2781" y="423240"/>
                  </a:lnTo>
                  <a:lnTo>
                    <a:pt x="0" y="423240"/>
                  </a:lnTo>
                  <a:lnTo>
                    <a:pt x="2781" y="474624"/>
                  </a:lnTo>
                  <a:lnTo>
                    <a:pt x="54444" y="4475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71743" y="2768442"/>
              <a:ext cx="661670" cy="2049780"/>
            </a:xfrm>
            <a:custGeom>
              <a:avLst/>
              <a:gdLst/>
              <a:ahLst/>
              <a:cxnLst/>
              <a:rect l="l" t="t" r="r" b="b"/>
              <a:pathLst>
                <a:path w="661670" h="2049779">
                  <a:moveTo>
                    <a:pt x="612762" y="1626015"/>
                  </a:moveTo>
                  <a:lnTo>
                    <a:pt x="0" y="1626015"/>
                  </a:lnTo>
                </a:path>
                <a:path w="661670" h="2049779">
                  <a:moveTo>
                    <a:pt x="0" y="2049254"/>
                  </a:moveTo>
                  <a:lnTo>
                    <a:pt x="0" y="350716"/>
                  </a:lnTo>
                  <a:lnTo>
                    <a:pt x="615927" y="350716"/>
                  </a:lnTo>
                </a:path>
                <a:path w="661670" h="2049779">
                  <a:moveTo>
                    <a:pt x="370062" y="199595"/>
                  </a:moveTo>
                  <a:lnTo>
                    <a:pt x="415513" y="187445"/>
                  </a:lnTo>
                  <a:lnTo>
                    <a:pt x="448936" y="160360"/>
                  </a:lnTo>
                  <a:lnTo>
                    <a:pt x="467294" y="118086"/>
                  </a:lnTo>
                  <a:lnTo>
                    <a:pt x="467294" y="99734"/>
                  </a:lnTo>
                  <a:lnTo>
                    <a:pt x="467294" y="84673"/>
                  </a:lnTo>
                  <a:lnTo>
                    <a:pt x="448936" y="42399"/>
                  </a:lnTo>
                  <a:lnTo>
                    <a:pt x="415513" y="12150"/>
                  </a:lnTo>
                  <a:lnTo>
                    <a:pt x="370062" y="0"/>
                  </a:lnTo>
                  <a:lnTo>
                    <a:pt x="227380" y="0"/>
                  </a:lnTo>
                  <a:lnTo>
                    <a:pt x="227380" y="199595"/>
                  </a:lnTo>
                  <a:lnTo>
                    <a:pt x="370062" y="199595"/>
                  </a:lnTo>
                </a:path>
                <a:path w="661670" h="2049779">
                  <a:moveTo>
                    <a:pt x="661378" y="99734"/>
                  </a:moveTo>
                  <a:lnTo>
                    <a:pt x="470079" y="99734"/>
                  </a:lnTo>
                </a:path>
                <a:path w="661670" h="2049779">
                  <a:moveTo>
                    <a:pt x="370062" y="622581"/>
                  </a:moveTo>
                  <a:lnTo>
                    <a:pt x="388167" y="622581"/>
                  </a:lnTo>
                  <a:lnTo>
                    <a:pt x="403486" y="616633"/>
                  </a:lnTo>
                  <a:lnTo>
                    <a:pt x="415513" y="610431"/>
                  </a:lnTo>
                  <a:lnTo>
                    <a:pt x="427667" y="604482"/>
                  </a:lnTo>
                  <a:lnTo>
                    <a:pt x="439821" y="592332"/>
                  </a:lnTo>
                  <a:lnTo>
                    <a:pt x="448937" y="583346"/>
                  </a:lnTo>
                  <a:lnTo>
                    <a:pt x="457925" y="568411"/>
                  </a:lnTo>
                  <a:lnTo>
                    <a:pt x="464129" y="556260"/>
                  </a:lnTo>
                  <a:lnTo>
                    <a:pt x="467294" y="540946"/>
                  </a:lnTo>
                  <a:lnTo>
                    <a:pt x="467294" y="522973"/>
                  </a:lnTo>
                  <a:lnTo>
                    <a:pt x="467294" y="507912"/>
                  </a:lnTo>
                  <a:lnTo>
                    <a:pt x="464129" y="492724"/>
                  </a:lnTo>
                  <a:lnTo>
                    <a:pt x="457925" y="477409"/>
                  </a:lnTo>
                  <a:lnTo>
                    <a:pt x="448937" y="465638"/>
                  </a:lnTo>
                  <a:lnTo>
                    <a:pt x="439821" y="453488"/>
                  </a:lnTo>
                  <a:lnTo>
                    <a:pt x="427667" y="444375"/>
                  </a:lnTo>
                  <a:lnTo>
                    <a:pt x="415513" y="435389"/>
                  </a:lnTo>
                  <a:lnTo>
                    <a:pt x="403486" y="429187"/>
                  </a:lnTo>
                  <a:lnTo>
                    <a:pt x="388167" y="426023"/>
                  </a:lnTo>
                  <a:lnTo>
                    <a:pt x="370062" y="426023"/>
                  </a:lnTo>
                  <a:lnTo>
                    <a:pt x="227380" y="426023"/>
                  </a:lnTo>
                  <a:lnTo>
                    <a:pt x="227380" y="622581"/>
                  </a:lnTo>
                  <a:lnTo>
                    <a:pt x="370062" y="622581"/>
                  </a:lnTo>
                </a:path>
                <a:path w="661670" h="2049779">
                  <a:moveTo>
                    <a:pt x="655174" y="522973"/>
                  </a:moveTo>
                  <a:lnTo>
                    <a:pt x="470079" y="522973"/>
                  </a:lnTo>
                </a:path>
              </a:pathLst>
            </a:custGeom>
            <a:ln w="12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75512" y="3094862"/>
              <a:ext cx="54610" cy="474980"/>
            </a:xfrm>
            <a:custGeom>
              <a:avLst/>
              <a:gdLst/>
              <a:ahLst/>
              <a:cxnLst/>
              <a:rect l="l" t="t" r="r" b="b"/>
              <a:pathLst>
                <a:path w="54609" h="474979">
                  <a:moveTo>
                    <a:pt x="54432" y="447167"/>
                  </a:moveTo>
                  <a:lnTo>
                    <a:pt x="2781" y="423240"/>
                  </a:lnTo>
                  <a:lnTo>
                    <a:pt x="0" y="423240"/>
                  </a:lnTo>
                  <a:lnTo>
                    <a:pt x="2781" y="474624"/>
                  </a:lnTo>
                  <a:lnTo>
                    <a:pt x="54432" y="447167"/>
                  </a:lnTo>
                  <a:close/>
                </a:path>
                <a:path w="54609" h="474979">
                  <a:moveTo>
                    <a:pt x="54432" y="24307"/>
                  </a:moveTo>
                  <a:lnTo>
                    <a:pt x="2781" y="0"/>
                  </a:lnTo>
                  <a:lnTo>
                    <a:pt x="0" y="0"/>
                  </a:lnTo>
                  <a:lnTo>
                    <a:pt x="2781" y="51384"/>
                  </a:lnTo>
                  <a:lnTo>
                    <a:pt x="54432" y="243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74173" y="2804893"/>
              <a:ext cx="1210945" cy="737235"/>
            </a:xfrm>
            <a:custGeom>
              <a:avLst/>
              <a:gdLst/>
              <a:ahLst/>
              <a:cxnLst/>
              <a:rect l="l" t="t" r="r" b="b"/>
              <a:pathLst>
                <a:path w="1210945" h="737235">
                  <a:moveTo>
                    <a:pt x="1210332" y="737124"/>
                  </a:moveTo>
                  <a:lnTo>
                    <a:pt x="597569" y="737124"/>
                  </a:lnTo>
                </a:path>
                <a:path w="1210945" h="737235">
                  <a:moveTo>
                    <a:pt x="824950" y="0"/>
                  </a:moveTo>
                  <a:lnTo>
                    <a:pt x="712779" y="0"/>
                  </a:lnTo>
                </a:path>
                <a:path w="1210945" h="737235">
                  <a:moveTo>
                    <a:pt x="824950" y="422986"/>
                  </a:moveTo>
                  <a:lnTo>
                    <a:pt x="712779" y="422986"/>
                  </a:lnTo>
                </a:path>
                <a:path w="1210945" h="737235">
                  <a:moveTo>
                    <a:pt x="824950" y="546894"/>
                  </a:moveTo>
                  <a:lnTo>
                    <a:pt x="373227" y="550058"/>
                  </a:lnTo>
                  <a:lnTo>
                    <a:pt x="373227" y="284015"/>
                  </a:lnTo>
                  <a:lnTo>
                    <a:pt x="0" y="284015"/>
                  </a:lnTo>
                </a:path>
              </a:pathLst>
            </a:custGeom>
            <a:ln w="12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62635" y="2780601"/>
              <a:ext cx="48895" cy="1323975"/>
            </a:xfrm>
            <a:custGeom>
              <a:avLst/>
              <a:gdLst/>
              <a:ahLst/>
              <a:cxnLst/>
              <a:rect l="l" t="t" r="r" b="b"/>
              <a:pathLst>
                <a:path w="48895" h="1323975">
                  <a:moveTo>
                    <a:pt x="48615" y="1287487"/>
                  </a:moveTo>
                  <a:lnTo>
                    <a:pt x="39636" y="1278445"/>
                  </a:lnTo>
                  <a:lnTo>
                    <a:pt x="36461" y="1278445"/>
                  </a:lnTo>
                  <a:lnTo>
                    <a:pt x="33426" y="1275334"/>
                  </a:lnTo>
                  <a:lnTo>
                    <a:pt x="18491" y="1275334"/>
                  </a:lnTo>
                  <a:lnTo>
                    <a:pt x="12153" y="1278445"/>
                  </a:lnTo>
                  <a:lnTo>
                    <a:pt x="9372" y="1278445"/>
                  </a:lnTo>
                  <a:lnTo>
                    <a:pt x="6337" y="1281557"/>
                  </a:lnTo>
                  <a:lnTo>
                    <a:pt x="3175" y="1284363"/>
                  </a:lnTo>
                  <a:lnTo>
                    <a:pt x="3175" y="1287487"/>
                  </a:lnTo>
                  <a:lnTo>
                    <a:pt x="0" y="1290599"/>
                  </a:lnTo>
                  <a:lnTo>
                    <a:pt x="0" y="1308658"/>
                  </a:lnTo>
                  <a:lnTo>
                    <a:pt x="3175" y="1311770"/>
                  </a:lnTo>
                  <a:lnTo>
                    <a:pt x="3175" y="1314564"/>
                  </a:lnTo>
                  <a:lnTo>
                    <a:pt x="9372" y="1320800"/>
                  </a:lnTo>
                  <a:lnTo>
                    <a:pt x="12153" y="1320800"/>
                  </a:lnTo>
                  <a:lnTo>
                    <a:pt x="18491" y="1323606"/>
                  </a:lnTo>
                  <a:lnTo>
                    <a:pt x="24307" y="1323606"/>
                  </a:lnTo>
                  <a:lnTo>
                    <a:pt x="33426" y="1323606"/>
                  </a:lnTo>
                  <a:lnTo>
                    <a:pt x="36461" y="1320800"/>
                  </a:lnTo>
                  <a:lnTo>
                    <a:pt x="39636" y="1320800"/>
                  </a:lnTo>
                  <a:lnTo>
                    <a:pt x="42799" y="1317688"/>
                  </a:lnTo>
                  <a:lnTo>
                    <a:pt x="45580" y="1314564"/>
                  </a:lnTo>
                  <a:lnTo>
                    <a:pt x="48615" y="1311770"/>
                  </a:lnTo>
                  <a:lnTo>
                    <a:pt x="48615" y="1287487"/>
                  </a:lnTo>
                  <a:close/>
                </a:path>
                <a:path w="48895" h="1323975">
                  <a:moveTo>
                    <a:pt x="48615" y="12153"/>
                  </a:moveTo>
                  <a:lnTo>
                    <a:pt x="45580" y="8978"/>
                  </a:lnTo>
                  <a:lnTo>
                    <a:pt x="42799" y="5943"/>
                  </a:lnTo>
                  <a:lnTo>
                    <a:pt x="39636" y="3162"/>
                  </a:lnTo>
                  <a:lnTo>
                    <a:pt x="36461" y="3162"/>
                  </a:lnTo>
                  <a:lnTo>
                    <a:pt x="33426" y="0"/>
                  </a:lnTo>
                  <a:lnTo>
                    <a:pt x="18491" y="0"/>
                  </a:lnTo>
                  <a:lnTo>
                    <a:pt x="12153" y="3162"/>
                  </a:lnTo>
                  <a:lnTo>
                    <a:pt x="9372" y="3162"/>
                  </a:lnTo>
                  <a:lnTo>
                    <a:pt x="6337" y="5943"/>
                  </a:lnTo>
                  <a:lnTo>
                    <a:pt x="3162" y="8978"/>
                  </a:lnTo>
                  <a:lnTo>
                    <a:pt x="3162" y="12153"/>
                  </a:lnTo>
                  <a:lnTo>
                    <a:pt x="0" y="18097"/>
                  </a:lnTo>
                  <a:lnTo>
                    <a:pt x="0" y="33286"/>
                  </a:lnTo>
                  <a:lnTo>
                    <a:pt x="3162" y="36195"/>
                  </a:lnTo>
                  <a:lnTo>
                    <a:pt x="3162" y="39230"/>
                  </a:lnTo>
                  <a:lnTo>
                    <a:pt x="9372" y="45440"/>
                  </a:lnTo>
                  <a:lnTo>
                    <a:pt x="12153" y="48348"/>
                  </a:lnTo>
                  <a:lnTo>
                    <a:pt x="24307" y="48348"/>
                  </a:lnTo>
                  <a:lnTo>
                    <a:pt x="36461" y="48348"/>
                  </a:lnTo>
                  <a:lnTo>
                    <a:pt x="42799" y="42392"/>
                  </a:lnTo>
                  <a:lnTo>
                    <a:pt x="45580" y="39230"/>
                  </a:lnTo>
                  <a:lnTo>
                    <a:pt x="48615" y="36195"/>
                  </a:lnTo>
                  <a:lnTo>
                    <a:pt x="48615" y="12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06950" y="3611883"/>
              <a:ext cx="2077720" cy="1205865"/>
            </a:xfrm>
            <a:custGeom>
              <a:avLst/>
              <a:gdLst/>
              <a:ahLst/>
              <a:cxnLst/>
              <a:rect l="l" t="t" r="r" b="b"/>
              <a:pathLst>
                <a:path w="2077720" h="1205864">
                  <a:moveTo>
                    <a:pt x="2077555" y="1205813"/>
                  </a:moveTo>
                  <a:lnTo>
                    <a:pt x="0" y="1205813"/>
                  </a:lnTo>
                </a:path>
                <a:path w="2077720" h="1205864">
                  <a:moveTo>
                    <a:pt x="1692173" y="592281"/>
                  </a:moveTo>
                  <a:lnTo>
                    <a:pt x="1352622" y="595091"/>
                  </a:lnTo>
                  <a:lnTo>
                    <a:pt x="1352621" y="0"/>
                  </a:lnTo>
                  <a:lnTo>
                    <a:pt x="867223" y="0"/>
                  </a:lnTo>
                </a:path>
                <a:path w="2077720" h="1205864">
                  <a:moveTo>
                    <a:pt x="1692173" y="1015217"/>
                  </a:moveTo>
                  <a:lnTo>
                    <a:pt x="1240451" y="1018330"/>
                  </a:lnTo>
                  <a:lnTo>
                    <a:pt x="1240451" y="156942"/>
                  </a:lnTo>
                  <a:lnTo>
                    <a:pt x="867223" y="156942"/>
                  </a:lnTo>
                </a:path>
              </a:pathLst>
            </a:custGeom>
            <a:ln w="12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72368" y="2789105"/>
            <a:ext cx="8509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Arial MT"/>
                <a:cs typeface="Arial MT"/>
              </a:rPr>
              <a:t>C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2368" y="3212344"/>
            <a:ext cx="8509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Arial MT"/>
                <a:cs typeface="Arial MT"/>
              </a:rPr>
              <a:t>C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72368" y="3040087"/>
            <a:ext cx="8509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Arial MT"/>
                <a:cs typeface="Arial MT"/>
              </a:rPr>
              <a:t>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72368" y="3466110"/>
            <a:ext cx="8509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Arial MT"/>
                <a:cs typeface="Arial MT"/>
              </a:rPr>
              <a:t>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67695" y="2804893"/>
            <a:ext cx="506730" cy="1091565"/>
          </a:xfrm>
          <a:prstGeom prst="rect">
            <a:avLst/>
          </a:prstGeom>
          <a:ln w="12149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509"/>
              </a:spcBef>
            </a:pPr>
            <a:r>
              <a:rPr sz="750" spc="-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750" spc="-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  <a:p>
            <a:pPr marL="75565" marR="59055" indent="50800">
              <a:lnSpc>
                <a:spcPct val="103000"/>
              </a:lnSpc>
              <a:spcBef>
                <a:spcPts val="670"/>
              </a:spcBef>
            </a:pPr>
            <a:r>
              <a:rPr sz="750" dirty="0">
                <a:latin typeface="Arial MT"/>
                <a:cs typeface="Arial MT"/>
              </a:rPr>
              <a:t>n-to-</a:t>
            </a:r>
            <a:r>
              <a:rPr sz="750" spc="-50" dirty="0">
                <a:latin typeface="Arial MT"/>
                <a:cs typeface="Arial MT"/>
              </a:rPr>
              <a:t>1</a:t>
            </a:r>
            <a:r>
              <a:rPr sz="750" spc="-10" dirty="0">
                <a:latin typeface="Arial MT"/>
                <a:cs typeface="Arial MT"/>
              </a:rPr>
              <a:t> decoder</a:t>
            </a:r>
            <a:endParaRPr sz="750">
              <a:latin typeface="Arial MT"/>
              <a:cs typeface="Arial MT"/>
            </a:endParaRPr>
          </a:p>
          <a:p>
            <a:pPr marR="15240" algn="r">
              <a:lnSpc>
                <a:spcPct val="100000"/>
              </a:lnSpc>
              <a:spcBef>
                <a:spcPts val="695"/>
              </a:spcBef>
            </a:pPr>
            <a:r>
              <a:rPr sz="750" dirty="0">
                <a:latin typeface="Arial MT"/>
                <a:cs typeface="Arial MT"/>
              </a:rPr>
              <a:t>n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–</a:t>
            </a:r>
            <a:r>
              <a:rPr sz="750" spc="19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  <a:p>
            <a:pPr marR="30480" algn="r">
              <a:lnSpc>
                <a:spcPct val="100000"/>
              </a:lnSpc>
              <a:spcBef>
                <a:spcPts val="360"/>
              </a:spcBef>
            </a:pPr>
            <a:r>
              <a:rPr sz="750" spc="-50" dirty="0">
                <a:latin typeface="Arial MT"/>
                <a:cs typeface="Arial MT"/>
              </a:rPr>
              <a:t>n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14814" y="3269679"/>
            <a:ext cx="77152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Arial MT"/>
                <a:cs typeface="Arial MT"/>
              </a:rPr>
              <a:t>Register</a:t>
            </a:r>
            <a:r>
              <a:rPr sz="750" spc="15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number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15127" y="2562297"/>
            <a:ext cx="2603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10" dirty="0">
                <a:latin typeface="Arial MT"/>
                <a:cs typeface="Arial MT"/>
              </a:rPr>
              <a:t>Write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51267" y="4741460"/>
            <a:ext cx="62674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Arial MT"/>
                <a:cs typeface="Arial MT"/>
              </a:rPr>
              <a:t>Register</a:t>
            </a:r>
            <a:r>
              <a:rPr sz="750" spc="150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data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68100" y="2209800"/>
            <a:ext cx="837565" cy="2635250"/>
            <a:chOff x="6368100" y="2209800"/>
            <a:chExt cx="837565" cy="2635250"/>
          </a:xfrm>
        </p:grpSpPr>
        <p:sp>
          <p:nvSpPr>
            <p:cNvPr id="34" name="object 34"/>
            <p:cNvSpPr/>
            <p:nvPr/>
          </p:nvSpPr>
          <p:spPr>
            <a:xfrm>
              <a:off x="6456210" y="3279266"/>
              <a:ext cx="543560" cy="1565910"/>
            </a:xfrm>
            <a:custGeom>
              <a:avLst/>
              <a:gdLst/>
              <a:ahLst/>
              <a:cxnLst/>
              <a:rect l="l" t="t" r="r" b="b"/>
              <a:pathLst>
                <a:path w="543559" h="1565910">
                  <a:moveTo>
                    <a:pt x="18351" y="130111"/>
                  </a:moveTo>
                  <a:lnTo>
                    <a:pt x="15189" y="130111"/>
                  </a:lnTo>
                  <a:lnTo>
                    <a:pt x="15189" y="127076"/>
                  </a:lnTo>
                  <a:lnTo>
                    <a:pt x="12153" y="127076"/>
                  </a:lnTo>
                  <a:lnTo>
                    <a:pt x="8991" y="123913"/>
                  </a:lnTo>
                  <a:lnTo>
                    <a:pt x="6197" y="123913"/>
                  </a:lnTo>
                  <a:lnTo>
                    <a:pt x="6197" y="127076"/>
                  </a:lnTo>
                  <a:lnTo>
                    <a:pt x="3035" y="127076"/>
                  </a:lnTo>
                  <a:lnTo>
                    <a:pt x="0" y="130111"/>
                  </a:lnTo>
                  <a:lnTo>
                    <a:pt x="0" y="139103"/>
                  </a:lnTo>
                  <a:lnTo>
                    <a:pt x="3035" y="142011"/>
                  </a:lnTo>
                  <a:lnTo>
                    <a:pt x="6197" y="142011"/>
                  </a:lnTo>
                  <a:lnTo>
                    <a:pt x="6197" y="145046"/>
                  </a:lnTo>
                  <a:lnTo>
                    <a:pt x="8991" y="145046"/>
                  </a:lnTo>
                  <a:lnTo>
                    <a:pt x="12153" y="142011"/>
                  </a:lnTo>
                  <a:lnTo>
                    <a:pt x="15189" y="142011"/>
                  </a:lnTo>
                  <a:lnTo>
                    <a:pt x="15189" y="139103"/>
                  </a:lnTo>
                  <a:lnTo>
                    <a:pt x="18351" y="139103"/>
                  </a:lnTo>
                  <a:lnTo>
                    <a:pt x="18351" y="130111"/>
                  </a:lnTo>
                  <a:close/>
                </a:path>
                <a:path w="543559" h="1565910">
                  <a:moveTo>
                    <a:pt x="18351" y="66573"/>
                  </a:moveTo>
                  <a:lnTo>
                    <a:pt x="15189" y="66573"/>
                  </a:lnTo>
                  <a:lnTo>
                    <a:pt x="15189" y="63538"/>
                  </a:lnTo>
                  <a:lnTo>
                    <a:pt x="3035" y="63538"/>
                  </a:lnTo>
                  <a:lnTo>
                    <a:pt x="0" y="66573"/>
                  </a:lnTo>
                  <a:lnTo>
                    <a:pt x="0" y="75692"/>
                  </a:lnTo>
                  <a:lnTo>
                    <a:pt x="3035" y="78727"/>
                  </a:lnTo>
                  <a:lnTo>
                    <a:pt x="6197" y="78727"/>
                  </a:lnTo>
                  <a:lnTo>
                    <a:pt x="6197" y="81508"/>
                  </a:lnTo>
                  <a:lnTo>
                    <a:pt x="12153" y="81508"/>
                  </a:lnTo>
                  <a:lnTo>
                    <a:pt x="12153" y="78727"/>
                  </a:lnTo>
                  <a:lnTo>
                    <a:pt x="15189" y="78727"/>
                  </a:lnTo>
                  <a:lnTo>
                    <a:pt x="15189" y="75692"/>
                  </a:lnTo>
                  <a:lnTo>
                    <a:pt x="18351" y="75692"/>
                  </a:lnTo>
                  <a:lnTo>
                    <a:pt x="18351" y="66573"/>
                  </a:lnTo>
                  <a:close/>
                </a:path>
                <a:path w="543559" h="1565910">
                  <a:moveTo>
                    <a:pt x="18351" y="3048"/>
                  </a:moveTo>
                  <a:lnTo>
                    <a:pt x="15189" y="3048"/>
                  </a:lnTo>
                  <a:lnTo>
                    <a:pt x="15189" y="0"/>
                  </a:lnTo>
                  <a:lnTo>
                    <a:pt x="3035" y="0"/>
                  </a:lnTo>
                  <a:lnTo>
                    <a:pt x="3035" y="3048"/>
                  </a:lnTo>
                  <a:lnTo>
                    <a:pt x="0" y="3048"/>
                  </a:lnTo>
                  <a:lnTo>
                    <a:pt x="0" y="15189"/>
                  </a:lnTo>
                  <a:lnTo>
                    <a:pt x="3035" y="15189"/>
                  </a:lnTo>
                  <a:lnTo>
                    <a:pt x="6197" y="17983"/>
                  </a:lnTo>
                  <a:lnTo>
                    <a:pt x="12153" y="17983"/>
                  </a:lnTo>
                  <a:lnTo>
                    <a:pt x="15189" y="15189"/>
                  </a:lnTo>
                  <a:lnTo>
                    <a:pt x="18351" y="12153"/>
                  </a:lnTo>
                  <a:lnTo>
                    <a:pt x="18351" y="3048"/>
                  </a:lnTo>
                  <a:close/>
                </a:path>
                <a:path w="543559" h="1565910">
                  <a:moveTo>
                    <a:pt x="543001" y="1535328"/>
                  </a:moveTo>
                  <a:lnTo>
                    <a:pt x="539838" y="1532204"/>
                  </a:lnTo>
                  <a:lnTo>
                    <a:pt x="539838" y="1529397"/>
                  </a:lnTo>
                  <a:lnTo>
                    <a:pt x="536663" y="1523174"/>
                  </a:lnTo>
                  <a:lnTo>
                    <a:pt x="533882" y="1520063"/>
                  </a:lnTo>
                  <a:lnTo>
                    <a:pt x="530847" y="1520063"/>
                  </a:lnTo>
                  <a:lnTo>
                    <a:pt x="527685" y="1517256"/>
                  </a:lnTo>
                  <a:lnTo>
                    <a:pt x="524510" y="1514144"/>
                  </a:lnTo>
                  <a:lnTo>
                    <a:pt x="509574" y="1514144"/>
                  </a:lnTo>
                  <a:lnTo>
                    <a:pt x="506539" y="1517256"/>
                  </a:lnTo>
                  <a:lnTo>
                    <a:pt x="503377" y="1520063"/>
                  </a:lnTo>
                  <a:lnTo>
                    <a:pt x="500583" y="1520063"/>
                  </a:lnTo>
                  <a:lnTo>
                    <a:pt x="497420" y="1523174"/>
                  </a:lnTo>
                  <a:lnTo>
                    <a:pt x="494385" y="1529397"/>
                  </a:lnTo>
                  <a:lnTo>
                    <a:pt x="494385" y="1532204"/>
                  </a:lnTo>
                  <a:lnTo>
                    <a:pt x="491223" y="1535328"/>
                  </a:lnTo>
                  <a:lnTo>
                    <a:pt x="491223" y="1544345"/>
                  </a:lnTo>
                  <a:lnTo>
                    <a:pt x="494385" y="1547456"/>
                  </a:lnTo>
                  <a:lnTo>
                    <a:pt x="494385" y="1550581"/>
                  </a:lnTo>
                  <a:lnTo>
                    <a:pt x="497420" y="1553387"/>
                  </a:lnTo>
                  <a:lnTo>
                    <a:pt x="500583" y="1556499"/>
                  </a:lnTo>
                  <a:lnTo>
                    <a:pt x="503377" y="1559610"/>
                  </a:lnTo>
                  <a:lnTo>
                    <a:pt x="506539" y="1562417"/>
                  </a:lnTo>
                  <a:lnTo>
                    <a:pt x="509574" y="1562417"/>
                  </a:lnTo>
                  <a:lnTo>
                    <a:pt x="512737" y="1565529"/>
                  </a:lnTo>
                  <a:lnTo>
                    <a:pt x="515531" y="1565529"/>
                  </a:lnTo>
                  <a:lnTo>
                    <a:pt x="515531" y="1562417"/>
                  </a:lnTo>
                  <a:lnTo>
                    <a:pt x="521728" y="1565529"/>
                  </a:lnTo>
                  <a:lnTo>
                    <a:pt x="524510" y="1562417"/>
                  </a:lnTo>
                  <a:lnTo>
                    <a:pt x="527685" y="1562417"/>
                  </a:lnTo>
                  <a:lnTo>
                    <a:pt x="530847" y="1559610"/>
                  </a:lnTo>
                  <a:lnTo>
                    <a:pt x="533882" y="1556499"/>
                  </a:lnTo>
                  <a:lnTo>
                    <a:pt x="536663" y="1553387"/>
                  </a:lnTo>
                  <a:lnTo>
                    <a:pt x="539838" y="1550581"/>
                  </a:lnTo>
                  <a:lnTo>
                    <a:pt x="539838" y="1547456"/>
                  </a:lnTo>
                  <a:lnTo>
                    <a:pt x="543001" y="1544345"/>
                  </a:lnTo>
                  <a:lnTo>
                    <a:pt x="543001" y="1535328"/>
                  </a:lnTo>
                  <a:close/>
                </a:path>
                <a:path w="543559" h="1565910">
                  <a:moveTo>
                    <a:pt x="543001" y="1112088"/>
                  </a:moveTo>
                  <a:lnTo>
                    <a:pt x="539838" y="1109268"/>
                  </a:lnTo>
                  <a:lnTo>
                    <a:pt x="539838" y="1103045"/>
                  </a:lnTo>
                  <a:lnTo>
                    <a:pt x="536663" y="1100251"/>
                  </a:lnTo>
                  <a:lnTo>
                    <a:pt x="533882" y="1097140"/>
                  </a:lnTo>
                  <a:lnTo>
                    <a:pt x="530847" y="1097140"/>
                  </a:lnTo>
                  <a:lnTo>
                    <a:pt x="524510" y="1090904"/>
                  </a:lnTo>
                  <a:lnTo>
                    <a:pt x="509574" y="1090904"/>
                  </a:lnTo>
                  <a:lnTo>
                    <a:pt x="503377" y="1097140"/>
                  </a:lnTo>
                  <a:lnTo>
                    <a:pt x="500583" y="1097140"/>
                  </a:lnTo>
                  <a:lnTo>
                    <a:pt x="497420" y="1100251"/>
                  </a:lnTo>
                  <a:lnTo>
                    <a:pt x="494385" y="1103045"/>
                  </a:lnTo>
                  <a:lnTo>
                    <a:pt x="494385" y="1109268"/>
                  </a:lnTo>
                  <a:lnTo>
                    <a:pt x="491223" y="1112088"/>
                  </a:lnTo>
                  <a:lnTo>
                    <a:pt x="491223" y="1121422"/>
                  </a:lnTo>
                  <a:lnTo>
                    <a:pt x="494385" y="1124229"/>
                  </a:lnTo>
                  <a:lnTo>
                    <a:pt x="494385" y="1127353"/>
                  </a:lnTo>
                  <a:lnTo>
                    <a:pt x="497420" y="1130465"/>
                  </a:lnTo>
                  <a:lnTo>
                    <a:pt x="500583" y="1133259"/>
                  </a:lnTo>
                  <a:lnTo>
                    <a:pt x="503377" y="1136370"/>
                  </a:lnTo>
                  <a:lnTo>
                    <a:pt x="506539" y="1139482"/>
                  </a:lnTo>
                  <a:lnTo>
                    <a:pt x="512737" y="1139482"/>
                  </a:lnTo>
                  <a:lnTo>
                    <a:pt x="515531" y="1142301"/>
                  </a:lnTo>
                  <a:lnTo>
                    <a:pt x="515531" y="1139482"/>
                  </a:lnTo>
                  <a:lnTo>
                    <a:pt x="527685" y="1139482"/>
                  </a:lnTo>
                  <a:lnTo>
                    <a:pt x="539838" y="1127353"/>
                  </a:lnTo>
                  <a:lnTo>
                    <a:pt x="539838" y="1124229"/>
                  </a:lnTo>
                  <a:lnTo>
                    <a:pt x="543001" y="1121422"/>
                  </a:lnTo>
                  <a:lnTo>
                    <a:pt x="543001" y="1112088"/>
                  </a:lnTo>
                  <a:close/>
                </a:path>
                <a:path w="543559" h="1565910">
                  <a:moveTo>
                    <a:pt x="543001" y="259969"/>
                  </a:moveTo>
                  <a:lnTo>
                    <a:pt x="539838" y="256933"/>
                  </a:lnTo>
                  <a:lnTo>
                    <a:pt x="539838" y="253771"/>
                  </a:lnTo>
                  <a:lnTo>
                    <a:pt x="536663" y="250990"/>
                  </a:lnTo>
                  <a:lnTo>
                    <a:pt x="533882" y="247827"/>
                  </a:lnTo>
                  <a:lnTo>
                    <a:pt x="530847" y="244779"/>
                  </a:lnTo>
                  <a:lnTo>
                    <a:pt x="527685" y="241871"/>
                  </a:lnTo>
                  <a:lnTo>
                    <a:pt x="524510" y="241871"/>
                  </a:lnTo>
                  <a:lnTo>
                    <a:pt x="521728" y="238836"/>
                  </a:lnTo>
                  <a:lnTo>
                    <a:pt x="512737" y="238836"/>
                  </a:lnTo>
                  <a:lnTo>
                    <a:pt x="509574" y="241871"/>
                  </a:lnTo>
                  <a:lnTo>
                    <a:pt x="506539" y="241871"/>
                  </a:lnTo>
                  <a:lnTo>
                    <a:pt x="503377" y="244779"/>
                  </a:lnTo>
                  <a:lnTo>
                    <a:pt x="500583" y="247827"/>
                  </a:lnTo>
                  <a:lnTo>
                    <a:pt x="497420" y="250990"/>
                  </a:lnTo>
                  <a:lnTo>
                    <a:pt x="494385" y="253771"/>
                  </a:lnTo>
                  <a:lnTo>
                    <a:pt x="494385" y="256933"/>
                  </a:lnTo>
                  <a:lnTo>
                    <a:pt x="491223" y="259969"/>
                  </a:lnTo>
                  <a:lnTo>
                    <a:pt x="491223" y="269087"/>
                  </a:lnTo>
                  <a:lnTo>
                    <a:pt x="494385" y="272122"/>
                  </a:lnTo>
                  <a:lnTo>
                    <a:pt x="494385" y="274904"/>
                  </a:lnTo>
                  <a:lnTo>
                    <a:pt x="503377" y="284022"/>
                  </a:lnTo>
                  <a:lnTo>
                    <a:pt x="506539" y="287058"/>
                  </a:lnTo>
                  <a:lnTo>
                    <a:pt x="509574" y="287058"/>
                  </a:lnTo>
                  <a:lnTo>
                    <a:pt x="512737" y="290220"/>
                  </a:lnTo>
                  <a:lnTo>
                    <a:pt x="515531" y="290220"/>
                  </a:lnTo>
                  <a:lnTo>
                    <a:pt x="515531" y="287058"/>
                  </a:lnTo>
                  <a:lnTo>
                    <a:pt x="521728" y="290220"/>
                  </a:lnTo>
                  <a:lnTo>
                    <a:pt x="524510" y="287058"/>
                  </a:lnTo>
                  <a:lnTo>
                    <a:pt x="527685" y="287058"/>
                  </a:lnTo>
                  <a:lnTo>
                    <a:pt x="533882" y="281241"/>
                  </a:lnTo>
                  <a:lnTo>
                    <a:pt x="536663" y="278066"/>
                  </a:lnTo>
                  <a:lnTo>
                    <a:pt x="539838" y="274904"/>
                  </a:lnTo>
                  <a:lnTo>
                    <a:pt x="539838" y="272122"/>
                  </a:lnTo>
                  <a:lnTo>
                    <a:pt x="543001" y="269087"/>
                  </a:lnTo>
                  <a:lnTo>
                    <a:pt x="543001" y="2599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74173" y="2928802"/>
              <a:ext cx="825500" cy="3175"/>
            </a:xfrm>
            <a:custGeom>
              <a:avLst/>
              <a:gdLst/>
              <a:ahLst/>
              <a:cxnLst/>
              <a:rect l="l" t="t" r="r" b="b"/>
              <a:pathLst>
                <a:path w="825500" h="3175">
                  <a:moveTo>
                    <a:pt x="824950" y="0"/>
                  </a:moveTo>
                  <a:lnTo>
                    <a:pt x="0" y="2911"/>
                  </a:lnTo>
                </a:path>
              </a:pathLst>
            </a:custGeom>
            <a:ln w="12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62644" y="3203832"/>
              <a:ext cx="48895" cy="51435"/>
            </a:xfrm>
            <a:custGeom>
              <a:avLst/>
              <a:gdLst/>
              <a:ahLst/>
              <a:cxnLst/>
              <a:rect l="l" t="t" r="r" b="b"/>
              <a:pathLst>
                <a:path w="48895" h="51435">
                  <a:moveTo>
                    <a:pt x="30638" y="0"/>
                  </a:moveTo>
                  <a:lnTo>
                    <a:pt x="21522" y="0"/>
                  </a:lnTo>
                  <a:lnTo>
                    <a:pt x="18484" y="2784"/>
                  </a:lnTo>
                  <a:lnTo>
                    <a:pt x="12153" y="2784"/>
                  </a:lnTo>
                  <a:lnTo>
                    <a:pt x="9368" y="5948"/>
                  </a:lnTo>
                  <a:lnTo>
                    <a:pt x="6330" y="8986"/>
                  </a:lnTo>
                  <a:lnTo>
                    <a:pt x="3165" y="11897"/>
                  </a:lnTo>
                  <a:lnTo>
                    <a:pt x="3165" y="14934"/>
                  </a:lnTo>
                  <a:lnTo>
                    <a:pt x="0" y="18099"/>
                  </a:lnTo>
                  <a:lnTo>
                    <a:pt x="0" y="33033"/>
                  </a:lnTo>
                  <a:lnTo>
                    <a:pt x="3165" y="36198"/>
                  </a:lnTo>
                  <a:lnTo>
                    <a:pt x="3165" y="39235"/>
                  </a:lnTo>
                  <a:lnTo>
                    <a:pt x="6330" y="42020"/>
                  </a:lnTo>
                  <a:lnTo>
                    <a:pt x="9368" y="45184"/>
                  </a:lnTo>
                  <a:lnTo>
                    <a:pt x="12153" y="48348"/>
                  </a:lnTo>
                  <a:lnTo>
                    <a:pt x="18484" y="48348"/>
                  </a:lnTo>
                  <a:lnTo>
                    <a:pt x="21522" y="51386"/>
                  </a:lnTo>
                  <a:lnTo>
                    <a:pt x="24307" y="51386"/>
                  </a:lnTo>
                  <a:lnTo>
                    <a:pt x="24307" y="48348"/>
                  </a:lnTo>
                  <a:lnTo>
                    <a:pt x="30638" y="51386"/>
                  </a:lnTo>
                  <a:lnTo>
                    <a:pt x="33423" y="48348"/>
                  </a:lnTo>
                  <a:lnTo>
                    <a:pt x="36461" y="48348"/>
                  </a:lnTo>
                  <a:lnTo>
                    <a:pt x="48615" y="36198"/>
                  </a:lnTo>
                  <a:lnTo>
                    <a:pt x="48615" y="14934"/>
                  </a:lnTo>
                  <a:lnTo>
                    <a:pt x="42792" y="8986"/>
                  </a:lnTo>
                  <a:lnTo>
                    <a:pt x="36461" y="2784"/>
                  </a:lnTo>
                  <a:lnTo>
                    <a:pt x="33423" y="2784"/>
                  </a:lnTo>
                  <a:lnTo>
                    <a:pt x="30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10399" y="22098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260728" y="1504013"/>
            <a:ext cx="5975985" cy="9017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Port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gerçekleştirme:</a:t>
            </a:r>
            <a:endParaRPr sz="20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</a:pPr>
            <a:r>
              <a:rPr sz="1000" spc="-10" dirty="0">
                <a:latin typeface="Courier New"/>
                <a:cs typeface="Courier New"/>
              </a:rPr>
              <a:t>Clock</a:t>
            </a:r>
            <a:endParaRPr sz="1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600"/>
              </a:spcBef>
            </a:pPr>
            <a:r>
              <a:rPr sz="1000" spc="-10" dirty="0">
                <a:latin typeface="Courier New"/>
                <a:cs typeface="Courier New"/>
              </a:rPr>
              <a:t>Clock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428254" y="2752092"/>
            <a:ext cx="1901189" cy="2353945"/>
            <a:chOff x="1428254" y="2752092"/>
            <a:chExt cx="1901189" cy="2353945"/>
          </a:xfrm>
        </p:grpSpPr>
        <p:sp>
          <p:nvSpPr>
            <p:cNvPr id="40" name="object 40"/>
            <p:cNvSpPr/>
            <p:nvPr/>
          </p:nvSpPr>
          <p:spPr>
            <a:xfrm>
              <a:off x="1431429" y="2755267"/>
              <a:ext cx="1894839" cy="2347595"/>
            </a:xfrm>
            <a:custGeom>
              <a:avLst/>
              <a:gdLst/>
              <a:ahLst/>
              <a:cxnLst/>
              <a:rect l="l" t="t" r="r" b="b"/>
              <a:pathLst>
                <a:path w="1894839" h="2347595">
                  <a:moveTo>
                    <a:pt x="0" y="2343965"/>
                  </a:moveTo>
                  <a:lnTo>
                    <a:pt x="0" y="0"/>
                  </a:lnTo>
                  <a:lnTo>
                    <a:pt x="1894648" y="0"/>
                  </a:lnTo>
                  <a:lnTo>
                    <a:pt x="1894648" y="2347070"/>
                  </a:lnTo>
                  <a:lnTo>
                    <a:pt x="0" y="2347070"/>
                  </a:lnTo>
                </a:path>
              </a:pathLst>
            </a:custGeom>
            <a:ln w="5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6678" y="2982334"/>
              <a:ext cx="1667510" cy="2023110"/>
            </a:xfrm>
            <a:custGeom>
              <a:avLst/>
              <a:gdLst/>
              <a:ahLst/>
              <a:cxnLst/>
              <a:rect l="l" t="t" r="r" b="b"/>
              <a:pathLst>
                <a:path w="1667510" h="2023110">
                  <a:moveTo>
                    <a:pt x="1436755" y="1226468"/>
                  </a:moveTo>
                  <a:lnTo>
                    <a:pt x="1452070" y="1178025"/>
                  </a:lnTo>
                  <a:lnTo>
                    <a:pt x="1485360" y="1138884"/>
                  </a:lnTo>
                  <a:lnTo>
                    <a:pt x="1500550" y="1126780"/>
                  </a:lnTo>
                  <a:lnTo>
                    <a:pt x="1515612" y="1120557"/>
                  </a:lnTo>
                  <a:lnTo>
                    <a:pt x="1533966" y="1117452"/>
                  </a:lnTo>
                  <a:lnTo>
                    <a:pt x="1552067" y="1114663"/>
                  </a:lnTo>
                  <a:lnTo>
                    <a:pt x="1570041" y="1117452"/>
                  </a:lnTo>
                  <a:lnTo>
                    <a:pt x="1588394" y="1120557"/>
                  </a:lnTo>
                  <a:lnTo>
                    <a:pt x="1606495" y="1126780"/>
                  </a:lnTo>
                  <a:lnTo>
                    <a:pt x="1618646" y="1138884"/>
                  </a:lnTo>
                  <a:lnTo>
                    <a:pt x="1633962" y="1147896"/>
                  </a:lnTo>
                  <a:lnTo>
                    <a:pt x="1646114" y="1163106"/>
                  </a:lnTo>
                  <a:lnTo>
                    <a:pt x="1655101" y="1178025"/>
                  </a:lnTo>
                  <a:lnTo>
                    <a:pt x="1661050" y="1193234"/>
                  </a:lnTo>
                  <a:lnTo>
                    <a:pt x="1664088" y="1211561"/>
                  </a:lnTo>
                  <a:lnTo>
                    <a:pt x="1667252" y="1229573"/>
                  </a:lnTo>
                  <a:lnTo>
                    <a:pt x="1667252" y="1910977"/>
                  </a:lnTo>
                  <a:lnTo>
                    <a:pt x="1664088" y="1929304"/>
                  </a:lnTo>
                  <a:lnTo>
                    <a:pt x="1661050" y="1947316"/>
                  </a:lnTo>
                  <a:lnTo>
                    <a:pt x="1633962" y="1989864"/>
                  </a:lnTo>
                  <a:lnTo>
                    <a:pt x="1588394" y="2016888"/>
                  </a:lnTo>
                  <a:lnTo>
                    <a:pt x="1570041" y="2023098"/>
                  </a:lnTo>
                  <a:lnTo>
                    <a:pt x="1515612" y="2016888"/>
                  </a:lnTo>
                  <a:lnTo>
                    <a:pt x="1473209" y="1989864"/>
                  </a:lnTo>
                  <a:lnTo>
                    <a:pt x="1461057" y="1977760"/>
                  </a:lnTo>
                  <a:lnTo>
                    <a:pt x="1452070" y="1962538"/>
                  </a:lnTo>
                  <a:lnTo>
                    <a:pt x="1445742" y="1947316"/>
                  </a:lnTo>
                  <a:lnTo>
                    <a:pt x="1439919" y="1929304"/>
                  </a:lnTo>
                  <a:lnTo>
                    <a:pt x="1439919" y="1910977"/>
                  </a:lnTo>
                  <a:lnTo>
                    <a:pt x="1439919" y="1229573"/>
                  </a:lnTo>
                </a:path>
                <a:path w="1667510" h="2023110">
                  <a:moveTo>
                    <a:pt x="697416" y="224290"/>
                  </a:moveTo>
                  <a:lnTo>
                    <a:pt x="700200" y="75731"/>
                  </a:lnTo>
                  <a:lnTo>
                    <a:pt x="0" y="75731"/>
                  </a:lnTo>
                  <a:lnTo>
                    <a:pt x="0" y="227319"/>
                  </a:lnTo>
                  <a:lnTo>
                    <a:pt x="700200" y="227320"/>
                  </a:lnTo>
                </a:path>
                <a:path w="1667510" h="2023110">
                  <a:moveTo>
                    <a:pt x="697416" y="375500"/>
                  </a:moveTo>
                  <a:lnTo>
                    <a:pt x="700200" y="227320"/>
                  </a:lnTo>
                  <a:lnTo>
                    <a:pt x="0" y="227319"/>
                  </a:lnTo>
                  <a:lnTo>
                    <a:pt x="0" y="378530"/>
                  </a:lnTo>
                  <a:lnTo>
                    <a:pt x="700200" y="378530"/>
                  </a:lnTo>
                </a:path>
                <a:path w="1667510" h="2023110">
                  <a:moveTo>
                    <a:pt x="697416" y="527089"/>
                  </a:moveTo>
                  <a:lnTo>
                    <a:pt x="700200" y="378530"/>
                  </a:lnTo>
                  <a:lnTo>
                    <a:pt x="0" y="378530"/>
                  </a:lnTo>
                  <a:lnTo>
                    <a:pt x="0" y="530118"/>
                  </a:lnTo>
                  <a:lnTo>
                    <a:pt x="700201" y="530118"/>
                  </a:lnTo>
                </a:path>
                <a:path w="1667510" h="2023110">
                  <a:moveTo>
                    <a:pt x="697416" y="678552"/>
                  </a:moveTo>
                  <a:lnTo>
                    <a:pt x="700201" y="530118"/>
                  </a:lnTo>
                  <a:lnTo>
                    <a:pt x="0" y="530118"/>
                  </a:lnTo>
                  <a:lnTo>
                    <a:pt x="0" y="681455"/>
                  </a:lnTo>
                  <a:lnTo>
                    <a:pt x="700201" y="681455"/>
                  </a:lnTo>
                </a:path>
                <a:path w="1667510" h="2023110">
                  <a:moveTo>
                    <a:pt x="697416" y="829888"/>
                  </a:moveTo>
                  <a:lnTo>
                    <a:pt x="700201" y="681455"/>
                  </a:lnTo>
                  <a:lnTo>
                    <a:pt x="0" y="681455"/>
                  </a:lnTo>
                  <a:lnTo>
                    <a:pt x="0" y="832917"/>
                  </a:lnTo>
                  <a:lnTo>
                    <a:pt x="700201" y="832917"/>
                  </a:lnTo>
                </a:path>
                <a:path w="1667510" h="2023110">
                  <a:moveTo>
                    <a:pt x="1436755" y="112082"/>
                  </a:moveTo>
                  <a:lnTo>
                    <a:pt x="1452070" y="60585"/>
                  </a:lnTo>
                  <a:lnTo>
                    <a:pt x="1473209" y="33574"/>
                  </a:lnTo>
                  <a:lnTo>
                    <a:pt x="1485360" y="21457"/>
                  </a:lnTo>
                  <a:lnTo>
                    <a:pt x="1500550" y="12117"/>
                  </a:lnTo>
                  <a:lnTo>
                    <a:pt x="1515612" y="6184"/>
                  </a:lnTo>
                  <a:lnTo>
                    <a:pt x="1533966" y="0"/>
                  </a:lnTo>
                  <a:lnTo>
                    <a:pt x="1552067" y="0"/>
                  </a:lnTo>
                  <a:lnTo>
                    <a:pt x="1570041" y="0"/>
                  </a:lnTo>
                  <a:lnTo>
                    <a:pt x="1588394" y="6184"/>
                  </a:lnTo>
                  <a:lnTo>
                    <a:pt x="1606495" y="12117"/>
                  </a:lnTo>
                  <a:lnTo>
                    <a:pt x="1646114" y="45691"/>
                  </a:lnTo>
                  <a:lnTo>
                    <a:pt x="1664088" y="94159"/>
                  </a:lnTo>
                  <a:lnTo>
                    <a:pt x="1667252" y="112082"/>
                  </a:lnTo>
                  <a:lnTo>
                    <a:pt x="1667252" y="793537"/>
                  </a:lnTo>
                  <a:lnTo>
                    <a:pt x="1664088" y="811839"/>
                  </a:lnTo>
                  <a:lnTo>
                    <a:pt x="1661050" y="829888"/>
                  </a:lnTo>
                  <a:lnTo>
                    <a:pt x="1633962" y="875201"/>
                  </a:lnTo>
                  <a:lnTo>
                    <a:pt x="1588394" y="902540"/>
                  </a:lnTo>
                  <a:lnTo>
                    <a:pt x="1570041" y="905645"/>
                  </a:lnTo>
                  <a:lnTo>
                    <a:pt x="1552067" y="908750"/>
                  </a:lnTo>
                  <a:lnTo>
                    <a:pt x="1533966" y="905645"/>
                  </a:lnTo>
                  <a:lnTo>
                    <a:pt x="1515612" y="902540"/>
                  </a:lnTo>
                  <a:lnTo>
                    <a:pt x="1500550" y="896633"/>
                  </a:lnTo>
                  <a:lnTo>
                    <a:pt x="1461057" y="860307"/>
                  </a:lnTo>
                  <a:lnTo>
                    <a:pt x="1439919" y="811839"/>
                  </a:lnTo>
                  <a:lnTo>
                    <a:pt x="1439919" y="112082"/>
                  </a:lnTo>
                </a:path>
              </a:pathLst>
            </a:custGeom>
            <a:ln w="12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043641" y="4347664"/>
            <a:ext cx="109220" cy="384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Arial MT"/>
                <a:cs typeface="Arial MT"/>
              </a:rPr>
              <a:t>M</a:t>
            </a:r>
            <a:endParaRPr sz="750">
              <a:latin typeface="Arial MT"/>
              <a:cs typeface="Arial MT"/>
            </a:endParaRPr>
          </a:p>
          <a:p>
            <a:pPr marL="33655" marR="17145" indent="-6350">
              <a:lnSpc>
                <a:spcPts val="950"/>
              </a:lnSpc>
              <a:spcBef>
                <a:spcPts val="20"/>
              </a:spcBef>
            </a:pPr>
            <a:r>
              <a:rPr sz="750" spc="-50" dirty="0">
                <a:latin typeface="Arial MT"/>
                <a:cs typeface="Arial MT"/>
              </a:rPr>
              <a:t>u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x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3930" y="4551211"/>
            <a:ext cx="245745" cy="12700"/>
          </a:xfrm>
          <a:custGeom>
            <a:avLst/>
            <a:gdLst/>
            <a:ahLst/>
            <a:cxnLst/>
            <a:rect l="l" t="t" r="r" b="b"/>
            <a:pathLst>
              <a:path w="245745" h="12700">
                <a:moveTo>
                  <a:pt x="0" y="12112"/>
                </a:moveTo>
                <a:lnTo>
                  <a:pt x="245433" y="12112"/>
                </a:lnTo>
                <a:lnTo>
                  <a:pt x="245433" y="0"/>
                </a:lnTo>
                <a:lnTo>
                  <a:pt x="0" y="0"/>
                </a:lnTo>
                <a:lnTo>
                  <a:pt x="0" y="12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552735" y="3054413"/>
            <a:ext cx="68580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Arial MT"/>
                <a:cs typeface="Arial MT"/>
              </a:rPr>
              <a:t>Register</a:t>
            </a:r>
            <a:r>
              <a:rPr sz="750" spc="16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52735" y="3206002"/>
            <a:ext cx="68580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Arial MT"/>
                <a:cs typeface="Arial MT"/>
              </a:rPr>
              <a:t>Register</a:t>
            </a:r>
            <a:r>
              <a:rPr sz="750" spc="16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52735" y="3508801"/>
            <a:ext cx="68580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Arial MT"/>
                <a:cs typeface="Arial MT"/>
              </a:rPr>
              <a:t>Register</a:t>
            </a:r>
            <a:r>
              <a:rPr sz="750" spc="8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n</a:t>
            </a:r>
            <a:r>
              <a:rPr sz="750" spc="4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–</a:t>
            </a:r>
            <a:r>
              <a:rPr sz="750" spc="285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52735" y="3660011"/>
            <a:ext cx="68580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Arial MT"/>
                <a:cs typeface="Arial MT"/>
              </a:rPr>
              <a:t>Register</a:t>
            </a:r>
            <a:r>
              <a:rPr sz="750" spc="16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n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319478" y="2438400"/>
            <a:ext cx="2173605" cy="2442845"/>
            <a:chOff x="1319478" y="2438400"/>
            <a:chExt cx="2173605" cy="2442845"/>
          </a:xfrm>
        </p:grpSpPr>
        <p:sp>
          <p:nvSpPr>
            <p:cNvPr id="49" name="object 49"/>
            <p:cNvSpPr/>
            <p:nvPr/>
          </p:nvSpPr>
          <p:spPr>
            <a:xfrm>
              <a:off x="1825421" y="3427767"/>
              <a:ext cx="146050" cy="18415"/>
            </a:xfrm>
            <a:custGeom>
              <a:avLst/>
              <a:gdLst/>
              <a:ahLst/>
              <a:cxnLst/>
              <a:rect l="l" t="t" r="r" b="b"/>
              <a:pathLst>
                <a:path w="146050" h="18414">
                  <a:moveTo>
                    <a:pt x="18376" y="2781"/>
                  </a:moveTo>
                  <a:lnTo>
                    <a:pt x="15265" y="2781"/>
                  </a:lnTo>
                  <a:lnTo>
                    <a:pt x="15265" y="0"/>
                  </a:lnTo>
                  <a:lnTo>
                    <a:pt x="3124" y="0"/>
                  </a:lnTo>
                  <a:lnTo>
                    <a:pt x="3124" y="2781"/>
                  </a:lnTo>
                  <a:lnTo>
                    <a:pt x="0" y="2781"/>
                  </a:lnTo>
                  <a:lnTo>
                    <a:pt x="0" y="11988"/>
                  </a:lnTo>
                  <a:lnTo>
                    <a:pt x="3124" y="14897"/>
                  </a:lnTo>
                  <a:lnTo>
                    <a:pt x="6235" y="14897"/>
                  </a:lnTo>
                  <a:lnTo>
                    <a:pt x="6235" y="17919"/>
                  </a:lnTo>
                  <a:lnTo>
                    <a:pt x="9347" y="17919"/>
                  </a:lnTo>
                  <a:lnTo>
                    <a:pt x="9347" y="14897"/>
                  </a:lnTo>
                  <a:lnTo>
                    <a:pt x="12153" y="17919"/>
                  </a:lnTo>
                  <a:lnTo>
                    <a:pt x="15265" y="14897"/>
                  </a:lnTo>
                  <a:lnTo>
                    <a:pt x="18376" y="14897"/>
                  </a:lnTo>
                  <a:lnTo>
                    <a:pt x="18376" y="2781"/>
                  </a:lnTo>
                  <a:close/>
                </a:path>
                <a:path w="146050" h="18414">
                  <a:moveTo>
                    <a:pt x="81915" y="2781"/>
                  </a:moveTo>
                  <a:lnTo>
                    <a:pt x="78803" y="2781"/>
                  </a:lnTo>
                  <a:lnTo>
                    <a:pt x="78803" y="0"/>
                  </a:lnTo>
                  <a:lnTo>
                    <a:pt x="66967" y="0"/>
                  </a:lnTo>
                  <a:lnTo>
                    <a:pt x="66967" y="2781"/>
                  </a:lnTo>
                  <a:lnTo>
                    <a:pt x="63855" y="2781"/>
                  </a:lnTo>
                  <a:lnTo>
                    <a:pt x="63855" y="14897"/>
                  </a:lnTo>
                  <a:lnTo>
                    <a:pt x="69773" y="14897"/>
                  </a:lnTo>
                  <a:lnTo>
                    <a:pt x="69773" y="17919"/>
                  </a:lnTo>
                  <a:lnTo>
                    <a:pt x="72885" y="17919"/>
                  </a:lnTo>
                  <a:lnTo>
                    <a:pt x="72885" y="14897"/>
                  </a:lnTo>
                  <a:lnTo>
                    <a:pt x="75996" y="17919"/>
                  </a:lnTo>
                  <a:lnTo>
                    <a:pt x="75996" y="14897"/>
                  </a:lnTo>
                  <a:lnTo>
                    <a:pt x="81915" y="14897"/>
                  </a:lnTo>
                  <a:lnTo>
                    <a:pt x="81915" y="2781"/>
                  </a:lnTo>
                  <a:close/>
                </a:path>
                <a:path w="146050" h="18414">
                  <a:moveTo>
                    <a:pt x="145770" y="2781"/>
                  </a:moveTo>
                  <a:lnTo>
                    <a:pt x="142595" y="2781"/>
                  </a:lnTo>
                  <a:lnTo>
                    <a:pt x="142595" y="0"/>
                  </a:lnTo>
                  <a:lnTo>
                    <a:pt x="130454" y="0"/>
                  </a:lnTo>
                  <a:lnTo>
                    <a:pt x="130454" y="2781"/>
                  </a:lnTo>
                  <a:lnTo>
                    <a:pt x="127406" y="2781"/>
                  </a:lnTo>
                  <a:lnTo>
                    <a:pt x="127406" y="14897"/>
                  </a:lnTo>
                  <a:lnTo>
                    <a:pt x="130454" y="14897"/>
                  </a:lnTo>
                  <a:lnTo>
                    <a:pt x="133616" y="17919"/>
                  </a:lnTo>
                  <a:lnTo>
                    <a:pt x="136398" y="17919"/>
                  </a:lnTo>
                  <a:lnTo>
                    <a:pt x="139560" y="17919"/>
                  </a:lnTo>
                  <a:lnTo>
                    <a:pt x="139560" y="14897"/>
                  </a:lnTo>
                  <a:lnTo>
                    <a:pt x="142595" y="14897"/>
                  </a:lnTo>
                  <a:lnTo>
                    <a:pt x="145770" y="11988"/>
                  </a:lnTo>
                  <a:lnTo>
                    <a:pt x="145770" y="2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46879" y="3130768"/>
              <a:ext cx="703580" cy="608965"/>
            </a:xfrm>
            <a:custGeom>
              <a:avLst/>
              <a:gdLst/>
              <a:ahLst/>
              <a:cxnLst/>
              <a:rect l="l" t="t" r="r" b="b"/>
              <a:pathLst>
                <a:path w="703580" h="608964">
                  <a:moveTo>
                    <a:pt x="703264" y="0"/>
                  </a:moveTo>
                  <a:lnTo>
                    <a:pt x="0" y="3155"/>
                  </a:lnTo>
                </a:path>
                <a:path w="703580" h="608964">
                  <a:moveTo>
                    <a:pt x="703264" y="151588"/>
                  </a:moveTo>
                  <a:lnTo>
                    <a:pt x="0" y="154365"/>
                  </a:lnTo>
                </a:path>
                <a:path w="703580" h="608964">
                  <a:moveTo>
                    <a:pt x="703264" y="302798"/>
                  </a:moveTo>
                  <a:lnTo>
                    <a:pt x="0" y="305954"/>
                  </a:lnTo>
                </a:path>
                <a:path w="703580" h="608964">
                  <a:moveTo>
                    <a:pt x="703264" y="454387"/>
                  </a:moveTo>
                  <a:lnTo>
                    <a:pt x="0" y="457164"/>
                  </a:lnTo>
                </a:path>
                <a:path w="703580" h="608964">
                  <a:moveTo>
                    <a:pt x="703264" y="605597"/>
                  </a:moveTo>
                  <a:lnTo>
                    <a:pt x="0" y="608753"/>
                  </a:lnTo>
                </a:path>
              </a:pathLst>
            </a:custGeom>
            <a:ln w="12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38225" y="3415644"/>
              <a:ext cx="54610" cy="51435"/>
            </a:xfrm>
            <a:custGeom>
              <a:avLst/>
              <a:gdLst/>
              <a:ahLst/>
              <a:cxnLst/>
              <a:rect l="l" t="t" r="r" b="b"/>
              <a:pathLst>
                <a:path w="54610" h="51435">
                  <a:moveTo>
                    <a:pt x="3037" y="0"/>
                  </a:moveTo>
                  <a:lnTo>
                    <a:pt x="0" y="0"/>
                  </a:lnTo>
                  <a:lnTo>
                    <a:pt x="3037" y="51244"/>
                  </a:lnTo>
                  <a:lnTo>
                    <a:pt x="54428" y="27010"/>
                  </a:lnTo>
                  <a:lnTo>
                    <a:pt x="3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13930" y="3439751"/>
              <a:ext cx="245745" cy="3175"/>
            </a:xfrm>
            <a:custGeom>
              <a:avLst/>
              <a:gdLst/>
              <a:ahLst/>
              <a:cxnLst/>
              <a:rect l="l" t="t" r="r" b="b"/>
              <a:pathLst>
                <a:path w="245745" h="3175">
                  <a:moveTo>
                    <a:pt x="245433" y="0"/>
                  </a:moveTo>
                  <a:lnTo>
                    <a:pt x="0" y="2903"/>
                  </a:lnTo>
                </a:path>
              </a:pathLst>
            </a:custGeom>
            <a:ln w="12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74442" y="2924905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69">
                  <a:moveTo>
                    <a:pt x="51643" y="0"/>
                  </a:moveTo>
                  <a:lnTo>
                    <a:pt x="0" y="0"/>
                  </a:lnTo>
                  <a:lnTo>
                    <a:pt x="24302" y="51497"/>
                  </a:lnTo>
                  <a:lnTo>
                    <a:pt x="51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25534" y="2855358"/>
              <a:ext cx="1773555" cy="1998980"/>
            </a:xfrm>
            <a:custGeom>
              <a:avLst/>
              <a:gdLst/>
              <a:ahLst/>
              <a:cxnLst/>
              <a:rect l="l" t="t" r="r" b="b"/>
              <a:pathLst>
                <a:path w="1773555" h="1998979">
                  <a:moveTo>
                    <a:pt x="1773210" y="99965"/>
                  </a:moveTo>
                  <a:lnTo>
                    <a:pt x="1773210" y="0"/>
                  </a:lnTo>
                  <a:lnTo>
                    <a:pt x="0" y="0"/>
                  </a:lnTo>
                </a:path>
                <a:path w="1773555" h="1998979">
                  <a:moveTo>
                    <a:pt x="1624608" y="1392887"/>
                  </a:moveTo>
                  <a:lnTo>
                    <a:pt x="1488158" y="1392887"/>
                  </a:lnTo>
                  <a:lnTo>
                    <a:pt x="1488158" y="278564"/>
                  </a:lnTo>
                </a:path>
                <a:path w="1773555" h="1998979">
                  <a:moveTo>
                    <a:pt x="1624608" y="1998510"/>
                  </a:moveTo>
                  <a:lnTo>
                    <a:pt x="1033492" y="1998510"/>
                  </a:lnTo>
                  <a:lnTo>
                    <a:pt x="1033492" y="884162"/>
                  </a:lnTo>
                </a:path>
              </a:pathLst>
            </a:custGeom>
            <a:ln w="12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38225" y="4529941"/>
              <a:ext cx="54610" cy="52069"/>
            </a:xfrm>
            <a:custGeom>
              <a:avLst/>
              <a:gdLst/>
              <a:ahLst/>
              <a:cxnLst/>
              <a:rect l="l" t="t" r="r" b="b"/>
              <a:pathLst>
                <a:path w="54610" h="52070">
                  <a:moveTo>
                    <a:pt x="0" y="0"/>
                  </a:moveTo>
                  <a:lnTo>
                    <a:pt x="3037" y="51560"/>
                  </a:lnTo>
                  <a:lnTo>
                    <a:pt x="54428" y="27326"/>
                  </a:lnTo>
                  <a:lnTo>
                    <a:pt x="3037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13930" y="4551211"/>
              <a:ext cx="245745" cy="12700"/>
            </a:xfrm>
            <a:custGeom>
              <a:avLst/>
              <a:gdLst/>
              <a:ahLst/>
              <a:cxnLst/>
              <a:rect l="l" t="t" r="r" b="b"/>
              <a:pathLst>
                <a:path w="245745" h="12700">
                  <a:moveTo>
                    <a:pt x="0" y="12112"/>
                  </a:moveTo>
                  <a:lnTo>
                    <a:pt x="245433" y="12112"/>
                  </a:lnTo>
                  <a:lnTo>
                    <a:pt x="245433" y="0"/>
                  </a:lnTo>
                  <a:lnTo>
                    <a:pt x="0" y="0"/>
                  </a:lnTo>
                  <a:lnTo>
                    <a:pt x="0" y="12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74212" y="3285133"/>
              <a:ext cx="476250" cy="1421130"/>
            </a:xfrm>
            <a:custGeom>
              <a:avLst/>
              <a:gdLst/>
              <a:ahLst/>
              <a:cxnLst/>
              <a:rect l="l" t="t" r="r" b="b"/>
              <a:pathLst>
                <a:path w="476250" h="1421129">
                  <a:moveTo>
                    <a:pt x="475931" y="1114676"/>
                  </a:moveTo>
                  <a:lnTo>
                    <a:pt x="227333" y="1114676"/>
                  </a:lnTo>
                  <a:lnTo>
                    <a:pt x="227333" y="0"/>
                  </a:lnTo>
                </a:path>
                <a:path w="476250" h="1421129">
                  <a:moveTo>
                    <a:pt x="475931" y="1265924"/>
                  </a:moveTo>
                  <a:lnTo>
                    <a:pt x="112147" y="1265924"/>
                  </a:lnTo>
                  <a:lnTo>
                    <a:pt x="112147" y="151588"/>
                  </a:lnTo>
                </a:path>
                <a:path w="476250" h="1421129">
                  <a:moveTo>
                    <a:pt x="475931" y="1420592"/>
                  </a:moveTo>
                  <a:lnTo>
                    <a:pt x="0" y="1420592"/>
                  </a:lnTo>
                  <a:lnTo>
                    <a:pt x="0" y="302798"/>
                  </a:lnTo>
                </a:path>
              </a:pathLst>
            </a:custGeom>
            <a:ln w="12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74442" y="4039228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70">
                  <a:moveTo>
                    <a:pt x="0" y="0"/>
                  </a:moveTo>
                  <a:lnTo>
                    <a:pt x="0" y="3104"/>
                  </a:lnTo>
                  <a:lnTo>
                    <a:pt x="24302" y="51560"/>
                  </a:lnTo>
                  <a:lnTo>
                    <a:pt x="51643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25534" y="3966551"/>
              <a:ext cx="1773555" cy="100330"/>
            </a:xfrm>
            <a:custGeom>
              <a:avLst/>
              <a:gdLst/>
              <a:ahLst/>
              <a:cxnLst/>
              <a:rect l="l" t="t" r="r" b="b"/>
              <a:pathLst>
                <a:path w="1773555" h="100329">
                  <a:moveTo>
                    <a:pt x="1773210" y="100003"/>
                  </a:moveTo>
                  <a:lnTo>
                    <a:pt x="1773210" y="0"/>
                  </a:lnTo>
                  <a:lnTo>
                    <a:pt x="0" y="0"/>
                  </a:lnTo>
                </a:path>
              </a:pathLst>
            </a:custGeom>
            <a:ln w="12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34717" y="3106534"/>
              <a:ext cx="643255" cy="1774825"/>
            </a:xfrm>
            <a:custGeom>
              <a:avLst/>
              <a:gdLst/>
              <a:ahLst/>
              <a:cxnLst/>
              <a:rect l="l" t="t" r="r" b="b"/>
              <a:pathLst>
                <a:path w="643255" h="1774825">
                  <a:moveTo>
                    <a:pt x="48475" y="620877"/>
                  </a:moveTo>
                  <a:lnTo>
                    <a:pt x="42659" y="614946"/>
                  </a:lnTo>
                  <a:lnTo>
                    <a:pt x="36322" y="608761"/>
                  </a:lnTo>
                  <a:lnTo>
                    <a:pt x="33540" y="608761"/>
                  </a:lnTo>
                  <a:lnTo>
                    <a:pt x="27343" y="605599"/>
                  </a:lnTo>
                  <a:lnTo>
                    <a:pt x="21386" y="605599"/>
                  </a:lnTo>
                  <a:lnTo>
                    <a:pt x="15189" y="608761"/>
                  </a:lnTo>
                  <a:lnTo>
                    <a:pt x="12153" y="608761"/>
                  </a:lnTo>
                  <a:lnTo>
                    <a:pt x="9245" y="611911"/>
                  </a:lnTo>
                  <a:lnTo>
                    <a:pt x="6197" y="614946"/>
                  </a:lnTo>
                  <a:lnTo>
                    <a:pt x="3035" y="617715"/>
                  </a:lnTo>
                  <a:lnTo>
                    <a:pt x="3035" y="620877"/>
                  </a:lnTo>
                  <a:lnTo>
                    <a:pt x="0" y="624027"/>
                  </a:lnTo>
                  <a:lnTo>
                    <a:pt x="0" y="639178"/>
                  </a:lnTo>
                  <a:lnTo>
                    <a:pt x="3035" y="645109"/>
                  </a:lnTo>
                  <a:lnTo>
                    <a:pt x="3035" y="648271"/>
                  </a:lnTo>
                  <a:lnTo>
                    <a:pt x="6197" y="651294"/>
                  </a:lnTo>
                  <a:lnTo>
                    <a:pt x="9245" y="651294"/>
                  </a:lnTo>
                  <a:lnTo>
                    <a:pt x="12153" y="654075"/>
                  </a:lnTo>
                  <a:lnTo>
                    <a:pt x="15189" y="657225"/>
                  </a:lnTo>
                  <a:lnTo>
                    <a:pt x="24307" y="657225"/>
                  </a:lnTo>
                  <a:lnTo>
                    <a:pt x="33540" y="657225"/>
                  </a:lnTo>
                  <a:lnTo>
                    <a:pt x="36322" y="654075"/>
                  </a:lnTo>
                  <a:lnTo>
                    <a:pt x="39497" y="651294"/>
                  </a:lnTo>
                  <a:lnTo>
                    <a:pt x="42659" y="651294"/>
                  </a:lnTo>
                  <a:lnTo>
                    <a:pt x="48475" y="645109"/>
                  </a:lnTo>
                  <a:lnTo>
                    <a:pt x="48475" y="620877"/>
                  </a:lnTo>
                  <a:close/>
                </a:path>
                <a:path w="643255" h="1774825">
                  <a:moveTo>
                    <a:pt x="163791" y="472440"/>
                  </a:moveTo>
                  <a:lnTo>
                    <a:pt x="154800" y="463486"/>
                  </a:lnTo>
                  <a:lnTo>
                    <a:pt x="154800" y="460324"/>
                  </a:lnTo>
                  <a:lnTo>
                    <a:pt x="148475" y="457174"/>
                  </a:lnTo>
                  <a:lnTo>
                    <a:pt x="145694" y="457174"/>
                  </a:lnTo>
                  <a:lnTo>
                    <a:pt x="142659" y="454393"/>
                  </a:lnTo>
                  <a:lnTo>
                    <a:pt x="133540" y="454393"/>
                  </a:lnTo>
                  <a:lnTo>
                    <a:pt x="130505" y="457174"/>
                  </a:lnTo>
                  <a:lnTo>
                    <a:pt x="127342" y="457174"/>
                  </a:lnTo>
                  <a:lnTo>
                    <a:pt x="124548" y="460324"/>
                  </a:lnTo>
                  <a:lnTo>
                    <a:pt x="118351" y="466509"/>
                  </a:lnTo>
                  <a:lnTo>
                    <a:pt x="115189" y="469290"/>
                  </a:lnTo>
                  <a:lnTo>
                    <a:pt x="115189" y="472440"/>
                  </a:lnTo>
                  <a:lnTo>
                    <a:pt x="112395" y="475475"/>
                  </a:lnTo>
                  <a:lnTo>
                    <a:pt x="112395" y="484555"/>
                  </a:lnTo>
                  <a:lnTo>
                    <a:pt x="115189" y="487591"/>
                  </a:lnTo>
                  <a:lnTo>
                    <a:pt x="115189" y="493522"/>
                  </a:lnTo>
                  <a:lnTo>
                    <a:pt x="121386" y="499706"/>
                  </a:lnTo>
                  <a:lnTo>
                    <a:pt x="124548" y="499706"/>
                  </a:lnTo>
                  <a:lnTo>
                    <a:pt x="127342" y="502856"/>
                  </a:lnTo>
                  <a:lnTo>
                    <a:pt x="130505" y="505637"/>
                  </a:lnTo>
                  <a:lnTo>
                    <a:pt x="145694" y="505637"/>
                  </a:lnTo>
                  <a:lnTo>
                    <a:pt x="148475" y="502856"/>
                  </a:lnTo>
                  <a:lnTo>
                    <a:pt x="154800" y="499706"/>
                  </a:lnTo>
                  <a:lnTo>
                    <a:pt x="157848" y="496671"/>
                  </a:lnTo>
                  <a:lnTo>
                    <a:pt x="160629" y="493522"/>
                  </a:lnTo>
                  <a:lnTo>
                    <a:pt x="163791" y="487591"/>
                  </a:lnTo>
                  <a:lnTo>
                    <a:pt x="163791" y="472440"/>
                  </a:lnTo>
                  <a:close/>
                </a:path>
                <a:path w="643255" h="1774825">
                  <a:moveTo>
                    <a:pt x="275945" y="318071"/>
                  </a:moveTo>
                  <a:lnTo>
                    <a:pt x="272770" y="314921"/>
                  </a:lnTo>
                  <a:lnTo>
                    <a:pt x="269989" y="311886"/>
                  </a:lnTo>
                  <a:lnTo>
                    <a:pt x="266827" y="309118"/>
                  </a:lnTo>
                  <a:lnTo>
                    <a:pt x="263791" y="305955"/>
                  </a:lnTo>
                  <a:lnTo>
                    <a:pt x="260629" y="305955"/>
                  </a:lnTo>
                  <a:lnTo>
                    <a:pt x="254673" y="302806"/>
                  </a:lnTo>
                  <a:lnTo>
                    <a:pt x="248856" y="302806"/>
                  </a:lnTo>
                  <a:lnTo>
                    <a:pt x="242519" y="305955"/>
                  </a:lnTo>
                  <a:lnTo>
                    <a:pt x="239483" y="305955"/>
                  </a:lnTo>
                  <a:lnTo>
                    <a:pt x="236702" y="309118"/>
                  </a:lnTo>
                  <a:lnTo>
                    <a:pt x="233540" y="311886"/>
                  </a:lnTo>
                  <a:lnTo>
                    <a:pt x="230365" y="314921"/>
                  </a:lnTo>
                  <a:lnTo>
                    <a:pt x="230365" y="318071"/>
                  </a:lnTo>
                  <a:lnTo>
                    <a:pt x="227330" y="321233"/>
                  </a:lnTo>
                  <a:lnTo>
                    <a:pt x="227330" y="336130"/>
                  </a:lnTo>
                  <a:lnTo>
                    <a:pt x="230365" y="342315"/>
                  </a:lnTo>
                  <a:lnTo>
                    <a:pt x="230365" y="345338"/>
                  </a:lnTo>
                  <a:lnTo>
                    <a:pt x="233540" y="348246"/>
                  </a:lnTo>
                  <a:lnTo>
                    <a:pt x="236702" y="348246"/>
                  </a:lnTo>
                  <a:lnTo>
                    <a:pt x="242519" y="354431"/>
                  </a:lnTo>
                  <a:lnTo>
                    <a:pt x="251637" y="354431"/>
                  </a:lnTo>
                  <a:lnTo>
                    <a:pt x="260629" y="354431"/>
                  </a:lnTo>
                  <a:lnTo>
                    <a:pt x="266827" y="348246"/>
                  </a:lnTo>
                  <a:lnTo>
                    <a:pt x="269989" y="348246"/>
                  </a:lnTo>
                  <a:lnTo>
                    <a:pt x="272770" y="345338"/>
                  </a:lnTo>
                  <a:lnTo>
                    <a:pt x="275945" y="342315"/>
                  </a:lnTo>
                  <a:lnTo>
                    <a:pt x="275945" y="318071"/>
                  </a:lnTo>
                  <a:close/>
                </a:path>
                <a:path w="643255" h="1774825">
                  <a:moveTo>
                    <a:pt x="391121" y="169646"/>
                  </a:moveTo>
                  <a:lnTo>
                    <a:pt x="388086" y="166484"/>
                  </a:lnTo>
                  <a:lnTo>
                    <a:pt x="384924" y="163715"/>
                  </a:lnTo>
                  <a:lnTo>
                    <a:pt x="382143" y="160553"/>
                  </a:lnTo>
                  <a:lnTo>
                    <a:pt x="382143" y="157530"/>
                  </a:lnTo>
                  <a:lnTo>
                    <a:pt x="375932" y="154368"/>
                  </a:lnTo>
                  <a:lnTo>
                    <a:pt x="373024" y="154368"/>
                  </a:lnTo>
                  <a:lnTo>
                    <a:pt x="369989" y="151599"/>
                  </a:lnTo>
                  <a:lnTo>
                    <a:pt x="360870" y="151599"/>
                  </a:lnTo>
                  <a:lnTo>
                    <a:pt x="357835" y="154368"/>
                  </a:lnTo>
                  <a:lnTo>
                    <a:pt x="354672" y="154368"/>
                  </a:lnTo>
                  <a:lnTo>
                    <a:pt x="345681" y="163715"/>
                  </a:lnTo>
                  <a:lnTo>
                    <a:pt x="342519" y="166484"/>
                  </a:lnTo>
                  <a:lnTo>
                    <a:pt x="342519" y="169646"/>
                  </a:lnTo>
                  <a:lnTo>
                    <a:pt x="339737" y="172669"/>
                  </a:lnTo>
                  <a:lnTo>
                    <a:pt x="339737" y="181762"/>
                  </a:lnTo>
                  <a:lnTo>
                    <a:pt x="342519" y="184785"/>
                  </a:lnTo>
                  <a:lnTo>
                    <a:pt x="342519" y="190728"/>
                  </a:lnTo>
                  <a:lnTo>
                    <a:pt x="348716" y="196913"/>
                  </a:lnTo>
                  <a:lnTo>
                    <a:pt x="351637" y="196913"/>
                  </a:lnTo>
                  <a:lnTo>
                    <a:pt x="354672" y="200063"/>
                  </a:lnTo>
                  <a:lnTo>
                    <a:pt x="357835" y="202844"/>
                  </a:lnTo>
                  <a:lnTo>
                    <a:pt x="373024" y="202844"/>
                  </a:lnTo>
                  <a:lnTo>
                    <a:pt x="375932" y="200063"/>
                  </a:lnTo>
                  <a:lnTo>
                    <a:pt x="382143" y="196913"/>
                  </a:lnTo>
                  <a:lnTo>
                    <a:pt x="384924" y="193878"/>
                  </a:lnTo>
                  <a:lnTo>
                    <a:pt x="388086" y="190728"/>
                  </a:lnTo>
                  <a:lnTo>
                    <a:pt x="391121" y="184785"/>
                  </a:lnTo>
                  <a:lnTo>
                    <a:pt x="391121" y="169646"/>
                  </a:lnTo>
                  <a:close/>
                </a:path>
                <a:path w="643255" h="1774825">
                  <a:moveTo>
                    <a:pt x="506437" y="27393"/>
                  </a:moveTo>
                  <a:lnTo>
                    <a:pt x="503275" y="21209"/>
                  </a:lnTo>
                  <a:lnTo>
                    <a:pt x="503275" y="15278"/>
                  </a:lnTo>
                  <a:lnTo>
                    <a:pt x="500113" y="12128"/>
                  </a:lnTo>
                  <a:lnTo>
                    <a:pt x="497319" y="9093"/>
                  </a:lnTo>
                  <a:lnTo>
                    <a:pt x="491121" y="3162"/>
                  </a:lnTo>
                  <a:lnTo>
                    <a:pt x="487959" y="3162"/>
                  </a:lnTo>
                  <a:lnTo>
                    <a:pt x="485178" y="0"/>
                  </a:lnTo>
                  <a:lnTo>
                    <a:pt x="475805" y="0"/>
                  </a:lnTo>
                  <a:lnTo>
                    <a:pt x="473024" y="3162"/>
                  </a:lnTo>
                  <a:lnTo>
                    <a:pt x="466813" y="3162"/>
                  </a:lnTo>
                  <a:lnTo>
                    <a:pt x="464032" y="6184"/>
                  </a:lnTo>
                  <a:lnTo>
                    <a:pt x="460870" y="9093"/>
                  </a:lnTo>
                  <a:lnTo>
                    <a:pt x="457835" y="12128"/>
                  </a:lnTo>
                  <a:lnTo>
                    <a:pt x="457835" y="15278"/>
                  </a:lnTo>
                  <a:lnTo>
                    <a:pt x="454672" y="18313"/>
                  </a:lnTo>
                  <a:lnTo>
                    <a:pt x="454672" y="33324"/>
                  </a:lnTo>
                  <a:lnTo>
                    <a:pt x="457835" y="39509"/>
                  </a:lnTo>
                  <a:lnTo>
                    <a:pt x="457835" y="42545"/>
                  </a:lnTo>
                  <a:lnTo>
                    <a:pt x="460870" y="45313"/>
                  </a:lnTo>
                  <a:lnTo>
                    <a:pt x="464032" y="45313"/>
                  </a:lnTo>
                  <a:lnTo>
                    <a:pt x="466813" y="48475"/>
                  </a:lnTo>
                  <a:lnTo>
                    <a:pt x="473024" y="51625"/>
                  </a:lnTo>
                  <a:lnTo>
                    <a:pt x="478967" y="51625"/>
                  </a:lnTo>
                  <a:lnTo>
                    <a:pt x="487959" y="51625"/>
                  </a:lnTo>
                  <a:lnTo>
                    <a:pt x="494284" y="45313"/>
                  </a:lnTo>
                  <a:lnTo>
                    <a:pt x="497319" y="45313"/>
                  </a:lnTo>
                  <a:lnTo>
                    <a:pt x="503275" y="39509"/>
                  </a:lnTo>
                  <a:lnTo>
                    <a:pt x="503275" y="30429"/>
                  </a:lnTo>
                  <a:lnTo>
                    <a:pt x="506437" y="27393"/>
                  </a:lnTo>
                  <a:close/>
                </a:path>
                <a:path w="643255" h="1774825">
                  <a:moveTo>
                    <a:pt x="642759" y="1747342"/>
                  </a:moveTo>
                  <a:lnTo>
                    <a:pt x="594156" y="1723123"/>
                  </a:lnTo>
                  <a:lnTo>
                    <a:pt x="591121" y="1723123"/>
                  </a:lnTo>
                  <a:lnTo>
                    <a:pt x="594156" y="1774685"/>
                  </a:lnTo>
                  <a:lnTo>
                    <a:pt x="642759" y="1747342"/>
                  </a:lnTo>
                  <a:close/>
                </a:path>
                <a:path w="643255" h="1774825">
                  <a:moveTo>
                    <a:pt x="642759" y="1599196"/>
                  </a:moveTo>
                  <a:lnTo>
                    <a:pt x="594156" y="1574977"/>
                  </a:lnTo>
                  <a:lnTo>
                    <a:pt x="591121" y="1574977"/>
                  </a:lnTo>
                  <a:lnTo>
                    <a:pt x="594156" y="1626222"/>
                  </a:lnTo>
                  <a:lnTo>
                    <a:pt x="642759" y="1599196"/>
                  </a:lnTo>
                  <a:close/>
                </a:path>
                <a:path w="643255" h="1774825">
                  <a:moveTo>
                    <a:pt x="642759" y="1444536"/>
                  </a:moveTo>
                  <a:lnTo>
                    <a:pt x="594156" y="1420304"/>
                  </a:lnTo>
                  <a:lnTo>
                    <a:pt x="591121" y="1420304"/>
                  </a:lnTo>
                  <a:lnTo>
                    <a:pt x="594156" y="1471866"/>
                  </a:lnTo>
                  <a:lnTo>
                    <a:pt x="642759" y="1444536"/>
                  </a:lnTo>
                  <a:close/>
                </a:path>
                <a:path w="643255" h="1774825">
                  <a:moveTo>
                    <a:pt x="642759" y="1293279"/>
                  </a:moveTo>
                  <a:lnTo>
                    <a:pt x="594156" y="1269060"/>
                  </a:lnTo>
                  <a:lnTo>
                    <a:pt x="591121" y="1269060"/>
                  </a:lnTo>
                  <a:lnTo>
                    <a:pt x="594156" y="1320304"/>
                  </a:lnTo>
                  <a:lnTo>
                    <a:pt x="642759" y="1293279"/>
                  </a:lnTo>
                  <a:close/>
                </a:path>
                <a:path w="643255" h="1774825">
                  <a:moveTo>
                    <a:pt x="642759" y="1141717"/>
                  </a:moveTo>
                  <a:lnTo>
                    <a:pt x="594156" y="1117498"/>
                  </a:lnTo>
                  <a:lnTo>
                    <a:pt x="591121" y="1117498"/>
                  </a:lnTo>
                  <a:lnTo>
                    <a:pt x="594156" y="1169060"/>
                  </a:lnTo>
                  <a:lnTo>
                    <a:pt x="642759" y="1141717"/>
                  </a:lnTo>
                  <a:close/>
                </a:path>
                <a:path w="643255" h="1774825">
                  <a:moveTo>
                    <a:pt x="642759" y="632993"/>
                  </a:moveTo>
                  <a:lnTo>
                    <a:pt x="594156" y="605599"/>
                  </a:lnTo>
                  <a:lnTo>
                    <a:pt x="591121" y="605599"/>
                  </a:lnTo>
                  <a:lnTo>
                    <a:pt x="594156" y="657225"/>
                  </a:lnTo>
                  <a:lnTo>
                    <a:pt x="642759" y="632993"/>
                  </a:lnTo>
                  <a:close/>
                </a:path>
                <a:path w="643255" h="1774825">
                  <a:moveTo>
                    <a:pt x="642759" y="481406"/>
                  </a:moveTo>
                  <a:lnTo>
                    <a:pt x="594156" y="454393"/>
                  </a:lnTo>
                  <a:lnTo>
                    <a:pt x="591121" y="454393"/>
                  </a:lnTo>
                  <a:lnTo>
                    <a:pt x="594156" y="505637"/>
                  </a:lnTo>
                  <a:lnTo>
                    <a:pt x="642759" y="481406"/>
                  </a:lnTo>
                  <a:close/>
                </a:path>
                <a:path w="643255" h="1774825">
                  <a:moveTo>
                    <a:pt x="642759" y="330200"/>
                  </a:moveTo>
                  <a:lnTo>
                    <a:pt x="594156" y="302806"/>
                  </a:lnTo>
                  <a:lnTo>
                    <a:pt x="591121" y="302806"/>
                  </a:lnTo>
                  <a:lnTo>
                    <a:pt x="594156" y="354431"/>
                  </a:lnTo>
                  <a:lnTo>
                    <a:pt x="642759" y="330200"/>
                  </a:lnTo>
                  <a:close/>
                </a:path>
                <a:path w="643255" h="1774825">
                  <a:moveTo>
                    <a:pt x="642759" y="178600"/>
                  </a:moveTo>
                  <a:lnTo>
                    <a:pt x="594156" y="151599"/>
                  </a:lnTo>
                  <a:lnTo>
                    <a:pt x="591121" y="151599"/>
                  </a:lnTo>
                  <a:lnTo>
                    <a:pt x="594156" y="202844"/>
                  </a:lnTo>
                  <a:lnTo>
                    <a:pt x="642759" y="178600"/>
                  </a:lnTo>
                  <a:close/>
                </a:path>
                <a:path w="643255" h="1774825">
                  <a:moveTo>
                    <a:pt x="642759" y="27393"/>
                  </a:moveTo>
                  <a:lnTo>
                    <a:pt x="594156" y="0"/>
                  </a:lnTo>
                  <a:lnTo>
                    <a:pt x="591121" y="0"/>
                  </a:lnTo>
                  <a:lnTo>
                    <a:pt x="594156" y="51625"/>
                  </a:lnTo>
                  <a:lnTo>
                    <a:pt x="642759" y="27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86000" y="24384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043641" y="3230236"/>
            <a:ext cx="109220" cy="384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Arial MT"/>
                <a:cs typeface="Arial MT"/>
              </a:rPr>
              <a:t>M</a:t>
            </a:r>
            <a:endParaRPr sz="750">
              <a:latin typeface="Arial MT"/>
              <a:cs typeface="Arial MT"/>
            </a:endParaRPr>
          </a:p>
          <a:p>
            <a:pPr marL="33655" marR="17145" indent="-6350">
              <a:lnSpc>
                <a:spcPct val="103200"/>
              </a:lnSpc>
              <a:spcBef>
                <a:spcPts val="25"/>
              </a:spcBef>
            </a:pPr>
            <a:r>
              <a:rPr sz="750" spc="-50" dirty="0">
                <a:latin typeface="Arial MT"/>
                <a:cs typeface="Arial MT"/>
              </a:rPr>
              <a:t>u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x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13244" y="3363397"/>
            <a:ext cx="57594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Arial MT"/>
                <a:cs typeface="Arial MT"/>
              </a:rPr>
              <a:t>Read</a:t>
            </a:r>
            <a:r>
              <a:rPr sz="750" spc="1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data</a:t>
            </a:r>
            <a:r>
              <a:rPr sz="750" spc="9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13244" y="4477795"/>
            <a:ext cx="57594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Arial MT"/>
                <a:cs typeface="Arial MT"/>
              </a:rPr>
              <a:t>Read</a:t>
            </a:r>
            <a:r>
              <a:rPr sz="750" spc="1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data</a:t>
            </a:r>
            <a:r>
              <a:rPr sz="750" spc="9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9017" y="2766887"/>
            <a:ext cx="632460" cy="2667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7155" marR="5080" indent="-85090">
              <a:lnSpc>
                <a:spcPct val="105900"/>
              </a:lnSpc>
              <a:spcBef>
                <a:spcPts val="85"/>
              </a:spcBef>
            </a:pPr>
            <a:r>
              <a:rPr sz="750" dirty="0">
                <a:latin typeface="Arial MT"/>
                <a:cs typeface="Arial MT"/>
              </a:rPr>
              <a:t>Read</a:t>
            </a:r>
            <a:r>
              <a:rPr sz="750" spc="12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register </a:t>
            </a:r>
            <a:r>
              <a:rPr sz="750" dirty="0">
                <a:latin typeface="Arial MT"/>
                <a:cs typeface="Arial MT"/>
              </a:rPr>
              <a:t>number</a:t>
            </a:r>
            <a:r>
              <a:rPr sz="750" spc="15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79017" y="3878079"/>
            <a:ext cx="632460" cy="266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7155" marR="5080" indent="-85090">
              <a:lnSpc>
                <a:spcPct val="106000"/>
              </a:lnSpc>
              <a:spcBef>
                <a:spcPts val="80"/>
              </a:spcBef>
            </a:pPr>
            <a:r>
              <a:rPr sz="750" dirty="0">
                <a:latin typeface="Arial MT"/>
                <a:cs typeface="Arial MT"/>
              </a:rPr>
              <a:t>Read</a:t>
            </a:r>
            <a:r>
              <a:rPr sz="750" spc="12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register </a:t>
            </a:r>
            <a:r>
              <a:rPr sz="750" dirty="0">
                <a:latin typeface="Arial MT"/>
                <a:cs typeface="Arial MT"/>
              </a:rPr>
              <a:t>number</a:t>
            </a:r>
            <a:r>
              <a:rPr sz="750" spc="15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88340" y="5292090"/>
            <a:ext cx="282257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ahoma"/>
                <a:cs typeface="Tahoma"/>
              </a:rPr>
              <a:t>32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register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için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oku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portları </a:t>
            </a:r>
            <a:r>
              <a:rPr sz="1600" b="1" dirty="0">
                <a:latin typeface="Tahoma"/>
                <a:cs typeface="Tahoma"/>
              </a:rPr>
              <a:t>5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bit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mux’ların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çifti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ile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Tahoma"/>
                <a:cs typeface="Tahoma"/>
              </a:rPr>
              <a:t>gerçekleştirilir.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270375" y="5139004"/>
            <a:ext cx="4506595" cy="1001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ahoma"/>
                <a:cs typeface="Tahoma"/>
              </a:rPr>
              <a:t>Yazma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portu</a:t>
            </a:r>
            <a:r>
              <a:rPr sz="1600" b="1" spc="42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bir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decoder</a:t>
            </a:r>
            <a:r>
              <a:rPr sz="1600" b="1" spc="-10" dirty="0">
                <a:latin typeface="Tahoma"/>
                <a:cs typeface="Tahoma"/>
              </a:rPr>
              <a:t> kullanılarak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Tahoma"/>
                <a:cs typeface="Tahoma"/>
              </a:rPr>
              <a:t>gerçekleştirilir.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32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register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için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5’e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32’lik </a:t>
            </a:r>
            <a:r>
              <a:rPr sz="1600" b="1" dirty="0">
                <a:latin typeface="Tahoma"/>
                <a:cs typeface="Tahoma"/>
              </a:rPr>
              <a:t>decoderdir.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Yazma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işlemi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Clock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ile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ilişkilidir. </a:t>
            </a:r>
            <a:r>
              <a:rPr sz="1600" b="1" dirty="0">
                <a:latin typeface="Tahoma"/>
                <a:cs typeface="Tahoma"/>
              </a:rPr>
              <a:t>(Yükselen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veya</a:t>
            </a:r>
            <a:r>
              <a:rPr sz="1600" b="1" spc="-6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düşen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kenar)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503936" y="312165"/>
            <a:ext cx="81667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2895" marR="5080" indent="-283083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40" dirty="0"/>
              <a:t> </a:t>
            </a:r>
            <a:r>
              <a:rPr dirty="0"/>
              <a:t>PATH’de</a:t>
            </a:r>
            <a:r>
              <a:rPr spc="-130" dirty="0"/>
              <a:t> </a:t>
            </a:r>
            <a:r>
              <a:rPr dirty="0"/>
              <a:t>durum(state)</a:t>
            </a:r>
            <a:r>
              <a:rPr spc="-110" dirty="0"/>
              <a:t> </a:t>
            </a:r>
            <a:r>
              <a:rPr spc="-10" dirty="0"/>
              <a:t>elemanları: </a:t>
            </a:r>
            <a:r>
              <a:rPr dirty="0"/>
              <a:t>Register</a:t>
            </a:r>
            <a:r>
              <a:rPr spc="-155" dirty="0"/>
              <a:t> </a:t>
            </a:r>
            <a:r>
              <a:rPr spc="-20" dirty="0"/>
              <a:t>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126" y="182626"/>
            <a:ext cx="364362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Verilog</a:t>
            </a:r>
            <a:r>
              <a:rPr sz="4400" spc="-30" dirty="0"/>
              <a:t> </a:t>
            </a:r>
            <a:r>
              <a:rPr sz="4400" dirty="0"/>
              <a:t>- </a:t>
            </a:r>
            <a:r>
              <a:rPr sz="4400" spc="-20" dirty="0"/>
              <a:t>VHDL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250950"/>
            <a:ext cx="73583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3975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Donanım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tanımlama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dili,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Bütün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donanımlar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Verilog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veya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VHDL </a:t>
            </a:r>
            <a:r>
              <a:rPr sz="2000" dirty="0">
                <a:latin typeface="Tahoma"/>
                <a:cs typeface="Tahoma"/>
              </a:rPr>
              <a:t>donanım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tanımlama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dili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kullanılarak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gerçekleştirilebilir.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4538345" algn="l"/>
                <a:tab pos="5318125" algn="l"/>
              </a:tabLst>
            </a:pPr>
            <a:r>
              <a:rPr sz="2000" dirty="0">
                <a:latin typeface="Tahoma"/>
                <a:cs typeface="Tahoma"/>
              </a:rPr>
              <a:t>Detaylı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bilgi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örnekler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için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Verilog,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0" dirty="0">
                <a:latin typeface="Tahoma"/>
                <a:cs typeface="Tahoma"/>
              </a:rPr>
              <a:t>VHDL</a:t>
            </a:r>
            <a:r>
              <a:rPr sz="2000" dirty="0">
                <a:latin typeface="Tahoma"/>
                <a:cs typeface="Tahoma"/>
              </a:rPr>
              <a:t>	slide’larına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bakınız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360934"/>
            <a:ext cx="7140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MIPS’in</a:t>
            </a:r>
            <a:r>
              <a:rPr spc="-45" dirty="0"/>
              <a:t> </a:t>
            </a:r>
            <a:r>
              <a:rPr dirty="0"/>
              <a:t>tek</a:t>
            </a:r>
            <a:r>
              <a:rPr spc="-55" dirty="0"/>
              <a:t> </a:t>
            </a:r>
            <a:r>
              <a:rPr dirty="0"/>
              <a:t>Cycle’da</a:t>
            </a:r>
            <a:r>
              <a:rPr spc="-55" dirty="0"/>
              <a:t> </a:t>
            </a:r>
            <a:r>
              <a:rPr spc="-10" dirty="0"/>
              <a:t>gerçekleştirme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13789"/>
            <a:ext cx="7668259" cy="49403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marR="487680" indent="-343535">
              <a:lnSpc>
                <a:spcPts val="1920"/>
              </a:lnSpc>
              <a:spcBef>
                <a:spcPts val="5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3700145" algn="l"/>
              </a:tabLst>
            </a:pPr>
            <a:r>
              <a:rPr sz="2000" dirty="0">
                <a:latin typeface="Tahoma"/>
                <a:cs typeface="Tahoma"/>
              </a:rPr>
              <a:t>MIPS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seti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mimarisinin</a:t>
            </a:r>
            <a:r>
              <a:rPr sz="2000" dirty="0">
                <a:latin typeface="Tahoma"/>
                <a:cs typeface="Tahoma"/>
              </a:rPr>
              <a:t>	ilk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gerçekleştirilmesinde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her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bir </a:t>
            </a:r>
            <a:r>
              <a:rPr sz="2000" dirty="0">
                <a:latin typeface="Tahoma"/>
                <a:cs typeface="Tahoma"/>
              </a:rPr>
              <a:t>komut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için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yeterince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uzun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tek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clock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cycle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kullanacağız.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Wingdings"/>
              <a:buChar char=""/>
            </a:pP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ts val="2160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Herbir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yükselen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veya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düşen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clock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kenarı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ile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başlar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ve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160"/>
              </a:lnSpc>
            </a:pPr>
            <a:r>
              <a:rPr sz="2000" dirty="0">
                <a:latin typeface="Tahoma"/>
                <a:cs typeface="Tahoma"/>
              </a:rPr>
              <a:t>yükselen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veya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düşen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kenar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ile</a:t>
            </a:r>
            <a:r>
              <a:rPr sz="2000" spc="-10" dirty="0">
                <a:latin typeface="Tahoma"/>
                <a:cs typeface="Tahoma"/>
              </a:rPr>
              <a:t> sonlanır.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000">
              <a:latin typeface="Tahoma"/>
              <a:cs typeface="Tahoma"/>
            </a:endParaRPr>
          </a:p>
          <a:p>
            <a:pPr marL="355600" marR="857250" indent="-343535">
              <a:lnSpc>
                <a:spcPct val="8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5919470" algn="l"/>
              </a:tabLst>
            </a:pPr>
            <a:r>
              <a:rPr sz="2000" dirty="0">
                <a:latin typeface="Tahoma"/>
                <a:cs typeface="Tahoma"/>
              </a:rPr>
              <a:t>Bu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yaklaşım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pratik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değildir.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Multicycle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işlemeden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0" dirty="0">
                <a:latin typeface="Tahoma"/>
                <a:cs typeface="Tahoma"/>
              </a:rPr>
              <a:t>daha </a:t>
            </a:r>
            <a:r>
              <a:rPr sz="2000" dirty="0">
                <a:latin typeface="Tahoma"/>
                <a:cs typeface="Tahoma"/>
              </a:rPr>
              <a:t>yavaştır.Burada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farklı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sınıfları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farklı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cycle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zamanları alabilir.</a:t>
            </a:r>
            <a:endParaRPr sz="2000">
              <a:latin typeface="Tahoma"/>
              <a:cs typeface="Tahoma"/>
            </a:endParaRPr>
          </a:p>
          <a:p>
            <a:pPr marL="756285" marR="209550" lvl="1" indent="-287020">
              <a:lnSpc>
                <a:spcPct val="8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Herbir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komut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bir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tek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cycle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gerçekleştirmede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en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yavaş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komut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kadar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zaman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alır.</a:t>
            </a:r>
            <a:endParaRPr sz="1800">
              <a:latin typeface="Tahoma"/>
              <a:cs typeface="Tahoma"/>
            </a:endParaRPr>
          </a:p>
          <a:p>
            <a:pPr marL="756285" marR="5080" lvl="1" indent="-287020">
              <a:lnSpc>
                <a:spcPts val="1730"/>
              </a:lnSpc>
              <a:spcBef>
                <a:spcPts val="4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multicycle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gerçekleştirmede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kaç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cycle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kullanılarak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bu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problemden kaçınılır.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65"/>
              </a:spcBef>
              <a:buClr>
                <a:srgbClr val="FF0000"/>
              </a:buClr>
              <a:buFont typeface="Wingdings"/>
              <a:buChar char=""/>
            </a:pPr>
            <a:endParaRPr sz="1800">
              <a:latin typeface="Tahoma"/>
              <a:cs typeface="Tahoma"/>
            </a:endParaRPr>
          </a:p>
          <a:p>
            <a:pPr marL="355600" marR="180340" indent="-343535">
              <a:lnSpc>
                <a:spcPts val="1920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Tek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cycle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yaklaşımı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pratik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olmamasına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rağmen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konuyu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anlamak </a:t>
            </a:r>
            <a:r>
              <a:rPr sz="2000" dirty="0">
                <a:latin typeface="Tahoma"/>
                <a:cs typeface="Tahoma"/>
              </a:rPr>
              <a:t>için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yararlı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önemlidir.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245"/>
              </a:spcBef>
              <a:buClr>
                <a:srgbClr val="3333CC"/>
              </a:buClr>
              <a:buSzPct val="57142"/>
              <a:buFont typeface="Wingdings"/>
              <a:buChar char=""/>
              <a:tabLst>
                <a:tab pos="355600" algn="l"/>
              </a:tabLst>
            </a:pPr>
            <a:r>
              <a:rPr sz="2100" spc="-40" dirty="0">
                <a:latin typeface="Tahoma"/>
                <a:cs typeface="Tahoma"/>
              </a:rPr>
              <a:t>Note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shall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implement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Courier New"/>
                <a:cs typeface="Courier New"/>
              </a:rPr>
              <a:t>jump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at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very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end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844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Datapath:</a:t>
            </a:r>
            <a:r>
              <a:rPr sz="3200" spc="-70" dirty="0"/>
              <a:t> </a:t>
            </a:r>
            <a:r>
              <a:rPr sz="3200" dirty="0"/>
              <a:t>komut</a:t>
            </a:r>
            <a:r>
              <a:rPr sz="3200" spc="-65" dirty="0"/>
              <a:t> </a:t>
            </a:r>
            <a:r>
              <a:rPr sz="3200" dirty="0"/>
              <a:t>Store/Fetch</a:t>
            </a:r>
            <a:r>
              <a:rPr sz="3200" spc="-70" dirty="0"/>
              <a:t> </a:t>
            </a:r>
            <a:r>
              <a:rPr sz="3200" dirty="0"/>
              <a:t>&amp;</a:t>
            </a:r>
            <a:r>
              <a:rPr sz="3200" spc="-70" dirty="0"/>
              <a:t> </a:t>
            </a:r>
            <a:r>
              <a:rPr sz="3200" dirty="0"/>
              <a:t>PC</a:t>
            </a:r>
            <a:r>
              <a:rPr sz="3200" spc="-75" dirty="0"/>
              <a:t> </a:t>
            </a:r>
            <a:r>
              <a:rPr sz="3200" spc="-10" dirty="0"/>
              <a:t>arttırma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747122" y="2654493"/>
            <a:ext cx="210185" cy="691515"/>
          </a:xfrm>
          <a:custGeom>
            <a:avLst/>
            <a:gdLst/>
            <a:ahLst/>
            <a:cxnLst/>
            <a:rect l="l" t="t" r="r" b="b"/>
            <a:pathLst>
              <a:path w="210185" h="691514">
                <a:moveTo>
                  <a:pt x="206511" y="691153"/>
                </a:moveTo>
                <a:lnTo>
                  <a:pt x="209992" y="0"/>
                </a:lnTo>
                <a:lnTo>
                  <a:pt x="0" y="0"/>
                </a:lnTo>
                <a:lnTo>
                  <a:pt x="0" y="691153"/>
                </a:lnTo>
                <a:lnTo>
                  <a:pt x="209992" y="691153"/>
                </a:lnTo>
              </a:path>
            </a:pathLst>
          </a:custGeom>
          <a:ln w="13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3948" y="2902698"/>
            <a:ext cx="19304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25"/>
              </a:spcBef>
            </a:pPr>
            <a:r>
              <a:rPr sz="1000" spc="-70" dirty="0">
                <a:latin typeface="Arial MT"/>
                <a:cs typeface="Arial MT"/>
              </a:rPr>
              <a:t>PC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76223" y="2970351"/>
            <a:ext cx="731520" cy="63500"/>
            <a:chOff x="2476223" y="2970351"/>
            <a:chExt cx="731520" cy="63500"/>
          </a:xfrm>
        </p:grpSpPr>
        <p:sp>
          <p:nvSpPr>
            <p:cNvPr id="6" name="object 6"/>
            <p:cNvSpPr/>
            <p:nvPr/>
          </p:nvSpPr>
          <p:spPr>
            <a:xfrm>
              <a:off x="2953633" y="2998043"/>
              <a:ext cx="217170" cy="4445"/>
            </a:xfrm>
            <a:custGeom>
              <a:avLst/>
              <a:gdLst/>
              <a:ahLst/>
              <a:cxnLst/>
              <a:rect l="l" t="t" r="r" b="b"/>
              <a:pathLst>
                <a:path w="217169" h="4444">
                  <a:moveTo>
                    <a:pt x="0" y="0"/>
                  </a:moveTo>
                  <a:lnTo>
                    <a:pt x="216955" y="4069"/>
                  </a:lnTo>
                </a:path>
              </a:pathLst>
            </a:custGeom>
            <a:ln w="276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50676" y="2970351"/>
              <a:ext cx="57150" cy="63500"/>
            </a:xfrm>
            <a:custGeom>
              <a:avLst/>
              <a:gdLst/>
              <a:ahLst/>
              <a:cxnLst/>
              <a:rect l="l" t="t" r="r" b="b"/>
              <a:pathLst>
                <a:path w="57150" h="63500">
                  <a:moveTo>
                    <a:pt x="0" y="0"/>
                  </a:moveTo>
                  <a:lnTo>
                    <a:pt x="0" y="63505"/>
                  </a:lnTo>
                  <a:lnTo>
                    <a:pt x="56536" y="3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90061" y="2998043"/>
              <a:ext cx="213995" cy="4445"/>
            </a:xfrm>
            <a:custGeom>
              <a:avLst/>
              <a:gdLst/>
              <a:ahLst/>
              <a:cxnLst/>
              <a:rect l="l" t="t" r="r" b="b"/>
              <a:pathLst>
                <a:path w="213994" h="4444">
                  <a:moveTo>
                    <a:pt x="213474" y="0"/>
                  </a:moveTo>
                  <a:lnTo>
                    <a:pt x="0" y="4069"/>
                  </a:lnTo>
                </a:path>
              </a:pathLst>
            </a:custGeom>
            <a:ln w="276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83623" y="2970351"/>
              <a:ext cx="57150" cy="63500"/>
            </a:xfrm>
            <a:custGeom>
              <a:avLst/>
              <a:gdLst/>
              <a:ahLst/>
              <a:cxnLst/>
              <a:rect l="l" t="t" r="r" b="b"/>
              <a:pathLst>
                <a:path w="57150" h="63500">
                  <a:moveTo>
                    <a:pt x="0" y="0"/>
                  </a:moveTo>
                  <a:lnTo>
                    <a:pt x="0" y="63505"/>
                  </a:lnTo>
                  <a:lnTo>
                    <a:pt x="56536" y="3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88668" y="2378071"/>
            <a:ext cx="1251585" cy="1544955"/>
          </a:xfrm>
          <a:custGeom>
            <a:avLst/>
            <a:gdLst/>
            <a:ahLst/>
            <a:cxnLst/>
            <a:rect l="l" t="t" r="r" b="b"/>
            <a:pathLst>
              <a:path w="1251585" h="1544954">
                <a:moveTo>
                  <a:pt x="1247619" y="1544354"/>
                </a:moveTo>
                <a:lnTo>
                  <a:pt x="1250961" y="0"/>
                </a:lnTo>
                <a:lnTo>
                  <a:pt x="0" y="0"/>
                </a:lnTo>
                <a:lnTo>
                  <a:pt x="0" y="1544354"/>
                </a:lnTo>
                <a:lnTo>
                  <a:pt x="1250961" y="1544354"/>
                </a:lnTo>
              </a:path>
            </a:pathLst>
          </a:custGeom>
          <a:ln w="143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2346" y="3313409"/>
            <a:ext cx="524510" cy="3359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3025" marR="5080" indent="-73660">
              <a:lnSpc>
                <a:spcPct val="101000"/>
              </a:lnSpc>
              <a:spcBef>
                <a:spcPts val="110"/>
              </a:spcBef>
            </a:pPr>
            <a:r>
              <a:rPr sz="1000" spc="-60" dirty="0">
                <a:latin typeface="Arial MT"/>
                <a:cs typeface="Arial MT"/>
              </a:rPr>
              <a:t>Instruction </a:t>
            </a:r>
            <a:r>
              <a:rPr sz="1000" spc="-40" dirty="0">
                <a:latin typeface="Arial MT"/>
                <a:cs typeface="Arial MT"/>
              </a:rPr>
              <a:t>memory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610" y="2492002"/>
            <a:ext cx="524510" cy="3124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R="5080">
              <a:lnSpc>
                <a:spcPts val="1030"/>
              </a:lnSpc>
              <a:spcBef>
                <a:spcPts val="300"/>
              </a:spcBef>
            </a:pPr>
            <a:r>
              <a:rPr sz="1000" spc="-60" dirty="0">
                <a:latin typeface="Arial MT"/>
                <a:cs typeface="Arial MT"/>
              </a:rPr>
              <a:t>Instruction </a:t>
            </a:r>
            <a:r>
              <a:rPr sz="1000" spc="-10" dirty="0">
                <a:latin typeface="Arial MT"/>
                <a:cs typeface="Arial MT"/>
              </a:rPr>
              <a:t>address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018" y="3048832"/>
            <a:ext cx="52451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000" spc="-55" dirty="0">
                <a:latin typeface="Arial MT"/>
                <a:cs typeface="Arial MT"/>
              </a:rPr>
              <a:t>Instruction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8599" y="2622748"/>
            <a:ext cx="1758314" cy="561340"/>
            <a:chOff x="228599" y="2622748"/>
            <a:chExt cx="1758314" cy="561340"/>
          </a:xfrm>
        </p:grpSpPr>
        <p:sp>
          <p:nvSpPr>
            <p:cNvPr id="15" name="object 15"/>
            <p:cNvSpPr/>
            <p:nvPr/>
          </p:nvSpPr>
          <p:spPr>
            <a:xfrm>
              <a:off x="228599" y="2654493"/>
              <a:ext cx="217170" cy="0"/>
            </a:xfrm>
            <a:custGeom>
              <a:avLst/>
              <a:gdLst/>
              <a:ahLst/>
              <a:cxnLst/>
              <a:rect l="l" t="t" r="r" b="b"/>
              <a:pathLst>
                <a:path w="217170">
                  <a:moveTo>
                    <a:pt x="0" y="0"/>
                  </a:moveTo>
                  <a:lnTo>
                    <a:pt x="216899" y="0"/>
                  </a:lnTo>
                </a:path>
              </a:pathLst>
            </a:custGeom>
            <a:ln w="27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198" y="2622752"/>
              <a:ext cx="1564640" cy="561340"/>
            </a:xfrm>
            <a:custGeom>
              <a:avLst/>
              <a:gdLst/>
              <a:ahLst/>
              <a:cxnLst/>
              <a:rect l="l" t="t" r="r" b="b"/>
              <a:pathLst>
                <a:path w="1564639" h="561339">
                  <a:moveTo>
                    <a:pt x="56540" y="31750"/>
                  </a:moveTo>
                  <a:lnTo>
                    <a:pt x="3073" y="0"/>
                  </a:lnTo>
                  <a:lnTo>
                    <a:pt x="0" y="0"/>
                  </a:lnTo>
                  <a:lnTo>
                    <a:pt x="3073" y="67157"/>
                  </a:lnTo>
                  <a:lnTo>
                    <a:pt x="56540" y="31750"/>
                  </a:lnTo>
                  <a:close/>
                </a:path>
                <a:path w="1564639" h="561339">
                  <a:moveTo>
                    <a:pt x="1564182" y="525487"/>
                  </a:moveTo>
                  <a:lnTo>
                    <a:pt x="1511122" y="493737"/>
                  </a:lnTo>
                  <a:lnTo>
                    <a:pt x="1507642" y="493737"/>
                  </a:lnTo>
                  <a:lnTo>
                    <a:pt x="1511122" y="560895"/>
                  </a:lnTo>
                  <a:lnTo>
                    <a:pt x="1564182" y="525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36287" y="3148230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929" y="0"/>
                  </a:lnTo>
                </a:path>
              </a:pathLst>
            </a:custGeom>
            <a:ln w="27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9517" y="4075400"/>
            <a:ext cx="109474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5" dirty="0">
                <a:latin typeface="Arial MT"/>
                <a:cs typeface="Arial MT"/>
              </a:rPr>
              <a:t>a.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Instruction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memory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73897" y="4075400"/>
            <a:ext cx="97663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5" dirty="0">
                <a:latin typeface="Arial MT"/>
                <a:cs typeface="Arial MT"/>
              </a:rPr>
              <a:t>b.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Program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counter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04589" y="2477466"/>
            <a:ext cx="765175" cy="1341755"/>
            <a:chOff x="3904589" y="2477466"/>
            <a:chExt cx="765175" cy="1341755"/>
          </a:xfrm>
        </p:grpSpPr>
        <p:sp>
          <p:nvSpPr>
            <p:cNvPr id="21" name="object 21"/>
            <p:cNvSpPr/>
            <p:nvPr/>
          </p:nvSpPr>
          <p:spPr>
            <a:xfrm>
              <a:off x="3967949" y="2484769"/>
              <a:ext cx="694055" cy="1327150"/>
            </a:xfrm>
            <a:custGeom>
              <a:avLst/>
              <a:gdLst/>
              <a:ahLst/>
              <a:cxnLst/>
              <a:rect l="l" t="t" r="r" b="b"/>
              <a:pathLst>
                <a:path w="694054" h="1327150">
                  <a:moveTo>
                    <a:pt x="0" y="0"/>
                  </a:moveTo>
                  <a:lnTo>
                    <a:pt x="0" y="536879"/>
                  </a:lnTo>
                  <a:lnTo>
                    <a:pt x="116832" y="663461"/>
                  </a:lnTo>
                  <a:lnTo>
                    <a:pt x="0" y="793715"/>
                  </a:lnTo>
                  <a:lnTo>
                    <a:pt x="0" y="1326955"/>
                  </a:lnTo>
                  <a:lnTo>
                    <a:pt x="693895" y="920313"/>
                  </a:lnTo>
                  <a:lnTo>
                    <a:pt x="693895" y="406625"/>
                  </a:lnTo>
                  <a:lnTo>
                    <a:pt x="0" y="4135"/>
                  </a:lnTo>
                </a:path>
              </a:pathLst>
            </a:custGeom>
            <a:ln w="1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04589" y="2717596"/>
              <a:ext cx="57150" cy="861694"/>
            </a:xfrm>
            <a:custGeom>
              <a:avLst/>
              <a:gdLst/>
              <a:ahLst/>
              <a:cxnLst/>
              <a:rect l="l" t="t" r="r" b="b"/>
              <a:pathLst>
                <a:path w="57150" h="861695">
                  <a:moveTo>
                    <a:pt x="56527" y="825474"/>
                  </a:moveTo>
                  <a:lnTo>
                    <a:pt x="3340" y="794143"/>
                  </a:lnTo>
                  <a:lnTo>
                    <a:pt x="0" y="794143"/>
                  </a:lnTo>
                  <a:lnTo>
                    <a:pt x="3340" y="861301"/>
                  </a:lnTo>
                  <a:lnTo>
                    <a:pt x="56527" y="825474"/>
                  </a:lnTo>
                  <a:close/>
                </a:path>
                <a:path w="57150" h="861695">
                  <a:moveTo>
                    <a:pt x="56527" y="35814"/>
                  </a:moveTo>
                  <a:lnTo>
                    <a:pt x="3340" y="4064"/>
                  </a:lnTo>
                  <a:lnTo>
                    <a:pt x="0" y="0"/>
                  </a:lnTo>
                  <a:lnTo>
                    <a:pt x="3340" y="67157"/>
                  </a:lnTo>
                  <a:lnTo>
                    <a:pt x="56527" y="358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98401" y="3052504"/>
            <a:ext cx="54102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Arial MT"/>
                <a:cs typeface="Arial MT"/>
              </a:rPr>
              <a:t>Add</a:t>
            </a:r>
            <a:r>
              <a:rPr sz="1000" spc="19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Sum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10889" y="2739560"/>
            <a:ext cx="1201420" cy="817880"/>
            <a:chOff x="3710889" y="2739560"/>
            <a:chExt cx="1201420" cy="817880"/>
          </a:xfrm>
        </p:grpSpPr>
        <p:sp>
          <p:nvSpPr>
            <p:cNvPr id="25" name="object 25"/>
            <p:cNvSpPr/>
            <p:nvPr/>
          </p:nvSpPr>
          <p:spPr>
            <a:xfrm>
              <a:off x="3710889" y="2753399"/>
              <a:ext cx="1164590" cy="789940"/>
            </a:xfrm>
            <a:custGeom>
              <a:avLst/>
              <a:gdLst/>
              <a:ahLst/>
              <a:cxnLst/>
              <a:rect l="l" t="t" r="r" b="b"/>
              <a:pathLst>
                <a:path w="1164589" h="789939">
                  <a:moveTo>
                    <a:pt x="210132" y="0"/>
                  </a:moveTo>
                  <a:lnTo>
                    <a:pt x="0" y="0"/>
                  </a:lnTo>
                </a:path>
                <a:path w="1164589" h="789939">
                  <a:moveTo>
                    <a:pt x="0" y="789662"/>
                  </a:moveTo>
                  <a:lnTo>
                    <a:pt x="210132" y="789662"/>
                  </a:lnTo>
                </a:path>
                <a:path w="1164589" h="789939">
                  <a:moveTo>
                    <a:pt x="950955" y="394831"/>
                  </a:moveTo>
                  <a:lnTo>
                    <a:pt x="1164430" y="394831"/>
                  </a:lnTo>
                </a:path>
              </a:pathLst>
            </a:custGeom>
            <a:ln w="25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54988" y="3116486"/>
              <a:ext cx="57150" cy="67310"/>
            </a:xfrm>
            <a:custGeom>
              <a:avLst/>
              <a:gdLst/>
              <a:ahLst/>
              <a:cxnLst/>
              <a:rect l="l" t="t" r="r" b="b"/>
              <a:pathLst>
                <a:path w="57150" h="67310">
                  <a:moveTo>
                    <a:pt x="3481" y="0"/>
                  </a:moveTo>
                  <a:lnTo>
                    <a:pt x="0" y="0"/>
                  </a:lnTo>
                  <a:lnTo>
                    <a:pt x="3481" y="67161"/>
                  </a:lnTo>
                  <a:lnTo>
                    <a:pt x="56954" y="31744"/>
                  </a:lnTo>
                  <a:lnTo>
                    <a:pt x="34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101882" y="4075400"/>
            <a:ext cx="43942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5" dirty="0">
                <a:latin typeface="Arial MT"/>
                <a:cs typeface="Arial MT"/>
              </a:rPr>
              <a:t>c.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Adder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2044" y="5075935"/>
            <a:ext cx="43160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ahoma"/>
                <a:cs typeface="Tahoma"/>
              </a:rPr>
              <a:t>Fetch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ve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depolama ve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PC’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yi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arttırmak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için </a:t>
            </a:r>
            <a:r>
              <a:rPr sz="1600" b="1" dirty="0">
                <a:latin typeface="Tahoma"/>
                <a:cs typeface="Tahoma"/>
              </a:rPr>
              <a:t>3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elaman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kullanılır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61429" y="5062804"/>
            <a:ext cx="1129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DATAPATH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05400" y="3048000"/>
            <a:ext cx="304800" cy="486409"/>
          </a:xfrm>
          <a:custGeom>
            <a:avLst/>
            <a:gdLst/>
            <a:ahLst/>
            <a:cxnLst/>
            <a:rect l="l" t="t" r="r" b="b"/>
            <a:pathLst>
              <a:path w="304800" h="486410">
                <a:moveTo>
                  <a:pt x="0" y="121538"/>
                </a:moveTo>
                <a:lnTo>
                  <a:pt x="228600" y="121538"/>
                </a:lnTo>
                <a:lnTo>
                  <a:pt x="228600" y="0"/>
                </a:lnTo>
                <a:lnTo>
                  <a:pt x="304800" y="243077"/>
                </a:lnTo>
                <a:lnTo>
                  <a:pt x="228600" y="486155"/>
                </a:lnTo>
                <a:lnTo>
                  <a:pt x="228600" y="364616"/>
                </a:lnTo>
                <a:lnTo>
                  <a:pt x="0" y="364616"/>
                </a:lnTo>
                <a:lnTo>
                  <a:pt x="0" y="12153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5956" y="1952625"/>
            <a:ext cx="317219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0" y="2412504"/>
            <a:ext cx="407034" cy="2636520"/>
          </a:xfrm>
          <a:custGeom>
            <a:avLst/>
            <a:gdLst/>
            <a:ahLst/>
            <a:cxnLst/>
            <a:rect l="l" t="t" r="r" b="b"/>
            <a:pathLst>
              <a:path w="407035" h="2636520">
                <a:moveTo>
                  <a:pt x="406768" y="2484107"/>
                </a:moveTo>
                <a:lnTo>
                  <a:pt x="152400" y="2484107"/>
                </a:lnTo>
                <a:lnTo>
                  <a:pt x="152400" y="0"/>
                </a:lnTo>
                <a:lnTo>
                  <a:pt x="0" y="0"/>
                </a:lnTo>
                <a:lnTo>
                  <a:pt x="0" y="2484107"/>
                </a:lnTo>
                <a:lnTo>
                  <a:pt x="0" y="2590787"/>
                </a:lnTo>
                <a:lnTo>
                  <a:pt x="0" y="2636507"/>
                </a:lnTo>
                <a:lnTo>
                  <a:pt x="406768" y="2636507"/>
                </a:lnTo>
                <a:lnTo>
                  <a:pt x="406768" y="2484107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0700" y="2412491"/>
            <a:ext cx="3581400" cy="2633980"/>
          </a:xfrm>
          <a:custGeom>
            <a:avLst/>
            <a:gdLst/>
            <a:ahLst/>
            <a:cxnLst/>
            <a:rect l="l" t="t" r="r" b="b"/>
            <a:pathLst>
              <a:path w="3581400" h="2633979">
                <a:moveTo>
                  <a:pt x="2362200" y="533400"/>
                </a:moveTo>
                <a:lnTo>
                  <a:pt x="1261872" y="533400"/>
                </a:lnTo>
                <a:lnTo>
                  <a:pt x="1143000" y="533400"/>
                </a:lnTo>
                <a:lnTo>
                  <a:pt x="1109472" y="533400"/>
                </a:lnTo>
                <a:lnTo>
                  <a:pt x="1109472" y="2633472"/>
                </a:lnTo>
                <a:lnTo>
                  <a:pt x="1261872" y="2633472"/>
                </a:lnTo>
                <a:lnTo>
                  <a:pt x="1261872" y="685800"/>
                </a:lnTo>
                <a:lnTo>
                  <a:pt x="2362200" y="685800"/>
                </a:lnTo>
                <a:lnTo>
                  <a:pt x="2362200" y="533400"/>
                </a:lnTo>
                <a:close/>
              </a:path>
              <a:path w="3581400" h="2633979">
                <a:moveTo>
                  <a:pt x="3581400" y="0"/>
                </a:moveTo>
                <a:lnTo>
                  <a:pt x="3429000" y="0"/>
                </a:lnTo>
                <a:lnTo>
                  <a:pt x="0" y="0"/>
                </a:lnTo>
                <a:lnTo>
                  <a:pt x="0" y="152400"/>
                </a:lnTo>
                <a:lnTo>
                  <a:pt x="3429000" y="152400"/>
                </a:lnTo>
                <a:lnTo>
                  <a:pt x="3429000" y="1045464"/>
                </a:lnTo>
                <a:lnTo>
                  <a:pt x="3048000" y="1045464"/>
                </a:lnTo>
                <a:lnTo>
                  <a:pt x="3048000" y="1197864"/>
                </a:lnTo>
                <a:lnTo>
                  <a:pt x="3505200" y="1197864"/>
                </a:lnTo>
                <a:lnTo>
                  <a:pt x="3505200" y="1185672"/>
                </a:lnTo>
                <a:lnTo>
                  <a:pt x="3581400" y="1185672"/>
                </a:lnTo>
                <a:lnTo>
                  <a:pt x="3581400" y="152400"/>
                </a:lnTo>
                <a:lnTo>
                  <a:pt x="3581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6900" y="5341620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533400" y="0"/>
                </a:moveTo>
                <a:lnTo>
                  <a:pt x="0" y="0"/>
                </a:lnTo>
                <a:lnTo>
                  <a:pt x="0" y="152399"/>
                </a:lnTo>
                <a:lnTo>
                  <a:pt x="533400" y="152399"/>
                </a:lnTo>
                <a:lnTo>
                  <a:pt x="53340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591388" y="4520258"/>
            <a:ext cx="3672840" cy="1688464"/>
            <a:chOff x="2591388" y="4520258"/>
            <a:chExt cx="3672840" cy="1688464"/>
          </a:xfrm>
        </p:grpSpPr>
        <p:sp>
          <p:nvSpPr>
            <p:cNvPr id="6" name="object 6"/>
            <p:cNvSpPr/>
            <p:nvPr/>
          </p:nvSpPr>
          <p:spPr>
            <a:xfrm>
              <a:off x="2591388" y="4893564"/>
              <a:ext cx="1016635" cy="152400"/>
            </a:xfrm>
            <a:custGeom>
              <a:avLst/>
              <a:gdLst/>
              <a:ahLst/>
              <a:cxnLst/>
              <a:rect l="l" t="t" r="r" b="b"/>
              <a:pathLst>
                <a:path w="1016635" h="152400">
                  <a:moveTo>
                    <a:pt x="0" y="152400"/>
                  </a:moveTo>
                  <a:lnTo>
                    <a:pt x="1016624" y="152400"/>
                  </a:lnTo>
                  <a:lnTo>
                    <a:pt x="1016624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8012" y="4558358"/>
              <a:ext cx="2071370" cy="1612265"/>
            </a:xfrm>
            <a:custGeom>
              <a:avLst/>
              <a:gdLst/>
              <a:ahLst/>
              <a:cxnLst/>
              <a:rect l="l" t="t" r="r" b="b"/>
              <a:pathLst>
                <a:path w="2071370" h="1612264">
                  <a:moveTo>
                    <a:pt x="0" y="1612123"/>
                  </a:moveTo>
                  <a:lnTo>
                    <a:pt x="2071232" y="1612123"/>
                  </a:lnTo>
                  <a:lnTo>
                    <a:pt x="2071232" y="0"/>
                  </a:lnTo>
                  <a:lnTo>
                    <a:pt x="0" y="0"/>
                  </a:lnTo>
                  <a:lnTo>
                    <a:pt x="0" y="1612123"/>
                  </a:lnTo>
                  <a:close/>
                </a:path>
              </a:pathLst>
            </a:custGeom>
            <a:ln w="76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86193" y="5294578"/>
              <a:ext cx="178435" cy="153035"/>
            </a:xfrm>
            <a:custGeom>
              <a:avLst/>
              <a:gdLst/>
              <a:ahLst/>
              <a:cxnLst/>
              <a:rect l="l" t="t" r="r" b="b"/>
              <a:pathLst>
                <a:path w="178435" h="153035">
                  <a:moveTo>
                    <a:pt x="0" y="0"/>
                  </a:moveTo>
                  <a:lnTo>
                    <a:pt x="0" y="152420"/>
                  </a:lnTo>
                  <a:lnTo>
                    <a:pt x="178008" y="76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79245" y="5370940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495762" y="0"/>
                  </a:moveTo>
                  <a:lnTo>
                    <a:pt x="0" y="0"/>
                  </a:lnTo>
                </a:path>
              </a:pathLst>
            </a:custGeom>
            <a:ln w="3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23338" y="487426"/>
            <a:ext cx="5453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Datapath</a:t>
            </a:r>
            <a:r>
              <a:rPr sz="4400" spc="-145" dirty="0"/>
              <a:t> </a:t>
            </a:r>
            <a:r>
              <a:rPr sz="4400" spc="-10" dirty="0"/>
              <a:t>Animasyonu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6099428" y="1628013"/>
            <a:ext cx="2546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Instruction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&lt;-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MEM[PC]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PC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&lt;-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PC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9201" y="5243836"/>
            <a:ext cx="292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45" dirty="0">
                <a:latin typeface="Arial"/>
                <a:cs typeface="Arial"/>
              </a:rPr>
              <a:t>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6827" y="4755106"/>
            <a:ext cx="1334135" cy="5854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sz="1400" b="1" spc="-20" dirty="0">
                <a:latin typeface="Arial"/>
                <a:cs typeface="Arial"/>
              </a:rPr>
              <a:t>ADDR</a:t>
            </a:r>
            <a:endParaRPr sz="14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71763" y="4837569"/>
            <a:ext cx="1862455" cy="153035"/>
            <a:chOff x="1771763" y="4837569"/>
            <a:chExt cx="1862455" cy="153035"/>
          </a:xfrm>
        </p:grpSpPr>
        <p:sp>
          <p:nvSpPr>
            <p:cNvPr id="15" name="object 15"/>
            <p:cNvSpPr/>
            <p:nvPr/>
          </p:nvSpPr>
          <p:spPr>
            <a:xfrm>
              <a:off x="1968827" y="4837569"/>
              <a:ext cx="177800" cy="153035"/>
            </a:xfrm>
            <a:custGeom>
              <a:avLst/>
              <a:gdLst/>
              <a:ahLst/>
              <a:cxnLst/>
              <a:rect l="l" t="t" r="r" b="b"/>
              <a:pathLst>
                <a:path w="177800" h="153035">
                  <a:moveTo>
                    <a:pt x="0" y="0"/>
                  </a:moveTo>
                  <a:lnTo>
                    <a:pt x="0" y="152458"/>
                  </a:lnTo>
                  <a:lnTo>
                    <a:pt x="177691" y="76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90813" y="4913956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>
                  <a:moveTo>
                    <a:pt x="266866" y="0"/>
                  </a:moveTo>
                  <a:lnTo>
                    <a:pt x="0" y="0"/>
                  </a:lnTo>
                </a:path>
              </a:pathLst>
            </a:custGeom>
            <a:ln w="3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55597" y="4837569"/>
              <a:ext cx="178435" cy="153035"/>
            </a:xfrm>
            <a:custGeom>
              <a:avLst/>
              <a:gdLst/>
              <a:ahLst/>
              <a:cxnLst/>
              <a:rect l="l" t="t" r="r" b="b"/>
              <a:pathLst>
                <a:path w="178435" h="153035">
                  <a:moveTo>
                    <a:pt x="0" y="0"/>
                  </a:moveTo>
                  <a:lnTo>
                    <a:pt x="0" y="152458"/>
                  </a:lnTo>
                  <a:lnTo>
                    <a:pt x="178008" y="76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1401" y="4913956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5">
                  <a:moveTo>
                    <a:pt x="953010" y="0"/>
                  </a:moveTo>
                  <a:lnTo>
                    <a:pt x="0" y="0"/>
                  </a:lnTo>
                </a:path>
              </a:pathLst>
            </a:custGeom>
            <a:ln w="3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21268" y="4101384"/>
            <a:ext cx="470534" cy="1612265"/>
          </a:xfrm>
          <a:prstGeom prst="rect">
            <a:avLst/>
          </a:prstGeom>
          <a:ln w="7606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sz="1800" b="1" spc="-25" dirty="0">
                <a:latin typeface="Arial"/>
                <a:cs typeface="Arial"/>
              </a:rPr>
              <a:t>PC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14723" y="5205819"/>
            <a:ext cx="118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Instruction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78919" y="2628689"/>
            <a:ext cx="2376805" cy="1676400"/>
            <a:chOff x="2978919" y="2628689"/>
            <a:chExt cx="2376805" cy="1676400"/>
          </a:xfrm>
        </p:grpSpPr>
        <p:sp>
          <p:nvSpPr>
            <p:cNvPr id="22" name="object 22"/>
            <p:cNvSpPr/>
            <p:nvPr/>
          </p:nvSpPr>
          <p:spPr>
            <a:xfrm>
              <a:off x="4179793" y="2666789"/>
              <a:ext cx="686435" cy="1600200"/>
            </a:xfrm>
            <a:custGeom>
              <a:avLst/>
              <a:gdLst/>
              <a:ahLst/>
              <a:cxnLst/>
              <a:rect l="l" t="t" r="r" b="b"/>
              <a:pathLst>
                <a:path w="686435" h="1600200">
                  <a:moveTo>
                    <a:pt x="0" y="0"/>
                  </a:moveTo>
                  <a:lnTo>
                    <a:pt x="0" y="685462"/>
                  </a:lnTo>
                  <a:lnTo>
                    <a:pt x="114406" y="799854"/>
                  </a:lnTo>
                  <a:lnTo>
                    <a:pt x="0" y="913992"/>
                  </a:lnTo>
                  <a:lnTo>
                    <a:pt x="0" y="1599708"/>
                  </a:lnTo>
                  <a:lnTo>
                    <a:pt x="686441" y="1256913"/>
                  </a:lnTo>
                  <a:lnTo>
                    <a:pt x="686440" y="342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79793" y="2666789"/>
              <a:ext cx="686435" cy="1600200"/>
            </a:xfrm>
            <a:custGeom>
              <a:avLst/>
              <a:gdLst/>
              <a:ahLst/>
              <a:cxnLst/>
              <a:rect l="l" t="t" r="r" b="b"/>
              <a:pathLst>
                <a:path w="686435" h="1600200">
                  <a:moveTo>
                    <a:pt x="0" y="0"/>
                  </a:moveTo>
                  <a:lnTo>
                    <a:pt x="0" y="685462"/>
                  </a:lnTo>
                  <a:lnTo>
                    <a:pt x="114406" y="799854"/>
                  </a:lnTo>
                  <a:lnTo>
                    <a:pt x="0" y="913992"/>
                  </a:lnTo>
                  <a:lnTo>
                    <a:pt x="0" y="1599708"/>
                  </a:lnTo>
                  <a:lnTo>
                    <a:pt x="686441" y="1256913"/>
                  </a:lnTo>
                  <a:lnTo>
                    <a:pt x="686440" y="342921"/>
                  </a:lnTo>
                  <a:lnTo>
                    <a:pt x="0" y="0"/>
                  </a:lnTo>
                </a:path>
              </a:pathLst>
            </a:custGeom>
            <a:ln w="76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7377" y="2895319"/>
              <a:ext cx="178435" cy="152400"/>
            </a:xfrm>
            <a:custGeom>
              <a:avLst/>
              <a:gdLst/>
              <a:ahLst/>
              <a:cxnLst/>
              <a:rect l="l" t="t" r="r" b="b"/>
              <a:pathLst>
                <a:path w="178435" h="152400">
                  <a:moveTo>
                    <a:pt x="0" y="0"/>
                  </a:moveTo>
                  <a:lnTo>
                    <a:pt x="0" y="152395"/>
                  </a:lnTo>
                  <a:lnTo>
                    <a:pt x="178008" y="76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97969" y="2971707"/>
              <a:ext cx="1118870" cy="0"/>
            </a:xfrm>
            <a:custGeom>
              <a:avLst/>
              <a:gdLst/>
              <a:ahLst/>
              <a:cxnLst/>
              <a:rect l="l" t="t" r="r" b="b"/>
              <a:pathLst>
                <a:path w="1118870">
                  <a:moveTo>
                    <a:pt x="1118475" y="0"/>
                  </a:moveTo>
                  <a:lnTo>
                    <a:pt x="0" y="0"/>
                  </a:lnTo>
                </a:path>
              </a:pathLst>
            </a:custGeom>
            <a:ln w="3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7377" y="3923703"/>
              <a:ext cx="178435" cy="152400"/>
            </a:xfrm>
            <a:custGeom>
              <a:avLst/>
              <a:gdLst/>
              <a:ahLst/>
              <a:cxnLst/>
              <a:rect l="l" t="t" r="r" b="b"/>
              <a:pathLst>
                <a:path w="178435" h="152400">
                  <a:moveTo>
                    <a:pt x="0" y="0"/>
                  </a:moveTo>
                  <a:lnTo>
                    <a:pt x="0" y="152395"/>
                  </a:lnTo>
                  <a:lnTo>
                    <a:pt x="178008" y="76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20809" y="3479438"/>
              <a:ext cx="1715770" cy="520700"/>
            </a:xfrm>
            <a:custGeom>
              <a:avLst/>
              <a:gdLst/>
              <a:ahLst/>
              <a:cxnLst/>
              <a:rect l="l" t="t" r="r" b="b"/>
              <a:pathLst>
                <a:path w="1715770" h="520700">
                  <a:moveTo>
                    <a:pt x="495636" y="520272"/>
                  </a:moveTo>
                  <a:lnTo>
                    <a:pt x="0" y="520272"/>
                  </a:lnTo>
                </a:path>
                <a:path w="1715770" h="520700">
                  <a:moveTo>
                    <a:pt x="1715595" y="0"/>
                  </a:moveTo>
                  <a:lnTo>
                    <a:pt x="1257968" y="0"/>
                  </a:lnTo>
                </a:path>
              </a:pathLst>
            </a:custGeom>
            <a:ln w="380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16986" y="3098658"/>
            <a:ext cx="2202815" cy="98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98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ADD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180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  <a:spcBef>
                <a:spcPts val="5"/>
              </a:spcBef>
            </a:pP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90812" y="2451181"/>
            <a:ext cx="3545840" cy="2463165"/>
          </a:xfrm>
          <a:custGeom>
            <a:avLst/>
            <a:gdLst/>
            <a:ahLst/>
            <a:cxnLst/>
            <a:rect l="l" t="t" r="r" b="b"/>
            <a:pathLst>
              <a:path w="3545840" h="2463165">
                <a:moveTo>
                  <a:pt x="1207156" y="520526"/>
                </a:moveTo>
                <a:lnTo>
                  <a:pt x="1207156" y="2462775"/>
                </a:lnTo>
              </a:path>
              <a:path w="3545840" h="2463165">
                <a:moveTo>
                  <a:pt x="0" y="0"/>
                </a:moveTo>
                <a:lnTo>
                  <a:pt x="0" y="2462775"/>
                </a:lnTo>
              </a:path>
              <a:path w="3545840" h="2463165">
                <a:moveTo>
                  <a:pt x="3545591" y="0"/>
                </a:moveTo>
                <a:lnTo>
                  <a:pt x="0" y="0"/>
                </a:lnTo>
              </a:path>
              <a:path w="3545840" h="2463165">
                <a:moveTo>
                  <a:pt x="3545591" y="0"/>
                </a:moveTo>
                <a:lnTo>
                  <a:pt x="3545591" y="1028257"/>
                </a:lnTo>
              </a:path>
            </a:pathLst>
          </a:custGeom>
          <a:ln w="380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828800" y="838200"/>
            <a:ext cx="1027650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743200">
              <a:lnSpc>
                <a:spcPct val="100000"/>
              </a:lnSpc>
              <a:spcBef>
                <a:spcPts val="105"/>
              </a:spcBef>
            </a:pPr>
            <a:r>
              <a:rPr sz="4400" dirty="0" err="1" smtClean="0"/>
              <a:t>İşlemci</a:t>
            </a:r>
            <a:r>
              <a:rPr sz="4400" dirty="0"/>
              <a:t>:</a:t>
            </a:r>
            <a:r>
              <a:rPr sz="4400" spc="-125" dirty="0"/>
              <a:t> </a:t>
            </a:r>
            <a:r>
              <a:rPr sz="4400" dirty="0"/>
              <a:t>Datapath</a:t>
            </a:r>
            <a:r>
              <a:rPr sz="4400" spc="-60" dirty="0"/>
              <a:t> </a:t>
            </a:r>
            <a:r>
              <a:rPr sz="4400" dirty="0" err="1"/>
              <a:t>ve</a:t>
            </a:r>
            <a:r>
              <a:rPr sz="4400" spc="-60" dirty="0"/>
              <a:t> </a:t>
            </a:r>
            <a:r>
              <a:rPr sz="4400" spc="-10" dirty="0" err="1" smtClean="0"/>
              <a:t>Kontrol</a:t>
            </a:r>
            <a:r>
              <a:rPr lang="tr-TR" sz="4400" spc="-10" dirty="0" smtClean="0"/>
              <a:t> I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981200"/>
            <a:ext cx="6426835" cy="4222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09880">
              <a:lnSpc>
                <a:spcPct val="100000"/>
              </a:lnSpc>
              <a:spcBef>
                <a:spcPts val="105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Slide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Kaynağı</a:t>
            </a:r>
            <a:r>
              <a:rPr sz="2000" dirty="0">
                <a:latin typeface="Courier New"/>
                <a:cs typeface="Courier New"/>
              </a:rPr>
              <a:t>: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Patterson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Hennessy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COD </a:t>
            </a:r>
            <a:r>
              <a:rPr sz="2000" dirty="0">
                <a:latin typeface="Courier New"/>
                <a:cs typeface="Courier New"/>
              </a:rPr>
              <a:t>book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website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(copyright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Morgan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Kaufmann) </a:t>
            </a:r>
            <a:r>
              <a:rPr sz="2000" dirty="0">
                <a:latin typeface="Courier New"/>
                <a:cs typeface="Courier New"/>
              </a:rPr>
              <a:t>adapted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supplemented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2000" dirty="0">
              <a:latin typeface="Courier New"/>
              <a:cs typeface="Courier New"/>
            </a:endParaRPr>
          </a:p>
          <a:p>
            <a:pPr marL="469265" marR="5080">
              <a:lnSpc>
                <a:spcPct val="100000"/>
              </a:lnSpc>
            </a:pPr>
            <a:r>
              <a:rPr sz="2000" dirty="0" err="1" smtClean="0">
                <a:latin typeface="Courier New"/>
                <a:cs typeface="Courier New"/>
              </a:rPr>
              <a:t>Önemli</a:t>
            </a:r>
            <a:r>
              <a:rPr sz="2000" spc="-45" dirty="0" smtClean="0">
                <a:latin typeface="Courier New"/>
                <a:cs typeface="Courier New"/>
              </a:rPr>
              <a:t> </a:t>
            </a:r>
            <a:r>
              <a:rPr sz="2000" dirty="0" err="1" smtClean="0">
                <a:latin typeface="Courier New"/>
                <a:cs typeface="Courier New"/>
              </a:rPr>
              <a:t>bir</a:t>
            </a:r>
            <a:r>
              <a:rPr sz="2000" spc="-35" dirty="0" smtClean="0">
                <a:latin typeface="Courier New"/>
                <a:cs typeface="Courier New"/>
              </a:rPr>
              <a:t> </a:t>
            </a:r>
            <a:r>
              <a:rPr sz="2000" dirty="0" err="1" smtClean="0">
                <a:latin typeface="Courier New"/>
                <a:cs typeface="Courier New"/>
              </a:rPr>
              <a:t>problemin</a:t>
            </a:r>
            <a:r>
              <a:rPr sz="2000" spc="-35" dirty="0" smtClean="0">
                <a:latin typeface="Courier New"/>
                <a:cs typeface="Courier New"/>
              </a:rPr>
              <a:t> </a:t>
            </a:r>
            <a:r>
              <a:rPr sz="2000" dirty="0" err="1" smtClean="0">
                <a:latin typeface="Courier New"/>
                <a:cs typeface="Courier New"/>
              </a:rPr>
              <a:t>çözümünde</a:t>
            </a:r>
            <a:r>
              <a:rPr sz="2000" dirty="0" smtClean="0">
                <a:latin typeface="Courier New"/>
                <a:cs typeface="Courier New"/>
              </a:rPr>
              <a:t>,</a:t>
            </a:r>
            <a:r>
              <a:rPr sz="2000" spc="-35" dirty="0" smtClean="0">
                <a:latin typeface="Courier New"/>
                <a:cs typeface="Courier New"/>
              </a:rPr>
              <a:t> </a:t>
            </a:r>
            <a:r>
              <a:rPr sz="2000" spc="-10" dirty="0" err="1" smtClean="0">
                <a:latin typeface="Courier New"/>
                <a:cs typeface="Courier New"/>
              </a:rPr>
              <a:t>hiçbir</a:t>
            </a:r>
            <a:r>
              <a:rPr sz="2000" spc="-10" dirty="0" smtClean="0">
                <a:latin typeface="Courier New"/>
                <a:cs typeface="Courier New"/>
              </a:rPr>
              <a:t> </a:t>
            </a:r>
            <a:r>
              <a:rPr sz="2000" dirty="0" err="1" smtClean="0">
                <a:latin typeface="Courier New"/>
                <a:cs typeface="Courier New"/>
              </a:rPr>
              <a:t>detay</a:t>
            </a:r>
            <a:r>
              <a:rPr sz="2000" spc="-40" dirty="0" smtClean="0">
                <a:latin typeface="Courier New"/>
                <a:cs typeface="Courier New"/>
              </a:rPr>
              <a:t> </a:t>
            </a:r>
            <a:r>
              <a:rPr sz="2000" dirty="0" err="1" smtClean="0">
                <a:latin typeface="Courier New"/>
                <a:cs typeface="Courier New"/>
              </a:rPr>
              <a:t>önemsiz</a:t>
            </a:r>
            <a:r>
              <a:rPr sz="2000" spc="-25" dirty="0" smtClean="0">
                <a:latin typeface="Courier New"/>
                <a:cs typeface="Courier New"/>
              </a:rPr>
              <a:t> </a:t>
            </a:r>
            <a:r>
              <a:rPr sz="2000" dirty="0" err="1" smtClean="0">
                <a:latin typeface="Courier New"/>
                <a:cs typeface="Courier New"/>
              </a:rPr>
              <a:t>değildir</a:t>
            </a:r>
            <a:r>
              <a:rPr sz="2000" spc="-25" dirty="0" smtClean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–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French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Proverb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000" dirty="0">
              <a:latin typeface="Courier New"/>
              <a:cs typeface="Courier New"/>
            </a:endParaRPr>
          </a:p>
          <a:p>
            <a:pPr marL="469265" algn="just">
              <a:lnSpc>
                <a:spcPct val="100000"/>
              </a:lnSpc>
            </a:pPr>
            <a:r>
              <a:rPr lang="tr-TR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Her detay önemli mi? Peki ya o zaman kodumun içindeki gereksiz boşluklar ne olacak? </a:t>
            </a:r>
            <a:r>
              <a:rPr lang="tr-TR" sz="2400" dirty="0" smtClean="0">
                <a:solidFill>
                  <a:srgbClr val="FF0000"/>
                </a:solidFill>
                <a:latin typeface="Courier New"/>
                <a:cs typeface="Courier New"/>
                <a:sym typeface="Wingdings" panose="05000000000000000000" pitchFamily="2" charset="2"/>
              </a:rPr>
              <a:t> </a:t>
            </a:r>
            <a:r>
              <a:rPr lang="tr-TR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Onlar da </a:t>
            </a:r>
            <a:r>
              <a:rPr lang="tr-TR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birer </a:t>
            </a:r>
            <a:r>
              <a:rPr lang="tr-TR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çözümün </a:t>
            </a:r>
            <a:r>
              <a:rPr lang="tr-TR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anahtarı mı?</a:t>
            </a:r>
            <a:r>
              <a:rPr sz="2000" spc="-2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tr-TR" sz="2000" spc="-25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69265" algn="just">
              <a:lnSpc>
                <a:spcPct val="100000"/>
              </a:lnSpc>
            </a:pPr>
            <a:r>
              <a:rPr sz="2000" b="1" dirty="0" smtClean="0">
                <a:latin typeface="Courier New"/>
                <a:cs typeface="Courier New"/>
              </a:rPr>
              <a:t>–</a:t>
            </a:r>
            <a:r>
              <a:rPr sz="2000" b="1" spc="-25" dirty="0" smtClean="0">
                <a:latin typeface="Courier New"/>
                <a:cs typeface="Courier New"/>
              </a:rPr>
              <a:t> </a:t>
            </a:r>
            <a:r>
              <a:rPr lang="tr-TR" sz="2000" b="1" dirty="0" smtClean="0">
                <a:latin typeface="Courier New"/>
                <a:cs typeface="Courier New"/>
              </a:rPr>
              <a:t>Sercan YALÇIN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4" rIns="0" bIns="0" rtlCol="0">
            <a:spAutoFit/>
          </a:bodyPr>
          <a:lstStyle/>
          <a:p>
            <a:pPr marL="858519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Datapath:</a:t>
            </a:r>
            <a:r>
              <a:rPr sz="4400" spc="-85" dirty="0"/>
              <a:t> </a:t>
            </a:r>
            <a:r>
              <a:rPr sz="4400" spc="-20" dirty="0"/>
              <a:t>R-</a:t>
            </a:r>
            <a:r>
              <a:rPr sz="4400" dirty="0"/>
              <a:t>Tipi</a:t>
            </a:r>
            <a:r>
              <a:rPr sz="4400" spc="-80" dirty="0"/>
              <a:t> </a:t>
            </a:r>
            <a:r>
              <a:rPr sz="4400" spc="-10" dirty="0"/>
              <a:t>Komut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679597" y="2313795"/>
            <a:ext cx="3175" cy="227965"/>
          </a:xfrm>
          <a:custGeom>
            <a:avLst/>
            <a:gdLst/>
            <a:ahLst/>
            <a:cxnLst/>
            <a:rect l="l" t="t" r="r" b="b"/>
            <a:pathLst>
              <a:path w="3175" h="227964">
                <a:moveTo>
                  <a:pt x="0" y="227924"/>
                </a:moveTo>
                <a:lnTo>
                  <a:pt x="3068" y="0"/>
                </a:lnTo>
              </a:path>
            </a:pathLst>
          </a:custGeom>
          <a:ln w="18564">
            <a:solidFill>
              <a:srgbClr val="EB7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25334" y="2257937"/>
            <a:ext cx="561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EB7500"/>
                </a:solidFill>
                <a:latin typeface="Arial MT"/>
                <a:cs typeface="Arial MT"/>
              </a:rPr>
              <a:t>ALU</a:t>
            </a:r>
            <a:r>
              <a:rPr sz="800" spc="1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EB7500"/>
                </a:solidFill>
                <a:latin typeface="Arial MT"/>
                <a:cs typeface="Arial MT"/>
              </a:rPr>
              <a:t>control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14311" y="2523200"/>
            <a:ext cx="386080" cy="854075"/>
            <a:chOff x="2114311" y="2523200"/>
            <a:chExt cx="386080" cy="854075"/>
          </a:xfrm>
        </p:grpSpPr>
        <p:sp>
          <p:nvSpPr>
            <p:cNvPr id="6" name="object 6"/>
            <p:cNvSpPr/>
            <p:nvPr/>
          </p:nvSpPr>
          <p:spPr>
            <a:xfrm>
              <a:off x="2124940" y="2640181"/>
              <a:ext cx="196850" cy="3175"/>
            </a:xfrm>
            <a:custGeom>
              <a:avLst/>
              <a:gdLst/>
              <a:ahLst/>
              <a:cxnLst/>
              <a:rect l="l" t="t" r="r" b="b"/>
              <a:pathLst>
                <a:path w="196850" h="3175">
                  <a:moveTo>
                    <a:pt x="196665" y="0"/>
                  </a:moveTo>
                  <a:lnTo>
                    <a:pt x="0" y="3176"/>
                  </a:lnTo>
                </a:path>
              </a:pathLst>
            </a:custGeom>
            <a:ln w="21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310" y="2615793"/>
              <a:ext cx="52705" cy="668655"/>
            </a:xfrm>
            <a:custGeom>
              <a:avLst/>
              <a:gdLst/>
              <a:ahLst/>
              <a:cxnLst/>
              <a:rect l="l" t="t" r="r" b="b"/>
              <a:pathLst>
                <a:path w="52705" h="668654">
                  <a:moveTo>
                    <a:pt x="52171" y="643686"/>
                  </a:moveTo>
                  <a:lnTo>
                    <a:pt x="0" y="616178"/>
                  </a:lnTo>
                  <a:lnTo>
                    <a:pt x="0" y="668388"/>
                  </a:lnTo>
                  <a:lnTo>
                    <a:pt x="52171" y="643686"/>
                  </a:lnTo>
                  <a:close/>
                </a:path>
                <a:path w="52705" h="668654">
                  <a:moveTo>
                    <a:pt x="52171" y="27571"/>
                  </a:moveTo>
                  <a:lnTo>
                    <a:pt x="0" y="0"/>
                  </a:lnTo>
                  <a:lnTo>
                    <a:pt x="0" y="52222"/>
                  </a:lnTo>
                  <a:lnTo>
                    <a:pt x="52171" y="27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4940" y="3256351"/>
              <a:ext cx="191135" cy="3175"/>
            </a:xfrm>
            <a:custGeom>
              <a:avLst/>
              <a:gdLst/>
              <a:ahLst/>
              <a:cxnLst/>
              <a:rect l="l" t="t" r="r" b="b"/>
              <a:pathLst>
                <a:path w="191135" h="3175">
                  <a:moveTo>
                    <a:pt x="0" y="0"/>
                  </a:moveTo>
                  <a:lnTo>
                    <a:pt x="6265" y="3125"/>
                  </a:lnTo>
                  <a:lnTo>
                    <a:pt x="21610" y="3125"/>
                  </a:lnTo>
                  <a:lnTo>
                    <a:pt x="43092" y="3125"/>
                  </a:lnTo>
                  <a:lnTo>
                    <a:pt x="67643" y="3125"/>
                  </a:lnTo>
                  <a:lnTo>
                    <a:pt x="95263" y="3125"/>
                  </a:lnTo>
                  <a:lnTo>
                    <a:pt x="123012" y="3125"/>
                  </a:lnTo>
                  <a:lnTo>
                    <a:pt x="150632" y="3125"/>
                  </a:lnTo>
                  <a:lnTo>
                    <a:pt x="172114" y="3125"/>
                  </a:lnTo>
                  <a:lnTo>
                    <a:pt x="184390" y="3125"/>
                  </a:lnTo>
                  <a:lnTo>
                    <a:pt x="190655" y="3125"/>
                  </a:lnTo>
                </a:path>
              </a:pathLst>
            </a:custGeom>
            <a:ln w="21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2318" y="2526346"/>
              <a:ext cx="104775" cy="847725"/>
            </a:xfrm>
            <a:custGeom>
              <a:avLst/>
              <a:gdLst/>
              <a:ahLst/>
              <a:cxnLst/>
              <a:rect l="l" t="t" r="r" b="b"/>
              <a:pathLst>
                <a:path w="104775" h="847725">
                  <a:moveTo>
                    <a:pt x="0" y="0"/>
                  </a:moveTo>
                  <a:lnTo>
                    <a:pt x="36826" y="15372"/>
                  </a:lnTo>
                  <a:lnTo>
                    <a:pt x="49102" y="36970"/>
                  </a:lnTo>
                  <a:lnTo>
                    <a:pt x="52299" y="43196"/>
                  </a:lnTo>
                  <a:lnTo>
                    <a:pt x="52299" y="52216"/>
                  </a:lnTo>
                  <a:lnTo>
                    <a:pt x="52299" y="372682"/>
                  </a:lnTo>
                  <a:lnTo>
                    <a:pt x="55368" y="378933"/>
                  </a:lnTo>
                  <a:lnTo>
                    <a:pt x="55368" y="388004"/>
                  </a:lnTo>
                  <a:lnTo>
                    <a:pt x="58181" y="397380"/>
                  </a:lnTo>
                  <a:lnTo>
                    <a:pt x="64574" y="403631"/>
                  </a:lnTo>
                  <a:lnTo>
                    <a:pt x="67643" y="409577"/>
                  </a:lnTo>
                  <a:lnTo>
                    <a:pt x="73653" y="412702"/>
                  </a:lnTo>
                  <a:lnTo>
                    <a:pt x="82732" y="418953"/>
                  </a:lnTo>
                  <a:lnTo>
                    <a:pt x="89126" y="422078"/>
                  </a:lnTo>
                  <a:lnTo>
                    <a:pt x="98205" y="425204"/>
                  </a:lnTo>
                  <a:lnTo>
                    <a:pt x="104470" y="425204"/>
                  </a:lnTo>
                  <a:lnTo>
                    <a:pt x="98205" y="425204"/>
                  </a:lnTo>
                  <a:lnTo>
                    <a:pt x="89126" y="428329"/>
                  </a:lnTo>
                  <a:lnTo>
                    <a:pt x="82732" y="431137"/>
                  </a:lnTo>
                  <a:lnTo>
                    <a:pt x="73653" y="434262"/>
                  </a:lnTo>
                  <a:lnTo>
                    <a:pt x="67643" y="440526"/>
                  </a:lnTo>
                  <a:lnTo>
                    <a:pt x="64574" y="446776"/>
                  </a:lnTo>
                  <a:lnTo>
                    <a:pt x="58181" y="452710"/>
                  </a:lnTo>
                  <a:lnTo>
                    <a:pt x="55368" y="458960"/>
                  </a:lnTo>
                  <a:lnTo>
                    <a:pt x="55368" y="468336"/>
                  </a:lnTo>
                  <a:lnTo>
                    <a:pt x="52299" y="477408"/>
                  </a:lnTo>
                  <a:lnTo>
                    <a:pt x="52299" y="794710"/>
                  </a:lnTo>
                  <a:lnTo>
                    <a:pt x="52299" y="804099"/>
                  </a:lnTo>
                  <a:lnTo>
                    <a:pt x="49102" y="813475"/>
                  </a:lnTo>
                  <a:lnTo>
                    <a:pt x="45905" y="819408"/>
                  </a:lnTo>
                  <a:lnTo>
                    <a:pt x="43092" y="825659"/>
                  </a:lnTo>
                  <a:lnTo>
                    <a:pt x="36826" y="831922"/>
                  </a:lnTo>
                  <a:lnTo>
                    <a:pt x="30561" y="837855"/>
                  </a:lnTo>
                  <a:lnTo>
                    <a:pt x="24551" y="840981"/>
                  </a:lnTo>
                  <a:lnTo>
                    <a:pt x="18285" y="844106"/>
                  </a:lnTo>
                  <a:lnTo>
                    <a:pt x="9206" y="847232"/>
                  </a:lnTo>
                  <a:lnTo>
                    <a:pt x="0" y="847232"/>
                  </a:lnTo>
                </a:path>
              </a:pathLst>
            </a:custGeom>
            <a:ln w="6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94795" y="2369091"/>
            <a:ext cx="372110" cy="1202055"/>
            <a:chOff x="594795" y="2369091"/>
            <a:chExt cx="372110" cy="1202055"/>
          </a:xfrm>
        </p:grpSpPr>
        <p:sp>
          <p:nvSpPr>
            <p:cNvPr id="11" name="object 11"/>
            <p:cNvSpPr/>
            <p:nvPr/>
          </p:nvSpPr>
          <p:spPr>
            <a:xfrm>
              <a:off x="911313" y="2461691"/>
              <a:ext cx="55880" cy="668655"/>
            </a:xfrm>
            <a:custGeom>
              <a:avLst/>
              <a:gdLst/>
              <a:ahLst/>
              <a:cxnLst/>
              <a:rect l="l" t="t" r="r" b="b"/>
              <a:pathLst>
                <a:path w="55880" h="668655">
                  <a:moveTo>
                    <a:pt x="55372" y="643991"/>
                  </a:moveTo>
                  <a:lnTo>
                    <a:pt x="3136" y="616165"/>
                  </a:lnTo>
                  <a:lnTo>
                    <a:pt x="0" y="616165"/>
                  </a:lnTo>
                  <a:lnTo>
                    <a:pt x="3136" y="668362"/>
                  </a:lnTo>
                  <a:lnTo>
                    <a:pt x="55372" y="643991"/>
                  </a:lnTo>
                  <a:close/>
                </a:path>
                <a:path w="55880" h="668655">
                  <a:moveTo>
                    <a:pt x="55372" y="335749"/>
                  </a:moveTo>
                  <a:lnTo>
                    <a:pt x="3136" y="307962"/>
                  </a:lnTo>
                  <a:lnTo>
                    <a:pt x="0" y="307962"/>
                  </a:lnTo>
                  <a:lnTo>
                    <a:pt x="3136" y="360438"/>
                  </a:lnTo>
                  <a:lnTo>
                    <a:pt x="55372" y="335749"/>
                  </a:lnTo>
                  <a:close/>
                </a:path>
                <a:path w="55880" h="668655">
                  <a:moveTo>
                    <a:pt x="55372" y="27559"/>
                  </a:moveTo>
                  <a:lnTo>
                    <a:pt x="3136" y="0"/>
                  </a:lnTo>
                  <a:lnTo>
                    <a:pt x="0" y="0"/>
                  </a:lnTo>
                  <a:lnTo>
                    <a:pt x="3136" y="52209"/>
                  </a:lnTo>
                  <a:lnTo>
                    <a:pt x="55372" y="275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3229" y="2486326"/>
              <a:ext cx="200025" cy="619760"/>
            </a:xfrm>
            <a:custGeom>
              <a:avLst/>
              <a:gdLst/>
              <a:ahLst/>
              <a:cxnLst/>
              <a:rect l="l" t="t" r="r" b="b"/>
              <a:pathLst>
                <a:path w="200025" h="619760">
                  <a:moveTo>
                    <a:pt x="199491" y="616220"/>
                  </a:moveTo>
                  <a:lnTo>
                    <a:pt x="2838" y="619346"/>
                  </a:lnTo>
                </a:path>
                <a:path w="200025" h="619760">
                  <a:moveTo>
                    <a:pt x="0" y="0"/>
                  </a:moveTo>
                  <a:lnTo>
                    <a:pt x="193507" y="2922"/>
                  </a:lnTo>
                </a:path>
                <a:path w="200025" h="619760">
                  <a:moveTo>
                    <a:pt x="0" y="307976"/>
                  </a:moveTo>
                  <a:lnTo>
                    <a:pt x="199491" y="311102"/>
                  </a:lnTo>
                </a:path>
              </a:pathLst>
            </a:custGeom>
            <a:ln w="21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7941" y="2372237"/>
              <a:ext cx="104775" cy="1195705"/>
            </a:xfrm>
            <a:custGeom>
              <a:avLst/>
              <a:gdLst/>
              <a:ahLst/>
              <a:cxnLst/>
              <a:rect l="l" t="t" r="r" b="b"/>
              <a:pathLst>
                <a:path w="104775" h="1195704">
                  <a:moveTo>
                    <a:pt x="104457" y="0"/>
                  </a:moveTo>
                  <a:lnTo>
                    <a:pt x="98166" y="0"/>
                  </a:lnTo>
                  <a:lnTo>
                    <a:pt x="89036" y="3176"/>
                  </a:lnTo>
                  <a:lnTo>
                    <a:pt x="83065" y="6225"/>
                  </a:lnTo>
                  <a:lnTo>
                    <a:pt x="73615" y="9401"/>
                  </a:lnTo>
                  <a:lnTo>
                    <a:pt x="67643" y="15372"/>
                  </a:lnTo>
                  <a:lnTo>
                    <a:pt x="64498" y="21598"/>
                  </a:lnTo>
                  <a:lnTo>
                    <a:pt x="58513" y="27823"/>
                  </a:lnTo>
                  <a:lnTo>
                    <a:pt x="55368" y="36970"/>
                  </a:lnTo>
                  <a:lnTo>
                    <a:pt x="55368" y="43196"/>
                  </a:lnTo>
                  <a:lnTo>
                    <a:pt x="52222" y="52597"/>
                  </a:lnTo>
                  <a:lnTo>
                    <a:pt x="52222" y="372631"/>
                  </a:lnTo>
                  <a:lnTo>
                    <a:pt x="52222" y="378984"/>
                  </a:lnTo>
                  <a:lnTo>
                    <a:pt x="49076" y="388258"/>
                  </a:lnTo>
                  <a:lnTo>
                    <a:pt x="45931" y="397406"/>
                  </a:lnTo>
                  <a:lnTo>
                    <a:pt x="43105" y="403618"/>
                  </a:lnTo>
                  <a:lnTo>
                    <a:pt x="36801" y="409869"/>
                  </a:lnTo>
                  <a:lnTo>
                    <a:pt x="30829" y="412994"/>
                  </a:lnTo>
                  <a:lnTo>
                    <a:pt x="24538" y="418940"/>
                  </a:lnTo>
                  <a:lnTo>
                    <a:pt x="18554" y="422066"/>
                  </a:lnTo>
                  <a:lnTo>
                    <a:pt x="9117" y="425191"/>
                  </a:lnTo>
                  <a:lnTo>
                    <a:pt x="0" y="425191"/>
                  </a:lnTo>
                  <a:lnTo>
                    <a:pt x="9117" y="425191"/>
                  </a:lnTo>
                  <a:lnTo>
                    <a:pt x="18554" y="428316"/>
                  </a:lnTo>
                  <a:lnTo>
                    <a:pt x="24538" y="431442"/>
                  </a:lnTo>
                  <a:lnTo>
                    <a:pt x="30829" y="434567"/>
                  </a:lnTo>
                  <a:lnTo>
                    <a:pt x="36801" y="440513"/>
                  </a:lnTo>
                  <a:lnTo>
                    <a:pt x="43105" y="446764"/>
                  </a:lnTo>
                  <a:lnTo>
                    <a:pt x="45931" y="453014"/>
                  </a:lnTo>
                  <a:lnTo>
                    <a:pt x="49076" y="458948"/>
                  </a:lnTo>
                  <a:lnTo>
                    <a:pt x="52222" y="468336"/>
                  </a:lnTo>
                  <a:lnTo>
                    <a:pt x="52222" y="477713"/>
                  </a:lnTo>
                  <a:lnTo>
                    <a:pt x="52222" y="795015"/>
                  </a:lnTo>
                  <a:lnTo>
                    <a:pt x="55368" y="804086"/>
                  </a:lnTo>
                  <a:lnTo>
                    <a:pt x="55368" y="813462"/>
                  </a:lnTo>
                  <a:lnTo>
                    <a:pt x="58513" y="819395"/>
                  </a:lnTo>
                  <a:lnTo>
                    <a:pt x="64498" y="825659"/>
                  </a:lnTo>
                  <a:lnTo>
                    <a:pt x="67643" y="831910"/>
                  </a:lnTo>
                  <a:lnTo>
                    <a:pt x="73615" y="838160"/>
                  </a:lnTo>
                  <a:lnTo>
                    <a:pt x="83065" y="840968"/>
                  </a:lnTo>
                  <a:lnTo>
                    <a:pt x="89036" y="844093"/>
                  </a:lnTo>
                  <a:lnTo>
                    <a:pt x="98166" y="847219"/>
                  </a:lnTo>
                  <a:lnTo>
                    <a:pt x="104457" y="847219"/>
                  </a:lnTo>
                </a:path>
                <a:path w="104775" h="1195704">
                  <a:moveTo>
                    <a:pt x="104457" y="884114"/>
                  </a:moveTo>
                  <a:lnTo>
                    <a:pt x="98166" y="887239"/>
                  </a:lnTo>
                  <a:lnTo>
                    <a:pt x="89036" y="887239"/>
                  </a:lnTo>
                  <a:lnTo>
                    <a:pt x="83065" y="890364"/>
                  </a:lnTo>
                  <a:lnTo>
                    <a:pt x="73615" y="896615"/>
                  </a:lnTo>
                  <a:lnTo>
                    <a:pt x="67643" y="902866"/>
                  </a:lnTo>
                  <a:lnTo>
                    <a:pt x="64498" y="908812"/>
                  </a:lnTo>
                  <a:lnTo>
                    <a:pt x="58513" y="915062"/>
                  </a:lnTo>
                  <a:lnTo>
                    <a:pt x="55368" y="921313"/>
                  </a:lnTo>
                  <a:lnTo>
                    <a:pt x="55368" y="930384"/>
                  </a:lnTo>
                  <a:lnTo>
                    <a:pt x="52222" y="939761"/>
                  </a:lnTo>
                  <a:lnTo>
                    <a:pt x="52222" y="989157"/>
                  </a:lnTo>
                  <a:lnTo>
                    <a:pt x="52222" y="995090"/>
                  </a:lnTo>
                  <a:lnTo>
                    <a:pt x="49076" y="1004466"/>
                  </a:lnTo>
                  <a:lnTo>
                    <a:pt x="45931" y="1013537"/>
                  </a:lnTo>
                  <a:lnTo>
                    <a:pt x="43105" y="1019788"/>
                  </a:lnTo>
                  <a:lnTo>
                    <a:pt x="36801" y="1026039"/>
                  </a:lnTo>
                  <a:lnTo>
                    <a:pt x="30829" y="1029164"/>
                  </a:lnTo>
                  <a:lnTo>
                    <a:pt x="24538" y="1035110"/>
                  </a:lnTo>
                  <a:lnTo>
                    <a:pt x="18554" y="1038235"/>
                  </a:lnTo>
                  <a:lnTo>
                    <a:pt x="9117" y="1041361"/>
                  </a:lnTo>
                  <a:lnTo>
                    <a:pt x="0" y="1041361"/>
                  </a:lnTo>
                  <a:lnTo>
                    <a:pt x="9117" y="1041361"/>
                  </a:lnTo>
                  <a:lnTo>
                    <a:pt x="18554" y="1044486"/>
                  </a:lnTo>
                  <a:lnTo>
                    <a:pt x="24538" y="1047612"/>
                  </a:lnTo>
                  <a:lnTo>
                    <a:pt x="30829" y="1050737"/>
                  </a:lnTo>
                  <a:lnTo>
                    <a:pt x="36801" y="1056683"/>
                  </a:lnTo>
                  <a:lnTo>
                    <a:pt x="43105" y="1062934"/>
                  </a:lnTo>
                  <a:lnTo>
                    <a:pt x="45931" y="1069184"/>
                  </a:lnTo>
                  <a:lnTo>
                    <a:pt x="49076" y="1075117"/>
                  </a:lnTo>
                  <a:lnTo>
                    <a:pt x="52222" y="1084506"/>
                  </a:lnTo>
                  <a:lnTo>
                    <a:pt x="52222" y="1093882"/>
                  </a:lnTo>
                  <a:lnTo>
                    <a:pt x="52222" y="1142961"/>
                  </a:lnTo>
                  <a:lnTo>
                    <a:pt x="55368" y="1149212"/>
                  </a:lnTo>
                  <a:lnTo>
                    <a:pt x="55368" y="1158588"/>
                  </a:lnTo>
                  <a:lnTo>
                    <a:pt x="58513" y="1167659"/>
                  </a:lnTo>
                  <a:lnTo>
                    <a:pt x="64498" y="1173910"/>
                  </a:lnTo>
                  <a:lnTo>
                    <a:pt x="67643" y="1180161"/>
                  </a:lnTo>
                  <a:lnTo>
                    <a:pt x="73615" y="1182981"/>
                  </a:lnTo>
                  <a:lnTo>
                    <a:pt x="83065" y="1189232"/>
                  </a:lnTo>
                  <a:lnTo>
                    <a:pt x="89036" y="1192357"/>
                  </a:lnTo>
                  <a:lnTo>
                    <a:pt x="98166" y="1195483"/>
                  </a:lnTo>
                  <a:lnTo>
                    <a:pt x="104457" y="1195483"/>
                  </a:lnTo>
                </a:path>
              </a:pathLst>
            </a:custGeom>
            <a:ln w="6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911315" y="3385775"/>
            <a:ext cx="55880" cy="52705"/>
          </a:xfrm>
          <a:custGeom>
            <a:avLst/>
            <a:gdLst/>
            <a:ahLst/>
            <a:cxnLst/>
            <a:rect l="l" t="t" r="r" b="b"/>
            <a:pathLst>
              <a:path w="55880" h="52704">
                <a:moveTo>
                  <a:pt x="3145" y="0"/>
                </a:moveTo>
                <a:lnTo>
                  <a:pt x="0" y="0"/>
                </a:lnTo>
                <a:lnTo>
                  <a:pt x="3145" y="52521"/>
                </a:lnTo>
                <a:lnTo>
                  <a:pt x="55380" y="27823"/>
                </a:lnTo>
                <a:lnTo>
                  <a:pt x="3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210895" y="2427506"/>
            <a:ext cx="1114425" cy="1048385"/>
            <a:chOff x="3210895" y="2427506"/>
            <a:chExt cx="1114425" cy="1048385"/>
          </a:xfrm>
        </p:grpSpPr>
        <p:sp>
          <p:nvSpPr>
            <p:cNvPr id="16" name="object 16"/>
            <p:cNvSpPr/>
            <p:nvPr/>
          </p:nvSpPr>
          <p:spPr>
            <a:xfrm>
              <a:off x="3221690" y="2640181"/>
              <a:ext cx="194310" cy="3175"/>
            </a:xfrm>
            <a:custGeom>
              <a:avLst/>
              <a:gdLst/>
              <a:ahLst/>
              <a:cxnLst/>
              <a:rect l="l" t="t" r="r" b="b"/>
              <a:pathLst>
                <a:path w="194310" h="3175">
                  <a:moveTo>
                    <a:pt x="193852" y="0"/>
                  </a:moveTo>
                  <a:lnTo>
                    <a:pt x="0" y="3176"/>
                  </a:lnTo>
                </a:path>
              </a:pathLst>
            </a:custGeom>
            <a:ln w="21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00196" y="2615793"/>
              <a:ext cx="925194" cy="668655"/>
            </a:xfrm>
            <a:custGeom>
              <a:avLst/>
              <a:gdLst/>
              <a:ahLst/>
              <a:cxnLst/>
              <a:rect l="l" t="t" r="r" b="b"/>
              <a:pathLst>
                <a:path w="925195" h="668654">
                  <a:moveTo>
                    <a:pt x="52171" y="643686"/>
                  </a:moveTo>
                  <a:lnTo>
                    <a:pt x="0" y="616178"/>
                  </a:lnTo>
                  <a:lnTo>
                    <a:pt x="0" y="668388"/>
                  </a:lnTo>
                  <a:lnTo>
                    <a:pt x="52171" y="643686"/>
                  </a:lnTo>
                  <a:close/>
                </a:path>
                <a:path w="925195" h="668654">
                  <a:moveTo>
                    <a:pt x="52171" y="27571"/>
                  </a:moveTo>
                  <a:lnTo>
                    <a:pt x="0" y="0"/>
                  </a:lnTo>
                  <a:lnTo>
                    <a:pt x="0" y="52222"/>
                  </a:lnTo>
                  <a:lnTo>
                    <a:pt x="52171" y="27571"/>
                  </a:lnTo>
                  <a:close/>
                </a:path>
                <a:path w="925195" h="668654">
                  <a:moveTo>
                    <a:pt x="924636" y="403593"/>
                  </a:moveTo>
                  <a:lnTo>
                    <a:pt x="872464" y="378891"/>
                  </a:lnTo>
                  <a:lnTo>
                    <a:pt x="872464" y="427990"/>
                  </a:lnTo>
                  <a:lnTo>
                    <a:pt x="924636" y="403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91470" y="3016256"/>
              <a:ext cx="196850" cy="3175"/>
            </a:xfrm>
            <a:custGeom>
              <a:avLst/>
              <a:gdLst/>
              <a:ahLst/>
              <a:cxnLst/>
              <a:rect l="l" t="t" r="r" b="b"/>
              <a:pathLst>
                <a:path w="196850" h="3175">
                  <a:moveTo>
                    <a:pt x="0" y="0"/>
                  </a:moveTo>
                  <a:lnTo>
                    <a:pt x="196665" y="3125"/>
                  </a:lnTo>
                </a:path>
              </a:pathLst>
            </a:custGeom>
            <a:ln w="21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5566" y="2433856"/>
              <a:ext cx="641985" cy="1035685"/>
            </a:xfrm>
            <a:custGeom>
              <a:avLst/>
              <a:gdLst/>
              <a:ahLst/>
              <a:cxnLst/>
              <a:rect l="l" t="t" r="r" b="b"/>
              <a:pathLst>
                <a:path w="641985" h="1035685">
                  <a:moveTo>
                    <a:pt x="2813" y="0"/>
                  </a:moveTo>
                  <a:lnTo>
                    <a:pt x="0" y="0"/>
                  </a:lnTo>
                  <a:lnTo>
                    <a:pt x="2813" y="418902"/>
                  </a:lnTo>
                  <a:lnTo>
                    <a:pt x="107283" y="517695"/>
                  </a:lnTo>
                  <a:lnTo>
                    <a:pt x="2813" y="616169"/>
                  </a:lnTo>
                  <a:lnTo>
                    <a:pt x="2813" y="1035072"/>
                  </a:lnTo>
                  <a:lnTo>
                    <a:pt x="641785" y="717770"/>
                  </a:lnTo>
                  <a:lnTo>
                    <a:pt x="641785" y="317365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55566" y="2433856"/>
              <a:ext cx="641985" cy="1035685"/>
            </a:xfrm>
            <a:custGeom>
              <a:avLst/>
              <a:gdLst/>
              <a:ahLst/>
              <a:cxnLst/>
              <a:rect l="l" t="t" r="r" b="b"/>
              <a:pathLst>
                <a:path w="641985" h="1035685">
                  <a:moveTo>
                    <a:pt x="0" y="0"/>
                  </a:moveTo>
                  <a:lnTo>
                    <a:pt x="2813" y="418902"/>
                  </a:lnTo>
                  <a:lnTo>
                    <a:pt x="107283" y="517695"/>
                  </a:lnTo>
                  <a:lnTo>
                    <a:pt x="2813" y="616169"/>
                  </a:lnTo>
                  <a:lnTo>
                    <a:pt x="2813" y="1035072"/>
                  </a:lnTo>
                  <a:lnTo>
                    <a:pt x="641785" y="717770"/>
                  </a:lnTo>
                  <a:lnTo>
                    <a:pt x="641785" y="317365"/>
                  </a:lnTo>
                  <a:lnTo>
                    <a:pt x="2813" y="0"/>
                  </a:lnTo>
                </a:path>
              </a:pathLst>
            </a:custGeom>
            <a:ln w="12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74702" y="2871007"/>
            <a:ext cx="2254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ALU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4077" y="3333055"/>
            <a:ext cx="2393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36388" y="2871007"/>
            <a:ext cx="2425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2846" y="2655343"/>
            <a:ext cx="42418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40"/>
              </a:spcBef>
            </a:pPr>
            <a:r>
              <a:rPr sz="800" spc="-10" dirty="0">
                <a:latin typeface="Arial MT"/>
                <a:cs typeface="Arial MT"/>
              </a:rPr>
              <a:t>Register numbers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64237" y="3903276"/>
            <a:ext cx="5715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a.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Registers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10895" y="2818902"/>
            <a:ext cx="1083945" cy="451484"/>
            <a:chOff x="3210895" y="2818902"/>
            <a:chExt cx="1083945" cy="451484"/>
          </a:xfrm>
        </p:grpSpPr>
        <p:sp>
          <p:nvSpPr>
            <p:cNvPr id="27" name="object 27"/>
            <p:cNvSpPr/>
            <p:nvPr/>
          </p:nvSpPr>
          <p:spPr>
            <a:xfrm>
              <a:off x="3221690" y="3256352"/>
              <a:ext cx="194310" cy="3175"/>
            </a:xfrm>
            <a:custGeom>
              <a:avLst/>
              <a:gdLst/>
              <a:ahLst/>
              <a:cxnLst/>
              <a:rect l="l" t="t" r="r" b="b"/>
              <a:pathLst>
                <a:path w="194310" h="3175">
                  <a:moveTo>
                    <a:pt x="193852" y="0"/>
                  </a:moveTo>
                  <a:lnTo>
                    <a:pt x="0" y="3125"/>
                  </a:lnTo>
                </a:path>
              </a:pathLst>
            </a:custGeom>
            <a:ln w="21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3745" y="2846825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632" y="0"/>
                  </a:lnTo>
                </a:path>
              </a:pathLst>
            </a:custGeom>
            <a:ln w="121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41846" y="282525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0"/>
                  </a:moveTo>
                  <a:lnTo>
                    <a:pt x="0" y="46270"/>
                  </a:lnTo>
                  <a:lnTo>
                    <a:pt x="46289" y="21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41846" y="282525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0"/>
                  </a:moveTo>
                  <a:lnTo>
                    <a:pt x="0" y="46270"/>
                  </a:lnTo>
                  <a:lnTo>
                    <a:pt x="46289" y="21572"/>
                  </a:lnTo>
                  <a:lnTo>
                    <a:pt x="0" y="0"/>
                  </a:lnTo>
                </a:path>
              </a:pathLst>
            </a:custGeom>
            <a:ln w="1223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96175" y="2728134"/>
            <a:ext cx="30543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 marR="5080" indent="-18415">
              <a:lnSpc>
                <a:spcPct val="118700"/>
              </a:lnSpc>
              <a:spcBef>
                <a:spcPts val="100"/>
              </a:spcBef>
            </a:pPr>
            <a:r>
              <a:rPr sz="800" spc="-20" dirty="0">
                <a:solidFill>
                  <a:srgbClr val="666666"/>
                </a:solidFill>
                <a:latin typeface="Arial MT"/>
                <a:cs typeface="Arial MT"/>
              </a:rPr>
              <a:t>Zero </a:t>
            </a:r>
            <a:r>
              <a:rPr sz="800" spc="-25" dirty="0">
                <a:latin typeface="Arial MT"/>
                <a:cs typeface="Arial MT"/>
              </a:rPr>
              <a:t>ALU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ts val="800"/>
              </a:lnSpc>
            </a:pPr>
            <a:r>
              <a:rPr sz="800" spc="-10" dirty="0">
                <a:latin typeface="Arial MT"/>
                <a:cs typeface="Arial MT"/>
              </a:rPr>
              <a:t>result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14597" y="3903276"/>
            <a:ext cx="3390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b.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ALU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4581" y="2751221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59" h="86360">
                <a:moveTo>
                  <a:pt x="0" y="0"/>
                </a:moveTo>
                <a:lnTo>
                  <a:pt x="85903" y="86227"/>
                </a:lnTo>
              </a:path>
            </a:pathLst>
          </a:custGeom>
          <a:ln w="12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1435" y="3062527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0" y="0"/>
                </a:moveTo>
                <a:lnTo>
                  <a:pt x="83065" y="83152"/>
                </a:lnTo>
              </a:path>
            </a:pathLst>
          </a:custGeom>
          <a:ln w="12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4581" y="2443257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0" y="0"/>
                </a:moveTo>
                <a:lnTo>
                  <a:pt x="83077" y="83089"/>
                </a:lnTo>
              </a:path>
            </a:pathLst>
          </a:custGeom>
          <a:ln w="12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714884" y="2341473"/>
          <a:ext cx="1400810" cy="143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4260">
                <a:tc>
                  <a:txBody>
                    <a:bodyPr/>
                    <a:lstStyle/>
                    <a:p>
                      <a:pPr marR="10795" algn="ctr">
                        <a:lnSpc>
                          <a:spcPts val="91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5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95" algn="ctr">
                        <a:lnSpc>
                          <a:spcPct val="10000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5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95" algn="ctr">
                        <a:lnSpc>
                          <a:spcPct val="10000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42545">
                        <a:lnSpc>
                          <a:spcPts val="880"/>
                        </a:lnSpc>
                        <a:spcBef>
                          <a:spcPts val="170"/>
                        </a:spcBef>
                      </a:pPr>
                      <a:r>
                        <a:rPr sz="800" spc="-20" dirty="0">
                          <a:latin typeface="Arial MT"/>
                          <a:cs typeface="Arial MT"/>
                        </a:rPr>
                        <a:t>Read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42545">
                        <a:lnSpc>
                          <a:spcPts val="880"/>
                        </a:lnSpc>
                        <a:tabLst>
                          <a:tab pos="875030" algn="l"/>
                        </a:tabLst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register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6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200" spc="-30" baseline="-27777" dirty="0">
                          <a:latin typeface="Arial MT"/>
                          <a:cs typeface="Arial MT"/>
                        </a:rPr>
                        <a:t>Read</a:t>
                      </a:r>
                      <a:endParaRPr sz="1200" baseline="-27777">
                        <a:latin typeface="Arial MT"/>
                        <a:cs typeface="Arial MT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814069" algn="l"/>
                        </a:tabLst>
                      </a:pPr>
                      <a:r>
                        <a:rPr sz="1200" spc="-30" baseline="-27777" dirty="0">
                          <a:latin typeface="Arial MT"/>
                          <a:cs typeface="Arial MT"/>
                        </a:rPr>
                        <a:t>Read</a:t>
                      </a:r>
                      <a:r>
                        <a:rPr sz="1200" baseline="-27777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0" dirty="0">
                          <a:latin typeface="Arial MT"/>
                          <a:cs typeface="Arial MT"/>
                        </a:rPr>
                        <a:t>1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42545">
                        <a:lnSpc>
                          <a:spcPts val="890"/>
                        </a:lnSpc>
                        <a:spcBef>
                          <a:spcPts val="25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register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60" dirty="0"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356235">
                        <a:lnSpc>
                          <a:spcPts val="810"/>
                        </a:lnSpc>
                      </a:pPr>
                      <a:r>
                        <a:rPr sz="800" spc="-10" dirty="0">
                          <a:latin typeface="Arial MT"/>
                          <a:cs typeface="Arial MT"/>
                        </a:rPr>
                        <a:t>Registers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42545">
                        <a:lnSpc>
                          <a:spcPts val="800"/>
                        </a:lnSpc>
                      </a:pPr>
                      <a:r>
                        <a:rPr sz="800" spc="-10" dirty="0">
                          <a:latin typeface="Arial MT"/>
                          <a:cs typeface="Arial MT"/>
                        </a:rPr>
                        <a:t>Write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42545">
                        <a:lnSpc>
                          <a:spcPts val="880"/>
                        </a:lnSpc>
                        <a:tabLst>
                          <a:tab pos="875030" algn="l"/>
                        </a:tabLst>
                      </a:pPr>
                      <a:r>
                        <a:rPr sz="800" spc="-10" dirty="0">
                          <a:latin typeface="Arial MT"/>
                          <a:cs typeface="Arial MT"/>
                        </a:rPr>
                        <a:t>register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200" spc="-30" baseline="-27777" dirty="0">
                          <a:latin typeface="Arial MT"/>
                          <a:cs typeface="Arial MT"/>
                        </a:rPr>
                        <a:t>Read</a:t>
                      </a:r>
                      <a:endParaRPr sz="1200" baseline="-27777">
                        <a:latin typeface="Arial MT"/>
                        <a:cs typeface="Arial MT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814069" algn="l"/>
                        </a:tabLst>
                      </a:pPr>
                      <a:r>
                        <a:rPr sz="1200" spc="-15" baseline="-27777" dirty="0">
                          <a:latin typeface="Arial MT"/>
                          <a:cs typeface="Arial MT"/>
                        </a:rPr>
                        <a:t>Write</a:t>
                      </a:r>
                      <a:r>
                        <a:rPr sz="1200" baseline="-27777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0" dirty="0"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800" spc="-20" dirty="0">
                          <a:latin typeface="Arial MT"/>
                          <a:cs typeface="Arial MT"/>
                        </a:rPr>
                        <a:t>data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B75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00" spc="-10" dirty="0">
                          <a:solidFill>
                            <a:srgbClr val="EB7500"/>
                          </a:solidFill>
                          <a:latin typeface="Arial MT"/>
                          <a:cs typeface="Arial MT"/>
                        </a:rPr>
                        <a:t>RegWrite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9525">
                      <a:solidFill>
                        <a:srgbClr val="EB75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3550151" y="2334928"/>
            <a:ext cx="82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solidFill>
                  <a:srgbClr val="EB7500"/>
                </a:solidFill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39573" y="2387610"/>
            <a:ext cx="86360" cy="83185"/>
          </a:xfrm>
          <a:custGeom>
            <a:avLst/>
            <a:gdLst/>
            <a:ahLst/>
            <a:cxnLst/>
            <a:rect l="l" t="t" r="r" b="b"/>
            <a:pathLst>
              <a:path w="86360" h="83185">
                <a:moveTo>
                  <a:pt x="0" y="0"/>
                </a:moveTo>
                <a:lnTo>
                  <a:pt x="86185" y="83089"/>
                </a:lnTo>
              </a:path>
            </a:pathLst>
          </a:custGeom>
          <a:ln w="12230">
            <a:solidFill>
              <a:srgbClr val="EB7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5917277" y="2729478"/>
            <a:ext cx="1884680" cy="568960"/>
            <a:chOff x="5917277" y="2729478"/>
            <a:chExt cx="1884680" cy="568960"/>
          </a:xfrm>
        </p:grpSpPr>
        <p:sp>
          <p:nvSpPr>
            <p:cNvPr id="40" name="object 40"/>
            <p:cNvSpPr/>
            <p:nvPr/>
          </p:nvSpPr>
          <p:spPr>
            <a:xfrm>
              <a:off x="7306074" y="2742178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482681" y="0"/>
                  </a:moveTo>
                  <a:lnTo>
                    <a:pt x="0" y="0"/>
                  </a:lnTo>
                </a:path>
              </a:pathLst>
            </a:custGeom>
            <a:ln w="24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17277" y="3241557"/>
              <a:ext cx="60325" cy="56515"/>
            </a:xfrm>
            <a:custGeom>
              <a:avLst/>
              <a:gdLst/>
              <a:ahLst/>
              <a:cxnLst/>
              <a:rect l="l" t="t" r="r" b="b"/>
              <a:pathLst>
                <a:path w="60325" h="56514">
                  <a:moveTo>
                    <a:pt x="0" y="0"/>
                  </a:moveTo>
                  <a:lnTo>
                    <a:pt x="0" y="56442"/>
                  </a:lnTo>
                  <a:lnTo>
                    <a:pt x="60064" y="28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076568" y="2905282"/>
            <a:ext cx="56578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10" dirty="0">
                <a:latin typeface="Arial MT"/>
                <a:cs typeface="Arial MT"/>
              </a:rPr>
              <a:t>Instruction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917277" y="2396950"/>
            <a:ext cx="1910714" cy="1393825"/>
            <a:chOff x="5917277" y="2396950"/>
            <a:chExt cx="1910714" cy="1393825"/>
          </a:xfrm>
        </p:grpSpPr>
        <p:sp>
          <p:nvSpPr>
            <p:cNvPr id="44" name="object 44"/>
            <p:cNvSpPr/>
            <p:nvPr/>
          </p:nvSpPr>
          <p:spPr>
            <a:xfrm>
              <a:off x="5917273" y="2537955"/>
              <a:ext cx="1910714" cy="1111885"/>
            </a:xfrm>
            <a:custGeom>
              <a:avLst/>
              <a:gdLst/>
              <a:ahLst/>
              <a:cxnLst/>
              <a:rect l="l" t="t" r="r" b="b"/>
              <a:pathLst>
                <a:path w="1910715" h="1111885">
                  <a:moveTo>
                    <a:pt x="60058" y="1083627"/>
                  </a:moveTo>
                  <a:lnTo>
                    <a:pt x="0" y="1055585"/>
                  </a:lnTo>
                  <a:lnTo>
                    <a:pt x="0" y="1111669"/>
                  </a:lnTo>
                  <a:lnTo>
                    <a:pt x="60058" y="1083627"/>
                  </a:lnTo>
                  <a:close/>
                </a:path>
                <a:path w="1910715" h="1111885">
                  <a:moveTo>
                    <a:pt x="60058" y="380047"/>
                  </a:moveTo>
                  <a:lnTo>
                    <a:pt x="0" y="351993"/>
                  </a:lnTo>
                  <a:lnTo>
                    <a:pt x="0" y="408089"/>
                  </a:lnTo>
                  <a:lnTo>
                    <a:pt x="60058" y="380047"/>
                  </a:lnTo>
                  <a:close/>
                </a:path>
                <a:path w="1910715" h="1111885">
                  <a:moveTo>
                    <a:pt x="60058" y="28486"/>
                  </a:moveTo>
                  <a:lnTo>
                    <a:pt x="0" y="0"/>
                  </a:lnTo>
                  <a:lnTo>
                    <a:pt x="0" y="56400"/>
                  </a:lnTo>
                  <a:lnTo>
                    <a:pt x="60058" y="28486"/>
                  </a:lnTo>
                  <a:close/>
                </a:path>
                <a:path w="1910715" h="1111885">
                  <a:moveTo>
                    <a:pt x="1910359" y="907834"/>
                  </a:moveTo>
                  <a:lnTo>
                    <a:pt x="1853793" y="879424"/>
                  </a:lnTo>
                  <a:lnTo>
                    <a:pt x="1850275" y="876185"/>
                  </a:lnTo>
                  <a:lnTo>
                    <a:pt x="1853793" y="935863"/>
                  </a:lnTo>
                  <a:lnTo>
                    <a:pt x="1910359" y="907834"/>
                  </a:lnTo>
                  <a:close/>
                </a:path>
                <a:path w="1910715" h="1111885">
                  <a:moveTo>
                    <a:pt x="1910359" y="204228"/>
                  </a:moveTo>
                  <a:lnTo>
                    <a:pt x="1853793" y="175831"/>
                  </a:lnTo>
                  <a:lnTo>
                    <a:pt x="1850275" y="175831"/>
                  </a:lnTo>
                  <a:lnTo>
                    <a:pt x="1853793" y="235864"/>
                  </a:lnTo>
                  <a:lnTo>
                    <a:pt x="1910359" y="204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84183" y="2404252"/>
              <a:ext cx="1322070" cy="1379220"/>
            </a:xfrm>
            <a:custGeom>
              <a:avLst/>
              <a:gdLst/>
              <a:ahLst/>
              <a:cxnLst/>
              <a:rect l="l" t="t" r="r" b="b"/>
              <a:pathLst>
                <a:path w="1322070" h="1379220">
                  <a:moveTo>
                    <a:pt x="1321891" y="1379113"/>
                  </a:moveTo>
                  <a:lnTo>
                    <a:pt x="1321891" y="0"/>
                  </a:lnTo>
                  <a:lnTo>
                    <a:pt x="0" y="0"/>
                  </a:lnTo>
                  <a:lnTo>
                    <a:pt x="0" y="1379113"/>
                  </a:lnTo>
                  <a:lnTo>
                    <a:pt x="1321891" y="1379113"/>
                  </a:lnTo>
                </a:path>
              </a:pathLst>
            </a:custGeom>
            <a:ln w="14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921917" y="2592137"/>
            <a:ext cx="362585" cy="2844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5080" indent="66675">
              <a:lnSpc>
                <a:spcPts val="940"/>
              </a:lnSpc>
              <a:spcBef>
                <a:spcPts val="260"/>
              </a:spcBef>
            </a:pPr>
            <a:r>
              <a:rPr sz="900" spc="-20" dirty="0">
                <a:latin typeface="Arial MT"/>
                <a:cs typeface="Arial MT"/>
              </a:rPr>
              <a:t>Read </a:t>
            </a:r>
            <a:r>
              <a:rPr sz="900" dirty="0">
                <a:latin typeface="Arial MT"/>
                <a:cs typeface="Arial MT"/>
              </a:rPr>
              <a:t>data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21917" y="3299329"/>
            <a:ext cx="362585" cy="2813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R="5080" indent="66675">
              <a:lnSpc>
                <a:spcPts val="910"/>
              </a:lnSpc>
              <a:spcBef>
                <a:spcPts val="285"/>
              </a:spcBef>
            </a:pPr>
            <a:r>
              <a:rPr sz="900" spc="-20" dirty="0">
                <a:latin typeface="Arial MT"/>
                <a:cs typeface="Arial MT"/>
              </a:rPr>
              <a:t>Read </a:t>
            </a:r>
            <a:r>
              <a:rPr sz="900" dirty="0">
                <a:latin typeface="Arial MT"/>
                <a:cs typeface="Arial MT"/>
              </a:rPr>
              <a:t>data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29199" y="2566436"/>
            <a:ext cx="3803015" cy="1505585"/>
          </a:xfrm>
          <a:custGeom>
            <a:avLst/>
            <a:gdLst/>
            <a:ahLst/>
            <a:cxnLst/>
            <a:rect l="l" t="t" r="r" b="b"/>
            <a:pathLst>
              <a:path w="3803015" h="1505585">
                <a:moveTo>
                  <a:pt x="909302" y="703174"/>
                </a:moveTo>
                <a:lnTo>
                  <a:pt x="690970" y="703174"/>
                </a:lnTo>
                <a:lnTo>
                  <a:pt x="690970" y="0"/>
                </a:lnTo>
                <a:lnTo>
                  <a:pt x="902110" y="0"/>
                </a:lnTo>
              </a:path>
              <a:path w="3803015" h="1505585">
                <a:moveTo>
                  <a:pt x="690970" y="351557"/>
                </a:moveTo>
                <a:lnTo>
                  <a:pt x="909302" y="351558"/>
                </a:lnTo>
              </a:path>
              <a:path w="3803015" h="1505585">
                <a:moveTo>
                  <a:pt x="0" y="527358"/>
                </a:moveTo>
                <a:lnTo>
                  <a:pt x="690970" y="527358"/>
                </a:lnTo>
              </a:path>
              <a:path w="3803015" h="1505585">
                <a:moveTo>
                  <a:pt x="3538687" y="678715"/>
                </a:moveTo>
                <a:lnTo>
                  <a:pt x="3802977" y="682309"/>
                </a:lnTo>
                <a:lnTo>
                  <a:pt x="3802977" y="1505269"/>
                </a:lnTo>
                <a:lnTo>
                  <a:pt x="690970" y="1505269"/>
                </a:lnTo>
                <a:lnTo>
                  <a:pt x="690970" y="1055141"/>
                </a:lnTo>
                <a:lnTo>
                  <a:pt x="909302" y="1055141"/>
                </a:lnTo>
              </a:path>
            </a:pathLst>
          </a:custGeom>
          <a:ln w="24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33810" y="2416277"/>
            <a:ext cx="867410" cy="13398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368300">
              <a:lnSpc>
                <a:spcPts val="940"/>
              </a:lnSpc>
              <a:spcBef>
                <a:spcPts val="260"/>
              </a:spcBef>
            </a:pPr>
            <a:r>
              <a:rPr sz="900" spc="-20" dirty="0">
                <a:latin typeface="Arial MT"/>
                <a:cs typeface="Arial MT"/>
              </a:rPr>
              <a:t>Read </a:t>
            </a:r>
            <a:r>
              <a:rPr sz="900" dirty="0">
                <a:latin typeface="Arial MT"/>
                <a:cs typeface="Arial MT"/>
              </a:rPr>
              <a:t>register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  <a:p>
            <a:pPr marR="368300">
              <a:lnSpc>
                <a:spcPts val="940"/>
              </a:lnSpc>
              <a:spcBef>
                <a:spcPts val="890"/>
              </a:spcBef>
            </a:pPr>
            <a:r>
              <a:rPr sz="900" spc="-20" dirty="0">
                <a:latin typeface="Arial MT"/>
                <a:cs typeface="Arial MT"/>
              </a:rPr>
              <a:t>Read </a:t>
            </a:r>
            <a:r>
              <a:rPr sz="900" dirty="0">
                <a:latin typeface="Arial MT"/>
                <a:cs typeface="Arial MT"/>
              </a:rPr>
              <a:t>register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2</a:t>
            </a:r>
            <a:endParaRPr sz="900">
              <a:latin typeface="Arial MT"/>
              <a:cs typeface="Arial MT"/>
            </a:endParaRPr>
          </a:p>
          <a:p>
            <a:pPr marL="358775">
              <a:lnSpc>
                <a:spcPts val="825"/>
              </a:lnSpc>
            </a:pPr>
            <a:r>
              <a:rPr sz="900" spc="-10" dirty="0">
                <a:latin typeface="Arial MT"/>
                <a:cs typeface="Arial MT"/>
              </a:rPr>
              <a:t>Registers</a:t>
            </a:r>
            <a:endParaRPr sz="900">
              <a:latin typeface="Arial MT"/>
              <a:cs typeface="Arial MT"/>
            </a:endParaRPr>
          </a:p>
          <a:p>
            <a:pPr marR="468630">
              <a:lnSpc>
                <a:spcPts val="940"/>
              </a:lnSpc>
              <a:spcBef>
                <a:spcPts val="65"/>
              </a:spcBef>
            </a:pPr>
            <a:r>
              <a:rPr sz="900" spc="-10" dirty="0">
                <a:latin typeface="Arial MT"/>
                <a:cs typeface="Arial MT"/>
              </a:rPr>
              <a:t>Write register</a:t>
            </a:r>
            <a:endParaRPr sz="900">
              <a:latin typeface="Arial MT"/>
              <a:cs typeface="Arial MT"/>
            </a:endParaRPr>
          </a:p>
          <a:p>
            <a:pPr marR="586740">
              <a:lnSpc>
                <a:spcPts val="940"/>
              </a:lnSpc>
              <a:spcBef>
                <a:spcPts val="890"/>
              </a:spcBef>
            </a:pPr>
            <a:r>
              <a:rPr sz="900" spc="-10" dirty="0">
                <a:latin typeface="Arial MT"/>
                <a:cs typeface="Arial MT"/>
              </a:rPr>
              <a:t>Write </a:t>
            </a:r>
            <a:r>
              <a:rPr sz="900" spc="-20" dirty="0">
                <a:latin typeface="Arial MT"/>
                <a:cs typeface="Arial MT"/>
              </a:rPr>
              <a:t>data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293374" y="2495429"/>
            <a:ext cx="1282065" cy="1196975"/>
            <a:chOff x="7293374" y="2495429"/>
            <a:chExt cx="1282065" cy="1196975"/>
          </a:xfrm>
        </p:grpSpPr>
        <p:sp>
          <p:nvSpPr>
            <p:cNvPr id="51" name="object 51"/>
            <p:cNvSpPr/>
            <p:nvPr/>
          </p:nvSpPr>
          <p:spPr>
            <a:xfrm>
              <a:off x="7306074" y="3445776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14033" y="0"/>
                  </a:lnTo>
                  <a:lnTo>
                    <a:pt x="49262" y="0"/>
                  </a:lnTo>
                  <a:lnTo>
                    <a:pt x="102178" y="0"/>
                  </a:lnTo>
                  <a:lnTo>
                    <a:pt x="168982" y="0"/>
                  </a:lnTo>
                  <a:lnTo>
                    <a:pt x="239586" y="0"/>
                  </a:lnTo>
                  <a:lnTo>
                    <a:pt x="310044" y="0"/>
                  </a:lnTo>
                  <a:lnTo>
                    <a:pt x="373339" y="0"/>
                  </a:lnTo>
                  <a:lnTo>
                    <a:pt x="426256" y="0"/>
                  </a:lnTo>
                  <a:lnTo>
                    <a:pt x="461485" y="0"/>
                  </a:lnTo>
                  <a:lnTo>
                    <a:pt x="475810" y="0"/>
                  </a:lnTo>
                </a:path>
              </a:pathLst>
            </a:custGeom>
            <a:ln w="24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34802" y="2506384"/>
              <a:ext cx="733425" cy="1178560"/>
            </a:xfrm>
            <a:custGeom>
              <a:avLst/>
              <a:gdLst/>
              <a:ahLst/>
              <a:cxnLst/>
              <a:rect l="l" t="t" r="r" b="b"/>
              <a:pathLst>
                <a:path w="733425" h="1178560">
                  <a:moveTo>
                    <a:pt x="0" y="0"/>
                  </a:moveTo>
                  <a:lnTo>
                    <a:pt x="0" y="474875"/>
                  </a:lnTo>
                  <a:lnTo>
                    <a:pt x="123374" y="587410"/>
                  </a:lnTo>
                  <a:lnTo>
                    <a:pt x="0" y="703539"/>
                  </a:lnTo>
                  <a:lnTo>
                    <a:pt x="0" y="1178473"/>
                  </a:lnTo>
                  <a:lnTo>
                    <a:pt x="733084" y="816074"/>
                  </a:lnTo>
                  <a:lnTo>
                    <a:pt x="733084" y="358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34802" y="2502731"/>
              <a:ext cx="733425" cy="1182370"/>
            </a:xfrm>
            <a:custGeom>
              <a:avLst/>
              <a:gdLst/>
              <a:ahLst/>
              <a:cxnLst/>
              <a:rect l="l" t="t" r="r" b="b"/>
              <a:pathLst>
                <a:path w="733425" h="1182370">
                  <a:moveTo>
                    <a:pt x="0" y="0"/>
                  </a:moveTo>
                  <a:lnTo>
                    <a:pt x="0" y="478528"/>
                  </a:lnTo>
                  <a:lnTo>
                    <a:pt x="123374" y="591063"/>
                  </a:lnTo>
                  <a:lnTo>
                    <a:pt x="0" y="707192"/>
                  </a:lnTo>
                  <a:lnTo>
                    <a:pt x="0" y="1182126"/>
                  </a:lnTo>
                  <a:lnTo>
                    <a:pt x="733084" y="819727"/>
                  </a:lnTo>
                  <a:lnTo>
                    <a:pt x="733084" y="362399"/>
                  </a:lnTo>
                  <a:lnTo>
                    <a:pt x="0" y="3652"/>
                  </a:lnTo>
                </a:path>
              </a:pathLst>
            </a:custGeom>
            <a:ln w="140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973542" y="3003805"/>
            <a:ext cx="25400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25" dirty="0">
                <a:latin typeface="Arial MT"/>
                <a:cs typeface="Arial MT"/>
              </a:rPr>
              <a:t>ALU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691753" y="2889940"/>
            <a:ext cx="3080385" cy="232410"/>
            <a:chOff x="5691753" y="2889940"/>
            <a:chExt cx="3080385" cy="232410"/>
          </a:xfrm>
        </p:grpSpPr>
        <p:sp>
          <p:nvSpPr>
            <p:cNvPr id="56" name="object 56"/>
            <p:cNvSpPr/>
            <p:nvPr/>
          </p:nvSpPr>
          <p:spPr>
            <a:xfrm>
              <a:off x="5691746" y="2889948"/>
              <a:ext cx="60325" cy="232410"/>
            </a:xfrm>
            <a:custGeom>
              <a:avLst/>
              <a:gdLst/>
              <a:ahLst/>
              <a:cxnLst/>
              <a:rect l="l" t="t" r="r" b="b"/>
              <a:pathLst>
                <a:path w="60325" h="232410">
                  <a:moveTo>
                    <a:pt x="60071" y="200253"/>
                  </a:moveTo>
                  <a:lnTo>
                    <a:pt x="56464" y="193421"/>
                  </a:lnTo>
                  <a:lnTo>
                    <a:pt x="56464" y="189826"/>
                  </a:lnTo>
                  <a:lnTo>
                    <a:pt x="46037" y="179412"/>
                  </a:lnTo>
                  <a:lnTo>
                    <a:pt x="42430" y="179412"/>
                  </a:lnTo>
                  <a:lnTo>
                    <a:pt x="38836" y="175818"/>
                  </a:lnTo>
                  <a:lnTo>
                    <a:pt x="21221" y="175818"/>
                  </a:lnTo>
                  <a:lnTo>
                    <a:pt x="17627" y="179412"/>
                  </a:lnTo>
                  <a:lnTo>
                    <a:pt x="10795" y="179412"/>
                  </a:lnTo>
                  <a:lnTo>
                    <a:pt x="7188" y="182638"/>
                  </a:lnTo>
                  <a:lnTo>
                    <a:pt x="7188" y="186232"/>
                  </a:lnTo>
                  <a:lnTo>
                    <a:pt x="0" y="193421"/>
                  </a:lnTo>
                  <a:lnTo>
                    <a:pt x="0" y="214630"/>
                  </a:lnTo>
                  <a:lnTo>
                    <a:pt x="3594" y="217881"/>
                  </a:lnTo>
                  <a:lnTo>
                    <a:pt x="7188" y="221475"/>
                  </a:lnTo>
                  <a:lnTo>
                    <a:pt x="7188" y="225069"/>
                  </a:lnTo>
                  <a:lnTo>
                    <a:pt x="10795" y="228663"/>
                  </a:lnTo>
                  <a:lnTo>
                    <a:pt x="17627" y="231889"/>
                  </a:lnTo>
                  <a:lnTo>
                    <a:pt x="28422" y="231889"/>
                  </a:lnTo>
                  <a:lnTo>
                    <a:pt x="42430" y="231889"/>
                  </a:lnTo>
                  <a:lnTo>
                    <a:pt x="46037" y="228663"/>
                  </a:lnTo>
                  <a:lnTo>
                    <a:pt x="49276" y="225069"/>
                  </a:lnTo>
                  <a:lnTo>
                    <a:pt x="56464" y="217881"/>
                  </a:lnTo>
                  <a:lnTo>
                    <a:pt x="56464" y="214630"/>
                  </a:lnTo>
                  <a:lnTo>
                    <a:pt x="60071" y="207441"/>
                  </a:lnTo>
                  <a:lnTo>
                    <a:pt x="60071" y="200253"/>
                  </a:lnTo>
                  <a:close/>
                </a:path>
                <a:path w="60325" h="232410">
                  <a:moveTo>
                    <a:pt x="60071" y="24447"/>
                  </a:moveTo>
                  <a:lnTo>
                    <a:pt x="56464" y="17614"/>
                  </a:lnTo>
                  <a:lnTo>
                    <a:pt x="56464" y="14020"/>
                  </a:lnTo>
                  <a:lnTo>
                    <a:pt x="49276" y="6832"/>
                  </a:lnTo>
                  <a:lnTo>
                    <a:pt x="46037" y="3238"/>
                  </a:lnTo>
                  <a:lnTo>
                    <a:pt x="42430" y="3238"/>
                  </a:lnTo>
                  <a:lnTo>
                    <a:pt x="38836" y="0"/>
                  </a:lnTo>
                  <a:lnTo>
                    <a:pt x="21221" y="0"/>
                  </a:lnTo>
                  <a:lnTo>
                    <a:pt x="17627" y="3238"/>
                  </a:lnTo>
                  <a:lnTo>
                    <a:pt x="10795" y="3238"/>
                  </a:lnTo>
                  <a:lnTo>
                    <a:pt x="7188" y="6832"/>
                  </a:lnTo>
                  <a:lnTo>
                    <a:pt x="7188" y="10426"/>
                  </a:lnTo>
                  <a:lnTo>
                    <a:pt x="0" y="17614"/>
                  </a:lnTo>
                  <a:lnTo>
                    <a:pt x="0" y="38468"/>
                  </a:lnTo>
                  <a:lnTo>
                    <a:pt x="7188" y="45656"/>
                  </a:lnTo>
                  <a:lnTo>
                    <a:pt x="7188" y="49250"/>
                  </a:lnTo>
                  <a:lnTo>
                    <a:pt x="10795" y="52501"/>
                  </a:lnTo>
                  <a:lnTo>
                    <a:pt x="17627" y="56095"/>
                  </a:lnTo>
                  <a:lnTo>
                    <a:pt x="28422" y="56095"/>
                  </a:lnTo>
                  <a:lnTo>
                    <a:pt x="42430" y="56095"/>
                  </a:lnTo>
                  <a:lnTo>
                    <a:pt x="56464" y="42062"/>
                  </a:lnTo>
                  <a:lnTo>
                    <a:pt x="56464" y="38468"/>
                  </a:lnTo>
                  <a:lnTo>
                    <a:pt x="60071" y="31648"/>
                  </a:lnTo>
                  <a:lnTo>
                    <a:pt x="60071" y="24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102" y="2896955"/>
              <a:ext cx="200844" cy="66873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8220292" y="2769974"/>
            <a:ext cx="351155" cy="550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marR="5080" indent="-7620">
              <a:lnSpc>
                <a:spcPct val="148900"/>
              </a:lnSpc>
              <a:spcBef>
                <a:spcPts val="95"/>
              </a:spcBef>
            </a:pPr>
            <a:r>
              <a:rPr sz="900" spc="-20" dirty="0">
                <a:solidFill>
                  <a:srgbClr val="666666"/>
                </a:solidFill>
                <a:latin typeface="Arial MT"/>
                <a:cs typeface="Arial MT"/>
              </a:rPr>
              <a:t>Zero </a:t>
            </a:r>
            <a:r>
              <a:rPr sz="900" spc="-25" dirty="0">
                <a:latin typeface="Arial MT"/>
                <a:cs typeface="Arial MT"/>
              </a:rPr>
              <a:t>ALU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ts val="915"/>
              </a:lnSpc>
            </a:pPr>
            <a:r>
              <a:rPr sz="900" spc="-10" dirty="0">
                <a:latin typeface="Arial MT"/>
                <a:cs typeface="Arial MT"/>
              </a:rPr>
              <a:t>result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569335" y="3793799"/>
            <a:ext cx="3810" cy="165735"/>
          </a:xfrm>
          <a:custGeom>
            <a:avLst/>
            <a:gdLst/>
            <a:ahLst/>
            <a:cxnLst/>
            <a:rect l="l" t="t" r="r" b="b"/>
            <a:pathLst>
              <a:path w="3809" h="165735">
                <a:moveTo>
                  <a:pt x="0" y="165374"/>
                </a:moveTo>
                <a:lnTo>
                  <a:pt x="3654" y="0"/>
                </a:lnTo>
              </a:path>
            </a:pathLst>
          </a:custGeom>
          <a:ln w="14028">
            <a:solidFill>
              <a:srgbClr val="EB7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616714" y="3826751"/>
            <a:ext cx="51308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10" dirty="0">
                <a:solidFill>
                  <a:srgbClr val="EB7500"/>
                </a:solidFill>
                <a:latin typeface="Arial MT"/>
                <a:cs typeface="Arial MT"/>
              </a:rPr>
              <a:t>RegWrite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180075" y="2397385"/>
            <a:ext cx="3810" cy="264160"/>
          </a:xfrm>
          <a:custGeom>
            <a:avLst/>
            <a:gdLst/>
            <a:ahLst/>
            <a:cxnLst/>
            <a:rect l="l" t="t" r="r" b="b"/>
            <a:pathLst>
              <a:path w="3809" h="264160">
                <a:moveTo>
                  <a:pt x="0" y="263905"/>
                </a:moveTo>
                <a:lnTo>
                  <a:pt x="3654" y="0"/>
                </a:lnTo>
              </a:path>
            </a:pathLst>
          </a:custGeom>
          <a:ln w="21222">
            <a:solidFill>
              <a:srgbClr val="EB7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237833" y="2338985"/>
            <a:ext cx="77406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dirty="0">
                <a:solidFill>
                  <a:srgbClr val="EB7500"/>
                </a:solidFill>
                <a:latin typeface="Arial MT"/>
                <a:cs typeface="Arial MT"/>
              </a:rPr>
              <a:t>ALU</a:t>
            </a:r>
            <a:r>
              <a:rPr sz="900" spc="30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EB7500"/>
                </a:solidFill>
                <a:latin typeface="Arial MT"/>
                <a:cs typeface="Arial MT"/>
              </a:rPr>
              <a:t>operation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997954" y="2405611"/>
            <a:ext cx="9017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50" dirty="0">
                <a:solidFill>
                  <a:srgbClr val="EB7500"/>
                </a:solidFill>
                <a:latin typeface="Arial MT"/>
                <a:cs typeface="Arial MT"/>
              </a:rPr>
              <a:t>3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130813" y="2485052"/>
            <a:ext cx="95250" cy="99060"/>
          </a:xfrm>
          <a:custGeom>
            <a:avLst/>
            <a:gdLst/>
            <a:ahLst/>
            <a:cxnLst/>
            <a:rect l="l" t="t" r="r" b="b"/>
            <a:pathLst>
              <a:path w="95250" h="99060">
                <a:moveTo>
                  <a:pt x="0" y="0"/>
                </a:moveTo>
                <a:lnTo>
                  <a:pt x="95015" y="98625"/>
                </a:lnTo>
              </a:path>
            </a:pathLst>
          </a:custGeom>
          <a:ln w="14024">
            <a:solidFill>
              <a:srgbClr val="EB7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83540" y="4453509"/>
            <a:ext cx="3461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R-</a:t>
            </a:r>
            <a:r>
              <a:rPr sz="1600" b="1" dirty="0">
                <a:latin typeface="Tahoma"/>
                <a:cs typeface="Tahoma"/>
              </a:rPr>
              <a:t>type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komutları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gerçekleştirmek </a:t>
            </a:r>
            <a:r>
              <a:rPr sz="1600" b="1" dirty="0">
                <a:latin typeface="Tahoma"/>
                <a:cs typeface="Tahoma"/>
              </a:rPr>
              <a:t>için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2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eleman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kullanıldı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419600" y="2895600"/>
            <a:ext cx="304800" cy="486409"/>
          </a:xfrm>
          <a:custGeom>
            <a:avLst/>
            <a:gdLst/>
            <a:ahLst/>
            <a:cxnLst/>
            <a:rect l="l" t="t" r="r" b="b"/>
            <a:pathLst>
              <a:path w="304800" h="486410">
                <a:moveTo>
                  <a:pt x="0" y="121538"/>
                </a:moveTo>
                <a:lnTo>
                  <a:pt x="228600" y="121538"/>
                </a:lnTo>
                <a:lnTo>
                  <a:pt x="228600" y="0"/>
                </a:lnTo>
                <a:lnTo>
                  <a:pt x="304800" y="243077"/>
                </a:lnTo>
                <a:lnTo>
                  <a:pt x="228600" y="486155"/>
                </a:lnTo>
                <a:lnTo>
                  <a:pt x="228600" y="364616"/>
                </a:lnTo>
                <a:lnTo>
                  <a:pt x="0" y="364616"/>
                </a:lnTo>
                <a:lnTo>
                  <a:pt x="0" y="12153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861429" y="4682109"/>
            <a:ext cx="970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Datapath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268" y="4582667"/>
            <a:ext cx="4538980" cy="1437640"/>
          </a:xfrm>
          <a:custGeom>
            <a:avLst/>
            <a:gdLst/>
            <a:ahLst/>
            <a:cxnLst/>
            <a:rect l="l" t="t" r="r" b="b"/>
            <a:pathLst>
              <a:path w="4538980" h="1437639">
                <a:moveTo>
                  <a:pt x="3352800" y="469392"/>
                </a:moveTo>
                <a:lnTo>
                  <a:pt x="2590800" y="469392"/>
                </a:lnTo>
                <a:lnTo>
                  <a:pt x="2590800" y="621804"/>
                </a:lnTo>
                <a:lnTo>
                  <a:pt x="3352800" y="621804"/>
                </a:lnTo>
                <a:lnTo>
                  <a:pt x="3352800" y="469392"/>
                </a:lnTo>
                <a:close/>
              </a:path>
              <a:path w="4538980" h="1437639">
                <a:moveTo>
                  <a:pt x="4538472" y="22860"/>
                </a:moveTo>
                <a:lnTo>
                  <a:pt x="4495800" y="22860"/>
                </a:lnTo>
                <a:lnTo>
                  <a:pt x="4386072" y="22860"/>
                </a:lnTo>
                <a:lnTo>
                  <a:pt x="4038600" y="22860"/>
                </a:lnTo>
                <a:lnTo>
                  <a:pt x="4038600" y="175260"/>
                </a:lnTo>
                <a:lnTo>
                  <a:pt x="4386072" y="175260"/>
                </a:lnTo>
                <a:lnTo>
                  <a:pt x="4386072" y="1275588"/>
                </a:lnTo>
                <a:lnTo>
                  <a:pt x="152400" y="1275588"/>
                </a:lnTo>
                <a:lnTo>
                  <a:pt x="152400" y="152400"/>
                </a:lnTo>
                <a:lnTo>
                  <a:pt x="509689" y="152400"/>
                </a:lnTo>
                <a:lnTo>
                  <a:pt x="509689" y="0"/>
                </a:lnTo>
                <a:lnTo>
                  <a:pt x="0" y="0"/>
                </a:lnTo>
                <a:lnTo>
                  <a:pt x="0" y="65532"/>
                </a:lnTo>
                <a:lnTo>
                  <a:pt x="0" y="152400"/>
                </a:lnTo>
                <a:lnTo>
                  <a:pt x="0" y="1437132"/>
                </a:lnTo>
                <a:lnTo>
                  <a:pt x="152400" y="1437132"/>
                </a:lnTo>
                <a:lnTo>
                  <a:pt x="152400" y="1427988"/>
                </a:lnTo>
                <a:lnTo>
                  <a:pt x="4485132" y="1427988"/>
                </a:lnTo>
                <a:lnTo>
                  <a:pt x="4485132" y="1394460"/>
                </a:lnTo>
                <a:lnTo>
                  <a:pt x="4538472" y="1394460"/>
                </a:lnTo>
                <a:lnTo>
                  <a:pt x="4538472" y="2286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54067" y="4137659"/>
            <a:ext cx="762000" cy="152400"/>
          </a:xfrm>
          <a:custGeom>
            <a:avLst/>
            <a:gdLst/>
            <a:ahLst/>
            <a:cxnLst/>
            <a:rect l="l" t="t" r="r" b="b"/>
            <a:pathLst>
              <a:path w="762000" h="152400">
                <a:moveTo>
                  <a:pt x="762000" y="0"/>
                </a:moveTo>
                <a:lnTo>
                  <a:pt x="0" y="0"/>
                </a:lnTo>
                <a:lnTo>
                  <a:pt x="0" y="152400"/>
                </a:lnTo>
                <a:lnTo>
                  <a:pt x="762000" y="152400"/>
                </a:lnTo>
                <a:lnTo>
                  <a:pt x="7620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3528" y="2929127"/>
            <a:ext cx="152400" cy="915035"/>
          </a:xfrm>
          <a:custGeom>
            <a:avLst/>
            <a:gdLst/>
            <a:ahLst/>
            <a:cxnLst/>
            <a:rect l="l" t="t" r="r" b="b"/>
            <a:pathLst>
              <a:path w="152400" h="915035">
                <a:moveTo>
                  <a:pt x="0" y="914535"/>
                </a:moveTo>
                <a:lnTo>
                  <a:pt x="152400" y="914535"/>
                </a:lnTo>
                <a:lnTo>
                  <a:pt x="152400" y="0"/>
                </a:lnTo>
                <a:lnTo>
                  <a:pt x="0" y="0"/>
                </a:lnTo>
                <a:lnTo>
                  <a:pt x="0" y="91453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1528" y="2929127"/>
            <a:ext cx="337185" cy="915035"/>
          </a:xfrm>
          <a:custGeom>
            <a:avLst/>
            <a:gdLst/>
            <a:ahLst/>
            <a:cxnLst/>
            <a:rect l="l" t="t" r="r" b="b"/>
            <a:pathLst>
              <a:path w="337185" h="915035">
                <a:moveTo>
                  <a:pt x="336804" y="457200"/>
                </a:moveTo>
                <a:lnTo>
                  <a:pt x="336791" y="434340"/>
                </a:lnTo>
                <a:lnTo>
                  <a:pt x="173736" y="434340"/>
                </a:lnTo>
                <a:lnTo>
                  <a:pt x="173736" y="0"/>
                </a:lnTo>
                <a:lnTo>
                  <a:pt x="0" y="0"/>
                </a:lnTo>
                <a:lnTo>
                  <a:pt x="0" y="609600"/>
                </a:lnTo>
                <a:lnTo>
                  <a:pt x="173736" y="609600"/>
                </a:lnTo>
                <a:lnTo>
                  <a:pt x="173736" y="586740"/>
                </a:lnTo>
                <a:lnTo>
                  <a:pt x="184404" y="586740"/>
                </a:lnTo>
                <a:lnTo>
                  <a:pt x="184404" y="914539"/>
                </a:lnTo>
                <a:lnTo>
                  <a:pt x="336804" y="914539"/>
                </a:lnTo>
                <a:lnTo>
                  <a:pt x="336804" y="4572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6667" y="2929127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152400" y="0"/>
                </a:moveTo>
                <a:lnTo>
                  <a:pt x="0" y="0"/>
                </a:lnTo>
                <a:lnTo>
                  <a:pt x="0" y="457200"/>
                </a:lnTo>
                <a:lnTo>
                  <a:pt x="152400" y="4572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809481" y="2929315"/>
            <a:ext cx="2571115" cy="2566035"/>
            <a:chOff x="1809481" y="2929315"/>
            <a:chExt cx="2571115" cy="2566035"/>
          </a:xfrm>
        </p:grpSpPr>
        <p:sp>
          <p:nvSpPr>
            <p:cNvPr id="8" name="object 8"/>
            <p:cNvSpPr/>
            <p:nvPr/>
          </p:nvSpPr>
          <p:spPr>
            <a:xfrm>
              <a:off x="2296668" y="3343655"/>
              <a:ext cx="533400" cy="500380"/>
            </a:xfrm>
            <a:custGeom>
              <a:avLst/>
              <a:gdLst/>
              <a:ahLst/>
              <a:cxnLst/>
              <a:rect l="l" t="t" r="r" b="b"/>
              <a:pathLst>
                <a:path w="533400" h="500379">
                  <a:moveTo>
                    <a:pt x="533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81000" y="152400"/>
                  </a:lnTo>
                  <a:lnTo>
                    <a:pt x="381000" y="500011"/>
                  </a:lnTo>
                  <a:lnTo>
                    <a:pt x="533400" y="500011"/>
                  </a:lnTo>
                  <a:lnTo>
                    <a:pt x="533400" y="152400"/>
                  </a:lnTo>
                  <a:lnTo>
                    <a:pt x="533400" y="42672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963" y="3843663"/>
              <a:ext cx="2069464" cy="1613535"/>
            </a:xfrm>
            <a:custGeom>
              <a:avLst/>
              <a:gdLst/>
              <a:ahLst/>
              <a:cxnLst/>
              <a:rect l="l" t="t" r="r" b="b"/>
              <a:pathLst>
                <a:path w="2069464" h="1613535">
                  <a:moveTo>
                    <a:pt x="0" y="1613191"/>
                  </a:moveTo>
                  <a:lnTo>
                    <a:pt x="2069335" y="1613191"/>
                  </a:lnTo>
                  <a:lnTo>
                    <a:pt x="2069335" y="0"/>
                  </a:lnTo>
                  <a:lnTo>
                    <a:pt x="0" y="0"/>
                  </a:lnTo>
                  <a:lnTo>
                    <a:pt x="0" y="1613191"/>
                  </a:lnTo>
                  <a:close/>
                </a:path>
              </a:pathLst>
            </a:custGeom>
            <a:ln w="76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0630" y="4580397"/>
              <a:ext cx="177800" cy="153035"/>
            </a:xfrm>
            <a:custGeom>
              <a:avLst/>
              <a:gdLst/>
              <a:ahLst/>
              <a:cxnLst/>
              <a:rect l="l" t="t" r="r" b="b"/>
              <a:pathLst>
                <a:path w="177800" h="153035">
                  <a:moveTo>
                    <a:pt x="0" y="0"/>
                  </a:moveTo>
                  <a:lnTo>
                    <a:pt x="0" y="152584"/>
                  </a:lnTo>
                  <a:lnTo>
                    <a:pt x="177572" y="76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8531" y="4656728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0739" y="0"/>
                  </a:moveTo>
                  <a:lnTo>
                    <a:pt x="0" y="0"/>
                  </a:lnTo>
                </a:path>
              </a:pathLst>
            </a:custGeom>
            <a:ln w="38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79196" y="3704180"/>
              <a:ext cx="127000" cy="152400"/>
            </a:xfrm>
            <a:custGeom>
              <a:avLst/>
              <a:gdLst/>
              <a:ahLst/>
              <a:cxnLst/>
              <a:rect l="l" t="t" r="r" b="b"/>
              <a:pathLst>
                <a:path w="127000" h="152400">
                  <a:moveTo>
                    <a:pt x="126701" y="0"/>
                  </a:moveTo>
                  <a:lnTo>
                    <a:pt x="0" y="0"/>
                  </a:lnTo>
                  <a:lnTo>
                    <a:pt x="63414" y="152281"/>
                  </a:lnTo>
                  <a:lnTo>
                    <a:pt x="1267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42610" y="3399238"/>
              <a:ext cx="0" cy="407034"/>
            </a:xfrm>
            <a:custGeom>
              <a:avLst/>
              <a:gdLst/>
              <a:ahLst/>
              <a:cxnLst/>
              <a:rect l="l" t="t" r="r" b="b"/>
              <a:pathLst>
                <a:path h="407035">
                  <a:moveTo>
                    <a:pt x="0" y="0"/>
                  </a:moveTo>
                  <a:lnTo>
                    <a:pt x="0" y="406462"/>
                  </a:lnTo>
                </a:path>
              </a:pathLst>
            </a:custGeom>
            <a:ln w="25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50305" y="3704180"/>
              <a:ext cx="127635" cy="152400"/>
            </a:xfrm>
            <a:custGeom>
              <a:avLst/>
              <a:gdLst/>
              <a:ahLst/>
              <a:cxnLst/>
              <a:rect l="l" t="t" r="r" b="b"/>
              <a:pathLst>
                <a:path w="127635" h="152400">
                  <a:moveTo>
                    <a:pt x="127082" y="0"/>
                  </a:moveTo>
                  <a:lnTo>
                    <a:pt x="0" y="0"/>
                  </a:lnTo>
                  <a:lnTo>
                    <a:pt x="63667" y="152281"/>
                  </a:lnTo>
                  <a:lnTo>
                    <a:pt x="1270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3973" y="3399238"/>
              <a:ext cx="0" cy="407034"/>
            </a:xfrm>
            <a:custGeom>
              <a:avLst/>
              <a:gdLst/>
              <a:ahLst/>
              <a:cxnLst/>
              <a:rect l="l" t="t" r="r" b="b"/>
              <a:pathLst>
                <a:path h="407035">
                  <a:moveTo>
                    <a:pt x="0" y="0"/>
                  </a:moveTo>
                  <a:lnTo>
                    <a:pt x="0" y="406462"/>
                  </a:lnTo>
                </a:path>
              </a:pathLst>
            </a:custGeom>
            <a:ln w="25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21794" y="3704180"/>
              <a:ext cx="127000" cy="152400"/>
            </a:xfrm>
            <a:custGeom>
              <a:avLst/>
              <a:gdLst/>
              <a:ahLst/>
              <a:cxnLst/>
              <a:rect l="l" t="t" r="r" b="b"/>
              <a:pathLst>
                <a:path w="127000" h="152400">
                  <a:moveTo>
                    <a:pt x="126955" y="0"/>
                  </a:moveTo>
                  <a:lnTo>
                    <a:pt x="0" y="0"/>
                  </a:lnTo>
                  <a:lnTo>
                    <a:pt x="63287" y="152281"/>
                  </a:lnTo>
                  <a:lnTo>
                    <a:pt x="1269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5082" y="2942015"/>
              <a:ext cx="0" cy="864235"/>
            </a:xfrm>
            <a:custGeom>
              <a:avLst/>
              <a:gdLst/>
              <a:ahLst/>
              <a:cxnLst/>
              <a:rect l="l" t="t" r="r" b="b"/>
              <a:pathLst>
                <a:path h="864235">
                  <a:moveTo>
                    <a:pt x="0" y="0"/>
                  </a:moveTo>
                  <a:lnTo>
                    <a:pt x="0" y="863685"/>
                  </a:lnTo>
                </a:path>
              </a:pathLst>
            </a:custGeom>
            <a:ln w="25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79196" y="346278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272" y="0"/>
                  </a:moveTo>
                  <a:lnTo>
                    <a:pt x="0" y="114305"/>
                  </a:lnTo>
                </a:path>
              </a:pathLst>
            </a:custGeom>
            <a:ln w="12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894" rIns="0" bIns="0" rtlCol="0">
            <a:spAutoFit/>
          </a:bodyPr>
          <a:lstStyle/>
          <a:p>
            <a:pPr marL="16383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Datapath</a:t>
            </a:r>
            <a:r>
              <a:rPr sz="4400" spc="-120" dirty="0"/>
              <a:t> </a:t>
            </a:r>
            <a:r>
              <a:rPr sz="4400" dirty="0"/>
              <a:t>Animasyonu</a:t>
            </a:r>
            <a:r>
              <a:rPr sz="4400" spc="-135" dirty="0"/>
              <a:t> </a:t>
            </a:r>
            <a:r>
              <a:rPr sz="4400" spc="-50" dirty="0"/>
              <a:t>…</a:t>
            </a:r>
            <a:endParaRPr sz="4400"/>
          </a:p>
        </p:txBody>
      </p:sp>
      <p:sp>
        <p:nvSpPr>
          <p:cNvPr id="20" name="object 20"/>
          <p:cNvSpPr txBox="1"/>
          <p:nvPr/>
        </p:nvSpPr>
        <p:spPr>
          <a:xfrm>
            <a:off x="6251828" y="2054478"/>
            <a:ext cx="2583180" cy="877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add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rd,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rs,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rt</a:t>
            </a:r>
            <a:endParaRPr sz="24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425"/>
              </a:spcBef>
            </a:pPr>
            <a:r>
              <a:rPr sz="2000" b="1" dirty="0">
                <a:latin typeface="Arial"/>
                <a:cs typeface="Arial"/>
              </a:rPr>
              <a:t>R[rd]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&lt;-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R[rs]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R[rt];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80768" y="3412083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50305" y="346278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72" y="0"/>
                </a:moveTo>
                <a:lnTo>
                  <a:pt x="0" y="114305"/>
                </a:lnTo>
              </a:path>
            </a:pathLst>
          </a:custGeom>
          <a:ln w="12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51877" y="3412083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21795" y="346278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145" y="0"/>
                </a:moveTo>
                <a:lnTo>
                  <a:pt x="0" y="114305"/>
                </a:lnTo>
              </a:path>
            </a:pathLst>
          </a:custGeom>
          <a:ln w="12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23240" y="3412083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03273" y="2649649"/>
            <a:ext cx="2425065" cy="3112135"/>
            <a:chOff x="1003273" y="2649649"/>
            <a:chExt cx="2425065" cy="3112135"/>
          </a:xfrm>
        </p:grpSpPr>
        <p:sp>
          <p:nvSpPr>
            <p:cNvPr id="27" name="object 27"/>
            <p:cNvSpPr/>
            <p:nvPr/>
          </p:nvSpPr>
          <p:spPr>
            <a:xfrm>
              <a:off x="3301290" y="5456855"/>
              <a:ext cx="127000" cy="153035"/>
            </a:xfrm>
            <a:custGeom>
              <a:avLst/>
              <a:gdLst/>
              <a:ahLst/>
              <a:cxnLst/>
              <a:rect l="l" t="t" r="r" b="b"/>
              <a:pathLst>
                <a:path w="127000" h="153035">
                  <a:moveTo>
                    <a:pt x="63287" y="0"/>
                  </a:moveTo>
                  <a:lnTo>
                    <a:pt x="0" y="152635"/>
                  </a:lnTo>
                  <a:lnTo>
                    <a:pt x="126955" y="152635"/>
                  </a:lnTo>
                  <a:lnTo>
                    <a:pt x="63287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64577" y="5507628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h="241935">
                  <a:moveTo>
                    <a:pt x="0" y="0"/>
                  </a:moveTo>
                  <a:lnTo>
                    <a:pt x="0" y="241396"/>
                  </a:lnTo>
                </a:path>
              </a:pathLst>
            </a:custGeom>
            <a:ln w="25278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8673" y="2675049"/>
              <a:ext cx="927100" cy="241935"/>
            </a:xfrm>
            <a:custGeom>
              <a:avLst/>
              <a:gdLst/>
              <a:ahLst/>
              <a:cxnLst/>
              <a:rect l="l" t="t" r="r" b="b"/>
              <a:pathLst>
                <a:path w="927100" h="241935">
                  <a:moveTo>
                    <a:pt x="0" y="241396"/>
                  </a:moveTo>
                  <a:lnTo>
                    <a:pt x="926876" y="241396"/>
                  </a:lnTo>
                  <a:lnTo>
                    <a:pt x="926876" y="0"/>
                  </a:lnTo>
                  <a:lnTo>
                    <a:pt x="0" y="0"/>
                  </a:lnTo>
                  <a:lnTo>
                    <a:pt x="0" y="241396"/>
                  </a:lnTo>
                  <a:close/>
                </a:path>
              </a:pathLst>
            </a:custGeom>
            <a:ln w="50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920280" y="4986920"/>
            <a:ext cx="1356360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59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RD2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b="1" spc="-10" dirty="0">
                <a:solidFill>
                  <a:srgbClr val="009999"/>
                </a:solidFill>
                <a:latin typeface="Arial"/>
                <a:cs typeface="Arial"/>
              </a:rPr>
              <a:t>RegWrite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36361" y="3828571"/>
            <a:ext cx="1940560" cy="9404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220"/>
              </a:spcBef>
              <a:tabLst>
                <a:tab pos="812165" algn="l"/>
                <a:tab pos="1383665" algn="l"/>
              </a:tabLst>
            </a:pPr>
            <a:r>
              <a:rPr sz="1400" b="1" spc="-25" dirty="0">
                <a:latin typeface="Arial"/>
                <a:cs typeface="Arial"/>
              </a:rPr>
              <a:t>RN1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25" dirty="0">
                <a:latin typeface="Arial"/>
                <a:cs typeface="Arial"/>
              </a:rPr>
              <a:t>RN2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25" dirty="0">
                <a:latin typeface="Arial"/>
                <a:cs typeface="Arial"/>
              </a:rPr>
              <a:t>WN</a:t>
            </a:r>
            <a:endParaRPr sz="1400">
              <a:latin typeface="Arial"/>
              <a:cs typeface="Arial"/>
            </a:endParaRPr>
          </a:p>
          <a:p>
            <a:pPr marL="1561465">
              <a:lnSpc>
                <a:spcPts val="1390"/>
              </a:lnSpc>
              <a:spcBef>
                <a:spcPts val="120"/>
              </a:spcBef>
            </a:pPr>
            <a:r>
              <a:rPr sz="1400" b="1" spc="-25" dirty="0">
                <a:latin typeface="Arial"/>
                <a:cs typeface="Arial"/>
              </a:rPr>
              <a:t>RD1</a:t>
            </a:r>
            <a:endParaRPr sz="1400">
              <a:latin typeface="Arial"/>
              <a:cs typeface="Arial"/>
            </a:endParaRPr>
          </a:p>
          <a:p>
            <a:pPr marL="228600">
              <a:lnSpc>
                <a:spcPts val="1870"/>
              </a:lnSpc>
            </a:pPr>
            <a:r>
              <a:rPr sz="1800" b="1" spc="-20" dirty="0">
                <a:latin typeface="Arial"/>
                <a:cs typeface="Arial"/>
              </a:rPr>
              <a:t>Register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spc="-25" dirty="0">
                <a:latin typeface="Arial"/>
                <a:cs typeface="Arial"/>
              </a:rPr>
              <a:t>WD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46146" y="2624361"/>
            <a:ext cx="305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990000"/>
                </a:solidFill>
                <a:latin typeface="Courier New"/>
                <a:cs typeface="Courier New"/>
              </a:rPr>
              <a:t>op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42752" y="2675049"/>
            <a:ext cx="774700" cy="241935"/>
          </a:xfrm>
          <a:custGeom>
            <a:avLst/>
            <a:gdLst/>
            <a:ahLst/>
            <a:cxnLst/>
            <a:rect l="l" t="t" r="r" b="b"/>
            <a:pathLst>
              <a:path w="774700" h="241935">
                <a:moveTo>
                  <a:pt x="0" y="241396"/>
                </a:moveTo>
                <a:lnTo>
                  <a:pt x="774580" y="241396"/>
                </a:lnTo>
                <a:lnTo>
                  <a:pt x="774580" y="0"/>
                </a:lnTo>
                <a:lnTo>
                  <a:pt x="0" y="0"/>
                </a:lnTo>
                <a:lnTo>
                  <a:pt x="0" y="241396"/>
                </a:lnTo>
                <a:close/>
              </a:path>
            </a:pathLst>
          </a:custGeom>
          <a:ln w="50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184077" y="2624361"/>
            <a:ext cx="305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990000"/>
                </a:solidFill>
                <a:latin typeface="Courier New"/>
                <a:cs typeface="Courier New"/>
              </a:rPr>
              <a:t>rs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04561" y="2675049"/>
            <a:ext cx="774700" cy="241935"/>
          </a:xfrm>
          <a:custGeom>
            <a:avLst/>
            <a:gdLst/>
            <a:ahLst/>
            <a:cxnLst/>
            <a:rect l="l" t="t" r="r" b="b"/>
            <a:pathLst>
              <a:path w="774700" h="241935">
                <a:moveTo>
                  <a:pt x="0" y="241396"/>
                </a:moveTo>
                <a:lnTo>
                  <a:pt x="774580" y="241396"/>
                </a:lnTo>
                <a:lnTo>
                  <a:pt x="774580" y="0"/>
                </a:lnTo>
                <a:lnTo>
                  <a:pt x="0" y="0"/>
                </a:lnTo>
                <a:lnTo>
                  <a:pt x="0" y="241396"/>
                </a:lnTo>
                <a:close/>
              </a:path>
            </a:pathLst>
          </a:custGeom>
          <a:ln w="50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945899" y="2624361"/>
            <a:ext cx="305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990000"/>
                </a:solidFill>
                <a:latin typeface="Courier New"/>
                <a:cs typeface="Courier New"/>
              </a:rPr>
              <a:t>rt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440894" y="2649649"/>
            <a:ext cx="2501265" cy="292735"/>
            <a:chOff x="3440894" y="2649649"/>
            <a:chExt cx="2501265" cy="292735"/>
          </a:xfrm>
        </p:grpSpPr>
        <p:sp>
          <p:nvSpPr>
            <p:cNvPr id="38" name="object 38"/>
            <p:cNvSpPr/>
            <p:nvPr/>
          </p:nvSpPr>
          <p:spPr>
            <a:xfrm>
              <a:off x="3466294" y="2675049"/>
              <a:ext cx="774700" cy="241935"/>
            </a:xfrm>
            <a:custGeom>
              <a:avLst/>
              <a:gdLst/>
              <a:ahLst/>
              <a:cxnLst/>
              <a:rect l="l" t="t" r="r" b="b"/>
              <a:pathLst>
                <a:path w="774700" h="241935">
                  <a:moveTo>
                    <a:pt x="0" y="241396"/>
                  </a:moveTo>
                  <a:lnTo>
                    <a:pt x="774263" y="241396"/>
                  </a:lnTo>
                  <a:lnTo>
                    <a:pt x="774263" y="0"/>
                  </a:lnTo>
                  <a:lnTo>
                    <a:pt x="0" y="0"/>
                  </a:lnTo>
                  <a:lnTo>
                    <a:pt x="0" y="241396"/>
                  </a:lnTo>
                  <a:close/>
                </a:path>
              </a:pathLst>
            </a:custGeom>
            <a:ln w="50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89886" y="2675049"/>
              <a:ext cx="927100" cy="241935"/>
            </a:xfrm>
            <a:custGeom>
              <a:avLst/>
              <a:gdLst/>
              <a:ahLst/>
              <a:cxnLst/>
              <a:rect l="l" t="t" r="r" b="b"/>
              <a:pathLst>
                <a:path w="927100" h="241935">
                  <a:moveTo>
                    <a:pt x="0" y="241396"/>
                  </a:moveTo>
                  <a:lnTo>
                    <a:pt x="926559" y="241396"/>
                  </a:lnTo>
                  <a:lnTo>
                    <a:pt x="926559" y="0"/>
                  </a:lnTo>
                  <a:lnTo>
                    <a:pt x="0" y="0"/>
                  </a:lnTo>
                  <a:lnTo>
                    <a:pt x="0" y="241396"/>
                  </a:lnTo>
                  <a:close/>
                </a:path>
              </a:pathLst>
            </a:custGeom>
            <a:ln w="50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28153" y="2675049"/>
              <a:ext cx="774700" cy="241935"/>
            </a:xfrm>
            <a:custGeom>
              <a:avLst/>
              <a:gdLst/>
              <a:ahLst/>
              <a:cxnLst/>
              <a:rect l="l" t="t" r="r" b="b"/>
              <a:pathLst>
                <a:path w="774700" h="241935">
                  <a:moveTo>
                    <a:pt x="0" y="241396"/>
                  </a:moveTo>
                  <a:lnTo>
                    <a:pt x="774263" y="241396"/>
                  </a:lnTo>
                  <a:lnTo>
                    <a:pt x="774263" y="0"/>
                  </a:lnTo>
                  <a:lnTo>
                    <a:pt x="0" y="0"/>
                  </a:lnTo>
                  <a:lnTo>
                    <a:pt x="0" y="241396"/>
                  </a:lnTo>
                  <a:close/>
                </a:path>
              </a:pathLst>
            </a:custGeom>
            <a:ln w="50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707631" y="2624361"/>
            <a:ext cx="2092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r>
              <a:rPr sz="1800" spc="-25" dirty="0">
                <a:solidFill>
                  <a:srgbClr val="990000"/>
                </a:solidFill>
                <a:latin typeface="Courier New"/>
                <a:cs typeface="Courier New"/>
              </a:rPr>
              <a:t>rd</a:t>
            </a:r>
            <a:r>
              <a:rPr sz="1800" dirty="0">
                <a:solidFill>
                  <a:srgbClr val="990000"/>
                </a:solidFill>
                <a:latin typeface="Courier New"/>
                <a:cs typeface="Courier New"/>
              </a:rPr>
              <a:t>	shamt </a:t>
            </a:r>
            <a:r>
              <a:rPr sz="1800" spc="-20" dirty="0">
                <a:solidFill>
                  <a:srgbClr val="990000"/>
                </a:solidFill>
                <a:latin typeface="Courier New"/>
                <a:cs typeface="Courier New"/>
              </a:rPr>
              <a:t>funct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323249" y="3615150"/>
            <a:ext cx="2012314" cy="1867535"/>
            <a:chOff x="4323249" y="3615150"/>
            <a:chExt cx="2012314" cy="1867535"/>
          </a:xfrm>
        </p:grpSpPr>
        <p:sp>
          <p:nvSpPr>
            <p:cNvPr id="43" name="object 43"/>
            <p:cNvSpPr/>
            <p:nvPr/>
          </p:nvSpPr>
          <p:spPr>
            <a:xfrm>
              <a:off x="5065983" y="3843676"/>
              <a:ext cx="685800" cy="1600835"/>
            </a:xfrm>
            <a:custGeom>
              <a:avLst/>
              <a:gdLst/>
              <a:ahLst/>
              <a:cxnLst/>
              <a:rect l="l" t="t" r="r" b="b"/>
              <a:pathLst>
                <a:path w="685800" h="1600835">
                  <a:moveTo>
                    <a:pt x="0" y="0"/>
                  </a:moveTo>
                  <a:lnTo>
                    <a:pt x="0" y="685960"/>
                  </a:lnTo>
                  <a:lnTo>
                    <a:pt x="114272" y="800266"/>
                  </a:lnTo>
                  <a:lnTo>
                    <a:pt x="0" y="914546"/>
                  </a:lnTo>
                  <a:lnTo>
                    <a:pt x="0" y="1600723"/>
                  </a:lnTo>
                  <a:lnTo>
                    <a:pt x="685635" y="1257476"/>
                  </a:lnTo>
                  <a:lnTo>
                    <a:pt x="685635" y="342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65983" y="3843676"/>
              <a:ext cx="685800" cy="1600835"/>
            </a:xfrm>
            <a:custGeom>
              <a:avLst/>
              <a:gdLst/>
              <a:ahLst/>
              <a:cxnLst/>
              <a:rect l="l" t="t" r="r" b="b"/>
              <a:pathLst>
                <a:path w="685800" h="1600835">
                  <a:moveTo>
                    <a:pt x="0" y="0"/>
                  </a:moveTo>
                  <a:lnTo>
                    <a:pt x="0" y="685960"/>
                  </a:lnTo>
                  <a:lnTo>
                    <a:pt x="114272" y="800266"/>
                  </a:lnTo>
                  <a:lnTo>
                    <a:pt x="0" y="914546"/>
                  </a:lnTo>
                  <a:lnTo>
                    <a:pt x="0" y="1600723"/>
                  </a:lnTo>
                  <a:lnTo>
                    <a:pt x="685635" y="1257476"/>
                  </a:lnTo>
                  <a:lnTo>
                    <a:pt x="685635" y="342917"/>
                  </a:lnTo>
                  <a:lnTo>
                    <a:pt x="0" y="0"/>
                  </a:lnTo>
                </a:path>
              </a:pathLst>
            </a:custGeom>
            <a:ln w="76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13789" y="5037924"/>
              <a:ext cx="177800" cy="152400"/>
            </a:xfrm>
            <a:custGeom>
              <a:avLst/>
              <a:gdLst/>
              <a:ahLst/>
              <a:cxnLst/>
              <a:rect l="l" t="t" r="r" b="b"/>
              <a:pathLst>
                <a:path w="177800" h="152400">
                  <a:moveTo>
                    <a:pt x="0" y="0"/>
                  </a:moveTo>
                  <a:lnTo>
                    <a:pt x="0" y="152306"/>
                  </a:lnTo>
                  <a:lnTo>
                    <a:pt x="177560" y="7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42299" y="5113925"/>
              <a:ext cx="660400" cy="0"/>
            </a:xfrm>
            <a:custGeom>
              <a:avLst/>
              <a:gdLst/>
              <a:ahLst/>
              <a:cxnLst/>
              <a:rect l="l" t="t" r="r" b="b"/>
              <a:pathLst>
                <a:path w="660400">
                  <a:moveTo>
                    <a:pt x="660016" y="0"/>
                  </a:moveTo>
                  <a:lnTo>
                    <a:pt x="0" y="0"/>
                  </a:lnTo>
                </a:path>
              </a:pathLst>
            </a:custGeom>
            <a:ln w="38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13789" y="4123175"/>
              <a:ext cx="177800" cy="153035"/>
            </a:xfrm>
            <a:custGeom>
              <a:avLst/>
              <a:gdLst/>
              <a:ahLst/>
              <a:cxnLst/>
              <a:rect l="l" t="t" r="r" b="b"/>
              <a:pathLst>
                <a:path w="177800" h="153035">
                  <a:moveTo>
                    <a:pt x="0" y="0"/>
                  </a:moveTo>
                  <a:lnTo>
                    <a:pt x="0" y="152534"/>
                  </a:lnTo>
                  <a:lnTo>
                    <a:pt x="177560" y="76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42299" y="4199378"/>
              <a:ext cx="1879600" cy="457834"/>
            </a:xfrm>
            <a:custGeom>
              <a:avLst/>
              <a:gdLst/>
              <a:ahLst/>
              <a:cxnLst/>
              <a:rect l="l" t="t" r="r" b="b"/>
              <a:pathLst>
                <a:path w="1879600" h="457835">
                  <a:moveTo>
                    <a:pt x="660016" y="0"/>
                  </a:moveTo>
                  <a:lnTo>
                    <a:pt x="0" y="0"/>
                  </a:lnTo>
                </a:path>
                <a:path w="1879600" h="457835">
                  <a:moveTo>
                    <a:pt x="1879092" y="457349"/>
                  </a:moveTo>
                  <a:lnTo>
                    <a:pt x="1421875" y="457349"/>
                  </a:lnTo>
                </a:path>
              </a:pathLst>
            </a:custGeom>
            <a:ln w="38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57816" y="3881778"/>
              <a:ext cx="127635" cy="153035"/>
            </a:xfrm>
            <a:custGeom>
              <a:avLst/>
              <a:gdLst/>
              <a:ahLst/>
              <a:cxnLst/>
              <a:rect l="l" t="t" r="r" b="b"/>
              <a:pathLst>
                <a:path w="127635" h="153035">
                  <a:moveTo>
                    <a:pt x="127082" y="0"/>
                  </a:moveTo>
                  <a:lnTo>
                    <a:pt x="0" y="0"/>
                  </a:lnTo>
                  <a:lnTo>
                    <a:pt x="63667" y="152534"/>
                  </a:lnTo>
                  <a:lnTo>
                    <a:pt x="12708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21484" y="3627850"/>
              <a:ext cx="0" cy="356235"/>
            </a:xfrm>
            <a:custGeom>
              <a:avLst/>
              <a:gdLst/>
              <a:ahLst/>
              <a:cxnLst/>
              <a:rect l="l" t="t" r="r" b="b"/>
              <a:pathLst>
                <a:path h="356235">
                  <a:moveTo>
                    <a:pt x="0" y="0"/>
                  </a:moveTo>
                  <a:lnTo>
                    <a:pt x="0" y="355702"/>
                  </a:lnTo>
                </a:path>
              </a:pathLst>
            </a:custGeom>
            <a:ln w="25278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83216" y="4250139"/>
              <a:ext cx="152400" cy="127635"/>
            </a:xfrm>
            <a:custGeom>
              <a:avLst/>
              <a:gdLst/>
              <a:ahLst/>
              <a:cxnLst/>
              <a:rect l="l" t="t" r="r" b="b"/>
              <a:pathLst>
                <a:path w="152400" h="127635">
                  <a:moveTo>
                    <a:pt x="0" y="0"/>
                  </a:moveTo>
                  <a:lnTo>
                    <a:pt x="0" y="127090"/>
                  </a:lnTo>
                  <a:lnTo>
                    <a:pt x="152321" y="63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64175" y="4313684"/>
              <a:ext cx="520700" cy="0"/>
            </a:xfrm>
            <a:custGeom>
              <a:avLst/>
              <a:gdLst/>
              <a:ahLst/>
              <a:cxnLst/>
              <a:rect l="l" t="t" r="r" b="b"/>
              <a:pathLst>
                <a:path w="520700">
                  <a:moveTo>
                    <a:pt x="520504" y="0"/>
                  </a:moveTo>
                  <a:lnTo>
                    <a:pt x="0" y="0"/>
                  </a:lnTo>
                </a:path>
              </a:pathLst>
            </a:custGeom>
            <a:ln w="25229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951566" y="3373753"/>
            <a:ext cx="870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09999"/>
                </a:solidFill>
                <a:latin typeface="Arial"/>
                <a:cs typeface="Arial"/>
              </a:rPr>
              <a:t>Operation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80365" y="4212235"/>
            <a:ext cx="4705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Arial"/>
                <a:cs typeface="Arial"/>
              </a:rPr>
              <a:t>ALU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11744" y="4186678"/>
            <a:ext cx="400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3399"/>
                </a:solidFill>
                <a:latin typeface="Arial"/>
                <a:cs typeface="Arial"/>
              </a:rPr>
              <a:t>Zero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809494" y="2942015"/>
            <a:ext cx="4431030" cy="2991485"/>
            <a:chOff x="1809494" y="2942015"/>
            <a:chExt cx="4431030" cy="2991485"/>
          </a:xfrm>
        </p:grpSpPr>
        <p:sp>
          <p:nvSpPr>
            <p:cNvPr id="57" name="object 57"/>
            <p:cNvSpPr/>
            <p:nvPr/>
          </p:nvSpPr>
          <p:spPr>
            <a:xfrm>
              <a:off x="1828531" y="4656727"/>
              <a:ext cx="4392930" cy="1257935"/>
            </a:xfrm>
            <a:custGeom>
              <a:avLst/>
              <a:gdLst/>
              <a:ahLst/>
              <a:cxnLst/>
              <a:rect l="l" t="t" r="r" b="b"/>
              <a:pathLst>
                <a:path w="4392930" h="1257935">
                  <a:moveTo>
                    <a:pt x="4392860" y="1257381"/>
                  </a:moveTo>
                  <a:lnTo>
                    <a:pt x="0" y="1257381"/>
                  </a:lnTo>
                </a:path>
                <a:path w="4392930" h="1257935">
                  <a:moveTo>
                    <a:pt x="4392860" y="0"/>
                  </a:moveTo>
                  <a:lnTo>
                    <a:pt x="4392860" y="1257381"/>
                  </a:lnTo>
                </a:path>
                <a:path w="4392930" h="1257935">
                  <a:moveTo>
                    <a:pt x="0" y="0"/>
                  </a:moveTo>
                  <a:lnTo>
                    <a:pt x="0" y="1257381"/>
                  </a:lnTo>
                </a:path>
              </a:pathLst>
            </a:custGeom>
            <a:ln w="38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36251" y="2942015"/>
              <a:ext cx="977900" cy="457834"/>
            </a:xfrm>
            <a:custGeom>
              <a:avLst/>
              <a:gdLst/>
              <a:ahLst/>
              <a:cxnLst/>
              <a:rect l="l" t="t" r="r" b="b"/>
              <a:pathLst>
                <a:path w="977900" h="457835">
                  <a:moveTo>
                    <a:pt x="977721" y="457222"/>
                  </a:moveTo>
                  <a:lnTo>
                    <a:pt x="799908" y="457222"/>
                  </a:lnTo>
                </a:path>
                <a:path w="977900" h="457835">
                  <a:moveTo>
                    <a:pt x="799908" y="0"/>
                  </a:moveTo>
                  <a:lnTo>
                    <a:pt x="799908" y="457222"/>
                  </a:lnTo>
                </a:path>
                <a:path w="977900" h="457835">
                  <a:moveTo>
                    <a:pt x="406358" y="457222"/>
                  </a:moveTo>
                  <a:lnTo>
                    <a:pt x="0" y="457222"/>
                  </a:lnTo>
                </a:path>
                <a:path w="977900" h="457835">
                  <a:moveTo>
                    <a:pt x="0" y="0"/>
                  </a:moveTo>
                  <a:lnTo>
                    <a:pt x="0" y="457222"/>
                  </a:lnTo>
                </a:path>
              </a:pathLst>
            </a:custGeom>
            <a:ln w="25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70625" y="369139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272" y="0"/>
                  </a:moveTo>
                  <a:lnTo>
                    <a:pt x="0" y="114305"/>
                  </a:lnTo>
                </a:path>
              </a:pathLst>
            </a:custGeom>
            <a:ln w="12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77899" y="2332204"/>
            <a:ext cx="1181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Instruction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472198" y="364069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5118" y="397510"/>
            <a:ext cx="6914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57780" algn="l"/>
              </a:tabLst>
            </a:pPr>
            <a:r>
              <a:rPr sz="4000" spc="-10" dirty="0"/>
              <a:t>Datapath:</a:t>
            </a:r>
            <a:r>
              <a:rPr sz="4000" dirty="0"/>
              <a:t>	Load/Store</a:t>
            </a:r>
            <a:r>
              <a:rPr sz="4000" spc="-225" dirty="0"/>
              <a:t> </a:t>
            </a:r>
            <a:r>
              <a:rPr sz="4000" spc="-10" dirty="0"/>
              <a:t>Komutu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67205" y="2139777"/>
            <a:ext cx="0" cy="227329"/>
          </a:xfrm>
          <a:custGeom>
            <a:avLst/>
            <a:gdLst/>
            <a:ahLst/>
            <a:cxnLst/>
            <a:rect l="l" t="t" r="r" b="b"/>
            <a:pathLst>
              <a:path h="227330">
                <a:moveTo>
                  <a:pt x="0" y="0"/>
                </a:moveTo>
                <a:lnTo>
                  <a:pt x="0" y="227053"/>
                </a:lnTo>
              </a:path>
            </a:pathLst>
          </a:custGeom>
          <a:ln w="8943">
            <a:solidFill>
              <a:srgbClr val="EB7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07634" y="2888110"/>
            <a:ext cx="316865" cy="142240"/>
            <a:chOff x="2207634" y="2888110"/>
            <a:chExt cx="316865" cy="142240"/>
          </a:xfrm>
        </p:grpSpPr>
        <p:sp>
          <p:nvSpPr>
            <p:cNvPr id="5" name="object 5"/>
            <p:cNvSpPr/>
            <p:nvPr/>
          </p:nvSpPr>
          <p:spPr>
            <a:xfrm>
              <a:off x="2218429" y="2960595"/>
              <a:ext cx="263525" cy="0"/>
            </a:xfrm>
            <a:custGeom>
              <a:avLst/>
              <a:gdLst/>
              <a:ahLst/>
              <a:cxnLst/>
              <a:rect l="l" t="t" r="r" b="b"/>
              <a:pathLst>
                <a:path w="263525">
                  <a:moveTo>
                    <a:pt x="0" y="0"/>
                  </a:moveTo>
                  <a:lnTo>
                    <a:pt x="263329" y="0"/>
                  </a:lnTo>
                </a:path>
              </a:pathLst>
            </a:custGeom>
            <a:ln w="212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21454" y="2894142"/>
              <a:ext cx="73025" cy="130175"/>
            </a:xfrm>
            <a:custGeom>
              <a:avLst/>
              <a:gdLst/>
              <a:ahLst/>
              <a:cxnLst/>
              <a:rect l="l" t="t" r="r" b="b"/>
              <a:pathLst>
                <a:path w="73025" h="130175">
                  <a:moveTo>
                    <a:pt x="72694" y="130130"/>
                  </a:moveTo>
                  <a:lnTo>
                    <a:pt x="0" y="0"/>
                  </a:lnTo>
                </a:path>
              </a:pathLst>
            </a:custGeom>
            <a:ln w="12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69726" y="2933514"/>
              <a:ext cx="55244" cy="51435"/>
            </a:xfrm>
            <a:custGeom>
              <a:avLst/>
              <a:gdLst/>
              <a:ahLst/>
              <a:cxnLst/>
              <a:rect l="l" t="t" r="r" b="b"/>
              <a:pathLst>
                <a:path w="55244" h="51435">
                  <a:moveTo>
                    <a:pt x="0" y="0"/>
                  </a:moveTo>
                  <a:lnTo>
                    <a:pt x="3133" y="51374"/>
                  </a:lnTo>
                  <a:lnTo>
                    <a:pt x="54646" y="27081"/>
                  </a:lnTo>
                  <a:lnTo>
                    <a:pt x="3133" y="2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84314" y="2744835"/>
            <a:ext cx="13589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25" dirty="0">
                <a:latin typeface="Arial MT"/>
                <a:cs typeface="Arial MT"/>
              </a:rPr>
              <a:t>16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09170" y="2894142"/>
            <a:ext cx="73025" cy="130175"/>
          </a:xfrm>
          <a:custGeom>
            <a:avLst/>
            <a:gdLst/>
            <a:ahLst/>
            <a:cxnLst/>
            <a:rect l="l" t="t" r="r" b="b"/>
            <a:pathLst>
              <a:path w="73025" h="130175">
                <a:moveTo>
                  <a:pt x="72443" y="130130"/>
                </a:moveTo>
                <a:lnTo>
                  <a:pt x="0" y="0"/>
                </a:lnTo>
              </a:path>
            </a:pathLst>
          </a:custGeom>
          <a:ln w="12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72030" y="2744835"/>
            <a:ext cx="13589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25" dirty="0">
                <a:latin typeface="Arial MT"/>
                <a:cs typeface="Arial MT"/>
              </a:rPr>
              <a:t>32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24481" y="2551843"/>
            <a:ext cx="659130" cy="817880"/>
            <a:chOff x="2524481" y="2551843"/>
            <a:chExt cx="659130" cy="817880"/>
          </a:xfrm>
        </p:grpSpPr>
        <p:sp>
          <p:nvSpPr>
            <p:cNvPr id="12" name="object 12"/>
            <p:cNvSpPr/>
            <p:nvPr/>
          </p:nvSpPr>
          <p:spPr>
            <a:xfrm>
              <a:off x="2908902" y="2960595"/>
              <a:ext cx="264160" cy="0"/>
            </a:xfrm>
            <a:custGeom>
              <a:avLst/>
              <a:gdLst/>
              <a:ahLst/>
              <a:cxnLst/>
              <a:rect l="l" t="t" r="r" b="b"/>
              <a:pathLst>
                <a:path w="264160">
                  <a:moveTo>
                    <a:pt x="0" y="0"/>
                  </a:moveTo>
                  <a:lnTo>
                    <a:pt x="263705" y="0"/>
                  </a:lnTo>
                </a:path>
              </a:pathLst>
            </a:custGeom>
            <a:ln w="212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0514" y="2557875"/>
              <a:ext cx="378460" cy="805815"/>
            </a:xfrm>
            <a:custGeom>
              <a:avLst/>
              <a:gdLst/>
              <a:ahLst/>
              <a:cxnLst/>
              <a:rect l="l" t="t" r="r" b="b"/>
              <a:pathLst>
                <a:path w="378460" h="805814">
                  <a:moveTo>
                    <a:pt x="187752" y="805740"/>
                  </a:moveTo>
                  <a:lnTo>
                    <a:pt x="248289" y="784510"/>
                  </a:lnTo>
                  <a:lnTo>
                    <a:pt x="299802" y="726983"/>
                  </a:lnTo>
                  <a:lnTo>
                    <a:pt x="324117" y="687599"/>
                  </a:lnTo>
                  <a:lnTo>
                    <a:pt x="342291" y="642063"/>
                  </a:lnTo>
                  <a:lnTo>
                    <a:pt x="357456" y="587613"/>
                  </a:lnTo>
                  <a:lnTo>
                    <a:pt x="369488" y="530087"/>
                  </a:lnTo>
                  <a:lnTo>
                    <a:pt x="375630" y="469473"/>
                  </a:lnTo>
                  <a:lnTo>
                    <a:pt x="378387" y="402720"/>
                  </a:lnTo>
                  <a:lnTo>
                    <a:pt x="375630" y="339029"/>
                  </a:lnTo>
                  <a:lnTo>
                    <a:pt x="369488" y="275652"/>
                  </a:lnTo>
                  <a:lnTo>
                    <a:pt x="357456" y="217801"/>
                  </a:lnTo>
                  <a:lnTo>
                    <a:pt x="342291" y="166414"/>
                  </a:lnTo>
                  <a:lnTo>
                    <a:pt x="324117" y="118152"/>
                  </a:lnTo>
                  <a:lnTo>
                    <a:pt x="299802" y="78768"/>
                  </a:lnTo>
                  <a:lnTo>
                    <a:pt x="275361" y="45260"/>
                  </a:lnTo>
                  <a:lnTo>
                    <a:pt x="221091" y="5876"/>
                  </a:lnTo>
                  <a:lnTo>
                    <a:pt x="190635" y="0"/>
                  </a:lnTo>
                  <a:lnTo>
                    <a:pt x="157295" y="5876"/>
                  </a:lnTo>
                  <a:lnTo>
                    <a:pt x="103025" y="45260"/>
                  </a:lnTo>
                  <a:lnTo>
                    <a:pt x="78585" y="78768"/>
                  </a:lnTo>
                  <a:lnTo>
                    <a:pt x="54270" y="118152"/>
                  </a:lnTo>
                  <a:lnTo>
                    <a:pt x="36096" y="166414"/>
                  </a:lnTo>
                  <a:lnTo>
                    <a:pt x="20931" y="217801"/>
                  </a:lnTo>
                  <a:lnTo>
                    <a:pt x="8898" y="275652"/>
                  </a:lnTo>
                  <a:lnTo>
                    <a:pt x="2757" y="339029"/>
                  </a:lnTo>
                  <a:lnTo>
                    <a:pt x="0" y="402719"/>
                  </a:lnTo>
                  <a:lnTo>
                    <a:pt x="2757" y="469473"/>
                  </a:lnTo>
                  <a:lnTo>
                    <a:pt x="8898" y="530087"/>
                  </a:lnTo>
                  <a:lnTo>
                    <a:pt x="20931" y="587613"/>
                  </a:lnTo>
                  <a:lnTo>
                    <a:pt x="36096" y="642063"/>
                  </a:lnTo>
                  <a:lnTo>
                    <a:pt x="54270" y="687599"/>
                  </a:lnTo>
                  <a:lnTo>
                    <a:pt x="78585" y="726983"/>
                  </a:lnTo>
                  <a:lnTo>
                    <a:pt x="103025" y="760204"/>
                  </a:lnTo>
                  <a:lnTo>
                    <a:pt x="157295" y="799588"/>
                  </a:lnTo>
                  <a:lnTo>
                    <a:pt x="190635" y="805740"/>
                  </a:lnTo>
                </a:path>
              </a:pathLst>
            </a:custGeom>
            <a:ln w="12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51153" y="2823604"/>
            <a:ext cx="326390" cy="266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53975">
              <a:lnSpc>
                <a:spcPct val="106000"/>
              </a:lnSpc>
              <a:spcBef>
                <a:spcPts val="80"/>
              </a:spcBef>
            </a:pPr>
            <a:r>
              <a:rPr sz="750" spc="-20" dirty="0">
                <a:latin typeface="Arial MT"/>
                <a:cs typeface="Arial MT"/>
              </a:rPr>
              <a:t>Sign</a:t>
            </a:r>
            <a:r>
              <a:rPr sz="750" spc="-10" dirty="0">
                <a:latin typeface="Arial MT"/>
                <a:cs typeface="Arial MT"/>
              </a:rPr>
              <a:t> extend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60575" y="2936290"/>
            <a:ext cx="52069" cy="48895"/>
          </a:xfrm>
          <a:custGeom>
            <a:avLst/>
            <a:gdLst/>
            <a:ahLst/>
            <a:cxnLst/>
            <a:rect l="l" t="t" r="r" b="b"/>
            <a:pathLst>
              <a:path w="52069" h="48894">
                <a:moveTo>
                  <a:pt x="0" y="0"/>
                </a:moveTo>
                <a:lnTo>
                  <a:pt x="0" y="48598"/>
                </a:lnTo>
                <a:lnTo>
                  <a:pt x="51512" y="243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29793" y="3896071"/>
            <a:ext cx="99568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Arial MT"/>
                <a:cs typeface="Arial MT"/>
              </a:rPr>
              <a:t>b.</a:t>
            </a:r>
            <a:r>
              <a:rPr sz="750" spc="15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Sign-extension</a:t>
            </a:r>
            <a:r>
              <a:rPr sz="750" spc="19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unit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2922" y="2175375"/>
            <a:ext cx="48768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10" dirty="0">
                <a:solidFill>
                  <a:srgbClr val="EB7500"/>
                </a:solidFill>
                <a:latin typeface="Arial MT"/>
                <a:cs typeface="Arial MT"/>
              </a:rPr>
              <a:t>MemWrite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26241" y="2745545"/>
            <a:ext cx="238125" cy="51435"/>
            <a:chOff x="1526241" y="2745545"/>
            <a:chExt cx="238125" cy="51435"/>
          </a:xfrm>
        </p:grpSpPr>
        <p:sp>
          <p:nvSpPr>
            <p:cNvPr id="19" name="object 19"/>
            <p:cNvSpPr/>
            <p:nvPr/>
          </p:nvSpPr>
          <p:spPr>
            <a:xfrm>
              <a:off x="1536855" y="2769800"/>
              <a:ext cx="200025" cy="3175"/>
            </a:xfrm>
            <a:custGeom>
              <a:avLst/>
              <a:gdLst/>
              <a:ahLst/>
              <a:cxnLst/>
              <a:rect l="l" t="t" r="r" b="b"/>
              <a:pathLst>
                <a:path w="200025" h="3175">
                  <a:moveTo>
                    <a:pt x="199784" y="0"/>
                  </a:moveTo>
                  <a:lnTo>
                    <a:pt x="0" y="3125"/>
                  </a:lnTo>
                </a:path>
              </a:pathLst>
            </a:custGeom>
            <a:ln w="212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12575" y="2745545"/>
              <a:ext cx="52069" cy="51435"/>
            </a:xfrm>
            <a:custGeom>
              <a:avLst/>
              <a:gdLst/>
              <a:ahLst/>
              <a:cxnLst/>
              <a:rect l="l" t="t" r="r" b="b"/>
              <a:pathLst>
                <a:path w="52069" h="51435">
                  <a:moveTo>
                    <a:pt x="0" y="0"/>
                  </a:moveTo>
                  <a:lnTo>
                    <a:pt x="0" y="51374"/>
                  </a:lnTo>
                  <a:lnTo>
                    <a:pt x="51512" y="27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340215" y="3145489"/>
            <a:ext cx="52069" cy="51435"/>
          </a:xfrm>
          <a:custGeom>
            <a:avLst/>
            <a:gdLst/>
            <a:ahLst/>
            <a:cxnLst/>
            <a:rect l="l" t="t" r="r" b="b"/>
            <a:pathLst>
              <a:path w="52070" h="51435">
                <a:moveTo>
                  <a:pt x="3083" y="0"/>
                </a:moveTo>
                <a:lnTo>
                  <a:pt x="0" y="0"/>
                </a:lnTo>
                <a:lnTo>
                  <a:pt x="3083" y="51374"/>
                </a:lnTo>
                <a:lnTo>
                  <a:pt x="51500" y="27068"/>
                </a:lnTo>
                <a:lnTo>
                  <a:pt x="3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49324" y="2360823"/>
          <a:ext cx="1377949" cy="1414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893444" marR="22860" indent="-854710" algn="r">
                        <a:lnSpc>
                          <a:spcPct val="79700"/>
                        </a:lnSpc>
                        <a:tabLst>
                          <a:tab pos="862965" algn="l"/>
                        </a:tabLst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Address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125" spc="-30" baseline="3703" dirty="0">
                          <a:latin typeface="Arial MT"/>
                          <a:cs typeface="Arial MT"/>
                        </a:rPr>
                        <a:t>Read</a:t>
                      </a:r>
                      <a:r>
                        <a:rPr sz="1125" spc="750" baseline="3703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data</a:t>
                      </a:r>
                      <a:endParaRPr sz="75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844"/>
                        </a:lnSpc>
                        <a:spcBef>
                          <a:spcPts val="5"/>
                        </a:spcBef>
                        <a:tabLst>
                          <a:tab pos="629920" algn="l"/>
                        </a:tabLst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Write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125" spc="-30" baseline="14814" dirty="0">
                          <a:latin typeface="Arial MT"/>
                          <a:cs typeface="Arial MT"/>
                        </a:rPr>
                        <a:t>Data</a:t>
                      </a:r>
                      <a:endParaRPr sz="1125" baseline="14814">
                        <a:latin typeface="Arial MT"/>
                        <a:cs typeface="Arial MT"/>
                      </a:endParaRPr>
                    </a:p>
                    <a:p>
                      <a:pPr marL="42545">
                        <a:lnSpc>
                          <a:spcPts val="844"/>
                        </a:lnSpc>
                        <a:tabLst>
                          <a:tab pos="560070" algn="l"/>
                        </a:tabLst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125" spc="-15" baseline="3703" dirty="0">
                          <a:latin typeface="Arial MT"/>
                          <a:cs typeface="Arial MT"/>
                        </a:rPr>
                        <a:t>memory</a:t>
                      </a:r>
                      <a:endParaRPr sz="1125" baseline="3703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2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B75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50" spc="-10" dirty="0">
                          <a:solidFill>
                            <a:srgbClr val="EB7500"/>
                          </a:solidFill>
                          <a:latin typeface="Arial MT"/>
                          <a:cs typeface="Arial MT"/>
                        </a:rPr>
                        <a:t>MemRead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53340" marB="0">
                    <a:lnL w="9525">
                      <a:solidFill>
                        <a:srgbClr val="EB75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167511" y="2715412"/>
            <a:ext cx="227329" cy="48260"/>
            <a:chOff x="167511" y="2715412"/>
            <a:chExt cx="227329" cy="48260"/>
          </a:xfrm>
        </p:grpSpPr>
        <p:sp>
          <p:nvSpPr>
            <p:cNvPr id="24" name="object 24"/>
            <p:cNvSpPr/>
            <p:nvPr/>
          </p:nvSpPr>
          <p:spPr>
            <a:xfrm>
              <a:off x="167511" y="2739418"/>
              <a:ext cx="191135" cy="0"/>
            </a:xfrm>
            <a:custGeom>
              <a:avLst/>
              <a:gdLst/>
              <a:ahLst/>
              <a:cxnLst/>
              <a:rect l="l" t="t" r="r" b="b"/>
              <a:pathLst>
                <a:path w="191135">
                  <a:moveTo>
                    <a:pt x="190902" y="0"/>
                  </a:moveTo>
                  <a:lnTo>
                    <a:pt x="0" y="0"/>
                  </a:lnTo>
                </a:path>
              </a:pathLst>
            </a:custGeom>
            <a:ln w="212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3298" y="2715412"/>
              <a:ext cx="52069" cy="48260"/>
            </a:xfrm>
            <a:custGeom>
              <a:avLst/>
              <a:gdLst/>
              <a:ahLst/>
              <a:cxnLst/>
              <a:rect l="l" t="t" r="r" b="b"/>
              <a:pathLst>
                <a:path w="52070" h="48260">
                  <a:moveTo>
                    <a:pt x="0" y="0"/>
                  </a:moveTo>
                  <a:lnTo>
                    <a:pt x="0" y="48261"/>
                  </a:lnTo>
                  <a:lnTo>
                    <a:pt x="51512" y="24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6393" y="3896071"/>
            <a:ext cx="93218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Arial MT"/>
                <a:cs typeface="Arial MT"/>
              </a:rPr>
              <a:t>a.</a:t>
            </a:r>
            <a:r>
              <a:rPr sz="750" spc="10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Data</a:t>
            </a:r>
            <a:r>
              <a:rPr sz="750" spc="10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memory</a:t>
            </a:r>
            <a:r>
              <a:rPr sz="750" spc="9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unit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377205" y="2001840"/>
            <a:ext cx="3009265" cy="1703070"/>
            <a:chOff x="4377205" y="2001840"/>
            <a:chExt cx="3009265" cy="1703070"/>
          </a:xfrm>
        </p:grpSpPr>
        <p:sp>
          <p:nvSpPr>
            <p:cNvPr id="28" name="object 28"/>
            <p:cNvSpPr/>
            <p:nvPr/>
          </p:nvSpPr>
          <p:spPr>
            <a:xfrm>
              <a:off x="6551791" y="2013587"/>
              <a:ext cx="0" cy="217804"/>
            </a:xfrm>
            <a:custGeom>
              <a:avLst/>
              <a:gdLst/>
              <a:ahLst/>
              <a:cxnLst/>
              <a:rect l="l" t="t" r="r" b="b"/>
              <a:pathLst>
                <a:path h="217805">
                  <a:moveTo>
                    <a:pt x="0" y="217225"/>
                  </a:moveTo>
                  <a:lnTo>
                    <a:pt x="0" y="0"/>
                  </a:lnTo>
                </a:path>
              </a:pathLst>
            </a:custGeom>
            <a:ln w="23431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87683" y="2157472"/>
              <a:ext cx="2988310" cy="1479550"/>
            </a:xfrm>
            <a:custGeom>
              <a:avLst/>
              <a:gdLst/>
              <a:ahLst/>
              <a:cxnLst/>
              <a:rect l="l" t="t" r="r" b="b"/>
              <a:pathLst>
                <a:path w="2988309" h="1479550">
                  <a:moveTo>
                    <a:pt x="2988184" y="1118129"/>
                  </a:moveTo>
                  <a:lnTo>
                    <a:pt x="1577489" y="1118129"/>
                  </a:lnTo>
                  <a:lnTo>
                    <a:pt x="1577488" y="736573"/>
                  </a:lnTo>
                  <a:lnTo>
                    <a:pt x="1428178" y="736573"/>
                  </a:lnTo>
                </a:path>
                <a:path w="2988309" h="1479550">
                  <a:moveTo>
                    <a:pt x="284483" y="0"/>
                  </a:moveTo>
                  <a:lnTo>
                    <a:pt x="0" y="2675"/>
                  </a:lnTo>
                  <a:lnTo>
                    <a:pt x="0" y="1479361"/>
                  </a:lnTo>
                  <a:lnTo>
                    <a:pt x="1017483" y="1479361"/>
                  </a:lnTo>
                </a:path>
              </a:pathLst>
            </a:custGeom>
            <a:ln w="20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17204" y="2305674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70">
                  <a:moveTo>
                    <a:pt x="0" y="0"/>
                  </a:moveTo>
                  <a:lnTo>
                    <a:pt x="445531" y="0"/>
                  </a:lnTo>
                </a:path>
              </a:pathLst>
            </a:custGeom>
            <a:ln w="23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60446" y="2721091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3015" y="0"/>
                  </a:moveTo>
                  <a:lnTo>
                    <a:pt x="0" y="0"/>
                  </a:lnTo>
                  <a:lnTo>
                    <a:pt x="3015" y="49623"/>
                  </a:lnTo>
                  <a:lnTo>
                    <a:pt x="49871" y="26271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49874" y="3572189"/>
              <a:ext cx="70485" cy="126364"/>
            </a:xfrm>
            <a:custGeom>
              <a:avLst/>
              <a:gdLst/>
              <a:ahLst/>
              <a:cxnLst/>
              <a:rect l="l" t="t" r="r" b="b"/>
              <a:pathLst>
                <a:path w="70485" h="126364">
                  <a:moveTo>
                    <a:pt x="70321" y="126297"/>
                  </a:moveTo>
                  <a:lnTo>
                    <a:pt x="0" y="0"/>
                  </a:lnTo>
                </a:path>
              </a:pathLst>
            </a:custGeom>
            <a:ln w="11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850171" y="2441026"/>
            <a:ext cx="47561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Arial MT"/>
                <a:cs typeface="Arial MT"/>
              </a:rPr>
              <a:t>Instruction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60446" y="2133876"/>
            <a:ext cx="3862704" cy="1526540"/>
            <a:chOff x="4660446" y="2133876"/>
            <a:chExt cx="3862704" cy="1526540"/>
          </a:xfrm>
        </p:grpSpPr>
        <p:sp>
          <p:nvSpPr>
            <p:cNvPr id="35" name="object 35"/>
            <p:cNvSpPr/>
            <p:nvPr/>
          </p:nvSpPr>
          <p:spPr>
            <a:xfrm>
              <a:off x="7416644" y="2336507"/>
              <a:ext cx="1100455" cy="1148080"/>
            </a:xfrm>
            <a:custGeom>
              <a:avLst/>
              <a:gdLst/>
              <a:ahLst/>
              <a:cxnLst/>
              <a:rect l="l" t="t" r="r" b="b"/>
              <a:pathLst>
                <a:path w="1100454" h="1148079">
                  <a:moveTo>
                    <a:pt x="1099866" y="1147697"/>
                  </a:moveTo>
                  <a:lnTo>
                    <a:pt x="1099866" y="0"/>
                  </a:lnTo>
                  <a:lnTo>
                    <a:pt x="0" y="0"/>
                  </a:lnTo>
                  <a:lnTo>
                    <a:pt x="0" y="1147696"/>
                  </a:lnTo>
                  <a:lnTo>
                    <a:pt x="1099866" y="1147697"/>
                  </a:lnTo>
                </a:path>
              </a:pathLst>
            </a:custGeom>
            <a:ln w="11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60443" y="2133879"/>
              <a:ext cx="2750820" cy="1526540"/>
            </a:xfrm>
            <a:custGeom>
              <a:avLst/>
              <a:gdLst/>
              <a:ahLst/>
              <a:cxnLst/>
              <a:rect l="l" t="t" r="r" b="b"/>
              <a:pathLst>
                <a:path w="2750820" h="1526539">
                  <a:moveTo>
                    <a:pt x="49872" y="907097"/>
                  </a:moveTo>
                  <a:lnTo>
                    <a:pt x="3009" y="880465"/>
                  </a:lnTo>
                  <a:lnTo>
                    <a:pt x="0" y="880465"/>
                  </a:lnTo>
                  <a:lnTo>
                    <a:pt x="3009" y="930440"/>
                  </a:lnTo>
                  <a:lnTo>
                    <a:pt x="49872" y="907097"/>
                  </a:lnTo>
                  <a:close/>
                </a:path>
                <a:path w="2750820" h="1526539">
                  <a:moveTo>
                    <a:pt x="49872" y="26276"/>
                  </a:moveTo>
                  <a:lnTo>
                    <a:pt x="3009" y="0"/>
                  </a:lnTo>
                  <a:lnTo>
                    <a:pt x="0" y="0"/>
                  </a:lnTo>
                  <a:lnTo>
                    <a:pt x="3009" y="49987"/>
                  </a:lnTo>
                  <a:lnTo>
                    <a:pt x="49872" y="26276"/>
                  </a:lnTo>
                  <a:close/>
                </a:path>
                <a:path w="2750820" h="1526539">
                  <a:moveTo>
                    <a:pt x="785863" y="1502956"/>
                  </a:moveTo>
                  <a:lnTo>
                    <a:pt x="736053" y="1479321"/>
                  </a:lnTo>
                  <a:lnTo>
                    <a:pt x="732993" y="1476324"/>
                  </a:lnTo>
                  <a:lnTo>
                    <a:pt x="736053" y="1526298"/>
                  </a:lnTo>
                  <a:lnTo>
                    <a:pt x="785863" y="1502956"/>
                  </a:lnTo>
                  <a:close/>
                </a:path>
                <a:path w="2750820" h="1526539">
                  <a:moveTo>
                    <a:pt x="1627276" y="760171"/>
                  </a:moveTo>
                  <a:lnTo>
                    <a:pt x="1577467" y="733780"/>
                  </a:lnTo>
                  <a:lnTo>
                    <a:pt x="1577467" y="783767"/>
                  </a:lnTo>
                  <a:lnTo>
                    <a:pt x="1627276" y="760171"/>
                  </a:lnTo>
                  <a:close/>
                </a:path>
                <a:path w="2750820" h="1526539">
                  <a:moveTo>
                    <a:pt x="1627276" y="173316"/>
                  </a:moveTo>
                  <a:lnTo>
                    <a:pt x="1577467" y="149606"/>
                  </a:lnTo>
                  <a:lnTo>
                    <a:pt x="1577467" y="196557"/>
                  </a:lnTo>
                  <a:lnTo>
                    <a:pt x="1627276" y="173316"/>
                  </a:lnTo>
                  <a:close/>
                </a:path>
                <a:path w="2750820" h="1526539">
                  <a:moveTo>
                    <a:pt x="2750578" y="1141730"/>
                  </a:moveTo>
                  <a:lnTo>
                    <a:pt x="2700642" y="1118387"/>
                  </a:lnTo>
                  <a:lnTo>
                    <a:pt x="2700642" y="1168361"/>
                  </a:lnTo>
                  <a:lnTo>
                    <a:pt x="2750578" y="11417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213733" y="3424211"/>
            <a:ext cx="13208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Arial MT"/>
                <a:cs typeface="Arial MT"/>
              </a:rPr>
              <a:t>16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883080" y="2060219"/>
            <a:ext cx="718820" cy="1644650"/>
            <a:chOff x="5883080" y="2060219"/>
            <a:chExt cx="718820" cy="1644650"/>
          </a:xfrm>
        </p:grpSpPr>
        <p:sp>
          <p:nvSpPr>
            <p:cNvPr id="39" name="object 39"/>
            <p:cNvSpPr/>
            <p:nvPr/>
          </p:nvSpPr>
          <p:spPr>
            <a:xfrm>
              <a:off x="5889112" y="3572189"/>
              <a:ext cx="73660" cy="126364"/>
            </a:xfrm>
            <a:custGeom>
              <a:avLst/>
              <a:gdLst/>
              <a:ahLst/>
              <a:cxnLst/>
              <a:rect l="l" t="t" r="r" b="b"/>
              <a:pathLst>
                <a:path w="73660" h="126364">
                  <a:moveTo>
                    <a:pt x="73251" y="126297"/>
                  </a:moveTo>
                  <a:lnTo>
                    <a:pt x="0" y="0"/>
                  </a:lnTo>
                </a:path>
              </a:pathLst>
            </a:custGeom>
            <a:ln w="11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07596" y="2066252"/>
              <a:ext cx="88265" cy="114935"/>
            </a:xfrm>
            <a:custGeom>
              <a:avLst/>
              <a:gdLst/>
              <a:ahLst/>
              <a:cxnLst/>
              <a:rect l="l" t="t" r="r" b="b"/>
              <a:pathLst>
                <a:path w="88265" h="114935">
                  <a:moveTo>
                    <a:pt x="88023" y="114572"/>
                  </a:moveTo>
                  <a:lnTo>
                    <a:pt x="0" y="0"/>
                  </a:lnTo>
                </a:path>
              </a:pathLst>
            </a:custGeom>
            <a:ln w="11699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855658" y="3424211"/>
            <a:ext cx="13271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Arial MT"/>
                <a:cs typeface="Arial MT"/>
              </a:rPr>
              <a:t>32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660446" y="2019231"/>
            <a:ext cx="1164590" cy="1163320"/>
            <a:chOff x="4660446" y="2019231"/>
            <a:chExt cx="1164590" cy="1163320"/>
          </a:xfrm>
        </p:grpSpPr>
        <p:sp>
          <p:nvSpPr>
            <p:cNvPr id="43" name="object 43"/>
            <p:cNvSpPr/>
            <p:nvPr/>
          </p:nvSpPr>
          <p:spPr>
            <a:xfrm>
              <a:off x="4660446" y="2427484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3015" y="0"/>
                  </a:moveTo>
                  <a:lnTo>
                    <a:pt x="0" y="0"/>
                  </a:lnTo>
                  <a:lnTo>
                    <a:pt x="3015" y="49988"/>
                  </a:lnTo>
                  <a:lnTo>
                    <a:pt x="49871" y="26271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19028" y="2024824"/>
              <a:ext cx="1098550" cy="1151255"/>
            </a:xfrm>
            <a:custGeom>
              <a:avLst/>
              <a:gdLst/>
              <a:ahLst/>
              <a:cxnLst/>
              <a:rect l="l" t="t" r="r" b="b"/>
              <a:pathLst>
                <a:path w="1098550" h="1151255">
                  <a:moveTo>
                    <a:pt x="1098257" y="1148461"/>
                  </a:moveTo>
                  <a:lnTo>
                    <a:pt x="1098169" y="0"/>
                  </a:lnTo>
                  <a:lnTo>
                    <a:pt x="0" y="0"/>
                  </a:lnTo>
                  <a:lnTo>
                    <a:pt x="0" y="1148461"/>
                  </a:lnTo>
                  <a:lnTo>
                    <a:pt x="0" y="1151001"/>
                  </a:lnTo>
                  <a:lnTo>
                    <a:pt x="1098257" y="1151001"/>
                  </a:lnTo>
                  <a:lnTo>
                    <a:pt x="1098257" y="11484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19034" y="2025263"/>
              <a:ext cx="1099820" cy="1151255"/>
            </a:xfrm>
            <a:custGeom>
              <a:avLst/>
              <a:gdLst/>
              <a:ahLst/>
              <a:cxnLst/>
              <a:rect l="l" t="t" r="r" b="b"/>
              <a:pathLst>
                <a:path w="1099820" h="1151255">
                  <a:moveTo>
                    <a:pt x="1096826" y="1147684"/>
                  </a:moveTo>
                  <a:lnTo>
                    <a:pt x="1099512" y="0"/>
                  </a:lnTo>
                  <a:lnTo>
                    <a:pt x="0" y="0"/>
                  </a:lnTo>
                  <a:lnTo>
                    <a:pt x="0" y="1150676"/>
                  </a:lnTo>
                  <a:lnTo>
                    <a:pt x="1099512" y="1150676"/>
                  </a:lnTo>
                </a:path>
              </a:pathLst>
            </a:custGeom>
            <a:ln w="11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056368" y="2546720"/>
            <a:ext cx="42799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Arial MT"/>
                <a:cs typeface="Arial MT"/>
              </a:rPr>
              <a:t>Registers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60189" y="2620061"/>
            <a:ext cx="240029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Arial MT"/>
                <a:cs typeface="Arial MT"/>
              </a:rPr>
              <a:t>Write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96242" y="2179771"/>
            <a:ext cx="304165" cy="2393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R="5080" indent="58419">
              <a:lnSpc>
                <a:spcPts val="760"/>
              </a:lnSpc>
              <a:spcBef>
                <a:spcPts val="254"/>
              </a:spcBef>
            </a:pPr>
            <a:r>
              <a:rPr sz="750" spc="-20" dirty="0">
                <a:latin typeface="Arial MT"/>
                <a:cs typeface="Arial MT"/>
              </a:rPr>
              <a:t>Read</a:t>
            </a:r>
            <a:r>
              <a:rPr sz="750" dirty="0">
                <a:latin typeface="Arial MT"/>
                <a:cs typeface="Arial MT"/>
              </a:rPr>
              <a:t> data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96242" y="2766743"/>
            <a:ext cx="304165" cy="2419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indent="58419">
              <a:lnSpc>
                <a:spcPts val="790"/>
              </a:lnSpc>
              <a:spcBef>
                <a:spcPts val="229"/>
              </a:spcBef>
            </a:pPr>
            <a:r>
              <a:rPr sz="750" spc="-20" dirty="0">
                <a:latin typeface="Arial MT"/>
                <a:cs typeface="Arial MT"/>
              </a:rPr>
              <a:t>Read</a:t>
            </a:r>
            <a:r>
              <a:rPr sz="750" dirty="0">
                <a:latin typeface="Arial MT"/>
                <a:cs typeface="Arial MT"/>
              </a:rPr>
              <a:t> data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60189" y="2032846"/>
            <a:ext cx="419100" cy="53276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R="5080">
              <a:lnSpc>
                <a:spcPts val="760"/>
              </a:lnSpc>
              <a:spcBef>
                <a:spcPts val="254"/>
              </a:spcBef>
            </a:pPr>
            <a:r>
              <a:rPr sz="750" spc="-20" dirty="0">
                <a:latin typeface="Arial MT"/>
                <a:cs typeface="Arial MT"/>
              </a:rPr>
              <a:t>Read</a:t>
            </a:r>
            <a:r>
              <a:rPr sz="750" dirty="0">
                <a:latin typeface="Arial MT"/>
                <a:cs typeface="Arial MT"/>
              </a:rPr>
              <a:t> register</a:t>
            </a:r>
            <a:r>
              <a:rPr sz="750" spc="5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  <a:p>
            <a:pPr marR="5080">
              <a:lnSpc>
                <a:spcPts val="760"/>
              </a:lnSpc>
              <a:spcBef>
                <a:spcPts val="790"/>
              </a:spcBef>
            </a:pPr>
            <a:r>
              <a:rPr sz="750" spc="-20" dirty="0">
                <a:latin typeface="Arial MT"/>
                <a:cs typeface="Arial MT"/>
              </a:rPr>
              <a:t>Read</a:t>
            </a:r>
            <a:r>
              <a:rPr sz="750" dirty="0">
                <a:latin typeface="Arial MT"/>
                <a:cs typeface="Arial MT"/>
              </a:rPr>
              <a:t> register</a:t>
            </a:r>
            <a:r>
              <a:rPr sz="750" spc="5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390686" y="2744322"/>
            <a:ext cx="287655" cy="3175"/>
          </a:xfrm>
          <a:custGeom>
            <a:avLst/>
            <a:gdLst/>
            <a:ahLst/>
            <a:cxnLst/>
            <a:rect l="l" t="t" r="r" b="b"/>
            <a:pathLst>
              <a:path w="287654" h="3175">
                <a:moveTo>
                  <a:pt x="287193" y="0"/>
                </a:moveTo>
                <a:lnTo>
                  <a:pt x="0" y="3040"/>
                </a:lnTo>
              </a:path>
            </a:pathLst>
          </a:custGeom>
          <a:ln w="20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959191" y="2960629"/>
            <a:ext cx="366395" cy="2590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69850">
              <a:lnSpc>
                <a:spcPct val="102600"/>
              </a:lnSpc>
              <a:spcBef>
                <a:spcPts val="90"/>
              </a:spcBef>
            </a:pPr>
            <a:r>
              <a:rPr sz="750" spc="-20" dirty="0">
                <a:latin typeface="Arial MT"/>
                <a:cs typeface="Arial MT"/>
              </a:rPr>
              <a:t>Data</a:t>
            </a:r>
            <a:r>
              <a:rPr sz="750" spc="-10" dirty="0">
                <a:latin typeface="Arial MT"/>
                <a:cs typeface="Arial MT"/>
              </a:rPr>
              <a:t> memory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460839" y="3151267"/>
            <a:ext cx="240029" cy="2387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R="5080">
              <a:lnSpc>
                <a:spcPts val="760"/>
              </a:lnSpc>
              <a:spcBef>
                <a:spcPts val="254"/>
              </a:spcBef>
            </a:pPr>
            <a:r>
              <a:rPr sz="750" spc="-10" dirty="0">
                <a:latin typeface="Arial MT"/>
                <a:cs typeface="Arial MT"/>
              </a:rPr>
              <a:t>Write </a:t>
            </a:r>
            <a:r>
              <a:rPr sz="750" spc="-20" dirty="0">
                <a:latin typeface="Arial MT"/>
                <a:cs typeface="Arial MT"/>
              </a:rPr>
              <a:t>data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55370" y="2599384"/>
            <a:ext cx="245745" cy="2419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8575" marR="5080" indent="-29209">
              <a:lnSpc>
                <a:spcPts val="790"/>
              </a:lnSpc>
              <a:spcBef>
                <a:spcPts val="229"/>
              </a:spcBef>
            </a:pPr>
            <a:r>
              <a:rPr sz="750" spc="-20" dirty="0">
                <a:latin typeface="Arial MT"/>
                <a:cs typeface="Arial MT"/>
              </a:rPr>
              <a:t>Read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data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805530" y="2440359"/>
            <a:ext cx="4941570" cy="1709420"/>
            <a:chOff x="3805530" y="2440359"/>
            <a:chExt cx="4941570" cy="1709420"/>
          </a:xfrm>
        </p:grpSpPr>
        <p:sp>
          <p:nvSpPr>
            <p:cNvPr id="56" name="object 56"/>
            <p:cNvSpPr/>
            <p:nvPr/>
          </p:nvSpPr>
          <p:spPr>
            <a:xfrm>
              <a:off x="4390686" y="2450836"/>
              <a:ext cx="290195" cy="3175"/>
            </a:xfrm>
            <a:custGeom>
              <a:avLst/>
              <a:gdLst/>
              <a:ahLst/>
              <a:cxnLst/>
              <a:rect l="l" t="t" r="r" b="b"/>
              <a:pathLst>
                <a:path w="290195" h="3175">
                  <a:moveTo>
                    <a:pt x="0" y="0"/>
                  </a:moveTo>
                  <a:lnTo>
                    <a:pt x="290196" y="2919"/>
                  </a:lnTo>
                </a:path>
              </a:pathLst>
            </a:custGeom>
            <a:ln w="20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61095" y="2703334"/>
              <a:ext cx="50165" cy="47625"/>
            </a:xfrm>
            <a:custGeom>
              <a:avLst/>
              <a:gdLst/>
              <a:ahLst/>
              <a:cxnLst/>
              <a:rect l="l" t="t" r="r" b="b"/>
              <a:pathLst>
                <a:path w="50165" h="47625">
                  <a:moveTo>
                    <a:pt x="0" y="0"/>
                  </a:moveTo>
                  <a:lnTo>
                    <a:pt x="0" y="47069"/>
                  </a:lnTo>
                  <a:lnTo>
                    <a:pt x="49932" y="23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16008" y="2597762"/>
              <a:ext cx="3550920" cy="129539"/>
            </a:xfrm>
            <a:custGeom>
              <a:avLst/>
              <a:gdLst/>
              <a:ahLst/>
              <a:cxnLst/>
              <a:rect l="l" t="t" r="r" b="b"/>
              <a:pathLst>
                <a:path w="3550920" h="129539">
                  <a:moveTo>
                    <a:pt x="3087633" y="126005"/>
                  </a:moveTo>
                  <a:lnTo>
                    <a:pt x="3550825" y="128924"/>
                  </a:lnTo>
                </a:path>
                <a:path w="3550920" h="129539">
                  <a:moveTo>
                    <a:pt x="0" y="0"/>
                  </a:moveTo>
                  <a:lnTo>
                    <a:pt x="571675" y="2919"/>
                  </a:lnTo>
                </a:path>
              </a:pathLst>
            </a:custGeom>
            <a:ln w="20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73584" y="2448039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0"/>
                  </a:moveTo>
                  <a:lnTo>
                    <a:pt x="3052" y="49745"/>
                  </a:lnTo>
                  <a:lnTo>
                    <a:pt x="49932" y="26393"/>
                  </a:lnTo>
                  <a:lnTo>
                    <a:pt x="3052" y="2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03641" y="2471391"/>
              <a:ext cx="184785" cy="3175"/>
            </a:xfrm>
            <a:custGeom>
              <a:avLst/>
              <a:gdLst/>
              <a:ahLst/>
              <a:cxnLst/>
              <a:rect l="l" t="t" r="r" b="b"/>
              <a:pathLst>
                <a:path w="184784" h="3175">
                  <a:moveTo>
                    <a:pt x="0" y="0"/>
                  </a:moveTo>
                  <a:lnTo>
                    <a:pt x="184715" y="3040"/>
                  </a:lnTo>
                </a:path>
              </a:pathLst>
            </a:custGeom>
            <a:ln w="11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99134" y="2726686"/>
              <a:ext cx="4237355" cy="1412240"/>
            </a:xfrm>
            <a:custGeom>
              <a:avLst/>
              <a:gdLst/>
              <a:ahLst/>
              <a:cxnLst/>
              <a:rect l="l" t="t" r="r" b="b"/>
              <a:pathLst>
                <a:path w="4237355" h="1412239">
                  <a:moveTo>
                    <a:pt x="4017376" y="0"/>
                  </a:moveTo>
                  <a:lnTo>
                    <a:pt x="4237251" y="0"/>
                  </a:lnTo>
                  <a:lnTo>
                    <a:pt x="4237252" y="1412036"/>
                  </a:lnTo>
                  <a:lnTo>
                    <a:pt x="0" y="1409043"/>
                  </a:lnTo>
                  <a:lnTo>
                    <a:pt x="0" y="314284"/>
                  </a:lnTo>
                  <a:lnTo>
                    <a:pt x="181748" y="314284"/>
                  </a:lnTo>
                </a:path>
              </a:pathLst>
            </a:custGeom>
            <a:ln w="20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760189" y="2716998"/>
            <a:ext cx="338455" cy="4356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Arial MT"/>
                <a:cs typeface="Arial MT"/>
              </a:rPr>
              <a:t>register</a:t>
            </a:r>
            <a:endParaRPr sz="750">
              <a:latin typeface="Arial MT"/>
              <a:cs typeface="Arial MT"/>
            </a:endParaRPr>
          </a:p>
          <a:p>
            <a:pPr marR="103505">
              <a:lnSpc>
                <a:spcPts val="760"/>
              </a:lnSpc>
              <a:spcBef>
                <a:spcPts val="790"/>
              </a:spcBef>
            </a:pPr>
            <a:r>
              <a:rPr sz="750" spc="-10" dirty="0">
                <a:latin typeface="Arial MT"/>
                <a:cs typeface="Arial MT"/>
              </a:rPr>
              <a:t>Write </a:t>
            </a:r>
            <a:r>
              <a:rPr sz="750" spc="-20" dirty="0">
                <a:latin typeface="Arial MT"/>
                <a:cs typeface="Arial MT"/>
              </a:rPr>
              <a:t>data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446014" y="2883568"/>
            <a:ext cx="814705" cy="1149985"/>
            <a:chOff x="5446014" y="2883568"/>
            <a:chExt cx="814705" cy="1149985"/>
          </a:xfrm>
        </p:grpSpPr>
        <p:sp>
          <p:nvSpPr>
            <p:cNvPr id="64" name="object 64"/>
            <p:cNvSpPr/>
            <p:nvPr/>
          </p:nvSpPr>
          <p:spPr>
            <a:xfrm>
              <a:off x="5818547" y="2894045"/>
              <a:ext cx="431165" cy="742950"/>
            </a:xfrm>
            <a:custGeom>
              <a:avLst/>
              <a:gdLst/>
              <a:ahLst/>
              <a:cxnLst/>
              <a:rect l="l" t="t" r="r" b="b"/>
              <a:pathLst>
                <a:path w="431164" h="742950">
                  <a:moveTo>
                    <a:pt x="0" y="739796"/>
                  </a:moveTo>
                  <a:lnTo>
                    <a:pt x="255280" y="742788"/>
                  </a:lnTo>
                  <a:lnTo>
                    <a:pt x="255280" y="0"/>
                  </a:lnTo>
                  <a:lnTo>
                    <a:pt x="261018" y="0"/>
                  </a:lnTo>
                  <a:lnTo>
                    <a:pt x="272738" y="0"/>
                  </a:lnTo>
                  <a:lnTo>
                    <a:pt x="293492" y="0"/>
                  </a:lnTo>
                  <a:lnTo>
                    <a:pt x="316933" y="0"/>
                  </a:lnTo>
                  <a:lnTo>
                    <a:pt x="343059" y="0"/>
                  </a:lnTo>
                  <a:lnTo>
                    <a:pt x="369430" y="0"/>
                  </a:lnTo>
                  <a:lnTo>
                    <a:pt x="392870" y="0"/>
                  </a:lnTo>
                  <a:lnTo>
                    <a:pt x="413624" y="0"/>
                  </a:lnTo>
                  <a:lnTo>
                    <a:pt x="425345" y="0"/>
                  </a:lnTo>
                  <a:lnTo>
                    <a:pt x="431083" y="0"/>
                  </a:lnTo>
                </a:path>
              </a:pathLst>
            </a:custGeom>
            <a:ln w="204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52047" y="3246277"/>
              <a:ext cx="367030" cy="781050"/>
            </a:xfrm>
            <a:custGeom>
              <a:avLst/>
              <a:gdLst/>
              <a:ahLst/>
              <a:cxnLst/>
              <a:rect l="l" t="t" r="r" b="b"/>
              <a:pathLst>
                <a:path w="367029" h="781050">
                  <a:moveTo>
                    <a:pt x="184715" y="0"/>
                  </a:moveTo>
                  <a:lnTo>
                    <a:pt x="126114" y="20640"/>
                  </a:lnTo>
                  <a:lnTo>
                    <a:pt x="76303" y="76308"/>
                  </a:lnTo>
                  <a:lnTo>
                    <a:pt x="52862" y="114621"/>
                  </a:lnTo>
                  <a:lnTo>
                    <a:pt x="35160" y="158613"/>
                  </a:lnTo>
                  <a:lnTo>
                    <a:pt x="20754" y="211290"/>
                  </a:lnTo>
                  <a:lnTo>
                    <a:pt x="9034" y="267251"/>
                  </a:lnTo>
                  <a:lnTo>
                    <a:pt x="2930" y="325911"/>
                  </a:lnTo>
                  <a:lnTo>
                    <a:pt x="0" y="390556"/>
                  </a:lnTo>
                  <a:lnTo>
                    <a:pt x="2930" y="452209"/>
                  </a:lnTo>
                  <a:lnTo>
                    <a:pt x="9034" y="513862"/>
                  </a:lnTo>
                  <a:lnTo>
                    <a:pt x="20754" y="569518"/>
                  </a:lnTo>
                  <a:lnTo>
                    <a:pt x="35160" y="619507"/>
                  </a:lnTo>
                  <a:lnTo>
                    <a:pt x="52862" y="666491"/>
                  </a:lnTo>
                  <a:lnTo>
                    <a:pt x="76303" y="704500"/>
                  </a:lnTo>
                  <a:lnTo>
                    <a:pt x="99743" y="736816"/>
                  </a:lnTo>
                  <a:lnTo>
                    <a:pt x="152606" y="775129"/>
                  </a:lnTo>
                  <a:lnTo>
                    <a:pt x="184715" y="780815"/>
                  </a:lnTo>
                  <a:lnTo>
                    <a:pt x="181663" y="777817"/>
                  </a:lnTo>
                  <a:lnTo>
                    <a:pt x="214137" y="775129"/>
                  </a:lnTo>
                  <a:lnTo>
                    <a:pt x="267000" y="736816"/>
                  </a:lnTo>
                  <a:lnTo>
                    <a:pt x="290441" y="704500"/>
                  </a:lnTo>
                  <a:lnTo>
                    <a:pt x="313881" y="666491"/>
                  </a:lnTo>
                  <a:lnTo>
                    <a:pt x="331339" y="619507"/>
                  </a:lnTo>
                  <a:lnTo>
                    <a:pt x="345989" y="569518"/>
                  </a:lnTo>
                  <a:lnTo>
                    <a:pt x="357710" y="513862"/>
                  </a:lnTo>
                  <a:lnTo>
                    <a:pt x="363814" y="452209"/>
                  </a:lnTo>
                  <a:lnTo>
                    <a:pt x="366500" y="390556"/>
                  </a:lnTo>
                  <a:lnTo>
                    <a:pt x="363814" y="325911"/>
                  </a:lnTo>
                  <a:lnTo>
                    <a:pt x="357709" y="267251"/>
                  </a:lnTo>
                  <a:lnTo>
                    <a:pt x="345989" y="211290"/>
                  </a:lnTo>
                  <a:lnTo>
                    <a:pt x="331339" y="158613"/>
                  </a:lnTo>
                  <a:lnTo>
                    <a:pt x="313881" y="114621"/>
                  </a:lnTo>
                  <a:lnTo>
                    <a:pt x="290440" y="76308"/>
                  </a:lnTo>
                  <a:lnTo>
                    <a:pt x="267000" y="43992"/>
                  </a:lnTo>
                  <a:lnTo>
                    <a:pt x="214137" y="5984"/>
                  </a:lnTo>
                  <a:lnTo>
                    <a:pt x="1847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452047" y="3246277"/>
              <a:ext cx="367030" cy="781050"/>
            </a:xfrm>
            <a:custGeom>
              <a:avLst/>
              <a:gdLst/>
              <a:ahLst/>
              <a:cxnLst/>
              <a:rect l="l" t="t" r="r" b="b"/>
              <a:pathLst>
                <a:path w="367029" h="781050">
                  <a:moveTo>
                    <a:pt x="181663" y="777817"/>
                  </a:moveTo>
                  <a:lnTo>
                    <a:pt x="240630" y="760460"/>
                  </a:lnTo>
                  <a:lnTo>
                    <a:pt x="290441" y="704500"/>
                  </a:lnTo>
                  <a:lnTo>
                    <a:pt x="313881" y="666491"/>
                  </a:lnTo>
                  <a:lnTo>
                    <a:pt x="331339" y="619507"/>
                  </a:lnTo>
                  <a:lnTo>
                    <a:pt x="345989" y="569518"/>
                  </a:lnTo>
                  <a:lnTo>
                    <a:pt x="357710" y="513862"/>
                  </a:lnTo>
                  <a:lnTo>
                    <a:pt x="363814" y="452209"/>
                  </a:lnTo>
                  <a:lnTo>
                    <a:pt x="366500" y="390556"/>
                  </a:lnTo>
                  <a:lnTo>
                    <a:pt x="363814" y="325911"/>
                  </a:lnTo>
                  <a:lnTo>
                    <a:pt x="357709" y="267251"/>
                  </a:lnTo>
                  <a:lnTo>
                    <a:pt x="345989" y="211290"/>
                  </a:lnTo>
                  <a:lnTo>
                    <a:pt x="331339" y="158613"/>
                  </a:lnTo>
                  <a:lnTo>
                    <a:pt x="313881" y="114621"/>
                  </a:lnTo>
                  <a:lnTo>
                    <a:pt x="290440" y="76308"/>
                  </a:lnTo>
                  <a:lnTo>
                    <a:pt x="267000" y="43992"/>
                  </a:lnTo>
                  <a:lnTo>
                    <a:pt x="214137" y="5984"/>
                  </a:lnTo>
                  <a:lnTo>
                    <a:pt x="184715" y="0"/>
                  </a:lnTo>
                  <a:lnTo>
                    <a:pt x="152606" y="5984"/>
                  </a:lnTo>
                  <a:lnTo>
                    <a:pt x="99743" y="43992"/>
                  </a:lnTo>
                  <a:lnTo>
                    <a:pt x="76303" y="76308"/>
                  </a:lnTo>
                  <a:lnTo>
                    <a:pt x="52862" y="114621"/>
                  </a:lnTo>
                  <a:lnTo>
                    <a:pt x="35160" y="158613"/>
                  </a:lnTo>
                  <a:lnTo>
                    <a:pt x="20754" y="211290"/>
                  </a:lnTo>
                  <a:lnTo>
                    <a:pt x="9034" y="267251"/>
                  </a:lnTo>
                  <a:lnTo>
                    <a:pt x="2930" y="325911"/>
                  </a:lnTo>
                  <a:lnTo>
                    <a:pt x="0" y="390556"/>
                  </a:lnTo>
                  <a:lnTo>
                    <a:pt x="2930" y="452209"/>
                  </a:lnTo>
                  <a:lnTo>
                    <a:pt x="9034" y="513862"/>
                  </a:lnTo>
                  <a:lnTo>
                    <a:pt x="20754" y="569518"/>
                  </a:lnTo>
                  <a:lnTo>
                    <a:pt x="35160" y="619507"/>
                  </a:lnTo>
                  <a:lnTo>
                    <a:pt x="52862" y="666491"/>
                  </a:lnTo>
                  <a:lnTo>
                    <a:pt x="76303" y="704500"/>
                  </a:lnTo>
                  <a:lnTo>
                    <a:pt x="99743" y="736816"/>
                  </a:lnTo>
                  <a:lnTo>
                    <a:pt x="152606" y="775129"/>
                  </a:lnTo>
                  <a:lnTo>
                    <a:pt x="184715" y="780815"/>
                  </a:lnTo>
                </a:path>
              </a:pathLst>
            </a:custGeom>
            <a:ln w="11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477438" y="3503523"/>
            <a:ext cx="320675" cy="2597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49530">
              <a:lnSpc>
                <a:spcPct val="102899"/>
              </a:lnSpc>
              <a:spcBef>
                <a:spcPts val="85"/>
              </a:spcBef>
            </a:pPr>
            <a:r>
              <a:rPr sz="750" spc="-20" dirty="0">
                <a:latin typeface="Arial MT"/>
                <a:cs typeface="Arial MT"/>
              </a:rPr>
              <a:t>Sign</a:t>
            </a:r>
            <a:r>
              <a:rPr sz="750" spc="-10" dirty="0">
                <a:latin typeface="Arial MT"/>
                <a:cs typeface="Arial MT"/>
              </a:rPr>
              <a:t> extend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287670" y="2101451"/>
            <a:ext cx="622300" cy="998219"/>
            <a:chOff x="6287670" y="2101451"/>
            <a:chExt cx="622300" cy="998219"/>
          </a:xfrm>
        </p:grpSpPr>
        <p:sp>
          <p:nvSpPr>
            <p:cNvPr id="69" name="object 69"/>
            <p:cNvSpPr/>
            <p:nvPr/>
          </p:nvSpPr>
          <p:spPr>
            <a:xfrm>
              <a:off x="6293703" y="2107483"/>
              <a:ext cx="610235" cy="986155"/>
            </a:xfrm>
            <a:custGeom>
              <a:avLst/>
              <a:gdLst/>
              <a:ahLst/>
              <a:cxnLst/>
              <a:rect l="l" t="t" r="r" b="b"/>
              <a:pathLst>
                <a:path w="610234" h="986155">
                  <a:moveTo>
                    <a:pt x="0" y="0"/>
                  </a:moveTo>
                  <a:lnTo>
                    <a:pt x="0" y="399301"/>
                  </a:lnTo>
                  <a:lnTo>
                    <a:pt x="99743" y="493197"/>
                  </a:lnTo>
                  <a:lnTo>
                    <a:pt x="0" y="586972"/>
                  </a:lnTo>
                  <a:lnTo>
                    <a:pt x="0" y="986151"/>
                  </a:lnTo>
                  <a:lnTo>
                    <a:pt x="609938" y="683908"/>
                  </a:lnTo>
                  <a:lnTo>
                    <a:pt x="609938" y="302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93703" y="2107483"/>
              <a:ext cx="610235" cy="986155"/>
            </a:xfrm>
            <a:custGeom>
              <a:avLst/>
              <a:gdLst/>
              <a:ahLst/>
              <a:cxnLst/>
              <a:rect l="l" t="t" r="r" b="b"/>
              <a:pathLst>
                <a:path w="610234" h="986155">
                  <a:moveTo>
                    <a:pt x="0" y="0"/>
                  </a:moveTo>
                  <a:lnTo>
                    <a:pt x="0" y="399301"/>
                  </a:lnTo>
                  <a:lnTo>
                    <a:pt x="99743" y="493197"/>
                  </a:lnTo>
                  <a:lnTo>
                    <a:pt x="0" y="586972"/>
                  </a:lnTo>
                  <a:lnTo>
                    <a:pt x="0" y="986151"/>
                  </a:lnTo>
                  <a:lnTo>
                    <a:pt x="609938" y="683908"/>
                  </a:lnTo>
                  <a:lnTo>
                    <a:pt x="609938" y="302364"/>
                  </a:lnTo>
                  <a:lnTo>
                    <a:pt x="0" y="0"/>
                  </a:lnTo>
                </a:path>
              </a:pathLst>
            </a:custGeom>
            <a:ln w="11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612465" y="2360836"/>
            <a:ext cx="289560" cy="43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marR="5080" indent="-23495">
              <a:lnSpc>
                <a:spcPct val="133500"/>
              </a:lnSpc>
              <a:spcBef>
                <a:spcPts val="95"/>
              </a:spcBef>
            </a:pPr>
            <a:r>
              <a:rPr sz="750" spc="-20" dirty="0">
                <a:latin typeface="Arial MT"/>
                <a:cs typeface="Arial MT"/>
              </a:rPr>
              <a:t>Zero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ALU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785"/>
              </a:lnSpc>
            </a:pPr>
            <a:r>
              <a:rPr sz="750" spc="-10" dirty="0">
                <a:latin typeface="Arial MT"/>
                <a:cs typeface="Arial MT"/>
              </a:rPr>
              <a:t>result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406873" y="2523124"/>
            <a:ext cx="21336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Arial MT"/>
                <a:cs typeface="Arial MT"/>
              </a:rPr>
              <a:t>ALU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364254" y="2103038"/>
            <a:ext cx="3617595" cy="1600200"/>
            <a:chOff x="4364254" y="2103038"/>
            <a:chExt cx="3617595" cy="1600200"/>
          </a:xfrm>
        </p:grpSpPr>
        <p:sp>
          <p:nvSpPr>
            <p:cNvPr id="74" name="object 74"/>
            <p:cNvSpPr/>
            <p:nvPr/>
          </p:nvSpPr>
          <p:spPr>
            <a:xfrm>
              <a:off x="4364253" y="2427490"/>
              <a:ext cx="50165" cy="343535"/>
            </a:xfrm>
            <a:custGeom>
              <a:avLst/>
              <a:gdLst/>
              <a:ahLst/>
              <a:cxnLst/>
              <a:rect l="l" t="t" r="r" b="b"/>
              <a:pathLst>
                <a:path w="50164" h="343535">
                  <a:moveTo>
                    <a:pt x="49860" y="310883"/>
                  </a:moveTo>
                  <a:lnTo>
                    <a:pt x="46850" y="308203"/>
                  </a:lnTo>
                  <a:lnTo>
                    <a:pt x="43853" y="305282"/>
                  </a:lnTo>
                  <a:lnTo>
                    <a:pt x="43853" y="302247"/>
                  </a:lnTo>
                  <a:lnTo>
                    <a:pt x="41148" y="299199"/>
                  </a:lnTo>
                  <a:lnTo>
                    <a:pt x="35140" y="296278"/>
                  </a:lnTo>
                  <a:lnTo>
                    <a:pt x="32143" y="296278"/>
                  </a:lnTo>
                  <a:lnTo>
                    <a:pt x="29121" y="293611"/>
                  </a:lnTo>
                  <a:lnTo>
                    <a:pt x="20421" y="293611"/>
                  </a:lnTo>
                  <a:lnTo>
                    <a:pt x="17411" y="296278"/>
                  </a:lnTo>
                  <a:lnTo>
                    <a:pt x="14706" y="296278"/>
                  </a:lnTo>
                  <a:lnTo>
                    <a:pt x="5702" y="305282"/>
                  </a:lnTo>
                  <a:lnTo>
                    <a:pt x="2997" y="308203"/>
                  </a:lnTo>
                  <a:lnTo>
                    <a:pt x="2997" y="310883"/>
                  </a:lnTo>
                  <a:lnTo>
                    <a:pt x="0" y="313918"/>
                  </a:lnTo>
                  <a:lnTo>
                    <a:pt x="0" y="322922"/>
                  </a:lnTo>
                  <a:lnTo>
                    <a:pt x="2997" y="325843"/>
                  </a:lnTo>
                  <a:lnTo>
                    <a:pt x="2997" y="331558"/>
                  </a:lnTo>
                  <a:lnTo>
                    <a:pt x="5702" y="334594"/>
                  </a:lnTo>
                  <a:lnTo>
                    <a:pt x="8699" y="337515"/>
                  </a:lnTo>
                  <a:lnTo>
                    <a:pt x="11709" y="337515"/>
                  </a:lnTo>
                  <a:lnTo>
                    <a:pt x="17411" y="343230"/>
                  </a:lnTo>
                  <a:lnTo>
                    <a:pt x="23418" y="343230"/>
                  </a:lnTo>
                  <a:lnTo>
                    <a:pt x="26428" y="343230"/>
                  </a:lnTo>
                  <a:lnTo>
                    <a:pt x="32143" y="343230"/>
                  </a:lnTo>
                  <a:lnTo>
                    <a:pt x="35140" y="340550"/>
                  </a:lnTo>
                  <a:lnTo>
                    <a:pt x="41148" y="337515"/>
                  </a:lnTo>
                  <a:lnTo>
                    <a:pt x="43853" y="337515"/>
                  </a:lnTo>
                  <a:lnTo>
                    <a:pt x="43853" y="334594"/>
                  </a:lnTo>
                  <a:lnTo>
                    <a:pt x="46850" y="331558"/>
                  </a:lnTo>
                  <a:lnTo>
                    <a:pt x="49860" y="325843"/>
                  </a:lnTo>
                  <a:lnTo>
                    <a:pt x="49860" y="310883"/>
                  </a:lnTo>
                  <a:close/>
                </a:path>
                <a:path w="50164" h="343535">
                  <a:moveTo>
                    <a:pt x="49860" y="164312"/>
                  </a:moveTo>
                  <a:lnTo>
                    <a:pt x="43853" y="158242"/>
                  </a:lnTo>
                  <a:lnTo>
                    <a:pt x="43853" y="155562"/>
                  </a:lnTo>
                  <a:lnTo>
                    <a:pt x="41148" y="152641"/>
                  </a:lnTo>
                  <a:lnTo>
                    <a:pt x="35140" y="149606"/>
                  </a:lnTo>
                  <a:lnTo>
                    <a:pt x="32143" y="149606"/>
                  </a:lnTo>
                  <a:lnTo>
                    <a:pt x="29121" y="146558"/>
                  </a:lnTo>
                  <a:lnTo>
                    <a:pt x="20421" y="146558"/>
                  </a:lnTo>
                  <a:lnTo>
                    <a:pt x="17411" y="149606"/>
                  </a:lnTo>
                  <a:lnTo>
                    <a:pt x="14706" y="149606"/>
                  </a:lnTo>
                  <a:lnTo>
                    <a:pt x="8699" y="155562"/>
                  </a:lnTo>
                  <a:lnTo>
                    <a:pt x="5702" y="158242"/>
                  </a:lnTo>
                  <a:lnTo>
                    <a:pt x="2997" y="161277"/>
                  </a:lnTo>
                  <a:lnTo>
                    <a:pt x="2997" y="164312"/>
                  </a:lnTo>
                  <a:lnTo>
                    <a:pt x="0" y="167233"/>
                  </a:lnTo>
                  <a:lnTo>
                    <a:pt x="0" y="175996"/>
                  </a:lnTo>
                  <a:lnTo>
                    <a:pt x="2997" y="178917"/>
                  </a:lnTo>
                  <a:lnTo>
                    <a:pt x="2997" y="184873"/>
                  </a:lnTo>
                  <a:lnTo>
                    <a:pt x="5702" y="187909"/>
                  </a:lnTo>
                  <a:lnTo>
                    <a:pt x="8699" y="190588"/>
                  </a:lnTo>
                  <a:lnTo>
                    <a:pt x="11709" y="190588"/>
                  </a:lnTo>
                  <a:lnTo>
                    <a:pt x="14706" y="193624"/>
                  </a:lnTo>
                  <a:lnTo>
                    <a:pt x="17411" y="196545"/>
                  </a:lnTo>
                  <a:lnTo>
                    <a:pt x="23418" y="196545"/>
                  </a:lnTo>
                  <a:lnTo>
                    <a:pt x="26428" y="196545"/>
                  </a:lnTo>
                  <a:lnTo>
                    <a:pt x="32143" y="196545"/>
                  </a:lnTo>
                  <a:lnTo>
                    <a:pt x="35140" y="193624"/>
                  </a:lnTo>
                  <a:lnTo>
                    <a:pt x="41148" y="190588"/>
                  </a:lnTo>
                  <a:lnTo>
                    <a:pt x="43853" y="190588"/>
                  </a:lnTo>
                  <a:lnTo>
                    <a:pt x="43853" y="187909"/>
                  </a:lnTo>
                  <a:lnTo>
                    <a:pt x="46850" y="184873"/>
                  </a:lnTo>
                  <a:lnTo>
                    <a:pt x="49860" y="178917"/>
                  </a:lnTo>
                  <a:lnTo>
                    <a:pt x="49860" y="164312"/>
                  </a:lnTo>
                  <a:close/>
                </a:path>
                <a:path w="50164" h="343535">
                  <a:moveTo>
                    <a:pt x="49860" y="17640"/>
                  </a:moveTo>
                  <a:lnTo>
                    <a:pt x="43853" y="11671"/>
                  </a:lnTo>
                  <a:lnTo>
                    <a:pt x="43853" y="8636"/>
                  </a:lnTo>
                  <a:lnTo>
                    <a:pt x="41148" y="5600"/>
                  </a:lnTo>
                  <a:lnTo>
                    <a:pt x="35140" y="2921"/>
                  </a:lnTo>
                  <a:lnTo>
                    <a:pt x="32143" y="2921"/>
                  </a:lnTo>
                  <a:lnTo>
                    <a:pt x="29121" y="0"/>
                  </a:lnTo>
                  <a:lnTo>
                    <a:pt x="20421" y="0"/>
                  </a:lnTo>
                  <a:lnTo>
                    <a:pt x="17411" y="2921"/>
                  </a:lnTo>
                  <a:lnTo>
                    <a:pt x="14706" y="2921"/>
                  </a:lnTo>
                  <a:lnTo>
                    <a:pt x="11709" y="5600"/>
                  </a:lnTo>
                  <a:lnTo>
                    <a:pt x="5702" y="11671"/>
                  </a:lnTo>
                  <a:lnTo>
                    <a:pt x="2997" y="14592"/>
                  </a:lnTo>
                  <a:lnTo>
                    <a:pt x="2997" y="17640"/>
                  </a:lnTo>
                  <a:lnTo>
                    <a:pt x="0" y="20561"/>
                  </a:lnTo>
                  <a:lnTo>
                    <a:pt x="0" y="29311"/>
                  </a:lnTo>
                  <a:lnTo>
                    <a:pt x="2997" y="32232"/>
                  </a:lnTo>
                  <a:lnTo>
                    <a:pt x="2997" y="37947"/>
                  </a:lnTo>
                  <a:lnTo>
                    <a:pt x="5702" y="40982"/>
                  </a:lnTo>
                  <a:lnTo>
                    <a:pt x="8699" y="43903"/>
                  </a:lnTo>
                  <a:lnTo>
                    <a:pt x="11709" y="43903"/>
                  </a:lnTo>
                  <a:lnTo>
                    <a:pt x="14706" y="46951"/>
                  </a:lnTo>
                  <a:lnTo>
                    <a:pt x="17411" y="49987"/>
                  </a:lnTo>
                  <a:lnTo>
                    <a:pt x="23418" y="49987"/>
                  </a:lnTo>
                  <a:lnTo>
                    <a:pt x="26428" y="49987"/>
                  </a:lnTo>
                  <a:lnTo>
                    <a:pt x="32143" y="49987"/>
                  </a:lnTo>
                  <a:lnTo>
                    <a:pt x="35140" y="46951"/>
                  </a:lnTo>
                  <a:lnTo>
                    <a:pt x="41148" y="43903"/>
                  </a:lnTo>
                  <a:lnTo>
                    <a:pt x="43853" y="43903"/>
                  </a:lnTo>
                  <a:lnTo>
                    <a:pt x="43853" y="40982"/>
                  </a:lnTo>
                  <a:lnTo>
                    <a:pt x="46850" y="37947"/>
                  </a:lnTo>
                  <a:lnTo>
                    <a:pt x="49860" y="32232"/>
                  </a:lnTo>
                  <a:lnTo>
                    <a:pt x="49860" y="1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76893" y="2107483"/>
              <a:ext cx="0" cy="1591310"/>
            </a:xfrm>
            <a:custGeom>
              <a:avLst/>
              <a:gdLst/>
              <a:ahLst/>
              <a:cxnLst/>
              <a:rect l="l" t="t" r="r" b="b"/>
              <a:pathLst>
                <a:path h="1591310">
                  <a:moveTo>
                    <a:pt x="0" y="1591003"/>
                  </a:moveTo>
                  <a:lnTo>
                    <a:pt x="0" y="1370736"/>
                  </a:lnTo>
                </a:path>
                <a:path h="1591310">
                  <a:moveTo>
                    <a:pt x="0" y="0"/>
                  </a:moveTo>
                  <a:lnTo>
                    <a:pt x="0" y="220023"/>
                  </a:lnTo>
                </a:path>
              </a:pathLst>
            </a:custGeom>
            <a:ln w="8695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463525" y="2649373"/>
            <a:ext cx="36957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Arial MT"/>
                <a:cs typeface="Arial MT"/>
              </a:rPr>
              <a:t>Address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011074" y="3512499"/>
            <a:ext cx="47561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solidFill>
                  <a:srgbClr val="EB7500"/>
                </a:solidFill>
                <a:latin typeface="Arial MT"/>
                <a:cs typeface="Arial MT"/>
              </a:rPr>
              <a:t>MemRead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011074" y="2141459"/>
            <a:ext cx="46990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solidFill>
                  <a:srgbClr val="EB7500"/>
                </a:solidFill>
                <a:latin typeface="Arial MT"/>
                <a:cs typeface="Arial MT"/>
              </a:rPr>
              <a:t>MemWrite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211661" y="317594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140965"/>
                </a:moveTo>
                <a:lnTo>
                  <a:pt x="0" y="0"/>
                </a:lnTo>
              </a:path>
            </a:pathLst>
          </a:custGeom>
          <a:ln w="8711">
            <a:solidFill>
              <a:srgbClr val="EB7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773615" y="3189579"/>
            <a:ext cx="43497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solidFill>
                  <a:srgbClr val="EB7500"/>
                </a:solidFill>
                <a:latin typeface="Arial MT"/>
                <a:cs typeface="Arial MT"/>
              </a:rPr>
              <a:t>RegWrite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594640" y="1959505"/>
            <a:ext cx="64897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EB7500"/>
                </a:solidFill>
                <a:latin typeface="Arial MT"/>
                <a:cs typeface="Arial MT"/>
              </a:rPr>
              <a:t>ALU</a:t>
            </a:r>
            <a:r>
              <a:rPr sz="750" spc="30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EB7500"/>
                </a:solidFill>
                <a:latin typeface="Arial MT"/>
                <a:cs typeface="Arial MT"/>
              </a:rPr>
              <a:t>operation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418593" y="2003534"/>
            <a:ext cx="8001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solidFill>
                  <a:srgbClr val="EB7500"/>
                </a:solidFill>
                <a:latin typeface="Arial MT"/>
                <a:cs typeface="Arial MT"/>
              </a:rPr>
              <a:t>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07340" y="4453509"/>
            <a:ext cx="43395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ahoma"/>
                <a:cs typeface="Tahoma"/>
              </a:rPr>
              <a:t>load/store</a:t>
            </a:r>
            <a:r>
              <a:rPr sz="1600" b="1" spc="-7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komutunu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gerçekleştirmek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için </a:t>
            </a:r>
            <a:r>
              <a:rPr sz="1600" b="1" dirty="0">
                <a:latin typeface="Tahoma"/>
                <a:cs typeface="Tahoma"/>
              </a:rPr>
              <a:t>İki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ek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eleman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kullanıldı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429000" y="2895600"/>
            <a:ext cx="304800" cy="486409"/>
          </a:xfrm>
          <a:custGeom>
            <a:avLst/>
            <a:gdLst/>
            <a:ahLst/>
            <a:cxnLst/>
            <a:rect l="l" t="t" r="r" b="b"/>
            <a:pathLst>
              <a:path w="304800" h="486410">
                <a:moveTo>
                  <a:pt x="0" y="121538"/>
                </a:moveTo>
                <a:lnTo>
                  <a:pt x="228600" y="121538"/>
                </a:lnTo>
                <a:lnTo>
                  <a:pt x="228600" y="0"/>
                </a:lnTo>
                <a:lnTo>
                  <a:pt x="304800" y="243077"/>
                </a:lnTo>
                <a:lnTo>
                  <a:pt x="228600" y="486155"/>
                </a:lnTo>
                <a:lnTo>
                  <a:pt x="228600" y="364616"/>
                </a:lnTo>
                <a:lnTo>
                  <a:pt x="0" y="364616"/>
                </a:lnTo>
                <a:lnTo>
                  <a:pt x="0" y="12153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099428" y="4453509"/>
            <a:ext cx="970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Datapath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4690871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685800" y="0"/>
                </a:moveTo>
                <a:lnTo>
                  <a:pt x="0" y="0"/>
                </a:lnTo>
                <a:lnTo>
                  <a:pt x="0" y="152400"/>
                </a:lnTo>
                <a:lnTo>
                  <a:pt x="685800" y="1524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9200" y="41910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533400" y="0"/>
                </a:moveTo>
                <a:lnTo>
                  <a:pt x="457200" y="0"/>
                </a:lnTo>
                <a:lnTo>
                  <a:pt x="381000" y="0"/>
                </a:lnTo>
                <a:lnTo>
                  <a:pt x="0" y="0"/>
                </a:lnTo>
                <a:lnTo>
                  <a:pt x="0" y="152400"/>
                </a:lnTo>
                <a:lnTo>
                  <a:pt x="381000" y="152400"/>
                </a:lnTo>
                <a:lnTo>
                  <a:pt x="381000" y="609600"/>
                </a:lnTo>
                <a:lnTo>
                  <a:pt x="533400" y="609600"/>
                </a:lnTo>
                <a:lnTo>
                  <a:pt x="533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4201667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533400" y="0"/>
                </a:moveTo>
                <a:lnTo>
                  <a:pt x="0" y="0"/>
                </a:lnTo>
                <a:lnTo>
                  <a:pt x="0" y="152399"/>
                </a:lnTo>
                <a:lnTo>
                  <a:pt x="533400" y="152399"/>
                </a:lnTo>
                <a:lnTo>
                  <a:pt x="533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5768340"/>
            <a:ext cx="152400" cy="708660"/>
          </a:xfrm>
          <a:custGeom>
            <a:avLst/>
            <a:gdLst/>
            <a:ahLst/>
            <a:cxnLst/>
            <a:rect l="l" t="t" r="r" b="b"/>
            <a:pathLst>
              <a:path w="152400" h="708660">
                <a:moveTo>
                  <a:pt x="0" y="708660"/>
                </a:moveTo>
                <a:lnTo>
                  <a:pt x="152400" y="708660"/>
                </a:lnTo>
                <a:lnTo>
                  <a:pt x="152400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4267200"/>
            <a:ext cx="152400" cy="1348740"/>
          </a:xfrm>
          <a:custGeom>
            <a:avLst/>
            <a:gdLst/>
            <a:ahLst/>
            <a:cxnLst/>
            <a:rect l="l" t="t" r="r" b="b"/>
            <a:pathLst>
              <a:path w="152400" h="1348739">
                <a:moveTo>
                  <a:pt x="0" y="1348740"/>
                </a:moveTo>
                <a:lnTo>
                  <a:pt x="152400" y="1348740"/>
                </a:lnTo>
                <a:lnTo>
                  <a:pt x="152400" y="0"/>
                </a:lnTo>
                <a:lnTo>
                  <a:pt x="0" y="0"/>
                </a:lnTo>
                <a:lnTo>
                  <a:pt x="0" y="134874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800" y="5181600"/>
            <a:ext cx="7543800" cy="1339850"/>
          </a:xfrm>
          <a:custGeom>
            <a:avLst/>
            <a:gdLst/>
            <a:ahLst/>
            <a:cxnLst/>
            <a:rect l="l" t="t" r="r" b="b"/>
            <a:pathLst>
              <a:path w="7543800" h="1339850">
                <a:moveTo>
                  <a:pt x="7543800" y="0"/>
                </a:moveTo>
                <a:lnTo>
                  <a:pt x="7391400" y="0"/>
                </a:lnTo>
                <a:lnTo>
                  <a:pt x="7357872" y="0"/>
                </a:lnTo>
                <a:lnTo>
                  <a:pt x="7086600" y="0"/>
                </a:lnTo>
                <a:lnTo>
                  <a:pt x="7086600" y="152400"/>
                </a:lnTo>
                <a:lnTo>
                  <a:pt x="7357872" y="152400"/>
                </a:lnTo>
                <a:lnTo>
                  <a:pt x="7357872" y="1187208"/>
                </a:lnTo>
                <a:lnTo>
                  <a:pt x="0" y="1187208"/>
                </a:lnTo>
                <a:lnTo>
                  <a:pt x="0" y="1339596"/>
                </a:lnTo>
                <a:lnTo>
                  <a:pt x="7467600" y="1339596"/>
                </a:lnTo>
                <a:lnTo>
                  <a:pt x="7467600" y="1295400"/>
                </a:lnTo>
                <a:lnTo>
                  <a:pt x="7543800" y="1295400"/>
                </a:lnTo>
                <a:lnTo>
                  <a:pt x="75438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200" y="2961131"/>
            <a:ext cx="859790" cy="533400"/>
          </a:xfrm>
          <a:custGeom>
            <a:avLst/>
            <a:gdLst/>
            <a:ahLst/>
            <a:cxnLst/>
            <a:rect l="l" t="t" r="r" b="b"/>
            <a:pathLst>
              <a:path w="859789" h="533400">
                <a:moveTo>
                  <a:pt x="859536" y="0"/>
                </a:moveTo>
                <a:lnTo>
                  <a:pt x="707136" y="0"/>
                </a:lnTo>
                <a:lnTo>
                  <a:pt x="0" y="0"/>
                </a:lnTo>
                <a:lnTo>
                  <a:pt x="0" y="141732"/>
                </a:lnTo>
                <a:lnTo>
                  <a:pt x="707136" y="141732"/>
                </a:lnTo>
                <a:lnTo>
                  <a:pt x="707136" y="533400"/>
                </a:lnTo>
                <a:lnTo>
                  <a:pt x="859536" y="533400"/>
                </a:lnTo>
                <a:lnTo>
                  <a:pt x="859536" y="141732"/>
                </a:lnTo>
                <a:lnTo>
                  <a:pt x="859536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3340" y="25146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0"/>
                </a:moveTo>
                <a:lnTo>
                  <a:pt x="0" y="0"/>
                </a:lnTo>
                <a:lnTo>
                  <a:pt x="0" y="381000"/>
                </a:lnTo>
                <a:lnTo>
                  <a:pt x="152400" y="3810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8860" y="2525267"/>
            <a:ext cx="173990" cy="609600"/>
          </a:xfrm>
          <a:custGeom>
            <a:avLst/>
            <a:gdLst/>
            <a:ahLst/>
            <a:cxnLst/>
            <a:rect l="l" t="t" r="r" b="b"/>
            <a:pathLst>
              <a:path w="173989" h="609600">
                <a:moveTo>
                  <a:pt x="173736" y="0"/>
                </a:moveTo>
                <a:lnTo>
                  <a:pt x="0" y="0"/>
                </a:lnTo>
                <a:lnTo>
                  <a:pt x="0" y="609600"/>
                </a:lnTo>
                <a:lnTo>
                  <a:pt x="173736" y="609600"/>
                </a:lnTo>
                <a:lnTo>
                  <a:pt x="173736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2525267"/>
            <a:ext cx="556260" cy="990600"/>
          </a:xfrm>
          <a:custGeom>
            <a:avLst/>
            <a:gdLst/>
            <a:ahLst/>
            <a:cxnLst/>
            <a:rect l="l" t="t" r="r" b="b"/>
            <a:pathLst>
              <a:path w="556260" h="990600">
                <a:moveTo>
                  <a:pt x="556260" y="414528"/>
                </a:moveTo>
                <a:lnTo>
                  <a:pt x="152400" y="414528"/>
                </a:lnTo>
                <a:lnTo>
                  <a:pt x="152400" y="0"/>
                </a:lnTo>
                <a:lnTo>
                  <a:pt x="0" y="0"/>
                </a:lnTo>
                <a:lnTo>
                  <a:pt x="0" y="457200"/>
                </a:lnTo>
                <a:lnTo>
                  <a:pt x="22860" y="457200"/>
                </a:lnTo>
                <a:lnTo>
                  <a:pt x="22860" y="566928"/>
                </a:lnTo>
                <a:lnTo>
                  <a:pt x="403860" y="566928"/>
                </a:lnTo>
                <a:lnTo>
                  <a:pt x="403860" y="990600"/>
                </a:lnTo>
                <a:lnTo>
                  <a:pt x="556260" y="990600"/>
                </a:lnTo>
                <a:lnTo>
                  <a:pt x="556260" y="566928"/>
                </a:lnTo>
                <a:lnTo>
                  <a:pt x="556260" y="457200"/>
                </a:lnTo>
                <a:lnTo>
                  <a:pt x="556260" y="414528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1400" y="3744467"/>
            <a:ext cx="762000" cy="152400"/>
          </a:xfrm>
          <a:custGeom>
            <a:avLst/>
            <a:gdLst/>
            <a:ahLst/>
            <a:cxnLst/>
            <a:rect l="l" t="t" r="r" b="b"/>
            <a:pathLst>
              <a:path w="762000" h="152400">
                <a:moveTo>
                  <a:pt x="762000" y="0"/>
                </a:moveTo>
                <a:lnTo>
                  <a:pt x="0" y="0"/>
                </a:lnTo>
                <a:lnTo>
                  <a:pt x="0" y="152399"/>
                </a:lnTo>
                <a:lnTo>
                  <a:pt x="762000" y="152399"/>
                </a:lnTo>
                <a:lnTo>
                  <a:pt x="7620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4648200"/>
            <a:ext cx="3733800" cy="1120140"/>
          </a:xfrm>
          <a:custGeom>
            <a:avLst/>
            <a:gdLst/>
            <a:ahLst/>
            <a:cxnLst/>
            <a:rect l="l" t="t" r="r" b="b"/>
            <a:pathLst>
              <a:path w="3733800" h="1120139">
                <a:moveTo>
                  <a:pt x="3733800" y="0"/>
                </a:moveTo>
                <a:lnTo>
                  <a:pt x="3505200" y="0"/>
                </a:lnTo>
                <a:lnTo>
                  <a:pt x="3352800" y="0"/>
                </a:lnTo>
                <a:lnTo>
                  <a:pt x="3352800" y="152400"/>
                </a:lnTo>
                <a:lnTo>
                  <a:pt x="3352800" y="967740"/>
                </a:lnTo>
                <a:lnTo>
                  <a:pt x="0" y="967740"/>
                </a:lnTo>
                <a:lnTo>
                  <a:pt x="0" y="1120140"/>
                </a:lnTo>
                <a:lnTo>
                  <a:pt x="3429000" y="1120140"/>
                </a:lnTo>
                <a:lnTo>
                  <a:pt x="3429000" y="1066800"/>
                </a:lnTo>
                <a:lnTo>
                  <a:pt x="3505200" y="1066800"/>
                </a:lnTo>
                <a:lnTo>
                  <a:pt x="3505200" y="152400"/>
                </a:lnTo>
                <a:lnTo>
                  <a:pt x="3733800" y="152400"/>
                </a:lnTo>
                <a:lnTo>
                  <a:pt x="373380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69747" y="2209800"/>
            <a:ext cx="8293100" cy="4292600"/>
            <a:chOff x="269747" y="2209800"/>
            <a:chExt cx="8293100" cy="4292600"/>
          </a:xfrm>
        </p:grpSpPr>
        <p:sp>
          <p:nvSpPr>
            <p:cNvPr id="15" name="object 15"/>
            <p:cNvSpPr/>
            <p:nvPr/>
          </p:nvSpPr>
          <p:spPr>
            <a:xfrm>
              <a:off x="609600" y="2743199"/>
              <a:ext cx="3352800" cy="2971800"/>
            </a:xfrm>
            <a:custGeom>
              <a:avLst/>
              <a:gdLst/>
              <a:ahLst/>
              <a:cxnLst/>
              <a:rect l="l" t="t" r="r" b="b"/>
              <a:pathLst>
                <a:path w="3352800" h="2971800">
                  <a:moveTo>
                    <a:pt x="3352800" y="0"/>
                  </a:moveTo>
                  <a:lnTo>
                    <a:pt x="152400" y="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971800"/>
                  </a:lnTo>
                  <a:lnTo>
                    <a:pt x="152400" y="2971800"/>
                  </a:lnTo>
                  <a:lnTo>
                    <a:pt x="152400" y="152400"/>
                  </a:lnTo>
                  <a:lnTo>
                    <a:pt x="3352800" y="1524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747" y="2209800"/>
              <a:ext cx="8293100" cy="429260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93444" y="182626"/>
            <a:ext cx="65347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Datapath</a:t>
            </a:r>
            <a:r>
              <a:rPr sz="4400" spc="-200" dirty="0"/>
              <a:t> </a:t>
            </a:r>
            <a:r>
              <a:rPr sz="4400" spc="-10" dirty="0"/>
              <a:t>Animasyonu…….</a:t>
            </a:r>
            <a:endParaRPr sz="4400"/>
          </a:p>
        </p:txBody>
      </p:sp>
      <p:sp>
        <p:nvSpPr>
          <p:cNvPr id="18" name="object 18"/>
          <p:cNvSpPr txBox="1"/>
          <p:nvPr/>
        </p:nvSpPr>
        <p:spPr>
          <a:xfrm>
            <a:off x="4447413" y="1063497"/>
            <a:ext cx="462216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713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lw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rt,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offset(rs)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000" b="1" dirty="0">
                <a:latin typeface="Arial"/>
                <a:cs typeface="Arial"/>
              </a:rPr>
              <a:t>R[rt]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&lt;-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MEM[</a:t>
            </a:r>
            <a:r>
              <a:rPr sz="2000" b="1" dirty="0">
                <a:latin typeface="Arial"/>
                <a:cs typeface="Arial"/>
              </a:rPr>
              <a:t>R[rs]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10" dirty="0">
                <a:latin typeface="Arial"/>
                <a:cs typeface="Arial"/>
              </a:rPr>
              <a:t> s_extend(offset)</a:t>
            </a:r>
            <a:r>
              <a:rPr sz="2000" b="1" spc="-10" dirty="0">
                <a:solidFill>
                  <a:srgbClr val="000066"/>
                </a:solidFill>
                <a:latin typeface="Arial"/>
                <a:cs typeface="Arial"/>
              </a:rPr>
              <a:t>]</a:t>
            </a:r>
            <a:r>
              <a:rPr sz="2000" b="1" spc="-1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4052" y="4648200"/>
            <a:ext cx="381000" cy="662940"/>
          </a:xfrm>
          <a:custGeom>
            <a:avLst/>
            <a:gdLst/>
            <a:ahLst/>
            <a:cxnLst/>
            <a:rect l="l" t="t" r="r" b="b"/>
            <a:pathLst>
              <a:path w="381000" h="662939">
                <a:moveTo>
                  <a:pt x="381000" y="510540"/>
                </a:moveTo>
                <a:lnTo>
                  <a:pt x="304800" y="510540"/>
                </a:lnTo>
                <a:lnTo>
                  <a:pt x="304800" y="0"/>
                </a:lnTo>
                <a:lnTo>
                  <a:pt x="228600" y="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lnTo>
                  <a:pt x="152400" y="152400"/>
                </a:lnTo>
                <a:lnTo>
                  <a:pt x="152400" y="510540"/>
                </a:lnTo>
                <a:lnTo>
                  <a:pt x="152400" y="609600"/>
                </a:lnTo>
                <a:lnTo>
                  <a:pt x="152400" y="662940"/>
                </a:lnTo>
                <a:lnTo>
                  <a:pt x="381000" y="662940"/>
                </a:lnTo>
                <a:lnTo>
                  <a:pt x="381000" y="51054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97452" y="5158740"/>
            <a:ext cx="1981200" cy="152400"/>
          </a:xfrm>
          <a:custGeom>
            <a:avLst/>
            <a:gdLst/>
            <a:ahLst/>
            <a:cxnLst/>
            <a:rect l="l" t="t" r="r" b="b"/>
            <a:pathLst>
              <a:path w="1981200" h="152400">
                <a:moveTo>
                  <a:pt x="0" y="152400"/>
                </a:moveTo>
                <a:lnTo>
                  <a:pt x="1981200" y="152400"/>
                </a:lnTo>
                <a:lnTo>
                  <a:pt x="1981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5991" y="2503932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0"/>
                </a:moveTo>
                <a:lnTo>
                  <a:pt x="0" y="0"/>
                </a:lnTo>
                <a:lnTo>
                  <a:pt x="0" y="381000"/>
                </a:lnTo>
                <a:lnTo>
                  <a:pt x="152400" y="3810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1512" y="2514599"/>
            <a:ext cx="335280" cy="990600"/>
          </a:xfrm>
          <a:custGeom>
            <a:avLst/>
            <a:gdLst/>
            <a:ahLst/>
            <a:cxnLst/>
            <a:rect l="l" t="t" r="r" b="b"/>
            <a:pathLst>
              <a:path w="335280" h="990600">
                <a:moveTo>
                  <a:pt x="335280" y="413004"/>
                </a:moveTo>
                <a:lnTo>
                  <a:pt x="173736" y="413004"/>
                </a:lnTo>
                <a:lnTo>
                  <a:pt x="173736" y="0"/>
                </a:lnTo>
                <a:lnTo>
                  <a:pt x="0" y="0"/>
                </a:lnTo>
                <a:lnTo>
                  <a:pt x="0" y="609600"/>
                </a:lnTo>
                <a:lnTo>
                  <a:pt x="173736" y="609600"/>
                </a:lnTo>
                <a:lnTo>
                  <a:pt x="173736" y="565404"/>
                </a:lnTo>
                <a:lnTo>
                  <a:pt x="182880" y="565404"/>
                </a:lnTo>
                <a:lnTo>
                  <a:pt x="182880" y="990600"/>
                </a:lnTo>
                <a:lnTo>
                  <a:pt x="335280" y="990600"/>
                </a:lnTo>
                <a:lnTo>
                  <a:pt x="335280" y="565404"/>
                </a:lnTo>
                <a:lnTo>
                  <a:pt x="335280" y="457200"/>
                </a:lnTo>
                <a:lnTo>
                  <a:pt x="335280" y="413004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6652" y="2514599"/>
            <a:ext cx="556260" cy="990600"/>
          </a:xfrm>
          <a:custGeom>
            <a:avLst/>
            <a:gdLst/>
            <a:ahLst/>
            <a:cxnLst/>
            <a:rect l="l" t="t" r="r" b="b"/>
            <a:pathLst>
              <a:path w="556260" h="990600">
                <a:moveTo>
                  <a:pt x="556260" y="414528"/>
                </a:moveTo>
                <a:lnTo>
                  <a:pt x="152400" y="414528"/>
                </a:lnTo>
                <a:lnTo>
                  <a:pt x="152400" y="0"/>
                </a:lnTo>
                <a:lnTo>
                  <a:pt x="0" y="0"/>
                </a:lnTo>
                <a:lnTo>
                  <a:pt x="0" y="457200"/>
                </a:lnTo>
                <a:lnTo>
                  <a:pt x="22860" y="457200"/>
                </a:lnTo>
                <a:lnTo>
                  <a:pt x="22860" y="566928"/>
                </a:lnTo>
                <a:lnTo>
                  <a:pt x="403860" y="566928"/>
                </a:lnTo>
                <a:lnTo>
                  <a:pt x="403860" y="990600"/>
                </a:lnTo>
                <a:lnTo>
                  <a:pt x="556260" y="990600"/>
                </a:lnTo>
                <a:lnTo>
                  <a:pt x="556260" y="566928"/>
                </a:lnTo>
                <a:lnTo>
                  <a:pt x="556260" y="457200"/>
                </a:lnTo>
                <a:lnTo>
                  <a:pt x="556260" y="414528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1852" y="4189476"/>
            <a:ext cx="1056640" cy="664845"/>
          </a:xfrm>
          <a:custGeom>
            <a:avLst/>
            <a:gdLst/>
            <a:ahLst/>
            <a:cxnLst/>
            <a:rect l="l" t="t" r="r" b="b"/>
            <a:pathLst>
              <a:path w="1056639" h="664845">
                <a:moveTo>
                  <a:pt x="1056132" y="512064"/>
                </a:moveTo>
                <a:lnTo>
                  <a:pt x="533400" y="512064"/>
                </a:lnTo>
                <a:lnTo>
                  <a:pt x="533400" y="35052"/>
                </a:lnTo>
                <a:lnTo>
                  <a:pt x="457200" y="35052"/>
                </a:lnTo>
                <a:lnTo>
                  <a:pt x="457200" y="0"/>
                </a:lnTo>
                <a:lnTo>
                  <a:pt x="0" y="0"/>
                </a:lnTo>
                <a:lnTo>
                  <a:pt x="0" y="152400"/>
                </a:lnTo>
                <a:lnTo>
                  <a:pt x="347472" y="152400"/>
                </a:lnTo>
                <a:lnTo>
                  <a:pt x="347472" y="655320"/>
                </a:lnTo>
                <a:lnTo>
                  <a:pt x="446532" y="655320"/>
                </a:lnTo>
                <a:lnTo>
                  <a:pt x="446532" y="664464"/>
                </a:lnTo>
                <a:lnTo>
                  <a:pt x="1056132" y="664464"/>
                </a:lnTo>
                <a:lnTo>
                  <a:pt x="1056132" y="512064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252" y="4648200"/>
            <a:ext cx="3733800" cy="1120140"/>
          </a:xfrm>
          <a:custGeom>
            <a:avLst/>
            <a:gdLst/>
            <a:ahLst/>
            <a:cxnLst/>
            <a:rect l="l" t="t" r="r" b="b"/>
            <a:pathLst>
              <a:path w="3733800" h="1120139">
                <a:moveTo>
                  <a:pt x="3733800" y="0"/>
                </a:moveTo>
                <a:lnTo>
                  <a:pt x="3505200" y="0"/>
                </a:lnTo>
                <a:lnTo>
                  <a:pt x="3352800" y="0"/>
                </a:lnTo>
                <a:lnTo>
                  <a:pt x="3352800" y="152400"/>
                </a:lnTo>
                <a:lnTo>
                  <a:pt x="3352800" y="967740"/>
                </a:lnTo>
                <a:lnTo>
                  <a:pt x="0" y="967740"/>
                </a:lnTo>
                <a:lnTo>
                  <a:pt x="0" y="1120140"/>
                </a:lnTo>
                <a:lnTo>
                  <a:pt x="3429000" y="1120140"/>
                </a:lnTo>
                <a:lnTo>
                  <a:pt x="3429000" y="1066800"/>
                </a:lnTo>
                <a:lnTo>
                  <a:pt x="3505200" y="1066800"/>
                </a:lnTo>
                <a:lnTo>
                  <a:pt x="3505200" y="152400"/>
                </a:lnTo>
                <a:lnTo>
                  <a:pt x="3733800" y="152400"/>
                </a:lnTo>
                <a:lnTo>
                  <a:pt x="373380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2400" y="2183892"/>
            <a:ext cx="8293100" cy="4292600"/>
            <a:chOff x="152400" y="2183892"/>
            <a:chExt cx="8293100" cy="4292600"/>
          </a:xfrm>
        </p:grpSpPr>
        <p:sp>
          <p:nvSpPr>
            <p:cNvPr id="10" name="object 10"/>
            <p:cNvSpPr/>
            <p:nvPr/>
          </p:nvSpPr>
          <p:spPr>
            <a:xfrm>
              <a:off x="492252" y="2743199"/>
              <a:ext cx="3352800" cy="2971800"/>
            </a:xfrm>
            <a:custGeom>
              <a:avLst/>
              <a:gdLst/>
              <a:ahLst/>
              <a:cxnLst/>
              <a:rect l="l" t="t" r="r" b="b"/>
              <a:pathLst>
                <a:path w="3352800" h="2971800">
                  <a:moveTo>
                    <a:pt x="3352800" y="0"/>
                  </a:moveTo>
                  <a:lnTo>
                    <a:pt x="152400" y="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971800"/>
                  </a:lnTo>
                  <a:lnTo>
                    <a:pt x="152400" y="2971800"/>
                  </a:lnTo>
                  <a:lnTo>
                    <a:pt x="152400" y="152400"/>
                  </a:lnTo>
                  <a:lnTo>
                    <a:pt x="3352800" y="1524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64052" y="3733800"/>
              <a:ext cx="762000" cy="152400"/>
            </a:xfrm>
            <a:custGeom>
              <a:avLst/>
              <a:gdLst/>
              <a:ahLst/>
              <a:cxnLst/>
              <a:rect l="l" t="t" r="r" b="b"/>
              <a:pathLst>
                <a:path w="762000" h="152400">
                  <a:moveTo>
                    <a:pt x="7620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762000" y="1524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183892"/>
              <a:ext cx="8293100" cy="429260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4540" y="105867"/>
            <a:ext cx="5868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Datapath</a:t>
            </a:r>
            <a:r>
              <a:rPr sz="4000" spc="-175" dirty="0"/>
              <a:t> </a:t>
            </a:r>
            <a:r>
              <a:rPr sz="4000" spc="-10" dirty="0"/>
              <a:t>Animasyonu</a:t>
            </a:r>
            <a:r>
              <a:rPr sz="4400" spc="-10" dirty="0"/>
              <a:t>……</a:t>
            </a:r>
            <a:endParaRPr sz="4400"/>
          </a:p>
        </p:txBody>
      </p:sp>
      <p:sp>
        <p:nvSpPr>
          <p:cNvPr id="14" name="object 14"/>
          <p:cNvSpPr txBox="1"/>
          <p:nvPr/>
        </p:nvSpPr>
        <p:spPr>
          <a:xfrm>
            <a:off x="3964685" y="837438"/>
            <a:ext cx="4916805" cy="96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640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sw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rt,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offset(rs)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MEM[</a:t>
            </a:r>
            <a:r>
              <a:rPr sz="2000" b="1" dirty="0">
                <a:latin typeface="Arial"/>
                <a:cs typeface="Arial"/>
              </a:rPr>
              <a:t>R[rs]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sign_extend(offset)</a:t>
            </a: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]</a:t>
            </a:r>
            <a:r>
              <a:rPr sz="2000" b="1" spc="-5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&lt;-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R[rt]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98831"/>
            <a:ext cx="8013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Datapath:</a:t>
            </a:r>
            <a:r>
              <a:rPr sz="2800" spc="-95" dirty="0"/>
              <a:t> </a:t>
            </a:r>
            <a:r>
              <a:rPr sz="2800" dirty="0"/>
              <a:t>Branch</a:t>
            </a:r>
            <a:r>
              <a:rPr sz="2800" spc="-125" dirty="0"/>
              <a:t> </a:t>
            </a:r>
            <a:r>
              <a:rPr sz="2800" dirty="0"/>
              <a:t>Instruction</a:t>
            </a:r>
            <a:r>
              <a:rPr sz="2800" spc="-110" dirty="0"/>
              <a:t> </a:t>
            </a:r>
            <a:r>
              <a:rPr sz="2800" dirty="0"/>
              <a:t>(Dallanma</a:t>
            </a:r>
            <a:r>
              <a:rPr sz="2800" spc="-80" dirty="0"/>
              <a:t> </a:t>
            </a:r>
            <a:r>
              <a:rPr sz="2800" spc="-10" dirty="0"/>
              <a:t>komutları)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689619" y="2880016"/>
            <a:ext cx="3380740" cy="2360930"/>
            <a:chOff x="2689619" y="2880016"/>
            <a:chExt cx="3380740" cy="2360930"/>
          </a:xfrm>
        </p:grpSpPr>
        <p:sp>
          <p:nvSpPr>
            <p:cNvPr id="4" name="object 4"/>
            <p:cNvSpPr/>
            <p:nvPr/>
          </p:nvSpPr>
          <p:spPr>
            <a:xfrm>
              <a:off x="6049932" y="2896526"/>
              <a:ext cx="4445" cy="317500"/>
            </a:xfrm>
            <a:custGeom>
              <a:avLst/>
              <a:gdLst/>
              <a:ahLst/>
              <a:cxnLst/>
              <a:rect l="l" t="t" r="r" b="b"/>
              <a:pathLst>
                <a:path w="4445" h="317500">
                  <a:moveTo>
                    <a:pt x="0" y="317362"/>
                  </a:moveTo>
                  <a:lnTo>
                    <a:pt x="3895" y="0"/>
                  </a:lnTo>
                </a:path>
              </a:pathLst>
            </a:custGeom>
            <a:ln w="32506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3906" y="3095789"/>
              <a:ext cx="2914015" cy="2051685"/>
            </a:xfrm>
            <a:custGeom>
              <a:avLst/>
              <a:gdLst/>
              <a:ahLst/>
              <a:cxnLst/>
              <a:rect l="l" t="t" r="r" b="b"/>
              <a:pathLst>
                <a:path w="2914015" h="2051685">
                  <a:moveTo>
                    <a:pt x="391340" y="0"/>
                  </a:moveTo>
                  <a:lnTo>
                    <a:pt x="0" y="4236"/>
                  </a:lnTo>
                  <a:lnTo>
                    <a:pt x="0" y="2051367"/>
                  </a:lnTo>
                  <a:lnTo>
                    <a:pt x="1259417" y="2051367"/>
                  </a:lnTo>
                </a:path>
                <a:path w="2914015" h="2051685">
                  <a:moveTo>
                    <a:pt x="2913969" y="207734"/>
                  </a:moveTo>
                  <a:lnTo>
                    <a:pt x="1984649" y="207734"/>
                  </a:lnTo>
                </a:path>
              </a:pathLst>
            </a:custGeom>
            <a:ln w="28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8555" y="4115245"/>
              <a:ext cx="955675" cy="0"/>
            </a:xfrm>
            <a:custGeom>
              <a:avLst/>
              <a:gdLst/>
              <a:ahLst/>
              <a:cxnLst/>
              <a:rect l="l" t="t" r="r" b="b"/>
              <a:pathLst>
                <a:path w="955675">
                  <a:moveTo>
                    <a:pt x="0" y="0"/>
                  </a:moveTo>
                  <a:lnTo>
                    <a:pt x="955520" y="0"/>
                  </a:lnTo>
                </a:path>
              </a:pathLst>
            </a:custGeom>
            <a:ln w="32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47041" y="5057522"/>
              <a:ext cx="98425" cy="175260"/>
            </a:xfrm>
            <a:custGeom>
              <a:avLst/>
              <a:gdLst/>
              <a:ahLst/>
              <a:cxnLst/>
              <a:rect l="l" t="t" r="r" b="b"/>
              <a:pathLst>
                <a:path w="98425" h="175260">
                  <a:moveTo>
                    <a:pt x="97894" y="175099"/>
                  </a:moveTo>
                  <a:lnTo>
                    <a:pt x="0" y="0"/>
                  </a:lnTo>
                </a:path>
              </a:pathLst>
            </a:custGeom>
            <a:ln w="16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2721" y="3063265"/>
              <a:ext cx="2584450" cy="2116455"/>
            </a:xfrm>
            <a:custGeom>
              <a:avLst/>
              <a:gdLst/>
              <a:ahLst/>
              <a:cxnLst/>
              <a:rect l="l" t="t" r="r" b="b"/>
              <a:pathLst>
                <a:path w="2584450" h="2116454">
                  <a:moveTo>
                    <a:pt x="69189" y="36766"/>
                  </a:moveTo>
                  <a:lnTo>
                    <a:pt x="0" y="0"/>
                  </a:lnTo>
                  <a:lnTo>
                    <a:pt x="0" y="69303"/>
                  </a:lnTo>
                  <a:lnTo>
                    <a:pt x="69189" y="36766"/>
                  </a:lnTo>
                  <a:close/>
                </a:path>
                <a:path w="2584450" h="2116454">
                  <a:moveTo>
                    <a:pt x="933602" y="2083892"/>
                  </a:moveTo>
                  <a:lnTo>
                    <a:pt x="868057" y="2051380"/>
                  </a:lnTo>
                  <a:lnTo>
                    <a:pt x="863993" y="2047214"/>
                  </a:lnTo>
                  <a:lnTo>
                    <a:pt x="868057" y="2116417"/>
                  </a:lnTo>
                  <a:lnTo>
                    <a:pt x="933602" y="2083892"/>
                  </a:lnTo>
                  <a:close/>
                </a:path>
                <a:path w="2584450" h="2116454">
                  <a:moveTo>
                    <a:pt x="2583929" y="1054074"/>
                  </a:moveTo>
                  <a:lnTo>
                    <a:pt x="2514650" y="1017384"/>
                  </a:lnTo>
                  <a:lnTo>
                    <a:pt x="2514650" y="1086599"/>
                  </a:lnTo>
                  <a:lnTo>
                    <a:pt x="2583929" y="1054074"/>
                  </a:lnTo>
                  <a:close/>
                </a:path>
                <a:path w="2584450" h="2116454">
                  <a:moveTo>
                    <a:pt x="2583929" y="240258"/>
                  </a:moveTo>
                  <a:lnTo>
                    <a:pt x="2514650" y="207733"/>
                  </a:lnTo>
                  <a:lnTo>
                    <a:pt x="2514650" y="272796"/>
                  </a:lnTo>
                  <a:lnTo>
                    <a:pt x="2583929" y="240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01823" y="4857620"/>
            <a:ext cx="1733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16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27288" y="2949101"/>
            <a:ext cx="1487805" cy="2292350"/>
            <a:chOff x="4627288" y="2949101"/>
            <a:chExt cx="1487805" cy="2292350"/>
          </a:xfrm>
        </p:grpSpPr>
        <p:sp>
          <p:nvSpPr>
            <p:cNvPr id="11" name="object 11"/>
            <p:cNvSpPr/>
            <p:nvPr/>
          </p:nvSpPr>
          <p:spPr>
            <a:xfrm>
              <a:off x="4635543" y="5057522"/>
              <a:ext cx="102235" cy="175260"/>
            </a:xfrm>
            <a:custGeom>
              <a:avLst/>
              <a:gdLst/>
              <a:ahLst/>
              <a:cxnLst/>
              <a:rect l="l" t="t" r="r" b="b"/>
              <a:pathLst>
                <a:path w="102235" h="175260">
                  <a:moveTo>
                    <a:pt x="102128" y="175099"/>
                  </a:moveTo>
                  <a:lnTo>
                    <a:pt x="0" y="0"/>
                  </a:lnTo>
                </a:path>
              </a:pathLst>
            </a:custGeom>
            <a:ln w="16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05049" y="2957356"/>
              <a:ext cx="102235" cy="175260"/>
            </a:xfrm>
            <a:custGeom>
              <a:avLst/>
              <a:gdLst/>
              <a:ahLst/>
              <a:cxnLst/>
              <a:rect l="l" t="t" r="r" b="b"/>
              <a:pathLst>
                <a:path w="102235" h="175260">
                  <a:moveTo>
                    <a:pt x="101620" y="175201"/>
                  </a:moveTo>
                  <a:lnTo>
                    <a:pt x="0" y="0"/>
                  </a:lnTo>
                </a:path>
              </a:pathLst>
            </a:custGeom>
            <a:ln w="16255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94559" y="4857620"/>
            <a:ext cx="1733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32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89619" y="2904538"/>
            <a:ext cx="4138929" cy="2792095"/>
            <a:chOff x="2689619" y="2904538"/>
            <a:chExt cx="4138929" cy="2792095"/>
          </a:xfrm>
        </p:grpSpPr>
        <p:sp>
          <p:nvSpPr>
            <p:cNvPr id="15" name="object 15"/>
            <p:cNvSpPr/>
            <p:nvPr/>
          </p:nvSpPr>
          <p:spPr>
            <a:xfrm>
              <a:off x="3082731" y="3470252"/>
              <a:ext cx="69215" cy="69215"/>
            </a:xfrm>
            <a:custGeom>
              <a:avLst/>
              <a:gdLst/>
              <a:ahLst/>
              <a:cxnLst/>
              <a:rect l="l" t="t" r="r" b="b"/>
              <a:pathLst>
                <a:path w="69214" h="69214">
                  <a:moveTo>
                    <a:pt x="0" y="0"/>
                  </a:moveTo>
                  <a:lnTo>
                    <a:pt x="0" y="69131"/>
                  </a:lnTo>
                  <a:lnTo>
                    <a:pt x="69186" y="36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0242" y="2913290"/>
              <a:ext cx="1528445" cy="1594485"/>
            </a:xfrm>
            <a:custGeom>
              <a:avLst/>
              <a:gdLst/>
              <a:ahLst/>
              <a:cxnLst/>
              <a:rect l="l" t="t" r="r" b="b"/>
              <a:pathLst>
                <a:path w="1528445" h="1594485">
                  <a:moveTo>
                    <a:pt x="1528305" y="0"/>
                  </a:moveTo>
                  <a:lnTo>
                    <a:pt x="0" y="0"/>
                  </a:lnTo>
                  <a:lnTo>
                    <a:pt x="0" y="1590382"/>
                  </a:lnTo>
                  <a:lnTo>
                    <a:pt x="0" y="1594192"/>
                  </a:lnTo>
                  <a:lnTo>
                    <a:pt x="1528305" y="1594192"/>
                  </a:lnTo>
                  <a:lnTo>
                    <a:pt x="1528305" y="1590382"/>
                  </a:lnTo>
                  <a:lnTo>
                    <a:pt x="15283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60250" y="2912793"/>
              <a:ext cx="1528445" cy="1595755"/>
            </a:xfrm>
            <a:custGeom>
              <a:avLst/>
              <a:gdLst/>
              <a:ahLst/>
              <a:cxnLst/>
              <a:rect l="l" t="t" r="r" b="b"/>
              <a:pathLst>
                <a:path w="1528445" h="1595754">
                  <a:moveTo>
                    <a:pt x="1528305" y="1591030"/>
                  </a:moveTo>
                  <a:lnTo>
                    <a:pt x="1528305" y="0"/>
                  </a:lnTo>
                  <a:lnTo>
                    <a:pt x="0" y="0"/>
                  </a:lnTo>
                  <a:lnTo>
                    <a:pt x="0" y="1595199"/>
                  </a:lnTo>
                  <a:lnTo>
                    <a:pt x="1528305" y="1595199"/>
                  </a:lnTo>
                </a:path>
              </a:pathLst>
            </a:custGeom>
            <a:ln w="16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03906" y="3502785"/>
              <a:ext cx="403860" cy="4445"/>
            </a:xfrm>
            <a:custGeom>
              <a:avLst/>
              <a:gdLst/>
              <a:ahLst/>
              <a:cxnLst/>
              <a:rect l="l" t="t" r="r" b="b"/>
              <a:pathLst>
                <a:path w="403860" h="4445">
                  <a:moveTo>
                    <a:pt x="0" y="0"/>
                  </a:moveTo>
                  <a:lnTo>
                    <a:pt x="403416" y="4236"/>
                  </a:lnTo>
                </a:path>
              </a:pathLst>
            </a:custGeom>
            <a:ln w="28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58905" y="3673751"/>
              <a:ext cx="69215" cy="69215"/>
            </a:xfrm>
            <a:custGeom>
              <a:avLst/>
              <a:gdLst/>
              <a:ahLst/>
              <a:cxnLst/>
              <a:rect l="l" t="t" r="r" b="b"/>
              <a:pathLst>
                <a:path w="69215" h="69214">
                  <a:moveTo>
                    <a:pt x="0" y="0"/>
                  </a:moveTo>
                  <a:lnTo>
                    <a:pt x="0" y="69131"/>
                  </a:lnTo>
                  <a:lnTo>
                    <a:pt x="69101" y="36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8361" y="3706283"/>
              <a:ext cx="2751455" cy="1982470"/>
            </a:xfrm>
            <a:custGeom>
              <a:avLst/>
              <a:gdLst/>
              <a:ahLst/>
              <a:cxnLst/>
              <a:rect l="l" t="t" r="r" b="b"/>
              <a:pathLst>
                <a:path w="2751454" h="1982470">
                  <a:moveTo>
                    <a:pt x="2490041" y="0"/>
                  </a:moveTo>
                  <a:lnTo>
                    <a:pt x="2751037" y="4066"/>
                  </a:lnTo>
                </a:path>
                <a:path w="2751454" h="1982470">
                  <a:moveTo>
                    <a:pt x="252527" y="1977877"/>
                  </a:moveTo>
                  <a:lnTo>
                    <a:pt x="297578" y="1973709"/>
                  </a:lnTo>
                  <a:lnTo>
                    <a:pt x="334162" y="1953694"/>
                  </a:lnTo>
                  <a:lnTo>
                    <a:pt x="370914" y="1920759"/>
                  </a:lnTo>
                  <a:lnTo>
                    <a:pt x="403433" y="1876146"/>
                  </a:lnTo>
                  <a:lnTo>
                    <a:pt x="435952" y="1823198"/>
                  </a:lnTo>
                  <a:lnTo>
                    <a:pt x="460510" y="1758150"/>
                  </a:lnTo>
                  <a:lnTo>
                    <a:pt x="480834" y="1688950"/>
                  </a:lnTo>
                  <a:lnTo>
                    <a:pt x="497093" y="1611804"/>
                  </a:lnTo>
                  <a:lnTo>
                    <a:pt x="505562" y="1530100"/>
                  </a:lnTo>
                  <a:lnTo>
                    <a:pt x="509288" y="1440872"/>
                  </a:lnTo>
                  <a:lnTo>
                    <a:pt x="505562" y="1351238"/>
                  </a:lnTo>
                  <a:lnTo>
                    <a:pt x="497093" y="1269923"/>
                  </a:lnTo>
                  <a:lnTo>
                    <a:pt x="480834" y="1192387"/>
                  </a:lnTo>
                  <a:lnTo>
                    <a:pt x="460510" y="1123171"/>
                  </a:lnTo>
                  <a:lnTo>
                    <a:pt x="435952" y="1058123"/>
                  </a:lnTo>
                  <a:lnTo>
                    <a:pt x="403433" y="1005172"/>
                  </a:lnTo>
                  <a:lnTo>
                    <a:pt x="370914" y="960559"/>
                  </a:lnTo>
                  <a:lnTo>
                    <a:pt x="334162" y="928043"/>
                  </a:lnTo>
                  <a:lnTo>
                    <a:pt x="297578" y="907608"/>
                  </a:lnTo>
                  <a:lnTo>
                    <a:pt x="256761" y="899272"/>
                  </a:lnTo>
                  <a:lnTo>
                    <a:pt x="212048" y="907608"/>
                  </a:lnTo>
                  <a:lnTo>
                    <a:pt x="175464" y="928043"/>
                  </a:lnTo>
                  <a:lnTo>
                    <a:pt x="138712" y="960559"/>
                  </a:lnTo>
                  <a:lnTo>
                    <a:pt x="105854" y="1005172"/>
                  </a:lnTo>
                  <a:lnTo>
                    <a:pt x="73336" y="1058123"/>
                  </a:lnTo>
                  <a:lnTo>
                    <a:pt x="48777" y="1123171"/>
                  </a:lnTo>
                  <a:lnTo>
                    <a:pt x="28284" y="1192387"/>
                  </a:lnTo>
                  <a:lnTo>
                    <a:pt x="12025" y="1269923"/>
                  </a:lnTo>
                  <a:lnTo>
                    <a:pt x="4234" y="1351238"/>
                  </a:lnTo>
                  <a:lnTo>
                    <a:pt x="0" y="1440872"/>
                  </a:lnTo>
                  <a:lnTo>
                    <a:pt x="4234" y="1530100"/>
                  </a:lnTo>
                  <a:lnTo>
                    <a:pt x="12025" y="1611804"/>
                  </a:lnTo>
                  <a:lnTo>
                    <a:pt x="28284" y="1688950"/>
                  </a:lnTo>
                  <a:lnTo>
                    <a:pt x="48777" y="1758150"/>
                  </a:lnTo>
                  <a:lnTo>
                    <a:pt x="73336" y="1823198"/>
                  </a:lnTo>
                  <a:lnTo>
                    <a:pt x="105854" y="1876146"/>
                  </a:lnTo>
                  <a:lnTo>
                    <a:pt x="138712" y="1920759"/>
                  </a:lnTo>
                  <a:lnTo>
                    <a:pt x="175464" y="1953694"/>
                  </a:lnTo>
                  <a:lnTo>
                    <a:pt x="212048" y="1973709"/>
                  </a:lnTo>
                  <a:lnTo>
                    <a:pt x="256761" y="1982047"/>
                  </a:lnTo>
                </a:path>
              </a:pathLst>
            </a:custGeom>
            <a:ln w="16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60712" y="4963521"/>
            <a:ext cx="430530" cy="3492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3025">
              <a:lnSpc>
                <a:spcPct val="101600"/>
              </a:lnSpc>
              <a:spcBef>
                <a:spcPts val="85"/>
              </a:spcBef>
            </a:pPr>
            <a:r>
              <a:rPr sz="1050" spc="-20" dirty="0">
                <a:latin typeface="Arial MT"/>
                <a:cs typeface="Arial MT"/>
              </a:rPr>
              <a:t>Sign </a:t>
            </a:r>
            <a:r>
              <a:rPr sz="1050" spc="-10" dirty="0">
                <a:latin typeface="Arial MT"/>
                <a:cs typeface="Arial MT"/>
              </a:rPr>
              <a:t>extend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62463" y="3018402"/>
            <a:ext cx="868680" cy="1384300"/>
            <a:chOff x="5662463" y="3018402"/>
            <a:chExt cx="868680" cy="1384300"/>
          </a:xfrm>
        </p:grpSpPr>
        <p:sp>
          <p:nvSpPr>
            <p:cNvPr id="23" name="object 23"/>
            <p:cNvSpPr/>
            <p:nvPr/>
          </p:nvSpPr>
          <p:spPr>
            <a:xfrm>
              <a:off x="5670718" y="3026657"/>
              <a:ext cx="852169" cy="1367790"/>
            </a:xfrm>
            <a:custGeom>
              <a:avLst/>
              <a:gdLst/>
              <a:ahLst/>
              <a:cxnLst/>
              <a:rect l="l" t="t" r="r" b="b"/>
              <a:pathLst>
                <a:path w="852170" h="1367789">
                  <a:moveTo>
                    <a:pt x="4234" y="0"/>
                  </a:moveTo>
                  <a:lnTo>
                    <a:pt x="0" y="0"/>
                  </a:lnTo>
                  <a:lnTo>
                    <a:pt x="4234" y="553732"/>
                  </a:lnTo>
                  <a:lnTo>
                    <a:pt x="142607" y="683693"/>
                  </a:lnTo>
                  <a:lnTo>
                    <a:pt x="4234" y="813823"/>
                  </a:lnTo>
                  <a:lnTo>
                    <a:pt x="4234" y="1367521"/>
                  </a:lnTo>
                  <a:lnTo>
                    <a:pt x="851918" y="948528"/>
                  </a:lnTo>
                  <a:lnTo>
                    <a:pt x="851918" y="419365"/>
                  </a:lnTo>
                  <a:lnTo>
                    <a:pt x="4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0718" y="3026657"/>
              <a:ext cx="852169" cy="1367790"/>
            </a:xfrm>
            <a:custGeom>
              <a:avLst/>
              <a:gdLst/>
              <a:ahLst/>
              <a:cxnLst/>
              <a:rect l="l" t="t" r="r" b="b"/>
              <a:pathLst>
                <a:path w="852170" h="1367789">
                  <a:moveTo>
                    <a:pt x="0" y="0"/>
                  </a:moveTo>
                  <a:lnTo>
                    <a:pt x="4234" y="553732"/>
                  </a:lnTo>
                  <a:lnTo>
                    <a:pt x="142607" y="683693"/>
                  </a:lnTo>
                  <a:lnTo>
                    <a:pt x="4234" y="813823"/>
                  </a:lnTo>
                  <a:lnTo>
                    <a:pt x="4234" y="1367521"/>
                  </a:lnTo>
                  <a:lnTo>
                    <a:pt x="851918" y="948528"/>
                  </a:lnTo>
                  <a:lnTo>
                    <a:pt x="851918" y="419365"/>
                  </a:lnTo>
                  <a:lnTo>
                    <a:pt x="4234" y="0"/>
                  </a:lnTo>
                </a:path>
              </a:pathLst>
            </a:custGeom>
            <a:ln w="16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33483" y="3608131"/>
            <a:ext cx="6629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 MT"/>
                <a:cs typeface="Arial MT"/>
              </a:rPr>
              <a:t>ALU</a:t>
            </a:r>
            <a:r>
              <a:rPr sz="1050" spc="450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Zero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43255" y="1443620"/>
            <a:ext cx="1784985" cy="1441450"/>
            <a:chOff x="5043255" y="1443620"/>
            <a:chExt cx="1784985" cy="1441450"/>
          </a:xfrm>
        </p:grpSpPr>
        <p:sp>
          <p:nvSpPr>
            <p:cNvPr id="27" name="object 27"/>
            <p:cNvSpPr/>
            <p:nvPr/>
          </p:nvSpPr>
          <p:spPr>
            <a:xfrm>
              <a:off x="5674952" y="1451875"/>
              <a:ext cx="847725" cy="1367790"/>
            </a:xfrm>
            <a:custGeom>
              <a:avLst/>
              <a:gdLst/>
              <a:ahLst/>
              <a:cxnLst/>
              <a:rect l="l" t="t" r="r" b="b"/>
              <a:pathLst>
                <a:path w="847725" h="1367789">
                  <a:moveTo>
                    <a:pt x="0" y="0"/>
                  </a:moveTo>
                  <a:lnTo>
                    <a:pt x="0" y="553223"/>
                  </a:lnTo>
                  <a:lnTo>
                    <a:pt x="138373" y="683862"/>
                  </a:lnTo>
                  <a:lnTo>
                    <a:pt x="0" y="813823"/>
                  </a:lnTo>
                  <a:lnTo>
                    <a:pt x="0" y="1367216"/>
                  </a:lnTo>
                  <a:lnTo>
                    <a:pt x="847684" y="948189"/>
                  </a:lnTo>
                  <a:lnTo>
                    <a:pt x="847684" y="419026"/>
                  </a:lnTo>
                  <a:lnTo>
                    <a:pt x="0" y="0"/>
                  </a:lnTo>
                </a:path>
              </a:pathLst>
            </a:custGeom>
            <a:ln w="16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22637" y="2135738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272851" y="0"/>
                  </a:moveTo>
                  <a:lnTo>
                    <a:pt x="0" y="0"/>
                  </a:lnTo>
                </a:path>
              </a:pathLst>
            </a:custGeom>
            <a:ln w="28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97373" y="1691982"/>
              <a:ext cx="1230630" cy="883285"/>
            </a:xfrm>
            <a:custGeom>
              <a:avLst/>
              <a:gdLst/>
              <a:ahLst/>
              <a:cxnLst/>
              <a:rect l="l" t="t" r="r" b="b"/>
              <a:pathLst>
                <a:path w="1230629" h="883285">
                  <a:moveTo>
                    <a:pt x="69278" y="850582"/>
                  </a:moveTo>
                  <a:lnTo>
                    <a:pt x="0" y="818057"/>
                  </a:lnTo>
                  <a:lnTo>
                    <a:pt x="0" y="883119"/>
                  </a:lnTo>
                  <a:lnTo>
                    <a:pt x="69278" y="850582"/>
                  </a:lnTo>
                  <a:close/>
                </a:path>
                <a:path w="1230629" h="883285">
                  <a:moveTo>
                    <a:pt x="69278" y="36766"/>
                  </a:moveTo>
                  <a:lnTo>
                    <a:pt x="0" y="0"/>
                  </a:lnTo>
                  <a:lnTo>
                    <a:pt x="0" y="69303"/>
                  </a:lnTo>
                  <a:lnTo>
                    <a:pt x="69278" y="36766"/>
                  </a:lnTo>
                  <a:close/>
                </a:path>
                <a:path w="1230629" h="883285">
                  <a:moveTo>
                    <a:pt x="1230630" y="443763"/>
                  </a:moveTo>
                  <a:lnTo>
                    <a:pt x="1165758" y="411226"/>
                  </a:lnTo>
                  <a:lnTo>
                    <a:pt x="1161529" y="406996"/>
                  </a:lnTo>
                  <a:lnTo>
                    <a:pt x="1165758" y="476123"/>
                  </a:lnTo>
                  <a:lnTo>
                    <a:pt x="1230630" y="443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69074" y="1724505"/>
              <a:ext cx="248920" cy="4445"/>
            </a:xfrm>
            <a:custGeom>
              <a:avLst/>
              <a:gdLst/>
              <a:ahLst/>
              <a:cxnLst/>
              <a:rect l="l" t="t" r="r" b="b"/>
              <a:pathLst>
                <a:path w="248920" h="4444">
                  <a:moveTo>
                    <a:pt x="248800" y="0"/>
                  </a:moveTo>
                  <a:lnTo>
                    <a:pt x="0" y="4236"/>
                  </a:lnTo>
                </a:path>
              </a:pathLst>
            </a:custGeom>
            <a:ln w="28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51510" y="2208597"/>
              <a:ext cx="419734" cy="668020"/>
            </a:xfrm>
            <a:custGeom>
              <a:avLst/>
              <a:gdLst/>
              <a:ahLst/>
              <a:cxnLst/>
              <a:rect l="l" t="t" r="r" b="b"/>
              <a:pathLst>
                <a:path w="419735" h="668019">
                  <a:moveTo>
                    <a:pt x="207475" y="667596"/>
                  </a:moveTo>
                  <a:lnTo>
                    <a:pt x="277085" y="651329"/>
                  </a:lnTo>
                  <a:lnTo>
                    <a:pt x="333823" y="602530"/>
                  </a:lnTo>
                  <a:lnTo>
                    <a:pt x="358381" y="569998"/>
                  </a:lnTo>
                  <a:lnTo>
                    <a:pt x="378705" y="533229"/>
                  </a:lnTo>
                  <a:lnTo>
                    <a:pt x="394965" y="488666"/>
                  </a:lnTo>
                  <a:lnTo>
                    <a:pt x="407498" y="439529"/>
                  </a:lnTo>
                  <a:lnTo>
                    <a:pt x="415458" y="387002"/>
                  </a:lnTo>
                  <a:lnTo>
                    <a:pt x="419692" y="333967"/>
                  </a:lnTo>
                  <a:lnTo>
                    <a:pt x="415458" y="281102"/>
                  </a:lnTo>
                  <a:lnTo>
                    <a:pt x="407498" y="228067"/>
                  </a:lnTo>
                  <a:lnTo>
                    <a:pt x="394965" y="179268"/>
                  </a:lnTo>
                  <a:lnTo>
                    <a:pt x="378705" y="138433"/>
                  </a:lnTo>
                  <a:lnTo>
                    <a:pt x="358381" y="97936"/>
                  </a:lnTo>
                  <a:lnTo>
                    <a:pt x="333823" y="65065"/>
                  </a:lnTo>
                  <a:lnTo>
                    <a:pt x="305369" y="36768"/>
                  </a:lnTo>
                  <a:lnTo>
                    <a:pt x="244228" y="4236"/>
                  </a:lnTo>
                  <a:lnTo>
                    <a:pt x="207475" y="0"/>
                  </a:lnTo>
                  <a:lnTo>
                    <a:pt x="174956" y="4236"/>
                  </a:lnTo>
                  <a:lnTo>
                    <a:pt x="113814" y="36768"/>
                  </a:lnTo>
                  <a:lnTo>
                    <a:pt x="85361" y="65065"/>
                  </a:lnTo>
                  <a:lnTo>
                    <a:pt x="60802" y="97936"/>
                  </a:lnTo>
                  <a:lnTo>
                    <a:pt x="40309" y="138433"/>
                  </a:lnTo>
                  <a:lnTo>
                    <a:pt x="24050" y="179268"/>
                  </a:lnTo>
                  <a:lnTo>
                    <a:pt x="7960" y="228067"/>
                  </a:lnTo>
                  <a:lnTo>
                    <a:pt x="0" y="281102"/>
                  </a:lnTo>
                  <a:lnTo>
                    <a:pt x="0" y="333967"/>
                  </a:lnTo>
                  <a:lnTo>
                    <a:pt x="0" y="387002"/>
                  </a:lnTo>
                  <a:lnTo>
                    <a:pt x="7960" y="439529"/>
                  </a:lnTo>
                  <a:lnTo>
                    <a:pt x="24050" y="488666"/>
                  </a:lnTo>
                  <a:lnTo>
                    <a:pt x="40309" y="533229"/>
                  </a:lnTo>
                  <a:lnTo>
                    <a:pt x="60802" y="569998"/>
                  </a:lnTo>
                  <a:lnTo>
                    <a:pt x="85361" y="602530"/>
                  </a:lnTo>
                  <a:lnTo>
                    <a:pt x="113815" y="630827"/>
                  </a:lnTo>
                  <a:lnTo>
                    <a:pt x="174956" y="663360"/>
                  </a:lnTo>
                  <a:lnTo>
                    <a:pt x="207475" y="667596"/>
                  </a:lnTo>
                </a:path>
              </a:pathLst>
            </a:custGeom>
            <a:ln w="16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083354" y="2363081"/>
            <a:ext cx="575945" cy="3492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0320">
              <a:lnSpc>
                <a:spcPct val="101699"/>
              </a:lnSpc>
              <a:spcBef>
                <a:spcPts val="85"/>
              </a:spcBef>
              <a:tabLst>
                <a:tab pos="562610" algn="l"/>
              </a:tabLst>
            </a:pPr>
            <a:r>
              <a:rPr sz="1050" dirty="0">
                <a:latin typeface="Arial MT"/>
                <a:cs typeface="Arial MT"/>
              </a:rPr>
              <a:t>Shift</a:t>
            </a:r>
            <a:r>
              <a:rPr sz="1050" spc="340" dirty="0">
                <a:latin typeface="Arial MT"/>
                <a:cs typeface="Arial MT"/>
              </a:rPr>
              <a:t> </a:t>
            </a:r>
            <a:r>
              <a:rPr sz="105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050" dirty="0">
                <a:latin typeface="Arial MT"/>
                <a:cs typeface="Arial MT"/>
              </a:rPr>
              <a:t> left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80852" y="3526799"/>
            <a:ext cx="748665" cy="3498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1050" dirty="0">
                <a:latin typeface="Arial MT"/>
                <a:cs typeface="Arial MT"/>
              </a:rPr>
              <a:t>To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branch </a:t>
            </a:r>
            <a:r>
              <a:rPr sz="1050" dirty="0">
                <a:latin typeface="Arial MT"/>
                <a:cs typeface="Arial MT"/>
              </a:rPr>
              <a:t>control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logic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80852" y="2033349"/>
            <a:ext cx="8413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 MT"/>
                <a:cs typeface="Arial MT"/>
              </a:rPr>
              <a:t>Branch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target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39257" y="1626353"/>
            <a:ext cx="19748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 MT"/>
                <a:cs typeface="Arial MT"/>
              </a:rPr>
              <a:t>PC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+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4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from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instruction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datapath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61479" y="3087270"/>
            <a:ext cx="6502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 MT"/>
                <a:cs typeface="Arial MT"/>
              </a:rPr>
              <a:t>Instruction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904999" y="3299287"/>
            <a:ext cx="799465" cy="4445"/>
          </a:xfrm>
          <a:custGeom>
            <a:avLst/>
            <a:gdLst/>
            <a:ahLst/>
            <a:cxnLst/>
            <a:rect l="l" t="t" r="r" b="b"/>
            <a:pathLst>
              <a:path w="799464" h="4445">
                <a:moveTo>
                  <a:pt x="0" y="0"/>
                </a:moveTo>
                <a:lnTo>
                  <a:pt x="798906" y="4236"/>
                </a:lnTo>
              </a:path>
            </a:pathLst>
          </a:custGeom>
          <a:ln w="28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49742" y="2033349"/>
            <a:ext cx="6426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75" baseline="2645" dirty="0">
                <a:latin typeface="Arial MT"/>
                <a:cs typeface="Arial MT"/>
              </a:rPr>
              <a:t>Add</a:t>
            </a:r>
            <a:r>
              <a:rPr sz="1575" spc="712" baseline="264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Sum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44304" y="3132003"/>
            <a:ext cx="417830" cy="3213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R="5080" indent="81280">
              <a:lnSpc>
                <a:spcPts val="1060"/>
              </a:lnSpc>
              <a:spcBef>
                <a:spcPts val="309"/>
              </a:spcBef>
            </a:pPr>
            <a:r>
              <a:rPr sz="1050" spc="-20" dirty="0">
                <a:latin typeface="Arial MT"/>
                <a:cs typeface="Arial MT"/>
              </a:rPr>
              <a:t>Read </a:t>
            </a:r>
            <a:r>
              <a:rPr sz="1050" dirty="0">
                <a:latin typeface="Arial MT"/>
                <a:cs typeface="Arial MT"/>
              </a:rPr>
              <a:t>data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-60" dirty="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44304" y="3946199"/>
            <a:ext cx="417830" cy="3213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R="5080" indent="81280">
              <a:lnSpc>
                <a:spcPts val="1060"/>
              </a:lnSpc>
              <a:spcBef>
                <a:spcPts val="309"/>
              </a:spcBef>
            </a:pPr>
            <a:r>
              <a:rPr sz="1050" spc="-20" dirty="0">
                <a:latin typeface="Arial MT"/>
                <a:cs typeface="Arial MT"/>
              </a:rPr>
              <a:t>Read </a:t>
            </a:r>
            <a:r>
              <a:rPr sz="1050" dirty="0">
                <a:latin typeface="Arial MT"/>
                <a:cs typeface="Arial MT"/>
              </a:rPr>
              <a:t>data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-6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17344" y="2928504"/>
            <a:ext cx="1001394" cy="154241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R="425450">
              <a:lnSpc>
                <a:spcPts val="1060"/>
              </a:lnSpc>
              <a:spcBef>
                <a:spcPts val="309"/>
              </a:spcBef>
            </a:pPr>
            <a:r>
              <a:rPr sz="1050" spc="-20" dirty="0">
                <a:latin typeface="Arial MT"/>
                <a:cs typeface="Arial MT"/>
              </a:rPr>
              <a:t>Read </a:t>
            </a:r>
            <a:r>
              <a:rPr sz="1050" dirty="0">
                <a:latin typeface="Arial MT"/>
                <a:cs typeface="Arial MT"/>
              </a:rPr>
              <a:t>register</a:t>
            </a:r>
            <a:r>
              <a:rPr sz="1050" spc="40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  <a:p>
            <a:pPr marR="425450">
              <a:lnSpc>
                <a:spcPts val="1060"/>
              </a:lnSpc>
              <a:spcBef>
                <a:spcPts val="1080"/>
              </a:spcBef>
            </a:pPr>
            <a:r>
              <a:rPr sz="1050" spc="-20" dirty="0">
                <a:latin typeface="Arial MT"/>
                <a:cs typeface="Arial MT"/>
              </a:rPr>
              <a:t>Read </a:t>
            </a:r>
            <a:r>
              <a:rPr sz="1050" dirty="0">
                <a:latin typeface="Arial MT"/>
                <a:cs typeface="Arial MT"/>
              </a:rPr>
              <a:t>register</a:t>
            </a:r>
            <a:r>
              <a:rPr sz="1050" spc="40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  <a:p>
            <a:pPr marL="415290">
              <a:lnSpc>
                <a:spcPts val="985"/>
              </a:lnSpc>
            </a:pPr>
            <a:r>
              <a:rPr sz="1050" spc="-10" dirty="0">
                <a:latin typeface="Arial MT"/>
                <a:cs typeface="Arial MT"/>
              </a:rPr>
              <a:t>Registers</a:t>
            </a:r>
            <a:endParaRPr sz="1050">
              <a:latin typeface="Arial MT"/>
              <a:cs typeface="Arial MT"/>
            </a:endParaRPr>
          </a:p>
          <a:p>
            <a:pPr marR="540385">
              <a:lnSpc>
                <a:spcPts val="1060"/>
              </a:lnSpc>
              <a:spcBef>
                <a:spcPts val="105"/>
              </a:spcBef>
            </a:pPr>
            <a:r>
              <a:rPr sz="1050" spc="-10" dirty="0">
                <a:latin typeface="Arial MT"/>
                <a:cs typeface="Arial MT"/>
              </a:rPr>
              <a:t>Write register</a:t>
            </a:r>
            <a:endParaRPr sz="1050">
              <a:latin typeface="Arial MT"/>
              <a:cs typeface="Arial MT"/>
            </a:endParaRPr>
          </a:p>
          <a:p>
            <a:pPr marR="678180">
              <a:lnSpc>
                <a:spcPts val="1060"/>
              </a:lnSpc>
              <a:spcBef>
                <a:spcPts val="1080"/>
              </a:spcBef>
            </a:pPr>
            <a:r>
              <a:rPr sz="1050" spc="-10" dirty="0">
                <a:latin typeface="Arial MT"/>
                <a:cs typeface="Arial MT"/>
              </a:rPr>
              <a:t>Write </a:t>
            </a:r>
            <a:r>
              <a:rPr sz="1050" spc="-20" dirty="0">
                <a:latin typeface="Arial MT"/>
                <a:cs typeface="Arial MT"/>
              </a:rPr>
              <a:t>data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71405" y="2510032"/>
            <a:ext cx="2372360" cy="2651760"/>
            <a:chOff x="2671405" y="2510032"/>
            <a:chExt cx="2372360" cy="2651760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1405" y="3470253"/>
              <a:ext cx="65020" cy="6913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1405" y="3266754"/>
              <a:ext cx="65020" cy="6930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537649" y="2542565"/>
              <a:ext cx="457200" cy="2604770"/>
            </a:xfrm>
            <a:custGeom>
              <a:avLst/>
              <a:gdLst/>
              <a:ahLst/>
              <a:cxnLst/>
              <a:rect l="l" t="t" r="r" b="b"/>
              <a:pathLst>
                <a:path w="457200" h="2604770">
                  <a:moveTo>
                    <a:pt x="456784" y="0"/>
                  </a:moveTo>
                  <a:lnTo>
                    <a:pt x="354655" y="0"/>
                  </a:lnTo>
                  <a:lnTo>
                    <a:pt x="354655" y="2604591"/>
                  </a:lnTo>
                  <a:lnTo>
                    <a:pt x="0" y="2604591"/>
                  </a:lnTo>
                </a:path>
              </a:pathLst>
            </a:custGeom>
            <a:ln w="28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73940" y="2510032"/>
              <a:ext cx="69850" cy="65405"/>
            </a:xfrm>
            <a:custGeom>
              <a:avLst/>
              <a:gdLst/>
              <a:ahLst/>
              <a:cxnLst/>
              <a:rect l="l" t="t" r="r" b="b"/>
              <a:pathLst>
                <a:path w="69850" h="65405">
                  <a:moveTo>
                    <a:pt x="0" y="0"/>
                  </a:moveTo>
                  <a:lnTo>
                    <a:pt x="0" y="65065"/>
                  </a:lnTo>
                  <a:lnTo>
                    <a:pt x="69271" y="32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06247" y="4520090"/>
              <a:ext cx="3810" cy="195580"/>
            </a:xfrm>
            <a:custGeom>
              <a:avLst/>
              <a:gdLst/>
              <a:ahLst/>
              <a:cxnLst/>
              <a:rect l="l" t="t" r="r" b="b"/>
              <a:pathLst>
                <a:path w="3810" h="195579">
                  <a:moveTo>
                    <a:pt x="0" y="195534"/>
                  </a:moveTo>
                  <a:lnTo>
                    <a:pt x="3726" y="0"/>
                  </a:lnTo>
                </a:path>
              </a:pathLst>
            </a:custGeom>
            <a:ln w="12085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326758" y="4531989"/>
            <a:ext cx="5937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EB7500"/>
                </a:solidFill>
                <a:latin typeface="Arial MT"/>
                <a:cs typeface="Arial MT"/>
              </a:rPr>
              <a:t>RegWrite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18528" y="2826671"/>
            <a:ext cx="8909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EB7500"/>
                </a:solidFill>
                <a:latin typeface="Arial MT"/>
                <a:cs typeface="Arial MT"/>
              </a:rPr>
              <a:t>ALU</a:t>
            </a:r>
            <a:r>
              <a:rPr sz="1050" spc="1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EB7500"/>
                </a:solidFill>
                <a:latin typeface="Arial MT"/>
                <a:cs typeface="Arial MT"/>
              </a:rPr>
              <a:t>operation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86495" y="2916305"/>
            <a:ext cx="10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solidFill>
                  <a:srgbClr val="EB7500"/>
                </a:solidFill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89375" y="5977838"/>
            <a:ext cx="970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Datapath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2140" y="1860550"/>
            <a:ext cx="2399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Kaydırma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donanımı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gerekli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değildir: </a:t>
            </a:r>
            <a:r>
              <a:rPr sz="1200" dirty="0">
                <a:latin typeface="Tahoma"/>
                <a:cs typeface="Tahoma"/>
              </a:rPr>
              <a:t>Basit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olarak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girişler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çıkışlar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bağlıdır </a:t>
            </a:r>
            <a:r>
              <a:rPr sz="1200" dirty="0">
                <a:latin typeface="Tahoma"/>
                <a:cs typeface="Tahoma"/>
              </a:rPr>
              <a:t>Herbir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kaydırma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bit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soladır.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47492" y="2203450"/>
            <a:ext cx="1981835" cy="203835"/>
          </a:xfrm>
          <a:custGeom>
            <a:avLst/>
            <a:gdLst/>
            <a:ahLst/>
            <a:cxnLst/>
            <a:rect l="l" t="t" r="r" b="b"/>
            <a:pathLst>
              <a:path w="1981835" h="203835">
                <a:moveTo>
                  <a:pt x="1945174" y="162280"/>
                </a:moveTo>
                <a:lnTo>
                  <a:pt x="1886966" y="190500"/>
                </a:lnTo>
                <a:lnTo>
                  <a:pt x="1883918" y="192024"/>
                </a:lnTo>
                <a:lnTo>
                  <a:pt x="1882520" y="195834"/>
                </a:lnTo>
                <a:lnTo>
                  <a:pt x="1885569" y="202184"/>
                </a:lnTo>
                <a:lnTo>
                  <a:pt x="1889379" y="203453"/>
                </a:lnTo>
                <a:lnTo>
                  <a:pt x="1970691" y="164084"/>
                </a:lnTo>
                <a:lnTo>
                  <a:pt x="1968627" y="164084"/>
                </a:lnTo>
                <a:lnTo>
                  <a:pt x="1945174" y="162280"/>
                </a:lnTo>
                <a:close/>
              </a:path>
              <a:path w="1981835" h="203835">
                <a:moveTo>
                  <a:pt x="1956492" y="156793"/>
                </a:moveTo>
                <a:lnTo>
                  <a:pt x="1945174" y="162280"/>
                </a:lnTo>
                <a:lnTo>
                  <a:pt x="1968627" y="164084"/>
                </a:lnTo>
                <a:lnTo>
                  <a:pt x="1968709" y="163067"/>
                </a:lnTo>
                <a:lnTo>
                  <a:pt x="1965579" y="163067"/>
                </a:lnTo>
                <a:lnTo>
                  <a:pt x="1956492" y="156793"/>
                </a:lnTo>
                <a:close/>
              </a:path>
              <a:path w="1981835" h="203835">
                <a:moveTo>
                  <a:pt x="1897380" y="100457"/>
                </a:moveTo>
                <a:lnTo>
                  <a:pt x="1893316" y="101091"/>
                </a:lnTo>
                <a:lnTo>
                  <a:pt x="1891410" y="104012"/>
                </a:lnTo>
                <a:lnTo>
                  <a:pt x="1889379" y="106934"/>
                </a:lnTo>
                <a:lnTo>
                  <a:pt x="1890141" y="110871"/>
                </a:lnTo>
                <a:lnTo>
                  <a:pt x="1892934" y="112902"/>
                </a:lnTo>
                <a:lnTo>
                  <a:pt x="1946234" y="149709"/>
                </a:lnTo>
                <a:lnTo>
                  <a:pt x="1969643" y="151511"/>
                </a:lnTo>
                <a:lnTo>
                  <a:pt x="1968627" y="164084"/>
                </a:lnTo>
                <a:lnTo>
                  <a:pt x="1970691" y="164084"/>
                </a:lnTo>
                <a:lnTo>
                  <a:pt x="1981708" y="158750"/>
                </a:lnTo>
                <a:lnTo>
                  <a:pt x="1897380" y="100457"/>
                </a:lnTo>
                <a:close/>
              </a:path>
              <a:path w="1981835" h="203835">
                <a:moveTo>
                  <a:pt x="1966341" y="152019"/>
                </a:moveTo>
                <a:lnTo>
                  <a:pt x="1956492" y="156793"/>
                </a:lnTo>
                <a:lnTo>
                  <a:pt x="1965579" y="163067"/>
                </a:lnTo>
                <a:lnTo>
                  <a:pt x="1966341" y="152019"/>
                </a:lnTo>
                <a:close/>
              </a:path>
              <a:path w="1981835" h="203835">
                <a:moveTo>
                  <a:pt x="1969601" y="152019"/>
                </a:moveTo>
                <a:lnTo>
                  <a:pt x="1966341" y="152019"/>
                </a:lnTo>
                <a:lnTo>
                  <a:pt x="1965579" y="163067"/>
                </a:lnTo>
                <a:lnTo>
                  <a:pt x="1968709" y="163067"/>
                </a:lnTo>
                <a:lnTo>
                  <a:pt x="1969601" y="152019"/>
                </a:lnTo>
                <a:close/>
              </a:path>
              <a:path w="1981835" h="203835">
                <a:moveTo>
                  <a:pt x="1015" y="0"/>
                </a:moveTo>
                <a:lnTo>
                  <a:pt x="0" y="12700"/>
                </a:lnTo>
                <a:lnTo>
                  <a:pt x="1945174" y="162280"/>
                </a:lnTo>
                <a:lnTo>
                  <a:pt x="1956492" y="156793"/>
                </a:lnTo>
                <a:lnTo>
                  <a:pt x="1946234" y="149709"/>
                </a:lnTo>
                <a:lnTo>
                  <a:pt x="1015" y="0"/>
                </a:lnTo>
                <a:close/>
              </a:path>
              <a:path w="1981835" h="203835">
                <a:moveTo>
                  <a:pt x="1946234" y="149709"/>
                </a:moveTo>
                <a:lnTo>
                  <a:pt x="1956492" y="156793"/>
                </a:lnTo>
                <a:lnTo>
                  <a:pt x="1966341" y="152019"/>
                </a:lnTo>
                <a:lnTo>
                  <a:pt x="1969601" y="152019"/>
                </a:lnTo>
                <a:lnTo>
                  <a:pt x="1969643" y="151511"/>
                </a:lnTo>
                <a:lnTo>
                  <a:pt x="1946234" y="149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77200" y="285750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457200" y="0"/>
                </a:moveTo>
                <a:lnTo>
                  <a:pt x="0" y="0"/>
                </a:lnTo>
                <a:lnTo>
                  <a:pt x="0" y="152400"/>
                </a:lnTo>
                <a:lnTo>
                  <a:pt x="4572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0" y="240030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457200" y="0"/>
                </a:moveTo>
                <a:lnTo>
                  <a:pt x="0" y="0"/>
                </a:lnTo>
                <a:lnTo>
                  <a:pt x="0" y="152400"/>
                </a:lnTo>
                <a:lnTo>
                  <a:pt x="4572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3848100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533400" y="0"/>
                </a:moveTo>
                <a:lnTo>
                  <a:pt x="0" y="0"/>
                </a:lnTo>
                <a:lnTo>
                  <a:pt x="0" y="152400"/>
                </a:lnTo>
                <a:lnTo>
                  <a:pt x="533400" y="152400"/>
                </a:lnTo>
                <a:lnTo>
                  <a:pt x="533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46329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152400"/>
                </a:move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0" y="4632959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152400"/>
                </a:move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37185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152400"/>
                </a:move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3400" y="3718559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152400"/>
                </a:move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2727959"/>
            <a:ext cx="5476240" cy="3025140"/>
          </a:xfrm>
          <a:custGeom>
            <a:avLst/>
            <a:gdLst/>
            <a:ahLst/>
            <a:cxnLst/>
            <a:rect l="l" t="t" r="r" b="b"/>
            <a:pathLst>
              <a:path w="5476240" h="3025140">
                <a:moveTo>
                  <a:pt x="5475732" y="544068"/>
                </a:moveTo>
                <a:lnTo>
                  <a:pt x="3342132" y="544068"/>
                </a:lnTo>
                <a:lnTo>
                  <a:pt x="3342132" y="696468"/>
                </a:lnTo>
                <a:lnTo>
                  <a:pt x="3352800" y="696468"/>
                </a:lnTo>
                <a:lnTo>
                  <a:pt x="3352800" y="2872740"/>
                </a:lnTo>
                <a:lnTo>
                  <a:pt x="152400" y="2872740"/>
                </a:lnTo>
                <a:lnTo>
                  <a:pt x="152400" y="152400"/>
                </a:lnTo>
                <a:lnTo>
                  <a:pt x="3352800" y="152400"/>
                </a:lnTo>
                <a:lnTo>
                  <a:pt x="3352800" y="0"/>
                </a:lnTo>
                <a:lnTo>
                  <a:pt x="152400" y="0"/>
                </a:lnTo>
                <a:lnTo>
                  <a:pt x="76200" y="0"/>
                </a:lnTo>
                <a:lnTo>
                  <a:pt x="0" y="0"/>
                </a:lnTo>
                <a:lnTo>
                  <a:pt x="0" y="2872740"/>
                </a:lnTo>
                <a:lnTo>
                  <a:pt x="0" y="2971800"/>
                </a:lnTo>
                <a:lnTo>
                  <a:pt x="0" y="3025140"/>
                </a:lnTo>
                <a:lnTo>
                  <a:pt x="3429000" y="3025140"/>
                </a:lnTo>
                <a:lnTo>
                  <a:pt x="3429000" y="2971800"/>
                </a:lnTo>
                <a:lnTo>
                  <a:pt x="3505200" y="2971800"/>
                </a:lnTo>
                <a:lnTo>
                  <a:pt x="3505200" y="696468"/>
                </a:lnTo>
                <a:lnTo>
                  <a:pt x="5475732" y="696468"/>
                </a:lnTo>
                <a:lnTo>
                  <a:pt x="5475732" y="544068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3531" y="32613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381000" y="0"/>
                </a:moveTo>
                <a:lnTo>
                  <a:pt x="0" y="0"/>
                </a:ln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1940" y="24765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0"/>
                </a:moveTo>
                <a:lnTo>
                  <a:pt x="0" y="0"/>
                </a:lnTo>
                <a:lnTo>
                  <a:pt x="0" y="381000"/>
                </a:lnTo>
                <a:lnTo>
                  <a:pt x="152400" y="3810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37460" y="2487167"/>
            <a:ext cx="335280" cy="990600"/>
          </a:xfrm>
          <a:custGeom>
            <a:avLst/>
            <a:gdLst/>
            <a:ahLst/>
            <a:cxnLst/>
            <a:rect l="l" t="t" r="r" b="b"/>
            <a:pathLst>
              <a:path w="335280" h="990600">
                <a:moveTo>
                  <a:pt x="335280" y="413004"/>
                </a:moveTo>
                <a:lnTo>
                  <a:pt x="173736" y="413004"/>
                </a:lnTo>
                <a:lnTo>
                  <a:pt x="173736" y="0"/>
                </a:lnTo>
                <a:lnTo>
                  <a:pt x="0" y="0"/>
                </a:lnTo>
                <a:lnTo>
                  <a:pt x="0" y="609600"/>
                </a:lnTo>
                <a:lnTo>
                  <a:pt x="173736" y="609600"/>
                </a:lnTo>
                <a:lnTo>
                  <a:pt x="173736" y="565404"/>
                </a:lnTo>
                <a:lnTo>
                  <a:pt x="182880" y="565404"/>
                </a:lnTo>
                <a:lnTo>
                  <a:pt x="182880" y="990600"/>
                </a:lnTo>
                <a:lnTo>
                  <a:pt x="335280" y="990600"/>
                </a:lnTo>
                <a:lnTo>
                  <a:pt x="335280" y="565404"/>
                </a:lnTo>
                <a:lnTo>
                  <a:pt x="335280" y="457200"/>
                </a:lnTo>
                <a:lnTo>
                  <a:pt x="335280" y="413004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86155" y="2095500"/>
            <a:ext cx="8166100" cy="4152900"/>
            <a:chOff x="486155" y="2095500"/>
            <a:chExt cx="8166100" cy="4152900"/>
          </a:xfrm>
        </p:grpSpPr>
        <p:sp>
          <p:nvSpPr>
            <p:cNvPr id="14" name="object 14"/>
            <p:cNvSpPr/>
            <p:nvPr/>
          </p:nvSpPr>
          <p:spPr>
            <a:xfrm>
              <a:off x="1752600" y="2487167"/>
              <a:ext cx="556260" cy="990600"/>
            </a:xfrm>
            <a:custGeom>
              <a:avLst/>
              <a:gdLst/>
              <a:ahLst/>
              <a:cxnLst/>
              <a:rect l="l" t="t" r="r" b="b"/>
              <a:pathLst>
                <a:path w="556260" h="990600">
                  <a:moveTo>
                    <a:pt x="556260" y="414528"/>
                  </a:moveTo>
                  <a:lnTo>
                    <a:pt x="152400" y="414528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22860" y="457200"/>
                  </a:lnTo>
                  <a:lnTo>
                    <a:pt x="22860" y="566928"/>
                  </a:lnTo>
                  <a:lnTo>
                    <a:pt x="403860" y="566928"/>
                  </a:lnTo>
                  <a:lnTo>
                    <a:pt x="403860" y="990600"/>
                  </a:lnTo>
                  <a:lnTo>
                    <a:pt x="556260" y="990600"/>
                  </a:lnTo>
                  <a:lnTo>
                    <a:pt x="556260" y="566928"/>
                  </a:lnTo>
                  <a:lnTo>
                    <a:pt x="556260" y="457200"/>
                  </a:lnTo>
                  <a:lnTo>
                    <a:pt x="556260" y="414528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155" y="2095500"/>
              <a:ext cx="8166100" cy="41529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459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Animating</a:t>
            </a:r>
            <a:r>
              <a:rPr sz="4400" spc="-50" dirty="0"/>
              <a:t> </a:t>
            </a:r>
            <a:r>
              <a:rPr sz="4400" dirty="0"/>
              <a:t>the</a:t>
            </a:r>
            <a:r>
              <a:rPr sz="4400" spc="-15" dirty="0"/>
              <a:t> </a:t>
            </a:r>
            <a:r>
              <a:rPr sz="4400" spc="-10" dirty="0"/>
              <a:t>Datapath</a:t>
            </a:r>
            <a:endParaRPr sz="4400"/>
          </a:p>
        </p:txBody>
      </p:sp>
      <p:sp>
        <p:nvSpPr>
          <p:cNvPr id="17" name="object 17"/>
          <p:cNvSpPr txBox="1"/>
          <p:nvPr/>
        </p:nvSpPr>
        <p:spPr>
          <a:xfrm>
            <a:off x="4879975" y="5141214"/>
            <a:ext cx="4082415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beq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rs,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rt,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offset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(R[rs]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R[rt])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then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PC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&lt;-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PC+4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s_extend(offset&lt;&lt;2)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9" rIns="0" bIns="0" rtlCol="0">
            <a:spAutoFit/>
          </a:bodyPr>
          <a:lstStyle/>
          <a:p>
            <a:pPr marL="858519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MIPS</a:t>
            </a:r>
            <a:r>
              <a:rPr sz="4400" spc="-15" dirty="0"/>
              <a:t> </a:t>
            </a:r>
            <a:r>
              <a:rPr sz="4400" dirty="0"/>
              <a:t>Veriyolu</a:t>
            </a:r>
            <a:r>
              <a:rPr sz="4400" spc="-50" dirty="0"/>
              <a:t> </a:t>
            </a:r>
            <a:r>
              <a:rPr sz="4400" dirty="0"/>
              <a:t>I:</a:t>
            </a:r>
            <a:r>
              <a:rPr sz="4400" spc="-10" dirty="0"/>
              <a:t> Single-Cycle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51602" y="2513202"/>
            <a:ext cx="8597265" cy="3127375"/>
            <a:chOff x="51602" y="2513202"/>
            <a:chExt cx="8597265" cy="3127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02" y="2716960"/>
              <a:ext cx="8597011" cy="28219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8253" y="2513202"/>
              <a:ext cx="3465195" cy="3127375"/>
            </a:xfrm>
            <a:custGeom>
              <a:avLst/>
              <a:gdLst/>
              <a:ahLst/>
              <a:cxnLst/>
              <a:rect l="l" t="t" r="r" b="b"/>
              <a:pathLst>
                <a:path w="3465195" h="3127375">
                  <a:moveTo>
                    <a:pt x="414578" y="1776603"/>
                  </a:moveTo>
                  <a:lnTo>
                    <a:pt x="413689" y="1773301"/>
                  </a:lnTo>
                  <a:lnTo>
                    <a:pt x="390067" y="1688338"/>
                  </a:lnTo>
                  <a:lnTo>
                    <a:pt x="387146" y="1677797"/>
                  </a:lnTo>
                  <a:lnTo>
                    <a:pt x="317080" y="1747901"/>
                  </a:lnTo>
                  <a:lnTo>
                    <a:pt x="314591" y="1750314"/>
                  </a:lnTo>
                  <a:lnTo>
                    <a:pt x="314591" y="1754378"/>
                  </a:lnTo>
                  <a:lnTo>
                    <a:pt x="317080" y="1756791"/>
                  </a:lnTo>
                  <a:lnTo>
                    <a:pt x="319557" y="1759331"/>
                  </a:lnTo>
                  <a:lnTo>
                    <a:pt x="323583" y="1759331"/>
                  </a:lnTo>
                  <a:lnTo>
                    <a:pt x="326059" y="1756791"/>
                  </a:lnTo>
                  <a:lnTo>
                    <a:pt x="371754" y="1711096"/>
                  </a:lnTo>
                  <a:lnTo>
                    <a:pt x="0" y="3123984"/>
                  </a:lnTo>
                  <a:lnTo>
                    <a:pt x="12293" y="3127210"/>
                  </a:lnTo>
                  <a:lnTo>
                    <a:pt x="384098" y="1714182"/>
                  </a:lnTo>
                  <a:lnTo>
                    <a:pt x="401370" y="1776603"/>
                  </a:lnTo>
                  <a:lnTo>
                    <a:pt x="402386" y="1780032"/>
                  </a:lnTo>
                  <a:lnTo>
                    <a:pt x="405815" y="1782064"/>
                  </a:lnTo>
                  <a:lnTo>
                    <a:pt x="409244" y="1781048"/>
                  </a:lnTo>
                  <a:lnTo>
                    <a:pt x="412673" y="1780159"/>
                  </a:lnTo>
                  <a:lnTo>
                    <a:pt x="414578" y="1776603"/>
                  </a:lnTo>
                  <a:close/>
                </a:path>
                <a:path w="3465195" h="3127375">
                  <a:moveTo>
                    <a:pt x="3465118" y="1198753"/>
                  </a:moveTo>
                  <a:lnTo>
                    <a:pt x="3463340" y="1195197"/>
                  </a:lnTo>
                  <a:lnTo>
                    <a:pt x="3459911" y="1194181"/>
                  </a:lnTo>
                  <a:lnTo>
                    <a:pt x="3456609" y="1193165"/>
                  </a:lnTo>
                  <a:lnTo>
                    <a:pt x="3453053" y="1194943"/>
                  </a:lnTo>
                  <a:lnTo>
                    <a:pt x="3451910" y="1198753"/>
                  </a:lnTo>
                  <a:lnTo>
                    <a:pt x="3433089" y="1260335"/>
                  </a:lnTo>
                  <a:lnTo>
                    <a:pt x="3136569" y="0"/>
                  </a:lnTo>
                  <a:lnTo>
                    <a:pt x="3124123" y="2794"/>
                  </a:lnTo>
                  <a:lnTo>
                    <a:pt x="3420745" y="1263142"/>
                  </a:lnTo>
                  <a:lnTo>
                    <a:pt x="3373678" y="1213612"/>
                  </a:lnTo>
                  <a:lnTo>
                    <a:pt x="3369741" y="1213485"/>
                  </a:lnTo>
                  <a:lnTo>
                    <a:pt x="3364661" y="1218311"/>
                  </a:lnTo>
                  <a:lnTo>
                    <a:pt x="3364534" y="1222375"/>
                  </a:lnTo>
                  <a:lnTo>
                    <a:pt x="3435146" y="1296797"/>
                  </a:lnTo>
                  <a:lnTo>
                    <a:pt x="3438436" y="1286002"/>
                  </a:lnTo>
                  <a:lnTo>
                    <a:pt x="3465118" y="11987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45994" y="2088845"/>
            <a:ext cx="33381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Giriş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register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(R-</a:t>
            </a:r>
            <a:r>
              <a:rPr sz="1200" dirty="0">
                <a:latin typeface="Tahoma"/>
                <a:cs typeface="Tahoma"/>
              </a:rPr>
              <a:t>type)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yada</a:t>
            </a:r>
            <a:r>
              <a:rPr sz="1200" spc="2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komutun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alt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yarısı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8794" y="5930290"/>
            <a:ext cx="4147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R-</a:t>
            </a:r>
            <a:r>
              <a:rPr sz="1600" b="1" dirty="0">
                <a:latin typeface="Tahoma"/>
                <a:cs typeface="Tahoma"/>
              </a:rPr>
              <a:t>tip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komutlar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ve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load/store</a:t>
            </a:r>
            <a:r>
              <a:rPr sz="1600" b="1" spc="-20" dirty="0">
                <a:latin typeface="Tahoma"/>
                <a:cs typeface="Tahoma"/>
              </a:rPr>
              <a:t> için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Tahoma"/>
                <a:cs typeface="Tahoma"/>
              </a:rPr>
              <a:t>veriyolu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oluşturmak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için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2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mux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kullanılır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114" y="5641340"/>
            <a:ext cx="1673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Veri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ya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ALU’dan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(R-</a:t>
            </a:r>
            <a:r>
              <a:rPr sz="1200" spc="-10" dirty="0">
                <a:latin typeface="Tahoma"/>
                <a:cs typeface="Tahoma"/>
              </a:rPr>
              <a:t>type) Yada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hafızadan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(load)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6528" y="3429000"/>
            <a:ext cx="7510780" cy="2209800"/>
          </a:xfrm>
          <a:custGeom>
            <a:avLst/>
            <a:gdLst/>
            <a:ahLst/>
            <a:cxnLst/>
            <a:rect l="l" t="t" r="r" b="b"/>
            <a:pathLst>
              <a:path w="7510780" h="2209800">
                <a:moveTo>
                  <a:pt x="7510272" y="990600"/>
                </a:moveTo>
                <a:lnTo>
                  <a:pt x="7357872" y="990600"/>
                </a:lnTo>
                <a:lnTo>
                  <a:pt x="7357872" y="2057400"/>
                </a:lnTo>
                <a:lnTo>
                  <a:pt x="152400" y="2057400"/>
                </a:lnTo>
                <a:lnTo>
                  <a:pt x="152400" y="0"/>
                </a:lnTo>
                <a:lnTo>
                  <a:pt x="0" y="0"/>
                </a:lnTo>
                <a:lnTo>
                  <a:pt x="0" y="2209800"/>
                </a:lnTo>
                <a:lnTo>
                  <a:pt x="42672" y="2209800"/>
                </a:lnTo>
                <a:lnTo>
                  <a:pt x="152400" y="2209800"/>
                </a:lnTo>
                <a:lnTo>
                  <a:pt x="7510272" y="2209800"/>
                </a:lnTo>
                <a:lnTo>
                  <a:pt x="7510272" y="2133600"/>
                </a:lnTo>
                <a:lnTo>
                  <a:pt x="7510272" y="2057400"/>
                </a:lnTo>
                <a:lnTo>
                  <a:pt x="7510272" y="9906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4132" y="2263139"/>
            <a:ext cx="2853055" cy="465455"/>
          </a:xfrm>
          <a:custGeom>
            <a:avLst/>
            <a:gdLst/>
            <a:ahLst/>
            <a:cxnLst/>
            <a:rect l="l" t="t" r="r" b="b"/>
            <a:pathLst>
              <a:path w="2853055" h="465455">
                <a:moveTo>
                  <a:pt x="2852928" y="22860"/>
                </a:moveTo>
                <a:lnTo>
                  <a:pt x="2819400" y="22860"/>
                </a:lnTo>
                <a:lnTo>
                  <a:pt x="2819400" y="0"/>
                </a:lnTo>
                <a:lnTo>
                  <a:pt x="0" y="0"/>
                </a:lnTo>
                <a:lnTo>
                  <a:pt x="0" y="152400"/>
                </a:lnTo>
                <a:lnTo>
                  <a:pt x="1687068" y="152400"/>
                </a:lnTo>
                <a:lnTo>
                  <a:pt x="1687068" y="465328"/>
                </a:lnTo>
                <a:lnTo>
                  <a:pt x="1839468" y="465328"/>
                </a:lnTo>
                <a:lnTo>
                  <a:pt x="1839468" y="152400"/>
                </a:lnTo>
                <a:lnTo>
                  <a:pt x="2186940" y="152400"/>
                </a:lnTo>
                <a:lnTo>
                  <a:pt x="2186940" y="465328"/>
                </a:lnTo>
                <a:lnTo>
                  <a:pt x="2339340" y="465328"/>
                </a:lnTo>
                <a:lnTo>
                  <a:pt x="2339340" y="152400"/>
                </a:lnTo>
                <a:lnTo>
                  <a:pt x="2700528" y="152400"/>
                </a:lnTo>
                <a:lnTo>
                  <a:pt x="2700528" y="465328"/>
                </a:lnTo>
                <a:lnTo>
                  <a:pt x="2852928" y="465328"/>
                </a:lnTo>
                <a:lnTo>
                  <a:pt x="2852928" y="2286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6527" y="3352800"/>
            <a:ext cx="436245" cy="152400"/>
          </a:xfrm>
          <a:custGeom>
            <a:avLst/>
            <a:gdLst/>
            <a:ahLst/>
            <a:cxnLst/>
            <a:rect l="l" t="t" r="r" b="b"/>
            <a:pathLst>
              <a:path w="436244" h="152400">
                <a:moveTo>
                  <a:pt x="0" y="152400"/>
                </a:moveTo>
                <a:lnTo>
                  <a:pt x="435824" y="152400"/>
                </a:lnTo>
                <a:lnTo>
                  <a:pt x="4358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200" y="38100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304800" y="0"/>
                </a:moveTo>
                <a:lnTo>
                  <a:pt x="0" y="0"/>
                </a:lnTo>
                <a:lnTo>
                  <a:pt x="0" y="152400"/>
                </a:lnTo>
                <a:lnTo>
                  <a:pt x="3048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9000" y="2971800"/>
            <a:ext cx="1143000" cy="152400"/>
          </a:xfrm>
          <a:custGeom>
            <a:avLst/>
            <a:gdLst/>
            <a:ahLst/>
            <a:cxnLst/>
            <a:rect l="l" t="t" r="r" b="b"/>
            <a:pathLst>
              <a:path w="1143000" h="152400">
                <a:moveTo>
                  <a:pt x="1143000" y="0"/>
                </a:moveTo>
                <a:lnTo>
                  <a:pt x="0" y="0"/>
                </a:lnTo>
                <a:lnTo>
                  <a:pt x="0" y="152400"/>
                </a:lnTo>
                <a:lnTo>
                  <a:pt x="1143000" y="1524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58740" y="3352800"/>
            <a:ext cx="2918460" cy="2057400"/>
          </a:xfrm>
          <a:custGeom>
            <a:avLst/>
            <a:gdLst/>
            <a:ahLst/>
            <a:cxnLst/>
            <a:rect l="l" t="t" r="r" b="b"/>
            <a:pathLst>
              <a:path w="2918459" h="2057400">
                <a:moveTo>
                  <a:pt x="2918460" y="1219200"/>
                </a:moveTo>
                <a:lnTo>
                  <a:pt x="2766060" y="1219200"/>
                </a:lnTo>
                <a:lnTo>
                  <a:pt x="2613660" y="1219200"/>
                </a:lnTo>
                <a:lnTo>
                  <a:pt x="2613660" y="1371600"/>
                </a:lnTo>
                <a:lnTo>
                  <a:pt x="2613660" y="1905000"/>
                </a:lnTo>
                <a:lnTo>
                  <a:pt x="480060" y="1905000"/>
                </a:lnTo>
                <a:lnTo>
                  <a:pt x="480060" y="76200"/>
                </a:lnTo>
                <a:lnTo>
                  <a:pt x="457200" y="76200"/>
                </a:lnTo>
                <a:lnTo>
                  <a:pt x="457200" y="0"/>
                </a:lnTo>
                <a:lnTo>
                  <a:pt x="0" y="0"/>
                </a:lnTo>
                <a:lnTo>
                  <a:pt x="0" y="152400"/>
                </a:lnTo>
                <a:lnTo>
                  <a:pt x="327660" y="152400"/>
                </a:lnTo>
                <a:lnTo>
                  <a:pt x="327660" y="1905000"/>
                </a:lnTo>
                <a:lnTo>
                  <a:pt x="327660" y="2057400"/>
                </a:lnTo>
                <a:lnTo>
                  <a:pt x="480060" y="2057400"/>
                </a:lnTo>
                <a:lnTo>
                  <a:pt x="2613660" y="2057400"/>
                </a:lnTo>
                <a:lnTo>
                  <a:pt x="2766060" y="2057400"/>
                </a:lnTo>
                <a:lnTo>
                  <a:pt x="2766060" y="1905000"/>
                </a:lnTo>
                <a:lnTo>
                  <a:pt x="2766060" y="1371600"/>
                </a:lnTo>
                <a:lnTo>
                  <a:pt x="2918460" y="1371600"/>
                </a:lnTo>
                <a:lnTo>
                  <a:pt x="2918460" y="12192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05800" y="44196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304800" y="0"/>
                </a:moveTo>
                <a:lnTo>
                  <a:pt x="0" y="0"/>
                </a:lnTo>
                <a:lnTo>
                  <a:pt x="0" y="152400"/>
                </a:lnTo>
                <a:lnTo>
                  <a:pt x="3048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204207" y="2325448"/>
            <a:ext cx="2834640" cy="1857375"/>
            <a:chOff x="1204207" y="2325448"/>
            <a:chExt cx="2834640" cy="1857375"/>
          </a:xfrm>
        </p:grpSpPr>
        <p:sp>
          <p:nvSpPr>
            <p:cNvPr id="10" name="object 10"/>
            <p:cNvSpPr/>
            <p:nvPr/>
          </p:nvSpPr>
          <p:spPr>
            <a:xfrm>
              <a:off x="3428999" y="3625596"/>
              <a:ext cx="609600" cy="131445"/>
            </a:xfrm>
            <a:custGeom>
              <a:avLst/>
              <a:gdLst/>
              <a:ahLst/>
              <a:cxnLst/>
              <a:rect l="l" t="t" r="r" b="b"/>
              <a:pathLst>
                <a:path w="609600" h="131445">
                  <a:moveTo>
                    <a:pt x="60960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609600" y="131063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2352" y="2728455"/>
              <a:ext cx="1821180" cy="1421130"/>
            </a:xfrm>
            <a:custGeom>
              <a:avLst/>
              <a:gdLst/>
              <a:ahLst/>
              <a:cxnLst/>
              <a:rect l="l" t="t" r="r" b="b"/>
              <a:pathLst>
                <a:path w="1821179" h="1421129">
                  <a:moveTo>
                    <a:pt x="0" y="1420536"/>
                  </a:moveTo>
                  <a:lnTo>
                    <a:pt x="1821178" y="1420536"/>
                  </a:lnTo>
                  <a:lnTo>
                    <a:pt x="1821178" y="0"/>
                  </a:lnTo>
                  <a:lnTo>
                    <a:pt x="0" y="0"/>
                  </a:lnTo>
                  <a:lnTo>
                    <a:pt x="0" y="1420536"/>
                  </a:lnTo>
                  <a:close/>
                </a:path>
              </a:pathLst>
            </a:custGeom>
            <a:ln w="668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8004" y="3377077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4" h="134620">
                  <a:moveTo>
                    <a:pt x="0" y="0"/>
                  </a:moveTo>
                  <a:lnTo>
                    <a:pt x="0" y="134197"/>
                  </a:lnTo>
                  <a:lnTo>
                    <a:pt x="156553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1035" y="3444176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335301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69759" y="2605496"/>
              <a:ext cx="112395" cy="134620"/>
            </a:xfrm>
            <a:custGeom>
              <a:avLst/>
              <a:gdLst/>
              <a:ahLst/>
              <a:cxnLst/>
              <a:rect l="l" t="t" r="r" b="b"/>
              <a:pathLst>
                <a:path w="112394" h="134619">
                  <a:moveTo>
                    <a:pt x="111808" y="0"/>
                  </a:moveTo>
                  <a:lnTo>
                    <a:pt x="0" y="0"/>
                  </a:lnTo>
                  <a:lnTo>
                    <a:pt x="55792" y="134197"/>
                  </a:lnTo>
                  <a:lnTo>
                    <a:pt x="111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25552" y="2336878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7860"/>
                  </a:lnTo>
                </a:path>
              </a:pathLst>
            </a:custGeom>
            <a:ln w="22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72561" y="2605496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60" h="134619">
                  <a:moveTo>
                    <a:pt x="111696" y="0"/>
                  </a:moveTo>
                  <a:lnTo>
                    <a:pt x="0" y="0"/>
                  </a:lnTo>
                  <a:lnTo>
                    <a:pt x="56015" y="134197"/>
                  </a:lnTo>
                  <a:lnTo>
                    <a:pt x="111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28577" y="2336878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7860"/>
                  </a:lnTo>
                </a:path>
              </a:pathLst>
            </a:custGeom>
            <a:ln w="22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029" y="239273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38" y="0"/>
                  </a:moveTo>
                  <a:lnTo>
                    <a:pt x="0" y="100815"/>
                  </a:lnTo>
                </a:path>
              </a:pathLst>
            </a:custGeom>
            <a:ln w="1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64540" y="397510"/>
            <a:ext cx="5495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R-</a:t>
            </a:r>
            <a:r>
              <a:rPr sz="4000" dirty="0"/>
              <a:t>tipi</a:t>
            </a:r>
            <a:r>
              <a:rPr sz="4000" spc="-25" dirty="0"/>
              <a:t> </a:t>
            </a:r>
            <a:r>
              <a:rPr sz="4000" dirty="0"/>
              <a:t>komutun</a:t>
            </a:r>
            <a:r>
              <a:rPr sz="4000" spc="-30" dirty="0"/>
              <a:t> </a:t>
            </a:r>
            <a:r>
              <a:rPr sz="4000" spc="-10" dirty="0"/>
              <a:t>çalışması</a:t>
            </a:r>
            <a:endParaRPr sz="4000"/>
          </a:p>
        </p:txBody>
      </p:sp>
      <p:sp>
        <p:nvSpPr>
          <p:cNvPr id="20" name="object 20"/>
          <p:cNvSpPr txBox="1"/>
          <p:nvPr/>
        </p:nvSpPr>
        <p:spPr>
          <a:xfrm>
            <a:off x="5718428" y="1215897"/>
            <a:ext cx="2217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add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rd,rs,rt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68867" y="2346411"/>
            <a:ext cx="10096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latin typeface="Arial MT"/>
                <a:cs typeface="Arial MT"/>
              </a:rPr>
              <a:t>5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83831" y="239273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426" y="0"/>
                </a:moveTo>
                <a:lnTo>
                  <a:pt x="0" y="100815"/>
                </a:lnTo>
              </a:path>
            </a:pathLst>
          </a:custGeom>
          <a:ln w="1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71558" y="2346411"/>
            <a:ext cx="10096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latin typeface="Arial MT"/>
                <a:cs typeface="Arial MT"/>
              </a:rPr>
              <a:t>5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8793" y="243769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493" y="0"/>
                </a:moveTo>
                <a:lnTo>
                  <a:pt x="0" y="100481"/>
                </a:lnTo>
              </a:path>
            </a:pathLst>
          </a:custGeom>
          <a:ln w="1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06587" y="2391311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16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29837" y="3733810"/>
            <a:ext cx="34734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25" dirty="0">
                <a:latin typeface="Arial"/>
                <a:cs typeface="Arial"/>
              </a:rPr>
              <a:t>RD2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28577" y="4148992"/>
            <a:ext cx="111760" cy="268605"/>
            <a:chOff x="2528577" y="4148992"/>
            <a:chExt cx="111760" cy="268605"/>
          </a:xfrm>
        </p:grpSpPr>
        <p:sp>
          <p:nvSpPr>
            <p:cNvPr id="28" name="object 28"/>
            <p:cNvSpPr/>
            <p:nvPr/>
          </p:nvSpPr>
          <p:spPr>
            <a:xfrm>
              <a:off x="2528577" y="41489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60" h="134620">
                  <a:moveTo>
                    <a:pt x="55680" y="0"/>
                  </a:moveTo>
                  <a:lnTo>
                    <a:pt x="0" y="134086"/>
                  </a:lnTo>
                  <a:lnTo>
                    <a:pt x="111696" y="134086"/>
                  </a:lnTo>
                  <a:lnTo>
                    <a:pt x="5568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84258" y="4193613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h="212725">
                  <a:moveTo>
                    <a:pt x="0" y="0"/>
                  </a:moveTo>
                  <a:lnTo>
                    <a:pt x="0" y="212423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80564" y="3901334"/>
            <a:ext cx="71501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RegWrite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77539" y="2713283"/>
            <a:ext cx="1699260" cy="8312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240"/>
              </a:spcBef>
              <a:tabLst>
                <a:tab pos="716280" algn="l"/>
                <a:tab pos="1219200" algn="l"/>
              </a:tabLst>
            </a:pPr>
            <a:r>
              <a:rPr sz="1200" b="1" spc="-25" dirty="0">
                <a:latin typeface="Arial"/>
                <a:cs typeface="Arial"/>
              </a:rPr>
              <a:t>RN1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25" dirty="0">
                <a:latin typeface="Arial"/>
                <a:cs typeface="Arial"/>
              </a:rPr>
              <a:t>RN2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25" dirty="0">
                <a:latin typeface="Arial"/>
                <a:cs typeface="Arial"/>
              </a:rPr>
              <a:t>WN</a:t>
            </a:r>
            <a:endParaRPr sz="1200">
              <a:latin typeface="Arial"/>
              <a:cs typeface="Arial"/>
            </a:endParaRPr>
          </a:p>
          <a:p>
            <a:pPr marL="1364615">
              <a:lnSpc>
                <a:spcPts val="1205"/>
              </a:lnSpc>
              <a:spcBef>
                <a:spcPts val="145"/>
              </a:spcBef>
            </a:pPr>
            <a:r>
              <a:rPr sz="1200" b="1" spc="-25" dirty="0">
                <a:latin typeface="Arial"/>
                <a:cs typeface="Arial"/>
              </a:rPr>
              <a:t>RD1</a:t>
            </a:r>
            <a:endParaRPr sz="1200">
              <a:latin typeface="Arial"/>
              <a:cs typeface="Arial"/>
            </a:endParaRPr>
          </a:p>
          <a:p>
            <a:pPr marL="191770">
              <a:lnSpc>
                <a:spcPts val="1625"/>
              </a:lnSpc>
            </a:pPr>
            <a:r>
              <a:rPr sz="1550" b="1" dirty="0">
                <a:latin typeface="Arial"/>
                <a:cs typeface="Arial"/>
              </a:rPr>
              <a:t>Register</a:t>
            </a:r>
            <a:r>
              <a:rPr sz="1550" b="1" spc="-90" dirty="0">
                <a:latin typeface="Arial"/>
                <a:cs typeface="Arial"/>
              </a:rPr>
              <a:t> </a:t>
            </a:r>
            <a:r>
              <a:rPr sz="1550" b="1" spc="-20" dirty="0">
                <a:latin typeface="Arial"/>
                <a:cs typeface="Arial"/>
              </a:rPr>
              <a:t>File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b="1" spc="-25" dirty="0">
                <a:latin typeface="Arial"/>
                <a:cs typeface="Arial"/>
              </a:rPr>
              <a:t>WD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16704" y="2526745"/>
            <a:ext cx="2229485" cy="1645285"/>
            <a:chOff x="3416704" y="2526745"/>
            <a:chExt cx="2229485" cy="1645285"/>
          </a:xfrm>
        </p:grpSpPr>
        <p:sp>
          <p:nvSpPr>
            <p:cNvPr id="33" name="object 33"/>
            <p:cNvSpPr/>
            <p:nvPr/>
          </p:nvSpPr>
          <p:spPr>
            <a:xfrm>
              <a:off x="4528515" y="2728455"/>
              <a:ext cx="603885" cy="1409700"/>
            </a:xfrm>
            <a:custGeom>
              <a:avLst/>
              <a:gdLst/>
              <a:ahLst/>
              <a:cxnLst/>
              <a:rect l="l" t="t" r="r" b="b"/>
              <a:pathLst>
                <a:path w="603885" h="1409700">
                  <a:moveTo>
                    <a:pt x="0" y="0"/>
                  </a:moveTo>
                  <a:lnTo>
                    <a:pt x="0" y="604000"/>
                  </a:lnTo>
                  <a:lnTo>
                    <a:pt x="100761" y="704481"/>
                  </a:lnTo>
                  <a:lnTo>
                    <a:pt x="0" y="805297"/>
                  </a:lnTo>
                  <a:lnTo>
                    <a:pt x="0" y="1409297"/>
                  </a:lnTo>
                  <a:lnTo>
                    <a:pt x="603451" y="1107297"/>
                  </a:lnTo>
                  <a:lnTo>
                    <a:pt x="603451" y="30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8515" y="2728455"/>
              <a:ext cx="603885" cy="1409700"/>
            </a:xfrm>
            <a:custGeom>
              <a:avLst/>
              <a:gdLst/>
              <a:ahLst/>
              <a:cxnLst/>
              <a:rect l="l" t="t" r="r" b="b"/>
              <a:pathLst>
                <a:path w="603885" h="1409700">
                  <a:moveTo>
                    <a:pt x="0" y="0"/>
                  </a:moveTo>
                  <a:lnTo>
                    <a:pt x="0" y="604000"/>
                  </a:lnTo>
                  <a:lnTo>
                    <a:pt x="100761" y="704481"/>
                  </a:lnTo>
                  <a:lnTo>
                    <a:pt x="0" y="805297"/>
                  </a:lnTo>
                  <a:lnTo>
                    <a:pt x="0" y="1409297"/>
                  </a:lnTo>
                  <a:lnTo>
                    <a:pt x="603451" y="1107297"/>
                  </a:lnTo>
                  <a:lnTo>
                    <a:pt x="603451" y="302000"/>
                  </a:lnTo>
                  <a:lnTo>
                    <a:pt x="0" y="0"/>
                  </a:lnTo>
                </a:path>
              </a:pathLst>
            </a:custGeom>
            <a:ln w="669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94501" y="2974595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19">
                  <a:moveTo>
                    <a:pt x="0" y="0"/>
                  </a:moveTo>
                  <a:lnTo>
                    <a:pt x="0" y="134197"/>
                  </a:lnTo>
                  <a:lnTo>
                    <a:pt x="156553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33531" y="3041694"/>
              <a:ext cx="2112010" cy="402590"/>
            </a:xfrm>
            <a:custGeom>
              <a:avLst/>
              <a:gdLst/>
              <a:ahLst/>
              <a:cxnLst/>
              <a:rect l="l" t="t" r="r" b="b"/>
              <a:pathLst>
                <a:path w="2112010" h="402589">
                  <a:moveTo>
                    <a:pt x="1039191" y="0"/>
                  </a:moveTo>
                  <a:lnTo>
                    <a:pt x="0" y="0"/>
                  </a:lnTo>
                </a:path>
                <a:path w="2112010" h="402589">
                  <a:moveTo>
                    <a:pt x="2111969" y="402481"/>
                  </a:moveTo>
                  <a:lnTo>
                    <a:pt x="1709705" y="402481"/>
                  </a:lnTo>
                </a:path>
              </a:pathLst>
            </a:custGeom>
            <a:ln w="33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85495" y="2761838"/>
              <a:ext cx="112395" cy="134620"/>
            </a:xfrm>
            <a:custGeom>
              <a:avLst/>
              <a:gdLst/>
              <a:ahLst/>
              <a:cxnLst/>
              <a:rect l="l" t="t" r="r" b="b"/>
              <a:pathLst>
                <a:path w="112395" h="134619">
                  <a:moveTo>
                    <a:pt x="111808" y="0"/>
                  </a:moveTo>
                  <a:lnTo>
                    <a:pt x="0" y="0"/>
                  </a:lnTo>
                  <a:lnTo>
                    <a:pt x="56015" y="134420"/>
                  </a:lnTo>
                  <a:lnTo>
                    <a:pt x="11180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41511" y="2538175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0"/>
                  </a:moveTo>
                  <a:lnTo>
                    <a:pt x="0" y="313239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12025" y="3086315"/>
              <a:ext cx="134620" cy="112395"/>
            </a:xfrm>
            <a:custGeom>
              <a:avLst/>
              <a:gdLst/>
              <a:ahLst/>
              <a:cxnLst/>
              <a:rect l="l" t="t" r="r" b="b"/>
              <a:pathLst>
                <a:path w="134620" h="112394">
                  <a:moveTo>
                    <a:pt x="0" y="0"/>
                  </a:moveTo>
                  <a:lnTo>
                    <a:pt x="0" y="111942"/>
                  </a:lnTo>
                  <a:lnTo>
                    <a:pt x="134013" y="55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43237" y="3142175"/>
              <a:ext cx="458470" cy="0"/>
            </a:xfrm>
            <a:custGeom>
              <a:avLst/>
              <a:gdLst/>
              <a:ahLst/>
              <a:cxnLst/>
              <a:rect l="l" t="t" r="r" b="b"/>
              <a:pathLst>
                <a:path w="458470">
                  <a:moveTo>
                    <a:pt x="458056" y="0"/>
                  </a:moveTo>
                  <a:lnTo>
                    <a:pt x="0" y="0"/>
                  </a:lnTo>
                </a:path>
              </a:pathLst>
            </a:custGeom>
            <a:ln w="22178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426547" y="2312996"/>
            <a:ext cx="76771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Operation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27511" y="3051405"/>
            <a:ext cx="4171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30" dirty="0">
                <a:latin typeface="Arial"/>
                <a:cs typeface="Arial"/>
              </a:rPr>
              <a:t>ALU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99230" y="2320051"/>
            <a:ext cx="8336280" cy="3255010"/>
            <a:chOff x="299230" y="2320051"/>
            <a:chExt cx="8336280" cy="3255010"/>
          </a:xfrm>
        </p:grpSpPr>
        <p:sp>
          <p:nvSpPr>
            <p:cNvPr id="44" name="object 44"/>
            <p:cNvSpPr/>
            <p:nvPr/>
          </p:nvSpPr>
          <p:spPr>
            <a:xfrm>
              <a:off x="316057" y="2336878"/>
              <a:ext cx="8302625" cy="3221355"/>
            </a:xfrm>
            <a:custGeom>
              <a:avLst/>
              <a:gdLst/>
              <a:ahLst/>
              <a:cxnLst/>
              <a:rect l="l" t="t" r="r" b="b"/>
              <a:pathLst>
                <a:path w="8302625" h="3221354">
                  <a:moveTo>
                    <a:pt x="8302158" y="3221092"/>
                  </a:moveTo>
                  <a:lnTo>
                    <a:pt x="904977" y="3221092"/>
                  </a:lnTo>
                </a:path>
                <a:path w="8302625" h="3221354">
                  <a:moveTo>
                    <a:pt x="8302158" y="2169951"/>
                  </a:moveTo>
                  <a:lnTo>
                    <a:pt x="8302158" y="3221092"/>
                  </a:lnTo>
                </a:path>
                <a:path w="8302625" h="3221354">
                  <a:moveTo>
                    <a:pt x="904977" y="1107297"/>
                  </a:moveTo>
                  <a:lnTo>
                    <a:pt x="904977" y="3221092"/>
                  </a:lnTo>
                </a:path>
                <a:path w="8302625" h="3221354">
                  <a:moveTo>
                    <a:pt x="2715209" y="0"/>
                  </a:moveTo>
                  <a:lnTo>
                    <a:pt x="0" y="0"/>
                  </a:lnTo>
                </a:path>
              </a:pathLst>
            </a:custGeom>
            <a:ln w="33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96765" y="259425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38" y="0"/>
                  </a:moveTo>
                  <a:lnTo>
                    <a:pt x="0" y="100481"/>
                  </a:lnTo>
                </a:path>
              </a:pathLst>
            </a:custGeom>
            <a:ln w="1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884603" y="2547875"/>
            <a:ext cx="10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830123" y="3634456"/>
            <a:ext cx="1217930" cy="1555115"/>
            <a:chOff x="2830123" y="3634456"/>
            <a:chExt cx="1217930" cy="1555115"/>
          </a:xfrm>
        </p:grpSpPr>
        <p:sp>
          <p:nvSpPr>
            <p:cNvPr id="48" name="object 48"/>
            <p:cNvSpPr/>
            <p:nvPr/>
          </p:nvSpPr>
          <p:spPr>
            <a:xfrm>
              <a:off x="3891811" y="3634456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197"/>
                  </a:lnTo>
                  <a:lnTo>
                    <a:pt x="156218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33531" y="3701555"/>
              <a:ext cx="536575" cy="0"/>
            </a:xfrm>
            <a:custGeom>
              <a:avLst/>
              <a:gdLst/>
              <a:ahLst/>
              <a:cxnLst/>
              <a:rect l="l" t="t" r="r" b="b"/>
              <a:pathLst>
                <a:path w="536575">
                  <a:moveTo>
                    <a:pt x="536165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91811" y="3981078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197"/>
                  </a:lnTo>
                  <a:lnTo>
                    <a:pt x="156218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89973" y="4048176"/>
              <a:ext cx="379730" cy="660400"/>
            </a:xfrm>
            <a:custGeom>
              <a:avLst/>
              <a:gdLst/>
              <a:ahLst/>
              <a:cxnLst/>
              <a:rect l="l" t="t" r="r" b="b"/>
              <a:pathLst>
                <a:path w="379729" h="660400">
                  <a:moveTo>
                    <a:pt x="379723" y="0"/>
                  </a:moveTo>
                  <a:lnTo>
                    <a:pt x="0" y="0"/>
                  </a:lnTo>
                </a:path>
                <a:path w="379729" h="660400">
                  <a:moveTo>
                    <a:pt x="0" y="0"/>
                  </a:moveTo>
                  <a:lnTo>
                    <a:pt x="0" y="659894"/>
                  </a:lnTo>
                </a:path>
              </a:pathLst>
            </a:custGeom>
            <a:ln w="33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63778" y="4238234"/>
              <a:ext cx="368935" cy="917575"/>
            </a:xfrm>
            <a:custGeom>
              <a:avLst/>
              <a:gdLst/>
              <a:ahLst/>
              <a:cxnLst/>
              <a:rect l="l" t="t" r="r" b="b"/>
              <a:pathLst>
                <a:path w="368935" h="917575">
                  <a:moveTo>
                    <a:pt x="0" y="715987"/>
                  </a:moveTo>
                  <a:lnTo>
                    <a:pt x="0" y="794565"/>
                  </a:lnTo>
                  <a:lnTo>
                    <a:pt x="0" y="858508"/>
                  </a:lnTo>
                  <a:lnTo>
                    <a:pt x="0" y="901504"/>
                  </a:lnTo>
                  <a:lnTo>
                    <a:pt x="0" y="917239"/>
                  </a:lnTo>
                  <a:lnTo>
                    <a:pt x="368788" y="917239"/>
                  </a:lnTo>
                  <a:lnTo>
                    <a:pt x="368788" y="901504"/>
                  </a:lnTo>
                  <a:lnTo>
                    <a:pt x="368788" y="858508"/>
                  </a:lnTo>
                  <a:lnTo>
                    <a:pt x="368788" y="794565"/>
                  </a:lnTo>
                  <a:lnTo>
                    <a:pt x="368788" y="715987"/>
                  </a:lnTo>
                  <a:lnTo>
                    <a:pt x="368788" y="201519"/>
                  </a:lnTo>
                  <a:lnTo>
                    <a:pt x="368788" y="122805"/>
                  </a:lnTo>
                  <a:lnTo>
                    <a:pt x="368788" y="58781"/>
                  </a:lnTo>
                  <a:lnTo>
                    <a:pt x="368788" y="15745"/>
                  </a:lnTo>
                  <a:lnTo>
                    <a:pt x="368788" y="0"/>
                  </a:lnTo>
                  <a:lnTo>
                    <a:pt x="0" y="0"/>
                  </a:lnTo>
                  <a:lnTo>
                    <a:pt x="0" y="15745"/>
                  </a:lnTo>
                  <a:lnTo>
                    <a:pt x="0" y="58781"/>
                  </a:lnTo>
                  <a:lnTo>
                    <a:pt x="0" y="122805"/>
                  </a:lnTo>
                  <a:lnTo>
                    <a:pt x="0" y="201518"/>
                  </a:lnTo>
                  <a:lnTo>
                    <a:pt x="0" y="715987"/>
                  </a:lnTo>
                  <a:close/>
                </a:path>
              </a:pathLst>
            </a:custGeom>
            <a:ln w="66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973822" y="4225478"/>
            <a:ext cx="13017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5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73822" y="4382142"/>
            <a:ext cx="139065" cy="6832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just">
              <a:lnSpc>
                <a:spcPts val="1230"/>
              </a:lnSpc>
              <a:spcBef>
                <a:spcPts val="350"/>
              </a:spcBef>
            </a:pPr>
            <a:r>
              <a:rPr sz="1200" b="1" spc="-50" dirty="0">
                <a:latin typeface="Arial"/>
                <a:cs typeface="Arial"/>
              </a:rPr>
              <a:t>X T N 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528577" y="4652221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426" y="0"/>
                </a:moveTo>
                <a:lnTo>
                  <a:pt x="0" y="100481"/>
                </a:lnTo>
              </a:path>
            </a:pathLst>
          </a:custGeom>
          <a:ln w="1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515877" y="4460447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16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57982" y="4640994"/>
            <a:ext cx="2581275" cy="134620"/>
            <a:chOff x="857982" y="4640994"/>
            <a:chExt cx="2581275" cy="134620"/>
          </a:xfrm>
        </p:grpSpPr>
        <p:sp>
          <p:nvSpPr>
            <p:cNvPr id="58" name="object 58"/>
            <p:cNvSpPr/>
            <p:nvPr/>
          </p:nvSpPr>
          <p:spPr>
            <a:xfrm>
              <a:off x="2684796" y="4640994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4" h="134620">
                  <a:moveTo>
                    <a:pt x="0" y="0"/>
                  </a:moveTo>
                  <a:lnTo>
                    <a:pt x="0" y="134164"/>
                  </a:lnTo>
                  <a:lnTo>
                    <a:pt x="156442" y="67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74809" y="4708070"/>
              <a:ext cx="1888489" cy="0"/>
            </a:xfrm>
            <a:custGeom>
              <a:avLst/>
              <a:gdLst/>
              <a:ahLst/>
              <a:cxnLst/>
              <a:rect l="l" t="t" r="r" b="b"/>
              <a:pathLst>
                <a:path w="1888489">
                  <a:moveTo>
                    <a:pt x="1888207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32993" y="46522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38" y="0"/>
                  </a:moveTo>
                  <a:lnTo>
                    <a:pt x="0" y="100481"/>
                  </a:lnTo>
                </a:path>
              </a:pathLst>
            </a:custGeom>
            <a:ln w="1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275548" y="4460447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32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57982" y="2320051"/>
            <a:ext cx="7777480" cy="2724150"/>
            <a:chOff x="857982" y="2320051"/>
            <a:chExt cx="7777480" cy="2724150"/>
          </a:xfrm>
        </p:grpSpPr>
        <p:sp>
          <p:nvSpPr>
            <p:cNvPr id="63" name="object 63"/>
            <p:cNvSpPr/>
            <p:nvPr/>
          </p:nvSpPr>
          <p:spPr>
            <a:xfrm>
              <a:off x="3232567" y="4708070"/>
              <a:ext cx="357505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357406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4809" y="2336878"/>
              <a:ext cx="0" cy="2371725"/>
            </a:xfrm>
            <a:custGeom>
              <a:avLst/>
              <a:gdLst/>
              <a:ahLst/>
              <a:cxnLst/>
              <a:rect l="l" t="t" r="r" b="b"/>
              <a:pathLst>
                <a:path h="2371725">
                  <a:moveTo>
                    <a:pt x="0" y="0"/>
                  </a:moveTo>
                  <a:lnTo>
                    <a:pt x="0" y="2371191"/>
                  </a:lnTo>
                </a:path>
              </a:pathLst>
            </a:custGeom>
            <a:ln w="3349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35956" y="3589545"/>
              <a:ext cx="1821180" cy="1421130"/>
            </a:xfrm>
            <a:custGeom>
              <a:avLst/>
              <a:gdLst/>
              <a:ahLst/>
              <a:cxnLst/>
              <a:rect l="l" t="t" r="r" b="b"/>
              <a:pathLst>
                <a:path w="1821179" h="1421129">
                  <a:moveTo>
                    <a:pt x="0" y="1420536"/>
                  </a:moveTo>
                  <a:lnTo>
                    <a:pt x="1821178" y="1420536"/>
                  </a:lnTo>
                  <a:lnTo>
                    <a:pt x="1821178" y="0"/>
                  </a:lnTo>
                  <a:lnTo>
                    <a:pt x="0" y="0"/>
                  </a:lnTo>
                  <a:lnTo>
                    <a:pt x="0" y="1420536"/>
                  </a:lnTo>
                  <a:close/>
                </a:path>
              </a:pathLst>
            </a:custGeom>
            <a:ln w="668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16491" y="450683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59">
                  <a:moveTo>
                    <a:pt x="301725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666814" y="3028716"/>
            <a:ext cx="35687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20" dirty="0">
                <a:solidFill>
                  <a:srgbClr val="003399"/>
                </a:solidFill>
                <a:latin typeface="Arial"/>
                <a:cs typeface="Arial"/>
              </a:rPr>
              <a:t>Zero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353979" y="4192096"/>
            <a:ext cx="27178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75" dirty="0">
                <a:latin typeface="Arial"/>
                <a:cs typeface="Arial"/>
              </a:rPr>
              <a:t>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01589" y="4539029"/>
            <a:ext cx="2813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25" dirty="0">
                <a:latin typeface="Arial"/>
                <a:cs typeface="Arial"/>
              </a:rPr>
              <a:t>WD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752292" y="5010082"/>
            <a:ext cx="111760" cy="257810"/>
            <a:chOff x="6752292" y="5010082"/>
            <a:chExt cx="111760" cy="257810"/>
          </a:xfrm>
        </p:grpSpPr>
        <p:sp>
          <p:nvSpPr>
            <p:cNvPr id="71" name="object 71"/>
            <p:cNvSpPr/>
            <p:nvPr/>
          </p:nvSpPr>
          <p:spPr>
            <a:xfrm>
              <a:off x="6752292" y="501008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55680" y="0"/>
                  </a:moveTo>
                  <a:lnTo>
                    <a:pt x="0" y="134164"/>
                  </a:lnTo>
                  <a:lnTo>
                    <a:pt x="111696" y="134164"/>
                  </a:lnTo>
                  <a:lnTo>
                    <a:pt x="5568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07973" y="5054714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0"/>
                  </a:moveTo>
                  <a:lnTo>
                    <a:pt x="0" y="201251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370804" y="4762736"/>
            <a:ext cx="76898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MemRead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303853" y="4013043"/>
            <a:ext cx="786130" cy="4686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178435">
              <a:lnSpc>
                <a:spcPts val="1590"/>
              </a:lnSpc>
              <a:spcBef>
                <a:spcPts val="409"/>
              </a:spcBef>
            </a:pPr>
            <a:r>
              <a:rPr sz="1550" b="1" spc="-20" dirty="0">
                <a:latin typeface="Arial"/>
                <a:cs typeface="Arial"/>
              </a:rPr>
              <a:t>Data </a:t>
            </a:r>
            <a:r>
              <a:rPr sz="1550" b="1" spc="-10" dirty="0">
                <a:latin typeface="Arial"/>
                <a:cs typeface="Arial"/>
              </a:rPr>
              <a:t>Memory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528673" y="3287310"/>
            <a:ext cx="1335405" cy="682625"/>
            <a:chOff x="5528673" y="3287310"/>
            <a:chExt cx="1335405" cy="682625"/>
          </a:xfrm>
        </p:grpSpPr>
        <p:sp>
          <p:nvSpPr>
            <p:cNvPr id="76" name="object 76"/>
            <p:cNvSpPr/>
            <p:nvPr/>
          </p:nvSpPr>
          <p:spPr>
            <a:xfrm>
              <a:off x="5701719" y="3835753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086"/>
                  </a:lnTo>
                  <a:lnTo>
                    <a:pt x="156553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45500" y="3902851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234440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52292" y="3466654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11696" y="0"/>
                  </a:moveTo>
                  <a:lnTo>
                    <a:pt x="0" y="0"/>
                  </a:lnTo>
                  <a:lnTo>
                    <a:pt x="55680" y="134197"/>
                  </a:lnTo>
                  <a:lnTo>
                    <a:pt x="11169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07973" y="3298740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10">
                  <a:moveTo>
                    <a:pt x="0" y="0"/>
                  </a:moveTo>
                  <a:lnTo>
                    <a:pt x="0" y="257379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901589" y="3789392"/>
            <a:ext cx="48514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20" dirty="0">
                <a:latin typeface="Arial"/>
                <a:cs typeface="Arial"/>
              </a:rPr>
              <a:t>ADDR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370804" y="3599334"/>
            <a:ext cx="76073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MemWrite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980807" y="2387023"/>
            <a:ext cx="2581910" cy="2987040"/>
            <a:chOff x="2980807" y="2387023"/>
            <a:chExt cx="2581910" cy="2987040"/>
          </a:xfrm>
        </p:grpSpPr>
        <p:sp>
          <p:nvSpPr>
            <p:cNvPr id="83" name="object 83"/>
            <p:cNvSpPr/>
            <p:nvPr/>
          </p:nvSpPr>
          <p:spPr>
            <a:xfrm>
              <a:off x="5545500" y="3444176"/>
              <a:ext cx="0" cy="1912620"/>
            </a:xfrm>
            <a:custGeom>
              <a:avLst/>
              <a:gdLst/>
              <a:ahLst/>
              <a:cxnLst/>
              <a:rect l="l" t="t" r="r" b="b"/>
              <a:pathLst>
                <a:path h="1912620">
                  <a:moveTo>
                    <a:pt x="0" y="0"/>
                  </a:moveTo>
                  <a:lnTo>
                    <a:pt x="0" y="1912549"/>
                  </a:lnTo>
                </a:path>
              </a:pathLst>
            </a:custGeom>
            <a:ln w="33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86522" y="239273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38" y="0"/>
                  </a:moveTo>
                  <a:lnTo>
                    <a:pt x="0" y="100815"/>
                  </a:lnTo>
                </a:path>
              </a:pathLst>
            </a:custGeom>
            <a:ln w="1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074360" y="2346411"/>
            <a:ext cx="10096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latin typeface="Arial MT"/>
                <a:cs typeface="Arial MT"/>
              </a:rPr>
              <a:t>5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2975252" y="2325448"/>
            <a:ext cx="1576070" cy="1644650"/>
            <a:chOff x="2975252" y="2325448"/>
            <a:chExt cx="1576070" cy="1644650"/>
          </a:xfrm>
        </p:grpSpPr>
        <p:sp>
          <p:nvSpPr>
            <p:cNvPr id="87" name="object 87"/>
            <p:cNvSpPr/>
            <p:nvPr/>
          </p:nvSpPr>
          <p:spPr>
            <a:xfrm>
              <a:off x="2975252" y="2605496"/>
              <a:ext cx="112395" cy="134620"/>
            </a:xfrm>
            <a:custGeom>
              <a:avLst/>
              <a:gdLst/>
              <a:ahLst/>
              <a:cxnLst/>
              <a:rect l="l" t="t" r="r" b="b"/>
              <a:pathLst>
                <a:path w="112394" h="134619">
                  <a:moveTo>
                    <a:pt x="111808" y="0"/>
                  </a:moveTo>
                  <a:lnTo>
                    <a:pt x="0" y="0"/>
                  </a:lnTo>
                  <a:lnTo>
                    <a:pt x="56015" y="134197"/>
                  </a:lnTo>
                  <a:lnTo>
                    <a:pt x="111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31267" y="2336878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7860"/>
                  </a:lnTo>
                </a:path>
              </a:pathLst>
            </a:custGeom>
            <a:ln w="22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94501" y="3835752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086"/>
                  </a:lnTo>
                  <a:lnTo>
                    <a:pt x="156553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293963" y="3902851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178759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26091" y="1999968"/>
            <a:ext cx="104394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10" dirty="0">
                <a:latin typeface="Arial"/>
                <a:cs typeface="Arial"/>
              </a:rPr>
              <a:t>Instruction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72289" y="229225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761" y="0"/>
                </a:moveTo>
                <a:lnTo>
                  <a:pt x="0" y="100481"/>
                </a:lnTo>
              </a:path>
            </a:pathLst>
          </a:custGeom>
          <a:ln w="1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59589" y="2346411"/>
            <a:ext cx="18224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32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036983" y="3544991"/>
            <a:ext cx="201295" cy="704850"/>
          </a:xfrm>
          <a:custGeom>
            <a:avLst/>
            <a:gdLst/>
            <a:ahLst/>
            <a:cxnLst/>
            <a:rect l="l" t="t" r="r" b="b"/>
            <a:pathLst>
              <a:path w="201295" h="704850">
                <a:moveTo>
                  <a:pt x="0" y="0"/>
                </a:moveTo>
                <a:lnTo>
                  <a:pt x="0" y="704481"/>
                </a:lnTo>
                <a:lnTo>
                  <a:pt x="201076" y="559045"/>
                </a:lnTo>
                <a:lnTo>
                  <a:pt x="201076" y="156563"/>
                </a:lnTo>
                <a:lnTo>
                  <a:pt x="0" y="0"/>
                </a:lnTo>
              </a:path>
            </a:pathLst>
          </a:custGeom>
          <a:ln w="66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080075" y="3688588"/>
            <a:ext cx="11938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3600"/>
              </a:lnSpc>
              <a:spcBef>
                <a:spcPts val="95"/>
              </a:spcBef>
            </a:pPr>
            <a:r>
              <a:rPr sz="850" b="1" spc="-50" dirty="0">
                <a:latin typeface="Arial"/>
                <a:cs typeface="Arial"/>
              </a:rPr>
              <a:t>M</a:t>
            </a:r>
            <a:r>
              <a:rPr sz="850" b="1" spc="500" dirty="0">
                <a:latin typeface="Arial"/>
                <a:cs typeface="Arial"/>
              </a:rPr>
              <a:t> </a:t>
            </a:r>
            <a:r>
              <a:rPr sz="850" b="1" spc="-50" dirty="0">
                <a:latin typeface="Arial"/>
                <a:cs typeface="Arial"/>
              </a:rPr>
              <a:t>U</a:t>
            </a:r>
            <a:r>
              <a:rPr sz="850" b="1" spc="500" dirty="0">
                <a:latin typeface="Arial"/>
                <a:cs typeface="Arial"/>
              </a:rPr>
              <a:t> </a:t>
            </a:r>
            <a:r>
              <a:rPr sz="850" b="1" spc="-50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7640418" y="4115337"/>
            <a:ext cx="709930" cy="772160"/>
            <a:chOff x="7640418" y="4115337"/>
            <a:chExt cx="709930" cy="772160"/>
          </a:xfrm>
        </p:grpSpPr>
        <p:sp>
          <p:nvSpPr>
            <p:cNvPr id="97" name="object 97"/>
            <p:cNvSpPr/>
            <p:nvPr/>
          </p:nvSpPr>
          <p:spPr>
            <a:xfrm>
              <a:off x="7914226" y="4238234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420"/>
                  </a:lnTo>
                  <a:lnTo>
                    <a:pt x="156442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657246" y="4305333"/>
              <a:ext cx="335280" cy="0"/>
            </a:xfrm>
            <a:custGeom>
              <a:avLst/>
              <a:gdLst/>
              <a:ahLst/>
              <a:cxnLst/>
              <a:rect l="l" t="t" r="r" b="b"/>
              <a:pathLst>
                <a:path w="335279">
                  <a:moveTo>
                    <a:pt x="335201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914226" y="4585134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164"/>
                  </a:lnTo>
                  <a:lnTo>
                    <a:pt x="156442" y="67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813688" y="4652222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178759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59510" y="4148992"/>
              <a:ext cx="257175" cy="704850"/>
            </a:xfrm>
            <a:custGeom>
              <a:avLst/>
              <a:gdLst/>
              <a:ahLst/>
              <a:cxnLst/>
              <a:rect l="l" t="t" r="r" b="b"/>
              <a:pathLst>
                <a:path w="257175" h="704850">
                  <a:moveTo>
                    <a:pt x="0" y="0"/>
                  </a:moveTo>
                  <a:lnTo>
                    <a:pt x="0" y="704470"/>
                  </a:lnTo>
                  <a:lnTo>
                    <a:pt x="256980" y="559078"/>
                  </a:lnTo>
                  <a:lnTo>
                    <a:pt x="256980" y="156341"/>
                  </a:lnTo>
                  <a:lnTo>
                    <a:pt x="0" y="0"/>
                  </a:lnTo>
                </a:path>
              </a:pathLst>
            </a:custGeom>
            <a:ln w="66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8091556" y="4214552"/>
            <a:ext cx="1377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0" dirty="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102826" y="4348738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102826" y="4482902"/>
            <a:ext cx="1155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0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3668322" y="3623252"/>
            <a:ext cx="2190115" cy="1096645"/>
            <a:chOff x="3668322" y="3623252"/>
            <a:chExt cx="2190115" cy="1096645"/>
          </a:xfrm>
        </p:grpSpPr>
        <p:sp>
          <p:nvSpPr>
            <p:cNvPr id="106" name="object 106"/>
            <p:cNvSpPr/>
            <p:nvPr/>
          </p:nvSpPr>
          <p:spPr>
            <a:xfrm>
              <a:off x="5701719" y="4585134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164"/>
                  </a:lnTo>
                  <a:lnTo>
                    <a:pt x="156553" y="67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735257" y="3701555"/>
              <a:ext cx="2044700" cy="951230"/>
            </a:xfrm>
            <a:custGeom>
              <a:avLst/>
              <a:gdLst/>
              <a:ahLst/>
              <a:cxnLst/>
              <a:rect l="l" t="t" r="r" b="b"/>
              <a:pathLst>
                <a:path w="2044700" h="951229">
                  <a:moveTo>
                    <a:pt x="2044683" y="950666"/>
                  </a:moveTo>
                  <a:lnTo>
                    <a:pt x="0" y="950666"/>
                  </a:lnTo>
                </a:path>
                <a:path w="2044700" h="951229">
                  <a:moveTo>
                    <a:pt x="0" y="0"/>
                  </a:moveTo>
                  <a:lnTo>
                    <a:pt x="0" y="950666"/>
                  </a:lnTo>
                </a:path>
              </a:pathLst>
            </a:custGeom>
            <a:ln w="33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8322" y="3623252"/>
              <a:ext cx="122599" cy="133906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4081505" y="420485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60" h="134620">
                  <a:moveTo>
                    <a:pt x="56015" y="0"/>
                  </a:moveTo>
                  <a:lnTo>
                    <a:pt x="0" y="134086"/>
                  </a:lnTo>
                  <a:lnTo>
                    <a:pt x="111696" y="134086"/>
                  </a:lnTo>
                  <a:lnTo>
                    <a:pt x="5601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137521" y="4249473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0"/>
                  </a:moveTo>
                  <a:lnTo>
                    <a:pt x="0" y="201185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3867841" y="4404586"/>
            <a:ext cx="60452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ALUSrc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8104256" y="3936043"/>
            <a:ext cx="111760" cy="269240"/>
            <a:chOff x="8104256" y="3936043"/>
            <a:chExt cx="111760" cy="269240"/>
          </a:xfrm>
        </p:grpSpPr>
        <p:sp>
          <p:nvSpPr>
            <p:cNvPr id="113" name="object 113"/>
            <p:cNvSpPr/>
            <p:nvPr/>
          </p:nvSpPr>
          <p:spPr>
            <a:xfrm>
              <a:off x="8104256" y="4070654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11696" y="0"/>
                  </a:moveTo>
                  <a:lnTo>
                    <a:pt x="0" y="0"/>
                  </a:lnTo>
                  <a:lnTo>
                    <a:pt x="56015" y="134197"/>
                  </a:lnTo>
                  <a:lnTo>
                    <a:pt x="11169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60272" y="3947473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h="212725">
                  <a:moveTo>
                    <a:pt x="0" y="0"/>
                  </a:moveTo>
                  <a:lnTo>
                    <a:pt x="0" y="212423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7756243" y="3722293"/>
            <a:ext cx="83566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MemtoReg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5545500" y="4652222"/>
            <a:ext cx="2268220" cy="704850"/>
          </a:xfrm>
          <a:custGeom>
            <a:avLst/>
            <a:gdLst/>
            <a:ahLst/>
            <a:cxnLst/>
            <a:rect l="l" t="t" r="r" b="b"/>
            <a:pathLst>
              <a:path w="2268220" h="704850">
                <a:moveTo>
                  <a:pt x="2268188" y="704504"/>
                </a:moveTo>
                <a:lnTo>
                  <a:pt x="0" y="704504"/>
                </a:lnTo>
              </a:path>
              <a:path w="2268220" h="704850">
                <a:moveTo>
                  <a:pt x="2268188" y="0"/>
                </a:moveTo>
                <a:lnTo>
                  <a:pt x="2268188" y="704504"/>
                </a:lnTo>
              </a:path>
            </a:pathLst>
          </a:custGeom>
          <a:ln w="33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132" y="2263139"/>
            <a:ext cx="2853055" cy="2385060"/>
          </a:xfrm>
          <a:custGeom>
            <a:avLst/>
            <a:gdLst/>
            <a:ahLst/>
            <a:cxnLst/>
            <a:rect l="l" t="t" r="r" b="b"/>
            <a:pathLst>
              <a:path w="2853055" h="2385060">
                <a:moveTo>
                  <a:pt x="673608" y="175260"/>
                </a:moveTo>
                <a:lnTo>
                  <a:pt x="521208" y="175260"/>
                </a:lnTo>
                <a:lnTo>
                  <a:pt x="521208" y="2385060"/>
                </a:lnTo>
                <a:lnTo>
                  <a:pt x="673608" y="2385060"/>
                </a:lnTo>
                <a:lnTo>
                  <a:pt x="673608" y="175260"/>
                </a:lnTo>
                <a:close/>
              </a:path>
              <a:path w="2853055" h="2385060">
                <a:moveTo>
                  <a:pt x="2852928" y="22860"/>
                </a:moveTo>
                <a:lnTo>
                  <a:pt x="2819400" y="22860"/>
                </a:lnTo>
                <a:lnTo>
                  <a:pt x="2819400" y="0"/>
                </a:lnTo>
                <a:lnTo>
                  <a:pt x="0" y="0"/>
                </a:lnTo>
                <a:lnTo>
                  <a:pt x="0" y="152400"/>
                </a:lnTo>
                <a:lnTo>
                  <a:pt x="1687068" y="152400"/>
                </a:lnTo>
                <a:lnTo>
                  <a:pt x="1687068" y="465328"/>
                </a:lnTo>
                <a:lnTo>
                  <a:pt x="1839468" y="465328"/>
                </a:lnTo>
                <a:lnTo>
                  <a:pt x="1839468" y="152400"/>
                </a:lnTo>
                <a:lnTo>
                  <a:pt x="2700528" y="152400"/>
                </a:lnTo>
                <a:lnTo>
                  <a:pt x="2700528" y="465328"/>
                </a:lnTo>
                <a:lnTo>
                  <a:pt x="2852928" y="465328"/>
                </a:lnTo>
                <a:lnTo>
                  <a:pt x="2852928" y="2286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9000" y="2971800"/>
            <a:ext cx="1143000" cy="152400"/>
          </a:xfrm>
          <a:custGeom>
            <a:avLst/>
            <a:gdLst/>
            <a:ahLst/>
            <a:cxnLst/>
            <a:rect l="l" t="t" r="r" b="b"/>
            <a:pathLst>
              <a:path w="1143000" h="152400">
                <a:moveTo>
                  <a:pt x="1143000" y="0"/>
                </a:moveTo>
                <a:lnTo>
                  <a:pt x="0" y="0"/>
                </a:lnTo>
                <a:lnTo>
                  <a:pt x="0" y="152400"/>
                </a:lnTo>
                <a:lnTo>
                  <a:pt x="1143000" y="1524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600" y="3810000"/>
            <a:ext cx="273685" cy="152400"/>
          </a:xfrm>
          <a:custGeom>
            <a:avLst/>
            <a:gdLst/>
            <a:ahLst/>
            <a:cxnLst/>
            <a:rect l="l" t="t" r="r" b="b"/>
            <a:pathLst>
              <a:path w="273685" h="152400">
                <a:moveTo>
                  <a:pt x="0" y="152400"/>
                </a:moveTo>
                <a:lnTo>
                  <a:pt x="273356" y="152400"/>
                </a:lnTo>
                <a:lnTo>
                  <a:pt x="27335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58740" y="3352800"/>
            <a:ext cx="480059" cy="609600"/>
          </a:xfrm>
          <a:custGeom>
            <a:avLst/>
            <a:gdLst/>
            <a:ahLst/>
            <a:cxnLst/>
            <a:rect l="l" t="t" r="r" b="b"/>
            <a:pathLst>
              <a:path w="480060" h="609600">
                <a:moveTo>
                  <a:pt x="48006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0" y="0"/>
                </a:lnTo>
                <a:lnTo>
                  <a:pt x="0" y="152400"/>
                </a:lnTo>
                <a:lnTo>
                  <a:pt x="327660" y="152400"/>
                </a:lnTo>
                <a:lnTo>
                  <a:pt x="327660" y="609600"/>
                </a:lnTo>
                <a:lnTo>
                  <a:pt x="480060" y="609600"/>
                </a:lnTo>
                <a:lnTo>
                  <a:pt x="480060" y="762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6527" y="3352800"/>
            <a:ext cx="436245" cy="152400"/>
          </a:xfrm>
          <a:custGeom>
            <a:avLst/>
            <a:gdLst/>
            <a:ahLst/>
            <a:cxnLst/>
            <a:rect l="l" t="t" r="r" b="b"/>
            <a:pathLst>
              <a:path w="436244" h="152400">
                <a:moveTo>
                  <a:pt x="0" y="152400"/>
                </a:moveTo>
                <a:lnTo>
                  <a:pt x="435824" y="152400"/>
                </a:lnTo>
                <a:lnTo>
                  <a:pt x="4358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6527" y="3429000"/>
            <a:ext cx="152400" cy="1196340"/>
          </a:xfrm>
          <a:custGeom>
            <a:avLst/>
            <a:gdLst/>
            <a:ahLst/>
            <a:cxnLst/>
            <a:rect l="l" t="t" r="r" b="b"/>
            <a:pathLst>
              <a:path w="152400" h="1196339">
                <a:moveTo>
                  <a:pt x="0" y="1196339"/>
                </a:moveTo>
                <a:lnTo>
                  <a:pt x="152400" y="1196339"/>
                </a:lnTo>
                <a:lnTo>
                  <a:pt x="152400" y="0"/>
                </a:lnTo>
                <a:lnTo>
                  <a:pt x="0" y="0"/>
                </a:lnTo>
                <a:lnTo>
                  <a:pt x="0" y="119633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6527" y="4777740"/>
            <a:ext cx="152400" cy="861060"/>
          </a:xfrm>
          <a:custGeom>
            <a:avLst/>
            <a:gdLst/>
            <a:ahLst/>
            <a:cxnLst/>
            <a:rect l="l" t="t" r="r" b="b"/>
            <a:pathLst>
              <a:path w="152400" h="861060">
                <a:moveTo>
                  <a:pt x="0" y="861060"/>
                </a:moveTo>
                <a:lnTo>
                  <a:pt x="152400" y="861060"/>
                </a:lnTo>
                <a:lnTo>
                  <a:pt x="152400" y="0"/>
                </a:lnTo>
                <a:lnTo>
                  <a:pt x="0" y="0"/>
                </a:lnTo>
                <a:lnTo>
                  <a:pt x="0" y="86106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38200" y="2325448"/>
            <a:ext cx="7848600" cy="3313429"/>
            <a:chOff x="838200" y="2325448"/>
            <a:chExt cx="7848600" cy="3313429"/>
          </a:xfrm>
        </p:grpSpPr>
        <p:sp>
          <p:nvSpPr>
            <p:cNvPr id="10" name="object 10"/>
            <p:cNvSpPr/>
            <p:nvPr/>
          </p:nvSpPr>
          <p:spPr>
            <a:xfrm>
              <a:off x="1219200" y="4223004"/>
              <a:ext cx="7467600" cy="1416050"/>
            </a:xfrm>
            <a:custGeom>
              <a:avLst/>
              <a:gdLst/>
              <a:ahLst/>
              <a:cxnLst/>
              <a:rect l="l" t="t" r="r" b="b"/>
              <a:pathLst>
                <a:path w="7467600" h="1416050">
                  <a:moveTo>
                    <a:pt x="6858000" y="0"/>
                  </a:moveTo>
                  <a:lnTo>
                    <a:pt x="6477000" y="0"/>
                  </a:lnTo>
                  <a:lnTo>
                    <a:pt x="6477000" y="152400"/>
                  </a:lnTo>
                  <a:lnTo>
                    <a:pt x="6858000" y="152400"/>
                  </a:lnTo>
                  <a:lnTo>
                    <a:pt x="6858000" y="0"/>
                  </a:lnTo>
                  <a:close/>
                </a:path>
                <a:path w="7467600" h="1416050">
                  <a:moveTo>
                    <a:pt x="7467600" y="196596"/>
                  </a:moveTo>
                  <a:lnTo>
                    <a:pt x="7391400" y="196596"/>
                  </a:lnTo>
                  <a:lnTo>
                    <a:pt x="7315200" y="196596"/>
                  </a:lnTo>
                  <a:lnTo>
                    <a:pt x="7086600" y="196596"/>
                  </a:lnTo>
                  <a:lnTo>
                    <a:pt x="7086600" y="348996"/>
                  </a:lnTo>
                  <a:lnTo>
                    <a:pt x="7315200" y="348996"/>
                  </a:lnTo>
                  <a:lnTo>
                    <a:pt x="7315200" y="1263396"/>
                  </a:lnTo>
                  <a:lnTo>
                    <a:pt x="0" y="1263396"/>
                  </a:lnTo>
                  <a:lnTo>
                    <a:pt x="0" y="1415796"/>
                  </a:lnTo>
                  <a:lnTo>
                    <a:pt x="7467600" y="1415796"/>
                  </a:lnTo>
                  <a:lnTo>
                    <a:pt x="7467600" y="1339596"/>
                  </a:lnTo>
                  <a:lnTo>
                    <a:pt x="7467600" y="1263396"/>
                  </a:lnTo>
                  <a:lnTo>
                    <a:pt x="7467600" y="196596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200" y="3809999"/>
              <a:ext cx="3733800" cy="990600"/>
            </a:xfrm>
            <a:custGeom>
              <a:avLst/>
              <a:gdLst/>
              <a:ahLst/>
              <a:cxnLst/>
              <a:rect l="l" t="t" r="r" b="b"/>
              <a:pathLst>
                <a:path w="3733800" h="990600">
                  <a:moveTo>
                    <a:pt x="2057400" y="815340"/>
                  </a:moveTo>
                  <a:lnTo>
                    <a:pt x="0" y="815340"/>
                  </a:lnTo>
                  <a:lnTo>
                    <a:pt x="0" y="967740"/>
                  </a:lnTo>
                  <a:lnTo>
                    <a:pt x="2057400" y="967740"/>
                  </a:lnTo>
                  <a:lnTo>
                    <a:pt x="2057400" y="815340"/>
                  </a:lnTo>
                  <a:close/>
                </a:path>
                <a:path w="3733800" h="990600">
                  <a:moveTo>
                    <a:pt x="3233928" y="152400"/>
                  </a:moveTo>
                  <a:lnTo>
                    <a:pt x="2700528" y="152400"/>
                  </a:lnTo>
                  <a:lnTo>
                    <a:pt x="2700528" y="228600"/>
                  </a:lnTo>
                  <a:lnTo>
                    <a:pt x="2700528" y="304800"/>
                  </a:lnTo>
                  <a:lnTo>
                    <a:pt x="2700528" y="815340"/>
                  </a:lnTo>
                  <a:lnTo>
                    <a:pt x="2362200" y="815340"/>
                  </a:lnTo>
                  <a:lnTo>
                    <a:pt x="2362200" y="990600"/>
                  </a:lnTo>
                  <a:lnTo>
                    <a:pt x="2852928" y="990600"/>
                  </a:lnTo>
                  <a:lnTo>
                    <a:pt x="2852928" y="914400"/>
                  </a:lnTo>
                  <a:lnTo>
                    <a:pt x="2852928" y="815340"/>
                  </a:lnTo>
                  <a:lnTo>
                    <a:pt x="2852928" y="304800"/>
                  </a:lnTo>
                  <a:lnTo>
                    <a:pt x="3233928" y="304800"/>
                  </a:lnTo>
                  <a:lnTo>
                    <a:pt x="3233928" y="152400"/>
                  </a:lnTo>
                  <a:close/>
                </a:path>
                <a:path w="3733800" h="990600">
                  <a:moveTo>
                    <a:pt x="3733800" y="0"/>
                  </a:moveTo>
                  <a:lnTo>
                    <a:pt x="3429000" y="0"/>
                  </a:lnTo>
                  <a:lnTo>
                    <a:pt x="3429000" y="152400"/>
                  </a:lnTo>
                  <a:lnTo>
                    <a:pt x="3733800" y="152400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12352" y="2728455"/>
              <a:ext cx="1821180" cy="1421130"/>
            </a:xfrm>
            <a:custGeom>
              <a:avLst/>
              <a:gdLst/>
              <a:ahLst/>
              <a:cxnLst/>
              <a:rect l="l" t="t" r="r" b="b"/>
              <a:pathLst>
                <a:path w="1821179" h="1421129">
                  <a:moveTo>
                    <a:pt x="0" y="1420536"/>
                  </a:moveTo>
                  <a:lnTo>
                    <a:pt x="1821178" y="1420536"/>
                  </a:lnTo>
                  <a:lnTo>
                    <a:pt x="1821178" y="0"/>
                  </a:lnTo>
                  <a:lnTo>
                    <a:pt x="0" y="0"/>
                  </a:lnTo>
                  <a:lnTo>
                    <a:pt x="0" y="1420536"/>
                  </a:lnTo>
                  <a:close/>
                </a:path>
              </a:pathLst>
            </a:custGeom>
            <a:ln w="668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8004" y="3377077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4" h="134620">
                  <a:moveTo>
                    <a:pt x="0" y="0"/>
                  </a:moveTo>
                  <a:lnTo>
                    <a:pt x="0" y="134197"/>
                  </a:lnTo>
                  <a:lnTo>
                    <a:pt x="156553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1035" y="3444176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335301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69759" y="2605496"/>
              <a:ext cx="112395" cy="134620"/>
            </a:xfrm>
            <a:custGeom>
              <a:avLst/>
              <a:gdLst/>
              <a:ahLst/>
              <a:cxnLst/>
              <a:rect l="l" t="t" r="r" b="b"/>
              <a:pathLst>
                <a:path w="112394" h="134619">
                  <a:moveTo>
                    <a:pt x="111808" y="0"/>
                  </a:moveTo>
                  <a:lnTo>
                    <a:pt x="0" y="0"/>
                  </a:lnTo>
                  <a:lnTo>
                    <a:pt x="55792" y="134197"/>
                  </a:lnTo>
                  <a:lnTo>
                    <a:pt x="111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5552" y="2336878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7860"/>
                  </a:lnTo>
                </a:path>
              </a:pathLst>
            </a:custGeom>
            <a:ln w="22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2561" y="2605496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60" h="134619">
                  <a:moveTo>
                    <a:pt x="111696" y="0"/>
                  </a:moveTo>
                  <a:lnTo>
                    <a:pt x="0" y="0"/>
                  </a:lnTo>
                  <a:lnTo>
                    <a:pt x="56015" y="134197"/>
                  </a:lnTo>
                  <a:lnTo>
                    <a:pt x="111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28577" y="2336878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7860"/>
                  </a:lnTo>
                </a:path>
              </a:pathLst>
            </a:custGeom>
            <a:ln w="22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029" y="239273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38" y="0"/>
                  </a:moveTo>
                  <a:lnTo>
                    <a:pt x="0" y="100815"/>
                  </a:lnTo>
                </a:path>
              </a:pathLst>
            </a:custGeom>
            <a:ln w="1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16939" y="250951"/>
            <a:ext cx="6683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Load</a:t>
            </a:r>
            <a:r>
              <a:rPr sz="4400" spc="-15" dirty="0"/>
              <a:t> </a:t>
            </a:r>
            <a:r>
              <a:rPr sz="4400" dirty="0"/>
              <a:t>Komutunun</a:t>
            </a:r>
            <a:r>
              <a:rPr sz="4400" spc="-40" dirty="0"/>
              <a:t> </a:t>
            </a:r>
            <a:r>
              <a:rPr sz="4400" spc="-10" dirty="0"/>
              <a:t>Çalışması</a:t>
            </a:r>
            <a:endParaRPr sz="4400"/>
          </a:p>
        </p:txBody>
      </p:sp>
      <p:sp>
        <p:nvSpPr>
          <p:cNvPr id="21" name="object 21"/>
          <p:cNvSpPr txBox="1"/>
          <p:nvPr/>
        </p:nvSpPr>
        <p:spPr>
          <a:xfrm>
            <a:off x="5413628" y="1215897"/>
            <a:ext cx="2947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lw</a:t>
            </a:r>
            <a:r>
              <a:rPr sz="2400" b="1" spc="-10" dirty="0">
                <a:latin typeface="Courier New"/>
                <a:cs typeface="Courier New"/>
              </a:rPr>
              <a:t> rt,offset(rs)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68867" y="2346411"/>
            <a:ext cx="10096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latin typeface="Arial MT"/>
                <a:cs typeface="Arial MT"/>
              </a:rPr>
              <a:t>5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83831" y="239273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426" y="0"/>
                </a:moveTo>
                <a:lnTo>
                  <a:pt x="0" y="100815"/>
                </a:lnTo>
              </a:path>
            </a:pathLst>
          </a:custGeom>
          <a:ln w="1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1558" y="2346411"/>
            <a:ext cx="10096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latin typeface="Arial MT"/>
                <a:cs typeface="Arial MT"/>
              </a:rPr>
              <a:t>5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8793" y="243769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493" y="0"/>
                </a:moveTo>
                <a:lnTo>
                  <a:pt x="0" y="100481"/>
                </a:lnTo>
              </a:path>
            </a:pathLst>
          </a:custGeom>
          <a:ln w="1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06587" y="2391311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16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29837" y="3733810"/>
            <a:ext cx="34734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25" dirty="0">
                <a:latin typeface="Arial"/>
                <a:cs typeface="Arial"/>
              </a:rPr>
              <a:t>RD2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28577" y="4148992"/>
            <a:ext cx="111760" cy="268605"/>
            <a:chOff x="2528577" y="4148992"/>
            <a:chExt cx="111760" cy="268605"/>
          </a:xfrm>
        </p:grpSpPr>
        <p:sp>
          <p:nvSpPr>
            <p:cNvPr id="29" name="object 29"/>
            <p:cNvSpPr/>
            <p:nvPr/>
          </p:nvSpPr>
          <p:spPr>
            <a:xfrm>
              <a:off x="2528577" y="41489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60" h="134620">
                  <a:moveTo>
                    <a:pt x="55680" y="0"/>
                  </a:moveTo>
                  <a:lnTo>
                    <a:pt x="0" y="134086"/>
                  </a:lnTo>
                  <a:lnTo>
                    <a:pt x="111696" y="134086"/>
                  </a:lnTo>
                  <a:lnTo>
                    <a:pt x="5568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84258" y="4193613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h="212725">
                  <a:moveTo>
                    <a:pt x="0" y="0"/>
                  </a:moveTo>
                  <a:lnTo>
                    <a:pt x="0" y="212423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180564" y="3901334"/>
            <a:ext cx="71501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RegWrite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77539" y="2713283"/>
            <a:ext cx="1699260" cy="8312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240"/>
              </a:spcBef>
              <a:tabLst>
                <a:tab pos="716280" algn="l"/>
                <a:tab pos="1219200" algn="l"/>
              </a:tabLst>
            </a:pPr>
            <a:r>
              <a:rPr sz="1200" b="1" spc="-25" dirty="0">
                <a:latin typeface="Arial"/>
                <a:cs typeface="Arial"/>
              </a:rPr>
              <a:t>RN1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25" dirty="0">
                <a:latin typeface="Arial"/>
                <a:cs typeface="Arial"/>
              </a:rPr>
              <a:t>RN2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25" dirty="0">
                <a:latin typeface="Arial"/>
                <a:cs typeface="Arial"/>
              </a:rPr>
              <a:t>WN</a:t>
            </a:r>
            <a:endParaRPr sz="1200">
              <a:latin typeface="Arial"/>
              <a:cs typeface="Arial"/>
            </a:endParaRPr>
          </a:p>
          <a:p>
            <a:pPr marL="1364615">
              <a:lnSpc>
                <a:spcPts val="1205"/>
              </a:lnSpc>
              <a:spcBef>
                <a:spcPts val="145"/>
              </a:spcBef>
            </a:pPr>
            <a:r>
              <a:rPr sz="1200" b="1" spc="-25" dirty="0">
                <a:latin typeface="Arial"/>
                <a:cs typeface="Arial"/>
              </a:rPr>
              <a:t>RD1</a:t>
            </a:r>
            <a:endParaRPr sz="1200">
              <a:latin typeface="Arial"/>
              <a:cs typeface="Arial"/>
            </a:endParaRPr>
          </a:p>
          <a:p>
            <a:pPr marL="191770">
              <a:lnSpc>
                <a:spcPts val="1625"/>
              </a:lnSpc>
            </a:pPr>
            <a:r>
              <a:rPr sz="1550" b="1" dirty="0">
                <a:latin typeface="Arial"/>
                <a:cs typeface="Arial"/>
              </a:rPr>
              <a:t>Register</a:t>
            </a:r>
            <a:r>
              <a:rPr sz="1550" b="1" spc="-90" dirty="0">
                <a:latin typeface="Arial"/>
                <a:cs typeface="Arial"/>
              </a:rPr>
              <a:t> </a:t>
            </a:r>
            <a:r>
              <a:rPr sz="1550" b="1" spc="-20" dirty="0">
                <a:latin typeface="Arial"/>
                <a:cs typeface="Arial"/>
              </a:rPr>
              <a:t>File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b="1" spc="-25" dirty="0">
                <a:latin typeface="Arial"/>
                <a:cs typeface="Arial"/>
              </a:rPr>
              <a:t>WD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416704" y="2526745"/>
            <a:ext cx="2229485" cy="1645285"/>
            <a:chOff x="3416704" y="2526745"/>
            <a:chExt cx="2229485" cy="1645285"/>
          </a:xfrm>
        </p:grpSpPr>
        <p:sp>
          <p:nvSpPr>
            <p:cNvPr id="34" name="object 34"/>
            <p:cNvSpPr/>
            <p:nvPr/>
          </p:nvSpPr>
          <p:spPr>
            <a:xfrm>
              <a:off x="4528515" y="2728455"/>
              <a:ext cx="603885" cy="1409700"/>
            </a:xfrm>
            <a:custGeom>
              <a:avLst/>
              <a:gdLst/>
              <a:ahLst/>
              <a:cxnLst/>
              <a:rect l="l" t="t" r="r" b="b"/>
              <a:pathLst>
                <a:path w="603885" h="1409700">
                  <a:moveTo>
                    <a:pt x="0" y="0"/>
                  </a:moveTo>
                  <a:lnTo>
                    <a:pt x="0" y="604000"/>
                  </a:lnTo>
                  <a:lnTo>
                    <a:pt x="100761" y="704481"/>
                  </a:lnTo>
                  <a:lnTo>
                    <a:pt x="0" y="805297"/>
                  </a:lnTo>
                  <a:lnTo>
                    <a:pt x="0" y="1409297"/>
                  </a:lnTo>
                  <a:lnTo>
                    <a:pt x="603451" y="1107297"/>
                  </a:lnTo>
                  <a:lnTo>
                    <a:pt x="603451" y="30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8515" y="2728455"/>
              <a:ext cx="603885" cy="1409700"/>
            </a:xfrm>
            <a:custGeom>
              <a:avLst/>
              <a:gdLst/>
              <a:ahLst/>
              <a:cxnLst/>
              <a:rect l="l" t="t" r="r" b="b"/>
              <a:pathLst>
                <a:path w="603885" h="1409700">
                  <a:moveTo>
                    <a:pt x="0" y="0"/>
                  </a:moveTo>
                  <a:lnTo>
                    <a:pt x="0" y="604000"/>
                  </a:lnTo>
                  <a:lnTo>
                    <a:pt x="100761" y="704481"/>
                  </a:lnTo>
                  <a:lnTo>
                    <a:pt x="0" y="805297"/>
                  </a:lnTo>
                  <a:lnTo>
                    <a:pt x="0" y="1409297"/>
                  </a:lnTo>
                  <a:lnTo>
                    <a:pt x="603451" y="1107297"/>
                  </a:lnTo>
                  <a:lnTo>
                    <a:pt x="603451" y="302000"/>
                  </a:lnTo>
                  <a:lnTo>
                    <a:pt x="0" y="0"/>
                  </a:lnTo>
                </a:path>
              </a:pathLst>
            </a:custGeom>
            <a:ln w="669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94501" y="2974595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19">
                  <a:moveTo>
                    <a:pt x="0" y="0"/>
                  </a:moveTo>
                  <a:lnTo>
                    <a:pt x="0" y="134197"/>
                  </a:lnTo>
                  <a:lnTo>
                    <a:pt x="156553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33531" y="3041694"/>
              <a:ext cx="2112010" cy="402590"/>
            </a:xfrm>
            <a:custGeom>
              <a:avLst/>
              <a:gdLst/>
              <a:ahLst/>
              <a:cxnLst/>
              <a:rect l="l" t="t" r="r" b="b"/>
              <a:pathLst>
                <a:path w="2112010" h="402589">
                  <a:moveTo>
                    <a:pt x="1039191" y="0"/>
                  </a:moveTo>
                  <a:lnTo>
                    <a:pt x="0" y="0"/>
                  </a:lnTo>
                </a:path>
                <a:path w="2112010" h="402589">
                  <a:moveTo>
                    <a:pt x="2111969" y="402481"/>
                  </a:moveTo>
                  <a:lnTo>
                    <a:pt x="1709705" y="402481"/>
                  </a:lnTo>
                </a:path>
              </a:pathLst>
            </a:custGeom>
            <a:ln w="33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85495" y="2761838"/>
              <a:ext cx="112395" cy="134620"/>
            </a:xfrm>
            <a:custGeom>
              <a:avLst/>
              <a:gdLst/>
              <a:ahLst/>
              <a:cxnLst/>
              <a:rect l="l" t="t" r="r" b="b"/>
              <a:pathLst>
                <a:path w="112395" h="134619">
                  <a:moveTo>
                    <a:pt x="111808" y="0"/>
                  </a:moveTo>
                  <a:lnTo>
                    <a:pt x="0" y="0"/>
                  </a:lnTo>
                  <a:lnTo>
                    <a:pt x="56015" y="134420"/>
                  </a:lnTo>
                  <a:lnTo>
                    <a:pt x="11180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41511" y="2538175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0"/>
                  </a:moveTo>
                  <a:lnTo>
                    <a:pt x="0" y="313239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12025" y="3086315"/>
              <a:ext cx="134620" cy="112395"/>
            </a:xfrm>
            <a:custGeom>
              <a:avLst/>
              <a:gdLst/>
              <a:ahLst/>
              <a:cxnLst/>
              <a:rect l="l" t="t" r="r" b="b"/>
              <a:pathLst>
                <a:path w="134620" h="112394">
                  <a:moveTo>
                    <a:pt x="0" y="0"/>
                  </a:moveTo>
                  <a:lnTo>
                    <a:pt x="0" y="111942"/>
                  </a:lnTo>
                  <a:lnTo>
                    <a:pt x="134013" y="55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43237" y="3142175"/>
              <a:ext cx="458470" cy="0"/>
            </a:xfrm>
            <a:custGeom>
              <a:avLst/>
              <a:gdLst/>
              <a:ahLst/>
              <a:cxnLst/>
              <a:rect l="l" t="t" r="r" b="b"/>
              <a:pathLst>
                <a:path w="458470">
                  <a:moveTo>
                    <a:pt x="458056" y="0"/>
                  </a:moveTo>
                  <a:lnTo>
                    <a:pt x="0" y="0"/>
                  </a:lnTo>
                </a:path>
              </a:pathLst>
            </a:custGeom>
            <a:ln w="22178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426547" y="2312996"/>
            <a:ext cx="76771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Operation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27511" y="3051405"/>
            <a:ext cx="4171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30" dirty="0">
                <a:latin typeface="Arial"/>
                <a:cs typeface="Arial"/>
              </a:rPr>
              <a:t>ALU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99230" y="2320051"/>
            <a:ext cx="8336280" cy="3255010"/>
            <a:chOff x="299230" y="2320051"/>
            <a:chExt cx="8336280" cy="3255010"/>
          </a:xfrm>
        </p:grpSpPr>
        <p:sp>
          <p:nvSpPr>
            <p:cNvPr id="45" name="object 45"/>
            <p:cNvSpPr/>
            <p:nvPr/>
          </p:nvSpPr>
          <p:spPr>
            <a:xfrm>
              <a:off x="316057" y="2336878"/>
              <a:ext cx="8302625" cy="3221355"/>
            </a:xfrm>
            <a:custGeom>
              <a:avLst/>
              <a:gdLst/>
              <a:ahLst/>
              <a:cxnLst/>
              <a:rect l="l" t="t" r="r" b="b"/>
              <a:pathLst>
                <a:path w="8302625" h="3221354">
                  <a:moveTo>
                    <a:pt x="8302158" y="3221092"/>
                  </a:moveTo>
                  <a:lnTo>
                    <a:pt x="904977" y="3221092"/>
                  </a:lnTo>
                </a:path>
                <a:path w="8302625" h="3221354">
                  <a:moveTo>
                    <a:pt x="8302158" y="2169951"/>
                  </a:moveTo>
                  <a:lnTo>
                    <a:pt x="8302158" y="3221092"/>
                  </a:lnTo>
                </a:path>
                <a:path w="8302625" h="3221354">
                  <a:moveTo>
                    <a:pt x="904977" y="1107297"/>
                  </a:moveTo>
                  <a:lnTo>
                    <a:pt x="904977" y="3221092"/>
                  </a:lnTo>
                </a:path>
                <a:path w="8302625" h="3221354">
                  <a:moveTo>
                    <a:pt x="2715209" y="0"/>
                  </a:moveTo>
                  <a:lnTo>
                    <a:pt x="0" y="0"/>
                  </a:lnTo>
                </a:path>
              </a:pathLst>
            </a:custGeom>
            <a:ln w="33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96765" y="259425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38" y="0"/>
                  </a:moveTo>
                  <a:lnTo>
                    <a:pt x="0" y="100481"/>
                  </a:lnTo>
                </a:path>
              </a:pathLst>
            </a:custGeom>
            <a:ln w="1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884603" y="2547875"/>
            <a:ext cx="10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830123" y="3634456"/>
            <a:ext cx="1217930" cy="1555115"/>
            <a:chOff x="2830123" y="3634456"/>
            <a:chExt cx="1217930" cy="1555115"/>
          </a:xfrm>
        </p:grpSpPr>
        <p:sp>
          <p:nvSpPr>
            <p:cNvPr id="49" name="object 49"/>
            <p:cNvSpPr/>
            <p:nvPr/>
          </p:nvSpPr>
          <p:spPr>
            <a:xfrm>
              <a:off x="3891811" y="3634456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197"/>
                  </a:lnTo>
                  <a:lnTo>
                    <a:pt x="156218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33531" y="3701555"/>
              <a:ext cx="536575" cy="0"/>
            </a:xfrm>
            <a:custGeom>
              <a:avLst/>
              <a:gdLst/>
              <a:ahLst/>
              <a:cxnLst/>
              <a:rect l="l" t="t" r="r" b="b"/>
              <a:pathLst>
                <a:path w="536575">
                  <a:moveTo>
                    <a:pt x="536165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91811" y="3981078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197"/>
                  </a:lnTo>
                  <a:lnTo>
                    <a:pt x="156218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89973" y="4048176"/>
              <a:ext cx="379730" cy="660400"/>
            </a:xfrm>
            <a:custGeom>
              <a:avLst/>
              <a:gdLst/>
              <a:ahLst/>
              <a:cxnLst/>
              <a:rect l="l" t="t" r="r" b="b"/>
              <a:pathLst>
                <a:path w="379729" h="660400">
                  <a:moveTo>
                    <a:pt x="379723" y="0"/>
                  </a:moveTo>
                  <a:lnTo>
                    <a:pt x="0" y="0"/>
                  </a:lnTo>
                </a:path>
                <a:path w="379729" h="660400">
                  <a:moveTo>
                    <a:pt x="0" y="0"/>
                  </a:moveTo>
                  <a:lnTo>
                    <a:pt x="0" y="659894"/>
                  </a:lnTo>
                </a:path>
              </a:pathLst>
            </a:custGeom>
            <a:ln w="33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63778" y="4238234"/>
              <a:ext cx="368935" cy="917575"/>
            </a:xfrm>
            <a:custGeom>
              <a:avLst/>
              <a:gdLst/>
              <a:ahLst/>
              <a:cxnLst/>
              <a:rect l="l" t="t" r="r" b="b"/>
              <a:pathLst>
                <a:path w="368935" h="917575">
                  <a:moveTo>
                    <a:pt x="0" y="715987"/>
                  </a:moveTo>
                  <a:lnTo>
                    <a:pt x="0" y="794565"/>
                  </a:lnTo>
                  <a:lnTo>
                    <a:pt x="0" y="858508"/>
                  </a:lnTo>
                  <a:lnTo>
                    <a:pt x="0" y="901504"/>
                  </a:lnTo>
                  <a:lnTo>
                    <a:pt x="0" y="917239"/>
                  </a:lnTo>
                  <a:lnTo>
                    <a:pt x="368788" y="917239"/>
                  </a:lnTo>
                  <a:lnTo>
                    <a:pt x="368788" y="901504"/>
                  </a:lnTo>
                  <a:lnTo>
                    <a:pt x="368788" y="858508"/>
                  </a:lnTo>
                  <a:lnTo>
                    <a:pt x="368788" y="794565"/>
                  </a:lnTo>
                  <a:lnTo>
                    <a:pt x="368788" y="715987"/>
                  </a:lnTo>
                  <a:lnTo>
                    <a:pt x="368788" y="201519"/>
                  </a:lnTo>
                  <a:lnTo>
                    <a:pt x="368788" y="122805"/>
                  </a:lnTo>
                  <a:lnTo>
                    <a:pt x="368788" y="58781"/>
                  </a:lnTo>
                  <a:lnTo>
                    <a:pt x="368788" y="15745"/>
                  </a:lnTo>
                  <a:lnTo>
                    <a:pt x="368788" y="0"/>
                  </a:lnTo>
                  <a:lnTo>
                    <a:pt x="0" y="0"/>
                  </a:lnTo>
                  <a:lnTo>
                    <a:pt x="0" y="15745"/>
                  </a:lnTo>
                  <a:lnTo>
                    <a:pt x="0" y="58781"/>
                  </a:lnTo>
                  <a:lnTo>
                    <a:pt x="0" y="122805"/>
                  </a:lnTo>
                  <a:lnTo>
                    <a:pt x="0" y="201518"/>
                  </a:lnTo>
                  <a:lnTo>
                    <a:pt x="0" y="715987"/>
                  </a:lnTo>
                  <a:close/>
                </a:path>
              </a:pathLst>
            </a:custGeom>
            <a:ln w="66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973822" y="4225478"/>
            <a:ext cx="13017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5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73822" y="4382142"/>
            <a:ext cx="132715" cy="3702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3495" marR="5080" indent="-11430">
              <a:lnSpc>
                <a:spcPts val="1230"/>
              </a:lnSpc>
              <a:spcBef>
                <a:spcPts val="350"/>
              </a:spcBef>
            </a:pPr>
            <a:r>
              <a:rPr sz="1200" b="1" spc="-50" dirty="0">
                <a:latin typeface="Arial"/>
                <a:cs typeface="Arial"/>
              </a:rPr>
              <a:t>X 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73822" y="4695370"/>
            <a:ext cx="13906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5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973822" y="4851990"/>
            <a:ext cx="13906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5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528577" y="4652221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426" y="0"/>
                </a:moveTo>
                <a:lnTo>
                  <a:pt x="0" y="100481"/>
                </a:lnTo>
              </a:path>
            </a:pathLst>
          </a:custGeom>
          <a:ln w="1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515877" y="4460447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16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57982" y="4640994"/>
            <a:ext cx="2581275" cy="134620"/>
            <a:chOff x="857982" y="4640994"/>
            <a:chExt cx="2581275" cy="134620"/>
          </a:xfrm>
        </p:grpSpPr>
        <p:sp>
          <p:nvSpPr>
            <p:cNvPr id="61" name="object 61"/>
            <p:cNvSpPr/>
            <p:nvPr/>
          </p:nvSpPr>
          <p:spPr>
            <a:xfrm>
              <a:off x="2684796" y="4640994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4" h="134620">
                  <a:moveTo>
                    <a:pt x="0" y="0"/>
                  </a:moveTo>
                  <a:lnTo>
                    <a:pt x="0" y="134164"/>
                  </a:lnTo>
                  <a:lnTo>
                    <a:pt x="156442" y="67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4809" y="4708070"/>
              <a:ext cx="1888489" cy="0"/>
            </a:xfrm>
            <a:custGeom>
              <a:avLst/>
              <a:gdLst/>
              <a:ahLst/>
              <a:cxnLst/>
              <a:rect l="l" t="t" r="r" b="b"/>
              <a:pathLst>
                <a:path w="1888489">
                  <a:moveTo>
                    <a:pt x="1888207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32993" y="46522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38" y="0"/>
                  </a:moveTo>
                  <a:lnTo>
                    <a:pt x="0" y="100481"/>
                  </a:lnTo>
                </a:path>
              </a:pathLst>
            </a:custGeom>
            <a:ln w="1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275548" y="4460447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32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857982" y="2320051"/>
            <a:ext cx="7777480" cy="2724150"/>
            <a:chOff x="857982" y="2320051"/>
            <a:chExt cx="7777480" cy="2724150"/>
          </a:xfrm>
        </p:grpSpPr>
        <p:sp>
          <p:nvSpPr>
            <p:cNvPr id="66" name="object 66"/>
            <p:cNvSpPr/>
            <p:nvPr/>
          </p:nvSpPr>
          <p:spPr>
            <a:xfrm>
              <a:off x="3232567" y="4708070"/>
              <a:ext cx="357505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357406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74809" y="2336878"/>
              <a:ext cx="0" cy="2371725"/>
            </a:xfrm>
            <a:custGeom>
              <a:avLst/>
              <a:gdLst/>
              <a:ahLst/>
              <a:cxnLst/>
              <a:rect l="l" t="t" r="r" b="b"/>
              <a:pathLst>
                <a:path h="2371725">
                  <a:moveTo>
                    <a:pt x="0" y="0"/>
                  </a:moveTo>
                  <a:lnTo>
                    <a:pt x="0" y="2371191"/>
                  </a:lnTo>
                </a:path>
              </a:pathLst>
            </a:custGeom>
            <a:ln w="3349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35956" y="3589545"/>
              <a:ext cx="1821180" cy="1421130"/>
            </a:xfrm>
            <a:custGeom>
              <a:avLst/>
              <a:gdLst/>
              <a:ahLst/>
              <a:cxnLst/>
              <a:rect l="l" t="t" r="r" b="b"/>
              <a:pathLst>
                <a:path w="1821179" h="1421129">
                  <a:moveTo>
                    <a:pt x="0" y="1420536"/>
                  </a:moveTo>
                  <a:lnTo>
                    <a:pt x="1821178" y="1420536"/>
                  </a:lnTo>
                  <a:lnTo>
                    <a:pt x="1821178" y="0"/>
                  </a:lnTo>
                  <a:lnTo>
                    <a:pt x="0" y="0"/>
                  </a:lnTo>
                  <a:lnTo>
                    <a:pt x="0" y="1420536"/>
                  </a:lnTo>
                  <a:close/>
                </a:path>
              </a:pathLst>
            </a:custGeom>
            <a:ln w="668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316491" y="450683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59">
                  <a:moveTo>
                    <a:pt x="301725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666814" y="3028716"/>
            <a:ext cx="35687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20" dirty="0">
                <a:solidFill>
                  <a:srgbClr val="003399"/>
                </a:solidFill>
                <a:latin typeface="Arial"/>
                <a:cs typeface="Arial"/>
              </a:rPr>
              <a:t>Zero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353979" y="4192096"/>
            <a:ext cx="27178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75" dirty="0">
                <a:latin typeface="Arial"/>
                <a:cs typeface="Arial"/>
              </a:rPr>
              <a:t>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01589" y="4539029"/>
            <a:ext cx="2813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25" dirty="0">
                <a:latin typeface="Arial"/>
                <a:cs typeface="Arial"/>
              </a:rPr>
              <a:t>WD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752292" y="5010082"/>
            <a:ext cx="111760" cy="257810"/>
            <a:chOff x="6752292" y="5010082"/>
            <a:chExt cx="111760" cy="257810"/>
          </a:xfrm>
        </p:grpSpPr>
        <p:sp>
          <p:nvSpPr>
            <p:cNvPr id="74" name="object 74"/>
            <p:cNvSpPr/>
            <p:nvPr/>
          </p:nvSpPr>
          <p:spPr>
            <a:xfrm>
              <a:off x="6752292" y="501008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55680" y="0"/>
                  </a:moveTo>
                  <a:lnTo>
                    <a:pt x="0" y="134164"/>
                  </a:lnTo>
                  <a:lnTo>
                    <a:pt x="111696" y="134164"/>
                  </a:lnTo>
                  <a:lnTo>
                    <a:pt x="5568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07973" y="5054714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0"/>
                  </a:moveTo>
                  <a:lnTo>
                    <a:pt x="0" y="201251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370804" y="4762736"/>
            <a:ext cx="76898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MemRead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303853" y="4013043"/>
            <a:ext cx="786130" cy="4686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178435">
              <a:lnSpc>
                <a:spcPts val="1590"/>
              </a:lnSpc>
              <a:spcBef>
                <a:spcPts val="409"/>
              </a:spcBef>
            </a:pPr>
            <a:r>
              <a:rPr sz="1550" b="1" spc="-20" dirty="0">
                <a:latin typeface="Arial"/>
                <a:cs typeface="Arial"/>
              </a:rPr>
              <a:t>Data </a:t>
            </a:r>
            <a:r>
              <a:rPr sz="1550" b="1" spc="-10" dirty="0">
                <a:latin typeface="Arial"/>
                <a:cs typeface="Arial"/>
              </a:rPr>
              <a:t>Memory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528673" y="3287310"/>
            <a:ext cx="1335405" cy="682625"/>
            <a:chOff x="5528673" y="3287310"/>
            <a:chExt cx="1335405" cy="682625"/>
          </a:xfrm>
        </p:grpSpPr>
        <p:sp>
          <p:nvSpPr>
            <p:cNvPr id="79" name="object 79"/>
            <p:cNvSpPr/>
            <p:nvPr/>
          </p:nvSpPr>
          <p:spPr>
            <a:xfrm>
              <a:off x="5701719" y="3835753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086"/>
                  </a:lnTo>
                  <a:lnTo>
                    <a:pt x="156553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545500" y="3902851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234440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52292" y="3466654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11696" y="0"/>
                  </a:moveTo>
                  <a:lnTo>
                    <a:pt x="0" y="0"/>
                  </a:lnTo>
                  <a:lnTo>
                    <a:pt x="55680" y="134197"/>
                  </a:lnTo>
                  <a:lnTo>
                    <a:pt x="11169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07973" y="3298740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10">
                  <a:moveTo>
                    <a:pt x="0" y="0"/>
                  </a:moveTo>
                  <a:lnTo>
                    <a:pt x="0" y="257379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901589" y="3789392"/>
            <a:ext cx="48514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20" dirty="0">
                <a:latin typeface="Arial"/>
                <a:cs typeface="Arial"/>
              </a:rPr>
              <a:t>ADDR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370804" y="3599334"/>
            <a:ext cx="76073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MemWrite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980807" y="2387023"/>
            <a:ext cx="2581910" cy="2987040"/>
            <a:chOff x="2980807" y="2387023"/>
            <a:chExt cx="2581910" cy="2987040"/>
          </a:xfrm>
        </p:grpSpPr>
        <p:sp>
          <p:nvSpPr>
            <p:cNvPr id="86" name="object 86"/>
            <p:cNvSpPr/>
            <p:nvPr/>
          </p:nvSpPr>
          <p:spPr>
            <a:xfrm>
              <a:off x="5545500" y="3444176"/>
              <a:ext cx="0" cy="1912620"/>
            </a:xfrm>
            <a:custGeom>
              <a:avLst/>
              <a:gdLst/>
              <a:ahLst/>
              <a:cxnLst/>
              <a:rect l="l" t="t" r="r" b="b"/>
              <a:pathLst>
                <a:path h="1912620">
                  <a:moveTo>
                    <a:pt x="0" y="0"/>
                  </a:moveTo>
                  <a:lnTo>
                    <a:pt x="0" y="1912549"/>
                  </a:lnTo>
                </a:path>
              </a:pathLst>
            </a:custGeom>
            <a:ln w="33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986522" y="239273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38" y="0"/>
                  </a:moveTo>
                  <a:lnTo>
                    <a:pt x="0" y="100815"/>
                  </a:lnTo>
                </a:path>
              </a:pathLst>
            </a:custGeom>
            <a:ln w="1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3074360" y="2346411"/>
            <a:ext cx="10096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latin typeface="Arial MT"/>
                <a:cs typeface="Arial MT"/>
              </a:rPr>
              <a:t>5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975252" y="2325448"/>
            <a:ext cx="1576070" cy="1644650"/>
            <a:chOff x="2975252" y="2325448"/>
            <a:chExt cx="1576070" cy="1644650"/>
          </a:xfrm>
        </p:grpSpPr>
        <p:sp>
          <p:nvSpPr>
            <p:cNvPr id="90" name="object 90"/>
            <p:cNvSpPr/>
            <p:nvPr/>
          </p:nvSpPr>
          <p:spPr>
            <a:xfrm>
              <a:off x="2975252" y="2605496"/>
              <a:ext cx="112395" cy="134620"/>
            </a:xfrm>
            <a:custGeom>
              <a:avLst/>
              <a:gdLst/>
              <a:ahLst/>
              <a:cxnLst/>
              <a:rect l="l" t="t" r="r" b="b"/>
              <a:pathLst>
                <a:path w="112394" h="134619">
                  <a:moveTo>
                    <a:pt x="111808" y="0"/>
                  </a:moveTo>
                  <a:lnTo>
                    <a:pt x="0" y="0"/>
                  </a:lnTo>
                  <a:lnTo>
                    <a:pt x="56015" y="134197"/>
                  </a:lnTo>
                  <a:lnTo>
                    <a:pt x="111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31267" y="2336878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7860"/>
                  </a:lnTo>
                </a:path>
              </a:pathLst>
            </a:custGeom>
            <a:ln w="22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394501" y="3835752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086"/>
                  </a:lnTo>
                  <a:lnTo>
                    <a:pt x="156553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293963" y="3902851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178759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26091" y="1999968"/>
            <a:ext cx="104394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10" dirty="0">
                <a:latin typeface="Arial"/>
                <a:cs typeface="Arial"/>
              </a:rPr>
              <a:t>Instruction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72289" y="229225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761" y="0"/>
                </a:moveTo>
                <a:lnTo>
                  <a:pt x="0" y="100481"/>
                </a:lnTo>
              </a:path>
            </a:pathLst>
          </a:custGeom>
          <a:ln w="1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459589" y="2346411"/>
            <a:ext cx="18224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32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036983" y="3544991"/>
            <a:ext cx="201295" cy="704850"/>
          </a:xfrm>
          <a:custGeom>
            <a:avLst/>
            <a:gdLst/>
            <a:ahLst/>
            <a:cxnLst/>
            <a:rect l="l" t="t" r="r" b="b"/>
            <a:pathLst>
              <a:path w="201295" h="704850">
                <a:moveTo>
                  <a:pt x="0" y="0"/>
                </a:moveTo>
                <a:lnTo>
                  <a:pt x="0" y="704481"/>
                </a:lnTo>
                <a:lnTo>
                  <a:pt x="201076" y="559045"/>
                </a:lnTo>
                <a:lnTo>
                  <a:pt x="201076" y="156563"/>
                </a:lnTo>
                <a:lnTo>
                  <a:pt x="0" y="0"/>
                </a:lnTo>
              </a:path>
            </a:pathLst>
          </a:custGeom>
          <a:ln w="66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4080075" y="3688588"/>
            <a:ext cx="11938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3600"/>
              </a:lnSpc>
              <a:spcBef>
                <a:spcPts val="95"/>
              </a:spcBef>
            </a:pPr>
            <a:r>
              <a:rPr sz="850" b="1" spc="-50" dirty="0">
                <a:latin typeface="Arial"/>
                <a:cs typeface="Arial"/>
              </a:rPr>
              <a:t>M</a:t>
            </a:r>
            <a:r>
              <a:rPr sz="850" b="1" spc="500" dirty="0">
                <a:latin typeface="Arial"/>
                <a:cs typeface="Arial"/>
              </a:rPr>
              <a:t> </a:t>
            </a:r>
            <a:r>
              <a:rPr sz="850" b="1" spc="-50" dirty="0">
                <a:latin typeface="Arial"/>
                <a:cs typeface="Arial"/>
              </a:rPr>
              <a:t>U</a:t>
            </a:r>
            <a:r>
              <a:rPr sz="850" b="1" spc="500" dirty="0">
                <a:latin typeface="Arial"/>
                <a:cs typeface="Arial"/>
              </a:rPr>
              <a:t> </a:t>
            </a:r>
            <a:r>
              <a:rPr sz="850" b="1" spc="-50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640418" y="4115337"/>
            <a:ext cx="709930" cy="772160"/>
            <a:chOff x="7640418" y="4115337"/>
            <a:chExt cx="709930" cy="772160"/>
          </a:xfrm>
        </p:grpSpPr>
        <p:sp>
          <p:nvSpPr>
            <p:cNvPr id="100" name="object 100"/>
            <p:cNvSpPr/>
            <p:nvPr/>
          </p:nvSpPr>
          <p:spPr>
            <a:xfrm>
              <a:off x="7914226" y="4238234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420"/>
                  </a:lnTo>
                  <a:lnTo>
                    <a:pt x="156442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657246" y="4305333"/>
              <a:ext cx="335280" cy="0"/>
            </a:xfrm>
            <a:custGeom>
              <a:avLst/>
              <a:gdLst/>
              <a:ahLst/>
              <a:cxnLst/>
              <a:rect l="l" t="t" r="r" b="b"/>
              <a:pathLst>
                <a:path w="335279">
                  <a:moveTo>
                    <a:pt x="335201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914226" y="4585134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164"/>
                  </a:lnTo>
                  <a:lnTo>
                    <a:pt x="156442" y="67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813688" y="4652222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178759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59510" y="4148992"/>
              <a:ext cx="257175" cy="704850"/>
            </a:xfrm>
            <a:custGeom>
              <a:avLst/>
              <a:gdLst/>
              <a:ahLst/>
              <a:cxnLst/>
              <a:rect l="l" t="t" r="r" b="b"/>
              <a:pathLst>
                <a:path w="257175" h="704850">
                  <a:moveTo>
                    <a:pt x="0" y="0"/>
                  </a:moveTo>
                  <a:lnTo>
                    <a:pt x="0" y="704470"/>
                  </a:lnTo>
                  <a:lnTo>
                    <a:pt x="256980" y="559078"/>
                  </a:lnTo>
                  <a:lnTo>
                    <a:pt x="256980" y="156341"/>
                  </a:lnTo>
                  <a:lnTo>
                    <a:pt x="0" y="0"/>
                  </a:lnTo>
                </a:path>
              </a:pathLst>
            </a:custGeom>
            <a:ln w="66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8091556" y="4214552"/>
            <a:ext cx="1377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0" dirty="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102826" y="4348738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102826" y="4482902"/>
            <a:ext cx="1155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0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3668322" y="3623252"/>
            <a:ext cx="2190115" cy="1096645"/>
            <a:chOff x="3668322" y="3623252"/>
            <a:chExt cx="2190115" cy="1096645"/>
          </a:xfrm>
        </p:grpSpPr>
        <p:sp>
          <p:nvSpPr>
            <p:cNvPr id="109" name="object 109"/>
            <p:cNvSpPr/>
            <p:nvPr/>
          </p:nvSpPr>
          <p:spPr>
            <a:xfrm>
              <a:off x="5701719" y="4585134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164"/>
                  </a:lnTo>
                  <a:lnTo>
                    <a:pt x="156553" y="67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735257" y="3701555"/>
              <a:ext cx="2044700" cy="951230"/>
            </a:xfrm>
            <a:custGeom>
              <a:avLst/>
              <a:gdLst/>
              <a:ahLst/>
              <a:cxnLst/>
              <a:rect l="l" t="t" r="r" b="b"/>
              <a:pathLst>
                <a:path w="2044700" h="951229">
                  <a:moveTo>
                    <a:pt x="2044683" y="950666"/>
                  </a:moveTo>
                  <a:lnTo>
                    <a:pt x="0" y="950666"/>
                  </a:lnTo>
                </a:path>
                <a:path w="2044700" h="951229">
                  <a:moveTo>
                    <a:pt x="0" y="0"/>
                  </a:moveTo>
                  <a:lnTo>
                    <a:pt x="0" y="950666"/>
                  </a:lnTo>
                </a:path>
              </a:pathLst>
            </a:custGeom>
            <a:ln w="33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8322" y="3623252"/>
              <a:ext cx="122599" cy="133906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4081505" y="420485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60" h="134620">
                  <a:moveTo>
                    <a:pt x="56015" y="0"/>
                  </a:moveTo>
                  <a:lnTo>
                    <a:pt x="0" y="134086"/>
                  </a:lnTo>
                  <a:lnTo>
                    <a:pt x="111696" y="134086"/>
                  </a:lnTo>
                  <a:lnTo>
                    <a:pt x="5601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137521" y="4249473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0"/>
                  </a:moveTo>
                  <a:lnTo>
                    <a:pt x="0" y="201185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3867841" y="4404586"/>
            <a:ext cx="60452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ALUSrc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8104256" y="3936043"/>
            <a:ext cx="111760" cy="269240"/>
            <a:chOff x="8104256" y="3936043"/>
            <a:chExt cx="111760" cy="269240"/>
          </a:xfrm>
        </p:grpSpPr>
        <p:sp>
          <p:nvSpPr>
            <p:cNvPr id="116" name="object 116"/>
            <p:cNvSpPr/>
            <p:nvPr/>
          </p:nvSpPr>
          <p:spPr>
            <a:xfrm>
              <a:off x="8104256" y="4070654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11696" y="0"/>
                  </a:moveTo>
                  <a:lnTo>
                    <a:pt x="0" y="0"/>
                  </a:lnTo>
                  <a:lnTo>
                    <a:pt x="56015" y="134197"/>
                  </a:lnTo>
                  <a:lnTo>
                    <a:pt x="11169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60272" y="3947473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h="212725">
                  <a:moveTo>
                    <a:pt x="0" y="0"/>
                  </a:moveTo>
                  <a:lnTo>
                    <a:pt x="0" y="212423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7756243" y="3722293"/>
            <a:ext cx="83566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MemtoReg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545500" y="4652222"/>
            <a:ext cx="2268220" cy="704850"/>
          </a:xfrm>
          <a:custGeom>
            <a:avLst/>
            <a:gdLst/>
            <a:ahLst/>
            <a:cxnLst/>
            <a:rect l="l" t="t" r="r" b="b"/>
            <a:pathLst>
              <a:path w="2268220" h="704850">
                <a:moveTo>
                  <a:pt x="2268188" y="704504"/>
                </a:moveTo>
                <a:lnTo>
                  <a:pt x="0" y="704504"/>
                </a:lnTo>
              </a:path>
              <a:path w="2268220" h="704850">
                <a:moveTo>
                  <a:pt x="2268188" y="0"/>
                </a:moveTo>
                <a:lnTo>
                  <a:pt x="2268188" y="704504"/>
                </a:lnTo>
              </a:path>
            </a:pathLst>
          </a:custGeom>
          <a:ln w="33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825" y="1402207"/>
            <a:ext cx="7498080" cy="1969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Biz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şimdi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MIPS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setinin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gerçekleştirilmesini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incelemeye hazırız.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Komut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yapılarını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ana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hatlarıyla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hatırlayalım.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3395979" algn="l"/>
              </a:tabLst>
            </a:pPr>
            <a:r>
              <a:rPr sz="1800" spc="-10" dirty="0">
                <a:latin typeface="Tahoma"/>
                <a:cs typeface="Tahoma"/>
              </a:rPr>
              <a:t>Aritmetik-</a:t>
            </a:r>
            <a:r>
              <a:rPr sz="1800" dirty="0">
                <a:latin typeface="Tahoma"/>
                <a:cs typeface="Tahoma"/>
              </a:rPr>
              <a:t>Lojik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komutlar: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dirty="0">
                <a:latin typeface="Courier New"/>
                <a:cs typeface="Courier New"/>
              </a:rPr>
              <a:t>add,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sub,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and,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or,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slt</a:t>
            </a:r>
            <a:endParaRPr sz="180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3321685" algn="l"/>
              </a:tabLst>
            </a:pPr>
            <a:r>
              <a:rPr sz="1800" spc="-10" dirty="0">
                <a:latin typeface="Tahoma"/>
                <a:cs typeface="Tahoma"/>
              </a:rPr>
              <a:t>Hafıza-</a:t>
            </a:r>
            <a:r>
              <a:rPr sz="1800" dirty="0">
                <a:latin typeface="Tahoma"/>
                <a:cs typeface="Tahoma"/>
              </a:rPr>
              <a:t>tabanlı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komutlar: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dirty="0">
                <a:latin typeface="Courier New"/>
                <a:cs typeface="Courier New"/>
              </a:rPr>
              <a:t>lw,</a:t>
            </a:r>
            <a:r>
              <a:rPr sz="1800" spc="-25" dirty="0">
                <a:latin typeface="Courier New"/>
                <a:cs typeface="Courier New"/>
              </a:rPr>
              <a:t> sw</a:t>
            </a:r>
            <a:endParaRPr sz="180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3201035" algn="l"/>
              </a:tabLst>
            </a:pPr>
            <a:r>
              <a:rPr sz="1800" spc="-10" dirty="0">
                <a:latin typeface="Tahoma"/>
                <a:cs typeface="Tahoma"/>
              </a:rPr>
              <a:t>Kontrol-</a:t>
            </a:r>
            <a:r>
              <a:rPr sz="1800" dirty="0">
                <a:latin typeface="Tahoma"/>
                <a:cs typeface="Tahoma"/>
              </a:rPr>
              <a:t>Akış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komutları: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dirty="0">
                <a:latin typeface="Courier New"/>
                <a:cs typeface="Courier New"/>
              </a:rPr>
              <a:t>beq,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025" y="601726"/>
            <a:ext cx="6229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MIPS’in</a:t>
            </a:r>
            <a:r>
              <a:rPr sz="4400" spc="-55" dirty="0"/>
              <a:t> </a:t>
            </a:r>
            <a:r>
              <a:rPr sz="4400" spc="-10" dirty="0"/>
              <a:t>gerçekleştirilmesi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05483" y="5015484"/>
          <a:ext cx="48768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spc="-25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100"/>
                        </a:lnSpc>
                      </a:pPr>
                      <a:r>
                        <a:rPr sz="1800" b="1" spc="-25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rs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100"/>
                        </a:lnSpc>
                      </a:pPr>
                      <a:r>
                        <a:rPr sz="1800" b="1" spc="-25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09625">
                        <a:lnSpc>
                          <a:spcPts val="2100"/>
                        </a:lnSpc>
                      </a:pPr>
                      <a:r>
                        <a:rPr sz="1800" b="1" spc="-1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offset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219200" y="48006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48387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49300" y="44450"/>
                </a:lnTo>
                <a:lnTo>
                  <a:pt x="698500" y="44450"/>
                </a:lnTo>
                <a:lnTo>
                  <a:pt x="698500" y="31750"/>
                </a:lnTo>
                <a:lnTo>
                  <a:pt x="749300" y="31750"/>
                </a:lnTo>
                <a:lnTo>
                  <a:pt x="685800" y="0"/>
                </a:lnTo>
                <a:close/>
              </a:path>
              <a:path w="762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62000" h="76200">
                <a:moveTo>
                  <a:pt x="68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762000" h="76200">
                <a:moveTo>
                  <a:pt x="7493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49300" y="44450"/>
                </a:lnTo>
                <a:lnTo>
                  <a:pt x="762000" y="38100"/>
                </a:lnTo>
                <a:lnTo>
                  <a:pt x="749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48006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5600" y="48006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00" y="48387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7600" y="48006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1800" y="48387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0" y="4838700"/>
            <a:ext cx="2133600" cy="76200"/>
          </a:xfrm>
          <a:custGeom>
            <a:avLst/>
            <a:gdLst/>
            <a:ahLst/>
            <a:cxnLst/>
            <a:rect l="l" t="t" r="r" b="b"/>
            <a:pathLst>
              <a:path w="2133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133600" h="76200">
                <a:moveTo>
                  <a:pt x="2057400" y="0"/>
                </a:moveTo>
                <a:lnTo>
                  <a:pt x="2057400" y="76200"/>
                </a:lnTo>
                <a:lnTo>
                  <a:pt x="2120900" y="44450"/>
                </a:lnTo>
                <a:lnTo>
                  <a:pt x="2070100" y="44450"/>
                </a:lnTo>
                <a:lnTo>
                  <a:pt x="2070100" y="31750"/>
                </a:lnTo>
                <a:lnTo>
                  <a:pt x="2120900" y="31750"/>
                </a:lnTo>
                <a:lnTo>
                  <a:pt x="2057400" y="0"/>
                </a:lnTo>
                <a:close/>
              </a:path>
              <a:path w="2133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133600" h="76200">
                <a:moveTo>
                  <a:pt x="2057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057400" y="44450"/>
                </a:lnTo>
                <a:lnTo>
                  <a:pt x="2057400" y="31750"/>
                </a:lnTo>
                <a:close/>
              </a:path>
              <a:path w="2133600" h="76200">
                <a:moveTo>
                  <a:pt x="21209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120900" y="44450"/>
                </a:lnTo>
                <a:lnTo>
                  <a:pt x="2133600" y="38100"/>
                </a:lnTo>
                <a:lnTo>
                  <a:pt x="2120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0" y="48006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51228" y="4599813"/>
            <a:ext cx="436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6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bits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5304" y="4599813"/>
            <a:ext cx="436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5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bits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7557" y="4599813"/>
            <a:ext cx="436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5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bits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2038" y="4599813"/>
            <a:ext cx="525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16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bits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05483" y="4177284"/>
          <a:ext cx="48768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spc="-25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100"/>
                        </a:lnSpc>
                      </a:pPr>
                      <a:r>
                        <a:rPr sz="1800" b="1" spc="-25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rs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100"/>
                        </a:lnSpc>
                      </a:pPr>
                      <a:r>
                        <a:rPr sz="1800" b="1" spc="-25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100"/>
                        </a:lnSpc>
                      </a:pPr>
                      <a:r>
                        <a:rPr sz="1800" b="1" spc="-25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rd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2100"/>
                        </a:lnSpc>
                      </a:pPr>
                      <a:r>
                        <a:rPr sz="1800" b="1" spc="-1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shamt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100"/>
                        </a:lnSpc>
                      </a:pPr>
                      <a:r>
                        <a:rPr sz="1800" b="1" spc="-1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funct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219200" y="39624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5400" y="40005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49300" y="44450"/>
                </a:lnTo>
                <a:lnTo>
                  <a:pt x="698500" y="44450"/>
                </a:lnTo>
                <a:lnTo>
                  <a:pt x="698500" y="31750"/>
                </a:lnTo>
                <a:lnTo>
                  <a:pt x="749300" y="31750"/>
                </a:lnTo>
                <a:lnTo>
                  <a:pt x="685800" y="0"/>
                </a:lnTo>
                <a:close/>
              </a:path>
              <a:path w="762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62000" h="76200">
                <a:moveTo>
                  <a:pt x="68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762000" h="76200">
                <a:moveTo>
                  <a:pt x="7493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49300" y="44450"/>
                </a:lnTo>
                <a:lnTo>
                  <a:pt x="762000" y="38100"/>
                </a:lnTo>
                <a:lnTo>
                  <a:pt x="749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3600" y="39624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5600" y="39624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9800" y="40005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7600" y="39624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1800" y="40005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9624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33800" y="40005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81600" y="39624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5800" y="40005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6000" y="39624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57800" y="40005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49300" y="44450"/>
                </a:lnTo>
                <a:lnTo>
                  <a:pt x="698500" y="44450"/>
                </a:lnTo>
                <a:lnTo>
                  <a:pt x="698500" y="31750"/>
                </a:lnTo>
                <a:lnTo>
                  <a:pt x="749300" y="31750"/>
                </a:lnTo>
                <a:lnTo>
                  <a:pt x="685800" y="0"/>
                </a:lnTo>
                <a:close/>
              </a:path>
              <a:path w="762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62000" h="76200">
                <a:moveTo>
                  <a:pt x="68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762000" h="76200">
                <a:moveTo>
                  <a:pt x="7493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49300" y="44450"/>
                </a:lnTo>
                <a:lnTo>
                  <a:pt x="762000" y="38100"/>
                </a:lnTo>
                <a:lnTo>
                  <a:pt x="749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51228" y="3761613"/>
            <a:ext cx="436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6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bits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05304" y="3761613"/>
            <a:ext cx="436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5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bits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67557" y="3761613"/>
            <a:ext cx="436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5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bits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29558" y="3761613"/>
            <a:ext cx="436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5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bits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91558" y="3761613"/>
            <a:ext cx="436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5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bits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20359" y="3761613"/>
            <a:ext cx="436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6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bits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64553" y="4114038"/>
            <a:ext cx="104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R-</a:t>
            </a:r>
            <a:r>
              <a:rPr sz="1800" b="1" spc="-10" dirty="0">
                <a:latin typeface="Arial"/>
                <a:cs typeface="Arial"/>
              </a:rPr>
              <a:t>Format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80428" y="4995164"/>
            <a:ext cx="94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I-Format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19961" y="5868161"/>
            <a:ext cx="914400" cy="304800"/>
          </a:xfrm>
          <a:prstGeom prst="rect">
            <a:avLst/>
          </a:prstGeom>
          <a:solidFill>
            <a:srgbClr val="00E3A8"/>
          </a:solidFill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05"/>
              </a:lnSpc>
            </a:pPr>
            <a:r>
              <a:rPr sz="1800" b="1" spc="-25" dirty="0">
                <a:solidFill>
                  <a:srgbClr val="990000"/>
                </a:solidFill>
                <a:latin typeface="Courier New"/>
                <a:cs typeface="Courier New"/>
              </a:rPr>
              <a:t>op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34361" y="5868161"/>
            <a:ext cx="3962400" cy="304800"/>
          </a:xfrm>
          <a:prstGeom prst="rect">
            <a:avLst/>
          </a:prstGeom>
          <a:solidFill>
            <a:srgbClr val="FFFF00"/>
          </a:solidFill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105"/>
              </a:lnSpc>
            </a:pPr>
            <a:r>
              <a:rPr sz="1800" b="1" spc="-10" dirty="0">
                <a:solidFill>
                  <a:srgbClr val="990000"/>
                </a:solidFill>
                <a:latin typeface="Courier New"/>
                <a:cs typeface="Courier New"/>
              </a:rPr>
              <a:t>address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19200" y="56388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5400" y="56769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49300" y="44450"/>
                </a:lnTo>
                <a:lnTo>
                  <a:pt x="698500" y="44450"/>
                </a:lnTo>
                <a:lnTo>
                  <a:pt x="698500" y="31750"/>
                </a:lnTo>
                <a:lnTo>
                  <a:pt x="749300" y="31750"/>
                </a:lnTo>
                <a:lnTo>
                  <a:pt x="685800" y="0"/>
                </a:lnTo>
                <a:close/>
              </a:path>
              <a:path w="762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62000" h="76200">
                <a:moveTo>
                  <a:pt x="68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762000" h="76200">
                <a:moveTo>
                  <a:pt x="7493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49300" y="44450"/>
                </a:lnTo>
                <a:lnTo>
                  <a:pt x="762000" y="38100"/>
                </a:lnTo>
                <a:lnTo>
                  <a:pt x="749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33600" y="56388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09800" y="5676900"/>
            <a:ext cx="3733800" cy="76200"/>
          </a:xfrm>
          <a:custGeom>
            <a:avLst/>
            <a:gdLst/>
            <a:ahLst/>
            <a:cxnLst/>
            <a:rect l="l" t="t" r="r" b="b"/>
            <a:pathLst>
              <a:path w="3733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733800" h="76200">
                <a:moveTo>
                  <a:pt x="3657600" y="0"/>
                </a:moveTo>
                <a:lnTo>
                  <a:pt x="3657600" y="76200"/>
                </a:lnTo>
                <a:lnTo>
                  <a:pt x="3721100" y="44450"/>
                </a:lnTo>
                <a:lnTo>
                  <a:pt x="3670300" y="44450"/>
                </a:lnTo>
                <a:lnTo>
                  <a:pt x="3670300" y="31750"/>
                </a:lnTo>
                <a:lnTo>
                  <a:pt x="3721100" y="31750"/>
                </a:lnTo>
                <a:lnTo>
                  <a:pt x="3657600" y="0"/>
                </a:lnTo>
                <a:close/>
              </a:path>
              <a:path w="3733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733800" h="76200">
                <a:moveTo>
                  <a:pt x="3657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657600" y="44450"/>
                </a:lnTo>
                <a:lnTo>
                  <a:pt x="3657600" y="31750"/>
                </a:lnTo>
                <a:close/>
              </a:path>
              <a:path w="3733800" h="76200">
                <a:moveTo>
                  <a:pt x="3721100" y="31750"/>
                </a:moveTo>
                <a:lnTo>
                  <a:pt x="3670300" y="31750"/>
                </a:lnTo>
                <a:lnTo>
                  <a:pt x="3670300" y="44450"/>
                </a:lnTo>
                <a:lnTo>
                  <a:pt x="3721100" y="44450"/>
                </a:lnTo>
                <a:lnTo>
                  <a:pt x="3733800" y="38100"/>
                </a:lnTo>
                <a:lnTo>
                  <a:pt x="3721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96000" y="56388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451228" y="5438343"/>
            <a:ext cx="436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6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bits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15334" y="5438343"/>
            <a:ext cx="525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26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bits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80428" y="5757468"/>
            <a:ext cx="100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J-Format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132" y="2263139"/>
            <a:ext cx="2350135" cy="2385060"/>
          </a:xfrm>
          <a:custGeom>
            <a:avLst/>
            <a:gdLst/>
            <a:ahLst/>
            <a:cxnLst/>
            <a:rect l="l" t="t" r="r" b="b"/>
            <a:pathLst>
              <a:path w="2350135" h="2385060">
                <a:moveTo>
                  <a:pt x="2350008" y="22860"/>
                </a:moveTo>
                <a:lnTo>
                  <a:pt x="2296668" y="22860"/>
                </a:lnTo>
                <a:lnTo>
                  <a:pt x="2296668" y="0"/>
                </a:lnTo>
                <a:lnTo>
                  <a:pt x="0" y="0"/>
                </a:lnTo>
                <a:lnTo>
                  <a:pt x="0" y="175260"/>
                </a:lnTo>
                <a:lnTo>
                  <a:pt x="521208" y="175260"/>
                </a:lnTo>
                <a:lnTo>
                  <a:pt x="521208" y="2385060"/>
                </a:lnTo>
                <a:lnTo>
                  <a:pt x="673608" y="2385060"/>
                </a:lnTo>
                <a:lnTo>
                  <a:pt x="673608" y="175260"/>
                </a:lnTo>
                <a:lnTo>
                  <a:pt x="1687068" y="175260"/>
                </a:lnTo>
                <a:lnTo>
                  <a:pt x="1687068" y="465328"/>
                </a:lnTo>
                <a:lnTo>
                  <a:pt x="1839468" y="465328"/>
                </a:lnTo>
                <a:lnTo>
                  <a:pt x="1839468" y="175260"/>
                </a:lnTo>
                <a:lnTo>
                  <a:pt x="2197608" y="175260"/>
                </a:lnTo>
                <a:lnTo>
                  <a:pt x="2197608" y="465328"/>
                </a:lnTo>
                <a:lnTo>
                  <a:pt x="2350008" y="465328"/>
                </a:lnTo>
                <a:lnTo>
                  <a:pt x="2350008" y="2286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89603" y="4114800"/>
            <a:ext cx="152400" cy="599440"/>
          </a:xfrm>
          <a:custGeom>
            <a:avLst/>
            <a:gdLst/>
            <a:ahLst/>
            <a:cxnLst/>
            <a:rect l="l" t="t" r="r" b="b"/>
            <a:pathLst>
              <a:path w="152400" h="599439">
                <a:moveTo>
                  <a:pt x="0" y="598932"/>
                </a:moveTo>
                <a:lnTo>
                  <a:pt x="152400" y="598932"/>
                </a:lnTo>
                <a:lnTo>
                  <a:pt x="152400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3521" y="3624071"/>
            <a:ext cx="408940" cy="338455"/>
          </a:xfrm>
          <a:custGeom>
            <a:avLst/>
            <a:gdLst/>
            <a:ahLst/>
            <a:cxnLst/>
            <a:rect l="l" t="t" r="r" b="b"/>
            <a:pathLst>
              <a:path w="408939" h="338454">
                <a:moveTo>
                  <a:pt x="408482" y="22860"/>
                </a:moveTo>
                <a:lnTo>
                  <a:pt x="376478" y="22860"/>
                </a:lnTo>
                <a:lnTo>
                  <a:pt x="376478" y="0"/>
                </a:lnTo>
                <a:lnTo>
                  <a:pt x="0" y="0"/>
                </a:lnTo>
                <a:lnTo>
                  <a:pt x="0" y="152400"/>
                </a:lnTo>
                <a:lnTo>
                  <a:pt x="256082" y="152400"/>
                </a:lnTo>
                <a:lnTo>
                  <a:pt x="256082" y="338328"/>
                </a:lnTo>
                <a:lnTo>
                  <a:pt x="408482" y="338328"/>
                </a:lnTo>
                <a:lnTo>
                  <a:pt x="408482" y="2286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200" y="38100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304800" y="0"/>
                </a:moveTo>
                <a:lnTo>
                  <a:pt x="0" y="0"/>
                </a:lnTo>
                <a:lnTo>
                  <a:pt x="0" y="152400"/>
                </a:lnTo>
                <a:lnTo>
                  <a:pt x="3048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9000" y="2971800"/>
            <a:ext cx="1143000" cy="152400"/>
          </a:xfrm>
          <a:custGeom>
            <a:avLst/>
            <a:gdLst/>
            <a:ahLst/>
            <a:cxnLst/>
            <a:rect l="l" t="t" r="r" b="b"/>
            <a:pathLst>
              <a:path w="1143000" h="152400">
                <a:moveTo>
                  <a:pt x="1143000" y="0"/>
                </a:moveTo>
                <a:lnTo>
                  <a:pt x="0" y="0"/>
                </a:lnTo>
                <a:lnTo>
                  <a:pt x="0" y="152400"/>
                </a:lnTo>
                <a:lnTo>
                  <a:pt x="1143000" y="1524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2600" y="3810000"/>
            <a:ext cx="273685" cy="152400"/>
          </a:xfrm>
          <a:custGeom>
            <a:avLst/>
            <a:gdLst/>
            <a:ahLst/>
            <a:cxnLst/>
            <a:rect l="l" t="t" r="r" b="b"/>
            <a:pathLst>
              <a:path w="273685" h="152400">
                <a:moveTo>
                  <a:pt x="0" y="152400"/>
                </a:moveTo>
                <a:lnTo>
                  <a:pt x="273356" y="152400"/>
                </a:lnTo>
                <a:lnTo>
                  <a:pt x="27335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8740" y="3352800"/>
            <a:ext cx="480059" cy="609600"/>
          </a:xfrm>
          <a:custGeom>
            <a:avLst/>
            <a:gdLst/>
            <a:ahLst/>
            <a:cxnLst/>
            <a:rect l="l" t="t" r="r" b="b"/>
            <a:pathLst>
              <a:path w="480060" h="609600">
                <a:moveTo>
                  <a:pt x="48006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0" y="0"/>
                </a:lnTo>
                <a:lnTo>
                  <a:pt x="0" y="152400"/>
                </a:lnTo>
                <a:lnTo>
                  <a:pt x="327660" y="152400"/>
                </a:lnTo>
                <a:lnTo>
                  <a:pt x="327660" y="609600"/>
                </a:lnTo>
                <a:lnTo>
                  <a:pt x="480060" y="609600"/>
                </a:lnTo>
                <a:lnTo>
                  <a:pt x="480060" y="762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38200" y="2325448"/>
            <a:ext cx="5006340" cy="2475230"/>
            <a:chOff x="838200" y="2325448"/>
            <a:chExt cx="5006340" cy="2475230"/>
          </a:xfrm>
        </p:grpSpPr>
        <p:sp>
          <p:nvSpPr>
            <p:cNvPr id="10" name="object 10"/>
            <p:cNvSpPr/>
            <p:nvPr/>
          </p:nvSpPr>
          <p:spPr>
            <a:xfrm>
              <a:off x="3710939" y="4572000"/>
              <a:ext cx="2133600" cy="152400"/>
            </a:xfrm>
            <a:custGeom>
              <a:avLst/>
              <a:gdLst/>
              <a:ahLst/>
              <a:cxnLst/>
              <a:rect l="l" t="t" r="r" b="b"/>
              <a:pathLst>
                <a:path w="2133600" h="152400">
                  <a:moveTo>
                    <a:pt x="21336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133600" y="1524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200" y="3962400"/>
              <a:ext cx="3234055" cy="838200"/>
            </a:xfrm>
            <a:custGeom>
              <a:avLst/>
              <a:gdLst/>
              <a:ahLst/>
              <a:cxnLst/>
              <a:rect l="l" t="t" r="r" b="b"/>
              <a:pathLst>
                <a:path w="3234054" h="838200">
                  <a:moveTo>
                    <a:pt x="2057400" y="662940"/>
                  </a:moveTo>
                  <a:lnTo>
                    <a:pt x="0" y="662940"/>
                  </a:lnTo>
                  <a:lnTo>
                    <a:pt x="0" y="815340"/>
                  </a:lnTo>
                  <a:lnTo>
                    <a:pt x="2057400" y="815340"/>
                  </a:lnTo>
                  <a:lnTo>
                    <a:pt x="2057400" y="662940"/>
                  </a:lnTo>
                  <a:close/>
                </a:path>
                <a:path w="3234054" h="838200">
                  <a:moveTo>
                    <a:pt x="3233928" y="0"/>
                  </a:moveTo>
                  <a:lnTo>
                    <a:pt x="2700528" y="0"/>
                  </a:lnTo>
                  <a:lnTo>
                    <a:pt x="2700528" y="76200"/>
                  </a:lnTo>
                  <a:lnTo>
                    <a:pt x="2700528" y="152400"/>
                  </a:lnTo>
                  <a:lnTo>
                    <a:pt x="2700528" y="662940"/>
                  </a:lnTo>
                  <a:lnTo>
                    <a:pt x="2362200" y="662940"/>
                  </a:lnTo>
                  <a:lnTo>
                    <a:pt x="2362200" y="838200"/>
                  </a:lnTo>
                  <a:lnTo>
                    <a:pt x="2852928" y="838200"/>
                  </a:lnTo>
                  <a:lnTo>
                    <a:pt x="2852928" y="762000"/>
                  </a:lnTo>
                  <a:lnTo>
                    <a:pt x="2852928" y="662940"/>
                  </a:lnTo>
                  <a:lnTo>
                    <a:pt x="2852928" y="152400"/>
                  </a:lnTo>
                  <a:lnTo>
                    <a:pt x="3233928" y="152400"/>
                  </a:lnTo>
                  <a:lnTo>
                    <a:pt x="323392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12352" y="2728455"/>
              <a:ext cx="1821180" cy="1421130"/>
            </a:xfrm>
            <a:custGeom>
              <a:avLst/>
              <a:gdLst/>
              <a:ahLst/>
              <a:cxnLst/>
              <a:rect l="l" t="t" r="r" b="b"/>
              <a:pathLst>
                <a:path w="1821179" h="1421129">
                  <a:moveTo>
                    <a:pt x="0" y="1420536"/>
                  </a:moveTo>
                  <a:lnTo>
                    <a:pt x="1821178" y="1420536"/>
                  </a:lnTo>
                  <a:lnTo>
                    <a:pt x="1821178" y="0"/>
                  </a:lnTo>
                  <a:lnTo>
                    <a:pt x="0" y="0"/>
                  </a:lnTo>
                  <a:lnTo>
                    <a:pt x="0" y="1420536"/>
                  </a:lnTo>
                  <a:close/>
                </a:path>
              </a:pathLst>
            </a:custGeom>
            <a:ln w="668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8004" y="3377077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4" h="134620">
                  <a:moveTo>
                    <a:pt x="0" y="0"/>
                  </a:moveTo>
                  <a:lnTo>
                    <a:pt x="0" y="134197"/>
                  </a:lnTo>
                  <a:lnTo>
                    <a:pt x="156553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1035" y="3444176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335301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69759" y="2605496"/>
              <a:ext cx="112395" cy="134620"/>
            </a:xfrm>
            <a:custGeom>
              <a:avLst/>
              <a:gdLst/>
              <a:ahLst/>
              <a:cxnLst/>
              <a:rect l="l" t="t" r="r" b="b"/>
              <a:pathLst>
                <a:path w="112394" h="134619">
                  <a:moveTo>
                    <a:pt x="111808" y="0"/>
                  </a:moveTo>
                  <a:lnTo>
                    <a:pt x="0" y="0"/>
                  </a:lnTo>
                  <a:lnTo>
                    <a:pt x="55792" y="134197"/>
                  </a:lnTo>
                  <a:lnTo>
                    <a:pt x="111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5552" y="2336878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7860"/>
                  </a:lnTo>
                </a:path>
              </a:pathLst>
            </a:custGeom>
            <a:ln w="22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2561" y="2605496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60" h="134619">
                  <a:moveTo>
                    <a:pt x="111696" y="0"/>
                  </a:moveTo>
                  <a:lnTo>
                    <a:pt x="0" y="0"/>
                  </a:lnTo>
                  <a:lnTo>
                    <a:pt x="56015" y="134197"/>
                  </a:lnTo>
                  <a:lnTo>
                    <a:pt x="111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28577" y="2336878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7860"/>
                  </a:lnTo>
                </a:path>
              </a:pathLst>
            </a:custGeom>
            <a:ln w="22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029" y="239273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38" y="0"/>
                  </a:moveTo>
                  <a:lnTo>
                    <a:pt x="0" y="100815"/>
                  </a:lnTo>
                </a:path>
              </a:pathLst>
            </a:custGeom>
            <a:ln w="1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59" rIns="0" bIns="0" rtlCol="0">
            <a:spAutoFit/>
          </a:bodyPr>
          <a:lstStyle/>
          <a:p>
            <a:pPr marL="858519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Store</a:t>
            </a:r>
            <a:r>
              <a:rPr sz="4400" spc="-30" dirty="0"/>
              <a:t> </a:t>
            </a:r>
            <a:r>
              <a:rPr sz="4400" dirty="0"/>
              <a:t>komutunun</a:t>
            </a:r>
            <a:r>
              <a:rPr sz="4400" spc="-50" dirty="0"/>
              <a:t> </a:t>
            </a:r>
            <a:r>
              <a:rPr sz="4400" spc="-10" dirty="0"/>
              <a:t>Çalışması</a:t>
            </a:r>
            <a:endParaRPr sz="4400"/>
          </a:p>
        </p:txBody>
      </p:sp>
      <p:sp>
        <p:nvSpPr>
          <p:cNvPr id="21" name="object 21"/>
          <p:cNvSpPr txBox="1"/>
          <p:nvPr/>
        </p:nvSpPr>
        <p:spPr>
          <a:xfrm>
            <a:off x="5642228" y="1825193"/>
            <a:ext cx="2947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sw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rt,offset(rs)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68867" y="2346411"/>
            <a:ext cx="10096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latin typeface="Arial MT"/>
                <a:cs typeface="Arial MT"/>
              </a:rPr>
              <a:t>5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83831" y="239273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426" y="0"/>
                </a:moveTo>
                <a:lnTo>
                  <a:pt x="0" y="100815"/>
                </a:lnTo>
              </a:path>
            </a:pathLst>
          </a:custGeom>
          <a:ln w="1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1558" y="2346411"/>
            <a:ext cx="10096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latin typeface="Arial MT"/>
                <a:cs typeface="Arial MT"/>
              </a:rPr>
              <a:t>5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8793" y="243769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493" y="0"/>
                </a:moveTo>
                <a:lnTo>
                  <a:pt x="0" y="100481"/>
                </a:lnTo>
              </a:path>
            </a:pathLst>
          </a:custGeom>
          <a:ln w="1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06587" y="2391311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16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29837" y="3733810"/>
            <a:ext cx="34734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25" dirty="0">
                <a:latin typeface="Arial"/>
                <a:cs typeface="Arial"/>
              </a:rPr>
              <a:t>RD2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28577" y="4148992"/>
            <a:ext cx="111760" cy="268605"/>
            <a:chOff x="2528577" y="4148992"/>
            <a:chExt cx="111760" cy="268605"/>
          </a:xfrm>
        </p:grpSpPr>
        <p:sp>
          <p:nvSpPr>
            <p:cNvPr id="29" name="object 29"/>
            <p:cNvSpPr/>
            <p:nvPr/>
          </p:nvSpPr>
          <p:spPr>
            <a:xfrm>
              <a:off x="2528577" y="41489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60" h="134620">
                  <a:moveTo>
                    <a:pt x="55680" y="0"/>
                  </a:moveTo>
                  <a:lnTo>
                    <a:pt x="0" y="134086"/>
                  </a:lnTo>
                  <a:lnTo>
                    <a:pt x="111696" y="134086"/>
                  </a:lnTo>
                  <a:lnTo>
                    <a:pt x="5568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84258" y="4193613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h="212725">
                  <a:moveTo>
                    <a:pt x="0" y="0"/>
                  </a:moveTo>
                  <a:lnTo>
                    <a:pt x="0" y="212423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180564" y="3901334"/>
            <a:ext cx="71501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RegWrite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77539" y="2713283"/>
            <a:ext cx="1699260" cy="8312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240"/>
              </a:spcBef>
              <a:tabLst>
                <a:tab pos="716280" algn="l"/>
                <a:tab pos="1219200" algn="l"/>
              </a:tabLst>
            </a:pPr>
            <a:r>
              <a:rPr sz="1200" b="1" spc="-25" dirty="0">
                <a:latin typeface="Arial"/>
                <a:cs typeface="Arial"/>
              </a:rPr>
              <a:t>RN1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25" dirty="0">
                <a:latin typeface="Arial"/>
                <a:cs typeface="Arial"/>
              </a:rPr>
              <a:t>RN2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25" dirty="0">
                <a:latin typeface="Arial"/>
                <a:cs typeface="Arial"/>
              </a:rPr>
              <a:t>WN</a:t>
            </a:r>
            <a:endParaRPr sz="1200">
              <a:latin typeface="Arial"/>
              <a:cs typeface="Arial"/>
            </a:endParaRPr>
          </a:p>
          <a:p>
            <a:pPr marL="1364615">
              <a:lnSpc>
                <a:spcPts val="1205"/>
              </a:lnSpc>
              <a:spcBef>
                <a:spcPts val="145"/>
              </a:spcBef>
            </a:pPr>
            <a:r>
              <a:rPr sz="1200" b="1" spc="-25" dirty="0">
                <a:latin typeface="Arial"/>
                <a:cs typeface="Arial"/>
              </a:rPr>
              <a:t>RD1</a:t>
            </a:r>
            <a:endParaRPr sz="1200">
              <a:latin typeface="Arial"/>
              <a:cs typeface="Arial"/>
            </a:endParaRPr>
          </a:p>
          <a:p>
            <a:pPr marL="191770">
              <a:lnSpc>
                <a:spcPts val="1625"/>
              </a:lnSpc>
            </a:pPr>
            <a:r>
              <a:rPr sz="1550" b="1" dirty="0">
                <a:latin typeface="Arial"/>
                <a:cs typeface="Arial"/>
              </a:rPr>
              <a:t>Register</a:t>
            </a:r>
            <a:r>
              <a:rPr sz="1550" b="1" spc="-90" dirty="0">
                <a:latin typeface="Arial"/>
                <a:cs typeface="Arial"/>
              </a:rPr>
              <a:t> </a:t>
            </a:r>
            <a:r>
              <a:rPr sz="1550" b="1" spc="-20" dirty="0">
                <a:latin typeface="Arial"/>
                <a:cs typeface="Arial"/>
              </a:rPr>
              <a:t>File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b="1" spc="-25" dirty="0">
                <a:latin typeface="Arial"/>
                <a:cs typeface="Arial"/>
              </a:rPr>
              <a:t>WD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416704" y="2526745"/>
            <a:ext cx="2229485" cy="1645285"/>
            <a:chOff x="3416704" y="2526745"/>
            <a:chExt cx="2229485" cy="1645285"/>
          </a:xfrm>
        </p:grpSpPr>
        <p:sp>
          <p:nvSpPr>
            <p:cNvPr id="34" name="object 34"/>
            <p:cNvSpPr/>
            <p:nvPr/>
          </p:nvSpPr>
          <p:spPr>
            <a:xfrm>
              <a:off x="4528515" y="2728455"/>
              <a:ext cx="603885" cy="1409700"/>
            </a:xfrm>
            <a:custGeom>
              <a:avLst/>
              <a:gdLst/>
              <a:ahLst/>
              <a:cxnLst/>
              <a:rect l="l" t="t" r="r" b="b"/>
              <a:pathLst>
                <a:path w="603885" h="1409700">
                  <a:moveTo>
                    <a:pt x="0" y="0"/>
                  </a:moveTo>
                  <a:lnTo>
                    <a:pt x="0" y="604000"/>
                  </a:lnTo>
                  <a:lnTo>
                    <a:pt x="100761" y="704481"/>
                  </a:lnTo>
                  <a:lnTo>
                    <a:pt x="0" y="805297"/>
                  </a:lnTo>
                  <a:lnTo>
                    <a:pt x="0" y="1409297"/>
                  </a:lnTo>
                  <a:lnTo>
                    <a:pt x="603451" y="1107297"/>
                  </a:lnTo>
                  <a:lnTo>
                    <a:pt x="603451" y="30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8515" y="2728455"/>
              <a:ext cx="603885" cy="1409700"/>
            </a:xfrm>
            <a:custGeom>
              <a:avLst/>
              <a:gdLst/>
              <a:ahLst/>
              <a:cxnLst/>
              <a:rect l="l" t="t" r="r" b="b"/>
              <a:pathLst>
                <a:path w="603885" h="1409700">
                  <a:moveTo>
                    <a:pt x="0" y="0"/>
                  </a:moveTo>
                  <a:lnTo>
                    <a:pt x="0" y="604000"/>
                  </a:lnTo>
                  <a:lnTo>
                    <a:pt x="100761" y="704481"/>
                  </a:lnTo>
                  <a:lnTo>
                    <a:pt x="0" y="805297"/>
                  </a:lnTo>
                  <a:lnTo>
                    <a:pt x="0" y="1409297"/>
                  </a:lnTo>
                  <a:lnTo>
                    <a:pt x="603451" y="1107297"/>
                  </a:lnTo>
                  <a:lnTo>
                    <a:pt x="603451" y="302000"/>
                  </a:lnTo>
                  <a:lnTo>
                    <a:pt x="0" y="0"/>
                  </a:lnTo>
                </a:path>
              </a:pathLst>
            </a:custGeom>
            <a:ln w="669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94501" y="2974595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19">
                  <a:moveTo>
                    <a:pt x="0" y="0"/>
                  </a:moveTo>
                  <a:lnTo>
                    <a:pt x="0" y="134197"/>
                  </a:lnTo>
                  <a:lnTo>
                    <a:pt x="156553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33531" y="3041694"/>
              <a:ext cx="2112010" cy="402590"/>
            </a:xfrm>
            <a:custGeom>
              <a:avLst/>
              <a:gdLst/>
              <a:ahLst/>
              <a:cxnLst/>
              <a:rect l="l" t="t" r="r" b="b"/>
              <a:pathLst>
                <a:path w="2112010" h="402589">
                  <a:moveTo>
                    <a:pt x="1039191" y="0"/>
                  </a:moveTo>
                  <a:lnTo>
                    <a:pt x="0" y="0"/>
                  </a:lnTo>
                </a:path>
                <a:path w="2112010" h="402589">
                  <a:moveTo>
                    <a:pt x="2111969" y="402481"/>
                  </a:moveTo>
                  <a:lnTo>
                    <a:pt x="1709705" y="402481"/>
                  </a:lnTo>
                </a:path>
              </a:pathLst>
            </a:custGeom>
            <a:ln w="33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85495" y="2761838"/>
              <a:ext cx="112395" cy="134620"/>
            </a:xfrm>
            <a:custGeom>
              <a:avLst/>
              <a:gdLst/>
              <a:ahLst/>
              <a:cxnLst/>
              <a:rect l="l" t="t" r="r" b="b"/>
              <a:pathLst>
                <a:path w="112395" h="134619">
                  <a:moveTo>
                    <a:pt x="111808" y="0"/>
                  </a:moveTo>
                  <a:lnTo>
                    <a:pt x="0" y="0"/>
                  </a:lnTo>
                  <a:lnTo>
                    <a:pt x="56015" y="134420"/>
                  </a:lnTo>
                  <a:lnTo>
                    <a:pt x="11180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41511" y="2538175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0"/>
                  </a:moveTo>
                  <a:lnTo>
                    <a:pt x="0" y="313239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12025" y="3086315"/>
              <a:ext cx="134620" cy="112395"/>
            </a:xfrm>
            <a:custGeom>
              <a:avLst/>
              <a:gdLst/>
              <a:ahLst/>
              <a:cxnLst/>
              <a:rect l="l" t="t" r="r" b="b"/>
              <a:pathLst>
                <a:path w="134620" h="112394">
                  <a:moveTo>
                    <a:pt x="0" y="0"/>
                  </a:moveTo>
                  <a:lnTo>
                    <a:pt x="0" y="111942"/>
                  </a:lnTo>
                  <a:lnTo>
                    <a:pt x="134013" y="55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43237" y="3142175"/>
              <a:ext cx="458470" cy="0"/>
            </a:xfrm>
            <a:custGeom>
              <a:avLst/>
              <a:gdLst/>
              <a:ahLst/>
              <a:cxnLst/>
              <a:rect l="l" t="t" r="r" b="b"/>
              <a:pathLst>
                <a:path w="458470">
                  <a:moveTo>
                    <a:pt x="458056" y="0"/>
                  </a:moveTo>
                  <a:lnTo>
                    <a:pt x="0" y="0"/>
                  </a:lnTo>
                </a:path>
              </a:pathLst>
            </a:custGeom>
            <a:ln w="22178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426547" y="2312996"/>
            <a:ext cx="76771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Operation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27511" y="3051405"/>
            <a:ext cx="4171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30" dirty="0">
                <a:latin typeface="Arial"/>
                <a:cs typeface="Arial"/>
              </a:rPr>
              <a:t>ALU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99230" y="2320051"/>
            <a:ext cx="8336280" cy="3255010"/>
            <a:chOff x="299230" y="2320051"/>
            <a:chExt cx="8336280" cy="3255010"/>
          </a:xfrm>
        </p:grpSpPr>
        <p:sp>
          <p:nvSpPr>
            <p:cNvPr id="45" name="object 45"/>
            <p:cNvSpPr/>
            <p:nvPr/>
          </p:nvSpPr>
          <p:spPr>
            <a:xfrm>
              <a:off x="316057" y="2336878"/>
              <a:ext cx="8302625" cy="3221355"/>
            </a:xfrm>
            <a:custGeom>
              <a:avLst/>
              <a:gdLst/>
              <a:ahLst/>
              <a:cxnLst/>
              <a:rect l="l" t="t" r="r" b="b"/>
              <a:pathLst>
                <a:path w="8302625" h="3221354">
                  <a:moveTo>
                    <a:pt x="8302158" y="3221092"/>
                  </a:moveTo>
                  <a:lnTo>
                    <a:pt x="904977" y="3221092"/>
                  </a:lnTo>
                </a:path>
                <a:path w="8302625" h="3221354">
                  <a:moveTo>
                    <a:pt x="8302158" y="2169951"/>
                  </a:moveTo>
                  <a:lnTo>
                    <a:pt x="8302158" y="3221092"/>
                  </a:lnTo>
                </a:path>
                <a:path w="8302625" h="3221354">
                  <a:moveTo>
                    <a:pt x="904977" y="1107297"/>
                  </a:moveTo>
                  <a:lnTo>
                    <a:pt x="904977" y="3221092"/>
                  </a:lnTo>
                </a:path>
                <a:path w="8302625" h="3221354">
                  <a:moveTo>
                    <a:pt x="2715209" y="0"/>
                  </a:moveTo>
                  <a:lnTo>
                    <a:pt x="0" y="0"/>
                  </a:lnTo>
                </a:path>
              </a:pathLst>
            </a:custGeom>
            <a:ln w="33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96765" y="259425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38" y="0"/>
                  </a:moveTo>
                  <a:lnTo>
                    <a:pt x="0" y="100481"/>
                  </a:lnTo>
                </a:path>
              </a:pathLst>
            </a:custGeom>
            <a:ln w="1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884603" y="2547875"/>
            <a:ext cx="10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830123" y="3634456"/>
            <a:ext cx="1217930" cy="1555115"/>
            <a:chOff x="2830123" y="3634456"/>
            <a:chExt cx="1217930" cy="1555115"/>
          </a:xfrm>
        </p:grpSpPr>
        <p:sp>
          <p:nvSpPr>
            <p:cNvPr id="49" name="object 49"/>
            <p:cNvSpPr/>
            <p:nvPr/>
          </p:nvSpPr>
          <p:spPr>
            <a:xfrm>
              <a:off x="3891811" y="3634456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197"/>
                  </a:lnTo>
                  <a:lnTo>
                    <a:pt x="156218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33531" y="3701555"/>
              <a:ext cx="536575" cy="0"/>
            </a:xfrm>
            <a:custGeom>
              <a:avLst/>
              <a:gdLst/>
              <a:ahLst/>
              <a:cxnLst/>
              <a:rect l="l" t="t" r="r" b="b"/>
              <a:pathLst>
                <a:path w="536575">
                  <a:moveTo>
                    <a:pt x="536165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91811" y="3981078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197"/>
                  </a:lnTo>
                  <a:lnTo>
                    <a:pt x="156218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89973" y="4048176"/>
              <a:ext cx="379730" cy="660400"/>
            </a:xfrm>
            <a:custGeom>
              <a:avLst/>
              <a:gdLst/>
              <a:ahLst/>
              <a:cxnLst/>
              <a:rect l="l" t="t" r="r" b="b"/>
              <a:pathLst>
                <a:path w="379729" h="660400">
                  <a:moveTo>
                    <a:pt x="379723" y="0"/>
                  </a:moveTo>
                  <a:lnTo>
                    <a:pt x="0" y="0"/>
                  </a:lnTo>
                </a:path>
                <a:path w="379729" h="660400">
                  <a:moveTo>
                    <a:pt x="0" y="0"/>
                  </a:moveTo>
                  <a:lnTo>
                    <a:pt x="0" y="659894"/>
                  </a:lnTo>
                </a:path>
              </a:pathLst>
            </a:custGeom>
            <a:ln w="33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63778" y="4238234"/>
              <a:ext cx="368935" cy="917575"/>
            </a:xfrm>
            <a:custGeom>
              <a:avLst/>
              <a:gdLst/>
              <a:ahLst/>
              <a:cxnLst/>
              <a:rect l="l" t="t" r="r" b="b"/>
              <a:pathLst>
                <a:path w="368935" h="917575">
                  <a:moveTo>
                    <a:pt x="0" y="715987"/>
                  </a:moveTo>
                  <a:lnTo>
                    <a:pt x="0" y="794565"/>
                  </a:lnTo>
                  <a:lnTo>
                    <a:pt x="0" y="858508"/>
                  </a:lnTo>
                  <a:lnTo>
                    <a:pt x="0" y="901504"/>
                  </a:lnTo>
                  <a:lnTo>
                    <a:pt x="0" y="917239"/>
                  </a:lnTo>
                  <a:lnTo>
                    <a:pt x="368788" y="917239"/>
                  </a:lnTo>
                  <a:lnTo>
                    <a:pt x="368788" y="901504"/>
                  </a:lnTo>
                  <a:lnTo>
                    <a:pt x="368788" y="858508"/>
                  </a:lnTo>
                  <a:lnTo>
                    <a:pt x="368788" y="794565"/>
                  </a:lnTo>
                  <a:lnTo>
                    <a:pt x="368788" y="715987"/>
                  </a:lnTo>
                  <a:lnTo>
                    <a:pt x="368788" y="201519"/>
                  </a:lnTo>
                  <a:lnTo>
                    <a:pt x="368788" y="122805"/>
                  </a:lnTo>
                  <a:lnTo>
                    <a:pt x="368788" y="58781"/>
                  </a:lnTo>
                  <a:lnTo>
                    <a:pt x="368788" y="15745"/>
                  </a:lnTo>
                  <a:lnTo>
                    <a:pt x="368788" y="0"/>
                  </a:lnTo>
                  <a:lnTo>
                    <a:pt x="0" y="0"/>
                  </a:lnTo>
                  <a:lnTo>
                    <a:pt x="0" y="15745"/>
                  </a:lnTo>
                  <a:lnTo>
                    <a:pt x="0" y="58781"/>
                  </a:lnTo>
                  <a:lnTo>
                    <a:pt x="0" y="122805"/>
                  </a:lnTo>
                  <a:lnTo>
                    <a:pt x="0" y="201518"/>
                  </a:lnTo>
                  <a:lnTo>
                    <a:pt x="0" y="715987"/>
                  </a:lnTo>
                  <a:close/>
                </a:path>
              </a:pathLst>
            </a:custGeom>
            <a:ln w="66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973822" y="4225478"/>
            <a:ext cx="139065" cy="8401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just">
              <a:lnSpc>
                <a:spcPts val="1230"/>
              </a:lnSpc>
              <a:spcBef>
                <a:spcPts val="350"/>
              </a:spcBef>
            </a:pPr>
            <a:r>
              <a:rPr sz="1200" b="1" spc="-50" dirty="0">
                <a:latin typeface="Arial"/>
                <a:cs typeface="Arial"/>
              </a:rPr>
              <a:t>E X T N 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528577" y="4652221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426" y="0"/>
                </a:moveTo>
                <a:lnTo>
                  <a:pt x="0" y="100481"/>
                </a:lnTo>
              </a:path>
            </a:pathLst>
          </a:custGeom>
          <a:ln w="1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515877" y="4460447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16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57982" y="4640994"/>
            <a:ext cx="2581275" cy="134620"/>
            <a:chOff x="857982" y="4640994"/>
            <a:chExt cx="2581275" cy="134620"/>
          </a:xfrm>
        </p:grpSpPr>
        <p:sp>
          <p:nvSpPr>
            <p:cNvPr id="58" name="object 58"/>
            <p:cNvSpPr/>
            <p:nvPr/>
          </p:nvSpPr>
          <p:spPr>
            <a:xfrm>
              <a:off x="2684796" y="4640994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4" h="134620">
                  <a:moveTo>
                    <a:pt x="0" y="0"/>
                  </a:moveTo>
                  <a:lnTo>
                    <a:pt x="0" y="134164"/>
                  </a:lnTo>
                  <a:lnTo>
                    <a:pt x="156442" y="67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74809" y="4708070"/>
              <a:ext cx="1888489" cy="0"/>
            </a:xfrm>
            <a:custGeom>
              <a:avLst/>
              <a:gdLst/>
              <a:ahLst/>
              <a:cxnLst/>
              <a:rect l="l" t="t" r="r" b="b"/>
              <a:pathLst>
                <a:path w="1888489">
                  <a:moveTo>
                    <a:pt x="1888207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32993" y="46522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38" y="0"/>
                  </a:moveTo>
                  <a:lnTo>
                    <a:pt x="0" y="100481"/>
                  </a:lnTo>
                </a:path>
              </a:pathLst>
            </a:custGeom>
            <a:ln w="1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275548" y="4460447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32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57982" y="2320051"/>
            <a:ext cx="7777480" cy="2724150"/>
            <a:chOff x="857982" y="2320051"/>
            <a:chExt cx="7777480" cy="2724150"/>
          </a:xfrm>
        </p:grpSpPr>
        <p:sp>
          <p:nvSpPr>
            <p:cNvPr id="63" name="object 63"/>
            <p:cNvSpPr/>
            <p:nvPr/>
          </p:nvSpPr>
          <p:spPr>
            <a:xfrm>
              <a:off x="3232567" y="4708070"/>
              <a:ext cx="357505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357406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4809" y="2336878"/>
              <a:ext cx="0" cy="2371725"/>
            </a:xfrm>
            <a:custGeom>
              <a:avLst/>
              <a:gdLst/>
              <a:ahLst/>
              <a:cxnLst/>
              <a:rect l="l" t="t" r="r" b="b"/>
              <a:pathLst>
                <a:path h="2371725">
                  <a:moveTo>
                    <a:pt x="0" y="0"/>
                  </a:moveTo>
                  <a:lnTo>
                    <a:pt x="0" y="2371191"/>
                  </a:lnTo>
                </a:path>
              </a:pathLst>
            </a:custGeom>
            <a:ln w="3349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35956" y="3589545"/>
              <a:ext cx="1821180" cy="1421130"/>
            </a:xfrm>
            <a:custGeom>
              <a:avLst/>
              <a:gdLst/>
              <a:ahLst/>
              <a:cxnLst/>
              <a:rect l="l" t="t" r="r" b="b"/>
              <a:pathLst>
                <a:path w="1821179" h="1421129">
                  <a:moveTo>
                    <a:pt x="0" y="1420536"/>
                  </a:moveTo>
                  <a:lnTo>
                    <a:pt x="1821178" y="1420536"/>
                  </a:lnTo>
                  <a:lnTo>
                    <a:pt x="1821178" y="0"/>
                  </a:lnTo>
                  <a:lnTo>
                    <a:pt x="0" y="0"/>
                  </a:lnTo>
                  <a:lnTo>
                    <a:pt x="0" y="1420536"/>
                  </a:lnTo>
                  <a:close/>
                </a:path>
              </a:pathLst>
            </a:custGeom>
            <a:ln w="668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16491" y="450683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59">
                  <a:moveTo>
                    <a:pt x="301725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666814" y="3028716"/>
            <a:ext cx="35687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20" dirty="0">
                <a:solidFill>
                  <a:srgbClr val="003399"/>
                </a:solidFill>
                <a:latin typeface="Arial"/>
                <a:cs typeface="Arial"/>
              </a:rPr>
              <a:t>Zero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353979" y="4192096"/>
            <a:ext cx="27178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75" dirty="0">
                <a:latin typeface="Arial"/>
                <a:cs typeface="Arial"/>
              </a:rPr>
              <a:t>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01589" y="4539029"/>
            <a:ext cx="2813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25" dirty="0">
                <a:latin typeface="Arial"/>
                <a:cs typeface="Arial"/>
              </a:rPr>
              <a:t>WD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752292" y="5010082"/>
            <a:ext cx="111760" cy="257810"/>
            <a:chOff x="6752292" y="5010082"/>
            <a:chExt cx="111760" cy="257810"/>
          </a:xfrm>
        </p:grpSpPr>
        <p:sp>
          <p:nvSpPr>
            <p:cNvPr id="71" name="object 71"/>
            <p:cNvSpPr/>
            <p:nvPr/>
          </p:nvSpPr>
          <p:spPr>
            <a:xfrm>
              <a:off x="6752292" y="501008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55680" y="0"/>
                  </a:moveTo>
                  <a:lnTo>
                    <a:pt x="0" y="134164"/>
                  </a:lnTo>
                  <a:lnTo>
                    <a:pt x="111696" y="134164"/>
                  </a:lnTo>
                  <a:lnTo>
                    <a:pt x="5568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07973" y="5054714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0"/>
                  </a:moveTo>
                  <a:lnTo>
                    <a:pt x="0" y="201251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370804" y="4762736"/>
            <a:ext cx="76898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MemRead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303853" y="4013043"/>
            <a:ext cx="786130" cy="4686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178435">
              <a:lnSpc>
                <a:spcPts val="1590"/>
              </a:lnSpc>
              <a:spcBef>
                <a:spcPts val="409"/>
              </a:spcBef>
            </a:pPr>
            <a:r>
              <a:rPr sz="1550" b="1" spc="-20" dirty="0">
                <a:latin typeface="Arial"/>
                <a:cs typeface="Arial"/>
              </a:rPr>
              <a:t>Data </a:t>
            </a:r>
            <a:r>
              <a:rPr sz="1550" b="1" spc="-10" dirty="0">
                <a:latin typeface="Arial"/>
                <a:cs typeface="Arial"/>
              </a:rPr>
              <a:t>Memory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528673" y="3287310"/>
            <a:ext cx="1335405" cy="682625"/>
            <a:chOff x="5528673" y="3287310"/>
            <a:chExt cx="1335405" cy="682625"/>
          </a:xfrm>
        </p:grpSpPr>
        <p:sp>
          <p:nvSpPr>
            <p:cNvPr id="76" name="object 76"/>
            <p:cNvSpPr/>
            <p:nvPr/>
          </p:nvSpPr>
          <p:spPr>
            <a:xfrm>
              <a:off x="5701719" y="3835753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086"/>
                  </a:lnTo>
                  <a:lnTo>
                    <a:pt x="156553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45500" y="3902851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234440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52292" y="3466654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11696" y="0"/>
                  </a:moveTo>
                  <a:lnTo>
                    <a:pt x="0" y="0"/>
                  </a:lnTo>
                  <a:lnTo>
                    <a:pt x="55680" y="134197"/>
                  </a:lnTo>
                  <a:lnTo>
                    <a:pt x="11169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07973" y="3298740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10">
                  <a:moveTo>
                    <a:pt x="0" y="0"/>
                  </a:moveTo>
                  <a:lnTo>
                    <a:pt x="0" y="257379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901589" y="3789392"/>
            <a:ext cx="48514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20" dirty="0">
                <a:latin typeface="Arial"/>
                <a:cs typeface="Arial"/>
              </a:rPr>
              <a:t>ADDR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370804" y="3599334"/>
            <a:ext cx="76073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MemWrite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980807" y="2387023"/>
            <a:ext cx="2581910" cy="2987040"/>
            <a:chOff x="2980807" y="2387023"/>
            <a:chExt cx="2581910" cy="2987040"/>
          </a:xfrm>
        </p:grpSpPr>
        <p:sp>
          <p:nvSpPr>
            <p:cNvPr id="83" name="object 83"/>
            <p:cNvSpPr/>
            <p:nvPr/>
          </p:nvSpPr>
          <p:spPr>
            <a:xfrm>
              <a:off x="5545500" y="3444176"/>
              <a:ext cx="0" cy="1912620"/>
            </a:xfrm>
            <a:custGeom>
              <a:avLst/>
              <a:gdLst/>
              <a:ahLst/>
              <a:cxnLst/>
              <a:rect l="l" t="t" r="r" b="b"/>
              <a:pathLst>
                <a:path h="1912620">
                  <a:moveTo>
                    <a:pt x="0" y="0"/>
                  </a:moveTo>
                  <a:lnTo>
                    <a:pt x="0" y="1912549"/>
                  </a:lnTo>
                </a:path>
              </a:pathLst>
            </a:custGeom>
            <a:ln w="33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86522" y="239273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38" y="0"/>
                  </a:moveTo>
                  <a:lnTo>
                    <a:pt x="0" y="100815"/>
                  </a:lnTo>
                </a:path>
              </a:pathLst>
            </a:custGeom>
            <a:ln w="1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074360" y="2346411"/>
            <a:ext cx="10096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latin typeface="Arial MT"/>
                <a:cs typeface="Arial MT"/>
              </a:rPr>
              <a:t>5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2975252" y="2325448"/>
            <a:ext cx="1576070" cy="1644650"/>
            <a:chOff x="2975252" y="2325448"/>
            <a:chExt cx="1576070" cy="1644650"/>
          </a:xfrm>
        </p:grpSpPr>
        <p:sp>
          <p:nvSpPr>
            <p:cNvPr id="87" name="object 87"/>
            <p:cNvSpPr/>
            <p:nvPr/>
          </p:nvSpPr>
          <p:spPr>
            <a:xfrm>
              <a:off x="2975252" y="2605496"/>
              <a:ext cx="112395" cy="134620"/>
            </a:xfrm>
            <a:custGeom>
              <a:avLst/>
              <a:gdLst/>
              <a:ahLst/>
              <a:cxnLst/>
              <a:rect l="l" t="t" r="r" b="b"/>
              <a:pathLst>
                <a:path w="112394" h="134619">
                  <a:moveTo>
                    <a:pt x="111808" y="0"/>
                  </a:moveTo>
                  <a:lnTo>
                    <a:pt x="0" y="0"/>
                  </a:lnTo>
                  <a:lnTo>
                    <a:pt x="56015" y="134197"/>
                  </a:lnTo>
                  <a:lnTo>
                    <a:pt x="111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31267" y="2336878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7860"/>
                  </a:lnTo>
                </a:path>
              </a:pathLst>
            </a:custGeom>
            <a:ln w="22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94501" y="3835752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086"/>
                  </a:lnTo>
                  <a:lnTo>
                    <a:pt x="156553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293963" y="3902851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178759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26091" y="1999968"/>
            <a:ext cx="104394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10" dirty="0">
                <a:latin typeface="Arial"/>
                <a:cs typeface="Arial"/>
              </a:rPr>
              <a:t>Instruction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72289" y="229225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761" y="0"/>
                </a:moveTo>
                <a:lnTo>
                  <a:pt x="0" y="100481"/>
                </a:lnTo>
              </a:path>
            </a:pathLst>
          </a:custGeom>
          <a:ln w="1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59589" y="2346411"/>
            <a:ext cx="18224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32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036983" y="3544991"/>
            <a:ext cx="201295" cy="704850"/>
          </a:xfrm>
          <a:custGeom>
            <a:avLst/>
            <a:gdLst/>
            <a:ahLst/>
            <a:cxnLst/>
            <a:rect l="l" t="t" r="r" b="b"/>
            <a:pathLst>
              <a:path w="201295" h="704850">
                <a:moveTo>
                  <a:pt x="0" y="0"/>
                </a:moveTo>
                <a:lnTo>
                  <a:pt x="0" y="704481"/>
                </a:lnTo>
                <a:lnTo>
                  <a:pt x="201076" y="559045"/>
                </a:lnTo>
                <a:lnTo>
                  <a:pt x="201076" y="156563"/>
                </a:lnTo>
                <a:lnTo>
                  <a:pt x="0" y="0"/>
                </a:lnTo>
              </a:path>
            </a:pathLst>
          </a:custGeom>
          <a:ln w="66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080075" y="3688588"/>
            <a:ext cx="11938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3600"/>
              </a:lnSpc>
              <a:spcBef>
                <a:spcPts val="95"/>
              </a:spcBef>
            </a:pPr>
            <a:r>
              <a:rPr sz="850" b="1" spc="-50" dirty="0">
                <a:latin typeface="Arial"/>
                <a:cs typeface="Arial"/>
              </a:rPr>
              <a:t>M</a:t>
            </a:r>
            <a:r>
              <a:rPr sz="850" b="1" spc="500" dirty="0">
                <a:latin typeface="Arial"/>
                <a:cs typeface="Arial"/>
              </a:rPr>
              <a:t> </a:t>
            </a:r>
            <a:r>
              <a:rPr sz="850" b="1" spc="-50" dirty="0">
                <a:latin typeface="Arial"/>
                <a:cs typeface="Arial"/>
              </a:rPr>
              <a:t>U</a:t>
            </a:r>
            <a:r>
              <a:rPr sz="850" b="1" spc="500" dirty="0">
                <a:latin typeface="Arial"/>
                <a:cs typeface="Arial"/>
              </a:rPr>
              <a:t> </a:t>
            </a:r>
            <a:r>
              <a:rPr sz="850" b="1" spc="-50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7640418" y="4115337"/>
            <a:ext cx="709930" cy="772160"/>
            <a:chOff x="7640418" y="4115337"/>
            <a:chExt cx="709930" cy="772160"/>
          </a:xfrm>
        </p:grpSpPr>
        <p:sp>
          <p:nvSpPr>
            <p:cNvPr id="97" name="object 97"/>
            <p:cNvSpPr/>
            <p:nvPr/>
          </p:nvSpPr>
          <p:spPr>
            <a:xfrm>
              <a:off x="7914226" y="4238234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420"/>
                  </a:lnTo>
                  <a:lnTo>
                    <a:pt x="156442" y="67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657246" y="4305333"/>
              <a:ext cx="335280" cy="0"/>
            </a:xfrm>
            <a:custGeom>
              <a:avLst/>
              <a:gdLst/>
              <a:ahLst/>
              <a:cxnLst/>
              <a:rect l="l" t="t" r="r" b="b"/>
              <a:pathLst>
                <a:path w="335279">
                  <a:moveTo>
                    <a:pt x="335201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914226" y="4585134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164"/>
                  </a:lnTo>
                  <a:lnTo>
                    <a:pt x="156442" y="67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813688" y="4652222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178759" y="0"/>
                  </a:moveTo>
                  <a:lnTo>
                    <a:pt x="0" y="0"/>
                  </a:lnTo>
                </a:path>
              </a:pathLst>
            </a:custGeom>
            <a:ln w="33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59510" y="4148992"/>
              <a:ext cx="257175" cy="704850"/>
            </a:xfrm>
            <a:custGeom>
              <a:avLst/>
              <a:gdLst/>
              <a:ahLst/>
              <a:cxnLst/>
              <a:rect l="l" t="t" r="r" b="b"/>
              <a:pathLst>
                <a:path w="257175" h="704850">
                  <a:moveTo>
                    <a:pt x="0" y="0"/>
                  </a:moveTo>
                  <a:lnTo>
                    <a:pt x="0" y="704470"/>
                  </a:lnTo>
                  <a:lnTo>
                    <a:pt x="256980" y="559078"/>
                  </a:lnTo>
                  <a:lnTo>
                    <a:pt x="256980" y="156341"/>
                  </a:lnTo>
                  <a:lnTo>
                    <a:pt x="0" y="0"/>
                  </a:lnTo>
                </a:path>
              </a:pathLst>
            </a:custGeom>
            <a:ln w="66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8091556" y="4214552"/>
            <a:ext cx="1377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0" dirty="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102826" y="4348738"/>
            <a:ext cx="122555" cy="3206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305"/>
              </a:spcBef>
            </a:pPr>
            <a:r>
              <a:rPr sz="1050" b="1" spc="-50" dirty="0">
                <a:latin typeface="Arial"/>
                <a:cs typeface="Arial"/>
              </a:rPr>
              <a:t>U X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3668322" y="3623252"/>
            <a:ext cx="2190115" cy="1096645"/>
            <a:chOff x="3668322" y="3623252"/>
            <a:chExt cx="2190115" cy="1096645"/>
          </a:xfrm>
        </p:grpSpPr>
        <p:sp>
          <p:nvSpPr>
            <p:cNvPr id="105" name="object 105"/>
            <p:cNvSpPr/>
            <p:nvPr/>
          </p:nvSpPr>
          <p:spPr>
            <a:xfrm>
              <a:off x="5701719" y="4585134"/>
              <a:ext cx="156845" cy="134620"/>
            </a:xfrm>
            <a:custGeom>
              <a:avLst/>
              <a:gdLst/>
              <a:ahLst/>
              <a:cxnLst/>
              <a:rect l="l" t="t" r="r" b="b"/>
              <a:pathLst>
                <a:path w="156845" h="134620">
                  <a:moveTo>
                    <a:pt x="0" y="0"/>
                  </a:moveTo>
                  <a:lnTo>
                    <a:pt x="0" y="134164"/>
                  </a:lnTo>
                  <a:lnTo>
                    <a:pt x="156553" y="67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735257" y="3701555"/>
              <a:ext cx="2044700" cy="951230"/>
            </a:xfrm>
            <a:custGeom>
              <a:avLst/>
              <a:gdLst/>
              <a:ahLst/>
              <a:cxnLst/>
              <a:rect l="l" t="t" r="r" b="b"/>
              <a:pathLst>
                <a:path w="2044700" h="951229">
                  <a:moveTo>
                    <a:pt x="2044683" y="950666"/>
                  </a:moveTo>
                  <a:lnTo>
                    <a:pt x="0" y="950666"/>
                  </a:lnTo>
                </a:path>
                <a:path w="2044700" h="951229">
                  <a:moveTo>
                    <a:pt x="0" y="0"/>
                  </a:moveTo>
                  <a:lnTo>
                    <a:pt x="0" y="950666"/>
                  </a:lnTo>
                </a:path>
              </a:pathLst>
            </a:custGeom>
            <a:ln w="33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8322" y="3623252"/>
              <a:ext cx="122599" cy="133906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4081505" y="420485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60" h="134620">
                  <a:moveTo>
                    <a:pt x="56015" y="0"/>
                  </a:moveTo>
                  <a:lnTo>
                    <a:pt x="0" y="134086"/>
                  </a:lnTo>
                  <a:lnTo>
                    <a:pt x="111696" y="134086"/>
                  </a:lnTo>
                  <a:lnTo>
                    <a:pt x="5601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137521" y="4249473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0"/>
                  </a:moveTo>
                  <a:lnTo>
                    <a:pt x="0" y="201185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3867841" y="4404586"/>
            <a:ext cx="60452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ALUSrc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8104256" y="3936043"/>
            <a:ext cx="111760" cy="269240"/>
            <a:chOff x="8104256" y="3936043"/>
            <a:chExt cx="111760" cy="269240"/>
          </a:xfrm>
        </p:grpSpPr>
        <p:sp>
          <p:nvSpPr>
            <p:cNvPr id="112" name="object 112"/>
            <p:cNvSpPr/>
            <p:nvPr/>
          </p:nvSpPr>
          <p:spPr>
            <a:xfrm>
              <a:off x="8104256" y="4070654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11696" y="0"/>
                  </a:moveTo>
                  <a:lnTo>
                    <a:pt x="0" y="0"/>
                  </a:lnTo>
                  <a:lnTo>
                    <a:pt x="56015" y="134197"/>
                  </a:lnTo>
                  <a:lnTo>
                    <a:pt x="11169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60272" y="3947473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h="212725">
                  <a:moveTo>
                    <a:pt x="0" y="0"/>
                  </a:moveTo>
                  <a:lnTo>
                    <a:pt x="0" y="212423"/>
                  </a:lnTo>
                </a:path>
              </a:pathLst>
            </a:custGeom>
            <a:ln w="222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7756243" y="3722293"/>
            <a:ext cx="83566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solidFill>
                  <a:srgbClr val="009999"/>
                </a:solidFill>
                <a:latin typeface="Arial"/>
                <a:cs typeface="Arial"/>
              </a:rPr>
              <a:t>MemtoReg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545500" y="4652222"/>
            <a:ext cx="2268220" cy="704850"/>
          </a:xfrm>
          <a:custGeom>
            <a:avLst/>
            <a:gdLst/>
            <a:ahLst/>
            <a:cxnLst/>
            <a:rect l="l" t="t" r="r" b="b"/>
            <a:pathLst>
              <a:path w="2268220" h="704850">
                <a:moveTo>
                  <a:pt x="2268188" y="704504"/>
                </a:moveTo>
                <a:lnTo>
                  <a:pt x="0" y="704504"/>
                </a:lnTo>
              </a:path>
              <a:path w="2268220" h="704850">
                <a:moveTo>
                  <a:pt x="2268188" y="0"/>
                </a:moveTo>
                <a:lnTo>
                  <a:pt x="2268188" y="704504"/>
                </a:lnTo>
              </a:path>
            </a:pathLst>
          </a:custGeom>
          <a:ln w="33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344" y="221691"/>
            <a:ext cx="6809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0779" algn="l"/>
                <a:tab pos="5795010" algn="l"/>
              </a:tabLst>
            </a:pPr>
            <a:r>
              <a:rPr sz="2400" dirty="0"/>
              <a:t>MIPS’in</a:t>
            </a:r>
            <a:r>
              <a:rPr sz="2400" spc="-90" dirty="0"/>
              <a:t> </a:t>
            </a:r>
            <a:r>
              <a:rPr sz="2400" spc="-10" dirty="0"/>
              <a:t>gerçekleştirilmesi:</a:t>
            </a:r>
            <a:r>
              <a:rPr sz="2400" dirty="0"/>
              <a:t>	</a:t>
            </a:r>
            <a:r>
              <a:rPr sz="2400" spc="-10" dirty="0"/>
              <a:t>Fetch/Execute</a:t>
            </a:r>
            <a:r>
              <a:rPr sz="2400" dirty="0"/>
              <a:t>	</a:t>
            </a:r>
            <a:r>
              <a:rPr sz="2400" spc="-10" dirty="0"/>
              <a:t>Çevrimi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12140" y="591309"/>
            <a:ext cx="8536940" cy="386587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29895" indent="-342265" algn="just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429895" algn="l"/>
              </a:tabLst>
            </a:pPr>
            <a:r>
              <a:rPr sz="1600" dirty="0">
                <a:latin typeface="Tahoma"/>
                <a:cs typeface="Tahoma"/>
              </a:rPr>
              <a:t>Fetch/execute</a:t>
            </a:r>
            <a:r>
              <a:rPr sz="1600" spc="3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gerçekleştirme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işlemine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yüksek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seviye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ayrıştırmayla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bakarsak:</a:t>
            </a:r>
            <a:endParaRPr sz="1600">
              <a:latin typeface="Tahoma"/>
              <a:cs typeface="Tahoma"/>
            </a:endParaRPr>
          </a:p>
          <a:p>
            <a:pPr marL="830580" lvl="1" indent="-285750" algn="just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830580" algn="l"/>
              </a:tabLst>
            </a:pPr>
            <a:r>
              <a:rPr sz="1600" dirty="0">
                <a:latin typeface="Tahoma"/>
                <a:cs typeface="Tahoma"/>
              </a:rPr>
              <a:t>Komut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adresini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okumak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için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program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Counter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(PC)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kullanılır.</a:t>
            </a:r>
            <a:endParaRPr sz="1600">
              <a:latin typeface="Tahoma"/>
              <a:cs typeface="Tahoma"/>
            </a:endParaRPr>
          </a:p>
          <a:p>
            <a:pPr marL="830580" lvl="1" indent="-285750" algn="just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830580" algn="l"/>
              </a:tabLst>
            </a:pPr>
            <a:r>
              <a:rPr sz="1600" dirty="0">
                <a:latin typeface="Tahoma"/>
                <a:cs typeface="Tahoma"/>
              </a:rPr>
              <a:t>Komutun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hafızadan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alınması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ve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PC’nin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arttırılması.</a:t>
            </a:r>
            <a:endParaRPr sz="1600">
              <a:latin typeface="Tahoma"/>
              <a:cs typeface="Tahoma"/>
            </a:endParaRPr>
          </a:p>
          <a:p>
            <a:pPr marL="830580" marR="441959" lvl="1" indent="-285750" algn="just">
              <a:lnSpc>
                <a:spcPts val="1730"/>
              </a:lnSpc>
              <a:spcBef>
                <a:spcPts val="40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831850" algn="l"/>
              </a:tabLst>
            </a:pPr>
            <a:r>
              <a:rPr sz="1600" dirty="0">
                <a:latin typeface="Tahoma"/>
                <a:cs typeface="Tahoma"/>
              </a:rPr>
              <a:t>Okunacak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registerleri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seçmek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için</a:t>
            </a:r>
            <a:r>
              <a:rPr sz="1600" spc="40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için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komut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yapısındaki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alanları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kullan.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Örneğin 	</a:t>
            </a:r>
            <a:r>
              <a:rPr sz="1600" dirty="0">
                <a:latin typeface="Tahoma"/>
                <a:cs typeface="Tahoma"/>
              </a:rPr>
              <a:t>transfer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komutu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(Load,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store)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sadece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1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registerin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okunmasına</a:t>
            </a:r>
            <a:r>
              <a:rPr sz="1600" spc="4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gerek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duyar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fakat 	</a:t>
            </a:r>
            <a:r>
              <a:rPr sz="1600" dirty="0">
                <a:latin typeface="Tahoma"/>
                <a:cs typeface="Tahoma"/>
              </a:rPr>
              <a:t>diğer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komutlar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2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reg’in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okunmasına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gerek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duyar.</a:t>
            </a:r>
            <a:endParaRPr sz="1600">
              <a:latin typeface="Tahoma"/>
              <a:cs typeface="Tahoma"/>
            </a:endParaRPr>
          </a:p>
          <a:p>
            <a:pPr marL="830580" lvl="1" indent="-285750" algn="just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830580" algn="l"/>
              </a:tabLst>
            </a:pPr>
            <a:r>
              <a:rPr sz="1600" dirty="0">
                <a:latin typeface="Tahoma"/>
                <a:cs typeface="Tahoma"/>
              </a:rPr>
              <a:t>Komut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sınıfına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bağlı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yürütme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(execute</a:t>
            </a:r>
            <a:r>
              <a:rPr sz="165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)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işlemi.</a:t>
            </a:r>
            <a:endParaRPr sz="1600">
              <a:latin typeface="Tahoma"/>
              <a:cs typeface="Tahoma"/>
            </a:endParaRPr>
          </a:p>
          <a:p>
            <a:pPr marL="830580" lvl="1" indent="-285750" algn="just">
              <a:lnSpc>
                <a:spcPct val="100000"/>
              </a:lnSpc>
              <a:spcBef>
                <a:spcPts val="18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830580" algn="l"/>
              </a:tabLst>
            </a:pPr>
            <a:r>
              <a:rPr sz="1600" spc="-10" dirty="0">
                <a:latin typeface="Tahoma"/>
                <a:cs typeface="Tahoma"/>
              </a:rPr>
              <a:t>Tekrar…….</a:t>
            </a:r>
            <a:endParaRPr sz="1600">
              <a:latin typeface="Tahoma"/>
              <a:cs typeface="Tahoma"/>
            </a:endParaRPr>
          </a:p>
          <a:p>
            <a:pPr marL="12700" marR="502920" algn="just">
              <a:lnSpc>
                <a:spcPct val="100000"/>
              </a:lnSpc>
              <a:spcBef>
                <a:spcPts val="425"/>
              </a:spcBef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Dikkat ediniz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ki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çoğu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komutlar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doğrudan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icra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edilir</a:t>
            </a:r>
            <a:r>
              <a:rPr sz="1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ve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bir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sonraki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komutun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adresi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PC+4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ile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yazılır.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Fakat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dallanma</a:t>
            </a:r>
            <a:r>
              <a:rPr sz="14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veya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atlama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komutlarında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ise</a:t>
            </a:r>
            <a:r>
              <a:rPr sz="1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ALU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dallanılacak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yeni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komut adresini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hesap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edebilir.</a:t>
            </a:r>
            <a:r>
              <a:rPr sz="1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Veya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şartsız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dallanma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komutlarında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ise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PC+4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ikinci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bir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toplama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ile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dallanılacak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komutun</a:t>
            </a:r>
            <a:r>
              <a:rPr sz="1400" b="1" spc="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adresi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elde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edilir.</a:t>
            </a:r>
            <a:endParaRPr sz="1400">
              <a:latin typeface="Times New Roman"/>
              <a:cs typeface="Times New Roman"/>
            </a:endParaRPr>
          </a:p>
          <a:p>
            <a:pPr marL="5423535" marR="5080">
              <a:lnSpc>
                <a:spcPct val="100000"/>
              </a:lnSpc>
              <a:spcBef>
                <a:spcPts val="950"/>
              </a:spcBef>
            </a:pPr>
            <a:r>
              <a:rPr sz="1600" dirty="0">
                <a:latin typeface="Times New Roman"/>
                <a:cs typeface="Times New Roman"/>
              </a:rPr>
              <a:t>Komut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getirildikten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sonra,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formatına </a:t>
            </a:r>
            <a:r>
              <a:rPr sz="1600" dirty="0">
                <a:latin typeface="Times New Roman"/>
                <a:cs typeface="Times New Roman"/>
              </a:rPr>
              <a:t>göre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operandlar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ilgili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reg’lere</a:t>
            </a:r>
            <a:r>
              <a:rPr sz="1600" spc="-10" dirty="0">
                <a:latin typeface="Times New Roman"/>
                <a:cs typeface="Times New Roman"/>
              </a:rPr>
              <a:t> getirilip işlenir.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Veya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hafıza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load/store edilebilir.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429000"/>
            <a:ext cx="5095495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380746"/>
            <a:ext cx="6855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İşlemcilerde</a:t>
            </a:r>
            <a:r>
              <a:rPr spc="-240" dirty="0"/>
              <a:t> </a:t>
            </a:r>
            <a:r>
              <a:rPr dirty="0"/>
              <a:t>gerçekleştirme</a:t>
            </a:r>
            <a:r>
              <a:rPr spc="-220" dirty="0"/>
              <a:t> </a:t>
            </a:r>
            <a:r>
              <a:rPr spc="-10" dirty="0"/>
              <a:t>stilleri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266799"/>
            <a:ext cx="7747000" cy="47205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Tek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Cycle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latin typeface="Tahoma"/>
                <a:cs typeface="Tahoma"/>
              </a:rPr>
              <a:t>Herbir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clock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cycle’da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icra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edilir.</a:t>
            </a:r>
            <a:endParaRPr sz="2000">
              <a:latin typeface="Tahoma"/>
              <a:cs typeface="Tahoma"/>
            </a:endParaRPr>
          </a:p>
          <a:p>
            <a:pPr marL="756285" marR="514350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latin typeface="Tahoma"/>
                <a:cs typeface="Tahoma"/>
              </a:rPr>
              <a:t>Clock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yavaş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komutlar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için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yeterince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uzun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olmalıdır.;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Bu </a:t>
            </a:r>
            <a:r>
              <a:rPr sz="2000" spc="-10" dirty="0">
                <a:latin typeface="Tahoma"/>
                <a:cs typeface="Tahoma"/>
              </a:rPr>
              <a:t>yüzden,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latin typeface="Tahoma"/>
                <a:cs typeface="Tahoma"/>
              </a:rPr>
              <a:t>Dez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avantaj: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sistem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yavaş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kadar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hızlıdır.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Çoklu-Cycle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spc="-10" dirty="0">
                <a:latin typeface="Tahoma"/>
                <a:cs typeface="Tahoma"/>
              </a:rPr>
              <a:t>Çoklu-</a:t>
            </a:r>
            <a:r>
              <a:rPr sz="2000" dirty="0">
                <a:latin typeface="Tahoma"/>
                <a:cs typeface="Tahoma"/>
              </a:rPr>
              <a:t>cycle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adımlarında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fetch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(Alma)/execute(Yürütme)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yapılır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latin typeface="Tahoma"/>
                <a:cs typeface="Tahoma"/>
              </a:rPr>
              <a:t>Her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clock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cycle’da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adım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icra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edilir.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latin typeface="Tahoma"/>
                <a:cs typeface="Tahoma"/>
              </a:rPr>
              <a:t>Avantajı: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ihtiyacı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kadar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birkaç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cycle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kullanır.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Pipeline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2387600" algn="l"/>
              </a:tabLst>
            </a:pPr>
            <a:r>
              <a:rPr sz="2000" dirty="0">
                <a:latin typeface="Tahoma"/>
                <a:cs typeface="Tahoma"/>
              </a:rPr>
              <a:t>Herbir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komut</a:t>
            </a:r>
            <a:r>
              <a:rPr sz="2000" dirty="0">
                <a:latin typeface="Tahoma"/>
                <a:cs typeface="Tahoma"/>
              </a:rPr>
              <a:t>	çoklu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adımlarda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yürütülür.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latin typeface="Tahoma"/>
                <a:cs typeface="Tahoma"/>
              </a:rPr>
              <a:t>Her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clock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cycle’da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adım/komut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icra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edilir.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latin typeface="Tahoma"/>
                <a:cs typeface="Tahoma"/>
              </a:rPr>
              <a:t>Paralel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olarak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çoklu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komutlar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işlenir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–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assembly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line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225" y="2073679"/>
            <a:ext cx="7364730" cy="19145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Donanımda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tip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fonksiyonel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eleman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vardır.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0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Veri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üzerinde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yapan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elemanları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: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900" spc="-55" dirty="0">
                <a:solidFill>
                  <a:srgbClr val="FF0000"/>
                </a:solidFill>
                <a:latin typeface="Tahoma"/>
                <a:cs typeface="Tahoma"/>
              </a:rPr>
              <a:t>Kombinasyonal</a:t>
            </a:r>
            <a:r>
              <a:rPr sz="19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Tahoma"/>
                <a:cs typeface="Tahoma"/>
              </a:rPr>
              <a:t>elemanlar </a:t>
            </a:r>
            <a:r>
              <a:rPr sz="1900" spc="-40" dirty="0">
                <a:solidFill>
                  <a:srgbClr val="FF0000"/>
                </a:solidFill>
                <a:latin typeface="Tahoma"/>
                <a:cs typeface="Tahoma"/>
              </a:rPr>
              <a:t>olarak</a:t>
            </a:r>
            <a:r>
              <a:rPr sz="19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00" spc="-40" dirty="0">
                <a:solidFill>
                  <a:srgbClr val="FF0000"/>
                </a:solidFill>
                <a:latin typeface="Tahoma"/>
                <a:cs typeface="Tahoma"/>
              </a:rPr>
              <a:t>adlandırılır</a:t>
            </a:r>
            <a:r>
              <a:rPr sz="19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0000"/>
                </a:solidFill>
                <a:latin typeface="Tahoma"/>
                <a:cs typeface="Tahoma"/>
              </a:rPr>
              <a:t>–</a:t>
            </a:r>
            <a:r>
              <a:rPr sz="19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00" spc="-45" dirty="0">
                <a:solidFill>
                  <a:srgbClr val="FF0000"/>
                </a:solidFill>
                <a:latin typeface="Tahoma"/>
                <a:cs typeface="Tahoma"/>
              </a:rPr>
              <a:t>Toplayıcılar</a:t>
            </a:r>
            <a:r>
              <a:rPr sz="19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Tahoma"/>
                <a:cs typeface="Tahoma"/>
              </a:rPr>
              <a:t>v.b.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60"/>
              </a:spcBef>
              <a:buClr>
                <a:srgbClr val="FF0000"/>
              </a:buClr>
              <a:buFont typeface="Wingdings"/>
              <a:buChar char=""/>
            </a:pPr>
            <a:endParaRPr sz="1900">
              <a:latin typeface="Tahoma"/>
              <a:cs typeface="Tahoma"/>
            </a:endParaRPr>
          </a:p>
          <a:p>
            <a:pPr marL="756285" lvl="1" indent="-286385">
              <a:lnSpc>
                <a:spcPts val="2220"/>
              </a:lnSpc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Veri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içeren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elemanlar: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900" spc="-35" dirty="0">
                <a:solidFill>
                  <a:srgbClr val="FF0000"/>
                </a:solidFill>
                <a:latin typeface="Tahoma"/>
                <a:cs typeface="Tahoma"/>
              </a:rPr>
              <a:t>state</a:t>
            </a:r>
            <a:r>
              <a:rPr sz="19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veya</a:t>
            </a:r>
            <a:r>
              <a:rPr sz="18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00" spc="-30" dirty="0">
                <a:solidFill>
                  <a:srgbClr val="FF0000"/>
                </a:solidFill>
                <a:latin typeface="Tahoma"/>
                <a:cs typeface="Tahoma"/>
              </a:rPr>
              <a:t>ardışıl</a:t>
            </a:r>
            <a:r>
              <a:rPr sz="19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00" spc="-60" dirty="0">
                <a:solidFill>
                  <a:srgbClr val="FF0000"/>
                </a:solidFill>
                <a:latin typeface="Tahoma"/>
                <a:cs typeface="Tahoma"/>
              </a:rPr>
              <a:t>elemanlar</a:t>
            </a:r>
            <a:r>
              <a:rPr sz="19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Tahoma"/>
                <a:cs typeface="Tahoma"/>
              </a:rPr>
              <a:t>olarak</a:t>
            </a:r>
            <a:endParaRPr sz="1900">
              <a:latin typeface="Tahoma"/>
              <a:cs typeface="Tahoma"/>
            </a:endParaRPr>
          </a:p>
          <a:p>
            <a:pPr marL="756285">
              <a:lnSpc>
                <a:spcPts val="2220"/>
              </a:lnSpc>
            </a:pPr>
            <a:r>
              <a:rPr sz="1900" spc="-45" dirty="0">
                <a:solidFill>
                  <a:srgbClr val="FF0000"/>
                </a:solidFill>
                <a:latin typeface="Tahoma"/>
                <a:cs typeface="Tahoma"/>
              </a:rPr>
              <a:t>adlandırılır.</a:t>
            </a:r>
            <a:r>
              <a:rPr sz="19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00" spc="-40" dirty="0">
                <a:solidFill>
                  <a:srgbClr val="FF0000"/>
                </a:solidFill>
                <a:latin typeface="Tahoma"/>
                <a:cs typeface="Tahoma"/>
              </a:rPr>
              <a:t>Hafıza</a:t>
            </a:r>
            <a:r>
              <a:rPr sz="19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00" spc="-45" dirty="0">
                <a:solidFill>
                  <a:srgbClr val="FF0000"/>
                </a:solidFill>
                <a:latin typeface="Tahoma"/>
                <a:cs typeface="Tahoma"/>
              </a:rPr>
              <a:t>elemanları</a:t>
            </a:r>
            <a:r>
              <a:rPr sz="19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Tahoma"/>
                <a:cs typeface="Tahoma"/>
              </a:rPr>
              <a:t>v.b</a:t>
            </a:r>
            <a:r>
              <a:rPr sz="1800" spc="-2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257" rIns="0" bIns="0" rtlCol="0">
            <a:spAutoFit/>
          </a:bodyPr>
          <a:lstStyle/>
          <a:p>
            <a:pPr marL="209931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Functional</a:t>
            </a:r>
            <a:r>
              <a:rPr sz="4400" spc="-35" dirty="0"/>
              <a:t> </a:t>
            </a:r>
            <a:r>
              <a:rPr sz="4400" spc="-10" dirty="0"/>
              <a:t>Elemanlar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258826"/>
            <a:ext cx="6340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Kombinasyonal</a:t>
            </a:r>
            <a:r>
              <a:rPr sz="4400" spc="-45" dirty="0"/>
              <a:t> </a:t>
            </a:r>
            <a:r>
              <a:rPr sz="4400" spc="-10" dirty="0"/>
              <a:t>Elemanlar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444" y="1094012"/>
            <a:ext cx="7582534" cy="16859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giriş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ahoma"/>
                <a:cs typeface="Tahoma"/>
              </a:rPr>
              <a:t>çıkış</a:t>
            </a:r>
            <a:r>
              <a:rPr sz="2100" spc="-70" dirty="0">
                <a:latin typeface="Tahoma"/>
                <a:cs typeface="Tahoma"/>
              </a:rPr>
              <a:t> </a:t>
            </a:r>
            <a:r>
              <a:rPr sz="2100" spc="-45" dirty="0">
                <a:latin typeface="Tahoma"/>
                <a:cs typeface="Tahoma"/>
              </a:rPr>
              <a:t>fonksiyonları</a:t>
            </a:r>
            <a:r>
              <a:rPr sz="2100" spc="-80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gibi</a:t>
            </a:r>
            <a:r>
              <a:rPr sz="2100" spc="-75" dirty="0">
                <a:latin typeface="Tahoma"/>
                <a:cs typeface="Tahoma"/>
              </a:rPr>
              <a:t> </a:t>
            </a:r>
            <a:r>
              <a:rPr sz="2100" spc="-30" dirty="0">
                <a:latin typeface="Tahoma"/>
                <a:cs typeface="Tahoma"/>
              </a:rPr>
              <a:t>çalışır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örneğin;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ALU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Kombinasyonal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lojik,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registerden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okur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veya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registere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veya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okuduğu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registere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yazar.</a:t>
            </a:r>
            <a:endParaRPr sz="2000">
              <a:latin typeface="Tahoma"/>
              <a:cs typeface="Tahoma"/>
            </a:endParaRPr>
          </a:p>
          <a:p>
            <a:pPr marL="756285" marR="440690" lvl="1" indent="-287020">
              <a:lnSpc>
                <a:spcPts val="2160"/>
              </a:lnSpc>
              <a:spcBef>
                <a:spcPts val="500"/>
              </a:spcBef>
              <a:buClr>
                <a:srgbClr val="FF0000"/>
              </a:buClr>
              <a:buSzPct val="52631"/>
              <a:buFont typeface="Wingdings"/>
              <a:buChar char=""/>
              <a:tabLst>
                <a:tab pos="756285" algn="l"/>
              </a:tabLst>
            </a:pPr>
            <a:r>
              <a:rPr sz="1900" spc="-45" dirty="0">
                <a:latin typeface="Tahoma"/>
                <a:cs typeface="Tahoma"/>
              </a:rPr>
              <a:t>read/write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bir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-40" dirty="0">
                <a:latin typeface="Tahoma"/>
                <a:cs typeface="Tahoma"/>
              </a:rPr>
              <a:t>cycle’da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-65" dirty="0">
                <a:latin typeface="Tahoma"/>
                <a:cs typeface="Tahoma"/>
              </a:rPr>
              <a:t>meydana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gelir.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–</a:t>
            </a:r>
            <a:r>
              <a:rPr sz="1800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kombinasyonal</a:t>
            </a:r>
            <a:r>
              <a:rPr sz="1800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eleman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gelecekte</a:t>
            </a:r>
            <a:r>
              <a:rPr sz="1800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kullanabilmek</a:t>
            </a:r>
            <a:r>
              <a:rPr sz="1800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için</a:t>
            </a:r>
            <a:r>
              <a:rPr sz="1800" u="sng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veri</a:t>
            </a:r>
            <a:r>
              <a:rPr sz="1800" u="sng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depolayamaz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2871" y="5388789"/>
            <a:ext cx="3674110" cy="365760"/>
          </a:xfrm>
          <a:custGeom>
            <a:avLst/>
            <a:gdLst/>
            <a:ahLst/>
            <a:cxnLst/>
            <a:rect l="l" t="t" r="r" b="b"/>
            <a:pathLst>
              <a:path w="3674110" h="365760">
                <a:moveTo>
                  <a:pt x="3673748" y="0"/>
                </a:moveTo>
                <a:lnTo>
                  <a:pt x="3280136" y="0"/>
                </a:lnTo>
                <a:lnTo>
                  <a:pt x="3280136" y="365372"/>
                </a:lnTo>
                <a:lnTo>
                  <a:pt x="1734892" y="365372"/>
                </a:lnTo>
                <a:lnTo>
                  <a:pt x="1734892" y="0"/>
                </a:lnTo>
                <a:lnTo>
                  <a:pt x="244263" y="0"/>
                </a:lnTo>
                <a:lnTo>
                  <a:pt x="244263" y="365372"/>
                </a:lnTo>
                <a:lnTo>
                  <a:pt x="0" y="365372"/>
                </a:lnTo>
              </a:path>
            </a:pathLst>
          </a:custGeom>
          <a:ln w="14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423" y="5646418"/>
            <a:ext cx="64008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latin typeface="Arial MT"/>
                <a:cs typeface="Arial MT"/>
              </a:rPr>
              <a:t>Clock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cycle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052" y="4282262"/>
            <a:ext cx="601980" cy="562610"/>
          </a:xfrm>
          <a:prstGeom prst="rect">
            <a:avLst/>
          </a:prstGeom>
          <a:ln w="1446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86995" marR="71120" indent="-3175" algn="ctr">
              <a:lnSpc>
                <a:spcPct val="100899"/>
              </a:lnSpc>
              <a:spcBef>
                <a:spcPts val="420"/>
              </a:spcBef>
            </a:pPr>
            <a:r>
              <a:rPr sz="950" spc="-10" dirty="0">
                <a:latin typeface="Arial MT"/>
                <a:cs typeface="Arial MT"/>
              </a:rPr>
              <a:t>State element </a:t>
            </a:r>
            <a:r>
              <a:rPr sz="950" spc="-50" dirty="0">
                <a:latin typeface="Arial MT"/>
                <a:cs typeface="Arial MT"/>
              </a:rPr>
              <a:t>1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5125" y="4183581"/>
            <a:ext cx="1837055" cy="763905"/>
            <a:chOff x="1725125" y="4183581"/>
            <a:chExt cx="1837055" cy="763905"/>
          </a:xfrm>
        </p:grpSpPr>
        <p:sp>
          <p:nvSpPr>
            <p:cNvPr id="8" name="object 8"/>
            <p:cNvSpPr/>
            <p:nvPr/>
          </p:nvSpPr>
          <p:spPr>
            <a:xfrm>
              <a:off x="2268262" y="4530815"/>
              <a:ext cx="66040" cy="62230"/>
            </a:xfrm>
            <a:custGeom>
              <a:avLst/>
              <a:gdLst/>
              <a:ahLst/>
              <a:cxnLst/>
              <a:rect l="l" t="t" r="r" b="b"/>
              <a:pathLst>
                <a:path w="66039" h="62229">
                  <a:moveTo>
                    <a:pt x="0" y="0"/>
                  </a:moveTo>
                  <a:lnTo>
                    <a:pt x="3329" y="61755"/>
                  </a:lnTo>
                  <a:lnTo>
                    <a:pt x="65526" y="32538"/>
                  </a:lnTo>
                  <a:lnTo>
                    <a:pt x="3329" y="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2428" y="4190884"/>
              <a:ext cx="1822450" cy="749300"/>
            </a:xfrm>
            <a:custGeom>
              <a:avLst/>
              <a:gdLst/>
              <a:ahLst/>
              <a:cxnLst/>
              <a:rect l="l" t="t" r="r" b="b"/>
              <a:pathLst>
                <a:path w="1822450" h="749300">
                  <a:moveTo>
                    <a:pt x="564889" y="372469"/>
                  </a:moveTo>
                  <a:lnTo>
                    <a:pt x="0" y="372469"/>
                  </a:lnTo>
                </a:path>
                <a:path w="1822450" h="749300">
                  <a:moveTo>
                    <a:pt x="1213495" y="748951"/>
                  </a:moveTo>
                  <a:lnTo>
                    <a:pt x="1311860" y="745254"/>
                  </a:lnTo>
                  <a:lnTo>
                    <a:pt x="1406745" y="730450"/>
                  </a:lnTo>
                  <a:lnTo>
                    <a:pt x="1494366" y="708643"/>
                  </a:lnTo>
                  <a:lnTo>
                    <a:pt x="1574420" y="675729"/>
                  </a:lnTo>
                  <a:lnTo>
                    <a:pt x="1643579" y="639118"/>
                  </a:lnTo>
                  <a:lnTo>
                    <a:pt x="1705473" y="595473"/>
                  </a:lnTo>
                  <a:lnTo>
                    <a:pt x="1756472" y="544434"/>
                  </a:lnTo>
                  <a:lnTo>
                    <a:pt x="1792943" y="493034"/>
                  </a:lnTo>
                  <a:lnTo>
                    <a:pt x="1814886" y="434600"/>
                  </a:lnTo>
                  <a:lnTo>
                    <a:pt x="1821998" y="372469"/>
                  </a:lnTo>
                  <a:lnTo>
                    <a:pt x="1814886" y="310714"/>
                  </a:lnTo>
                  <a:lnTo>
                    <a:pt x="1792943" y="251920"/>
                  </a:lnTo>
                  <a:lnTo>
                    <a:pt x="1756472" y="200880"/>
                  </a:lnTo>
                  <a:lnTo>
                    <a:pt x="1705473" y="149841"/>
                  </a:lnTo>
                  <a:lnTo>
                    <a:pt x="1643579" y="105805"/>
                  </a:lnTo>
                  <a:lnTo>
                    <a:pt x="1574420" y="69585"/>
                  </a:lnTo>
                  <a:lnTo>
                    <a:pt x="1494366" y="36671"/>
                  </a:lnTo>
                  <a:lnTo>
                    <a:pt x="1406745" y="14878"/>
                  </a:lnTo>
                  <a:lnTo>
                    <a:pt x="1311860" y="0"/>
                  </a:lnTo>
                  <a:lnTo>
                    <a:pt x="1213495" y="0"/>
                  </a:lnTo>
                  <a:lnTo>
                    <a:pt x="1115281" y="0"/>
                  </a:lnTo>
                  <a:lnTo>
                    <a:pt x="1024028" y="14878"/>
                  </a:lnTo>
                  <a:lnTo>
                    <a:pt x="936559" y="36671"/>
                  </a:lnTo>
                  <a:lnTo>
                    <a:pt x="856504" y="69585"/>
                  </a:lnTo>
                  <a:lnTo>
                    <a:pt x="783411" y="105805"/>
                  </a:lnTo>
                  <a:lnTo>
                    <a:pt x="725451" y="149841"/>
                  </a:lnTo>
                  <a:lnTo>
                    <a:pt x="674302" y="200880"/>
                  </a:lnTo>
                  <a:lnTo>
                    <a:pt x="637831" y="251920"/>
                  </a:lnTo>
                  <a:lnTo>
                    <a:pt x="615888" y="310714"/>
                  </a:lnTo>
                  <a:lnTo>
                    <a:pt x="605143" y="372469"/>
                  </a:lnTo>
                  <a:lnTo>
                    <a:pt x="615888" y="434600"/>
                  </a:lnTo>
                  <a:lnTo>
                    <a:pt x="637831" y="493034"/>
                  </a:lnTo>
                  <a:lnTo>
                    <a:pt x="674302" y="544434"/>
                  </a:lnTo>
                  <a:lnTo>
                    <a:pt x="725452" y="595473"/>
                  </a:lnTo>
                  <a:lnTo>
                    <a:pt x="783411" y="639118"/>
                  </a:lnTo>
                  <a:lnTo>
                    <a:pt x="856504" y="675729"/>
                  </a:lnTo>
                  <a:lnTo>
                    <a:pt x="936559" y="708643"/>
                  </a:lnTo>
                  <a:lnTo>
                    <a:pt x="1024028" y="730450"/>
                  </a:lnTo>
                  <a:lnTo>
                    <a:pt x="1115281" y="745254"/>
                  </a:lnTo>
                  <a:lnTo>
                    <a:pt x="1213495" y="748951"/>
                  </a:lnTo>
                </a:path>
              </a:pathLst>
            </a:custGeom>
            <a:ln w="14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12038" y="4470417"/>
            <a:ext cx="108521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latin typeface="Arial MT"/>
                <a:cs typeface="Arial MT"/>
              </a:rPr>
              <a:t>Combinational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20" dirty="0">
                <a:latin typeface="Arial MT"/>
                <a:cs typeface="Arial MT"/>
              </a:rPr>
              <a:t>logic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54426" y="4534152"/>
            <a:ext cx="608965" cy="58419"/>
            <a:chOff x="3554426" y="4534152"/>
            <a:chExt cx="608965" cy="58419"/>
          </a:xfrm>
        </p:grpSpPr>
        <p:sp>
          <p:nvSpPr>
            <p:cNvPr id="12" name="object 12"/>
            <p:cNvSpPr/>
            <p:nvPr/>
          </p:nvSpPr>
          <p:spPr>
            <a:xfrm>
              <a:off x="4101035" y="4534152"/>
              <a:ext cx="62230" cy="58419"/>
            </a:xfrm>
            <a:custGeom>
              <a:avLst/>
              <a:gdLst/>
              <a:ahLst/>
              <a:cxnLst/>
              <a:rect l="l" t="t" r="r" b="b"/>
              <a:pathLst>
                <a:path w="62229" h="58420">
                  <a:moveTo>
                    <a:pt x="0" y="0"/>
                  </a:moveTo>
                  <a:lnTo>
                    <a:pt x="0" y="58418"/>
                  </a:lnTo>
                  <a:lnTo>
                    <a:pt x="62197" y="29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4426" y="4563354"/>
              <a:ext cx="568960" cy="0"/>
            </a:xfrm>
            <a:custGeom>
              <a:avLst/>
              <a:gdLst/>
              <a:ahLst/>
              <a:cxnLst/>
              <a:rect l="l" t="t" r="r" b="b"/>
              <a:pathLst>
                <a:path w="568960">
                  <a:moveTo>
                    <a:pt x="568551" y="0"/>
                  </a:moveTo>
                  <a:lnTo>
                    <a:pt x="0" y="0"/>
                  </a:lnTo>
                </a:path>
              </a:pathLst>
            </a:custGeom>
            <a:ln w="14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70345" y="4282262"/>
            <a:ext cx="598170" cy="562610"/>
          </a:xfrm>
          <a:prstGeom prst="rect">
            <a:avLst/>
          </a:prstGeom>
          <a:ln w="14470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86995" marR="71120" indent="-3175" algn="ctr">
              <a:lnSpc>
                <a:spcPct val="100899"/>
              </a:lnSpc>
              <a:spcBef>
                <a:spcPts val="420"/>
              </a:spcBef>
            </a:pPr>
            <a:r>
              <a:rPr sz="950" spc="-10" dirty="0">
                <a:latin typeface="Arial MT"/>
                <a:cs typeface="Arial MT"/>
              </a:rPr>
              <a:t>State element </a:t>
            </a:r>
            <a:r>
              <a:rPr sz="950" spc="-50" dirty="0">
                <a:latin typeface="Arial MT"/>
                <a:cs typeface="Arial MT"/>
              </a:rPr>
              <a:t>2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78678" y="4298184"/>
            <a:ext cx="652780" cy="611505"/>
          </a:xfrm>
          <a:prstGeom prst="rect">
            <a:avLst/>
          </a:prstGeom>
          <a:ln w="15799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125"/>
              </a:spcBef>
            </a:pPr>
            <a:r>
              <a:rPr sz="1000" spc="-10" dirty="0">
                <a:latin typeface="Arial MT"/>
                <a:cs typeface="Arial MT"/>
              </a:rPr>
              <a:t>State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8036" y="4603707"/>
            <a:ext cx="3460115" cy="607695"/>
          </a:xfrm>
          <a:prstGeom prst="rect">
            <a:avLst/>
          </a:prstGeom>
          <a:ln w="157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950">
              <a:lnSpc>
                <a:spcPts val="1170"/>
              </a:lnSpc>
            </a:pPr>
            <a:r>
              <a:rPr sz="1000" spc="-10" dirty="0">
                <a:latin typeface="Arial MT"/>
                <a:cs typeface="Arial MT"/>
              </a:rPr>
              <a:t>element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30888" y="4187101"/>
            <a:ext cx="1849120" cy="833755"/>
            <a:chOff x="6530888" y="4187101"/>
            <a:chExt cx="1849120" cy="833755"/>
          </a:xfrm>
        </p:grpSpPr>
        <p:sp>
          <p:nvSpPr>
            <p:cNvPr id="18" name="object 18"/>
            <p:cNvSpPr/>
            <p:nvPr/>
          </p:nvSpPr>
          <p:spPr>
            <a:xfrm>
              <a:off x="6968416" y="4571863"/>
              <a:ext cx="67945" cy="64135"/>
            </a:xfrm>
            <a:custGeom>
              <a:avLst/>
              <a:gdLst/>
              <a:ahLst/>
              <a:cxnLst/>
              <a:rect l="l" t="t" r="r" b="b"/>
              <a:pathLst>
                <a:path w="67945" h="64135">
                  <a:moveTo>
                    <a:pt x="0" y="0"/>
                  </a:moveTo>
                  <a:lnTo>
                    <a:pt x="0" y="63689"/>
                  </a:lnTo>
                  <a:lnTo>
                    <a:pt x="67714" y="318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30888" y="4194984"/>
              <a:ext cx="1841500" cy="817880"/>
            </a:xfrm>
            <a:custGeom>
              <a:avLst/>
              <a:gdLst/>
              <a:ahLst/>
              <a:cxnLst/>
              <a:rect l="l" t="t" r="r" b="b"/>
              <a:pathLst>
                <a:path w="1841500" h="817879">
                  <a:moveTo>
                    <a:pt x="469315" y="408723"/>
                  </a:moveTo>
                  <a:lnTo>
                    <a:pt x="0" y="408723"/>
                  </a:lnTo>
                </a:path>
                <a:path w="1841500" h="817879">
                  <a:moveTo>
                    <a:pt x="1173280" y="817856"/>
                  </a:moveTo>
                  <a:lnTo>
                    <a:pt x="1284537" y="813810"/>
                  </a:lnTo>
                  <a:lnTo>
                    <a:pt x="1383873" y="797691"/>
                  </a:lnTo>
                  <a:lnTo>
                    <a:pt x="1479236" y="773906"/>
                  </a:lnTo>
                  <a:lnTo>
                    <a:pt x="1566818" y="738441"/>
                  </a:lnTo>
                  <a:lnTo>
                    <a:pt x="1646287" y="698536"/>
                  </a:lnTo>
                  <a:lnTo>
                    <a:pt x="1709862" y="650982"/>
                  </a:lnTo>
                  <a:lnTo>
                    <a:pt x="1765656" y="595352"/>
                  </a:lnTo>
                  <a:lnTo>
                    <a:pt x="1805060" y="539722"/>
                  </a:lnTo>
                  <a:lnTo>
                    <a:pt x="1833205" y="476442"/>
                  </a:lnTo>
                  <a:lnTo>
                    <a:pt x="1840986" y="408723"/>
                  </a:lnTo>
                  <a:lnTo>
                    <a:pt x="1833205" y="341413"/>
                  </a:lnTo>
                  <a:lnTo>
                    <a:pt x="1805060" y="277724"/>
                  </a:lnTo>
                  <a:lnTo>
                    <a:pt x="1765656" y="222094"/>
                  </a:lnTo>
                  <a:lnTo>
                    <a:pt x="1709862" y="166873"/>
                  </a:lnTo>
                  <a:lnTo>
                    <a:pt x="1646287" y="118910"/>
                  </a:lnTo>
                  <a:lnTo>
                    <a:pt x="1566818" y="79415"/>
                  </a:lnTo>
                  <a:lnTo>
                    <a:pt x="1479236" y="43540"/>
                  </a:lnTo>
                  <a:lnTo>
                    <a:pt x="1383873" y="19755"/>
                  </a:lnTo>
                  <a:lnTo>
                    <a:pt x="1284536" y="4029"/>
                  </a:lnTo>
                  <a:lnTo>
                    <a:pt x="1176922" y="0"/>
                  </a:lnTo>
                  <a:lnTo>
                    <a:pt x="1069804" y="4029"/>
                  </a:lnTo>
                  <a:lnTo>
                    <a:pt x="966328" y="19755"/>
                  </a:lnTo>
                  <a:lnTo>
                    <a:pt x="870965" y="43540"/>
                  </a:lnTo>
                  <a:lnTo>
                    <a:pt x="783384" y="79415"/>
                  </a:lnTo>
                  <a:lnTo>
                    <a:pt x="707557" y="118909"/>
                  </a:lnTo>
                  <a:lnTo>
                    <a:pt x="640339" y="166873"/>
                  </a:lnTo>
                  <a:lnTo>
                    <a:pt x="584545" y="222094"/>
                  </a:lnTo>
                  <a:lnTo>
                    <a:pt x="544645" y="277724"/>
                  </a:lnTo>
                  <a:lnTo>
                    <a:pt x="520970" y="341413"/>
                  </a:lnTo>
                  <a:lnTo>
                    <a:pt x="512857" y="408723"/>
                  </a:lnTo>
                  <a:lnTo>
                    <a:pt x="520970" y="476442"/>
                  </a:lnTo>
                  <a:lnTo>
                    <a:pt x="544645" y="539722"/>
                  </a:lnTo>
                  <a:lnTo>
                    <a:pt x="584545" y="595352"/>
                  </a:lnTo>
                  <a:lnTo>
                    <a:pt x="640339" y="650982"/>
                  </a:lnTo>
                  <a:lnTo>
                    <a:pt x="707557" y="698536"/>
                  </a:lnTo>
                  <a:lnTo>
                    <a:pt x="783384" y="738441"/>
                  </a:lnTo>
                  <a:lnTo>
                    <a:pt x="870966" y="773906"/>
                  </a:lnTo>
                  <a:lnTo>
                    <a:pt x="966329" y="797691"/>
                  </a:lnTo>
                  <a:lnTo>
                    <a:pt x="1069804" y="813810"/>
                  </a:lnTo>
                  <a:lnTo>
                    <a:pt x="1176922" y="817856"/>
                  </a:lnTo>
                </a:path>
              </a:pathLst>
            </a:custGeom>
            <a:ln w="15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26409" y="4503942"/>
            <a:ext cx="118173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 MT"/>
                <a:cs typeface="Arial MT"/>
              </a:rPr>
              <a:t>Combinational</a:t>
            </a:r>
            <a:r>
              <a:rPr sz="1000" spc="24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logic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03298" y="4571863"/>
            <a:ext cx="67945" cy="64135"/>
          </a:xfrm>
          <a:custGeom>
            <a:avLst/>
            <a:gdLst/>
            <a:ahLst/>
            <a:cxnLst/>
            <a:rect l="l" t="t" r="r" b="b"/>
            <a:pathLst>
              <a:path w="67945" h="64135">
                <a:moveTo>
                  <a:pt x="0" y="0"/>
                </a:moveTo>
                <a:lnTo>
                  <a:pt x="0" y="63689"/>
                </a:lnTo>
                <a:lnTo>
                  <a:pt x="67631" y="318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5141" y="3057642"/>
            <a:ext cx="1220470" cy="419100"/>
          </a:xfrm>
          <a:custGeom>
            <a:avLst/>
            <a:gdLst/>
            <a:ahLst/>
            <a:cxnLst/>
            <a:rect l="l" t="t" r="r" b="b"/>
            <a:pathLst>
              <a:path w="1220470" h="419100">
                <a:moveTo>
                  <a:pt x="655603" y="419003"/>
                </a:moveTo>
                <a:lnTo>
                  <a:pt x="722603" y="409371"/>
                </a:lnTo>
                <a:lnTo>
                  <a:pt x="775239" y="380474"/>
                </a:lnTo>
                <a:lnTo>
                  <a:pt x="823093" y="337128"/>
                </a:lnTo>
                <a:lnTo>
                  <a:pt x="837458" y="308231"/>
                </a:lnTo>
                <a:lnTo>
                  <a:pt x="851822" y="279333"/>
                </a:lnTo>
                <a:lnTo>
                  <a:pt x="856604" y="245620"/>
                </a:lnTo>
                <a:lnTo>
                  <a:pt x="861385" y="211911"/>
                </a:lnTo>
                <a:lnTo>
                  <a:pt x="856603" y="178194"/>
                </a:lnTo>
                <a:lnTo>
                  <a:pt x="851822" y="144478"/>
                </a:lnTo>
                <a:lnTo>
                  <a:pt x="837458" y="115586"/>
                </a:lnTo>
                <a:lnTo>
                  <a:pt x="823093" y="86694"/>
                </a:lnTo>
                <a:lnTo>
                  <a:pt x="799166" y="62608"/>
                </a:lnTo>
                <a:lnTo>
                  <a:pt x="775239" y="43347"/>
                </a:lnTo>
                <a:lnTo>
                  <a:pt x="751312" y="24066"/>
                </a:lnTo>
                <a:lnTo>
                  <a:pt x="722603" y="9630"/>
                </a:lnTo>
                <a:lnTo>
                  <a:pt x="689113" y="4805"/>
                </a:lnTo>
                <a:lnTo>
                  <a:pt x="655602" y="0"/>
                </a:lnTo>
                <a:lnTo>
                  <a:pt x="358912" y="0"/>
                </a:lnTo>
                <a:lnTo>
                  <a:pt x="358913" y="419003"/>
                </a:lnTo>
                <a:lnTo>
                  <a:pt x="655603" y="419003"/>
                </a:lnTo>
              </a:path>
              <a:path w="1220470" h="419100">
                <a:moveTo>
                  <a:pt x="1220294" y="207086"/>
                </a:moveTo>
                <a:lnTo>
                  <a:pt x="861385" y="211911"/>
                </a:lnTo>
              </a:path>
              <a:path w="1220470" h="419100">
                <a:moveTo>
                  <a:pt x="354131" y="72239"/>
                </a:moveTo>
                <a:lnTo>
                  <a:pt x="0" y="77044"/>
                </a:lnTo>
              </a:path>
              <a:path w="1220470" h="419100">
                <a:moveTo>
                  <a:pt x="354131" y="341944"/>
                </a:moveTo>
                <a:lnTo>
                  <a:pt x="0" y="341944"/>
                </a:lnTo>
              </a:path>
            </a:pathLst>
          </a:custGeom>
          <a:ln w="19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27908" y="3057642"/>
            <a:ext cx="1144270" cy="419100"/>
          </a:xfrm>
          <a:custGeom>
            <a:avLst/>
            <a:gdLst/>
            <a:ahLst/>
            <a:cxnLst/>
            <a:rect l="l" t="t" r="r" b="b"/>
            <a:pathLst>
              <a:path w="1144270" h="419100">
                <a:moveTo>
                  <a:pt x="320676" y="216717"/>
                </a:moveTo>
                <a:lnTo>
                  <a:pt x="325438" y="245620"/>
                </a:lnTo>
                <a:lnTo>
                  <a:pt x="320676" y="264885"/>
                </a:lnTo>
                <a:lnTo>
                  <a:pt x="320676" y="288966"/>
                </a:lnTo>
                <a:lnTo>
                  <a:pt x="315915" y="308231"/>
                </a:lnTo>
                <a:lnTo>
                  <a:pt x="315915" y="322679"/>
                </a:lnTo>
                <a:lnTo>
                  <a:pt x="306193" y="341944"/>
                </a:lnTo>
                <a:lnTo>
                  <a:pt x="301432" y="356393"/>
                </a:lnTo>
                <a:lnTo>
                  <a:pt x="291908" y="375656"/>
                </a:lnTo>
                <a:lnTo>
                  <a:pt x="282385" y="394922"/>
                </a:lnTo>
                <a:lnTo>
                  <a:pt x="267902" y="419003"/>
                </a:lnTo>
                <a:lnTo>
                  <a:pt x="277623" y="419003"/>
                </a:lnTo>
                <a:lnTo>
                  <a:pt x="296670" y="419003"/>
                </a:lnTo>
                <a:lnTo>
                  <a:pt x="330200" y="419003"/>
                </a:lnTo>
                <a:lnTo>
                  <a:pt x="373253" y="419003"/>
                </a:lnTo>
                <a:lnTo>
                  <a:pt x="421068" y="419003"/>
                </a:lnTo>
                <a:lnTo>
                  <a:pt x="468883" y="419003"/>
                </a:lnTo>
                <a:lnTo>
                  <a:pt x="512134" y="419003"/>
                </a:lnTo>
                <a:lnTo>
                  <a:pt x="555188" y="414187"/>
                </a:lnTo>
                <a:lnTo>
                  <a:pt x="593479" y="414187"/>
                </a:lnTo>
                <a:lnTo>
                  <a:pt x="655579" y="394922"/>
                </a:lnTo>
                <a:lnTo>
                  <a:pt x="693870" y="375656"/>
                </a:lnTo>
                <a:lnTo>
                  <a:pt x="751407" y="337128"/>
                </a:lnTo>
                <a:lnTo>
                  <a:pt x="799222" y="288966"/>
                </a:lnTo>
                <a:lnTo>
                  <a:pt x="818268" y="269701"/>
                </a:lnTo>
                <a:lnTo>
                  <a:pt x="832752" y="245620"/>
                </a:lnTo>
                <a:lnTo>
                  <a:pt x="842275" y="226347"/>
                </a:lnTo>
                <a:lnTo>
                  <a:pt x="847037" y="211911"/>
                </a:lnTo>
                <a:lnTo>
                  <a:pt x="842275" y="192650"/>
                </a:lnTo>
                <a:lnTo>
                  <a:pt x="818268" y="154108"/>
                </a:lnTo>
                <a:lnTo>
                  <a:pt x="779977" y="105955"/>
                </a:lnTo>
                <a:lnTo>
                  <a:pt x="722639" y="62608"/>
                </a:lnTo>
                <a:lnTo>
                  <a:pt x="655579" y="24066"/>
                </a:lnTo>
                <a:lnTo>
                  <a:pt x="617287" y="14435"/>
                </a:lnTo>
                <a:lnTo>
                  <a:pt x="555187" y="4805"/>
                </a:lnTo>
                <a:lnTo>
                  <a:pt x="512134" y="4805"/>
                </a:lnTo>
                <a:lnTo>
                  <a:pt x="468883" y="0"/>
                </a:lnTo>
                <a:lnTo>
                  <a:pt x="421068" y="0"/>
                </a:lnTo>
                <a:lnTo>
                  <a:pt x="373253" y="0"/>
                </a:lnTo>
                <a:lnTo>
                  <a:pt x="330200" y="0"/>
                </a:lnTo>
                <a:lnTo>
                  <a:pt x="296670" y="0"/>
                </a:lnTo>
                <a:lnTo>
                  <a:pt x="277623" y="0"/>
                </a:lnTo>
                <a:lnTo>
                  <a:pt x="267901" y="0"/>
                </a:lnTo>
                <a:lnTo>
                  <a:pt x="282385" y="24066"/>
                </a:lnTo>
                <a:lnTo>
                  <a:pt x="291908" y="48152"/>
                </a:lnTo>
                <a:lnTo>
                  <a:pt x="301431" y="67413"/>
                </a:lnTo>
                <a:lnTo>
                  <a:pt x="306193" y="86694"/>
                </a:lnTo>
                <a:lnTo>
                  <a:pt x="315915" y="101130"/>
                </a:lnTo>
                <a:lnTo>
                  <a:pt x="315915" y="120391"/>
                </a:lnTo>
                <a:lnTo>
                  <a:pt x="320676" y="144478"/>
                </a:lnTo>
                <a:lnTo>
                  <a:pt x="320676" y="163739"/>
                </a:lnTo>
                <a:lnTo>
                  <a:pt x="325438" y="187825"/>
                </a:lnTo>
                <a:lnTo>
                  <a:pt x="325438" y="216717"/>
                </a:lnTo>
              </a:path>
              <a:path w="1144270" h="419100">
                <a:moveTo>
                  <a:pt x="296670" y="77044"/>
                </a:moveTo>
                <a:lnTo>
                  <a:pt x="0" y="77044"/>
                </a:lnTo>
              </a:path>
              <a:path w="1144270" h="419100">
                <a:moveTo>
                  <a:pt x="296670" y="341944"/>
                </a:moveTo>
                <a:lnTo>
                  <a:pt x="0" y="341944"/>
                </a:lnTo>
              </a:path>
              <a:path w="1144270" h="419100">
                <a:moveTo>
                  <a:pt x="1143647" y="207086"/>
                </a:moveTo>
                <a:lnTo>
                  <a:pt x="847037" y="211911"/>
                </a:lnTo>
              </a:path>
            </a:pathLst>
          </a:custGeom>
          <a:ln w="19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664475" y="3101016"/>
            <a:ext cx="1048385" cy="337185"/>
            <a:chOff x="5664475" y="3101016"/>
            <a:chExt cx="1048385" cy="337185"/>
          </a:xfrm>
        </p:grpSpPr>
        <p:sp>
          <p:nvSpPr>
            <p:cNvPr id="25" name="object 25"/>
            <p:cNvSpPr/>
            <p:nvPr/>
          </p:nvSpPr>
          <p:spPr>
            <a:xfrm>
              <a:off x="6033017" y="3110620"/>
              <a:ext cx="268605" cy="318135"/>
            </a:xfrm>
            <a:custGeom>
              <a:avLst/>
              <a:gdLst/>
              <a:ahLst/>
              <a:cxnLst/>
              <a:rect l="l" t="t" r="r" b="b"/>
              <a:pathLst>
                <a:path w="268604" h="318135">
                  <a:moveTo>
                    <a:pt x="268040" y="154108"/>
                  </a:moveTo>
                  <a:lnTo>
                    <a:pt x="0" y="317863"/>
                  </a:lnTo>
                  <a:lnTo>
                    <a:pt x="0" y="0"/>
                  </a:lnTo>
                  <a:lnTo>
                    <a:pt x="268040" y="158933"/>
                  </a:lnTo>
                </a:path>
              </a:pathLst>
            </a:custGeom>
            <a:ln w="19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0019" y="3221404"/>
              <a:ext cx="95799" cy="9628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674108" y="3264729"/>
              <a:ext cx="1029335" cy="5080"/>
            </a:xfrm>
            <a:custGeom>
              <a:avLst/>
              <a:gdLst/>
              <a:ahLst/>
              <a:cxnLst/>
              <a:rect l="l" t="t" r="r" b="b"/>
              <a:pathLst>
                <a:path w="1029334" h="5079">
                  <a:moveTo>
                    <a:pt x="1028911" y="0"/>
                  </a:moveTo>
                  <a:lnTo>
                    <a:pt x="732102" y="4825"/>
                  </a:lnTo>
                </a:path>
                <a:path w="1029334" h="5079">
                  <a:moveTo>
                    <a:pt x="358908" y="0"/>
                  </a:moveTo>
                  <a:lnTo>
                    <a:pt x="0" y="4825"/>
                  </a:lnTo>
                </a:path>
              </a:pathLst>
            </a:custGeom>
            <a:ln w="19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898394" y="3752469"/>
            <a:ext cx="2973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Combinational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logic</a:t>
            </a:r>
            <a:r>
              <a:rPr sz="1200" spc="-90" dirty="0">
                <a:latin typeface="Courier New"/>
                <a:cs typeface="Courier New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donanım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birimleri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487426"/>
            <a:ext cx="6187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State</a:t>
            </a:r>
            <a:r>
              <a:rPr sz="4400" spc="-10" dirty="0"/>
              <a:t> </a:t>
            </a:r>
            <a:r>
              <a:rPr sz="4400" dirty="0"/>
              <a:t>(Durum)</a:t>
            </a:r>
            <a:r>
              <a:rPr sz="4400" spc="-20" dirty="0"/>
              <a:t> </a:t>
            </a:r>
            <a:r>
              <a:rPr sz="4400" spc="-10" dirty="0"/>
              <a:t>Elemanlar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0739" y="1329266"/>
            <a:ext cx="7224395" cy="44780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State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elemanlar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dahili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hafızaları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içerir.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Ör: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registers</a:t>
            </a:r>
            <a:r>
              <a:rPr sz="21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hafıza.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Bütün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state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elemanlar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makinanın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durumunu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tanımlar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SzPct val="52631"/>
              <a:buFont typeface="Wingdings"/>
              <a:buChar char=""/>
              <a:tabLst>
                <a:tab pos="756285" algn="l"/>
              </a:tabLst>
            </a:pPr>
            <a:r>
              <a:rPr sz="1900" spc="-60" dirty="0">
                <a:latin typeface="Tahoma"/>
                <a:cs typeface="Tahoma"/>
              </a:rPr>
              <a:t>Bunun</a:t>
            </a:r>
            <a:r>
              <a:rPr sz="1900" spc="-90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anlamı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nedir?</a:t>
            </a:r>
            <a:r>
              <a:rPr sz="1900" spc="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Tekrar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açmayı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kapatmayı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düşün.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Wingdings"/>
              <a:buChar char=""/>
            </a:pPr>
            <a:endParaRPr sz="1800">
              <a:latin typeface="Tahoma"/>
              <a:cs typeface="Tahoma"/>
            </a:endParaRPr>
          </a:p>
          <a:p>
            <a:pPr marL="355600" marR="611505" indent="-343535">
              <a:lnSpc>
                <a:spcPts val="2400"/>
              </a:lnSpc>
              <a:buClr>
                <a:srgbClr val="3333CC"/>
              </a:buClr>
              <a:buSzPct val="57142"/>
              <a:buFont typeface="Wingdings"/>
              <a:buChar char=""/>
              <a:tabLst>
                <a:tab pos="355600" algn="l"/>
                <a:tab pos="2727325" algn="l"/>
              </a:tabLst>
            </a:pPr>
            <a:r>
              <a:rPr sz="2100" spc="-40" dirty="0">
                <a:latin typeface="Tahoma"/>
                <a:cs typeface="Tahoma"/>
              </a:rPr>
              <a:t>Flipflops</a:t>
            </a:r>
            <a:r>
              <a:rPr sz="21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latch’ler</a:t>
            </a:r>
            <a:r>
              <a:rPr sz="2100" dirty="0">
                <a:latin typeface="Tahoma"/>
                <a:cs typeface="Tahoma"/>
              </a:rPr>
              <a:t>	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bitlik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state(Durum)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elemanlardır, </a:t>
            </a:r>
            <a:r>
              <a:rPr sz="2000" dirty="0">
                <a:latin typeface="Tahoma"/>
                <a:cs typeface="Tahoma"/>
              </a:rPr>
              <a:t>Eşdeğeri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bitlik</a:t>
            </a:r>
            <a:r>
              <a:rPr sz="2000" spc="-10" dirty="0">
                <a:latin typeface="Tahoma"/>
                <a:cs typeface="Tahoma"/>
              </a:rPr>
              <a:t> hafızalardır.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Wingdings"/>
              <a:buChar char=""/>
            </a:pPr>
            <a:endParaRPr sz="2000">
              <a:latin typeface="Tahoma"/>
              <a:cs typeface="Tahoma"/>
            </a:endParaRPr>
          </a:p>
          <a:p>
            <a:pPr marL="355600" marR="97790" indent="-3435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Flip-</a:t>
            </a:r>
            <a:r>
              <a:rPr sz="2000" dirty="0">
                <a:latin typeface="Tahoma"/>
                <a:cs typeface="Tahoma"/>
              </a:rPr>
              <a:t>flop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veya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Latch’in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çıkış(ları)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daima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saklanan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bit</a:t>
            </a:r>
            <a:r>
              <a:rPr sz="2000" spc="-10" dirty="0">
                <a:latin typeface="Tahoma"/>
                <a:cs typeface="Tahoma"/>
              </a:rPr>
              <a:t> değerine </a:t>
            </a:r>
            <a:r>
              <a:rPr sz="2000" dirty="0">
                <a:latin typeface="Tahoma"/>
                <a:cs typeface="Tahoma"/>
              </a:rPr>
              <a:t>bağlıdır.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Onların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durumu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0/1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veya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yüksek/düşük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veya </a:t>
            </a:r>
            <a:r>
              <a:rPr sz="2000" dirty="0">
                <a:latin typeface="Tahoma"/>
                <a:cs typeface="Tahoma"/>
              </a:rPr>
              <a:t>doğru/yanlış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olarak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adlandırılır.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44"/>
              </a:spcBef>
              <a:buClr>
                <a:srgbClr val="3333CC"/>
              </a:buClr>
              <a:buFont typeface="Wingdings"/>
              <a:buChar char=""/>
            </a:pPr>
            <a:endParaRPr sz="2000">
              <a:latin typeface="Tahoma"/>
              <a:cs typeface="Tahoma"/>
            </a:endParaRPr>
          </a:p>
          <a:p>
            <a:pPr marL="355600" marR="325755" indent="-34353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Bir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flip-</a:t>
            </a:r>
            <a:r>
              <a:rPr sz="2000" dirty="0">
                <a:latin typeface="Tahoma"/>
                <a:cs typeface="Tahoma"/>
              </a:rPr>
              <a:t>flop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veya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latch’in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girişi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onun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durumuna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bağlı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olarak </a:t>
            </a:r>
            <a:r>
              <a:rPr sz="2000" dirty="0">
                <a:latin typeface="Tahoma"/>
                <a:cs typeface="Tahoma"/>
              </a:rPr>
              <a:t>clock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olup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olmadığına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göre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değişebilir.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73710"/>
            <a:ext cx="7670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40630" algn="l"/>
              </a:tabLst>
            </a:pPr>
            <a:r>
              <a:rPr sz="4000" spc="-10" dirty="0"/>
              <a:t>Set-</a:t>
            </a:r>
            <a:r>
              <a:rPr sz="4000" dirty="0"/>
              <a:t>Reset</a:t>
            </a:r>
            <a:r>
              <a:rPr sz="4000" spc="-45" dirty="0"/>
              <a:t> </a:t>
            </a:r>
            <a:r>
              <a:rPr sz="4000" spc="-20" dirty="0"/>
              <a:t>(SR-</a:t>
            </a:r>
            <a:r>
              <a:rPr sz="4000" dirty="0"/>
              <a:t>)</a:t>
            </a:r>
            <a:r>
              <a:rPr sz="4000" spc="-25" dirty="0"/>
              <a:t> </a:t>
            </a:r>
            <a:r>
              <a:rPr sz="4000" spc="-10" dirty="0"/>
              <a:t>latch</a:t>
            </a:r>
            <a:r>
              <a:rPr sz="4000" dirty="0"/>
              <a:t>	</a:t>
            </a:r>
            <a:r>
              <a:rPr sz="4000" spc="-10" dirty="0"/>
              <a:t>(unclocked)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357437" y="1900237"/>
            <a:ext cx="3286125" cy="1685925"/>
            <a:chOff x="2357437" y="1900237"/>
            <a:chExt cx="3286125" cy="1685925"/>
          </a:xfrm>
        </p:grpSpPr>
        <p:sp>
          <p:nvSpPr>
            <p:cNvPr id="4" name="object 4"/>
            <p:cNvSpPr/>
            <p:nvPr/>
          </p:nvSpPr>
          <p:spPr>
            <a:xfrm>
              <a:off x="3733800" y="19050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0"/>
                  </a:move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5" y="66960"/>
                  </a:lnTo>
                  <a:lnTo>
                    <a:pt x="487858" y="100793"/>
                  </a:lnTo>
                  <a:lnTo>
                    <a:pt x="512445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5" y="317575"/>
                  </a:lnTo>
                  <a:lnTo>
                    <a:pt x="487858" y="356406"/>
                  </a:lnTo>
                  <a:lnTo>
                    <a:pt x="455295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2627" y="1976627"/>
              <a:ext cx="161544" cy="1615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62200" y="2057400"/>
              <a:ext cx="3276600" cy="1524000"/>
            </a:xfrm>
            <a:custGeom>
              <a:avLst/>
              <a:gdLst/>
              <a:ahLst/>
              <a:cxnLst/>
              <a:rect l="l" t="t" r="r" b="b"/>
              <a:pathLst>
                <a:path w="3276600" h="1524000">
                  <a:moveTo>
                    <a:pt x="1371600" y="1066800"/>
                  </a:moveTo>
                  <a:lnTo>
                    <a:pt x="1638300" y="1066800"/>
                  </a:lnTo>
                  <a:lnTo>
                    <a:pt x="1692056" y="1071444"/>
                  </a:lnTo>
                  <a:lnTo>
                    <a:pt x="1742122" y="1084766"/>
                  </a:lnTo>
                  <a:lnTo>
                    <a:pt x="1787425" y="1105845"/>
                  </a:lnTo>
                  <a:lnTo>
                    <a:pt x="1826895" y="1133760"/>
                  </a:lnTo>
                  <a:lnTo>
                    <a:pt x="1859458" y="1167593"/>
                  </a:lnTo>
                  <a:lnTo>
                    <a:pt x="1884045" y="1206424"/>
                  </a:lnTo>
                  <a:lnTo>
                    <a:pt x="1899582" y="1249333"/>
                  </a:lnTo>
                  <a:lnTo>
                    <a:pt x="1905000" y="1295400"/>
                  </a:lnTo>
                  <a:lnTo>
                    <a:pt x="1899582" y="1341466"/>
                  </a:lnTo>
                  <a:lnTo>
                    <a:pt x="1884045" y="1384375"/>
                  </a:lnTo>
                  <a:lnTo>
                    <a:pt x="1859458" y="1423206"/>
                  </a:lnTo>
                  <a:lnTo>
                    <a:pt x="1826895" y="1457039"/>
                  </a:lnTo>
                  <a:lnTo>
                    <a:pt x="1787425" y="1484954"/>
                  </a:lnTo>
                  <a:lnTo>
                    <a:pt x="1742122" y="1506033"/>
                  </a:lnTo>
                  <a:lnTo>
                    <a:pt x="1692056" y="1519355"/>
                  </a:lnTo>
                  <a:lnTo>
                    <a:pt x="1638300" y="1524000"/>
                  </a:lnTo>
                  <a:lnTo>
                    <a:pt x="1371600" y="1524000"/>
                  </a:lnTo>
                  <a:lnTo>
                    <a:pt x="1371600" y="1066800"/>
                  </a:lnTo>
                  <a:close/>
                </a:path>
                <a:path w="3276600" h="1524000">
                  <a:moveTo>
                    <a:pt x="0" y="0"/>
                  </a:moveTo>
                  <a:lnTo>
                    <a:pt x="1371600" y="0"/>
                  </a:lnTo>
                </a:path>
                <a:path w="3276600" h="1524000">
                  <a:moveTo>
                    <a:pt x="2057400" y="0"/>
                  </a:moveTo>
                  <a:lnTo>
                    <a:pt x="3276600" y="0"/>
                  </a:lnTo>
                </a:path>
                <a:path w="3276600" h="1524000">
                  <a:moveTo>
                    <a:pt x="2057400" y="1295400"/>
                  </a:moveTo>
                  <a:lnTo>
                    <a:pt x="3276600" y="1295400"/>
                  </a:lnTo>
                </a:path>
                <a:path w="3276600" h="1524000">
                  <a:moveTo>
                    <a:pt x="2590800" y="1295400"/>
                  </a:moveTo>
                  <a:lnTo>
                    <a:pt x="533400" y="152400"/>
                  </a:lnTo>
                </a:path>
                <a:path w="3276600" h="1524000">
                  <a:moveTo>
                    <a:pt x="2514600" y="0"/>
                  </a:moveTo>
                  <a:lnTo>
                    <a:pt x="533400" y="1219200"/>
                  </a:lnTo>
                </a:path>
                <a:path w="3276600" h="1524000">
                  <a:moveTo>
                    <a:pt x="533400" y="1219200"/>
                  </a:moveTo>
                  <a:lnTo>
                    <a:pt x="1371600" y="1219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2227" y="3272027"/>
              <a:ext cx="85344" cy="853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6027" y="2052828"/>
              <a:ext cx="85344" cy="853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2627" y="3272027"/>
              <a:ext cx="161544" cy="1615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794628" y="1931873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4628" y="3227958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/>
                <a:cs typeface="Times New Roman"/>
              </a:rPr>
              <a:t>Qbar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794" y="1779777"/>
            <a:ext cx="398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/>
                <a:cs typeface="Times New Roman"/>
              </a:rPr>
              <a:t>Sbar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(set)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2900" y="2008073"/>
            <a:ext cx="1160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7890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2394" y="3151758"/>
            <a:ext cx="2246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  <a:tabLst>
                <a:tab pos="1898650" algn="l"/>
              </a:tabLst>
            </a:pPr>
            <a:r>
              <a:rPr sz="1600" dirty="0">
                <a:latin typeface="Times New Roman"/>
                <a:cs typeface="Times New Roman"/>
              </a:rPr>
              <a:t>Rbar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2400" baseline="-17361" dirty="0">
                <a:latin typeface="Times New Roman"/>
                <a:cs typeface="Times New Roman"/>
              </a:rPr>
              <a:t>n2 </a:t>
            </a:r>
            <a:r>
              <a:rPr sz="1600" spc="-10" dirty="0">
                <a:latin typeface="Times New Roman"/>
                <a:cs typeface="Times New Roman"/>
              </a:rPr>
              <a:t>(reset)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69114" y="4672432"/>
            <a:ext cx="1745614" cy="1223010"/>
            <a:chOff x="2869114" y="4672432"/>
            <a:chExt cx="1745614" cy="1223010"/>
          </a:xfrm>
        </p:grpSpPr>
        <p:sp>
          <p:nvSpPr>
            <p:cNvPr id="16" name="object 16"/>
            <p:cNvSpPr/>
            <p:nvPr/>
          </p:nvSpPr>
          <p:spPr>
            <a:xfrm>
              <a:off x="3222071" y="4682014"/>
              <a:ext cx="1102360" cy="991235"/>
            </a:xfrm>
            <a:custGeom>
              <a:avLst/>
              <a:gdLst/>
              <a:ahLst/>
              <a:cxnLst/>
              <a:rect l="l" t="t" r="r" b="b"/>
              <a:pathLst>
                <a:path w="1102360" h="991235">
                  <a:moveTo>
                    <a:pt x="323699" y="212493"/>
                  </a:moveTo>
                  <a:lnTo>
                    <a:pt x="323699" y="241431"/>
                  </a:lnTo>
                  <a:lnTo>
                    <a:pt x="323699" y="265980"/>
                  </a:lnTo>
                  <a:lnTo>
                    <a:pt x="323699" y="290012"/>
                  </a:lnTo>
                  <a:lnTo>
                    <a:pt x="318773" y="304251"/>
                  </a:lnTo>
                  <a:lnTo>
                    <a:pt x="314328" y="323875"/>
                  </a:lnTo>
                  <a:lnTo>
                    <a:pt x="309403" y="338115"/>
                  </a:lnTo>
                  <a:lnTo>
                    <a:pt x="304477" y="357739"/>
                  </a:lnTo>
                  <a:lnTo>
                    <a:pt x="294626" y="376884"/>
                  </a:lnTo>
                  <a:lnTo>
                    <a:pt x="285256" y="396508"/>
                  </a:lnTo>
                  <a:lnTo>
                    <a:pt x="270480" y="420559"/>
                  </a:lnTo>
                  <a:lnTo>
                    <a:pt x="280331" y="420559"/>
                  </a:lnTo>
                  <a:lnTo>
                    <a:pt x="299552" y="420559"/>
                  </a:lnTo>
                  <a:lnTo>
                    <a:pt x="517313" y="420559"/>
                  </a:lnTo>
                  <a:lnTo>
                    <a:pt x="560662" y="415653"/>
                  </a:lnTo>
                  <a:lnTo>
                    <a:pt x="594659" y="410747"/>
                  </a:lnTo>
                  <a:lnTo>
                    <a:pt x="618806" y="410747"/>
                  </a:lnTo>
                  <a:lnTo>
                    <a:pt x="662154" y="396508"/>
                  </a:lnTo>
                  <a:lnTo>
                    <a:pt x="696152" y="376884"/>
                  </a:lnTo>
                  <a:lnTo>
                    <a:pt x="730150" y="357739"/>
                  </a:lnTo>
                  <a:lnTo>
                    <a:pt x="758721" y="338115"/>
                  </a:lnTo>
                  <a:lnTo>
                    <a:pt x="783349" y="314063"/>
                  </a:lnTo>
                  <a:lnTo>
                    <a:pt x="807495" y="290012"/>
                  </a:lnTo>
                  <a:lnTo>
                    <a:pt x="826717" y="270388"/>
                  </a:lnTo>
                  <a:lnTo>
                    <a:pt x="836568" y="246337"/>
                  </a:lnTo>
                  <a:lnTo>
                    <a:pt x="850844" y="227211"/>
                  </a:lnTo>
                  <a:lnTo>
                    <a:pt x="855769" y="212493"/>
                  </a:lnTo>
                  <a:lnTo>
                    <a:pt x="850844" y="193348"/>
                  </a:lnTo>
                  <a:lnTo>
                    <a:pt x="836568" y="174202"/>
                  </a:lnTo>
                  <a:lnTo>
                    <a:pt x="826717" y="149672"/>
                  </a:lnTo>
                  <a:lnTo>
                    <a:pt x="807495" y="130527"/>
                  </a:lnTo>
                  <a:lnTo>
                    <a:pt x="783349" y="106496"/>
                  </a:lnTo>
                  <a:lnTo>
                    <a:pt x="758721" y="81946"/>
                  </a:lnTo>
                  <a:lnTo>
                    <a:pt x="730150" y="62820"/>
                  </a:lnTo>
                  <a:lnTo>
                    <a:pt x="696152" y="43675"/>
                  </a:lnTo>
                  <a:lnTo>
                    <a:pt x="662154" y="24051"/>
                  </a:lnTo>
                  <a:lnTo>
                    <a:pt x="618806" y="14718"/>
                  </a:lnTo>
                  <a:lnTo>
                    <a:pt x="594659" y="9812"/>
                  </a:lnTo>
                  <a:lnTo>
                    <a:pt x="560662" y="4906"/>
                  </a:lnTo>
                  <a:lnTo>
                    <a:pt x="517313" y="0"/>
                  </a:lnTo>
                  <a:lnTo>
                    <a:pt x="473465" y="0"/>
                  </a:lnTo>
                  <a:lnTo>
                    <a:pt x="425191" y="0"/>
                  </a:lnTo>
                  <a:lnTo>
                    <a:pt x="270480" y="0"/>
                  </a:lnTo>
                  <a:lnTo>
                    <a:pt x="285256" y="24051"/>
                  </a:lnTo>
                  <a:lnTo>
                    <a:pt x="294626" y="48102"/>
                  </a:lnTo>
                  <a:lnTo>
                    <a:pt x="304477" y="67726"/>
                  </a:lnTo>
                  <a:lnTo>
                    <a:pt x="309403" y="81946"/>
                  </a:lnTo>
                  <a:lnTo>
                    <a:pt x="314328" y="101590"/>
                  </a:lnTo>
                  <a:lnTo>
                    <a:pt x="318773" y="120715"/>
                  </a:lnTo>
                  <a:lnTo>
                    <a:pt x="323699" y="140359"/>
                  </a:lnTo>
                  <a:lnTo>
                    <a:pt x="323699" y="164390"/>
                  </a:lnTo>
                  <a:lnTo>
                    <a:pt x="323699" y="188442"/>
                  </a:lnTo>
                  <a:lnTo>
                    <a:pt x="328624" y="217399"/>
                  </a:lnTo>
                </a:path>
                <a:path w="1102360" h="991235">
                  <a:moveTo>
                    <a:pt x="299552" y="343021"/>
                  </a:moveTo>
                  <a:lnTo>
                    <a:pt x="0" y="343021"/>
                  </a:lnTo>
                  <a:lnTo>
                    <a:pt x="1102122" y="990772"/>
                  </a:lnTo>
                </a:path>
              </a:pathLst>
            </a:custGeom>
            <a:ln w="19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7475" y="4846630"/>
              <a:ext cx="96519" cy="913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78684" y="4754647"/>
              <a:ext cx="1726564" cy="1130935"/>
            </a:xfrm>
            <a:custGeom>
              <a:avLst/>
              <a:gdLst/>
              <a:ahLst/>
              <a:cxnLst/>
              <a:rect l="l" t="t" r="r" b="b"/>
              <a:pathLst>
                <a:path w="1726564" h="1130935">
                  <a:moveTo>
                    <a:pt x="1726321" y="134954"/>
                  </a:moveTo>
                  <a:lnTo>
                    <a:pt x="1295723" y="139860"/>
                  </a:lnTo>
                </a:path>
                <a:path w="1726564" h="1130935">
                  <a:moveTo>
                    <a:pt x="642939" y="0"/>
                  </a:moveTo>
                  <a:lnTo>
                    <a:pt x="0" y="4906"/>
                  </a:lnTo>
                </a:path>
                <a:path w="1726564" h="1130935">
                  <a:moveTo>
                    <a:pt x="642939" y="1048677"/>
                  </a:moveTo>
                  <a:lnTo>
                    <a:pt x="0" y="1053585"/>
                  </a:lnTo>
                </a:path>
                <a:path w="1726564" h="1130935">
                  <a:moveTo>
                    <a:pt x="667086" y="923045"/>
                  </a:moveTo>
                  <a:lnTo>
                    <a:pt x="667086" y="952005"/>
                  </a:lnTo>
                  <a:lnTo>
                    <a:pt x="667086" y="976050"/>
                  </a:lnTo>
                  <a:lnTo>
                    <a:pt x="667086" y="995188"/>
                  </a:lnTo>
                  <a:lnTo>
                    <a:pt x="662160" y="1014818"/>
                  </a:lnTo>
                  <a:lnTo>
                    <a:pt x="657715" y="1033955"/>
                  </a:lnTo>
                  <a:lnTo>
                    <a:pt x="652790" y="1048677"/>
                  </a:lnTo>
                  <a:lnTo>
                    <a:pt x="647864" y="1067816"/>
                  </a:lnTo>
                  <a:lnTo>
                    <a:pt x="638014" y="1082538"/>
                  </a:lnTo>
                  <a:lnTo>
                    <a:pt x="628643" y="1106584"/>
                  </a:lnTo>
                  <a:lnTo>
                    <a:pt x="613867" y="1130629"/>
                  </a:lnTo>
                  <a:lnTo>
                    <a:pt x="816852" y="1130629"/>
                  </a:lnTo>
                  <a:lnTo>
                    <a:pt x="860701" y="1125721"/>
                  </a:lnTo>
                  <a:lnTo>
                    <a:pt x="904049" y="1125721"/>
                  </a:lnTo>
                  <a:lnTo>
                    <a:pt x="938046" y="1121306"/>
                  </a:lnTo>
                  <a:lnTo>
                    <a:pt x="1005541" y="1101676"/>
                  </a:lnTo>
                  <a:lnTo>
                    <a:pt x="1073537" y="1067816"/>
                  </a:lnTo>
                  <a:lnTo>
                    <a:pt x="1102108" y="1043771"/>
                  </a:lnTo>
                  <a:lnTo>
                    <a:pt x="1126736" y="1024632"/>
                  </a:lnTo>
                  <a:lnTo>
                    <a:pt x="1150883" y="1000096"/>
                  </a:lnTo>
                  <a:lnTo>
                    <a:pt x="1170104" y="976050"/>
                  </a:lnTo>
                  <a:lnTo>
                    <a:pt x="1179955" y="956913"/>
                  </a:lnTo>
                  <a:lnTo>
                    <a:pt x="1194231" y="937285"/>
                  </a:lnTo>
                  <a:lnTo>
                    <a:pt x="1199156" y="918139"/>
                  </a:lnTo>
                  <a:lnTo>
                    <a:pt x="1194231" y="903421"/>
                  </a:lnTo>
                  <a:lnTo>
                    <a:pt x="1179955" y="884276"/>
                  </a:lnTo>
                  <a:lnTo>
                    <a:pt x="1170104" y="860245"/>
                  </a:lnTo>
                  <a:lnTo>
                    <a:pt x="1150883" y="835695"/>
                  </a:lnTo>
                  <a:lnTo>
                    <a:pt x="1126736" y="816569"/>
                  </a:lnTo>
                  <a:lnTo>
                    <a:pt x="1102108" y="792518"/>
                  </a:lnTo>
                  <a:lnTo>
                    <a:pt x="1039539" y="748843"/>
                  </a:lnTo>
                  <a:lnTo>
                    <a:pt x="962193" y="719885"/>
                  </a:lnTo>
                  <a:lnTo>
                    <a:pt x="938046" y="714979"/>
                  </a:lnTo>
                  <a:lnTo>
                    <a:pt x="904049" y="714979"/>
                  </a:lnTo>
                  <a:lnTo>
                    <a:pt x="860701" y="710073"/>
                  </a:lnTo>
                  <a:lnTo>
                    <a:pt x="613867" y="710073"/>
                  </a:lnTo>
                  <a:lnTo>
                    <a:pt x="628643" y="734603"/>
                  </a:lnTo>
                  <a:lnTo>
                    <a:pt x="638014" y="753749"/>
                  </a:lnTo>
                  <a:lnTo>
                    <a:pt x="647864" y="772894"/>
                  </a:lnTo>
                  <a:lnTo>
                    <a:pt x="652790" y="792518"/>
                  </a:lnTo>
                  <a:lnTo>
                    <a:pt x="657715" y="811663"/>
                  </a:lnTo>
                  <a:lnTo>
                    <a:pt x="662160" y="831287"/>
                  </a:lnTo>
                  <a:lnTo>
                    <a:pt x="667086" y="850433"/>
                  </a:lnTo>
                  <a:lnTo>
                    <a:pt x="667086" y="874464"/>
                  </a:lnTo>
                  <a:lnTo>
                    <a:pt x="667086" y="899014"/>
                  </a:lnTo>
                  <a:lnTo>
                    <a:pt x="672011" y="923045"/>
                  </a:lnTo>
                </a:path>
              </a:pathLst>
            </a:custGeom>
            <a:ln w="19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7475" y="5629337"/>
              <a:ext cx="96519" cy="9181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22071" y="4894508"/>
              <a:ext cx="1383030" cy="778510"/>
            </a:xfrm>
            <a:custGeom>
              <a:avLst/>
              <a:gdLst/>
              <a:ahLst/>
              <a:cxnLst/>
              <a:rect l="l" t="t" r="r" b="b"/>
              <a:pathLst>
                <a:path w="1383029" h="778510">
                  <a:moveTo>
                    <a:pt x="1382934" y="778279"/>
                  </a:moveTo>
                  <a:lnTo>
                    <a:pt x="952336" y="778279"/>
                  </a:lnTo>
                </a:path>
                <a:path w="1383029" h="778510">
                  <a:moveTo>
                    <a:pt x="1102122" y="0"/>
                  </a:moveTo>
                  <a:lnTo>
                    <a:pt x="0" y="642845"/>
                  </a:lnTo>
                  <a:lnTo>
                    <a:pt x="304477" y="642845"/>
                  </a:lnTo>
                </a:path>
              </a:pathLst>
            </a:custGeom>
            <a:ln w="19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751" y="5634018"/>
              <a:ext cx="77365" cy="824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751" y="4856217"/>
              <a:ext cx="77365" cy="7706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654875" y="4775810"/>
            <a:ext cx="15049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50" dirty="0">
                <a:latin typeface="Arial MT"/>
                <a:cs typeface="Arial MT"/>
              </a:rPr>
              <a:t>Q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54875" y="5403938"/>
            <a:ext cx="150495" cy="3670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9525">
              <a:lnSpc>
                <a:spcPct val="78600"/>
              </a:lnSpc>
              <a:spcBef>
                <a:spcPts val="425"/>
              </a:spcBef>
            </a:pPr>
            <a:r>
              <a:rPr sz="1250" spc="-50" dirty="0">
                <a:latin typeface="Arial MT"/>
                <a:cs typeface="Arial MT"/>
              </a:rPr>
              <a:t>_ Q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2044" y="4299584"/>
            <a:ext cx="1649730" cy="55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ahoma"/>
                <a:cs typeface="Tahoma"/>
              </a:rPr>
              <a:t>NOR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latch</a:t>
            </a:r>
            <a:endParaRPr sz="1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010"/>
              </a:spcBef>
            </a:pPr>
            <a:r>
              <a:rPr sz="1250" spc="-50" dirty="0">
                <a:latin typeface="Arial MT"/>
                <a:cs typeface="Arial MT"/>
              </a:rPr>
              <a:t>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30500" y="5679230"/>
            <a:ext cx="13271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50" dirty="0">
                <a:latin typeface="Arial MT"/>
                <a:cs typeface="Arial MT"/>
              </a:rPr>
              <a:t>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14800" y="33909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609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1191</Words>
  <Application>Microsoft Office PowerPoint</Application>
  <PresentationFormat>Ekran Gösterisi (4:3)</PresentationFormat>
  <Paragraphs>474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40" baseType="lpstr">
      <vt:lpstr>Arial</vt:lpstr>
      <vt:lpstr>Arial MT</vt:lpstr>
      <vt:lpstr>Calibri</vt:lpstr>
      <vt:lpstr>Corbel</vt:lpstr>
      <vt:lpstr>Courier New</vt:lpstr>
      <vt:lpstr>Symbol</vt:lpstr>
      <vt:lpstr>Tahoma</vt:lpstr>
      <vt:lpstr>Times New Roman</vt:lpstr>
      <vt:lpstr>Wingdings</vt:lpstr>
      <vt:lpstr>Office Theme</vt:lpstr>
      <vt:lpstr>BIL303 BİLGİSAYAR ORGANİZASYONU VE MİMARİSİ 9. Hafta  İşlemci-Veri Yolu ve Kontrol </vt:lpstr>
      <vt:lpstr>İşlemci: Datapath ve Kontrol I</vt:lpstr>
      <vt:lpstr>MIPS’in gerçekleştirilmesi</vt:lpstr>
      <vt:lpstr>MIPS’in gerçekleştirilmesi: Fetch/Execute Çevrimi</vt:lpstr>
      <vt:lpstr>İşlemcilerde gerçekleştirme stilleri</vt:lpstr>
      <vt:lpstr>Functional Elemanlar</vt:lpstr>
      <vt:lpstr>Kombinasyonal Elemanlar</vt:lpstr>
      <vt:lpstr>State (Durum) Elemanlar</vt:lpstr>
      <vt:lpstr>Set-Reset (SR-) latch (unclocked)</vt:lpstr>
      <vt:lpstr>Senkronize Lojik: Clock girişli FF’lar veya LATCH’ler</vt:lpstr>
      <vt:lpstr>Clock girişli D-latch</vt:lpstr>
      <vt:lpstr>Clock girişli D-flipflop</vt:lpstr>
      <vt:lpstr>Register yapısı</vt:lpstr>
      <vt:lpstr>Data path’de durum(State) elemanları: Register File</vt:lpstr>
      <vt:lpstr>DATA PATH’de durum(state) elemanları: Register File</vt:lpstr>
      <vt:lpstr>Verilog - VHDL</vt:lpstr>
      <vt:lpstr>MIPS’in tek Cycle’da gerçekleştirme</vt:lpstr>
      <vt:lpstr>Datapath: komut Store/Fetch &amp; PC arttırma</vt:lpstr>
      <vt:lpstr>Datapath Animasyonu</vt:lpstr>
      <vt:lpstr>Datapath: R-Tipi Komut</vt:lpstr>
      <vt:lpstr>Datapath Animasyonu …</vt:lpstr>
      <vt:lpstr>Datapath: Load/Store Komutu</vt:lpstr>
      <vt:lpstr>Datapath Animasyonu…….</vt:lpstr>
      <vt:lpstr>Datapath Animasyonu……</vt:lpstr>
      <vt:lpstr>Datapath: Branch Instruction (Dallanma komutları)</vt:lpstr>
      <vt:lpstr>Animating the Datapath</vt:lpstr>
      <vt:lpstr>MIPS Veriyolu I: Single-Cycle</vt:lpstr>
      <vt:lpstr>R-tipi komutun çalışması</vt:lpstr>
      <vt:lpstr>Load Komutunun Çalışması</vt:lpstr>
      <vt:lpstr>Store komutunun Çalışması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Design</dc:title>
  <dc:creator>Guha</dc:creator>
  <cp:lastModifiedBy>Dell</cp:lastModifiedBy>
  <cp:revision>8</cp:revision>
  <dcterms:created xsi:type="dcterms:W3CDTF">2024-09-22T16:54:46Z</dcterms:created>
  <dcterms:modified xsi:type="dcterms:W3CDTF">2024-11-09T10:50:57Z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2024-09-22T00:00:00Z</vt:filetime>
  </property>
  <property fmtid="{D5CDD505-2E9C-101B-9397-08002B2CF9AE}" pid="5" name="Producer">
    <vt:lpwstr>Microsoft® PowerPoint® 2016</vt:lpwstr>
  </property>
</Properties>
</file>