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4" r:id="rId1"/>
  </p:sldMasterIdLst>
  <p:notesMasterIdLst>
    <p:notesMasterId r:id="rId36"/>
  </p:notesMasterIdLst>
  <p:handoutMasterIdLst>
    <p:handoutMasterId r:id="rId37"/>
  </p:handoutMasterIdLst>
  <p:sldIdLst>
    <p:sldId id="316" r:id="rId2"/>
    <p:sldId id="328" r:id="rId3"/>
    <p:sldId id="329" r:id="rId4"/>
    <p:sldId id="330" r:id="rId5"/>
    <p:sldId id="331" r:id="rId6"/>
    <p:sldId id="332" r:id="rId7"/>
    <p:sldId id="333" r:id="rId8"/>
    <p:sldId id="334" r:id="rId9"/>
    <p:sldId id="335" r:id="rId10"/>
    <p:sldId id="336" r:id="rId11"/>
    <p:sldId id="337" r:id="rId12"/>
    <p:sldId id="338" r:id="rId13"/>
    <p:sldId id="339" r:id="rId14"/>
    <p:sldId id="340" r:id="rId15"/>
    <p:sldId id="341" r:id="rId16"/>
    <p:sldId id="342" r:id="rId17"/>
    <p:sldId id="343" r:id="rId18"/>
    <p:sldId id="344" r:id="rId19"/>
    <p:sldId id="345" r:id="rId20"/>
    <p:sldId id="346" r:id="rId21"/>
    <p:sldId id="347" r:id="rId22"/>
    <p:sldId id="349" r:id="rId23"/>
    <p:sldId id="350" r:id="rId24"/>
    <p:sldId id="354" r:id="rId25"/>
    <p:sldId id="348" r:id="rId26"/>
    <p:sldId id="357" r:id="rId27"/>
    <p:sldId id="323" r:id="rId28"/>
    <p:sldId id="326" r:id="rId29"/>
    <p:sldId id="351" r:id="rId30"/>
    <p:sldId id="352" r:id="rId31"/>
    <p:sldId id="353" r:id="rId32"/>
    <p:sldId id="324" r:id="rId33"/>
    <p:sldId id="325" r:id="rId34"/>
    <p:sldId id="355"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206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EFD600-9B8D-4B0B-951E-2B10D267FE0A}"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C4F793CF-18CC-45D0-B116-5C5BB555D520}">
      <dgm:prSet/>
      <dgm:spPr/>
      <dgm:t>
        <a:bodyPr/>
        <a:lstStyle/>
        <a:p>
          <a:r>
            <a:rPr lang="tr-TR"/>
            <a:t>Problemin Tanımlanması </a:t>
          </a:r>
          <a:endParaRPr lang="en-US"/>
        </a:p>
      </dgm:t>
    </dgm:pt>
    <dgm:pt modelId="{78720E7B-206E-41DA-8164-D408330F5213}" type="parTrans" cxnId="{1A2CB948-03D6-467D-B2CE-BCA346B40FFB}">
      <dgm:prSet/>
      <dgm:spPr/>
      <dgm:t>
        <a:bodyPr/>
        <a:lstStyle/>
        <a:p>
          <a:endParaRPr lang="en-US"/>
        </a:p>
      </dgm:t>
    </dgm:pt>
    <dgm:pt modelId="{CBBEC965-6B2D-4103-A190-684760462E17}" type="sibTrans" cxnId="{1A2CB948-03D6-467D-B2CE-BCA346B40FFB}">
      <dgm:prSet/>
      <dgm:spPr/>
      <dgm:t>
        <a:bodyPr/>
        <a:lstStyle/>
        <a:p>
          <a:endParaRPr lang="en-US"/>
        </a:p>
      </dgm:t>
    </dgm:pt>
    <dgm:pt modelId="{E07A80D1-84FB-4DF3-8E41-DE756883D311}">
      <dgm:prSet/>
      <dgm:spPr/>
      <dgm:t>
        <a:bodyPr/>
        <a:lstStyle/>
        <a:p>
          <a:r>
            <a:rPr lang="tr-TR"/>
            <a:t>Fizibilite Raporlarının Hazırlanması </a:t>
          </a:r>
          <a:endParaRPr lang="en-US"/>
        </a:p>
      </dgm:t>
    </dgm:pt>
    <dgm:pt modelId="{0661159F-E680-4B5D-8456-AC526B4575CF}" type="parTrans" cxnId="{19891000-6BE5-4169-92D2-58E0B57E3FD8}">
      <dgm:prSet/>
      <dgm:spPr/>
      <dgm:t>
        <a:bodyPr/>
        <a:lstStyle/>
        <a:p>
          <a:endParaRPr lang="en-US"/>
        </a:p>
      </dgm:t>
    </dgm:pt>
    <dgm:pt modelId="{C6E0AC3A-8943-45E2-8820-B87E04FC8DB9}" type="sibTrans" cxnId="{19891000-6BE5-4169-92D2-58E0B57E3FD8}">
      <dgm:prSet/>
      <dgm:spPr/>
      <dgm:t>
        <a:bodyPr/>
        <a:lstStyle/>
        <a:p>
          <a:endParaRPr lang="en-US"/>
        </a:p>
      </dgm:t>
    </dgm:pt>
    <dgm:pt modelId="{EEE14E54-C482-44CE-8C04-74811BDC61ED}">
      <dgm:prSet/>
      <dgm:spPr/>
      <dgm:t>
        <a:bodyPr/>
        <a:lstStyle/>
        <a:p>
          <a:r>
            <a:rPr lang="tr-TR"/>
            <a:t>Proje Zaman Çizelgesinin Hazırlanması   </a:t>
          </a:r>
          <a:endParaRPr lang="en-US"/>
        </a:p>
      </dgm:t>
    </dgm:pt>
    <dgm:pt modelId="{6A48B23F-3883-4D09-B642-15B2217FAD39}" type="parTrans" cxnId="{8EBBD05A-0DA8-4B49-B138-F01327E3F80D}">
      <dgm:prSet/>
      <dgm:spPr/>
      <dgm:t>
        <a:bodyPr/>
        <a:lstStyle/>
        <a:p>
          <a:endParaRPr lang="en-US"/>
        </a:p>
      </dgm:t>
    </dgm:pt>
    <dgm:pt modelId="{6898537E-8C63-46F8-8255-7D5A53144586}" type="sibTrans" cxnId="{8EBBD05A-0DA8-4B49-B138-F01327E3F80D}">
      <dgm:prSet/>
      <dgm:spPr/>
      <dgm:t>
        <a:bodyPr/>
        <a:lstStyle/>
        <a:p>
          <a:endParaRPr lang="en-US"/>
        </a:p>
      </dgm:t>
    </dgm:pt>
    <dgm:pt modelId="{A942DB15-5E6B-4A08-ADFA-DABCFEF8E615}">
      <dgm:prSet/>
      <dgm:spPr/>
      <dgm:t>
        <a:bodyPr/>
        <a:lstStyle/>
        <a:p>
          <a:r>
            <a:rPr lang="tr-TR"/>
            <a:t>Projede Çalışacak Personelin Zamana Bağlı Olarak Belirlemesi</a:t>
          </a:r>
          <a:endParaRPr lang="en-US"/>
        </a:p>
      </dgm:t>
    </dgm:pt>
    <dgm:pt modelId="{BBCE3676-88FF-4353-A110-C7BC9CEDF116}" type="parTrans" cxnId="{7A72EEE3-DBF0-444A-9103-3E609BBF1814}">
      <dgm:prSet/>
      <dgm:spPr/>
      <dgm:t>
        <a:bodyPr/>
        <a:lstStyle/>
        <a:p>
          <a:endParaRPr lang="en-US"/>
        </a:p>
      </dgm:t>
    </dgm:pt>
    <dgm:pt modelId="{A3E99E9E-9D7C-48F6-94C8-93CAD4FD0681}" type="sibTrans" cxnId="{7A72EEE3-DBF0-444A-9103-3E609BBF1814}">
      <dgm:prSet/>
      <dgm:spPr/>
      <dgm:t>
        <a:bodyPr/>
        <a:lstStyle/>
        <a:p>
          <a:endParaRPr lang="en-US"/>
        </a:p>
      </dgm:t>
    </dgm:pt>
    <dgm:pt modelId="{8D57C51E-B1D9-4F65-A2C1-632E507E0AF9}">
      <dgm:prSet/>
      <dgm:spPr/>
      <dgm:t>
        <a:bodyPr/>
        <a:lstStyle/>
        <a:p>
          <a:r>
            <a:rPr lang="tr-TR"/>
            <a:t>Proje kaynaklarının tanımlanması</a:t>
          </a:r>
          <a:endParaRPr lang="en-US"/>
        </a:p>
      </dgm:t>
    </dgm:pt>
    <dgm:pt modelId="{35A3B4DE-B80D-432B-BB6E-85A628318DE5}" type="parTrans" cxnId="{5F2D9B84-5321-422A-9746-4FAC9103D4C0}">
      <dgm:prSet/>
      <dgm:spPr/>
      <dgm:t>
        <a:bodyPr/>
        <a:lstStyle/>
        <a:p>
          <a:endParaRPr lang="en-US"/>
        </a:p>
      </dgm:t>
    </dgm:pt>
    <dgm:pt modelId="{D8AE78BF-8AD6-4A9A-ADB4-5EA301D90EE2}" type="sibTrans" cxnId="{5F2D9B84-5321-422A-9746-4FAC9103D4C0}">
      <dgm:prSet/>
      <dgm:spPr/>
      <dgm:t>
        <a:bodyPr/>
        <a:lstStyle/>
        <a:p>
          <a:endParaRPr lang="en-US"/>
        </a:p>
      </dgm:t>
    </dgm:pt>
    <dgm:pt modelId="{A559410C-2358-45BF-AF58-9F4A2E513527}">
      <dgm:prSet/>
      <dgm:spPr/>
      <dgm:t>
        <a:bodyPr/>
        <a:lstStyle/>
        <a:p>
          <a:r>
            <a:rPr lang="tr-TR"/>
            <a:t>Projenin Başlatılması</a:t>
          </a:r>
          <a:endParaRPr lang="en-US"/>
        </a:p>
      </dgm:t>
    </dgm:pt>
    <dgm:pt modelId="{5932E7B0-CD5C-46ED-BF2E-D8E5D82E1EAC}" type="parTrans" cxnId="{2D459FAC-4A8C-45A9-9C6F-F77D645197A6}">
      <dgm:prSet/>
      <dgm:spPr/>
      <dgm:t>
        <a:bodyPr/>
        <a:lstStyle/>
        <a:p>
          <a:endParaRPr lang="en-US"/>
        </a:p>
      </dgm:t>
    </dgm:pt>
    <dgm:pt modelId="{BB0EBB34-807D-4B68-8926-D53DC61B7973}" type="sibTrans" cxnId="{2D459FAC-4A8C-45A9-9C6F-F77D645197A6}">
      <dgm:prSet/>
      <dgm:spPr/>
      <dgm:t>
        <a:bodyPr/>
        <a:lstStyle/>
        <a:p>
          <a:endParaRPr lang="en-US"/>
        </a:p>
      </dgm:t>
    </dgm:pt>
    <dgm:pt modelId="{43621251-3402-4E52-850E-2C3681CD1AEF}" type="pres">
      <dgm:prSet presAssocID="{14EFD600-9B8D-4B0B-951E-2B10D267FE0A}" presName="diagram" presStyleCnt="0">
        <dgm:presLayoutVars>
          <dgm:dir/>
          <dgm:resizeHandles val="exact"/>
        </dgm:presLayoutVars>
      </dgm:prSet>
      <dgm:spPr/>
      <dgm:t>
        <a:bodyPr/>
        <a:lstStyle/>
        <a:p>
          <a:endParaRPr lang="tr-TR"/>
        </a:p>
      </dgm:t>
    </dgm:pt>
    <dgm:pt modelId="{90C722F6-072E-4A9D-A321-18A7A8FB3927}" type="pres">
      <dgm:prSet presAssocID="{C4F793CF-18CC-45D0-B116-5C5BB555D520}" presName="node" presStyleLbl="node1" presStyleIdx="0" presStyleCnt="6">
        <dgm:presLayoutVars>
          <dgm:bulletEnabled val="1"/>
        </dgm:presLayoutVars>
      </dgm:prSet>
      <dgm:spPr/>
      <dgm:t>
        <a:bodyPr/>
        <a:lstStyle/>
        <a:p>
          <a:endParaRPr lang="tr-TR"/>
        </a:p>
      </dgm:t>
    </dgm:pt>
    <dgm:pt modelId="{DFDC13A4-F76B-46A6-9FA6-2AA428E7F46F}" type="pres">
      <dgm:prSet presAssocID="{CBBEC965-6B2D-4103-A190-684760462E17}" presName="sibTrans" presStyleCnt="0"/>
      <dgm:spPr/>
    </dgm:pt>
    <dgm:pt modelId="{C1D55E3B-88F0-4839-9492-ADD15FCD8DB8}" type="pres">
      <dgm:prSet presAssocID="{E07A80D1-84FB-4DF3-8E41-DE756883D311}" presName="node" presStyleLbl="node1" presStyleIdx="1" presStyleCnt="6">
        <dgm:presLayoutVars>
          <dgm:bulletEnabled val="1"/>
        </dgm:presLayoutVars>
      </dgm:prSet>
      <dgm:spPr/>
      <dgm:t>
        <a:bodyPr/>
        <a:lstStyle/>
        <a:p>
          <a:endParaRPr lang="tr-TR"/>
        </a:p>
      </dgm:t>
    </dgm:pt>
    <dgm:pt modelId="{59510DF9-F91E-4615-9DE3-391DABC3B550}" type="pres">
      <dgm:prSet presAssocID="{C6E0AC3A-8943-45E2-8820-B87E04FC8DB9}" presName="sibTrans" presStyleCnt="0"/>
      <dgm:spPr/>
    </dgm:pt>
    <dgm:pt modelId="{5D0EC21C-0B30-431B-B49E-F79E0457F37C}" type="pres">
      <dgm:prSet presAssocID="{EEE14E54-C482-44CE-8C04-74811BDC61ED}" presName="node" presStyleLbl="node1" presStyleIdx="2" presStyleCnt="6">
        <dgm:presLayoutVars>
          <dgm:bulletEnabled val="1"/>
        </dgm:presLayoutVars>
      </dgm:prSet>
      <dgm:spPr/>
      <dgm:t>
        <a:bodyPr/>
        <a:lstStyle/>
        <a:p>
          <a:endParaRPr lang="tr-TR"/>
        </a:p>
      </dgm:t>
    </dgm:pt>
    <dgm:pt modelId="{8EC3F305-AD81-42BD-A1FE-FC84615B2EB9}" type="pres">
      <dgm:prSet presAssocID="{6898537E-8C63-46F8-8255-7D5A53144586}" presName="sibTrans" presStyleCnt="0"/>
      <dgm:spPr/>
    </dgm:pt>
    <dgm:pt modelId="{8F912E55-CEC6-4AA3-B70E-EFE5E61764BA}" type="pres">
      <dgm:prSet presAssocID="{A942DB15-5E6B-4A08-ADFA-DABCFEF8E615}" presName="node" presStyleLbl="node1" presStyleIdx="3" presStyleCnt="6">
        <dgm:presLayoutVars>
          <dgm:bulletEnabled val="1"/>
        </dgm:presLayoutVars>
      </dgm:prSet>
      <dgm:spPr/>
      <dgm:t>
        <a:bodyPr/>
        <a:lstStyle/>
        <a:p>
          <a:endParaRPr lang="tr-TR"/>
        </a:p>
      </dgm:t>
    </dgm:pt>
    <dgm:pt modelId="{FD490060-AC58-4A4F-A74E-32857F494F8D}" type="pres">
      <dgm:prSet presAssocID="{A3E99E9E-9D7C-48F6-94C8-93CAD4FD0681}" presName="sibTrans" presStyleCnt="0"/>
      <dgm:spPr/>
    </dgm:pt>
    <dgm:pt modelId="{30026276-6CD0-436B-B9D8-CBF648775E42}" type="pres">
      <dgm:prSet presAssocID="{8D57C51E-B1D9-4F65-A2C1-632E507E0AF9}" presName="node" presStyleLbl="node1" presStyleIdx="4" presStyleCnt="6">
        <dgm:presLayoutVars>
          <dgm:bulletEnabled val="1"/>
        </dgm:presLayoutVars>
      </dgm:prSet>
      <dgm:spPr/>
      <dgm:t>
        <a:bodyPr/>
        <a:lstStyle/>
        <a:p>
          <a:endParaRPr lang="tr-TR"/>
        </a:p>
      </dgm:t>
    </dgm:pt>
    <dgm:pt modelId="{A9F25D76-E9EF-4768-ADA6-CE7E84961F16}" type="pres">
      <dgm:prSet presAssocID="{D8AE78BF-8AD6-4A9A-ADB4-5EA301D90EE2}" presName="sibTrans" presStyleCnt="0"/>
      <dgm:spPr/>
    </dgm:pt>
    <dgm:pt modelId="{60494A76-E20F-456A-BBF0-AF45C92129B4}" type="pres">
      <dgm:prSet presAssocID="{A559410C-2358-45BF-AF58-9F4A2E513527}" presName="node" presStyleLbl="node1" presStyleIdx="5" presStyleCnt="6">
        <dgm:presLayoutVars>
          <dgm:bulletEnabled val="1"/>
        </dgm:presLayoutVars>
      </dgm:prSet>
      <dgm:spPr/>
      <dgm:t>
        <a:bodyPr/>
        <a:lstStyle/>
        <a:p>
          <a:endParaRPr lang="tr-TR"/>
        </a:p>
      </dgm:t>
    </dgm:pt>
  </dgm:ptLst>
  <dgm:cxnLst>
    <dgm:cxn modelId="{DCFAD61C-A905-4C74-90AD-99D5EDB98FEF}" type="presOf" srcId="{E07A80D1-84FB-4DF3-8E41-DE756883D311}" destId="{C1D55E3B-88F0-4839-9492-ADD15FCD8DB8}" srcOrd="0" destOrd="0" presId="urn:microsoft.com/office/officeart/2005/8/layout/default"/>
    <dgm:cxn modelId="{7A72EEE3-DBF0-444A-9103-3E609BBF1814}" srcId="{14EFD600-9B8D-4B0B-951E-2B10D267FE0A}" destId="{A942DB15-5E6B-4A08-ADFA-DABCFEF8E615}" srcOrd="3" destOrd="0" parTransId="{BBCE3676-88FF-4353-A110-C7BC9CEDF116}" sibTransId="{A3E99E9E-9D7C-48F6-94C8-93CAD4FD0681}"/>
    <dgm:cxn modelId="{B89D73E4-F506-4AD8-B357-EC4EECF82E9B}" type="presOf" srcId="{A942DB15-5E6B-4A08-ADFA-DABCFEF8E615}" destId="{8F912E55-CEC6-4AA3-B70E-EFE5E61764BA}" srcOrd="0" destOrd="0" presId="urn:microsoft.com/office/officeart/2005/8/layout/default"/>
    <dgm:cxn modelId="{BC71A697-7010-4EAD-BE77-257E0C7B262C}" type="presOf" srcId="{A559410C-2358-45BF-AF58-9F4A2E513527}" destId="{60494A76-E20F-456A-BBF0-AF45C92129B4}" srcOrd="0" destOrd="0" presId="urn:microsoft.com/office/officeart/2005/8/layout/default"/>
    <dgm:cxn modelId="{1A2CB948-03D6-467D-B2CE-BCA346B40FFB}" srcId="{14EFD600-9B8D-4B0B-951E-2B10D267FE0A}" destId="{C4F793CF-18CC-45D0-B116-5C5BB555D520}" srcOrd="0" destOrd="0" parTransId="{78720E7B-206E-41DA-8164-D408330F5213}" sibTransId="{CBBEC965-6B2D-4103-A190-684760462E17}"/>
    <dgm:cxn modelId="{19891000-6BE5-4169-92D2-58E0B57E3FD8}" srcId="{14EFD600-9B8D-4B0B-951E-2B10D267FE0A}" destId="{E07A80D1-84FB-4DF3-8E41-DE756883D311}" srcOrd="1" destOrd="0" parTransId="{0661159F-E680-4B5D-8456-AC526B4575CF}" sibTransId="{C6E0AC3A-8943-45E2-8820-B87E04FC8DB9}"/>
    <dgm:cxn modelId="{5F2D9B84-5321-422A-9746-4FAC9103D4C0}" srcId="{14EFD600-9B8D-4B0B-951E-2B10D267FE0A}" destId="{8D57C51E-B1D9-4F65-A2C1-632E507E0AF9}" srcOrd="4" destOrd="0" parTransId="{35A3B4DE-B80D-432B-BB6E-85A628318DE5}" sibTransId="{D8AE78BF-8AD6-4A9A-ADB4-5EA301D90EE2}"/>
    <dgm:cxn modelId="{8EBBD05A-0DA8-4B49-B138-F01327E3F80D}" srcId="{14EFD600-9B8D-4B0B-951E-2B10D267FE0A}" destId="{EEE14E54-C482-44CE-8C04-74811BDC61ED}" srcOrd="2" destOrd="0" parTransId="{6A48B23F-3883-4D09-B642-15B2217FAD39}" sibTransId="{6898537E-8C63-46F8-8255-7D5A53144586}"/>
    <dgm:cxn modelId="{BF441A7C-3DB7-436C-91E3-0D8EC299C81E}" type="presOf" srcId="{8D57C51E-B1D9-4F65-A2C1-632E507E0AF9}" destId="{30026276-6CD0-436B-B9D8-CBF648775E42}" srcOrd="0" destOrd="0" presId="urn:microsoft.com/office/officeart/2005/8/layout/default"/>
    <dgm:cxn modelId="{2D459FAC-4A8C-45A9-9C6F-F77D645197A6}" srcId="{14EFD600-9B8D-4B0B-951E-2B10D267FE0A}" destId="{A559410C-2358-45BF-AF58-9F4A2E513527}" srcOrd="5" destOrd="0" parTransId="{5932E7B0-CD5C-46ED-BF2E-D8E5D82E1EAC}" sibTransId="{BB0EBB34-807D-4B68-8926-D53DC61B7973}"/>
    <dgm:cxn modelId="{CECBBAA2-922E-45D2-B9D1-973E0CF6A638}" type="presOf" srcId="{C4F793CF-18CC-45D0-B116-5C5BB555D520}" destId="{90C722F6-072E-4A9D-A321-18A7A8FB3927}" srcOrd="0" destOrd="0" presId="urn:microsoft.com/office/officeart/2005/8/layout/default"/>
    <dgm:cxn modelId="{998A6A65-0F98-4402-8891-6A000941093C}" type="presOf" srcId="{14EFD600-9B8D-4B0B-951E-2B10D267FE0A}" destId="{43621251-3402-4E52-850E-2C3681CD1AEF}" srcOrd="0" destOrd="0" presId="urn:microsoft.com/office/officeart/2005/8/layout/default"/>
    <dgm:cxn modelId="{8DF333AB-5924-4DF9-BA33-8DCD149BB178}" type="presOf" srcId="{EEE14E54-C482-44CE-8C04-74811BDC61ED}" destId="{5D0EC21C-0B30-431B-B49E-F79E0457F37C}" srcOrd="0" destOrd="0" presId="urn:microsoft.com/office/officeart/2005/8/layout/default"/>
    <dgm:cxn modelId="{74440CE1-8CED-4D0E-A25C-362102212A2D}" type="presParOf" srcId="{43621251-3402-4E52-850E-2C3681CD1AEF}" destId="{90C722F6-072E-4A9D-A321-18A7A8FB3927}" srcOrd="0" destOrd="0" presId="urn:microsoft.com/office/officeart/2005/8/layout/default"/>
    <dgm:cxn modelId="{A506AD29-D373-404E-B999-B4E0C5643E85}" type="presParOf" srcId="{43621251-3402-4E52-850E-2C3681CD1AEF}" destId="{DFDC13A4-F76B-46A6-9FA6-2AA428E7F46F}" srcOrd="1" destOrd="0" presId="urn:microsoft.com/office/officeart/2005/8/layout/default"/>
    <dgm:cxn modelId="{528B8930-C17B-4BCA-8DFB-03B21F3B1F7D}" type="presParOf" srcId="{43621251-3402-4E52-850E-2C3681CD1AEF}" destId="{C1D55E3B-88F0-4839-9492-ADD15FCD8DB8}" srcOrd="2" destOrd="0" presId="urn:microsoft.com/office/officeart/2005/8/layout/default"/>
    <dgm:cxn modelId="{5E6E892B-E198-4D23-A431-706988E6E4DE}" type="presParOf" srcId="{43621251-3402-4E52-850E-2C3681CD1AEF}" destId="{59510DF9-F91E-4615-9DE3-391DABC3B550}" srcOrd="3" destOrd="0" presId="urn:microsoft.com/office/officeart/2005/8/layout/default"/>
    <dgm:cxn modelId="{F21A8617-2D56-47BB-BABF-E92F4264BEA3}" type="presParOf" srcId="{43621251-3402-4E52-850E-2C3681CD1AEF}" destId="{5D0EC21C-0B30-431B-B49E-F79E0457F37C}" srcOrd="4" destOrd="0" presId="urn:microsoft.com/office/officeart/2005/8/layout/default"/>
    <dgm:cxn modelId="{B2E1A07C-F43D-4B3A-9F5F-A5BE2CE8A722}" type="presParOf" srcId="{43621251-3402-4E52-850E-2C3681CD1AEF}" destId="{8EC3F305-AD81-42BD-A1FE-FC84615B2EB9}" srcOrd="5" destOrd="0" presId="urn:microsoft.com/office/officeart/2005/8/layout/default"/>
    <dgm:cxn modelId="{CDE8F90B-54C6-46F7-8EED-44E3E3A82471}" type="presParOf" srcId="{43621251-3402-4E52-850E-2C3681CD1AEF}" destId="{8F912E55-CEC6-4AA3-B70E-EFE5E61764BA}" srcOrd="6" destOrd="0" presId="urn:microsoft.com/office/officeart/2005/8/layout/default"/>
    <dgm:cxn modelId="{D3B9B384-31F3-4B6A-8DDD-3EF53C376348}" type="presParOf" srcId="{43621251-3402-4E52-850E-2C3681CD1AEF}" destId="{FD490060-AC58-4A4F-A74E-32857F494F8D}" srcOrd="7" destOrd="0" presId="urn:microsoft.com/office/officeart/2005/8/layout/default"/>
    <dgm:cxn modelId="{A7D10AD7-C3D2-412A-8F12-12BE281DD11B}" type="presParOf" srcId="{43621251-3402-4E52-850E-2C3681CD1AEF}" destId="{30026276-6CD0-436B-B9D8-CBF648775E42}" srcOrd="8" destOrd="0" presId="urn:microsoft.com/office/officeart/2005/8/layout/default"/>
    <dgm:cxn modelId="{A15F5CF0-D11B-4119-87F2-5475B1EBEDB1}" type="presParOf" srcId="{43621251-3402-4E52-850E-2C3681CD1AEF}" destId="{A9F25D76-E9EF-4768-ADA6-CE7E84961F16}" srcOrd="9" destOrd="0" presId="urn:microsoft.com/office/officeart/2005/8/layout/default"/>
    <dgm:cxn modelId="{1E8655C5-A7E8-45B3-AEFE-8507193512A6}" type="presParOf" srcId="{43621251-3402-4E52-850E-2C3681CD1AEF}" destId="{60494A76-E20F-456A-BBF0-AF45C92129B4}"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C722F6-072E-4A9D-A321-18A7A8FB3927}">
      <dsp:nvSpPr>
        <dsp:cNvPr id="0" name=""/>
        <dsp:cNvSpPr/>
      </dsp:nvSpPr>
      <dsp:spPr>
        <a:xfrm>
          <a:off x="0" y="246335"/>
          <a:ext cx="2385714" cy="1431429"/>
        </a:xfrm>
        <a:prstGeom prst="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tr-TR" sz="2300" kern="1200"/>
            <a:t>Problemin Tanımlanması </a:t>
          </a:r>
          <a:endParaRPr lang="en-US" sz="2300" kern="1200"/>
        </a:p>
      </dsp:txBody>
      <dsp:txXfrm>
        <a:off x="0" y="246335"/>
        <a:ext cx="2385714" cy="1431429"/>
      </dsp:txXfrm>
    </dsp:sp>
    <dsp:sp modelId="{C1D55E3B-88F0-4839-9492-ADD15FCD8DB8}">
      <dsp:nvSpPr>
        <dsp:cNvPr id="0" name=""/>
        <dsp:cNvSpPr/>
      </dsp:nvSpPr>
      <dsp:spPr>
        <a:xfrm>
          <a:off x="2624286" y="246335"/>
          <a:ext cx="2385714" cy="1431429"/>
        </a:xfrm>
        <a:prstGeom prst="rect">
          <a:avLst/>
        </a:prstGeom>
        <a:solidFill>
          <a:schemeClr val="accent2">
            <a:hueOff val="1247732"/>
            <a:satOff val="7101"/>
            <a:lumOff val="2196"/>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tr-TR" sz="2300" kern="1200"/>
            <a:t>Fizibilite Raporlarının Hazırlanması </a:t>
          </a:r>
          <a:endParaRPr lang="en-US" sz="2300" kern="1200"/>
        </a:p>
      </dsp:txBody>
      <dsp:txXfrm>
        <a:off x="2624286" y="246335"/>
        <a:ext cx="2385714" cy="1431429"/>
      </dsp:txXfrm>
    </dsp:sp>
    <dsp:sp modelId="{5D0EC21C-0B30-431B-B49E-F79E0457F37C}">
      <dsp:nvSpPr>
        <dsp:cNvPr id="0" name=""/>
        <dsp:cNvSpPr/>
      </dsp:nvSpPr>
      <dsp:spPr>
        <a:xfrm>
          <a:off x="5248573" y="246335"/>
          <a:ext cx="2385714" cy="1431429"/>
        </a:xfrm>
        <a:prstGeom prst="rect">
          <a:avLst/>
        </a:prstGeom>
        <a:solidFill>
          <a:schemeClr val="accent2">
            <a:hueOff val="2495465"/>
            <a:satOff val="14202"/>
            <a:lumOff val="4392"/>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tr-TR" sz="2300" kern="1200"/>
            <a:t>Proje Zaman Çizelgesinin Hazırlanması   </a:t>
          </a:r>
          <a:endParaRPr lang="en-US" sz="2300" kern="1200"/>
        </a:p>
      </dsp:txBody>
      <dsp:txXfrm>
        <a:off x="5248573" y="246335"/>
        <a:ext cx="2385714" cy="1431429"/>
      </dsp:txXfrm>
    </dsp:sp>
    <dsp:sp modelId="{8F912E55-CEC6-4AA3-B70E-EFE5E61764BA}">
      <dsp:nvSpPr>
        <dsp:cNvPr id="0" name=""/>
        <dsp:cNvSpPr/>
      </dsp:nvSpPr>
      <dsp:spPr>
        <a:xfrm>
          <a:off x="0" y="1916335"/>
          <a:ext cx="2385714" cy="1431429"/>
        </a:xfrm>
        <a:prstGeom prst="rect">
          <a:avLst/>
        </a:prstGeom>
        <a:solidFill>
          <a:schemeClr val="accent2">
            <a:hueOff val="3743197"/>
            <a:satOff val="21302"/>
            <a:lumOff val="6588"/>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tr-TR" sz="2300" kern="1200"/>
            <a:t>Projede Çalışacak Personelin Zamana Bağlı Olarak Belirlemesi</a:t>
          </a:r>
          <a:endParaRPr lang="en-US" sz="2300" kern="1200"/>
        </a:p>
      </dsp:txBody>
      <dsp:txXfrm>
        <a:off x="0" y="1916335"/>
        <a:ext cx="2385714" cy="1431429"/>
      </dsp:txXfrm>
    </dsp:sp>
    <dsp:sp modelId="{30026276-6CD0-436B-B9D8-CBF648775E42}">
      <dsp:nvSpPr>
        <dsp:cNvPr id="0" name=""/>
        <dsp:cNvSpPr/>
      </dsp:nvSpPr>
      <dsp:spPr>
        <a:xfrm>
          <a:off x="2624286" y="1916335"/>
          <a:ext cx="2385714" cy="1431429"/>
        </a:xfrm>
        <a:prstGeom prst="rect">
          <a:avLst/>
        </a:prstGeom>
        <a:solidFill>
          <a:schemeClr val="accent2">
            <a:hueOff val="4990929"/>
            <a:satOff val="28403"/>
            <a:lumOff val="8784"/>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tr-TR" sz="2300" kern="1200"/>
            <a:t>Proje kaynaklarının tanımlanması</a:t>
          </a:r>
          <a:endParaRPr lang="en-US" sz="2300" kern="1200"/>
        </a:p>
      </dsp:txBody>
      <dsp:txXfrm>
        <a:off x="2624286" y="1916335"/>
        <a:ext cx="2385714" cy="1431429"/>
      </dsp:txXfrm>
    </dsp:sp>
    <dsp:sp modelId="{60494A76-E20F-456A-BBF0-AF45C92129B4}">
      <dsp:nvSpPr>
        <dsp:cNvPr id="0" name=""/>
        <dsp:cNvSpPr/>
      </dsp:nvSpPr>
      <dsp:spPr>
        <a:xfrm>
          <a:off x="5248573" y="1916335"/>
          <a:ext cx="2385714" cy="1431429"/>
        </a:xfrm>
        <a:prstGeom prst="rect">
          <a:avLst/>
        </a:prstGeom>
        <a:solidFill>
          <a:schemeClr val="accent2">
            <a:hueOff val="6238661"/>
            <a:satOff val="35504"/>
            <a:lumOff val="1098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tr-TR" sz="2300" kern="1200"/>
            <a:t>Projenin Başlatılması</a:t>
          </a:r>
          <a:endParaRPr lang="en-US" sz="2300" kern="1200"/>
        </a:p>
      </dsp:txBody>
      <dsp:txXfrm>
        <a:off x="5248573" y="1916335"/>
        <a:ext cx="2385714" cy="143142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7584E9-82B8-40B0-8F32-EE8FFEBEC5E2}" type="datetimeFigureOut">
              <a:rPr lang="tr-TR" smtClean="0"/>
              <a:pPr/>
              <a:t>10.10.2024</a:t>
            </a:fld>
            <a:endParaRPr lang="tr-TR"/>
          </a:p>
        </p:txBody>
      </p:sp>
      <p:sp>
        <p:nvSpPr>
          <p:cNvPr id="4" name="Altbilgi Yer Tutucusu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5" name="Slayt Numarası Yer Tutucusu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F933182-1D0B-48AF-B91F-B57F83325CE9}" type="slidenum">
              <a:rPr lang="tr-TR" smtClean="0"/>
              <a:pPr/>
              <a:t>‹#›</a:t>
            </a:fld>
            <a:endParaRPr lang="tr-TR"/>
          </a:p>
        </p:txBody>
      </p:sp>
    </p:spTree>
    <p:extLst>
      <p:ext uri="{BB962C8B-B14F-4D97-AF65-F5344CB8AC3E}">
        <p14:creationId xmlns:p14="http://schemas.microsoft.com/office/powerpoint/2010/main" val="17125595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056CF5-1361-431F-9EF6-2974362E8A67}" type="datetimeFigureOut">
              <a:rPr lang="tr-TR" smtClean="0"/>
              <a:pPr/>
              <a:t>10.10.2024</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11347D-4439-4083-8DAA-A2EF013D5F1C}" type="slidenum">
              <a:rPr lang="tr-TR" smtClean="0"/>
              <a:pPr/>
              <a:t>‹#›</a:t>
            </a:fld>
            <a:endParaRPr lang="tr-TR"/>
          </a:p>
        </p:txBody>
      </p:sp>
    </p:spTree>
    <p:extLst>
      <p:ext uri="{BB962C8B-B14F-4D97-AF65-F5344CB8AC3E}">
        <p14:creationId xmlns:p14="http://schemas.microsoft.com/office/powerpoint/2010/main" val="2755393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063115" y="630937"/>
            <a:ext cx="5230368"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1098388"/>
            <a:ext cx="7738814" cy="4394988"/>
          </a:xfrm>
        </p:spPr>
        <p:txBody>
          <a:bodyPr anchor="ctr">
            <a:noAutofit/>
          </a:bodyPr>
          <a:lstStyle>
            <a:lvl1pPr algn="ctr">
              <a:defRPr sz="7500" spc="600" baseline="0"/>
            </a:lvl1pPr>
          </a:lstStyle>
          <a:p>
            <a:r>
              <a:rPr lang="tr-TR"/>
              <a:t>Asıl başlık stilini düzenlemek için tıklayın</a:t>
            </a:r>
            <a:endParaRPr lang="en-US" dirty="0"/>
          </a:p>
        </p:txBody>
      </p:sp>
      <p:sp>
        <p:nvSpPr>
          <p:cNvPr id="3" name="Subtitle 2"/>
          <p:cNvSpPr>
            <a:spLocks noGrp="1"/>
          </p:cNvSpPr>
          <p:nvPr>
            <p:ph type="subTitle" idx="1"/>
          </p:nvPr>
        </p:nvSpPr>
        <p:spPr>
          <a:xfrm>
            <a:off x="1661284" y="5979197"/>
            <a:ext cx="6034030" cy="74227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808892" y="6375679"/>
            <a:ext cx="1747292" cy="348462"/>
          </a:xfrm>
        </p:spPr>
        <p:txBody>
          <a:bodyPr/>
          <a:lstStyle>
            <a:lvl1pPr>
              <a:defRPr baseline="0">
                <a:solidFill>
                  <a:schemeClr val="accent1">
                    <a:lumMod val="50000"/>
                  </a:schemeClr>
                </a:solidFill>
              </a:defRPr>
            </a:lvl1pPr>
          </a:lstStyle>
          <a:p>
            <a:fld id="{66EB5172-4524-412B-A577-B655A4491723}" type="datetime1">
              <a:rPr lang="tr-TR" smtClean="0"/>
              <a:t>10.10.2024</a:t>
            </a:fld>
            <a:endParaRPr lang="tr-TR"/>
          </a:p>
        </p:txBody>
      </p:sp>
      <p:sp>
        <p:nvSpPr>
          <p:cNvPr id="5" name="Footer Placeholder 4"/>
          <p:cNvSpPr>
            <a:spLocks noGrp="1"/>
          </p:cNvSpPr>
          <p:nvPr>
            <p:ph type="ftr" sz="quarter" idx="11"/>
          </p:nvPr>
        </p:nvSpPr>
        <p:spPr>
          <a:xfrm>
            <a:off x="3135249" y="6375679"/>
            <a:ext cx="3086100" cy="345796"/>
          </a:xfrm>
        </p:spPr>
        <p:txBody>
          <a:bodyPr/>
          <a:lstStyle>
            <a:lvl1pPr>
              <a:defRPr baseline="0">
                <a:solidFill>
                  <a:schemeClr val="accent1">
                    <a:lumMod val="50000"/>
                  </a:schemeClr>
                </a:solidFill>
              </a:defRPr>
            </a:lvl1pPr>
          </a:lstStyle>
          <a:p>
            <a:r>
              <a:rPr lang="tr-TR" smtClean="0"/>
              <a:t>Dr. Öğr. Üyesi Ferdi DOĞAN</a:t>
            </a:r>
            <a:endParaRPr lang="tr-TR"/>
          </a:p>
        </p:txBody>
      </p:sp>
      <p:sp>
        <p:nvSpPr>
          <p:cNvPr id="6" name="Slide Number Placeholder 5"/>
          <p:cNvSpPr>
            <a:spLocks noGrp="1"/>
          </p:cNvSpPr>
          <p:nvPr>
            <p:ph type="sldNum" sz="quarter" idx="12"/>
          </p:nvPr>
        </p:nvSpPr>
        <p:spPr>
          <a:xfrm>
            <a:off x="6800414" y="6375679"/>
            <a:ext cx="1747292" cy="345796"/>
          </a:xfrm>
        </p:spPr>
        <p:txBody>
          <a:bodyPr/>
          <a:lstStyle>
            <a:lvl1pPr>
              <a:defRPr baseline="0">
                <a:solidFill>
                  <a:schemeClr val="accent1">
                    <a:lumMod val="50000"/>
                  </a:schemeClr>
                </a:solidFill>
              </a:defRPr>
            </a:lvl1pPr>
          </a:lstStyle>
          <a:p>
            <a:fld id="{3B7C7E92-49CC-48F6-A67A-C1E55A58D822}" type="slidenum">
              <a:rPr lang="tr-TR" smtClean="0"/>
              <a:pPr/>
              <a:t>‹#›</a:t>
            </a:fld>
            <a:endParaRPr lang="tr-TR"/>
          </a:p>
        </p:txBody>
      </p:sp>
      <p:sp>
        <p:nvSpPr>
          <p:cNvPr id="13" name="Rectangle 12"/>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left edge border"/>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26573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D5149DA-EE7B-45E8-AEBA-468EC3CEF4AB}" type="datetime1">
              <a:rPr lang="tr-TR" smtClean="0"/>
              <a:t>10.10.2024</a:t>
            </a:fld>
            <a:endParaRPr lang="tr-TR"/>
          </a:p>
        </p:txBody>
      </p:sp>
      <p:sp>
        <p:nvSpPr>
          <p:cNvPr id="5" name="Footer Placeholder 4"/>
          <p:cNvSpPr>
            <a:spLocks noGrp="1"/>
          </p:cNvSpPr>
          <p:nvPr>
            <p:ph type="ftr" sz="quarter" idx="11"/>
          </p:nvPr>
        </p:nvSpPr>
        <p:spPr/>
        <p:txBody>
          <a:bodyPr/>
          <a:lstStyle/>
          <a:p>
            <a:r>
              <a:rPr lang="tr-TR" smtClean="0"/>
              <a:t>Dr. Öğr. Üyesi Ferdi DOĞAN</a:t>
            </a:r>
            <a:endParaRPr lang="tr-TR"/>
          </a:p>
        </p:txBody>
      </p:sp>
      <p:sp>
        <p:nvSpPr>
          <p:cNvPr id="6" name="Slide Number Placeholder 5"/>
          <p:cNvSpPr>
            <a:spLocks noGrp="1"/>
          </p:cNvSpPr>
          <p:nvPr>
            <p:ph type="sldNum" sz="quarter" idx="12"/>
          </p:nvPr>
        </p:nvSpPr>
        <p:spPr/>
        <p:txBody>
          <a:bodyPr/>
          <a:lstStyle/>
          <a:p>
            <a:fld id="{3B7C7E92-49CC-48F6-A67A-C1E55A58D822}" type="slidenum">
              <a:rPr lang="tr-TR" smtClean="0"/>
              <a:pPr/>
              <a:t>‹#›</a:t>
            </a:fld>
            <a:endParaRPr lang="tr-TR"/>
          </a:p>
        </p:txBody>
      </p:sp>
    </p:spTree>
    <p:extLst>
      <p:ext uri="{BB962C8B-B14F-4D97-AF65-F5344CB8AC3E}">
        <p14:creationId xmlns:p14="http://schemas.microsoft.com/office/powerpoint/2010/main" val="1293563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911" y="382386"/>
            <a:ext cx="1771930" cy="5600404"/>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942974" y="382386"/>
            <a:ext cx="5809517" cy="560040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87AE096-9E22-4906-8C43-1AB612F09703}" type="datetime1">
              <a:rPr lang="tr-TR" smtClean="0"/>
              <a:t>10.10.2024</a:t>
            </a:fld>
            <a:endParaRPr lang="tr-TR"/>
          </a:p>
        </p:txBody>
      </p:sp>
      <p:sp>
        <p:nvSpPr>
          <p:cNvPr id="5" name="Footer Placeholder 4"/>
          <p:cNvSpPr>
            <a:spLocks noGrp="1"/>
          </p:cNvSpPr>
          <p:nvPr>
            <p:ph type="ftr" sz="quarter" idx="11"/>
          </p:nvPr>
        </p:nvSpPr>
        <p:spPr/>
        <p:txBody>
          <a:bodyPr/>
          <a:lstStyle/>
          <a:p>
            <a:r>
              <a:rPr lang="tr-TR" smtClean="0"/>
              <a:t>Dr. Öğr. Üyesi Ferdi DOĞAN</a:t>
            </a:r>
            <a:endParaRPr lang="tr-TR"/>
          </a:p>
        </p:txBody>
      </p:sp>
      <p:sp>
        <p:nvSpPr>
          <p:cNvPr id="6" name="Slide Number Placeholder 5"/>
          <p:cNvSpPr>
            <a:spLocks noGrp="1"/>
          </p:cNvSpPr>
          <p:nvPr>
            <p:ph type="sldNum" sz="quarter" idx="12"/>
          </p:nvPr>
        </p:nvSpPr>
        <p:spPr/>
        <p:txBody>
          <a:bodyPr/>
          <a:lstStyle/>
          <a:p>
            <a:fld id="{3B7C7E92-49CC-48F6-A67A-C1E55A58D822}" type="slidenum">
              <a:rPr lang="tr-TR" smtClean="0"/>
              <a:pPr/>
              <a:t>‹#›</a:t>
            </a:fld>
            <a:endParaRPr lang="tr-TR"/>
          </a:p>
        </p:txBody>
      </p:sp>
    </p:spTree>
    <p:extLst>
      <p:ext uri="{BB962C8B-B14F-4D97-AF65-F5344CB8AC3E}">
        <p14:creationId xmlns:p14="http://schemas.microsoft.com/office/powerpoint/2010/main" val="2041569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2849BF0-E462-4C6F-A803-F6ADFA580CD1}" type="datetime1">
              <a:rPr lang="tr-TR" smtClean="0"/>
              <a:t>10.10.2024</a:t>
            </a:fld>
            <a:endParaRPr lang="tr-TR"/>
          </a:p>
        </p:txBody>
      </p:sp>
      <p:sp>
        <p:nvSpPr>
          <p:cNvPr id="5" name="Footer Placeholder 4"/>
          <p:cNvSpPr>
            <a:spLocks noGrp="1"/>
          </p:cNvSpPr>
          <p:nvPr>
            <p:ph type="ftr" sz="quarter" idx="11"/>
          </p:nvPr>
        </p:nvSpPr>
        <p:spPr/>
        <p:txBody>
          <a:bodyPr/>
          <a:lstStyle/>
          <a:p>
            <a:r>
              <a:rPr lang="tr-TR" smtClean="0"/>
              <a:t>Dr. Öğr. Üyesi Ferdi DOĞAN</a:t>
            </a:r>
            <a:endParaRPr lang="tr-TR"/>
          </a:p>
        </p:txBody>
      </p:sp>
      <p:sp>
        <p:nvSpPr>
          <p:cNvPr id="6" name="Slide Number Placeholder 5"/>
          <p:cNvSpPr>
            <a:spLocks noGrp="1"/>
          </p:cNvSpPr>
          <p:nvPr>
            <p:ph type="sldNum" sz="quarter" idx="12"/>
          </p:nvPr>
        </p:nvSpPr>
        <p:spPr/>
        <p:txBody>
          <a:bodyPr/>
          <a:lstStyle/>
          <a:p>
            <a:fld id="{3B7C7E92-49CC-48F6-A67A-C1E55A58D822}" type="slidenum">
              <a:rPr lang="tr-TR" smtClean="0"/>
              <a:pPr/>
              <a:t>‹#›</a:t>
            </a:fld>
            <a:endParaRPr lang="tr-TR"/>
          </a:p>
        </p:txBody>
      </p:sp>
    </p:spTree>
    <p:extLst>
      <p:ext uri="{BB962C8B-B14F-4D97-AF65-F5344CB8AC3E}">
        <p14:creationId xmlns:p14="http://schemas.microsoft.com/office/powerpoint/2010/main" val="2879503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Ref idx="1001">
        <a:schemeClr val="bg2"/>
      </p:bgRef>
    </p:bg>
    <p:spTree>
      <p:nvGrpSpPr>
        <p:cNvPr id="1" name=""/>
        <p:cNvGrpSpPr/>
        <p:nvPr/>
      </p:nvGrpSpPr>
      <p:grpSpPr>
        <a:xfrm>
          <a:off x="0" y="0"/>
          <a:ext cx="0" cy="0"/>
          <a:chOff x="0" y="0"/>
          <a:chExt cx="0" cy="0"/>
        </a:xfrm>
      </p:grpSpPr>
      <p:sp>
        <p:nvSpPr>
          <p:cNvPr id="11" name="Freeform 6"/>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bg2"/>
          </a:solidFill>
          <a:ln w="0">
            <a:noFill/>
            <a:prstDash val="solid"/>
            <a:round/>
            <a:headEnd/>
            <a:tailEnd/>
          </a:ln>
        </p:spPr>
      </p:sp>
      <p:sp>
        <p:nvSpPr>
          <p:cNvPr id="2" name="Title 1"/>
          <p:cNvSpPr>
            <a:spLocks noGrp="1"/>
          </p:cNvSpPr>
          <p:nvPr>
            <p:ph type="title"/>
          </p:nvPr>
        </p:nvSpPr>
        <p:spPr>
          <a:xfrm>
            <a:off x="2432197" y="1073889"/>
            <a:ext cx="6140303" cy="4064627"/>
          </a:xfrm>
        </p:spPr>
        <p:txBody>
          <a:bodyPr anchor="b">
            <a:normAutofit/>
          </a:bodyPr>
          <a:lstStyle>
            <a:lvl1pPr>
              <a:defRPr sz="6300" spc="600" baseline="0">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2432198" y="5159782"/>
            <a:ext cx="5263116" cy="951135"/>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2427410" y="6375679"/>
            <a:ext cx="1120460" cy="348462"/>
          </a:xfrm>
        </p:spPr>
        <p:txBody>
          <a:bodyPr/>
          <a:lstStyle>
            <a:lvl1pPr>
              <a:defRPr baseline="0">
                <a:solidFill>
                  <a:schemeClr val="tx2"/>
                </a:solidFill>
              </a:defRPr>
            </a:lvl1pPr>
          </a:lstStyle>
          <a:p>
            <a:fld id="{8BFEFE5C-93B6-4954-AF1A-F8799A944D73}" type="datetime1">
              <a:rPr lang="tr-TR" smtClean="0"/>
              <a:t>10.10.2024</a:t>
            </a:fld>
            <a:endParaRPr lang="tr-TR"/>
          </a:p>
        </p:txBody>
      </p:sp>
      <p:sp>
        <p:nvSpPr>
          <p:cNvPr id="5" name="Footer Placeholder 4"/>
          <p:cNvSpPr>
            <a:spLocks noGrp="1"/>
          </p:cNvSpPr>
          <p:nvPr>
            <p:ph type="ftr" sz="quarter" idx="11"/>
          </p:nvPr>
        </p:nvSpPr>
        <p:spPr>
          <a:xfrm>
            <a:off x="3959298" y="6375679"/>
            <a:ext cx="3086100" cy="345796"/>
          </a:xfrm>
        </p:spPr>
        <p:txBody>
          <a:bodyPr/>
          <a:lstStyle>
            <a:lvl1pPr>
              <a:defRPr baseline="0">
                <a:solidFill>
                  <a:schemeClr val="tx2"/>
                </a:solidFill>
              </a:defRPr>
            </a:lvl1pPr>
          </a:lstStyle>
          <a:p>
            <a:r>
              <a:rPr lang="tr-TR" smtClean="0"/>
              <a:t>Dr. Öğr. Üyesi Ferdi DOĞAN</a:t>
            </a:r>
            <a:endParaRPr lang="tr-TR"/>
          </a:p>
        </p:txBody>
      </p:sp>
      <p:sp>
        <p:nvSpPr>
          <p:cNvPr id="6" name="Slide Number Placeholder 5"/>
          <p:cNvSpPr>
            <a:spLocks noGrp="1"/>
          </p:cNvSpPr>
          <p:nvPr>
            <p:ph type="sldNum" sz="quarter" idx="12"/>
          </p:nvPr>
        </p:nvSpPr>
        <p:spPr>
          <a:xfrm>
            <a:off x="7456825" y="6375679"/>
            <a:ext cx="1115675" cy="345796"/>
          </a:xfrm>
        </p:spPr>
        <p:txBody>
          <a:bodyPr/>
          <a:lstStyle>
            <a:lvl1pPr>
              <a:defRPr baseline="0">
                <a:solidFill>
                  <a:schemeClr val="tx2"/>
                </a:solidFill>
              </a:defRPr>
            </a:lvl1pPr>
          </a:lstStyle>
          <a:p>
            <a:fld id="{3B7C7E92-49CC-48F6-A67A-C1E55A58D822}" type="slidenum">
              <a:rPr lang="tr-TR" smtClean="0"/>
              <a:pPr/>
              <a:t>‹#›</a:t>
            </a:fld>
            <a:endParaRPr lang="tr-TR"/>
          </a:p>
        </p:txBody>
      </p:sp>
      <p:sp>
        <p:nvSpPr>
          <p:cNvPr id="16" name="Freeform 11"/>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nvGrpSpPr>
          <p:cNvPr id="7" name="Group 6" title="left scallop shape"/>
          <p:cNvGrpSpPr/>
          <p:nvPr/>
        </p:nvGrpSpPr>
        <p:grpSpPr>
          <a:xfrm>
            <a:off x="0" y="0"/>
            <a:ext cx="2110979" cy="6858000"/>
            <a:chOff x="0" y="0"/>
            <a:chExt cx="2110979" cy="6858000"/>
          </a:xfrm>
        </p:grpSpPr>
        <p:sp>
          <p:nvSpPr>
            <p:cNvPr id="9" name="Freeform 8" title="left scallop shape"/>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0" name="Freeform 11" title="left scallop inline"/>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58917187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942975" y="2286000"/>
            <a:ext cx="3593592" cy="36195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4985846" y="2286000"/>
            <a:ext cx="3593592" cy="36195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21BB1E03-3D26-4B9F-B5C4-4BDC37B35695}" type="datetime1">
              <a:rPr lang="tr-TR" smtClean="0"/>
              <a:t>10.10.2024</a:t>
            </a:fld>
            <a:endParaRPr lang="tr-TR"/>
          </a:p>
        </p:txBody>
      </p:sp>
      <p:sp>
        <p:nvSpPr>
          <p:cNvPr id="6" name="Footer Placeholder 5"/>
          <p:cNvSpPr>
            <a:spLocks noGrp="1"/>
          </p:cNvSpPr>
          <p:nvPr>
            <p:ph type="ftr" sz="quarter" idx="11"/>
          </p:nvPr>
        </p:nvSpPr>
        <p:spPr/>
        <p:txBody>
          <a:bodyPr/>
          <a:lstStyle/>
          <a:p>
            <a:r>
              <a:rPr lang="tr-TR" smtClean="0"/>
              <a:t>Dr. Öğr. Üyesi Ferdi DOĞAN</a:t>
            </a:r>
            <a:endParaRPr lang="tr-TR"/>
          </a:p>
        </p:txBody>
      </p:sp>
      <p:sp>
        <p:nvSpPr>
          <p:cNvPr id="7" name="Slide Number Placeholder 6"/>
          <p:cNvSpPr>
            <a:spLocks noGrp="1"/>
          </p:cNvSpPr>
          <p:nvPr>
            <p:ph type="sldNum" sz="quarter" idx="12"/>
          </p:nvPr>
        </p:nvSpPr>
        <p:spPr/>
        <p:txBody>
          <a:bodyPr/>
          <a:lstStyle/>
          <a:p>
            <a:fld id="{3B7C7E92-49CC-48F6-A67A-C1E55A58D822}" type="slidenum">
              <a:rPr lang="tr-TR" smtClean="0"/>
              <a:pPr/>
              <a:t>‹#›</a:t>
            </a:fld>
            <a:endParaRPr lang="tr-TR"/>
          </a:p>
        </p:txBody>
      </p:sp>
    </p:spTree>
    <p:extLst>
      <p:ext uri="{BB962C8B-B14F-4D97-AF65-F5344CB8AC3E}">
        <p14:creationId xmlns:p14="http://schemas.microsoft.com/office/powerpoint/2010/main" val="1222112622"/>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942975" y="381001"/>
            <a:ext cx="7629525" cy="1493517"/>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941832"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a:t>Asıl metin stillerini düzenlemek için tıklayın</a:t>
            </a:r>
          </a:p>
        </p:txBody>
      </p:sp>
      <p:sp>
        <p:nvSpPr>
          <p:cNvPr id="4" name="Content Placeholder 3"/>
          <p:cNvSpPr>
            <a:spLocks noGrp="1"/>
          </p:cNvSpPr>
          <p:nvPr>
            <p:ph sz="half" idx="2"/>
          </p:nvPr>
        </p:nvSpPr>
        <p:spPr>
          <a:xfrm>
            <a:off x="941832" y="2909102"/>
            <a:ext cx="3611880" cy="299639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4975398"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a:t>Asıl metin stillerini düzenlemek için tıklayın</a:t>
            </a:r>
          </a:p>
        </p:txBody>
      </p:sp>
      <p:sp>
        <p:nvSpPr>
          <p:cNvPr id="6" name="Content Placeholder 5"/>
          <p:cNvSpPr>
            <a:spLocks noGrp="1"/>
          </p:cNvSpPr>
          <p:nvPr>
            <p:ph sz="quarter" idx="4"/>
          </p:nvPr>
        </p:nvSpPr>
        <p:spPr>
          <a:xfrm>
            <a:off x="4975398" y="2909102"/>
            <a:ext cx="3611880" cy="299639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8C64B161-CB28-4531-B929-D807A188A85B}" type="datetime1">
              <a:rPr lang="tr-TR" smtClean="0"/>
              <a:t>10.10.2024</a:t>
            </a:fld>
            <a:endParaRPr lang="tr-TR"/>
          </a:p>
        </p:txBody>
      </p:sp>
      <p:sp>
        <p:nvSpPr>
          <p:cNvPr id="8" name="Footer Placeholder 7"/>
          <p:cNvSpPr>
            <a:spLocks noGrp="1"/>
          </p:cNvSpPr>
          <p:nvPr>
            <p:ph type="ftr" sz="quarter" idx="11"/>
          </p:nvPr>
        </p:nvSpPr>
        <p:spPr/>
        <p:txBody>
          <a:bodyPr/>
          <a:lstStyle/>
          <a:p>
            <a:r>
              <a:rPr lang="tr-TR" smtClean="0"/>
              <a:t>Dr. Öğr. Üyesi Ferdi DOĞAN</a:t>
            </a:r>
            <a:endParaRPr lang="tr-TR"/>
          </a:p>
        </p:txBody>
      </p:sp>
      <p:sp>
        <p:nvSpPr>
          <p:cNvPr id="9" name="Slide Number Placeholder 8"/>
          <p:cNvSpPr>
            <a:spLocks noGrp="1"/>
          </p:cNvSpPr>
          <p:nvPr>
            <p:ph type="sldNum" sz="quarter" idx="12"/>
          </p:nvPr>
        </p:nvSpPr>
        <p:spPr/>
        <p:txBody>
          <a:bodyPr/>
          <a:lstStyle/>
          <a:p>
            <a:fld id="{3B7C7E92-49CC-48F6-A67A-C1E55A58D822}" type="slidenum">
              <a:rPr lang="tr-TR" smtClean="0"/>
              <a:pPr/>
              <a:t>‹#›</a:t>
            </a:fld>
            <a:endParaRPr lang="tr-TR"/>
          </a:p>
        </p:txBody>
      </p:sp>
    </p:spTree>
    <p:extLst>
      <p:ext uri="{BB962C8B-B14F-4D97-AF65-F5344CB8AC3E}">
        <p14:creationId xmlns:p14="http://schemas.microsoft.com/office/powerpoint/2010/main" val="177025908"/>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E905BEB9-0370-4D4E-8C27-E67B89DEAD24}" type="datetime1">
              <a:rPr lang="tr-TR" smtClean="0"/>
              <a:t>10.10.2024</a:t>
            </a:fld>
            <a:endParaRPr lang="tr-TR"/>
          </a:p>
        </p:txBody>
      </p:sp>
      <p:sp>
        <p:nvSpPr>
          <p:cNvPr id="4" name="Footer Placeholder 3"/>
          <p:cNvSpPr>
            <a:spLocks noGrp="1"/>
          </p:cNvSpPr>
          <p:nvPr>
            <p:ph type="ftr" sz="quarter" idx="11"/>
          </p:nvPr>
        </p:nvSpPr>
        <p:spPr/>
        <p:txBody>
          <a:bodyPr/>
          <a:lstStyle/>
          <a:p>
            <a:r>
              <a:rPr lang="tr-TR" smtClean="0"/>
              <a:t>Dr. Öğr. Üyesi Ferdi DOĞAN</a:t>
            </a:r>
            <a:endParaRPr lang="tr-TR"/>
          </a:p>
        </p:txBody>
      </p:sp>
      <p:sp>
        <p:nvSpPr>
          <p:cNvPr id="5" name="Slide Number Placeholder 4"/>
          <p:cNvSpPr>
            <a:spLocks noGrp="1"/>
          </p:cNvSpPr>
          <p:nvPr>
            <p:ph type="sldNum" sz="quarter" idx="12"/>
          </p:nvPr>
        </p:nvSpPr>
        <p:spPr/>
        <p:txBody>
          <a:bodyPr/>
          <a:lstStyle/>
          <a:p>
            <a:fld id="{3B7C7E92-49CC-48F6-A67A-C1E55A58D822}" type="slidenum">
              <a:rPr lang="tr-TR" smtClean="0"/>
              <a:pPr/>
              <a:t>‹#›</a:t>
            </a:fld>
            <a:endParaRPr lang="tr-TR"/>
          </a:p>
        </p:txBody>
      </p:sp>
    </p:spTree>
    <p:extLst>
      <p:ext uri="{BB962C8B-B14F-4D97-AF65-F5344CB8AC3E}">
        <p14:creationId xmlns:p14="http://schemas.microsoft.com/office/powerpoint/2010/main" val="150651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51ED8B-9D50-41CD-ADFC-1576B8ACE2FA}" type="datetime1">
              <a:rPr lang="tr-TR" smtClean="0"/>
              <a:t>10.10.2024</a:t>
            </a:fld>
            <a:endParaRPr lang="tr-TR"/>
          </a:p>
        </p:txBody>
      </p:sp>
      <p:sp>
        <p:nvSpPr>
          <p:cNvPr id="3" name="Footer Placeholder 2"/>
          <p:cNvSpPr>
            <a:spLocks noGrp="1"/>
          </p:cNvSpPr>
          <p:nvPr>
            <p:ph type="ftr" sz="quarter" idx="11"/>
          </p:nvPr>
        </p:nvSpPr>
        <p:spPr/>
        <p:txBody>
          <a:bodyPr/>
          <a:lstStyle/>
          <a:p>
            <a:r>
              <a:rPr lang="tr-TR" smtClean="0"/>
              <a:t>Dr. Öğr. Üyesi Ferdi DOĞAN</a:t>
            </a:r>
            <a:endParaRPr lang="tr-TR"/>
          </a:p>
        </p:txBody>
      </p:sp>
      <p:sp>
        <p:nvSpPr>
          <p:cNvPr id="4" name="Slide Number Placeholder 3"/>
          <p:cNvSpPr>
            <a:spLocks noGrp="1"/>
          </p:cNvSpPr>
          <p:nvPr>
            <p:ph type="sldNum" sz="quarter" idx="12"/>
          </p:nvPr>
        </p:nvSpPr>
        <p:spPr/>
        <p:txBody>
          <a:bodyPr/>
          <a:lstStyle/>
          <a:p>
            <a:fld id="{3B7C7E92-49CC-48F6-A67A-C1E55A58D822}" type="slidenum">
              <a:rPr lang="tr-TR" smtClean="0"/>
              <a:pPr/>
              <a:t>‹#›</a:t>
            </a:fld>
            <a:endParaRPr lang="tr-TR"/>
          </a:p>
        </p:txBody>
      </p:sp>
    </p:spTree>
    <p:extLst>
      <p:ext uri="{BB962C8B-B14F-4D97-AF65-F5344CB8AC3E}">
        <p14:creationId xmlns:p14="http://schemas.microsoft.com/office/powerpoint/2010/main" val="3881949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457200"/>
            <a:ext cx="2319086" cy="1196671"/>
          </a:xfrm>
        </p:spPr>
        <p:txBody>
          <a:bodyPr anchor="b">
            <a:normAutofit/>
          </a:bodyPr>
          <a:lstStyle>
            <a:lvl1pPr>
              <a:lnSpc>
                <a:spcPct val="100000"/>
              </a:lnSpc>
              <a:defRPr sz="1800" b="1" i="0" cap="all" spc="225" baseline="0">
                <a:solidFill>
                  <a:schemeClr val="accent1"/>
                </a:solidFill>
                <a:latin typeface="+mn-lt"/>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573788" y="920377"/>
            <a:ext cx="4618814" cy="498512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253414" y="1741336"/>
            <a:ext cx="2319086"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a:t>Asıl metin stillerini düzenlemek için tıklayın</a:t>
            </a:r>
          </a:p>
        </p:txBody>
      </p:sp>
      <p:sp>
        <p:nvSpPr>
          <p:cNvPr id="5" name="Date Placeholder 4"/>
          <p:cNvSpPr>
            <a:spLocks noGrp="1"/>
          </p:cNvSpPr>
          <p:nvPr>
            <p:ph type="dt" sz="half" idx="10"/>
          </p:nvPr>
        </p:nvSpPr>
        <p:spPr>
          <a:xfrm>
            <a:off x="573789" y="6375679"/>
            <a:ext cx="925016" cy="348462"/>
          </a:xfrm>
        </p:spPr>
        <p:txBody>
          <a:bodyPr/>
          <a:lstStyle/>
          <a:p>
            <a:fld id="{5B23C97B-BDF0-4A2E-B5DC-B00AFF684E84}" type="datetime1">
              <a:rPr lang="tr-TR" smtClean="0"/>
              <a:t>10.10.2024</a:t>
            </a:fld>
            <a:endParaRPr lang="tr-TR"/>
          </a:p>
        </p:txBody>
      </p:sp>
      <p:sp>
        <p:nvSpPr>
          <p:cNvPr id="6" name="Footer Placeholder 5"/>
          <p:cNvSpPr>
            <a:spLocks noGrp="1"/>
          </p:cNvSpPr>
          <p:nvPr>
            <p:ph type="ftr" sz="quarter" idx="11"/>
          </p:nvPr>
        </p:nvSpPr>
        <p:spPr>
          <a:xfrm>
            <a:off x="1577716" y="6375679"/>
            <a:ext cx="2611634" cy="345796"/>
          </a:xfrm>
        </p:spPr>
        <p:txBody>
          <a:bodyPr/>
          <a:lstStyle/>
          <a:p>
            <a:r>
              <a:rPr lang="tr-TR" smtClean="0"/>
              <a:t>Dr. Öğr. Üyesi Ferdi DOĞAN</a:t>
            </a:r>
            <a:endParaRPr lang="tr-TR"/>
          </a:p>
        </p:txBody>
      </p:sp>
      <p:sp>
        <p:nvSpPr>
          <p:cNvPr id="7" name="Slide Number Placeholder 6"/>
          <p:cNvSpPr>
            <a:spLocks noGrp="1"/>
          </p:cNvSpPr>
          <p:nvPr>
            <p:ph type="sldNum" sz="quarter" idx="12"/>
          </p:nvPr>
        </p:nvSpPr>
        <p:spPr>
          <a:xfrm>
            <a:off x="4268261" y="6375679"/>
            <a:ext cx="924342" cy="345796"/>
          </a:xfrm>
        </p:spPr>
        <p:txBody>
          <a:bodyPr/>
          <a:lstStyle/>
          <a:p>
            <a:fld id="{3B7C7E92-49CC-48F6-A67A-C1E55A58D822}" type="slidenum">
              <a:rPr lang="tr-TR" smtClean="0"/>
              <a:pPr/>
              <a:t>‹#›</a:t>
            </a:fld>
            <a:endParaRPr lang="tr-TR"/>
          </a:p>
        </p:txBody>
      </p:sp>
      <p:sp>
        <p:nvSpPr>
          <p:cNvPr id="8" name="Rectangle 7"/>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00217892"/>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tr-TR"/>
              <a:t>Resim eklemek için simgeye tıklayın</a:t>
            </a:r>
            <a:endParaRPr lang="en-US" dirty="0"/>
          </a:p>
        </p:txBody>
      </p:sp>
      <p:sp>
        <p:nvSpPr>
          <p:cNvPr id="11"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457200"/>
            <a:ext cx="2319088" cy="1196670"/>
          </a:xfrm>
        </p:spPr>
        <p:txBody>
          <a:bodyPr anchor="b">
            <a:normAutofit/>
          </a:bodyPr>
          <a:lstStyle>
            <a:lvl1pPr>
              <a:lnSpc>
                <a:spcPct val="100000"/>
              </a:lnSpc>
              <a:defRPr sz="1800" b="1" i="0" spc="225" baseline="0">
                <a:solidFill>
                  <a:schemeClr val="accent1"/>
                </a:solidFill>
                <a:latin typeface="+mn-lt"/>
              </a:defRPr>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6253413" y="1741336"/>
            <a:ext cx="2319088"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a:t>Asıl metin stillerini düzenlemek için tıklayın</a:t>
            </a:r>
          </a:p>
        </p:txBody>
      </p:sp>
      <p:sp>
        <p:nvSpPr>
          <p:cNvPr id="5" name="Date Placeholder 4"/>
          <p:cNvSpPr>
            <a:spLocks noGrp="1"/>
          </p:cNvSpPr>
          <p:nvPr>
            <p:ph type="dt" sz="half" idx="10"/>
          </p:nvPr>
        </p:nvSpPr>
        <p:spPr>
          <a:xfrm>
            <a:off x="574463" y="6375679"/>
            <a:ext cx="924342" cy="348462"/>
          </a:xfrm>
        </p:spPr>
        <p:txBody>
          <a:bodyPr/>
          <a:lstStyle/>
          <a:p>
            <a:fld id="{947E944A-D5DB-447C-A4E5-2F45B3F64F73}" type="datetime1">
              <a:rPr lang="tr-TR" smtClean="0"/>
              <a:t>10.10.2024</a:t>
            </a:fld>
            <a:endParaRPr lang="tr-TR"/>
          </a:p>
        </p:txBody>
      </p:sp>
      <p:sp>
        <p:nvSpPr>
          <p:cNvPr id="6" name="Footer Placeholder 5"/>
          <p:cNvSpPr>
            <a:spLocks noGrp="1"/>
          </p:cNvSpPr>
          <p:nvPr>
            <p:ph type="ftr" sz="quarter" idx="11"/>
          </p:nvPr>
        </p:nvSpPr>
        <p:spPr>
          <a:xfrm>
            <a:off x="1577716" y="6375679"/>
            <a:ext cx="2611634" cy="345796"/>
          </a:xfrm>
        </p:spPr>
        <p:txBody>
          <a:bodyPr/>
          <a:lstStyle/>
          <a:p>
            <a:r>
              <a:rPr lang="tr-TR" smtClean="0"/>
              <a:t>Dr. Öğr. Üyesi Ferdi DOĞAN</a:t>
            </a:r>
            <a:endParaRPr lang="tr-TR"/>
          </a:p>
        </p:txBody>
      </p:sp>
      <p:sp>
        <p:nvSpPr>
          <p:cNvPr id="7" name="Slide Number Placeholder 6"/>
          <p:cNvSpPr>
            <a:spLocks noGrp="1"/>
          </p:cNvSpPr>
          <p:nvPr>
            <p:ph type="sldNum" sz="quarter" idx="12"/>
          </p:nvPr>
        </p:nvSpPr>
        <p:spPr>
          <a:xfrm>
            <a:off x="4256153" y="6375679"/>
            <a:ext cx="947460" cy="345796"/>
          </a:xfrm>
        </p:spPr>
        <p:txBody>
          <a:bodyPr/>
          <a:lstStyle/>
          <a:p>
            <a:fld id="{3B7C7E92-49CC-48F6-A67A-C1E55A58D822}" type="slidenum">
              <a:rPr lang="tr-TR" smtClean="0"/>
              <a:pPr/>
              <a:t>‹#›</a:t>
            </a:fld>
            <a:endParaRPr lang="tr-TR"/>
          </a:p>
        </p:txBody>
      </p:sp>
      <p:sp>
        <p:nvSpPr>
          <p:cNvPr id="13" name="Rectangle 12"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96209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382385"/>
            <a:ext cx="7633742" cy="1492132"/>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938758" y="2286002"/>
            <a:ext cx="7633742" cy="3593591"/>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938758" y="6375679"/>
            <a:ext cx="1747292" cy="348462"/>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fld id="{C93400EC-B6C8-4C24-A7E5-059D77023504}" type="datetime1">
              <a:rPr lang="tr-TR" smtClean="0"/>
              <a:t>10.10.2024</a:t>
            </a:fld>
            <a:endParaRPr lang="tr-TR"/>
          </a:p>
        </p:txBody>
      </p:sp>
      <p:sp>
        <p:nvSpPr>
          <p:cNvPr id="5" name="Footer Placeholder 4"/>
          <p:cNvSpPr>
            <a:spLocks noGrp="1"/>
          </p:cNvSpPr>
          <p:nvPr>
            <p:ph type="ftr" sz="quarter" idx="3"/>
          </p:nvPr>
        </p:nvSpPr>
        <p:spPr>
          <a:xfrm>
            <a:off x="3028950" y="6375679"/>
            <a:ext cx="3086100" cy="345796"/>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r>
              <a:rPr lang="tr-TR" smtClean="0"/>
              <a:t>Dr. Öğr. Üyesi Ferdi DOĞAN</a:t>
            </a:r>
            <a:endParaRPr lang="tr-TR"/>
          </a:p>
        </p:txBody>
      </p:sp>
      <p:sp>
        <p:nvSpPr>
          <p:cNvPr id="6" name="Slide Number Placeholder 5"/>
          <p:cNvSpPr>
            <a:spLocks noGrp="1"/>
          </p:cNvSpPr>
          <p:nvPr>
            <p:ph type="sldNum" sz="quarter" idx="4"/>
          </p:nvPr>
        </p:nvSpPr>
        <p:spPr>
          <a:xfrm>
            <a:off x="6457951" y="6375679"/>
            <a:ext cx="2114549" cy="345796"/>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3B7C7E92-49CC-48F6-A67A-C1E55A58D822}" type="slidenum">
              <a:rPr lang="tr-TR" smtClean="0"/>
              <a:pPr/>
              <a:t>‹#›</a:t>
            </a:fld>
            <a:endParaRPr lang="tr-TR"/>
          </a:p>
        </p:txBody>
      </p:sp>
      <p:sp>
        <p:nvSpPr>
          <p:cNvPr id="12" name="Rectangle 11"/>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right edge border"/>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p:cNvSpPr/>
          <p:nvPr/>
        </p:nvSpPr>
        <p:spPr bwMode="auto">
          <a:xfrm>
            <a:off x="1" y="0"/>
            <a:ext cx="679090" cy="6858000"/>
          </a:xfrm>
          <a:custGeom>
            <a:avLst/>
            <a:gdLst/>
            <a:ahLst/>
            <a:cxnLst/>
            <a:rect l="0" t="0" r="r" b="b"/>
            <a:pathLst>
              <a:path w="211" h="2160">
                <a:moveTo>
                  <a:pt x="155" y="1728"/>
                </a:moveTo>
                <a:cubicBezTo>
                  <a:pt x="155" y="1620"/>
                  <a:pt x="211" y="1620"/>
                  <a:pt x="211" y="1512"/>
                </a:cubicBezTo>
                <a:cubicBezTo>
                  <a:pt x="211" y="1404"/>
                  <a:pt x="155" y="1404"/>
                  <a:pt x="155" y="1296"/>
                </a:cubicBezTo>
                <a:cubicBezTo>
                  <a:pt x="155" y="1188"/>
                  <a:pt x="211" y="1188"/>
                  <a:pt x="211" y="1080"/>
                </a:cubicBezTo>
                <a:cubicBezTo>
                  <a:pt x="211" y="972"/>
                  <a:pt x="155" y="972"/>
                  <a:pt x="155" y="864"/>
                </a:cubicBezTo>
                <a:cubicBezTo>
                  <a:pt x="155" y="756"/>
                  <a:pt x="211" y="756"/>
                  <a:pt x="211" y="648"/>
                </a:cubicBezTo>
                <a:cubicBezTo>
                  <a:pt x="211" y="540"/>
                  <a:pt x="155" y="540"/>
                  <a:pt x="155" y="432"/>
                </a:cubicBezTo>
                <a:cubicBezTo>
                  <a:pt x="155" y="324"/>
                  <a:pt x="211" y="324"/>
                  <a:pt x="211" y="216"/>
                </a:cubicBezTo>
                <a:cubicBezTo>
                  <a:pt x="211" y="108"/>
                  <a:pt x="155" y="108"/>
                  <a:pt x="155" y="0"/>
                </a:cubicBezTo>
                <a:cubicBezTo>
                  <a:pt x="0" y="0"/>
                  <a:pt x="0" y="0"/>
                  <a:pt x="0" y="0"/>
                </a:cubicBezTo>
                <a:cubicBezTo>
                  <a:pt x="0" y="2160"/>
                  <a:pt x="0" y="2160"/>
                  <a:pt x="0" y="2160"/>
                </a:cubicBezTo>
                <a:cubicBezTo>
                  <a:pt x="155" y="2160"/>
                  <a:pt x="155" y="2160"/>
                  <a:pt x="155" y="2160"/>
                </a:cubicBezTo>
                <a:cubicBezTo>
                  <a:pt x="155" y="2052"/>
                  <a:pt x="211" y="2052"/>
                  <a:pt x="211" y="1944"/>
                </a:cubicBezTo>
                <a:cubicBezTo>
                  <a:pt x="211" y="1836"/>
                  <a:pt x="155" y="1836"/>
                  <a:pt x="155" y="1728"/>
                </a:cubicBezTo>
                <a:close/>
              </a:path>
            </a:pathLst>
          </a:custGeom>
          <a:solidFill>
            <a:schemeClr val="tx2"/>
          </a:solidFill>
          <a:ln>
            <a:noFill/>
          </a:ln>
        </p:spPr>
      </p:sp>
    </p:spTree>
    <p:extLst>
      <p:ext uri="{BB962C8B-B14F-4D97-AF65-F5344CB8AC3E}">
        <p14:creationId xmlns:p14="http://schemas.microsoft.com/office/powerpoint/2010/main" val="3649974881"/>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heckerboard(across)">
                                      <p:cBhvr>
                                        <p:cTn id="16" dur="500"/>
                                        <p:tgtEl>
                                          <p:spTgt spid="3">
                                            <p:txEl>
                                              <p:pRg st="3" end="3"/>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heckerboard(across)">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hf hdr="0" dt="0"/>
  <p:txStyles>
    <p:titleStyle>
      <a:lvl1pPr algn="l" defTabSz="685800" rtl="0" eaLnBrk="1" latinLnBrk="0" hangingPunct="1">
        <a:lnSpc>
          <a:spcPct val="90000"/>
        </a:lnSpc>
        <a:spcBef>
          <a:spcPct val="0"/>
        </a:spcBef>
        <a:buNone/>
        <a:defRPr sz="5100" kern="1200" cap="all" spc="150" baseline="0">
          <a:solidFill>
            <a:schemeClr val="tx2"/>
          </a:solidFill>
          <a:latin typeface="+mj-lt"/>
          <a:ea typeface="+mj-ea"/>
          <a:cs typeface="+mj-cs"/>
        </a:defRPr>
      </a:lvl1pPr>
    </p:titleStyle>
    <p:bodyStyle>
      <a:lvl1pPr marL="228600" indent="-228600" algn="l" defTabSz="6858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6858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6858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pos="594">
          <p15:clr>
            <a:srgbClr val="F26B43"/>
          </p15:clr>
        </p15:guide>
        <p15:guide id="1" pos="792">
          <p15:clr>
            <a:srgbClr val="F26B43"/>
          </p15:clr>
        </p15:guide>
        <p15:guide id="2" pos="7200">
          <p15:clr>
            <a:srgbClr val="F26B43"/>
          </p15:clr>
        </p15:guide>
        <p15:guide id="3" pos="5400">
          <p15:clr>
            <a:srgbClr val="F26B43"/>
          </p15:clr>
        </p15:guide>
        <p15:guide id="4" orient="horz" pos="4008">
          <p15:clr>
            <a:srgbClr val="F26B43"/>
          </p15:clr>
        </p15:guide>
        <p15:guide id="5" orient="horz" pos="1440">
          <p15:clr>
            <a:srgbClr val="F26B43"/>
          </p15:clr>
        </p15:guide>
        <p15:guide id="6" orient="horz" pos="3720">
          <p15:clr>
            <a:srgbClr val="F26B43"/>
          </p15:clr>
        </p15:guide>
        <p15:guide id="7"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Rulo şeklinde ayrıntılı planlar">
            <a:extLst>
              <a:ext uri="{FF2B5EF4-FFF2-40B4-BE49-F238E27FC236}">
                <a16:creationId xmlns:a16="http://schemas.microsoft.com/office/drawing/2014/main" id="{62A8CF65-732F-6611-3881-1027064325F3}"/>
              </a:ext>
            </a:extLst>
          </p:cNvPr>
          <p:cNvPicPr>
            <a:picLocks noChangeAspect="1"/>
          </p:cNvPicPr>
          <p:nvPr/>
        </p:nvPicPr>
        <p:blipFill>
          <a:blip r:embed="rId2"/>
          <a:srcRect l="64476" r="95" b="-1"/>
          <a:stretch/>
        </p:blipFill>
        <p:spPr>
          <a:xfrm>
            <a:off x="5503984" y="10"/>
            <a:ext cx="3640016" cy="6857990"/>
          </a:xfrm>
          <a:prstGeom prst="rect">
            <a:avLst/>
          </a:prstGeom>
        </p:spPr>
      </p:pic>
      <p:sp>
        <p:nvSpPr>
          <p:cNvPr id="9" name="Freeform 10">
            <a:extLst>
              <a:ext uri="{FF2B5EF4-FFF2-40B4-BE49-F238E27FC236}">
                <a16:creationId xmlns:a16="http://schemas.microsoft.com/office/drawing/2014/main" id="{E1CE536E-134A-4A35-900B-30F927D5B52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56769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solidFill>
          <a:ln w="0">
            <a:noFill/>
            <a:prstDash val="solid"/>
            <a:round/>
            <a:headEnd/>
            <a:tailEnd/>
          </a:ln>
        </p:spPr>
        <p:txBody>
          <a:bodyPr/>
          <a:lstStyle/>
          <a:p>
            <a:endParaRPr lang="tr-TR"/>
          </a:p>
        </p:txBody>
      </p:sp>
      <p:sp>
        <p:nvSpPr>
          <p:cNvPr id="2" name="Başlık 1"/>
          <p:cNvSpPr>
            <a:spLocks noGrp="1"/>
          </p:cNvSpPr>
          <p:nvPr>
            <p:ph type="title"/>
          </p:nvPr>
        </p:nvSpPr>
        <p:spPr>
          <a:xfrm>
            <a:off x="573788" y="382385"/>
            <a:ext cx="4511923" cy="1492132"/>
          </a:xfrm>
        </p:spPr>
        <p:txBody>
          <a:bodyPr>
            <a:normAutofit/>
          </a:bodyPr>
          <a:lstStyle/>
          <a:p>
            <a:r>
              <a:rPr lang="tr-TR" dirty="0"/>
              <a:t>PLANLAMA</a:t>
            </a:r>
          </a:p>
        </p:txBody>
      </p:sp>
      <p:sp>
        <p:nvSpPr>
          <p:cNvPr id="11" name="Rectangle 10">
            <a:extLst>
              <a:ext uri="{FF2B5EF4-FFF2-40B4-BE49-F238E27FC236}">
                <a16:creationId xmlns:a16="http://schemas.microsoft.com/office/drawing/2014/main" id="{FA0382D1-1594-4E3D-842E-04E1E5E7578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3" name="İçerik Yer Tutucusu 2"/>
          <p:cNvSpPr>
            <a:spLocks noGrp="1"/>
          </p:cNvSpPr>
          <p:nvPr>
            <p:ph idx="1"/>
          </p:nvPr>
        </p:nvSpPr>
        <p:spPr>
          <a:xfrm>
            <a:off x="212598" y="1628801"/>
            <a:ext cx="4873113" cy="4250792"/>
          </a:xfrm>
        </p:spPr>
        <p:txBody>
          <a:bodyPr>
            <a:normAutofit/>
          </a:bodyPr>
          <a:lstStyle/>
          <a:p>
            <a:pPr algn="just">
              <a:lnSpc>
                <a:spcPct val="100000"/>
              </a:lnSpc>
            </a:pPr>
            <a:r>
              <a:rPr lang="tr-TR" sz="1700" dirty="0"/>
              <a:t>Yazılım geliştirme sürecinin ilk aşaması, planlama aşamasıdır. </a:t>
            </a:r>
          </a:p>
          <a:p>
            <a:pPr algn="just">
              <a:lnSpc>
                <a:spcPct val="100000"/>
              </a:lnSpc>
            </a:pPr>
            <a:r>
              <a:rPr lang="tr-TR" sz="1700" dirty="0"/>
              <a:t>Başarılı bir proje geliştirebilmek için projenin tüm resminin çıkarılması gerekmektedir. </a:t>
            </a:r>
          </a:p>
          <a:p>
            <a:pPr algn="just">
              <a:lnSpc>
                <a:spcPct val="100000"/>
              </a:lnSpc>
            </a:pPr>
            <a:r>
              <a:rPr lang="tr-TR" sz="1700" dirty="0"/>
              <a:t>Bu resim, proje planlama çalışmaları sonucunda üretilir. Bu çalışmalar, bir inşaata başlamadan yapılan çalışmalara benzer. </a:t>
            </a:r>
          </a:p>
          <a:p>
            <a:pPr algn="just">
              <a:lnSpc>
                <a:spcPct val="100000"/>
              </a:lnSpc>
            </a:pPr>
            <a:r>
              <a:rPr lang="tr-TR" sz="1700" dirty="0"/>
              <a:t>İnşaat terminolojisinde kullanılan, statik proje, mimari proje, avam proje, elektrik projesi gibi projelerin tümünde yapılan işlemlerin yazılım için eşdeğer olanları, yazılım mühendisliğinde, proje planlama aşamasında yapılır. </a:t>
            </a:r>
          </a:p>
          <a:p>
            <a:pPr>
              <a:lnSpc>
                <a:spcPct val="100000"/>
              </a:lnSpc>
            </a:pPr>
            <a:endParaRPr lang="tr-TR" sz="1700" dirty="0"/>
          </a:p>
        </p:txBody>
      </p:sp>
      <p:sp>
        <p:nvSpPr>
          <p:cNvPr id="4" name="Altbilgi Yer Tutucusu 3"/>
          <p:cNvSpPr>
            <a:spLocks noGrp="1"/>
          </p:cNvSpPr>
          <p:nvPr>
            <p:ph type="ftr" sz="quarter" idx="11"/>
          </p:nvPr>
        </p:nvSpPr>
        <p:spPr/>
        <p:txBody>
          <a:bodyPr/>
          <a:lstStyle/>
          <a:p>
            <a:r>
              <a:rPr lang="tr-TR" smtClean="0"/>
              <a:t>Dr. Öğr. Üyesi Ferdi DOĞAN</a:t>
            </a:r>
            <a:endParaRPr lang="tr-TR"/>
          </a:p>
        </p:txBody>
      </p:sp>
      <p:sp>
        <p:nvSpPr>
          <p:cNvPr id="6" name="Slayt Numarası Yer Tutucusu 5"/>
          <p:cNvSpPr>
            <a:spLocks noGrp="1"/>
          </p:cNvSpPr>
          <p:nvPr>
            <p:ph type="sldNum" sz="quarter" idx="12"/>
          </p:nvPr>
        </p:nvSpPr>
        <p:spPr/>
        <p:txBody>
          <a:bodyPr/>
          <a:lstStyle/>
          <a:p>
            <a:fld id="{3B7C7E92-49CC-48F6-A67A-C1E55A58D822}" type="slidenum">
              <a:rPr lang="tr-TR" smtClean="0"/>
              <a:pPr/>
              <a:t>1</a:t>
            </a:fld>
            <a:endParaRPr lang="tr-T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t>Kurumsal ve Kültürel Fizibilite</a:t>
            </a:r>
            <a:endParaRPr lang="tr-TR" dirty="0"/>
          </a:p>
        </p:txBody>
      </p:sp>
      <p:sp>
        <p:nvSpPr>
          <p:cNvPr id="3" name="İçerik Yer Tutucusu 2"/>
          <p:cNvSpPr>
            <a:spLocks noGrp="1"/>
          </p:cNvSpPr>
          <p:nvPr>
            <p:ph idx="1"/>
          </p:nvPr>
        </p:nvSpPr>
        <p:spPr>
          <a:xfrm>
            <a:off x="938758" y="2286002"/>
            <a:ext cx="7633742" cy="4311350"/>
          </a:xfrm>
        </p:spPr>
        <p:txBody>
          <a:bodyPr>
            <a:normAutofit fontScale="77500" lnSpcReduction="20000"/>
          </a:bodyPr>
          <a:lstStyle/>
          <a:p>
            <a:pPr algn="just"/>
            <a:r>
              <a:rPr lang="tr-TR" dirty="0"/>
              <a:t>Bilişim sistemleri kurulup devreye girdiğinde, kuruluş içinde personel sayısı, personel yapısı ve işleyiş biçimleri de değişecektir.</a:t>
            </a:r>
          </a:p>
          <a:p>
            <a:pPr algn="just"/>
            <a:r>
              <a:rPr lang="tr-TR" dirty="0"/>
              <a:t>Örneğin bir hastane projesini, hastanede bulunan, doktorlar, hemşireler, hastabakıcılar, teknik ekip vs. kullanacaktır. </a:t>
            </a:r>
          </a:p>
          <a:p>
            <a:pPr algn="just"/>
            <a:r>
              <a:rPr lang="tr-TR" dirty="0"/>
              <a:t>Acaba, bu personelin bilgi ve beceri düzeyleri bu bilişim sistemini kullanmaya yeterli midir? </a:t>
            </a:r>
          </a:p>
          <a:p>
            <a:pPr algn="just"/>
            <a:r>
              <a:rPr lang="tr-TR" dirty="0"/>
              <a:t>Hastane personelinin dışında bir diğer kullanıcı tipi de hastalar ve hasta yakınlarıdır. Hastanenin genel hasta </a:t>
            </a:r>
            <a:r>
              <a:rPr lang="tr-TR" dirty="0" err="1"/>
              <a:t>profıli</a:t>
            </a:r>
            <a:r>
              <a:rPr lang="tr-TR" dirty="0"/>
              <a:t> nedir, böyle bir sistemi kullanabilirler mi? </a:t>
            </a:r>
          </a:p>
          <a:p>
            <a:pPr algn="just"/>
            <a:r>
              <a:rPr lang="tr-TR" dirty="0"/>
              <a:t>Unutulmamalıdır ki yeni bir bilişim sistemi kuralım, daha modern daha çağdaş ve teknolojik olalım derken, işletmeyi zor duruma düşürme olasılığımız her zaman mevcuttur. </a:t>
            </a:r>
          </a:p>
          <a:p>
            <a:pPr algn="just"/>
            <a:r>
              <a:rPr lang="tr-TR" b="1" dirty="0"/>
              <a:t>Bu aşamadaki amacımız da bu riskin büyüklüğünü ortaya çıkarmaktır.</a:t>
            </a:r>
          </a:p>
          <a:p>
            <a:pPr algn="just"/>
            <a:r>
              <a:rPr lang="tr-TR" b="1" dirty="0"/>
              <a:t>Kurumsal ve kaynak fizibilite çalışmaları çerçevesinde, işletmenin söz konusu bilişim sistemini kullanmaya kültürel ve kurumsal olarak hazır olup olmadığı incelenerek belirtilir</a:t>
            </a:r>
            <a:r>
              <a:rPr lang="tr-TR" dirty="0"/>
              <a:t>. Bu kısım bir paragraf ile bir klasör arasında değişecek kadar esnektir</a:t>
            </a:r>
          </a:p>
        </p:txBody>
      </p:sp>
      <p:sp>
        <p:nvSpPr>
          <p:cNvPr id="4" name="Altbilgi Yer Tutucusu 3"/>
          <p:cNvSpPr>
            <a:spLocks noGrp="1"/>
          </p:cNvSpPr>
          <p:nvPr>
            <p:ph type="ftr" sz="quarter" idx="11"/>
          </p:nvPr>
        </p:nvSpPr>
        <p:spPr/>
        <p:txBody>
          <a:bodyPr/>
          <a:lstStyle/>
          <a:p>
            <a:r>
              <a:rPr lang="tr-TR" smtClean="0"/>
              <a:t>Dr. Öğr. Üyesi Ferdi DOĞAN</a:t>
            </a:r>
            <a:endParaRPr lang="tr-TR"/>
          </a:p>
        </p:txBody>
      </p:sp>
      <p:sp>
        <p:nvSpPr>
          <p:cNvPr id="5" name="Slayt Numarası Yer Tutucusu 4"/>
          <p:cNvSpPr>
            <a:spLocks noGrp="1"/>
          </p:cNvSpPr>
          <p:nvPr>
            <p:ph type="sldNum" sz="quarter" idx="12"/>
          </p:nvPr>
        </p:nvSpPr>
        <p:spPr/>
        <p:txBody>
          <a:bodyPr/>
          <a:lstStyle/>
          <a:p>
            <a:fld id="{3B7C7E92-49CC-48F6-A67A-C1E55A58D822}" type="slidenum">
              <a:rPr lang="tr-TR" smtClean="0"/>
              <a:pPr/>
              <a:t>10</a:t>
            </a:fld>
            <a:endParaRPr lang="tr-T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Teknolojik Fizibilite</a:t>
            </a:r>
          </a:p>
        </p:txBody>
      </p:sp>
      <p:sp>
        <p:nvSpPr>
          <p:cNvPr id="3" name="İçerik Yer Tutucusu 2"/>
          <p:cNvSpPr>
            <a:spLocks noGrp="1"/>
          </p:cNvSpPr>
          <p:nvPr>
            <p:ph idx="1"/>
          </p:nvPr>
        </p:nvSpPr>
        <p:spPr/>
        <p:txBody>
          <a:bodyPr/>
          <a:lstStyle/>
          <a:p>
            <a:pPr algn="just"/>
            <a:r>
              <a:rPr lang="tr-TR" dirty="0"/>
              <a:t>Bir projenin mevcut teknoloji çerçevesinde yapılıp yapılamayacağını belirten rapordur. </a:t>
            </a:r>
            <a:endParaRPr lang="tr-TR" dirty="0" smtClean="0"/>
          </a:p>
          <a:p>
            <a:pPr algn="just"/>
            <a:endParaRPr lang="tr-TR" dirty="0"/>
          </a:p>
          <a:p>
            <a:pPr algn="just"/>
            <a:r>
              <a:rPr lang="tr-TR" dirty="0"/>
              <a:t>Bu raporda mevcut ülke koşulları, teknolojinin sınırları, mevcut donanım yazılım seçenekleri değerlendirilir.</a:t>
            </a:r>
          </a:p>
        </p:txBody>
      </p:sp>
      <p:sp>
        <p:nvSpPr>
          <p:cNvPr id="4" name="Altbilgi Yer Tutucusu 3"/>
          <p:cNvSpPr>
            <a:spLocks noGrp="1"/>
          </p:cNvSpPr>
          <p:nvPr>
            <p:ph type="ftr" sz="quarter" idx="11"/>
          </p:nvPr>
        </p:nvSpPr>
        <p:spPr/>
        <p:txBody>
          <a:bodyPr/>
          <a:lstStyle/>
          <a:p>
            <a:r>
              <a:rPr lang="tr-TR" smtClean="0"/>
              <a:t>Dr. Öğr. Üyesi Ferdi DOĞAN</a:t>
            </a:r>
            <a:endParaRPr lang="tr-TR"/>
          </a:p>
        </p:txBody>
      </p:sp>
      <p:sp>
        <p:nvSpPr>
          <p:cNvPr id="5" name="Slayt Numarası Yer Tutucusu 4"/>
          <p:cNvSpPr>
            <a:spLocks noGrp="1"/>
          </p:cNvSpPr>
          <p:nvPr>
            <p:ph type="sldNum" sz="quarter" idx="12"/>
          </p:nvPr>
        </p:nvSpPr>
        <p:spPr/>
        <p:txBody>
          <a:bodyPr/>
          <a:lstStyle/>
          <a:p>
            <a:fld id="{3B7C7E92-49CC-48F6-A67A-C1E55A58D822}" type="slidenum">
              <a:rPr lang="tr-TR" smtClean="0"/>
              <a:pPr/>
              <a:t>11</a:t>
            </a:fld>
            <a:endParaRPr lang="tr-T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Yasal Fizibilite</a:t>
            </a:r>
          </a:p>
        </p:txBody>
      </p:sp>
      <p:sp>
        <p:nvSpPr>
          <p:cNvPr id="3" name="İçerik Yer Tutucusu 2"/>
          <p:cNvSpPr>
            <a:spLocks noGrp="1"/>
          </p:cNvSpPr>
          <p:nvPr>
            <p:ph idx="1"/>
          </p:nvPr>
        </p:nvSpPr>
        <p:spPr/>
        <p:txBody>
          <a:bodyPr/>
          <a:lstStyle/>
          <a:p>
            <a:pPr algn="just"/>
            <a:r>
              <a:rPr lang="tr-TR" dirty="0"/>
              <a:t>Yapılan teknolojik değişimin ülke yasalarına uygun olup olmadığı, elektronik ortamda yapılan işlemlerin yasalar önünde </a:t>
            </a:r>
            <a:r>
              <a:rPr lang="tr-TR" dirty="0" err="1"/>
              <a:t>manuel</a:t>
            </a:r>
            <a:r>
              <a:rPr lang="tr-TR" dirty="0"/>
              <a:t> olarak yapılanlara eşdeğer olup olmadığı araştırılmalıdır.</a:t>
            </a:r>
          </a:p>
        </p:txBody>
      </p:sp>
      <p:sp>
        <p:nvSpPr>
          <p:cNvPr id="4" name="Altbilgi Yer Tutucusu 3"/>
          <p:cNvSpPr>
            <a:spLocks noGrp="1"/>
          </p:cNvSpPr>
          <p:nvPr>
            <p:ph type="ftr" sz="quarter" idx="11"/>
          </p:nvPr>
        </p:nvSpPr>
        <p:spPr/>
        <p:txBody>
          <a:bodyPr/>
          <a:lstStyle/>
          <a:p>
            <a:r>
              <a:rPr lang="tr-TR" smtClean="0"/>
              <a:t>Dr. Öğr. Üyesi Ferdi DOĞAN</a:t>
            </a:r>
            <a:endParaRPr lang="tr-TR"/>
          </a:p>
        </p:txBody>
      </p:sp>
      <p:sp>
        <p:nvSpPr>
          <p:cNvPr id="5" name="Slayt Numarası Yer Tutucusu 4"/>
          <p:cNvSpPr>
            <a:spLocks noGrp="1"/>
          </p:cNvSpPr>
          <p:nvPr>
            <p:ph type="sldNum" sz="quarter" idx="12"/>
          </p:nvPr>
        </p:nvSpPr>
        <p:spPr/>
        <p:txBody>
          <a:bodyPr/>
          <a:lstStyle/>
          <a:p>
            <a:fld id="{3B7C7E92-49CC-48F6-A67A-C1E55A58D822}" type="slidenum">
              <a:rPr lang="tr-TR" smtClean="0"/>
              <a:pPr/>
              <a:t>12</a:t>
            </a:fld>
            <a:endParaRPr lang="tr-T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Finansal Fizibilite</a:t>
            </a:r>
          </a:p>
        </p:txBody>
      </p:sp>
      <p:sp>
        <p:nvSpPr>
          <p:cNvPr id="3" name="İçerik Yer Tutucusu 2"/>
          <p:cNvSpPr>
            <a:spLocks noGrp="1"/>
          </p:cNvSpPr>
          <p:nvPr>
            <p:ph idx="1"/>
          </p:nvPr>
        </p:nvSpPr>
        <p:spPr/>
        <p:txBody>
          <a:bodyPr/>
          <a:lstStyle/>
          <a:p>
            <a:pPr algn="just"/>
            <a:r>
              <a:rPr lang="tr-TR" dirty="0"/>
              <a:t>Yeni yazılımın maliyeti ile getirilerini ortaya çıkartıp tahmin ederek sistemin mali açıdan uygun olup olmadığının belirlenmesidir.</a:t>
            </a:r>
          </a:p>
          <a:p>
            <a:pPr algn="just"/>
            <a:r>
              <a:rPr lang="tr-TR" dirty="0"/>
              <a:t>Bunun için tüm maliyetler ve tüm getiriler ayrı ayrı tablolar halinde ortaya konur ve beş yıllık bir kestirim yapılarak projenin uygulamaya konduğundan itibaren ne kadar yarar, ne kadar gidere mal olacağı hesaplanır.</a:t>
            </a:r>
          </a:p>
          <a:p>
            <a:pPr algn="just"/>
            <a:r>
              <a:rPr lang="tr-TR" dirty="0"/>
              <a:t>Gider , gelir çalışmaları yapılır.</a:t>
            </a:r>
          </a:p>
          <a:p>
            <a:endParaRPr lang="tr-TR" dirty="0"/>
          </a:p>
        </p:txBody>
      </p:sp>
      <p:sp>
        <p:nvSpPr>
          <p:cNvPr id="4" name="Altbilgi Yer Tutucusu 3"/>
          <p:cNvSpPr>
            <a:spLocks noGrp="1"/>
          </p:cNvSpPr>
          <p:nvPr>
            <p:ph type="ftr" sz="quarter" idx="11"/>
          </p:nvPr>
        </p:nvSpPr>
        <p:spPr/>
        <p:txBody>
          <a:bodyPr/>
          <a:lstStyle/>
          <a:p>
            <a:r>
              <a:rPr lang="tr-TR" smtClean="0"/>
              <a:t>Dr. Öğr. Üyesi Ferdi DOĞAN</a:t>
            </a:r>
            <a:endParaRPr lang="tr-TR"/>
          </a:p>
        </p:txBody>
      </p:sp>
      <p:sp>
        <p:nvSpPr>
          <p:cNvPr id="5" name="Slayt Numarası Yer Tutucusu 4"/>
          <p:cNvSpPr>
            <a:spLocks noGrp="1"/>
          </p:cNvSpPr>
          <p:nvPr>
            <p:ph type="sldNum" sz="quarter" idx="12"/>
          </p:nvPr>
        </p:nvSpPr>
        <p:spPr/>
        <p:txBody>
          <a:bodyPr/>
          <a:lstStyle/>
          <a:p>
            <a:fld id="{3B7C7E92-49CC-48F6-A67A-C1E55A58D822}" type="slidenum">
              <a:rPr lang="tr-TR" smtClean="0"/>
              <a:pPr/>
              <a:t>13</a:t>
            </a:fld>
            <a:endParaRPr lang="tr-T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Finansal Fizibilite</a:t>
            </a:r>
          </a:p>
        </p:txBody>
      </p:sp>
      <p:sp>
        <p:nvSpPr>
          <p:cNvPr id="3" name="İçerik Yer Tutucusu 2"/>
          <p:cNvSpPr>
            <a:spLocks noGrp="1"/>
          </p:cNvSpPr>
          <p:nvPr>
            <p:ph idx="1"/>
          </p:nvPr>
        </p:nvSpPr>
        <p:spPr/>
        <p:txBody>
          <a:bodyPr>
            <a:normAutofit lnSpcReduction="10000"/>
          </a:bodyPr>
          <a:lstStyle/>
          <a:p>
            <a:pPr algn="just"/>
            <a:r>
              <a:rPr lang="tr-TR" dirty="0"/>
              <a:t>Giderler </a:t>
            </a:r>
            <a:r>
              <a:rPr lang="tr-TR" b="1" dirty="0"/>
              <a:t>Geliştirme giderleri ve sürekli giderler </a:t>
            </a:r>
            <a:r>
              <a:rPr lang="tr-TR" dirty="0"/>
              <a:t>olarak iki türlüdür.</a:t>
            </a:r>
          </a:p>
          <a:p>
            <a:pPr algn="just"/>
            <a:r>
              <a:rPr lang="tr-TR" dirty="0"/>
              <a:t>Geliştirme giderleri </a:t>
            </a:r>
            <a:r>
              <a:rPr lang="tr-TR" dirty="0" err="1"/>
              <a:t>sıfırıncı</a:t>
            </a:r>
            <a:r>
              <a:rPr lang="tr-TR" dirty="0"/>
              <a:t> yıl giderleri olarak  da adlandırılır. </a:t>
            </a:r>
          </a:p>
          <a:p>
            <a:pPr algn="just"/>
            <a:r>
              <a:rPr lang="tr-TR" dirty="0"/>
              <a:t>Henüz proje bitmemiş analiz ve tasarım aşamalarındayken geliştirme giderleri ortaya çıkar.</a:t>
            </a:r>
          </a:p>
          <a:p>
            <a:pPr algn="just"/>
            <a:r>
              <a:rPr lang="tr-TR" dirty="0"/>
              <a:t>Örneğin OGS sistemini ele alırsak, projenin planlanması, ne yapılacağı, nerede nasıl yapılacağına karar verilmesi, bilgisayar sistemlerinin alınması, kabloların döşenmesi gibi faaliyetler esnasında oluşan giderler geliştirme giderleridir.</a:t>
            </a:r>
          </a:p>
          <a:p>
            <a:pPr algn="just"/>
            <a:r>
              <a:rPr lang="tr-TR" dirty="0"/>
              <a:t>Henüz sistem çalışmamaktadır ve gelir elde edilmemektedir.</a:t>
            </a:r>
          </a:p>
        </p:txBody>
      </p:sp>
      <p:sp>
        <p:nvSpPr>
          <p:cNvPr id="4" name="Altbilgi Yer Tutucusu 3"/>
          <p:cNvSpPr>
            <a:spLocks noGrp="1"/>
          </p:cNvSpPr>
          <p:nvPr>
            <p:ph type="ftr" sz="quarter" idx="11"/>
          </p:nvPr>
        </p:nvSpPr>
        <p:spPr/>
        <p:txBody>
          <a:bodyPr/>
          <a:lstStyle/>
          <a:p>
            <a:r>
              <a:rPr lang="tr-TR" smtClean="0"/>
              <a:t>Dr. Öğr. Üyesi Ferdi DOĞAN</a:t>
            </a:r>
            <a:endParaRPr lang="tr-TR"/>
          </a:p>
        </p:txBody>
      </p:sp>
      <p:sp>
        <p:nvSpPr>
          <p:cNvPr id="5" name="Slayt Numarası Yer Tutucusu 4"/>
          <p:cNvSpPr>
            <a:spLocks noGrp="1"/>
          </p:cNvSpPr>
          <p:nvPr>
            <p:ph type="sldNum" sz="quarter" idx="12"/>
          </p:nvPr>
        </p:nvSpPr>
        <p:spPr/>
        <p:txBody>
          <a:bodyPr/>
          <a:lstStyle/>
          <a:p>
            <a:fld id="{3B7C7E92-49CC-48F6-A67A-C1E55A58D822}" type="slidenum">
              <a:rPr lang="tr-TR" smtClean="0"/>
              <a:pPr/>
              <a:t>14</a:t>
            </a:fld>
            <a:endParaRPr lang="tr-T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Geliştirme Giderleri</a:t>
            </a:r>
          </a:p>
        </p:txBody>
      </p:sp>
      <p:sp>
        <p:nvSpPr>
          <p:cNvPr id="3" name="İçerik Yer Tutucusu 2"/>
          <p:cNvSpPr>
            <a:spLocks noGrp="1"/>
          </p:cNvSpPr>
          <p:nvPr>
            <p:ph idx="1"/>
          </p:nvPr>
        </p:nvSpPr>
        <p:spPr/>
        <p:txBody>
          <a:bodyPr/>
          <a:lstStyle/>
          <a:p>
            <a:r>
              <a:rPr lang="tr-TR" dirty="0"/>
              <a:t>Geliştirme giderlerine örnek olarak:</a:t>
            </a:r>
          </a:p>
          <a:p>
            <a:r>
              <a:rPr lang="tr-TR" dirty="0"/>
              <a:t>Maaşlar, ücretler,</a:t>
            </a:r>
          </a:p>
          <a:p>
            <a:r>
              <a:rPr lang="tr-TR" dirty="0"/>
              <a:t>Donanım giderleri</a:t>
            </a:r>
          </a:p>
          <a:p>
            <a:r>
              <a:rPr lang="tr-TR" dirty="0"/>
              <a:t>Yazılım lisans ücretleri</a:t>
            </a:r>
          </a:p>
          <a:p>
            <a:r>
              <a:rPr lang="tr-TR" dirty="0"/>
              <a:t>Danışmanlık ücretleri</a:t>
            </a:r>
          </a:p>
          <a:p>
            <a:r>
              <a:rPr lang="tr-TR" dirty="0"/>
              <a:t>Personel eğitim giderleri</a:t>
            </a:r>
          </a:p>
          <a:p>
            <a:r>
              <a:rPr lang="tr-TR" dirty="0"/>
              <a:t>Destek personeli giderleri</a:t>
            </a:r>
          </a:p>
          <a:p>
            <a:endParaRPr lang="tr-TR" dirty="0"/>
          </a:p>
        </p:txBody>
      </p:sp>
      <p:sp>
        <p:nvSpPr>
          <p:cNvPr id="4" name="Altbilgi Yer Tutucusu 3"/>
          <p:cNvSpPr>
            <a:spLocks noGrp="1"/>
          </p:cNvSpPr>
          <p:nvPr>
            <p:ph type="ftr" sz="quarter" idx="11"/>
          </p:nvPr>
        </p:nvSpPr>
        <p:spPr/>
        <p:txBody>
          <a:bodyPr/>
          <a:lstStyle/>
          <a:p>
            <a:r>
              <a:rPr lang="tr-TR" smtClean="0"/>
              <a:t>Dr. Öğr. Üyesi Ferdi DOĞAN</a:t>
            </a:r>
            <a:endParaRPr lang="tr-TR"/>
          </a:p>
        </p:txBody>
      </p:sp>
      <p:sp>
        <p:nvSpPr>
          <p:cNvPr id="5" name="Slayt Numarası Yer Tutucusu 4"/>
          <p:cNvSpPr>
            <a:spLocks noGrp="1"/>
          </p:cNvSpPr>
          <p:nvPr>
            <p:ph type="sldNum" sz="quarter" idx="12"/>
          </p:nvPr>
        </p:nvSpPr>
        <p:spPr/>
        <p:txBody>
          <a:bodyPr/>
          <a:lstStyle/>
          <a:p>
            <a:fld id="{3B7C7E92-49CC-48F6-A67A-C1E55A58D822}" type="slidenum">
              <a:rPr lang="tr-TR" smtClean="0"/>
              <a:pPr/>
              <a:t>15</a:t>
            </a:fld>
            <a:endParaRPr lang="tr-T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Sürekli Giderler</a:t>
            </a:r>
          </a:p>
        </p:txBody>
      </p:sp>
      <p:sp>
        <p:nvSpPr>
          <p:cNvPr id="3" name="İçerik Yer Tutucusu 2"/>
          <p:cNvSpPr>
            <a:spLocks noGrp="1"/>
          </p:cNvSpPr>
          <p:nvPr>
            <p:ph idx="1"/>
          </p:nvPr>
        </p:nvSpPr>
        <p:spPr/>
        <p:txBody>
          <a:bodyPr/>
          <a:lstStyle/>
          <a:p>
            <a:pPr algn="just"/>
            <a:r>
              <a:rPr lang="tr-TR" dirty="0"/>
              <a:t>Sürekli giderler sistem kurulum aşaması tamamlanıp devreye girdikten sonra oluşan ve her yıl düzenli olarak ortaya çıkan giderlerdir.</a:t>
            </a:r>
          </a:p>
          <a:p>
            <a:pPr algn="just"/>
            <a:r>
              <a:rPr lang="tr-TR" dirty="0"/>
              <a:t>Örneğin OGS sisteminde köprü ve otoyollarda sistem kurulduktan sonra oluşan personel, bakım, elektrik gibi giderler bu sınıfa girer. </a:t>
            </a:r>
          </a:p>
          <a:p>
            <a:pPr algn="just"/>
            <a:r>
              <a:rPr lang="tr-TR" dirty="0"/>
              <a:t>Elektrik, İnternet bağlantı ücreti, programlama desteği, Maaş ve ücretler, sarf malzemeleri, bakım onarım, yükseltmeler sürekli giderlerdir.</a:t>
            </a:r>
          </a:p>
        </p:txBody>
      </p:sp>
      <p:sp>
        <p:nvSpPr>
          <p:cNvPr id="4" name="Altbilgi Yer Tutucusu 3"/>
          <p:cNvSpPr>
            <a:spLocks noGrp="1"/>
          </p:cNvSpPr>
          <p:nvPr>
            <p:ph type="ftr" sz="quarter" idx="11"/>
          </p:nvPr>
        </p:nvSpPr>
        <p:spPr/>
        <p:txBody>
          <a:bodyPr/>
          <a:lstStyle/>
          <a:p>
            <a:r>
              <a:rPr lang="tr-TR" smtClean="0"/>
              <a:t>Dr. Öğr. Üyesi Ferdi DOĞAN</a:t>
            </a:r>
            <a:endParaRPr lang="tr-TR"/>
          </a:p>
        </p:txBody>
      </p:sp>
      <p:sp>
        <p:nvSpPr>
          <p:cNvPr id="5" name="Slayt Numarası Yer Tutucusu 4"/>
          <p:cNvSpPr>
            <a:spLocks noGrp="1"/>
          </p:cNvSpPr>
          <p:nvPr>
            <p:ph type="sldNum" sz="quarter" idx="12"/>
          </p:nvPr>
        </p:nvSpPr>
        <p:spPr/>
        <p:txBody>
          <a:bodyPr/>
          <a:lstStyle/>
          <a:p>
            <a:fld id="{3B7C7E92-49CC-48F6-A67A-C1E55A58D822}" type="slidenum">
              <a:rPr lang="tr-TR" smtClean="0"/>
              <a:pPr/>
              <a:t>16</a:t>
            </a:fld>
            <a:endParaRPr lang="tr-T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Soyut giderler</a:t>
            </a:r>
          </a:p>
        </p:txBody>
      </p:sp>
      <p:sp>
        <p:nvSpPr>
          <p:cNvPr id="3" name="İçerik Yer Tutucusu 2"/>
          <p:cNvSpPr>
            <a:spLocks noGrp="1"/>
          </p:cNvSpPr>
          <p:nvPr>
            <p:ph idx="1"/>
          </p:nvPr>
        </p:nvSpPr>
        <p:spPr/>
        <p:txBody>
          <a:bodyPr/>
          <a:lstStyle/>
          <a:p>
            <a:pPr algn="just"/>
            <a:r>
              <a:rPr lang="tr-TR" dirty="0"/>
              <a:t>Bir diğer gider kalemi de soyut giderler olarak ele alınabilir.Projenin türüne göre sürekli veya geliştirme giderleri olarak ele alınabilir.</a:t>
            </a:r>
          </a:p>
          <a:p>
            <a:r>
              <a:rPr lang="tr-TR" dirty="0"/>
              <a:t>Soyut giderlere örnek olarak:</a:t>
            </a:r>
          </a:p>
          <a:p>
            <a:r>
              <a:rPr lang="tr-TR" dirty="0"/>
              <a:t>Personel moral düşüşü</a:t>
            </a:r>
          </a:p>
          <a:p>
            <a:r>
              <a:rPr lang="tr-TR" dirty="0"/>
              <a:t>Üretim kaybı</a:t>
            </a:r>
          </a:p>
          <a:p>
            <a:r>
              <a:rPr lang="tr-TR" dirty="0"/>
              <a:t>Kayıp müşteri ve satış verilebilir.</a:t>
            </a:r>
          </a:p>
        </p:txBody>
      </p:sp>
      <p:sp>
        <p:nvSpPr>
          <p:cNvPr id="4" name="Altbilgi Yer Tutucusu 3"/>
          <p:cNvSpPr>
            <a:spLocks noGrp="1"/>
          </p:cNvSpPr>
          <p:nvPr>
            <p:ph type="ftr" sz="quarter" idx="11"/>
          </p:nvPr>
        </p:nvSpPr>
        <p:spPr/>
        <p:txBody>
          <a:bodyPr/>
          <a:lstStyle/>
          <a:p>
            <a:r>
              <a:rPr lang="tr-TR" smtClean="0"/>
              <a:t>Dr. Öğr. Üyesi Ferdi DOĞAN</a:t>
            </a:r>
            <a:endParaRPr lang="tr-TR"/>
          </a:p>
        </p:txBody>
      </p:sp>
      <p:sp>
        <p:nvSpPr>
          <p:cNvPr id="5" name="Slayt Numarası Yer Tutucusu 4"/>
          <p:cNvSpPr>
            <a:spLocks noGrp="1"/>
          </p:cNvSpPr>
          <p:nvPr>
            <p:ph type="sldNum" sz="quarter" idx="12"/>
          </p:nvPr>
        </p:nvSpPr>
        <p:spPr/>
        <p:txBody>
          <a:bodyPr/>
          <a:lstStyle/>
          <a:p>
            <a:fld id="{3B7C7E92-49CC-48F6-A67A-C1E55A58D822}" type="slidenum">
              <a:rPr lang="tr-TR" smtClean="0"/>
              <a:pPr/>
              <a:t>17</a:t>
            </a:fld>
            <a:endParaRPr lang="tr-T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Gelirler</a:t>
            </a:r>
          </a:p>
        </p:txBody>
      </p:sp>
      <p:sp>
        <p:nvSpPr>
          <p:cNvPr id="3" name="İçerik Yer Tutucusu 2"/>
          <p:cNvSpPr>
            <a:spLocks noGrp="1"/>
          </p:cNvSpPr>
          <p:nvPr>
            <p:ph idx="1"/>
          </p:nvPr>
        </p:nvSpPr>
        <p:spPr/>
        <p:txBody>
          <a:bodyPr>
            <a:normAutofit lnSpcReduction="10000"/>
          </a:bodyPr>
          <a:lstStyle/>
          <a:p>
            <a:pPr algn="just"/>
            <a:r>
              <a:rPr lang="tr-TR" dirty="0"/>
              <a:t>Sistem kurulum aşamasından sonra gelirler ortaya çıkar.Gelirler soyut ve somut olarak ikiye ayrılır. Somut gelirler parasal değere kolay dönüştürülen gelirlerdir.</a:t>
            </a:r>
          </a:p>
          <a:p>
            <a:r>
              <a:rPr lang="tr-TR" dirty="0"/>
              <a:t>Otomasyon sayesinde personel tasarrufu</a:t>
            </a:r>
          </a:p>
          <a:p>
            <a:r>
              <a:rPr lang="tr-TR" dirty="0"/>
              <a:t>Personel sayısının artmaması</a:t>
            </a:r>
          </a:p>
          <a:p>
            <a:r>
              <a:rPr lang="tr-TR" dirty="0"/>
              <a:t>Hatadan kaynaklanan üretim, satış kayıplarının azalması</a:t>
            </a:r>
          </a:p>
          <a:p>
            <a:r>
              <a:rPr lang="tr-TR" dirty="0"/>
              <a:t>Depolama giderlerinde azalış</a:t>
            </a:r>
          </a:p>
          <a:p>
            <a:r>
              <a:rPr lang="tr-TR" dirty="0"/>
              <a:t>Yazışma maliyetlerinin düşüşü.</a:t>
            </a:r>
          </a:p>
          <a:p>
            <a:r>
              <a:rPr lang="tr-TR" dirty="0"/>
              <a:t> </a:t>
            </a:r>
          </a:p>
        </p:txBody>
      </p:sp>
      <p:sp>
        <p:nvSpPr>
          <p:cNvPr id="4" name="Altbilgi Yer Tutucusu 3"/>
          <p:cNvSpPr>
            <a:spLocks noGrp="1"/>
          </p:cNvSpPr>
          <p:nvPr>
            <p:ph type="ftr" sz="quarter" idx="11"/>
          </p:nvPr>
        </p:nvSpPr>
        <p:spPr/>
        <p:txBody>
          <a:bodyPr/>
          <a:lstStyle/>
          <a:p>
            <a:r>
              <a:rPr lang="tr-TR" smtClean="0"/>
              <a:t>Dr. Öğr. Üyesi Ferdi DOĞAN</a:t>
            </a:r>
            <a:endParaRPr lang="tr-TR"/>
          </a:p>
        </p:txBody>
      </p:sp>
      <p:sp>
        <p:nvSpPr>
          <p:cNvPr id="5" name="Slayt Numarası Yer Tutucusu 4"/>
          <p:cNvSpPr>
            <a:spLocks noGrp="1"/>
          </p:cNvSpPr>
          <p:nvPr>
            <p:ph type="sldNum" sz="quarter" idx="12"/>
          </p:nvPr>
        </p:nvSpPr>
        <p:spPr/>
        <p:txBody>
          <a:bodyPr/>
          <a:lstStyle/>
          <a:p>
            <a:fld id="{3B7C7E92-49CC-48F6-A67A-C1E55A58D822}" type="slidenum">
              <a:rPr lang="tr-TR" smtClean="0"/>
              <a:pPr/>
              <a:t>18</a:t>
            </a:fld>
            <a:endParaRPr lang="tr-T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Gelirler</a:t>
            </a:r>
          </a:p>
        </p:txBody>
      </p:sp>
      <p:sp>
        <p:nvSpPr>
          <p:cNvPr id="3" name="İçerik Yer Tutucusu 2"/>
          <p:cNvSpPr>
            <a:spLocks noGrp="1"/>
          </p:cNvSpPr>
          <p:nvPr>
            <p:ph idx="1"/>
          </p:nvPr>
        </p:nvSpPr>
        <p:spPr/>
        <p:txBody>
          <a:bodyPr/>
          <a:lstStyle/>
          <a:p>
            <a:r>
              <a:rPr lang="tr-TR" dirty="0"/>
              <a:t>Soyut gelirler</a:t>
            </a:r>
          </a:p>
          <a:p>
            <a:r>
              <a:rPr lang="tr-TR" dirty="0"/>
              <a:t>Hizmet kalitesinin artması</a:t>
            </a:r>
          </a:p>
          <a:p>
            <a:r>
              <a:rPr lang="tr-TR" dirty="0"/>
              <a:t>Müşteri memnuniyetinin artması</a:t>
            </a:r>
          </a:p>
          <a:p>
            <a:r>
              <a:rPr lang="tr-TR" dirty="0"/>
              <a:t>Piyasaya ayak uydurma ve rekabet gücünde artış.</a:t>
            </a:r>
          </a:p>
          <a:p>
            <a:endParaRPr lang="tr-TR" dirty="0"/>
          </a:p>
        </p:txBody>
      </p:sp>
      <p:sp>
        <p:nvSpPr>
          <p:cNvPr id="4" name="Altbilgi Yer Tutucusu 3"/>
          <p:cNvSpPr>
            <a:spLocks noGrp="1"/>
          </p:cNvSpPr>
          <p:nvPr>
            <p:ph type="ftr" sz="quarter" idx="11"/>
          </p:nvPr>
        </p:nvSpPr>
        <p:spPr/>
        <p:txBody>
          <a:bodyPr/>
          <a:lstStyle/>
          <a:p>
            <a:r>
              <a:rPr lang="tr-TR" smtClean="0"/>
              <a:t>Dr. Öğr. Üyesi Ferdi DOĞAN</a:t>
            </a:r>
            <a:endParaRPr lang="tr-TR"/>
          </a:p>
        </p:txBody>
      </p:sp>
      <p:sp>
        <p:nvSpPr>
          <p:cNvPr id="5" name="Slayt Numarası Yer Tutucusu 4"/>
          <p:cNvSpPr>
            <a:spLocks noGrp="1"/>
          </p:cNvSpPr>
          <p:nvPr>
            <p:ph type="sldNum" sz="quarter" idx="12"/>
          </p:nvPr>
        </p:nvSpPr>
        <p:spPr/>
        <p:txBody>
          <a:bodyPr/>
          <a:lstStyle/>
          <a:p>
            <a:fld id="{3B7C7E92-49CC-48F6-A67A-C1E55A58D822}" type="slidenum">
              <a:rPr lang="tr-TR" smtClean="0"/>
              <a:pPr/>
              <a:t>19</a:t>
            </a:fld>
            <a:endParaRPr lang="tr-T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PLANLAMA</a:t>
            </a:r>
          </a:p>
        </p:txBody>
      </p:sp>
      <p:sp>
        <p:nvSpPr>
          <p:cNvPr id="3" name="İçerik Yer Tutucusu 2"/>
          <p:cNvSpPr>
            <a:spLocks noGrp="1"/>
          </p:cNvSpPr>
          <p:nvPr>
            <p:ph idx="1"/>
          </p:nvPr>
        </p:nvSpPr>
        <p:spPr/>
        <p:txBody>
          <a:bodyPr/>
          <a:lstStyle/>
          <a:p>
            <a:r>
              <a:rPr lang="tr-TR" dirty="0"/>
              <a:t>Bütün projenin gidişatını etkileyebilecek önemli bir evredir. </a:t>
            </a:r>
          </a:p>
          <a:p>
            <a:r>
              <a:rPr lang="tr-TR" dirty="0"/>
              <a:t>Proje planlama evresi süresince yapılması gereken işlerin neler olduğu</a:t>
            </a:r>
          </a:p>
          <a:p>
            <a:r>
              <a:rPr lang="tr-TR" dirty="0"/>
              <a:t>Problemi tanımlamanın önemi</a:t>
            </a:r>
          </a:p>
          <a:p>
            <a:r>
              <a:rPr lang="tr-TR" dirty="0"/>
              <a:t>Fizibilite raporlarının türleri</a:t>
            </a:r>
          </a:p>
          <a:p>
            <a:r>
              <a:rPr lang="tr-TR" dirty="0"/>
              <a:t>Fizibilite raporunun nasıl hazırlanacağı </a:t>
            </a:r>
          </a:p>
          <a:p>
            <a:r>
              <a:rPr lang="tr-TR" dirty="0"/>
              <a:t>Kaynakların planlanması</a:t>
            </a:r>
          </a:p>
          <a:p>
            <a:pPr>
              <a:buNone/>
            </a:pPr>
            <a:r>
              <a:rPr lang="tr-TR" dirty="0"/>
              <a:t>bu başlık altıda incelenecektir.</a:t>
            </a:r>
          </a:p>
          <a:p>
            <a:pPr>
              <a:buNone/>
            </a:pPr>
            <a:endParaRPr lang="tr-TR" dirty="0"/>
          </a:p>
          <a:p>
            <a:endParaRPr lang="tr-TR" dirty="0"/>
          </a:p>
        </p:txBody>
      </p:sp>
      <p:sp>
        <p:nvSpPr>
          <p:cNvPr id="4" name="Altbilgi Yer Tutucusu 3"/>
          <p:cNvSpPr>
            <a:spLocks noGrp="1"/>
          </p:cNvSpPr>
          <p:nvPr>
            <p:ph type="ftr" sz="quarter" idx="11"/>
          </p:nvPr>
        </p:nvSpPr>
        <p:spPr/>
        <p:txBody>
          <a:bodyPr/>
          <a:lstStyle/>
          <a:p>
            <a:r>
              <a:rPr lang="tr-TR" smtClean="0"/>
              <a:t>Dr. Öğr. Üyesi Ferdi DOĞAN</a:t>
            </a:r>
            <a:endParaRPr lang="tr-TR"/>
          </a:p>
        </p:txBody>
      </p:sp>
      <p:sp>
        <p:nvSpPr>
          <p:cNvPr id="5" name="Slayt Numarası Yer Tutucusu 4"/>
          <p:cNvSpPr>
            <a:spLocks noGrp="1"/>
          </p:cNvSpPr>
          <p:nvPr>
            <p:ph type="sldNum" sz="quarter" idx="12"/>
          </p:nvPr>
        </p:nvSpPr>
        <p:spPr/>
        <p:txBody>
          <a:bodyPr/>
          <a:lstStyle/>
          <a:p>
            <a:fld id="{3B7C7E92-49CC-48F6-A67A-C1E55A58D822}" type="slidenum">
              <a:rPr lang="tr-TR" smtClean="0"/>
              <a:pPr/>
              <a:t>2</a:t>
            </a:fld>
            <a:endParaRPr lang="tr-T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pic>
        <p:nvPicPr>
          <p:cNvPr id="6" name="İçerik Yer Tutucusu 5" descr="002.jpg"/>
          <p:cNvPicPr>
            <a:picLocks noGrp="1" noChangeAspect="1"/>
          </p:cNvPicPr>
          <p:nvPr>
            <p:ph idx="1"/>
          </p:nvPr>
        </p:nvPicPr>
        <p:blipFill>
          <a:blip r:embed="rId2"/>
          <a:stretch>
            <a:fillRect/>
          </a:stretch>
        </p:blipFill>
        <p:spPr>
          <a:xfrm>
            <a:off x="-34834" y="0"/>
            <a:ext cx="9178833" cy="7215214"/>
          </a:xfrm>
        </p:spPr>
      </p:pic>
      <p:sp>
        <p:nvSpPr>
          <p:cNvPr id="7" name="Rectangle 6"/>
          <p:cNvSpPr/>
          <p:nvPr/>
        </p:nvSpPr>
        <p:spPr>
          <a:xfrm>
            <a:off x="4000496" y="3071810"/>
            <a:ext cx="5143504" cy="4071966"/>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tr-TR"/>
          </a:p>
        </p:txBody>
      </p:sp>
      <p:sp>
        <p:nvSpPr>
          <p:cNvPr id="3" name="Altbilgi Yer Tutucusu 2"/>
          <p:cNvSpPr>
            <a:spLocks noGrp="1"/>
          </p:cNvSpPr>
          <p:nvPr>
            <p:ph type="ftr" sz="quarter" idx="11"/>
          </p:nvPr>
        </p:nvSpPr>
        <p:spPr/>
        <p:txBody>
          <a:bodyPr/>
          <a:lstStyle/>
          <a:p>
            <a:r>
              <a:rPr lang="tr-TR" smtClean="0"/>
              <a:t>Dr. Öğr. Üyesi Ferdi DOĞAN</a:t>
            </a:r>
            <a:endParaRPr lang="tr-TR"/>
          </a:p>
        </p:txBody>
      </p:sp>
      <p:sp>
        <p:nvSpPr>
          <p:cNvPr id="4" name="Slayt Numarası Yer Tutucusu 3"/>
          <p:cNvSpPr>
            <a:spLocks noGrp="1"/>
          </p:cNvSpPr>
          <p:nvPr>
            <p:ph type="sldNum" sz="quarter" idx="12"/>
          </p:nvPr>
        </p:nvSpPr>
        <p:spPr/>
        <p:txBody>
          <a:bodyPr/>
          <a:lstStyle/>
          <a:p>
            <a:fld id="{3B7C7E92-49CC-48F6-A67A-C1E55A58D822}" type="slidenum">
              <a:rPr lang="tr-TR" smtClean="0"/>
              <a:pPr/>
              <a:t>20</a:t>
            </a:fld>
            <a:endParaRPr lang="tr-T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Zaman Planlaması</a:t>
            </a:r>
          </a:p>
        </p:txBody>
      </p:sp>
      <p:sp>
        <p:nvSpPr>
          <p:cNvPr id="3" name="İçerik Yer Tutucusu 2"/>
          <p:cNvSpPr>
            <a:spLocks noGrp="1"/>
          </p:cNvSpPr>
          <p:nvPr>
            <p:ph idx="1"/>
          </p:nvPr>
        </p:nvSpPr>
        <p:spPr/>
        <p:txBody>
          <a:bodyPr/>
          <a:lstStyle/>
          <a:p>
            <a:pPr algn="just"/>
            <a:r>
              <a:rPr lang="tr-TR" dirty="0"/>
              <a:t>Sistem analistinin zaman planlamasında kullanabileceği araç, yöntem ve yaklaşımlar bu başlıkta incelenecektir.</a:t>
            </a:r>
          </a:p>
          <a:p>
            <a:pPr algn="just"/>
            <a:r>
              <a:rPr lang="tr-TR" dirty="0"/>
              <a:t>Zaman planlaması kurulacak sistemin ne kadar sürede tamamlanacağı, hangi işin ne zaman başlayıp ne zaman biteceğinin ortaya konmasıdır. </a:t>
            </a:r>
          </a:p>
          <a:p>
            <a:pPr algn="just"/>
            <a:r>
              <a:rPr lang="tr-TR" dirty="0"/>
              <a:t>Hangi faaliyetin ne kadar süreceği, faaliyetler arasındaki ilişki, faaliyetin ertelenip ertelenemeyeceği de yürütücünün bilmesi, gereken konulardır. </a:t>
            </a:r>
          </a:p>
        </p:txBody>
      </p:sp>
      <p:sp>
        <p:nvSpPr>
          <p:cNvPr id="4" name="Altbilgi Yer Tutucusu 3"/>
          <p:cNvSpPr>
            <a:spLocks noGrp="1"/>
          </p:cNvSpPr>
          <p:nvPr>
            <p:ph type="ftr" sz="quarter" idx="11"/>
          </p:nvPr>
        </p:nvSpPr>
        <p:spPr/>
        <p:txBody>
          <a:bodyPr/>
          <a:lstStyle/>
          <a:p>
            <a:r>
              <a:rPr lang="tr-TR" smtClean="0"/>
              <a:t>Dr. Öğr. Üyesi Ferdi DOĞAN</a:t>
            </a:r>
            <a:endParaRPr lang="tr-TR"/>
          </a:p>
        </p:txBody>
      </p:sp>
      <p:sp>
        <p:nvSpPr>
          <p:cNvPr id="5" name="Slayt Numarası Yer Tutucusu 4"/>
          <p:cNvSpPr>
            <a:spLocks noGrp="1"/>
          </p:cNvSpPr>
          <p:nvPr>
            <p:ph type="sldNum" sz="quarter" idx="12"/>
          </p:nvPr>
        </p:nvSpPr>
        <p:spPr/>
        <p:txBody>
          <a:bodyPr/>
          <a:lstStyle/>
          <a:p>
            <a:fld id="{3B7C7E92-49CC-48F6-A67A-C1E55A58D822}" type="slidenum">
              <a:rPr lang="tr-TR" smtClean="0"/>
              <a:pPr/>
              <a:t>21</a:t>
            </a:fld>
            <a:endParaRPr lang="tr-T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Zaman Planlaması</a:t>
            </a:r>
          </a:p>
        </p:txBody>
      </p:sp>
      <p:sp>
        <p:nvSpPr>
          <p:cNvPr id="3" name="İçerik Yer Tutucusu 2"/>
          <p:cNvSpPr>
            <a:spLocks noGrp="1"/>
          </p:cNvSpPr>
          <p:nvPr>
            <p:ph idx="1"/>
          </p:nvPr>
        </p:nvSpPr>
        <p:spPr/>
        <p:txBody>
          <a:bodyPr>
            <a:normAutofit/>
          </a:bodyPr>
          <a:lstStyle/>
          <a:p>
            <a:pPr algn="just"/>
            <a:r>
              <a:rPr lang="tr-TR" dirty="0"/>
              <a:t>Proje planlamanın özelliklerini şöyle listeleyebiliriz: İyi bir proje zaman planlaması, </a:t>
            </a:r>
          </a:p>
          <a:p>
            <a:pPr algn="just"/>
            <a:r>
              <a:rPr lang="tr-TR" dirty="0"/>
              <a:t>1. Bir faaliyetin diğer faaliyetlerle olan ve projenin bütünüyle olan ilişkisini gösterir. </a:t>
            </a:r>
          </a:p>
          <a:p>
            <a:pPr algn="just"/>
            <a:r>
              <a:rPr lang="tr-TR" dirty="0"/>
              <a:t>2. Her bir faaliyetin kendisinden önce ve sonra gelen faaliyet ya da faaliyetleri net olarak bildirir. </a:t>
            </a:r>
          </a:p>
          <a:p>
            <a:pPr algn="just"/>
            <a:r>
              <a:rPr lang="tr-TR" dirty="0"/>
              <a:t>3. Her bir faaliyet için gerçekçi süre ve maliyet hesabını mümkün kılar. </a:t>
            </a:r>
          </a:p>
          <a:p>
            <a:pPr algn="just"/>
            <a:r>
              <a:rPr lang="tr-TR" dirty="0"/>
              <a:t>4. Projenin tıkanacağı yerleri belirterek işgücü, zaman ve para gibi unsurları en etkin bir şekilde kullanmamızı sağlar. </a:t>
            </a:r>
          </a:p>
          <a:p>
            <a:pPr algn="just"/>
            <a:endParaRPr lang="tr-TR" dirty="0"/>
          </a:p>
        </p:txBody>
      </p:sp>
      <p:sp>
        <p:nvSpPr>
          <p:cNvPr id="4" name="Altbilgi Yer Tutucusu 3"/>
          <p:cNvSpPr>
            <a:spLocks noGrp="1"/>
          </p:cNvSpPr>
          <p:nvPr>
            <p:ph type="ftr" sz="quarter" idx="11"/>
          </p:nvPr>
        </p:nvSpPr>
        <p:spPr/>
        <p:txBody>
          <a:bodyPr/>
          <a:lstStyle/>
          <a:p>
            <a:r>
              <a:rPr lang="tr-TR" smtClean="0"/>
              <a:t>Dr. Öğr. Üyesi Ferdi DOĞAN</a:t>
            </a:r>
            <a:endParaRPr lang="tr-TR"/>
          </a:p>
        </p:txBody>
      </p:sp>
      <p:sp>
        <p:nvSpPr>
          <p:cNvPr id="5" name="Slayt Numarası Yer Tutucusu 4"/>
          <p:cNvSpPr>
            <a:spLocks noGrp="1"/>
          </p:cNvSpPr>
          <p:nvPr>
            <p:ph type="sldNum" sz="quarter" idx="12"/>
          </p:nvPr>
        </p:nvSpPr>
        <p:spPr/>
        <p:txBody>
          <a:bodyPr/>
          <a:lstStyle/>
          <a:p>
            <a:fld id="{3B7C7E92-49CC-48F6-A67A-C1E55A58D822}" type="slidenum">
              <a:rPr lang="tr-TR" smtClean="0"/>
              <a:pPr/>
              <a:t>22</a:t>
            </a:fld>
            <a:endParaRPr lang="tr-T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Zaman Planlaması</a:t>
            </a:r>
          </a:p>
        </p:txBody>
      </p:sp>
      <p:sp>
        <p:nvSpPr>
          <p:cNvPr id="3" name="İçerik Yer Tutucusu 2"/>
          <p:cNvSpPr>
            <a:spLocks noGrp="1"/>
          </p:cNvSpPr>
          <p:nvPr>
            <p:ph idx="1"/>
          </p:nvPr>
        </p:nvSpPr>
        <p:spPr/>
        <p:txBody>
          <a:bodyPr>
            <a:normAutofit/>
          </a:bodyPr>
          <a:lstStyle/>
          <a:p>
            <a:pPr algn="just"/>
            <a:r>
              <a:rPr lang="tr-TR" dirty="0"/>
              <a:t>Projenin zaman planlaması için atılması gereken adımlarsa şunlardır: </a:t>
            </a:r>
          </a:p>
          <a:p>
            <a:pPr algn="just"/>
            <a:r>
              <a:rPr lang="tr-TR" dirty="0"/>
              <a:t>1. Her bir faaliyet için görevleri, alt görevleri belirleyin. 2. Belirlenen her bir faaliyet için zaman parametrelerini hesaplayın. Gerekirse her bir faaliyetin ayrı ayrı maliyetini belirleyin (tahmin edin). </a:t>
            </a:r>
          </a:p>
          <a:p>
            <a:pPr algn="just"/>
            <a:r>
              <a:rPr lang="tr-TR" dirty="0"/>
              <a:t>3. Hangi faaliyetin, hangi faaliyete bağlı olduğunu, hangisinin önce hangisinin sonra geleceğini belirleyin. 4. Zaman diyagramını çizin. Zaman diyagramı olarak genelde iki ayrı şema kullanılır. Bir tanesi GANNT diğeri PERT / CPM (Project </a:t>
            </a:r>
            <a:r>
              <a:rPr lang="tr-TR" dirty="0" err="1"/>
              <a:t>Evaluation</a:t>
            </a:r>
            <a:r>
              <a:rPr lang="tr-TR" dirty="0"/>
              <a:t> </a:t>
            </a:r>
            <a:r>
              <a:rPr lang="tr-TR" dirty="0" err="1"/>
              <a:t>and</a:t>
            </a:r>
            <a:r>
              <a:rPr lang="tr-TR" dirty="0"/>
              <a:t> </a:t>
            </a:r>
            <a:r>
              <a:rPr lang="tr-TR" dirty="0" err="1"/>
              <a:t>Review</a:t>
            </a:r>
            <a:r>
              <a:rPr lang="tr-TR" dirty="0"/>
              <a:t> </a:t>
            </a:r>
            <a:r>
              <a:rPr lang="tr-TR" dirty="0" err="1"/>
              <a:t>Technique</a:t>
            </a:r>
            <a:r>
              <a:rPr lang="tr-TR" dirty="0"/>
              <a:t>/</a:t>
            </a:r>
            <a:r>
              <a:rPr lang="tr-TR" dirty="0" err="1"/>
              <a:t>Critical</a:t>
            </a:r>
            <a:r>
              <a:rPr lang="tr-TR" dirty="0"/>
              <a:t> </a:t>
            </a:r>
            <a:r>
              <a:rPr lang="tr-TR" dirty="0" err="1"/>
              <a:t>Path</a:t>
            </a:r>
            <a:r>
              <a:rPr lang="tr-TR" dirty="0"/>
              <a:t> </a:t>
            </a:r>
            <a:r>
              <a:rPr lang="tr-TR" dirty="0" err="1"/>
              <a:t>Method</a:t>
            </a:r>
            <a:r>
              <a:rPr lang="tr-TR" dirty="0"/>
              <a:t>)  olarak anılır. </a:t>
            </a:r>
          </a:p>
          <a:p>
            <a:endParaRPr lang="tr-TR" dirty="0"/>
          </a:p>
        </p:txBody>
      </p:sp>
      <p:sp>
        <p:nvSpPr>
          <p:cNvPr id="4" name="Altbilgi Yer Tutucusu 3"/>
          <p:cNvSpPr>
            <a:spLocks noGrp="1"/>
          </p:cNvSpPr>
          <p:nvPr>
            <p:ph type="ftr" sz="quarter" idx="11"/>
          </p:nvPr>
        </p:nvSpPr>
        <p:spPr/>
        <p:txBody>
          <a:bodyPr/>
          <a:lstStyle/>
          <a:p>
            <a:r>
              <a:rPr lang="tr-TR" smtClean="0"/>
              <a:t>Dr. Öğr. Üyesi Ferdi DOĞAN</a:t>
            </a:r>
            <a:endParaRPr lang="tr-TR"/>
          </a:p>
        </p:txBody>
      </p:sp>
      <p:sp>
        <p:nvSpPr>
          <p:cNvPr id="5" name="Slayt Numarası Yer Tutucusu 4"/>
          <p:cNvSpPr>
            <a:spLocks noGrp="1"/>
          </p:cNvSpPr>
          <p:nvPr>
            <p:ph type="sldNum" sz="quarter" idx="12"/>
          </p:nvPr>
        </p:nvSpPr>
        <p:spPr/>
        <p:txBody>
          <a:bodyPr/>
          <a:lstStyle/>
          <a:p>
            <a:fld id="{3B7C7E92-49CC-48F6-A67A-C1E55A58D822}" type="slidenum">
              <a:rPr lang="tr-TR" smtClean="0"/>
              <a:pPr/>
              <a:t>23</a:t>
            </a:fld>
            <a:endParaRPr lang="tr-T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GANNT şeması</a:t>
            </a:r>
          </a:p>
        </p:txBody>
      </p:sp>
      <p:sp>
        <p:nvSpPr>
          <p:cNvPr id="3" name="İçerik Yer Tutucusu 2"/>
          <p:cNvSpPr>
            <a:spLocks noGrp="1"/>
          </p:cNvSpPr>
          <p:nvPr>
            <p:ph idx="1"/>
          </p:nvPr>
        </p:nvSpPr>
        <p:spPr/>
        <p:txBody>
          <a:bodyPr/>
          <a:lstStyle/>
          <a:p>
            <a:pPr algn="just"/>
            <a:r>
              <a:rPr lang="tr-TR" dirty="0"/>
              <a:t>GANNT şeması </a:t>
            </a:r>
            <a:r>
              <a:rPr lang="tr-TR" dirty="0" err="1"/>
              <a:t>Gannt</a:t>
            </a:r>
            <a:r>
              <a:rPr lang="tr-TR" dirty="0"/>
              <a:t> diyagramı, Henry </a:t>
            </a:r>
            <a:r>
              <a:rPr lang="tr-TR" dirty="0" err="1"/>
              <a:t>Gannt</a:t>
            </a:r>
            <a:r>
              <a:rPr lang="tr-TR" dirty="0"/>
              <a:t> (1861-1919) tarafından geliştirilmiş, faaliyetleri ve zamanı, bar şeklinde gösteren bir çizelgedir.</a:t>
            </a:r>
          </a:p>
          <a:p>
            <a:pPr algn="just"/>
            <a:endParaRPr lang="tr-TR" dirty="0"/>
          </a:p>
          <a:p>
            <a:pPr algn="just"/>
            <a:r>
              <a:rPr lang="tr-TR" dirty="0"/>
              <a:t>Hazırlanması ve anlaşılması kolay bir zaman çizelgesidir. özellikle, proje yürütülürken, zamanın ne kadar ilerisinde ya da gerisinde olduğumuzu çok net olarak gösterir. </a:t>
            </a:r>
          </a:p>
          <a:p>
            <a:pPr marL="0" indent="0" algn="just">
              <a:buNone/>
            </a:pPr>
            <a:r>
              <a:rPr lang="tr-TR" dirty="0"/>
              <a:t>Bir sonraki slaytta örnek bir GANNT zaman çizelgesi görülmektedir</a:t>
            </a:r>
          </a:p>
        </p:txBody>
      </p:sp>
      <p:sp>
        <p:nvSpPr>
          <p:cNvPr id="4" name="Altbilgi Yer Tutucusu 3"/>
          <p:cNvSpPr>
            <a:spLocks noGrp="1"/>
          </p:cNvSpPr>
          <p:nvPr>
            <p:ph type="ftr" sz="quarter" idx="11"/>
          </p:nvPr>
        </p:nvSpPr>
        <p:spPr/>
        <p:txBody>
          <a:bodyPr/>
          <a:lstStyle/>
          <a:p>
            <a:r>
              <a:rPr lang="tr-TR" smtClean="0"/>
              <a:t>Dr. Öğr. Üyesi Ferdi DOĞAN</a:t>
            </a:r>
            <a:endParaRPr lang="tr-TR"/>
          </a:p>
        </p:txBody>
      </p:sp>
      <p:sp>
        <p:nvSpPr>
          <p:cNvPr id="5" name="Slayt Numarası Yer Tutucusu 4"/>
          <p:cNvSpPr>
            <a:spLocks noGrp="1"/>
          </p:cNvSpPr>
          <p:nvPr>
            <p:ph type="sldNum" sz="quarter" idx="12"/>
          </p:nvPr>
        </p:nvSpPr>
        <p:spPr/>
        <p:txBody>
          <a:bodyPr/>
          <a:lstStyle/>
          <a:p>
            <a:fld id="{3B7C7E92-49CC-48F6-A67A-C1E55A58D822}" type="slidenum">
              <a:rPr lang="tr-TR" smtClean="0"/>
              <a:pPr/>
              <a:t>24</a:t>
            </a:fld>
            <a:endParaRPr lang="tr-T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pic>
        <p:nvPicPr>
          <p:cNvPr id="1026" name="Picture 2"/>
          <p:cNvPicPr>
            <a:picLocks noChangeAspect="1" noChangeArrowheads="1"/>
          </p:cNvPicPr>
          <p:nvPr/>
        </p:nvPicPr>
        <p:blipFill>
          <a:blip r:embed="rId2"/>
          <a:srcRect/>
          <a:stretch>
            <a:fillRect/>
          </a:stretch>
        </p:blipFill>
        <p:spPr bwMode="auto">
          <a:xfrm>
            <a:off x="0" y="0"/>
            <a:ext cx="9144000" cy="7318661"/>
          </a:xfrm>
          <a:prstGeom prst="rect">
            <a:avLst/>
          </a:prstGeom>
          <a:noFill/>
          <a:ln w="9525">
            <a:noFill/>
            <a:miter lim="800000"/>
            <a:headEnd/>
            <a:tailEnd/>
          </a:ln>
          <a:effectLst/>
        </p:spPr>
      </p:pic>
      <p:sp>
        <p:nvSpPr>
          <p:cNvPr id="4" name="Altbilgi Yer Tutucusu 3"/>
          <p:cNvSpPr>
            <a:spLocks noGrp="1"/>
          </p:cNvSpPr>
          <p:nvPr>
            <p:ph type="ftr" sz="quarter" idx="11"/>
          </p:nvPr>
        </p:nvSpPr>
        <p:spPr/>
        <p:txBody>
          <a:bodyPr/>
          <a:lstStyle/>
          <a:p>
            <a:r>
              <a:rPr lang="tr-TR" smtClean="0"/>
              <a:t>Dr. Öğr. Üyesi Ferdi DOĞAN</a:t>
            </a:r>
            <a:endParaRPr lang="tr-TR"/>
          </a:p>
        </p:txBody>
      </p:sp>
      <p:sp>
        <p:nvSpPr>
          <p:cNvPr id="5" name="Slayt Numarası Yer Tutucusu 4"/>
          <p:cNvSpPr>
            <a:spLocks noGrp="1"/>
          </p:cNvSpPr>
          <p:nvPr>
            <p:ph type="sldNum" sz="quarter" idx="12"/>
          </p:nvPr>
        </p:nvSpPr>
        <p:spPr/>
        <p:txBody>
          <a:bodyPr/>
          <a:lstStyle/>
          <a:p>
            <a:fld id="{3B7C7E92-49CC-48F6-A67A-C1E55A58D822}" type="slidenum">
              <a:rPr lang="tr-TR" smtClean="0"/>
              <a:pPr/>
              <a:t>25</a:t>
            </a:fld>
            <a:endParaRPr lang="tr-T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a:xfrm>
            <a:off x="755576" y="136525"/>
            <a:ext cx="6062663" cy="865187"/>
          </a:xfrm>
        </p:spPr>
        <p:txBody>
          <a:bodyPr>
            <a:normAutofit/>
          </a:bodyPr>
          <a:lstStyle/>
          <a:p>
            <a:r>
              <a:rPr lang="tr-TR" dirty="0"/>
              <a:t>PERT / CPM</a:t>
            </a:r>
          </a:p>
        </p:txBody>
      </p:sp>
      <p:sp>
        <p:nvSpPr>
          <p:cNvPr id="332803" name="AutoShape 3"/>
          <p:cNvSpPr>
            <a:spLocks noGrp="1" noChangeAspect="1" noChangeArrowheads="1"/>
          </p:cNvSpPr>
          <p:nvPr>
            <p:ph idx="1"/>
          </p:nvPr>
        </p:nvSpPr>
        <p:spPr>
          <a:xfrm>
            <a:off x="755576" y="980552"/>
            <a:ext cx="7776542" cy="3600450"/>
          </a:xfrm>
        </p:spPr>
        <p:txBody>
          <a:bodyPr>
            <a:normAutofit/>
          </a:bodyPr>
          <a:lstStyle/>
          <a:p>
            <a:pPr algn="just">
              <a:lnSpc>
                <a:spcPct val="90000"/>
              </a:lnSpc>
            </a:pPr>
            <a:r>
              <a:rPr lang="tr-TR" sz="2000" b="1" i="1" dirty="0"/>
              <a:t>Kritik yol</a:t>
            </a:r>
            <a:r>
              <a:rPr lang="tr-TR" sz="2000" dirty="0"/>
              <a:t>, ağ içindeki, işin tamamlanması için tahmin edilen en uzun süreli yoldur. Bu yol üzerindeki her gecikme sistemin gerçekleştirilmesini erteler.  </a:t>
            </a:r>
          </a:p>
          <a:p>
            <a:pPr algn="just">
              <a:lnSpc>
                <a:spcPct val="90000"/>
              </a:lnSpc>
            </a:pPr>
            <a:r>
              <a:rPr lang="tr-TR" sz="2000" dirty="0"/>
              <a:t>CPM/</a:t>
            </a:r>
            <a:r>
              <a:rPr lang="tr-TR" sz="2000" dirty="0" err="1"/>
              <a:t>PERT'te</a:t>
            </a:r>
            <a:r>
              <a:rPr lang="tr-TR" sz="2000" dirty="0"/>
              <a:t> işler oklarla gösterilir ve bir projenin tamamlanması için gereken olası en kısa süre hesaplanır.CPM/PERT özellikle geniş faaliyet ağı olan büyük geliştirme projelerinde yararlı olur.  </a:t>
            </a:r>
          </a:p>
          <a:p>
            <a:pPr algn="just">
              <a:lnSpc>
                <a:spcPct val="90000"/>
              </a:lnSpc>
            </a:pPr>
            <a:r>
              <a:rPr lang="tr-TR" sz="2000" b="1" dirty="0"/>
              <a:t>PERT ve CPM tekniklerinin temel farkı; </a:t>
            </a:r>
            <a:br>
              <a:rPr lang="tr-TR" sz="2000" b="1" dirty="0"/>
            </a:br>
            <a:r>
              <a:rPr lang="tr-TR" sz="2000" dirty="0" err="1"/>
              <a:t>PERT'in</a:t>
            </a:r>
            <a:r>
              <a:rPr lang="tr-TR" sz="2000" dirty="0"/>
              <a:t> her faaliyet için tahmini süreler belirlemesine karşın, CPM tekniğinin faaliyet sürelerini kesin olarak kabul etmesidir. </a:t>
            </a:r>
            <a:br>
              <a:rPr lang="tr-TR" sz="2000" dirty="0"/>
            </a:br>
            <a:endParaRPr lang="tr-TR" sz="2000" dirty="0"/>
          </a:p>
        </p:txBody>
      </p:sp>
      <p:sp>
        <p:nvSpPr>
          <p:cNvPr id="9" name="Slayt Numarası Yer Tutucusu 4"/>
          <p:cNvSpPr>
            <a:spLocks noGrp="1"/>
          </p:cNvSpPr>
          <p:nvPr>
            <p:ph type="sldNum" sz="quarter" idx="12"/>
          </p:nvPr>
        </p:nvSpPr>
        <p:spPr/>
        <p:txBody>
          <a:bodyPr/>
          <a:lstStyle/>
          <a:p>
            <a:fld id="{D52A017B-E69A-4838-AF10-22F0E15B186C}" type="slidenum">
              <a:rPr lang="tr-TR"/>
              <a:pPr/>
              <a:t>26</a:t>
            </a:fld>
            <a:endParaRPr lang="tr-TR"/>
          </a:p>
        </p:txBody>
      </p:sp>
      <p:pic>
        <p:nvPicPr>
          <p:cNvPr id="332805" name="Picture 5"/>
          <p:cNvPicPr>
            <a:picLocks noChangeAspect="1" noChangeArrowheads="1"/>
          </p:cNvPicPr>
          <p:nvPr/>
        </p:nvPicPr>
        <p:blipFill>
          <a:blip r:embed="rId2"/>
          <a:srcRect/>
          <a:stretch>
            <a:fillRect/>
          </a:stretch>
        </p:blipFill>
        <p:spPr bwMode="auto">
          <a:xfrm>
            <a:off x="1546225" y="5003800"/>
            <a:ext cx="4824413" cy="1854200"/>
          </a:xfrm>
          <a:prstGeom prst="rect">
            <a:avLst/>
          </a:prstGeom>
          <a:noFill/>
          <a:ln w="9525">
            <a:noFill/>
            <a:miter lim="800000"/>
            <a:headEnd/>
            <a:tailEnd/>
          </a:ln>
          <a:effectLst/>
        </p:spPr>
      </p:pic>
      <p:sp>
        <p:nvSpPr>
          <p:cNvPr id="332806" name="Text Box 6"/>
          <p:cNvSpPr txBox="1">
            <a:spLocks noChangeArrowheads="1"/>
          </p:cNvSpPr>
          <p:nvPr/>
        </p:nvSpPr>
        <p:spPr bwMode="auto">
          <a:xfrm>
            <a:off x="4138613" y="4854575"/>
            <a:ext cx="1800225" cy="396875"/>
          </a:xfrm>
          <a:prstGeom prst="rect">
            <a:avLst/>
          </a:prstGeom>
          <a:solidFill>
            <a:schemeClr val="bg1"/>
          </a:solidFill>
          <a:ln w="9525">
            <a:noFill/>
            <a:miter lim="800000"/>
            <a:headEnd/>
            <a:tailEnd/>
          </a:ln>
          <a:effectLst/>
        </p:spPr>
        <p:txBody>
          <a:bodyPr>
            <a:spAutoFit/>
          </a:bodyPr>
          <a:lstStyle/>
          <a:p>
            <a:pPr>
              <a:spcBef>
                <a:spcPct val="50000"/>
              </a:spcBef>
            </a:pPr>
            <a:r>
              <a:rPr lang="tr-TR"/>
              <a:t>9 hafta</a:t>
            </a:r>
          </a:p>
        </p:txBody>
      </p:sp>
      <p:sp>
        <p:nvSpPr>
          <p:cNvPr id="332807" name="Text Box 7"/>
          <p:cNvSpPr txBox="1">
            <a:spLocks noChangeArrowheads="1"/>
          </p:cNvSpPr>
          <p:nvPr/>
        </p:nvSpPr>
        <p:spPr bwMode="auto">
          <a:xfrm>
            <a:off x="3059113" y="6223000"/>
            <a:ext cx="1800225" cy="396875"/>
          </a:xfrm>
          <a:prstGeom prst="rect">
            <a:avLst/>
          </a:prstGeom>
          <a:solidFill>
            <a:schemeClr val="bg1"/>
          </a:solidFill>
          <a:ln w="9525">
            <a:noFill/>
            <a:miter lim="800000"/>
            <a:headEnd/>
            <a:tailEnd/>
          </a:ln>
          <a:effectLst/>
        </p:spPr>
        <p:txBody>
          <a:bodyPr>
            <a:spAutoFit/>
          </a:bodyPr>
          <a:lstStyle/>
          <a:p>
            <a:pPr>
              <a:spcBef>
                <a:spcPct val="50000"/>
              </a:spcBef>
            </a:pPr>
            <a:r>
              <a:rPr lang="tr-TR"/>
              <a:t>3 hafta</a:t>
            </a:r>
          </a:p>
        </p:txBody>
      </p:sp>
      <p:sp>
        <p:nvSpPr>
          <p:cNvPr id="332808" name="Text Box 8"/>
          <p:cNvSpPr txBox="1">
            <a:spLocks noChangeArrowheads="1"/>
          </p:cNvSpPr>
          <p:nvPr/>
        </p:nvSpPr>
        <p:spPr bwMode="auto">
          <a:xfrm>
            <a:off x="2627313" y="4638675"/>
            <a:ext cx="1368425" cy="396875"/>
          </a:xfrm>
          <a:prstGeom prst="rect">
            <a:avLst/>
          </a:prstGeom>
          <a:solidFill>
            <a:schemeClr val="bg1"/>
          </a:solidFill>
          <a:ln w="9525">
            <a:noFill/>
            <a:miter lim="800000"/>
            <a:headEnd/>
            <a:tailEnd/>
          </a:ln>
          <a:effectLst/>
        </p:spPr>
        <p:txBody>
          <a:bodyPr>
            <a:spAutoFit/>
          </a:bodyPr>
          <a:lstStyle/>
          <a:p>
            <a:pPr>
              <a:spcBef>
                <a:spcPct val="50000"/>
              </a:spcBef>
            </a:pPr>
            <a:r>
              <a:rPr lang="tr-TR"/>
              <a:t>3 hafta</a:t>
            </a:r>
          </a:p>
        </p:txBody>
      </p:sp>
      <p:sp>
        <p:nvSpPr>
          <p:cNvPr id="2" name="Altbilgi Yer Tutucusu 1"/>
          <p:cNvSpPr>
            <a:spLocks noGrp="1"/>
          </p:cNvSpPr>
          <p:nvPr>
            <p:ph type="ftr" sz="quarter" idx="11"/>
          </p:nvPr>
        </p:nvSpPr>
        <p:spPr/>
        <p:txBody>
          <a:bodyPr/>
          <a:lstStyle/>
          <a:p>
            <a:r>
              <a:rPr lang="tr-TR" smtClean="0"/>
              <a:t>Dr. Öğr. Üyesi Ferdi DOĞAN</a:t>
            </a:r>
            <a:endParaRPr lang="tr-T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PROJE KAYNAKLARI </a:t>
            </a:r>
          </a:p>
        </p:txBody>
      </p:sp>
      <p:sp>
        <p:nvSpPr>
          <p:cNvPr id="3" name="İçerik Yer Tutucusu 2"/>
          <p:cNvSpPr>
            <a:spLocks noGrp="1"/>
          </p:cNvSpPr>
          <p:nvPr>
            <p:ph idx="1"/>
          </p:nvPr>
        </p:nvSpPr>
        <p:spPr>
          <a:xfrm>
            <a:off x="755576" y="1285860"/>
            <a:ext cx="7931224" cy="5038740"/>
          </a:xfrm>
        </p:spPr>
        <p:txBody>
          <a:bodyPr/>
          <a:lstStyle/>
          <a:p>
            <a:pPr algn="just"/>
            <a:r>
              <a:rPr lang="tr-TR" dirty="0"/>
              <a:t>Bir yazılım projesi planlanırken, projede kullanılacak kaynaklar dikkatlice ele alınmalıdır. Proje kaynakları yandaki gibi üç başlıkta ele alınabilir. Planlama, bu kaynakların tanımlarını yapar ve zaman kullanımı, görev süreleri, edinilme zamanlarını planlar. </a:t>
            </a:r>
          </a:p>
          <a:p>
            <a:endParaRPr lang="tr-TR" dirty="0"/>
          </a:p>
        </p:txBody>
      </p:sp>
      <p:pic>
        <p:nvPicPr>
          <p:cNvPr id="48130" name="Picture 2"/>
          <p:cNvPicPr>
            <a:picLocks noChangeAspect="1" noChangeArrowheads="1"/>
          </p:cNvPicPr>
          <p:nvPr/>
        </p:nvPicPr>
        <p:blipFill>
          <a:blip r:embed="rId2"/>
          <a:srcRect/>
          <a:stretch>
            <a:fillRect/>
          </a:stretch>
        </p:blipFill>
        <p:spPr bwMode="auto">
          <a:xfrm>
            <a:off x="1700213" y="3471863"/>
            <a:ext cx="3481846" cy="2957533"/>
          </a:xfrm>
          <a:prstGeom prst="rect">
            <a:avLst/>
          </a:prstGeom>
          <a:noFill/>
          <a:ln w="9525">
            <a:noFill/>
            <a:miter lim="800000"/>
            <a:headEnd/>
            <a:tailEnd/>
          </a:ln>
        </p:spPr>
      </p:pic>
      <p:sp>
        <p:nvSpPr>
          <p:cNvPr id="4" name="Altbilgi Yer Tutucusu 3"/>
          <p:cNvSpPr>
            <a:spLocks noGrp="1"/>
          </p:cNvSpPr>
          <p:nvPr>
            <p:ph type="ftr" sz="quarter" idx="11"/>
          </p:nvPr>
        </p:nvSpPr>
        <p:spPr/>
        <p:txBody>
          <a:bodyPr/>
          <a:lstStyle/>
          <a:p>
            <a:r>
              <a:rPr lang="tr-TR" smtClean="0"/>
              <a:t>Dr. Öğr. Üyesi Ferdi DOĞAN</a:t>
            </a:r>
            <a:endParaRPr lang="tr-TR"/>
          </a:p>
        </p:txBody>
      </p:sp>
      <p:sp>
        <p:nvSpPr>
          <p:cNvPr id="5" name="Slayt Numarası Yer Tutucusu 4"/>
          <p:cNvSpPr>
            <a:spLocks noGrp="1"/>
          </p:cNvSpPr>
          <p:nvPr>
            <p:ph type="sldNum" sz="quarter" idx="12"/>
          </p:nvPr>
        </p:nvSpPr>
        <p:spPr/>
        <p:txBody>
          <a:bodyPr/>
          <a:lstStyle/>
          <a:p>
            <a:fld id="{3B7C7E92-49CC-48F6-A67A-C1E55A58D822}" type="slidenum">
              <a:rPr lang="tr-TR" smtClean="0"/>
              <a:pPr/>
              <a:t>27</a:t>
            </a:fld>
            <a:endParaRPr lang="tr-T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b="1" dirty="0"/>
              <a:t>Yazılım Kaynakları </a:t>
            </a:r>
            <a:endParaRPr lang="tr-TR" dirty="0"/>
          </a:p>
        </p:txBody>
      </p:sp>
      <p:sp>
        <p:nvSpPr>
          <p:cNvPr id="3" name="İçerik Yer Tutucusu 2"/>
          <p:cNvSpPr>
            <a:spLocks noGrp="1"/>
          </p:cNvSpPr>
          <p:nvPr>
            <p:ph idx="1"/>
          </p:nvPr>
        </p:nvSpPr>
        <p:spPr/>
        <p:txBody>
          <a:bodyPr/>
          <a:lstStyle/>
          <a:p>
            <a:pPr algn="just"/>
            <a:r>
              <a:rPr lang="tr-TR" dirty="0"/>
              <a:t>Günümüzde, yazılım projelerinin geliştirilmesinde kullanılan araç ve yöntemler büyük ölçekte otomatik hale getirilmiş ve bilgisayar destekli olarak kullanılmaktadır. </a:t>
            </a:r>
            <a:endParaRPr lang="tr-TR" dirty="0" smtClean="0"/>
          </a:p>
          <a:p>
            <a:pPr algn="just"/>
            <a:endParaRPr lang="tr-TR" dirty="0"/>
          </a:p>
          <a:p>
            <a:pPr algn="just"/>
            <a:r>
              <a:rPr lang="tr-TR" dirty="0"/>
              <a:t>Bilgisayar destekli bu araçlar, Bilgisayar Destekli Tasarım (BDT) ya da Bilgisayar Destekli Mühendislik (BDM-CASE) araçları olarak bilinmektedir. (</a:t>
            </a:r>
            <a:r>
              <a:rPr lang="tr-TR" dirty="0" err="1"/>
              <a:t>Select</a:t>
            </a:r>
            <a:r>
              <a:rPr lang="tr-TR" dirty="0"/>
              <a:t> </a:t>
            </a:r>
            <a:r>
              <a:rPr lang="tr-TR" dirty="0" err="1"/>
              <a:t>Solution</a:t>
            </a:r>
            <a:r>
              <a:rPr lang="tr-TR" dirty="0"/>
              <a:t> </a:t>
            </a:r>
            <a:r>
              <a:rPr lang="tr-TR" dirty="0" err="1"/>
              <a:t>Factory</a:t>
            </a:r>
            <a:r>
              <a:rPr lang="tr-TR" dirty="0"/>
              <a:t>, </a:t>
            </a:r>
            <a:r>
              <a:rPr lang="tr-TR" dirty="0" err="1"/>
              <a:t>Visible</a:t>
            </a:r>
            <a:r>
              <a:rPr lang="tr-TR" dirty="0"/>
              <a:t> </a:t>
            </a:r>
            <a:r>
              <a:rPr lang="tr-TR" dirty="0" err="1"/>
              <a:t>Analiyst</a:t>
            </a:r>
            <a:r>
              <a:rPr lang="tr-TR" dirty="0"/>
              <a:t>, </a:t>
            </a:r>
            <a:r>
              <a:rPr lang="tr-TR" dirty="0" err="1"/>
              <a:t>Silverrun</a:t>
            </a:r>
            <a:r>
              <a:rPr lang="tr-TR" dirty="0"/>
              <a:t>, </a:t>
            </a:r>
            <a:r>
              <a:rPr lang="tr-TR" dirty="0" err="1"/>
              <a:t>Dataworks</a:t>
            </a:r>
            <a:r>
              <a:rPr lang="tr-TR" dirty="0"/>
              <a:t>, IBM </a:t>
            </a:r>
            <a:r>
              <a:rPr lang="tr-TR" dirty="0" err="1"/>
              <a:t>Rational</a:t>
            </a:r>
            <a:r>
              <a:rPr lang="tr-TR" dirty="0"/>
              <a:t>, FED-CASE)</a:t>
            </a:r>
          </a:p>
          <a:p>
            <a:endParaRPr lang="tr-TR" dirty="0"/>
          </a:p>
        </p:txBody>
      </p:sp>
      <p:sp>
        <p:nvSpPr>
          <p:cNvPr id="4" name="Altbilgi Yer Tutucusu 3"/>
          <p:cNvSpPr>
            <a:spLocks noGrp="1"/>
          </p:cNvSpPr>
          <p:nvPr>
            <p:ph type="ftr" sz="quarter" idx="11"/>
          </p:nvPr>
        </p:nvSpPr>
        <p:spPr/>
        <p:txBody>
          <a:bodyPr/>
          <a:lstStyle/>
          <a:p>
            <a:r>
              <a:rPr lang="tr-TR" smtClean="0"/>
              <a:t>Dr. Öğr. Üyesi Ferdi DOĞAN</a:t>
            </a:r>
            <a:endParaRPr lang="tr-TR"/>
          </a:p>
        </p:txBody>
      </p:sp>
      <p:sp>
        <p:nvSpPr>
          <p:cNvPr id="5" name="Slayt Numarası Yer Tutucusu 4"/>
          <p:cNvSpPr>
            <a:spLocks noGrp="1"/>
          </p:cNvSpPr>
          <p:nvPr>
            <p:ph type="sldNum" sz="quarter" idx="12"/>
          </p:nvPr>
        </p:nvSpPr>
        <p:spPr/>
        <p:txBody>
          <a:bodyPr/>
          <a:lstStyle/>
          <a:p>
            <a:fld id="{3B7C7E92-49CC-48F6-A67A-C1E55A58D822}" type="slidenum">
              <a:rPr lang="tr-TR" smtClean="0"/>
              <a:pPr/>
              <a:t>28</a:t>
            </a:fld>
            <a:endParaRPr lang="tr-T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t>Yazılım Kaynakları </a:t>
            </a:r>
            <a:endParaRPr lang="tr-TR" dirty="0"/>
          </a:p>
        </p:txBody>
      </p:sp>
      <p:sp>
        <p:nvSpPr>
          <p:cNvPr id="3" name="İçerik Yer Tutucusu 2"/>
          <p:cNvSpPr>
            <a:spLocks noGrp="1"/>
          </p:cNvSpPr>
          <p:nvPr>
            <p:ph idx="1"/>
          </p:nvPr>
        </p:nvSpPr>
        <p:spPr>
          <a:xfrm>
            <a:off x="938758" y="1484784"/>
            <a:ext cx="7633742" cy="5112568"/>
          </a:xfrm>
        </p:spPr>
        <p:txBody>
          <a:bodyPr>
            <a:normAutofit lnSpcReduction="10000"/>
          </a:bodyPr>
          <a:lstStyle/>
          <a:p>
            <a:pPr lvl="0" algn="just"/>
            <a:r>
              <a:rPr lang="tr-TR" b="1" dirty="0"/>
              <a:t>İş Sistemleri Planlama Araçları: </a:t>
            </a:r>
            <a:r>
              <a:rPr lang="tr-TR" dirty="0"/>
              <a:t>İş sistemleri planlama araçları, kurumlardaki iş akış yapısının üst modelinin üretilmesinde kullanılmaktadır. Bilgi akışı, bilgi yapısı, iş birimlerindeki tıkanıklıklar bu araçlar kanalıyla ortaya çıkarılır. </a:t>
            </a:r>
            <a:endParaRPr lang="tr-TR" dirty="0" smtClean="0"/>
          </a:p>
          <a:p>
            <a:pPr lvl="0" algn="just"/>
            <a:endParaRPr lang="tr-TR" dirty="0"/>
          </a:p>
          <a:p>
            <a:pPr lvl="0" algn="just"/>
            <a:r>
              <a:rPr lang="tr-TR" b="1" dirty="0"/>
              <a:t>Proje Yönetim Araçları:</a:t>
            </a:r>
            <a:r>
              <a:rPr lang="tr-TR" dirty="0"/>
              <a:t> Proje yöneticisi tarafından, projede yapılan işlerin izlenmesi, kaynak ataması, proje iş yapısının üretilmesi, gözlenen değerlerin işlenmesi türündeki işlerin yapılmasını sağlayan araçlardır. </a:t>
            </a:r>
            <a:endParaRPr lang="tr-TR" dirty="0" smtClean="0"/>
          </a:p>
          <a:p>
            <a:pPr lvl="0" algn="just"/>
            <a:endParaRPr lang="tr-TR" dirty="0"/>
          </a:p>
          <a:p>
            <a:pPr lvl="0" algn="just"/>
            <a:r>
              <a:rPr lang="tr-TR" b="1" dirty="0"/>
              <a:t>Çözümleme ve Tasarım Araçları:</a:t>
            </a:r>
            <a:r>
              <a:rPr lang="tr-TR" dirty="0"/>
              <a:t> Sistem yazılım kullanıcı yordamları, metin düzenleyiciler, derleyiciler, hata ayıklayıcılar, nesne kökenli programlama araçları, görsel programlama platformları türündeki programlama araçları yazılım geliştirmede kullanılması kaçınılmaz araçlardır. </a:t>
            </a:r>
          </a:p>
          <a:p>
            <a:pPr algn="just"/>
            <a:endParaRPr lang="tr-TR" dirty="0"/>
          </a:p>
        </p:txBody>
      </p:sp>
      <p:sp>
        <p:nvSpPr>
          <p:cNvPr id="4" name="Altbilgi Yer Tutucusu 3"/>
          <p:cNvSpPr>
            <a:spLocks noGrp="1"/>
          </p:cNvSpPr>
          <p:nvPr>
            <p:ph type="ftr" sz="quarter" idx="11"/>
          </p:nvPr>
        </p:nvSpPr>
        <p:spPr/>
        <p:txBody>
          <a:bodyPr/>
          <a:lstStyle/>
          <a:p>
            <a:r>
              <a:rPr lang="tr-TR" smtClean="0"/>
              <a:t>Dr. Öğr. Üyesi Ferdi DOĞAN</a:t>
            </a:r>
            <a:endParaRPr lang="tr-TR"/>
          </a:p>
        </p:txBody>
      </p:sp>
      <p:sp>
        <p:nvSpPr>
          <p:cNvPr id="5" name="Slayt Numarası Yer Tutucusu 4"/>
          <p:cNvSpPr>
            <a:spLocks noGrp="1"/>
          </p:cNvSpPr>
          <p:nvPr>
            <p:ph type="sldNum" sz="quarter" idx="12"/>
          </p:nvPr>
        </p:nvSpPr>
        <p:spPr/>
        <p:txBody>
          <a:bodyPr/>
          <a:lstStyle/>
          <a:p>
            <a:fld id="{3B7C7E92-49CC-48F6-A67A-C1E55A58D822}" type="slidenum">
              <a:rPr lang="tr-TR" smtClean="0"/>
              <a:pPr/>
              <a:t>29</a:t>
            </a:fld>
            <a:endParaRPr lang="tr-T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t>Planlama Aşamasının Önemi</a:t>
            </a:r>
            <a:endParaRPr lang="tr-TR" dirty="0"/>
          </a:p>
        </p:txBody>
      </p:sp>
      <p:sp>
        <p:nvSpPr>
          <p:cNvPr id="3" name="İçerik Yer Tutucusu 2"/>
          <p:cNvSpPr>
            <a:spLocks noGrp="1"/>
          </p:cNvSpPr>
          <p:nvPr>
            <p:ph idx="1"/>
          </p:nvPr>
        </p:nvSpPr>
        <p:spPr/>
        <p:txBody>
          <a:bodyPr>
            <a:normAutofit lnSpcReduction="10000"/>
          </a:bodyPr>
          <a:lstStyle/>
          <a:p>
            <a:pPr algn="just"/>
            <a:r>
              <a:rPr lang="tr-TR" dirty="0"/>
              <a:t>Bu evrede eldeki projenin neden gerekli olduğu, ne kadar sürede, ne kadar maliyetle tamamlanacağı, yeni sistemin getirilerinin neler olacağı gibi konular ele alınır. </a:t>
            </a:r>
          </a:p>
          <a:p>
            <a:pPr algn="just"/>
            <a:r>
              <a:rPr lang="tr-TR" dirty="0"/>
              <a:t>Planlama evresinin çeşitli aşamalarında proje onaydan geçer ve planlamanın bitişiyle son bir onay verilerek projenin analiz evresine geçilir. </a:t>
            </a:r>
          </a:p>
          <a:p>
            <a:pPr algn="just"/>
            <a:r>
              <a:rPr lang="tr-TR" dirty="0"/>
              <a:t>Planlama evresi aynı zamanda projeye devam edilip edilmeyeceğine karar verilen evredir. </a:t>
            </a:r>
          </a:p>
          <a:p>
            <a:pPr algn="just"/>
            <a:r>
              <a:rPr lang="tr-TR" dirty="0"/>
              <a:t>Bazı projeler bu evrede iptal edilebilir ya da kapsamı daha geniş daha dar hale getirilerek uygulamaya yeni-den konulabilir</a:t>
            </a:r>
          </a:p>
        </p:txBody>
      </p:sp>
      <p:sp>
        <p:nvSpPr>
          <p:cNvPr id="4" name="Altbilgi Yer Tutucusu 3"/>
          <p:cNvSpPr>
            <a:spLocks noGrp="1"/>
          </p:cNvSpPr>
          <p:nvPr>
            <p:ph type="ftr" sz="quarter" idx="11"/>
          </p:nvPr>
        </p:nvSpPr>
        <p:spPr/>
        <p:txBody>
          <a:bodyPr/>
          <a:lstStyle/>
          <a:p>
            <a:r>
              <a:rPr lang="tr-TR" smtClean="0"/>
              <a:t>Dr. Öğr. Üyesi Ferdi DOĞAN</a:t>
            </a:r>
            <a:endParaRPr lang="tr-TR"/>
          </a:p>
        </p:txBody>
      </p:sp>
      <p:sp>
        <p:nvSpPr>
          <p:cNvPr id="5" name="Slayt Numarası Yer Tutucusu 4"/>
          <p:cNvSpPr>
            <a:spLocks noGrp="1"/>
          </p:cNvSpPr>
          <p:nvPr>
            <p:ph type="sldNum" sz="quarter" idx="12"/>
          </p:nvPr>
        </p:nvSpPr>
        <p:spPr/>
        <p:txBody>
          <a:bodyPr/>
          <a:lstStyle/>
          <a:p>
            <a:fld id="{3B7C7E92-49CC-48F6-A67A-C1E55A58D822}" type="slidenum">
              <a:rPr lang="tr-TR" smtClean="0"/>
              <a:pPr/>
              <a:t>3</a:t>
            </a:fld>
            <a:endParaRPr lang="tr-T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t>Yazılım Kaynakları </a:t>
            </a:r>
            <a:endParaRPr lang="tr-TR" dirty="0"/>
          </a:p>
        </p:txBody>
      </p:sp>
      <p:sp>
        <p:nvSpPr>
          <p:cNvPr id="3" name="İçerik Yer Tutucusu 2"/>
          <p:cNvSpPr>
            <a:spLocks noGrp="1"/>
          </p:cNvSpPr>
          <p:nvPr>
            <p:ph idx="1"/>
          </p:nvPr>
        </p:nvSpPr>
        <p:spPr>
          <a:xfrm>
            <a:off x="938758" y="1628800"/>
            <a:ext cx="7633742" cy="5112568"/>
          </a:xfrm>
        </p:spPr>
        <p:txBody>
          <a:bodyPr>
            <a:normAutofit lnSpcReduction="10000"/>
          </a:bodyPr>
          <a:lstStyle/>
          <a:p>
            <a:pPr lvl="0" algn="just"/>
            <a:r>
              <a:rPr lang="tr-TR" b="1" dirty="0"/>
              <a:t>Programlama Araçları:</a:t>
            </a:r>
            <a:r>
              <a:rPr lang="tr-TR" dirty="0"/>
              <a:t> Doğruluk, bilginin hatasız olması ile özdeştir. Büyük bir veri yığınıyla uğraşıldığında, genelde kayıt ve hesaplama hataları ortaya çıkar. Bu gibi durumlarda, doğruluk özelliği daha fazla önem kazanır. </a:t>
            </a:r>
            <a:endParaRPr lang="tr-TR" dirty="0" smtClean="0"/>
          </a:p>
          <a:p>
            <a:pPr lvl="0" algn="just"/>
            <a:endParaRPr lang="tr-TR" dirty="0"/>
          </a:p>
          <a:p>
            <a:pPr lvl="0" algn="just"/>
            <a:r>
              <a:rPr lang="tr-TR" b="1" dirty="0"/>
              <a:t>Sınama Araçları:</a:t>
            </a:r>
            <a:r>
              <a:rPr lang="tr-TR" dirty="0"/>
              <a:t> Kapsam çözümleyiciler, sınama verisi üreticiler, otomatik sınama yordamları, yazılımın doğrulama ve geçerleme işlemlerinde kullanılmaktadır. </a:t>
            </a:r>
            <a:endParaRPr lang="tr-TR" dirty="0" smtClean="0"/>
          </a:p>
          <a:p>
            <a:pPr lvl="0" algn="just"/>
            <a:endParaRPr lang="tr-TR" dirty="0"/>
          </a:p>
          <a:p>
            <a:pPr algn="just"/>
            <a:r>
              <a:rPr lang="tr-TR" b="1" dirty="0" err="1"/>
              <a:t>Prototipleme</a:t>
            </a:r>
            <a:r>
              <a:rPr lang="tr-TR" b="1" dirty="0"/>
              <a:t> ve Benzetim Araçları:</a:t>
            </a:r>
            <a:r>
              <a:rPr lang="tr-TR" dirty="0"/>
              <a:t> Bu araçları temel olarak, geliştirmenin erken aşamalarında kullanıcıya, sonuç ürünün çalışması ile ilgili fikir vermek ve yönlendirmek amacıyla  kullanılmaktadır. Basit ekran oluşturma işlevi görevlerinden, gerçek zamanlı sistemler için zaman ve süreç benzetimi (uçak </a:t>
            </a:r>
            <a:r>
              <a:rPr lang="tr-TR" dirty="0" err="1"/>
              <a:t>simulatörleri</a:t>
            </a:r>
            <a:r>
              <a:rPr lang="tr-TR" dirty="0"/>
              <a:t> gibi) yapanlara kadar geniş bir yelpazeye yayılmışlardır. </a:t>
            </a:r>
          </a:p>
        </p:txBody>
      </p:sp>
      <p:sp>
        <p:nvSpPr>
          <p:cNvPr id="4" name="Altbilgi Yer Tutucusu 3"/>
          <p:cNvSpPr>
            <a:spLocks noGrp="1"/>
          </p:cNvSpPr>
          <p:nvPr>
            <p:ph type="ftr" sz="quarter" idx="11"/>
          </p:nvPr>
        </p:nvSpPr>
        <p:spPr/>
        <p:txBody>
          <a:bodyPr/>
          <a:lstStyle/>
          <a:p>
            <a:r>
              <a:rPr lang="tr-TR" smtClean="0"/>
              <a:t>Dr. Öğr. Üyesi Ferdi DOĞAN</a:t>
            </a:r>
            <a:endParaRPr lang="tr-TR"/>
          </a:p>
        </p:txBody>
      </p:sp>
      <p:sp>
        <p:nvSpPr>
          <p:cNvPr id="5" name="Slayt Numarası Yer Tutucusu 4"/>
          <p:cNvSpPr>
            <a:spLocks noGrp="1"/>
          </p:cNvSpPr>
          <p:nvPr>
            <p:ph type="sldNum" sz="quarter" idx="12"/>
          </p:nvPr>
        </p:nvSpPr>
        <p:spPr/>
        <p:txBody>
          <a:bodyPr/>
          <a:lstStyle/>
          <a:p>
            <a:fld id="{3B7C7E92-49CC-48F6-A67A-C1E55A58D822}" type="slidenum">
              <a:rPr lang="tr-TR" smtClean="0"/>
              <a:pPr/>
              <a:t>30</a:t>
            </a:fld>
            <a:endParaRPr lang="tr-T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t>Yazılım Kaynakları </a:t>
            </a:r>
            <a:endParaRPr lang="tr-TR" dirty="0"/>
          </a:p>
        </p:txBody>
      </p:sp>
      <p:sp>
        <p:nvSpPr>
          <p:cNvPr id="3" name="İçerik Yer Tutucusu 2"/>
          <p:cNvSpPr>
            <a:spLocks noGrp="1"/>
          </p:cNvSpPr>
          <p:nvPr>
            <p:ph idx="1"/>
          </p:nvPr>
        </p:nvSpPr>
        <p:spPr/>
        <p:txBody>
          <a:bodyPr>
            <a:normAutofit lnSpcReduction="10000"/>
          </a:bodyPr>
          <a:lstStyle/>
          <a:p>
            <a:pPr lvl="0" algn="just"/>
            <a:r>
              <a:rPr lang="tr-TR" b="1" dirty="0"/>
              <a:t>Bakım Araçları:</a:t>
            </a:r>
            <a:r>
              <a:rPr lang="tr-TR" dirty="0"/>
              <a:t> Program bakımını kolaylaştıran, programın anlaşılmasına yönelik olarak kullanılan tersine mühendislik ya da yeniden mühendislik araçları bakım araçlarına örnek olarak verilebilir. Bu araçlar, verilen bir kaynak kodundan, program  şemalarının üretilmesi, program veri yapısının ortaya çıkarılması gibi işlevleri yerine getirirler. </a:t>
            </a:r>
            <a:endParaRPr lang="tr-TR" dirty="0" smtClean="0"/>
          </a:p>
          <a:p>
            <a:pPr lvl="0" algn="just"/>
            <a:endParaRPr lang="tr-TR" dirty="0"/>
          </a:p>
          <a:p>
            <a:pPr lvl="0" algn="just"/>
            <a:r>
              <a:rPr lang="tr-TR" b="1" dirty="0"/>
              <a:t>Destek Araçları:</a:t>
            </a:r>
            <a:r>
              <a:rPr lang="tr-TR" dirty="0"/>
              <a:t> İşletim sistemleri, belge işleme sistemleri, ağ yazılımları, elektronik posta ve ortam yönetim araçları, bu araçlara örnek olarak verilebilir. </a:t>
            </a:r>
          </a:p>
          <a:p>
            <a:endParaRPr lang="tr-TR" dirty="0"/>
          </a:p>
        </p:txBody>
      </p:sp>
      <p:sp>
        <p:nvSpPr>
          <p:cNvPr id="4" name="Altbilgi Yer Tutucusu 3"/>
          <p:cNvSpPr>
            <a:spLocks noGrp="1"/>
          </p:cNvSpPr>
          <p:nvPr>
            <p:ph type="ftr" sz="quarter" idx="11"/>
          </p:nvPr>
        </p:nvSpPr>
        <p:spPr/>
        <p:txBody>
          <a:bodyPr/>
          <a:lstStyle/>
          <a:p>
            <a:r>
              <a:rPr lang="tr-TR" smtClean="0"/>
              <a:t>Dr. Öğr. Üyesi Ferdi DOĞAN</a:t>
            </a:r>
            <a:endParaRPr lang="tr-TR"/>
          </a:p>
        </p:txBody>
      </p:sp>
      <p:sp>
        <p:nvSpPr>
          <p:cNvPr id="5" name="Slayt Numarası Yer Tutucusu 4"/>
          <p:cNvSpPr>
            <a:spLocks noGrp="1"/>
          </p:cNvSpPr>
          <p:nvPr>
            <p:ph type="sldNum" sz="quarter" idx="12"/>
          </p:nvPr>
        </p:nvSpPr>
        <p:spPr/>
        <p:txBody>
          <a:bodyPr/>
          <a:lstStyle/>
          <a:p>
            <a:fld id="{3B7C7E92-49CC-48F6-A67A-C1E55A58D822}" type="slidenum">
              <a:rPr lang="tr-TR" smtClean="0"/>
              <a:pPr/>
              <a:t>31</a:t>
            </a:fld>
            <a:endParaRPr lang="tr-T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İnsan Kaynakları </a:t>
            </a:r>
          </a:p>
        </p:txBody>
      </p:sp>
      <p:sp>
        <p:nvSpPr>
          <p:cNvPr id="3" name="İçerik Yer Tutucusu 2"/>
          <p:cNvSpPr>
            <a:spLocks noGrp="1"/>
          </p:cNvSpPr>
          <p:nvPr>
            <p:ph idx="1"/>
          </p:nvPr>
        </p:nvSpPr>
        <p:spPr>
          <a:xfrm>
            <a:off x="938758" y="1628800"/>
            <a:ext cx="7633742" cy="4608512"/>
          </a:xfrm>
        </p:spPr>
        <p:txBody>
          <a:bodyPr numCol="2">
            <a:normAutofit fontScale="92500" lnSpcReduction="20000"/>
          </a:bodyPr>
          <a:lstStyle/>
          <a:p>
            <a:r>
              <a:rPr lang="tr-TR" dirty="0"/>
              <a:t>Bir yazılım projesinde yer alacak kişilerin olası görev tanımları aşağıda verilmektedir: </a:t>
            </a:r>
          </a:p>
          <a:p>
            <a:pPr lvl="0"/>
            <a:r>
              <a:rPr lang="tr-TR" dirty="0"/>
              <a:t/>
            </a:r>
            <a:br>
              <a:rPr lang="tr-TR" dirty="0"/>
            </a:br>
            <a:r>
              <a:rPr lang="tr-TR" dirty="0"/>
              <a:t>Proje Yöneticisi </a:t>
            </a:r>
          </a:p>
          <a:p>
            <a:pPr lvl="0"/>
            <a:r>
              <a:rPr lang="tr-TR" dirty="0"/>
              <a:t>Kalite Uzmanı</a:t>
            </a:r>
          </a:p>
          <a:p>
            <a:pPr lvl="0"/>
            <a:r>
              <a:rPr lang="tr-TR" dirty="0"/>
              <a:t>Yazılım Ekip Lideri </a:t>
            </a:r>
          </a:p>
          <a:p>
            <a:pPr lvl="0"/>
            <a:r>
              <a:rPr lang="tr-TR" dirty="0"/>
              <a:t>Donanım Ekip Lideri</a:t>
            </a:r>
          </a:p>
          <a:p>
            <a:pPr lvl="0"/>
            <a:r>
              <a:rPr lang="tr-TR" dirty="0"/>
              <a:t>Web Tasarımcısı </a:t>
            </a:r>
          </a:p>
          <a:p>
            <a:pPr lvl="0"/>
            <a:r>
              <a:rPr lang="tr-TR" dirty="0"/>
              <a:t>Donanım Mühendisi</a:t>
            </a:r>
          </a:p>
          <a:p>
            <a:pPr lvl="0"/>
            <a:r>
              <a:rPr lang="tr-TR" dirty="0"/>
              <a:t>Proje Sekreteri </a:t>
            </a:r>
          </a:p>
          <a:p>
            <a:pPr lvl="0"/>
            <a:r>
              <a:rPr lang="tr-TR" dirty="0"/>
              <a:t>Bilgisayar Ağ Uzmanı</a:t>
            </a:r>
          </a:p>
          <a:p>
            <a:pPr lvl="0"/>
            <a:r>
              <a:rPr lang="tr-TR" dirty="0"/>
              <a:t>Sistem Çözümleyici </a:t>
            </a:r>
          </a:p>
          <a:p>
            <a:pPr lvl="0"/>
            <a:r>
              <a:rPr lang="tr-TR" dirty="0"/>
              <a:t>Yazılım Destek Elemanı</a:t>
            </a:r>
          </a:p>
          <a:p>
            <a:pPr lvl="0"/>
            <a:r>
              <a:rPr lang="tr-TR" dirty="0"/>
              <a:t>Sistem Tasarımcı </a:t>
            </a:r>
          </a:p>
          <a:p>
            <a:pPr lvl="0"/>
            <a:r>
              <a:rPr lang="tr-TR" dirty="0"/>
              <a:t>Donanım Destek Elemanı</a:t>
            </a:r>
          </a:p>
          <a:p>
            <a:pPr lvl="0"/>
            <a:r>
              <a:rPr lang="tr-TR" dirty="0"/>
              <a:t>Programcı </a:t>
            </a:r>
          </a:p>
          <a:p>
            <a:pPr lvl="0"/>
            <a:r>
              <a:rPr lang="tr-TR" dirty="0"/>
              <a:t>Eğitim Ekip Lideri</a:t>
            </a:r>
          </a:p>
          <a:p>
            <a:pPr lvl="0"/>
            <a:r>
              <a:rPr lang="tr-TR" dirty="0"/>
              <a:t>Sistem Yöneticisi </a:t>
            </a:r>
          </a:p>
          <a:p>
            <a:pPr lvl="0"/>
            <a:r>
              <a:rPr lang="tr-TR" dirty="0"/>
              <a:t>Eğitmen</a:t>
            </a:r>
          </a:p>
          <a:p>
            <a:pPr lvl="0"/>
            <a:r>
              <a:rPr lang="tr-TR" dirty="0"/>
              <a:t>Veri Tabanı Yöneticisi </a:t>
            </a:r>
          </a:p>
          <a:p>
            <a:pPr lvl="0"/>
            <a:r>
              <a:rPr lang="tr-TR" dirty="0"/>
              <a:t>Denetleyici</a:t>
            </a:r>
          </a:p>
          <a:p>
            <a:pPr lvl="0"/>
            <a:r>
              <a:rPr lang="tr-TR" dirty="0"/>
              <a:t>Kalite Sağlama Yöneticisi </a:t>
            </a:r>
          </a:p>
          <a:p>
            <a:pPr lvl="0"/>
            <a:r>
              <a:rPr lang="tr-TR" dirty="0"/>
              <a:t>Çağrı Merkezi Elemanı </a:t>
            </a:r>
          </a:p>
          <a:p>
            <a:r>
              <a:rPr lang="tr-TR" dirty="0"/>
              <a:t/>
            </a:r>
            <a:br>
              <a:rPr lang="tr-TR" dirty="0"/>
            </a:br>
            <a:endParaRPr lang="tr-TR" dirty="0"/>
          </a:p>
        </p:txBody>
      </p:sp>
      <p:sp>
        <p:nvSpPr>
          <p:cNvPr id="4" name="Altbilgi Yer Tutucusu 3"/>
          <p:cNvSpPr>
            <a:spLocks noGrp="1"/>
          </p:cNvSpPr>
          <p:nvPr>
            <p:ph type="ftr" sz="quarter" idx="11"/>
          </p:nvPr>
        </p:nvSpPr>
        <p:spPr/>
        <p:txBody>
          <a:bodyPr/>
          <a:lstStyle/>
          <a:p>
            <a:r>
              <a:rPr lang="tr-TR" smtClean="0"/>
              <a:t>Dr. Öğr. Üyesi Ferdi DOĞAN</a:t>
            </a:r>
            <a:endParaRPr lang="tr-TR"/>
          </a:p>
        </p:txBody>
      </p:sp>
      <p:sp>
        <p:nvSpPr>
          <p:cNvPr id="5" name="Slayt Numarası Yer Tutucusu 4"/>
          <p:cNvSpPr>
            <a:spLocks noGrp="1"/>
          </p:cNvSpPr>
          <p:nvPr>
            <p:ph type="sldNum" sz="quarter" idx="12"/>
          </p:nvPr>
        </p:nvSpPr>
        <p:spPr/>
        <p:txBody>
          <a:bodyPr/>
          <a:lstStyle/>
          <a:p>
            <a:fld id="{3B7C7E92-49CC-48F6-A67A-C1E55A58D822}" type="slidenum">
              <a:rPr lang="tr-TR" smtClean="0"/>
              <a:pPr/>
              <a:t>32</a:t>
            </a:fld>
            <a:endParaRPr lang="tr-T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Donanım Kaynakları </a:t>
            </a:r>
          </a:p>
        </p:txBody>
      </p:sp>
      <p:sp>
        <p:nvSpPr>
          <p:cNvPr id="3" name="İçerik Yer Tutucusu 2"/>
          <p:cNvSpPr>
            <a:spLocks noGrp="1"/>
          </p:cNvSpPr>
          <p:nvPr>
            <p:ph idx="1"/>
          </p:nvPr>
        </p:nvSpPr>
        <p:spPr/>
        <p:txBody>
          <a:bodyPr/>
          <a:lstStyle/>
          <a:p>
            <a:pPr algn="just"/>
            <a:r>
              <a:rPr lang="tr-TR" dirty="0"/>
              <a:t>Günümüzde donanım sistemleri giderek açık sistem mimarisine dönüşmektedir. Geçmişteki marka bağımlılığı giderek ortadan kalkmaktadır. Yazılım projelerinde kullanılacak donanım kaynakları aşağıdaki gibi sınıflandırılabilir. </a:t>
            </a:r>
          </a:p>
          <a:p>
            <a:endParaRPr lang="tr-TR" dirty="0"/>
          </a:p>
        </p:txBody>
      </p:sp>
      <p:pic>
        <p:nvPicPr>
          <p:cNvPr id="55298" name="Picture 2"/>
          <p:cNvPicPr>
            <a:picLocks noChangeAspect="1" noChangeArrowheads="1"/>
          </p:cNvPicPr>
          <p:nvPr/>
        </p:nvPicPr>
        <p:blipFill>
          <a:blip r:embed="rId2"/>
          <a:srcRect/>
          <a:stretch>
            <a:fillRect/>
          </a:stretch>
        </p:blipFill>
        <p:spPr bwMode="auto">
          <a:xfrm>
            <a:off x="1785918" y="3786190"/>
            <a:ext cx="3540125" cy="2371725"/>
          </a:xfrm>
          <a:prstGeom prst="rect">
            <a:avLst/>
          </a:prstGeom>
          <a:noFill/>
          <a:ln w="9525">
            <a:noFill/>
            <a:miter lim="800000"/>
            <a:headEnd/>
            <a:tailEnd/>
          </a:ln>
        </p:spPr>
      </p:pic>
      <p:sp>
        <p:nvSpPr>
          <p:cNvPr id="4" name="Altbilgi Yer Tutucusu 3"/>
          <p:cNvSpPr>
            <a:spLocks noGrp="1"/>
          </p:cNvSpPr>
          <p:nvPr>
            <p:ph type="ftr" sz="quarter" idx="11"/>
          </p:nvPr>
        </p:nvSpPr>
        <p:spPr/>
        <p:txBody>
          <a:bodyPr/>
          <a:lstStyle/>
          <a:p>
            <a:r>
              <a:rPr lang="tr-TR" smtClean="0"/>
              <a:t>Dr. Öğr. Üyesi Ferdi DOĞAN</a:t>
            </a:r>
            <a:endParaRPr lang="tr-TR"/>
          </a:p>
        </p:txBody>
      </p:sp>
      <p:sp>
        <p:nvSpPr>
          <p:cNvPr id="5" name="Slayt Numarası Yer Tutucusu 4"/>
          <p:cNvSpPr>
            <a:spLocks noGrp="1"/>
          </p:cNvSpPr>
          <p:nvPr>
            <p:ph type="sldNum" sz="quarter" idx="12"/>
          </p:nvPr>
        </p:nvSpPr>
        <p:spPr/>
        <p:txBody>
          <a:bodyPr/>
          <a:lstStyle/>
          <a:p>
            <a:fld id="{3B7C7E92-49CC-48F6-A67A-C1E55A58D822}" type="slidenum">
              <a:rPr lang="tr-TR" smtClean="0"/>
              <a:pPr/>
              <a:t>33</a:t>
            </a:fld>
            <a:endParaRPr lang="tr-T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sp>
        <p:nvSpPr>
          <p:cNvPr id="4" name="Altbilgi Yer Tutucusu 3"/>
          <p:cNvSpPr>
            <a:spLocks noGrp="1"/>
          </p:cNvSpPr>
          <p:nvPr>
            <p:ph type="ftr" sz="quarter" idx="11"/>
          </p:nvPr>
        </p:nvSpPr>
        <p:spPr/>
        <p:txBody>
          <a:bodyPr/>
          <a:lstStyle/>
          <a:p>
            <a:r>
              <a:rPr lang="tr-TR" smtClean="0"/>
              <a:t>Dr. Öğr. Üyesi Ferdi DOĞAN</a:t>
            </a:r>
            <a:endParaRPr lang="tr-TR"/>
          </a:p>
        </p:txBody>
      </p:sp>
      <p:sp>
        <p:nvSpPr>
          <p:cNvPr id="5" name="Slayt Numarası Yer Tutucusu 4"/>
          <p:cNvSpPr>
            <a:spLocks noGrp="1"/>
          </p:cNvSpPr>
          <p:nvPr>
            <p:ph type="sldNum" sz="quarter" idx="12"/>
          </p:nvPr>
        </p:nvSpPr>
        <p:spPr/>
        <p:txBody>
          <a:bodyPr/>
          <a:lstStyle/>
          <a:p>
            <a:fld id="{3B7C7E92-49CC-48F6-A67A-C1E55A58D822}" type="slidenum">
              <a:rPr lang="tr-TR" smtClean="0"/>
              <a:pPr/>
              <a:t>34</a:t>
            </a:fld>
            <a:endParaRPr lang="tr-T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0A7D14-7B67-4022-A8BE-1CCD4A0F1B0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Başlık 1"/>
          <p:cNvSpPr>
            <a:spLocks noGrp="1"/>
          </p:cNvSpPr>
          <p:nvPr>
            <p:ph type="title"/>
          </p:nvPr>
        </p:nvSpPr>
        <p:spPr>
          <a:xfrm>
            <a:off x="938758" y="382385"/>
            <a:ext cx="7633742" cy="1492132"/>
          </a:xfrm>
        </p:spPr>
        <p:txBody>
          <a:bodyPr anchor="ctr">
            <a:normAutofit/>
          </a:bodyPr>
          <a:lstStyle/>
          <a:p>
            <a:r>
              <a:rPr lang="tr-TR" dirty="0"/>
              <a:t>Planlama Aşamasında Yapılacak İşlemler</a:t>
            </a:r>
          </a:p>
        </p:txBody>
      </p:sp>
      <p:sp>
        <p:nvSpPr>
          <p:cNvPr id="11" name="Freeform 6">
            <a:extLst>
              <a:ext uri="{FF2B5EF4-FFF2-40B4-BE49-F238E27FC236}">
                <a16:creationId xmlns:a16="http://schemas.microsoft.com/office/drawing/2014/main" id="{AB09A9E8-BF27-4613-A775-071F082083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664368"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txBody>
          <a:bodyPr/>
          <a:lstStyle/>
          <a:p>
            <a:endParaRPr lang="tr-TR"/>
          </a:p>
        </p:txBody>
      </p:sp>
      <p:sp>
        <p:nvSpPr>
          <p:cNvPr id="13" name="Rectangle 12">
            <a:extLst>
              <a:ext uri="{FF2B5EF4-FFF2-40B4-BE49-F238E27FC236}">
                <a16:creationId xmlns:a16="http://schemas.microsoft.com/office/drawing/2014/main" id="{C3AFE299-6F79-44AF-9A77-2DC2DC1F84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graphicFrame>
        <p:nvGraphicFramePr>
          <p:cNvPr id="5" name="İçerik Yer Tutucusu 2">
            <a:extLst>
              <a:ext uri="{FF2B5EF4-FFF2-40B4-BE49-F238E27FC236}">
                <a16:creationId xmlns:a16="http://schemas.microsoft.com/office/drawing/2014/main" id="{83FB383C-F794-9802-9DC1-7731298A377F}"/>
              </a:ext>
            </a:extLst>
          </p:cNvPr>
          <p:cNvGraphicFramePr>
            <a:graphicFrameLocks noGrp="1"/>
          </p:cNvGraphicFramePr>
          <p:nvPr>
            <p:ph idx="1"/>
            <p:extLst>
              <p:ext uri="{D42A27DB-BD31-4B8C-83A1-F6EECF244321}">
                <p14:modId xmlns:p14="http://schemas.microsoft.com/office/powerpoint/2010/main" val="2467124462"/>
              </p:ext>
            </p:extLst>
          </p:nvPr>
        </p:nvGraphicFramePr>
        <p:xfrm>
          <a:off x="938212" y="2286000"/>
          <a:ext cx="7634288"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Altbilgi Yer Tutucusu 2"/>
          <p:cNvSpPr>
            <a:spLocks noGrp="1"/>
          </p:cNvSpPr>
          <p:nvPr>
            <p:ph type="ftr" sz="quarter" idx="11"/>
          </p:nvPr>
        </p:nvSpPr>
        <p:spPr/>
        <p:txBody>
          <a:bodyPr/>
          <a:lstStyle/>
          <a:p>
            <a:r>
              <a:rPr lang="tr-TR" smtClean="0"/>
              <a:t>Dr. Öğr. Üyesi Ferdi DOĞAN</a:t>
            </a:r>
            <a:endParaRPr lang="tr-TR"/>
          </a:p>
        </p:txBody>
      </p:sp>
      <p:sp>
        <p:nvSpPr>
          <p:cNvPr id="4" name="Slayt Numarası Yer Tutucusu 3"/>
          <p:cNvSpPr>
            <a:spLocks noGrp="1"/>
          </p:cNvSpPr>
          <p:nvPr>
            <p:ph type="sldNum" sz="quarter" idx="12"/>
          </p:nvPr>
        </p:nvSpPr>
        <p:spPr/>
        <p:txBody>
          <a:bodyPr/>
          <a:lstStyle/>
          <a:p>
            <a:fld id="{3B7C7E92-49CC-48F6-A67A-C1E55A58D822}" type="slidenum">
              <a:rPr lang="tr-TR" smtClean="0"/>
              <a:pPr/>
              <a:t>4</a:t>
            </a:fld>
            <a:endParaRPr lang="tr-T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t>Problemin Tanımlanması</a:t>
            </a:r>
            <a:endParaRPr lang="tr-TR" dirty="0"/>
          </a:p>
        </p:txBody>
      </p:sp>
      <p:sp>
        <p:nvSpPr>
          <p:cNvPr id="3" name="İçerik Yer Tutucusu 2"/>
          <p:cNvSpPr>
            <a:spLocks noGrp="1"/>
          </p:cNvSpPr>
          <p:nvPr>
            <p:ph idx="1"/>
          </p:nvPr>
        </p:nvSpPr>
        <p:spPr/>
        <p:txBody>
          <a:bodyPr/>
          <a:lstStyle/>
          <a:p>
            <a:pPr algn="just"/>
            <a:r>
              <a:rPr lang="tr-TR" dirty="0"/>
              <a:t>Problemin tanımlanması aşamasında, </a:t>
            </a:r>
            <a:r>
              <a:rPr lang="tr-TR" b="1" dirty="0"/>
              <a:t>yeni bir sistem geliştirmenin nedenleri tartışılır. </a:t>
            </a:r>
          </a:p>
          <a:p>
            <a:pPr algn="just"/>
            <a:r>
              <a:rPr lang="tr-TR" dirty="0"/>
              <a:t>Gerçekten böyle yeni bir sisteme gereksinim var mı?</a:t>
            </a:r>
          </a:p>
          <a:p>
            <a:pPr algn="just"/>
            <a:r>
              <a:rPr lang="tr-TR" dirty="0"/>
              <a:t>Eğer varsa, bunun nedenleri nelerdir. </a:t>
            </a:r>
          </a:p>
          <a:p>
            <a:pPr algn="just"/>
            <a:r>
              <a:rPr lang="tr-TR" dirty="0"/>
              <a:t>Proje Yönetim Kurulu ve sistem analistlerin birlikte yapacağı bir toplantıyla sistemin gerekliliği tartışılır.</a:t>
            </a:r>
          </a:p>
          <a:p>
            <a:pPr algn="just"/>
            <a:r>
              <a:rPr lang="tr-TR" dirty="0"/>
              <a:t>Problemin tanımlanması aşamasında yapılacak bir diğer iş, yeni sistemin yararlarını, amaçlarını ve kapasitesini sıralamaktır</a:t>
            </a:r>
          </a:p>
        </p:txBody>
      </p:sp>
      <p:sp>
        <p:nvSpPr>
          <p:cNvPr id="4" name="Altbilgi Yer Tutucusu 3"/>
          <p:cNvSpPr>
            <a:spLocks noGrp="1"/>
          </p:cNvSpPr>
          <p:nvPr>
            <p:ph type="ftr" sz="quarter" idx="11"/>
          </p:nvPr>
        </p:nvSpPr>
        <p:spPr/>
        <p:txBody>
          <a:bodyPr/>
          <a:lstStyle/>
          <a:p>
            <a:r>
              <a:rPr lang="tr-TR" smtClean="0"/>
              <a:t>Dr. Öğr. Üyesi Ferdi DOĞAN</a:t>
            </a:r>
            <a:endParaRPr lang="tr-TR"/>
          </a:p>
        </p:txBody>
      </p:sp>
      <p:sp>
        <p:nvSpPr>
          <p:cNvPr id="5" name="Slayt Numarası Yer Tutucusu 4"/>
          <p:cNvSpPr>
            <a:spLocks noGrp="1"/>
          </p:cNvSpPr>
          <p:nvPr>
            <p:ph type="sldNum" sz="quarter" idx="12"/>
          </p:nvPr>
        </p:nvSpPr>
        <p:spPr/>
        <p:txBody>
          <a:bodyPr/>
          <a:lstStyle/>
          <a:p>
            <a:fld id="{3B7C7E92-49CC-48F6-A67A-C1E55A58D822}" type="slidenum">
              <a:rPr lang="tr-TR" smtClean="0"/>
              <a:pPr/>
              <a:t>5</a:t>
            </a:fld>
            <a:endParaRPr lang="tr-T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ÖRNEK(Mobil hastane bilişim sistemi problemin tanımlanması. </a:t>
            </a:r>
          </a:p>
        </p:txBody>
      </p:sp>
      <p:sp>
        <p:nvSpPr>
          <p:cNvPr id="3" name="İçerik Yer Tutucusu 2"/>
          <p:cNvSpPr>
            <a:spLocks noGrp="1"/>
          </p:cNvSpPr>
          <p:nvPr>
            <p:ph idx="1"/>
          </p:nvPr>
        </p:nvSpPr>
        <p:spPr>
          <a:xfrm>
            <a:off x="938758" y="2286002"/>
            <a:ext cx="7633742" cy="4383358"/>
          </a:xfrm>
        </p:spPr>
        <p:txBody>
          <a:bodyPr>
            <a:normAutofit lnSpcReduction="10000"/>
          </a:bodyPr>
          <a:lstStyle/>
          <a:p>
            <a:pPr algn="just"/>
            <a:r>
              <a:rPr lang="tr-TR" dirty="0"/>
              <a:t>Gelişen teknolojiyle birlikte sağlık alanında yapılan yeniliklerde ve rakipleri içerisinde elektronik ortama geçiş alanında geri kalınmıştır. </a:t>
            </a:r>
          </a:p>
          <a:p>
            <a:pPr algn="just"/>
            <a:r>
              <a:rPr lang="tr-TR" dirty="0"/>
              <a:t>Randevu sistemi yetersiz kalmıştır. Hastanemiz, hastalara ulaşma konusunda geleneksel yolları kullanmaya devam etmektedir.</a:t>
            </a:r>
          </a:p>
          <a:p>
            <a:pPr algn="just"/>
            <a:r>
              <a:rPr lang="tr-TR" dirty="0"/>
              <a:t>Yapılan hasta anketleri olumsuz sonuçlar göstermektedir Hasta takibi konusunda var olan sistemin kayda değer ve hastaneyi rahatlatıcı bir faydası bulunmamaktadır. </a:t>
            </a:r>
          </a:p>
          <a:p>
            <a:pPr algn="just"/>
            <a:r>
              <a:rPr lang="tr-TR" dirty="0"/>
              <a:t>Sistem mobil teknolojiyi desteklemekte fakat kullanılmamaktadır</a:t>
            </a:r>
          </a:p>
          <a:p>
            <a:pPr algn="just"/>
            <a:r>
              <a:rPr lang="tr-TR" dirty="0"/>
              <a:t>Gerçekleştirilecek olan mobil hastane projesi ile müşteri memnuniyetinin arttırılması, </a:t>
            </a:r>
            <a:r>
              <a:rPr lang="tr-TR" b="1" dirty="0"/>
              <a:t>yıllar içinde kar oranlarında gözle görülür artış olması ve rekabet alanında avantaj kazanılması hedeflenmektedir. </a:t>
            </a:r>
          </a:p>
        </p:txBody>
      </p:sp>
      <p:sp>
        <p:nvSpPr>
          <p:cNvPr id="4" name="Altbilgi Yer Tutucusu 3"/>
          <p:cNvSpPr>
            <a:spLocks noGrp="1"/>
          </p:cNvSpPr>
          <p:nvPr>
            <p:ph type="ftr" sz="quarter" idx="11"/>
          </p:nvPr>
        </p:nvSpPr>
        <p:spPr/>
        <p:txBody>
          <a:bodyPr/>
          <a:lstStyle/>
          <a:p>
            <a:r>
              <a:rPr lang="tr-TR" smtClean="0"/>
              <a:t>Dr. Öğr. Üyesi Ferdi DOĞAN</a:t>
            </a:r>
            <a:endParaRPr lang="tr-TR"/>
          </a:p>
        </p:txBody>
      </p:sp>
      <p:sp>
        <p:nvSpPr>
          <p:cNvPr id="5" name="Slayt Numarası Yer Tutucusu 4"/>
          <p:cNvSpPr>
            <a:spLocks noGrp="1"/>
          </p:cNvSpPr>
          <p:nvPr>
            <p:ph type="sldNum" sz="quarter" idx="12"/>
          </p:nvPr>
        </p:nvSpPr>
        <p:spPr/>
        <p:txBody>
          <a:bodyPr/>
          <a:lstStyle/>
          <a:p>
            <a:fld id="{3B7C7E92-49CC-48F6-A67A-C1E55A58D822}" type="slidenum">
              <a:rPr lang="tr-TR" smtClean="0"/>
              <a:pPr/>
              <a:t>6</a:t>
            </a:fld>
            <a:endParaRPr lang="tr-T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Mobil hastane projesi için hedeflenenler </a:t>
            </a:r>
          </a:p>
        </p:txBody>
      </p:sp>
      <p:sp>
        <p:nvSpPr>
          <p:cNvPr id="3" name="İçerik Yer Tutucusu 2"/>
          <p:cNvSpPr>
            <a:spLocks noGrp="1"/>
          </p:cNvSpPr>
          <p:nvPr>
            <p:ph idx="1"/>
          </p:nvPr>
        </p:nvSpPr>
        <p:spPr>
          <a:xfrm>
            <a:off x="938758" y="2286002"/>
            <a:ext cx="7633742" cy="4239342"/>
          </a:xfrm>
        </p:spPr>
        <p:txBody>
          <a:bodyPr>
            <a:normAutofit fontScale="85000" lnSpcReduction="20000"/>
          </a:bodyPr>
          <a:lstStyle/>
          <a:p>
            <a:pPr algn="just"/>
            <a:r>
              <a:rPr lang="tr-TR" dirty="0"/>
              <a:t>Hasta için kolay, hızlı ve zahmetsiz randevu alabilme olanakları sunulacaktır, gereksiz zaman kaybı önlenecek ve hastanemiz mevcut rakiplerimize karşı avantaj sağlayacaktır. </a:t>
            </a:r>
          </a:p>
          <a:p>
            <a:pPr algn="just"/>
            <a:r>
              <a:rPr lang="tr-TR" dirty="0"/>
              <a:t>Hasta takibi kolaylaşacak. kontrolleri, ilaç kullanımı konusundaki aksaklıklar ortadan kalkacak, bu da hastanın güvenini kazanmamızı sağlayacaktır. .</a:t>
            </a:r>
          </a:p>
          <a:p>
            <a:pPr algn="just"/>
            <a:r>
              <a:rPr lang="tr-TR" dirty="0" err="1"/>
              <a:t>Yenidoğan</a:t>
            </a:r>
            <a:r>
              <a:rPr lang="tr-TR" dirty="0"/>
              <a:t>  ünitesi için yapılan sistem sayesinde, hastanemizde doğan bebeklerin aşı zamanları kısa mesaj yoluyla ebeveynlere hatırlatılacak ve doğumdan itibaren takibi sürdürülecek. </a:t>
            </a:r>
          </a:p>
          <a:p>
            <a:pPr algn="just"/>
            <a:r>
              <a:rPr lang="tr-TR" dirty="0"/>
              <a:t>Böylece hastanemizde doğan bebeklerin her türlü hastalığı hastane tarafından kaydedilecektir.</a:t>
            </a:r>
          </a:p>
          <a:p>
            <a:pPr algn="just"/>
            <a:r>
              <a:rPr lang="tr-TR" dirty="0"/>
              <a:t>Randevu almış olan hastalar hastaneye girmeleri ile kısa mesaj yoluyla doğru kata ve odaya yönelmeleri için bilgilendirilecekler, böylece hasta memnuniyeti için önemli bir adım atılmış olacaktır. </a:t>
            </a:r>
          </a:p>
          <a:p>
            <a:pPr algn="just"/>
            <a:r>
              <a:rPr lang="tr-TR" dirty="0"/>
              <a:t>Her hafta kayıtlı hastalara bilgilendirme mesajları gönderilecek, böylece müşteri memnuniyeti sağlanacaktır</a:t>
            </a:r>
          </a:p>
        </p:txBody>
      </p:sp>
      <p:sp>
        <p:nvSpPr>
          <p:cNvPr id="4" name="Altbilgi Yer Tutucusu 3"/>
          <p:cNvSpPr>
            <a:spLocks noGrp="1"/>
          </p:cNvSpPr>
          <p:nvPr>
            <p:ph type="ftr" sz="quarter" idx="11"/>
          </p:nvPr>
        </p:nvSpPr>
        <p:spPr/>
        <p:txBody>
          <a:bodyPr/>
          <a:lstStyle/>
          <a:p>
            <a:r>
              <a:rPr lang="tr-TR" smtClean="0"/>
              <a:t>Dr. Öğr. Üyesi Ferdi DOĞAN</a:t>
            </a:r>
            <a:endParaRPr lang="tr-TR"/>
          </a:p>
        </p:txBody>
      </p:sp>
      <p:sp>
        <p:nvSpPr>
          <p:cNvPr id="5" name="Slayt Numarası Yer Tutucusu 4"/>
          <p:cNvSpPr>
            <a:spLocks noGrp="1"/>
          </p:cNvSpPr>
          <p:nvPr>
            <p:ph type="sldNum" sz="quarter" idx="12"/>
          </p:nvPr>
        </p:nvSpPr>
        <p:spPr/>
        <p:txBody>
          <a:bodyPr/>
          <a:lstStyle/>
          <a:p>
            <a:fld id="{3B7C7E92-49CC-48F6-A67A-C1E55A58D822}" type="slidenum">
              <a:rPr lang="tr-TR" smtClean="0"/>
              <a:pPr/>
              <a:t>7</a:t>
            </a:fld>
            <a:endParaRPr lang="tr-T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b="1" dirty="0"/>
              <a:t>Yapılabilirlik (Fizibilite) Raporlarının Hazırlanması</a:t>
            </a:r>
            <a:r>
              <a:rPr lang="tr-TR" dirty="0"/>
              <a:t> </a:t>
            </a:r>
          </a:p>
        </p:txBody>
      </p:sp>
      <p:sp>
        <p:nvSpPr>
          <p:cNvPr id="3" name="İçerik Yer Tutucusu 2"/>
          <p:cNvSpPr>
            <a:spLocks noGrp="1"/>
          </p:cNvSpPr>
          <p:nvPr>
            <p:ph idx="1"/>
          </p:nvPr>
        </p:nvSpPr>
        <p:spPr>
          <a:xfrm>
            <a:off x="938758" y="2286002"/>
            <a:ext cx="7633742" cy="4239342"/>
          </a:xfrm>
        </p:spPr>
        <p:txBody>
          <a:bodyPr>
            <a:normAutofit/>
          </a:bodyPr>
          <a:lstStyle/>
          <a:p>
            <a:pPr algn="just"/>
            <a:r>
              <a:rPr lang="tr-TR" dirty="0"/>
              <a:t>Fizibilite bir işin yapılmasından elde edilecek yararın o işin yapılması için harcanacak giderleri karşılayıp karşılamayacağının hesaplanmasıdır. </a:t>
            </a:r>
          </a:p>
          <a:p>
            <a:pPr algn="just"/>
            <a:r>
              <a:rPr lang="tr-TR" dirty="0"/>
              <a:t>Fizibilite, yani olabilirlik ya da yapılabilirlik denince akla ilk gelen parayı ilgilendiren finansal fizibilitedir</a:t>
            </a:r>
          </a:p>
          <a:p>
            <a:pPr algn="just"/>
            <a:r>
              <a:rPr lang="tr-TR" dirty="0"/>
              <a:t> Ancak, finansal fizibilitenin yanı sıra farklı fizibiliteler de vardır. </a:t>
            </a:r>
          </a:p>
          <a:p>
            <a:pPr algn="just"/>
            <a:r>
              <a:rPr lang="tr-TR" dirty="0"/>
              <a:t>Bir bilişim projesi yürütülürken maliyet tabii ki önemlidir ancak, bilişim projesi insanlar için yapılmakta ve insanlar tarafından kullanılacağı için insan faktörünü inceleyen, toplum yapısını inceleyen fizibiliteler de hazırlanmalıdır</a:t>
            </a:r>
          </a:p>
        </p:txBody>
      </p:sp>
      <p:sp>
        <p:nvSpPr>
          <p:cNvPr id="4" name="Altbilgi Yer Tutucusu 3"/>
          <p:cNvSpPr>
            <a:spLocks noGrp="1"/>
          </p:cNvSpPr>
          <p:nvPr>
            <p:ph type="ftr" sz="quarter" idx="11"/>
          </p:nvPr>
        </p:nvSpPr>
        <p:spPr/>
        <p:txBody>
          <a:bodyPr/>
          <a:lstStyle/>
          <a:p>
            <a:r>
              <a:rPr lang="tr-TR" smtClean="0"/>
              <a:t>Dr. Öğr. Üyesi Ferdi DOĞAN</a:t>
            </a:r>
            <a:endParaRPr lang="tr-TR"/>
          </a:p>
        </p:txBody>
      </p:sp>
      <p:sp>
        <p:nvSpPr>
          <p:cNvPr id="5" name="Slayt Numarası Yer Tutucusu 4"/>
          <p:cNvSpPr>
            <a:spLocks noGrp="1"/>
          </p:cNvSpPr>
          <p:nvPr>
            <p:ph type="sldNum" sz="quarter" idx="12"/>
          </p:nvPr>
        </p:nvSpPr>
        <p:spPr/>
        <p:txBody>
          <a:bodyPr/>
          <a:lstStyle/>
          <a:p>
            <a:fld id="{3B7C7E92-49CC-48F6-A67A-C1E55A58D822}" type="slidenum">
              <a:rPr lang="tr-TR" smtClean="0"/>
              <a:pPr/>
              <a:t>8</a:t>
            </a:fld>
            <a:endParaRPr lang="tr-T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b="1" dirty="0"/>
              <a:t>Yapılabilirlik (Fizibilite) Raporlarının Hazırlanması</a:t>
            </a:r>
            <a:r>
              <a:rPr lang="tr-TR" dirty="0"/>
              <a:t> </a:t>
            </a:r>
          </a:p>
        </p:txBody>
      </p:sp>
      <p:sp>
        <p:nvSpPr>
          <p:cNvPr id="3" name="İçerik Yer Tutucusu 2"/>
          <p:cNvSpPr>
            <a:spLocks noGrp="1"/>
          </p:cNvSpPr>
          <p:nvPr>
            <p:ph idx="1"/>
          </p:nvPr>
        </p:nvSpPr>
        <p:spPr/>
        <p:txBody>
          <a:bodyPr/>
          <a:lstStyle/>
          <a:p>
            <a:pPr marL="0" indent="0">
              <a:buNone/>
            </a:pPr>
            <a:r>
              <a:rPr lang="tr-TR" dirty="0"/>
              <a:t>Bilişim sistemlerinin kurulumu için hazırlanması gereken fizibiliteler şunlardır: </a:t>
            </a:r>
          </a:p>
          <a:p>
            <a:pPr marL="0" indent="0">
              <a:buNone/>
            </a:pPr>
            <a:r>
              <a:rPr lang="tr-TR" dirty="0"/>
              <a:t>1. Kurumsal ve Kültürel Fizibilite</a:t>
            </a:r>
          </a:p>
          <a:p>
            <a:pPr marL="0" indent="0">
              <a:buNone/>
            </a:pPr>
            <a:r>
              <a:rPr lang="tr-TR" dirty="0" smtClean="0"/>
              <a:t>2</a:t>
            </a:r>
            <a:r>
              <a:rPr lang="tr-TR" dirty="0"/>
              <a:t>. Teknolojik Kaynak Fizibilitesi </a:t>
            </a:r>
          </a:p>
          <a:p>
            <a:pPr marL="0" indent="0">
              <a:buNone/>
            </a:pPr>
            <a:r>
              <a:rPr lang="tr-TR" dirty="0"/>
              <a:t>3. Yasal Fizibilite </a:t>
            </a:r>
          </a:p>
          <a:p>
            <a:pPr marL="0" indent="0">
              <a:buNone/>
            </a:pPr>
            <a:r>
              <a:rPr lang="tr-TR" dirty="0"/>
              <a:t>4. Finansal Fizibilite</a:t>
            </a:r>
          </a:p>
          <a:p>
            <a:pPr marL="0" indent="0">
              <a:buNone/>
            </a:pPr>
            <a:r>
              <a:rPr lang="tr-TR" dirty="0" smtClean="0"/>
              <a:t>5</a:t>
            </a:r>
            <a:r>
              <a:rPr lang="tr-TR" dirty="0"/>
              <a:t>. Zaman Fizibilitesi</a:t>
            </a:r>
          </a:p>
        </p:txBody>
      </p:sp>
      <p:sp>
        <p:nvSpPr>
          <p:cNvPr id="4" name="Altbilgi Yer Tutucusu 3"/>
          <p:cNvSpPr>
            <a:spLocks noGrp="1"/>
          </p:cNvSpPr>
          <p:nvPr>
            <p:ph type="ftr" sz="quarter" idx="11"/>
          </p:nvPr>
        </p:nvSpPr>
        <p:spPr/>
        <p:txBody>
          <a:bodyPr/>
          <a:lstStyle/>
          <a:p>
            <a:r>
              <a:rPr lang="tr-TR" smtClean="0"/>
              <a:t>Dr. Öğr. Üyesi Ferdi DOĞAN</a:t>
            </a:r>
            <a:endParaRPr lang="tr-TR"/>
          </a:p>
        </p:txBody>
      </p:sp>
      <p:sp>
        <p:nvSpPr>
          <p:cNvPr id="5" name="Slayt Numarası Yer Tutucusu 4"/>
          <p:cNvSpPr>
            <a:spLocks noGrp="1"/>
          </p:cNvSpPr>
          <p:nvPr>
            <p:ph type="sldNum" sz="quarter" idx="12"/>
          </p:nvPr>
        </p:nvSpPr>
        <p:spPr/>
        <p:txBody>
          <a:bodyPr/>
          <a:lstStyle/>
          <a:p>
            <a:fld id="{3B7C7E92-49CC-48F6-A67A-C1E55A58D822}" type="slidenum">
              <a:rPr lang="tr-TR" smtClean="0"/>
              <a:pPr/>
              <a:t>9</a:t>
            </a:fld>
            <a:endParaRPr lang="tr-TR"/>
          </a:p>
        </p:txBody>
      </p:sp>
    </p:spTree>
  </p:cSld>
  <p:clrMapOvr>
    <a:masterClrMapping/>
  </p:clrMapOvr>
</p:sld>
</file>

<file path=ppt/theme/theme1.xml><?xml version="1.0" encoding="utf-8"?>
<a:theme xmlns:a="http://schemas.openxmlformats.org/drawingml/2006/main" name="Rozet">
  <a:themeElements>
    <a:clrScheme name="Özel 10">
      <a:dk1>
        <a:sysClr val="windowText" lastClr="000000"/>
      </a:dk1>
      <a:lt1>
        <a:sysClr val="window" lastClr="FFFFFF"/>
      </a:lt1>
      <a:dk2>
        <a:srgbClr val="22595A"/>
      </a:dk2>
      <a:lt2>
        <a:srgbClr val="FFFFFF"/>
      </a:lt2>
      <a:accent1>
        <a:srgbClr val="46B2B5"/>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Rozet">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ozet">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TM10001106[[fn=Rozet]]</Template>
  <TotalTime>906</TotalTime>
  <Words>2194</Words>
  <Application>Microsoft Office PowerPoint</Application>
  <PresentationFormat>Ekran Gösterisi (4:3)</PresentationFormat>
  <Paragraphs>252</Paragraphs>
  <Slides>34</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34</vt:i4>
      </vt:variant>
    </vt:vector>
  </HeadingPairs>
  <TitlesOfParts>
    <vt:vector size="39" baseType="lpstr">
      <vt:lpstr>Arial</vt:lpstr>
      <vt:lpstr>Calibri</vt:lpstr>
      <vt:lpstr>Gill Sans MT</vt:lpstr>
      <vt:lpstr>Impact</vt:lpstr>
      <vt:lpstr>Rozet</vt:lpstr>
      <vt:lpstr>PLANLAMA</vt:lpstr>
      <vt:lpstr>PLANLAMA</vt:lpstr>
      <vt:lpstr>Planlama Aşamasının Önemi</vt:lpstr>
      <vt:lpstr>Planlama Aşamasında Yapılacak İşlemler</vt:lpstr>
      <vt:lpstr>Problemin Tanımlanması</vt:lpstr>
      <vt:lpstr>ÖRNEK(Mobil hastane bilişim sistemi problemin tanımlanması. </vt:lpstr>
      <vt:lpstr>Mobil hastane projesi için hedeflenenler </vt:lpstr>
      <vt:lpstr>Yapılabilirlik (Fizibilite) Raporlarının Hazırlanması </vt:lpstr>
      <vt:lpstr>Yapılabilirlik (Fizibilite) Raporlarının Hazırlanması </vt:lpstr>
      <vt:lpstr>Kurumsal ve Kültürel Fizibilite</vt:lpstr>
      <vt:lpstr>Teknolojik Fizibilite</vt:lpstr>
      <vt:lpstr>Yasal Fizibilite</vt:lpstr>
      <vt:lpstr>Finansal Fizibilite</vt:lpstr>
      <vt:lpstr>Finansal Fizibilite</vt:lpstr>
      <vt:lpstr>Geliştirme Giderleri</vt:lpstr>
      <vt:lpstr>Sürekli Giderler</vt:lpstr>
      <vt:lpstr>Soyut giderler</vt:lpstr>
      <vt:lpstr>Gelirler</vt:lpstr>
      <vt:lpstr>Gelirler</vt:lpstr>
      <vt:lpstr>PowerPoint Sunusu</vt:lpstr>
      <vt:lpstr>Zaman Planlaması</vt:lpstr>
      <vt:lpstr>Zaman Planlaması</vt:lpstr>
      <vt:lpstr>Zaman Planlaması</vt:lpstr>
      <vt:lpstr>GANNT şeması</vt:lpstr>
      <vt:lpstr>PowerPoint Sunusu</vt:lpstr>
      <vt:lpstr>PERT / CPM</vt:lpstr>
      <vt:lpstr>PROJE KAYNAKLARI </vt:lpstr>
      <vt:lpstr>Yazılım Kaynakları </vt:lpstr>
      <vt:lpstr>Yazılım Kaynakları </vt:lpstr>
      <vt:lpstr>Yazılım Kaynakları </vt:lpstr>
      <vt:lpstr>Yazılım Kaynakları </vt:lpstr>
      <vt:lpstr>İnsan Kaynakları </vt:lpstr>
      <vt:lpstr>Donanım Kaynakları </vt:lpstr>
      <vt:lpstr>PowerPoint Sunusu</vt:lpstr>
    </vt:vector>
  </TitlesOfParts>
  <Company>MARMARA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YAZILIM MÜHENDİSLİĞİ</dc:title>
  <dc:creator>BUKET</dc:creator>
  <cp:lastModifiedBy>Ferdi DOĞAN</cp:lastModifiedBy>
  <cp:revision>133</cp:revision>
  <dcterms:created xsi:type="dcterms:W3CDTF">2010-03-02T09:19:57Z</dcterms:created>
  <dcterms:modified xsi:type="dcterms:W3CDTF">2024-10-10T06:00:19Z</dcterms:modified>
</cp:coreProperties>
</file>