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64"/>
  </p:notesMasterIdLst>
  <p:handoutMasterIdLst>
    <p:handoutMasterId r:id="rId65"/>
  </p:handoutMasterIdLst>
  <p:sldIdLst>
    <p:sldId id="256" r:id="rId2"/>
    <p:sldId id="295" r:id="rId3"/>
    <p:sldId id="257" r:id="rId4"/>
    <p:sldId id="296" r:id="rId5"/>
    <p:sldId id="323" r:id="rId6"/>
    <p:sldId id="258" r:id="rId7"/>
    <p:sldId id="261" r:id="rId8"/>
    <p:sldId id="297" r:id="rId9"/>
    <p:sldId id="328" r:id="rId10"/>
    <p:sldId id="259" r:id="rId11"/>
    <p:sldId id="260" r:id="rId12"/>
    <p:sldId id="262" r:id="rId13"/>
    <p:sldId id="263" r:id="rId14"/>
    <p:sldId id="264" r:id="rId15"/>
    <p:sldId id="266" r:id="rId16"/>
    <p:sldId id="267" r:id="rId17"/>
    <p:sldId id="268" r:id="rId18"/>
    <p:sldId id="269" r:id="rId19"/>
    <p:sldId id="270" r:id="rId20"/>
    <p:sldId id="298" r:id="rId21"/>
    <p:sldId id="271" r:id="rId22"/>
    <p:sldId id="272" r:id="rId23"/>
    <p:sldId id="273" r:id="rId24"/>
    <p:sldId id="274" r:id="rId25"/>
    <p:sldId id="320" r:id="rId26"/>
    <p:sldId id="321" r:id="rId27"/>
    <p:sldId id="322" r:id="rId28"/>
    <p:sldId id="275" r:id="rId29"/>
    <p:sldId id="300" r:id="rId30"/>
    <p:sldId id="301" r:id="rId31"/>
    <p:sldId id="303" r:id="rId32"/>
    <p:sldId id="304" r:id="rId33"/>
    <p:sldId id="278" r:id="rId34"/>
    <p:sldId id="279" r:id="rId35"/>
    <p:sldId id="325" r:id="rId36"/>
    <p:sldId id="324" r:id="rId37"/>
    <p:sldId id="327" r:id="rId38"/>
    <p:sldId id="280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282" r:id="rId49"/>
    <p:sldId id="283" r:id="rId50"/>
    <p:sldId id="315" r:id="rId51"/>
    <p:sldId id="284" r:id="rId52"/>
    <p:sldId id="285" r:id="rId53"/>
    <p:sldId id="286" r:id="rId54"/>
    <p:sldId id="287" r:id="rId55"/>
    <p:sldId id="288" r:id="rId56"/>
    <p:sldId id="316" r:id="rId57"/>
    <p:sldId id="329" r:id="rId58"/>
    <p:sldId id="317" r:id="rId59"/>
    <p:sldId id="318" r:id="rId60"/>
    <p:sldId id="319" r:id="rId61"/>
    <p:sldId id="292" r:id="rId62"/>
    <p:sldId id="293" r:id="rId63"/>
  </p:sldIdLst>
  <p:sldSz cx="9144000" cy="6858000" type="screen4x3"/>
  <p:notesSz cx="9874250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54" y="114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54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0A5B4-13E0-4ACB-81F6-FAEBEF58BDC6}" type="datetimeFigureOut">
              <a:rPr lang="tr-TR" smtClean="0"/>
              <a:pPr/>
              <a:t>21.11.2024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32D1-0968-488C-AD12-18791A4E2E7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003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15200-A96A-4EF0-B3FE-9B5F78FE5E0C}" type="datetimeFigureOut">
              <a:rPr lang="tr-TR" smtClean="0"/>
              <a:pPr/>
              <a:t>21.11.2024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AC1CA-3C28-4982-9DD0-B3D0A23E92C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426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AC1CA-3C28-4982-9DD0-B3D0A23E92C3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592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ADF0B0-FF40-4C07-9DF7-979703F723CD}" type="datetime1">
              <a:rPr lang="tr-TR" smtClean="0">
                <a:solidFill>
                  <a:srgbClr val="DBF5F9">
                    <a:shade val="90000"/>
                  </a:srgbClr>
                </a:solidFill>
              </a:rPr>
              <a:pPr/>
              <a:t>21.11.2024</a:t>
            </a:fld>
            <a:endParaRPr lang="tr-TR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7C7E92-49CC-48F6-A67A-C1E55A58D822}" type="slidenum">
              <a:rPr lang="tr-TR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tr-TR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75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11/21/2024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31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B37A-EF53-4088-8D47-0A60C9F56C3C}" type="datetime1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21.11.2024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7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14D-122F-414D-A474-4D95B4F69D27}" type="datetime1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21.11.2024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63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88523B-E035-4CAE-A96A-58211FC229D1}" type="datetimeFigureOut">
              <a:rPr lang="en-US" smtClean="0"/>
              <a:pPr/>
              <a:t>11/21/2024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91411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F28F-0B6A-4668-8D2F-AAFF43868C07}" type="datetime1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21.11.2024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89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AE8A-E79E-4A37-BD53-D4BC6D71A28A}" type="datetime1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21.11.2024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040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C8AF-33E6-46BC-82DF-DDDF0A98DA91}" type="datetime1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21.11.2024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5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C100-5A86-4519-97A2-C5EE3D82E194}" type="datetime1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21.11.2024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9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2846C485-13D1-455E-AB35-98DE812E70A6}" type="datetime1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21.11.2024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3B7C7E92-49CC-48F6-A67A-C1E55A58D822}" type="slidenum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0025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EC029E95-6DA6-4DBE-9A98-4129A67A29EB}" type="datetime1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21.11.2024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3B7C7E92-49CC-48F6-A67A-C1E55A58D822}" type="slidenum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00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110FA6-DBBC-47BD-80CD-82085211EBA1}" type="datetime1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21.11.2024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7C7E92-49CC-48F6-A67A-C1E55A58D822}" type="slidenum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74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tr.wikipedia.org/wiki/Fonksiyon" TargetMode="External"/><Relationship Id="rId2" Type="http://schemas.openxmlformats.org/officeDocument/2006/relationships/hyperlink" Target="http://tr.wikipedia.org/w/index.php?title=Yordam&amp;action=edit&amp;redlink=1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67762" y="630936"/>
            <a:ext cx="3926681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"/>
          <p:cNvSpPr txBox="1"/>
          <p:nvPr/>
        </p:nvSpPr>
        <p:spPr>
          <a:xfrm>
            <a:off x="483636" y="954923"/>
            <a:ext cx="4406771" cy="4504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spc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YAZILIM MÜHENDİSLİĞİ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8400" cap="all" spc="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4630" y="0"/>
            <a:ext cx="396188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rcRect l="27146" r="29526"/>
          <a:stretch/>
        </p:blipFill>
        <p:spPr>
          <a:xfrm>
            <a:off x="5182110" y="10"/>
            <a:ext cx="3961890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Yazılım Tasarımı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20574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44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400">
                <a:solidFill>
                  <a:srgbClr val="000000"/>
                </a:solidFill>
                <a:latin typeface="Tw Cen MT"/>
                <a:cs typeface="Tw Cen MT"/>
              </a:rPr>
              <a:t>  Yazılım tasarımı şu tanımlamaları içerir:</a:t>
            </a:r>
          </a:p>
          <a:p>
            <a:pPr>
              <a:lnSpc>
                <a:spcPts val="2760"/>
              </a:lnSpc>
            </a:pPr>
            <a:endParaRPr lang="en-CA" sz="237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66800" y="2946400"/>
            <a:ext cx="3773149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79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uygulanacak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yazılımın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yapısı</a:t>
            </a:r>
            <a:endParaRPr lang="en-CA" sz="2402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760"/>
              </a:lnSpc>
            </a:pPr>
            <a:endParaRPr lang="en-CA" sz="2378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66800" y="3390900"/>
            <a:ext cx="8077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79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sistemin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parçası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olan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veriler</a:t>
            </a:r>
            <a:endParaRPr lang="en-CA" sz="2400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760"/>
              </a:lnSpc>
            </a:pPr>
            <a:endParaRPr lang="en-CA" sz="2379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66800" y="3746500"/>
            <a:ext cx="80772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1679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sistem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bileşenleri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arasındaki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ara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yüzler</a:t>
            </a:r>
            <a:r>
              <a:rPr lang="en-CA" sz="2373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73" dirty="0">
                <a:solidFill>
                  <a:srgbClr val="000000"/>
                </a:solidFill>
                <a:latin typeface="Times New Roman"/>
              </a:rPr>
            </a:br>
            <a:r>
              <a:rPr lang="en-CA" sz="1682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kullanılan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algoritmalar</a:t>
            </a:r>
            <a:endParaRPr lang="en-CA" sz="2402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3500"/>
              </a:lnSpc>
            </a:pPr>
            <a:endParaRPr lang="en-CA" sz="2373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Yazılım Tasarımı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638300"/>
            <a:ext cx="1897955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31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Fiziksel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Model</a:t>
            </a:r>
          </a:p>
          <a:p>
            <a:pPr>
              <a:lnSpc>
                <a:spcPts val="2530"/>
              </a:lnSpc>
            </a:pPr>
            <a:endParaRPr lang="en-CA" sz="2152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66800" y="1968500"/>
            <a:ext cx="8077200" cy="88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535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Yazılım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hangi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parçalardan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oluşacak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>
                <a:solidFill>
                  <a:srgbClr val="000000"/>
                </a:solidFill>
                <a:latin typeface="Wingdings"/>
                <a:cs typeface="Wingdings"/>
              </a:rPr>
              <a:t>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altsistemler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,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modüller</a:t>
            </a:r>
            <a:r>
              <a:rPr lang="en-CA" sz="2176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76" dirty="0">
                <a:solidFill>
                  <a:srgbClr val="000000"/>
                </a:solidFill>
                <a:latin typeface="Times New Roman"/>
              </a:rPr>
            </a:br>
            <a:r>
              <a:rPr lang="en-CA" sz="1535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Bu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parçalar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arasındaki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ilişkiler</a:t>
            </a:r>
            <a:endParaRPr lang="en-CA" sz="2196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3300"/>
              </a:lnSpc>
            </a:pPr>
            <a:endParaRPr lang="en-CA" sz="2176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66800" y="2857500"/>
            <a:ext cx="80772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535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 Parçaların iç yapısının ayrıntıları, gerekecek veri yapısının fiziksel</a:t>
            </a:r>
            <a:r>
              <a:rPr lang="en-CA" sz="2196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6">
                <a:solidFill>
                  <a:srgbClr val="000000"/>
                </a:solidFill>
                <a:latin typeface="Times New Roman"/>
              </a:rPr>
            </a:b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biçimleri (veritabanı tabloları)</a:t>
            </a:r>
          </a:p>
          <a:p>
            <a:pPr>
              <a:lnSpc>
                <a:spcPts val="2700"/>
              </a:lnSpc>
            </a:pPr>
            <a:endParaRPr lang="en-CA" sz="21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41400" y="4432300"/>
            <a:ext cx="81026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Fiziksel Modelin temel çıktısı do</a:t>
            </a:r>
            <a:r>
              <a:rPr lang="en-CA" sz="2196">
                <a:solidFill>
                  <a:srgbClr val="000000"/>
                </a:solidFill>
                <a:latin typeface="Arial"/>
                <a:cs typeface="Arial"/>
              </a:rPr>
              <a:t>ğ</a:t>
            </a: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rudan programlanabilir program</a:t>
            </a:r>
            <a:r>
              <a:rPr lang="en-CA" sz="2196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6">
                <a:solidFill>
                  <a:srgbClr val="000000"/>
                </a:solidFill>
                <a:latin typeface="Times New Roman"/>
              </a:rPr>
            </a:b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ve veri tanımlamalarıdır</a:t>
            </a:r>
          </a:p>
          <a:p>
            <a:pPr>
              <a:lnSpc>
                <a:spcPts val="2600"/>
              </a:lnSpc>
            </a:pPr>
            <a:endParaRPr lang="en-CA" sz="2196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Yazılım Tasarım Süreci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2057400"/>
            <a:ext cx="84455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253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086">
                <a:solidFill>
                  <a:srgbClr val="000000"/>
                </a:solidFill>
                <a:latin typeface="Arial"/>
                <a:cs typeface="Arial"/>
              </a:rPr>
              <a:t>  İ</a:t>
            </a:r>
            <a:r>
              <a:rPr lang="en-CA" sz="2086">
                <a:solidFill>
                  <a:srgbClr val="000000"/>
                </a:solidFill>
                <a:latin typeface="Tw Cen MT"/>
                <a:cs typeface="Tw Cen MT"/>
              </a:rPr>
              <a:t>sterler çözümlemesi</a:t>
            </a:r>
            <a:r>
              <a:rPr lang="en-CA" sz="2086">
                <a:solidFill>
                  <a:srgbClr val="DD8046"/>
                </a:solidFill>
                <a:latin typeface="Wingdings"/>
                <a:cs typeface="Wingdings"/>
              </a:rPr>
              <a:t> </a:t>
            </a:r>
            <a:r>
              <a:rPr lang="en-CA" sz="2086">
                <a:solidFill>
                  <a:srgbClr val="000000"/>
                </a:solidFill>
                <a:latin typeface="Tw Cen MT"/>
                <a:cs typeface="Tw Cen MT"/>
              </a:rPr>
              <a:t> Kuramsal</a:t>
            </a:r>
          </a:p>
          <a:p>
            <a:pPr>
              <a:lnSpc>
                <a:spcPts val="2530"/>
              </a:lnSpc>
            </a:pPr>
            <a:endParaRPr lang="en-CA" sz="217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908300"/>
            <a:ext cx="84455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253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088">
                <a:solidFill>
                  <a:srgbClr val="000000"/>
                </a:solidFill>
                <a:latin typeface="Tw Cen MT"/>
                <a:cs typeface="Tw Cen MT"/>
              </a:rPr>
              <a:t>  Tasarım, kodlama, test</a:t>
            </a:r>
            <a:r>
              <a:rPr lang="en-CA" sz="2088">
                <a:solidFill>
                  <a:srgbClr val="DD8046"/>
                </a:solidFill>
                <a:latin typeface="Wingdings"/>
                <a:cs typeface="Wingdings"/>
              </a:rPr>
              <a:t> </a:t>
            </a:r>
            <a:r>
              <a:rPr lang="en-CA" sz="2088">
                <a:solidFill>
                  <a:srgbClr val="000000"/>
                </a:solidFill>
                <a:latin typeface="Tw Cen MT"/>
                <a:cs typeface="Tw Cen MT"/>
              </a:rPr>
              <a:t> Teknik</a:t>
            </a:r>
          </a:p>
          <a:p>
            <a:pPr>
              <a:lnSpc>
                <a:spcPts val="2530"/>
              </a:lnSpc>
            </a:pPr>
            <a:endParaRPr lang="en-CA" sz="217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3759200"/>
            <a:ext cx="84455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253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086">
                <a:solidFill>
                  <a:srgbClr val="000000"/>
                </a:solidFill>
                <a:latin typeface="Tw Cen MT"/>
                <a:cs typeface="Tw Cen MT"/>
              </a:rPr>
              <a:t>  Yazılım tasarım sürecinde kullanılabilecek standartlar</a:t>
            </a:r>
          </a:p>
          <a:p>
            <a:pPr>
              <a:lnSpc>
                <a:spcPts val="2530"/>
              </a:lnSpc>
            </a:pPr>
            <a:endParaRPr lang="en-CA" sz="218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66800" y="4127500"/>
            <a:ext cx="8077200" cy="119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50"/>
              </a:lnSpc>
            </a:pPr>
            <a:r>
              <a:rPr lang="en-CA" sz="1459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088">
                <a:solidFill>
                  <a:srgbClr val="000000"/>
                </a:solidFill>
                <a:latin typeface="Tw Cen MT"/>
                <a:cs typeface="Tw Cen MT"/>
              </a:rPr>
              <a:t> IEEE 1016.1-11993, IEEE Guide to Software Design Descriptions</a:t>
            </a:r>
            <a:r>
              <a:rPr lang="en-CA" sz="2086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86">
                <a:solidFill>
                  <a:srgbClr val="000000"/>
                </a:solidFill>
                <a:latin typeface="Times New Roman"/>
              </a:rPr>
            </a:br>
            <a:r>
              <a:rPr lang="en-CA" sz="1459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086">
                <a:solidFill>
                  <a:srgbClr val="000000"/>
                </a:solidFill>
                <a:latin typeface="Tw Cen MT"/>
                <a:cs typeface="Tw Cen MT"/>
              </a:rPr>
              <a:t> IEEE1016.1-1998,  IEEE  REcommended  Practice  for  Software</a:t>
            </a:r>
            <a:r>
              <a:rPr lang="en-CA" sz="2196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6">
                <a:solidFill>
                  <a:srgbClr val="000000"/>
                </a:solidFill>
                <a:latin typeface="Times New Roman"/>
              </a:rPr>
            </a:br>
            <a:r>
              <a:rPr lang="en-CA" sz="2086">
                <a:solidFill>
                  <a:srgbClr val="000000"/>
                </a:solidFill>
                <a:latin typeface="Tw Cen MT"/>
                <a:cs typeface="Tw Cen MT"/>
              </a:rPr>
              <a:t>Design Descriptions</a:t>
            </a:r>
          </a:p>
          <a:p>
            <a:pPr>
              <a:lnSpc>
                <a:spcPts val="2950"/>
              </a:lnSpc>
            </a:pPr>
            <a:endParaRPr lang="en-CA" sz="21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66800" y="5321300"/>
            <a:ext cx="80772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459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086" dirty="0">
                <a:solidFill>
                  <a:srgbClr val="000000"/>
                </a:solidFill>
                <a:latin typeface="Tw Cen MT"/>
                <a:cs typeface="Tw Cen MT"/>
              </a:rPr>
              <a:t> IEEE/EIA 12207.1, Guide for Information Technology-Software</a:t>
            </a:r>
            <a:r>
              <a:rPr lang="en-CA" sz="2196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6" dirty="0">
                <a:solidFill>
                  <a:srgbClr val="000000"/>
                </a:solidFill>
                <a:latin typeface="Times New Roman"/>
              </a:rPr>
            </a:br>
            <a:r>
              <a:rPr lang="en-CA" sz="2086" dirty="0">
                <a:solidFill>
                  <a:srgbClr val="000000"/>
                </a:solidFill>
                <a:latin typeface="Tw Cen MT"/>
                <a:cs typeface="Tw Cen MT"/>
              </a:rPr>
              <a:t>Life Cycle Processes- Life Cycle Data</a:t>
            </a:r>
          </a:p>
          <a:p>
            <a:pPr>
              <a:lnSpc>
                <a:spcPts val="2600"/>
              </a:lnSpc>
            </a:pPr>
            <a:endParaRPr lang="en-CA" sz="219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Yazılım Tasarım Süreci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442676"/>
            <a:ext cx="88011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131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198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CA" sz="2198" dirty="0" err="1">
                <a:solidFill>
                  <a:srgbClr val="000000"/>
                </a:solidFill>
                <a:latin typeface="Arial"/>
                <a:cs typeface="Arial"/>
              </a:rPr>
              <a:t>İ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sterler</a:t>
            </a:r>
            <a:r>
              <a:rPr lang="en-CA" sz="2198" dirty="0">
                <a:solidFill>
                  <a:srgbClr val="DD8046"/>
                </a:solidFill>
                <a:latin typeface="Wingdings"/>
                <a:cs typeface="Wingdings"/>
              </a:rPr>
              <a:t> 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yazılım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geliştirmede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kullanılacak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ifadelere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dönüştürülür</a:t>
            </a:r>
            <a:r>
              <a:rPr lang="en-CA" sz="2175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75" dirty="0">
                <a:solidFill>
                  <a:srgbClr val="000000"/>
                </a:solidFill>
                <a:latin typeface="Times New Roman"/>
              </a:rPr>
            </a:br>
            <a:r>
              <a:rPr lang="en-CA" sz="131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Süreç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başında</a:t>
            </a:r>
            <a:r>
              <a:rPr lang="en-CA" sz="2196" dirty="0">
                <a:solidFill>
                  <a:srgbClr val="DD8046"/>
                </a:solidFill>
                <a:latin typeface="Wingdings"/>
                <a:cs typeface="Wingdings"/>
              </a:rPr>
              <a:t> 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yazılımın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genel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görünüşü</a:t>
            </a:r>
            <a:endParaRPr lang="en-CA" sz="2196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4600"/>
              </a:lnSpc>
            </a:pPr>
            <a:endParaRPr lang="en-CA" sz="2175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829538"/>
            <a:ext cx="8801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31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Süreç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sonunda</a:t>
            </a:r>
            <a:r>
              <a:rPr lang="en-CA" sz="2196" dirty="0">
                <a:solidFill>
                  <a:srgbClr val="DD8046"/>
                </a:solidFill>
                <a:latin typeface="Wingdings"/>
                <a:cs typeface="Wingdings"/>
              </a:rPr>
              <a:t> 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kaynak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koda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yakın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hal</a:t>
            </a:r>
            <a:endParaRPr lang="en-CA" sz="2196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530"/>
              </a:lnSpc>
            </a:pPr>
            <a:endParaRPr lang="en-CA" sz="2176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3853169"/>
            <a:ext cx="8801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31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Yönetsel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olarak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iki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aşamada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incelenir</a:t>
            </a:r>
            <a:endParaRPr lang="en-CA" sz="2196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530"/>
              </a:lnSpc>
            </a:pPr>
            <a:endParaRPr lang="en-CA" sz="2174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4241800"/>
            <a:ext cx="84455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538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8">
                <a:solidFill>
                  <a:srgbClr val="000000"/>
                </a:solidFill>
                <a:latin typeface="Tw Cen MT"/>
                <a:cs typeface="Tw Cen MT"/>
              </a:rPr>
              <a:t> Başlangıç tasarımı (preliminary design)</a:t>
            </a:r>
          </a:p>
          <a:p>
            <a:pPr>
              <a:lnSpc>
                <a:spcPts val="2530"/>
              </a:lnSpc>
            </a:pPr>
            <a:endParaRPr lang="en-CA" sz="218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4559300"/>
            <a:ext cx="8445500" cy="88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20040">
              <a:lnSpc>
                <a:spcPts val="3300"/>
              </a:lnSpc>
            </a:pPr>
            <a:r>
              <a:rPr lang="en-CA" sz="1655" dirty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219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Arial"/>
                <a:cs typeface="Arial"/>
              </a:rPr>
              <a:t>İ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sterlerin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veri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ve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mimari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tasarımına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dönüştürülmesi</a:t>
            </a:r>
            <a:r>
              <a:rPr lang="en-CA" sz="2178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78" dirty="0">
                <a:solidFill>
                  <a:srgbClr val="000000"/>
                </a:solidFill>
                <a:latin typeface="Times New Roman"/>
              </a:rPr>
            </a:br>
            <a:r>
              <a:rPr lang="en-CA" sz="1535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Ayrıntılı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tasarım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(detailed design)</a:t>
            </a:r>
          </a:p>
          <a:p>
            <a:pPr>
              <a:lnSpc>
                <a:spcPts val="3300"/>
              </a:lnSpc>
            </a:pPr>
            <a:endParaRPr lang="en-CA" sz="2178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5435600"/>
            <a:ext cx="81153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58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2198">
                <a:solidFill>
                  <a:srgbClr val="000000"/>
                </a:solidFill>
                <a:latin typeface="Tw Cen MT"/>
                <a:cs typeface="Tw Cen MT"/>
              </a:rPr>
              <a:t> Veri  ve  mimari  tasarımın  ayrıntılı  veri  yapıları  ile  algoritmik</a:t>
            </a:r>
            <a:r>
              <a:rPr lang="en-CA" sz="2196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6">
                <a:solidFill>
                  <a:srgbClr val="000000"/>
                </a:solidFill>
                <a:latin typeface="Times New Roman"/>
              </a:rPr>
            </a:b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gösterime dönüştürülmesi</a:t>
            </a:r>
          </a:p>
          <a:p>
            <a:pPr>
              <a:lnSpc>
                <a:spcPts val="2700"/>
              </a:lnSpc>
            </a:pPr>
            <a:endParaRPr lang="en-CA" sz="2196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Tasarım Aşaması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23528" y="1698104"/>
            <a:ext cx="8502392" cy="103874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355600" algn="l"/>
              </a:tabLst>
            </a:pPr>
            <a:r>
              <a:rPr lang="tr-TR" sz="1319" dirty="0">
                <a:solidFill>
                  <a:srgbClr val="DD8046"/>
                </a:solidFill>
                <a:latin typeface="Wingdings"/>
                <a:cs typeface="Tw Cen MT"/>
              </a:rPr>
              <a:t> </a:t>
            </a:r>
            <a:r>
              <a:rPr lang="tr-TR" sz="1319" dirty="0" smtClean="0">
                <a:solidFill>
                  <a:srgbClr val="DD8046"/>
                </a:solidFill>
                <a:latin typeface="Wingdings"/>
                <a:cs typeface="Tw Cen MT"/>
              </a:rPr>
              <a:t>  </a:t>
            </a:r>
            <a:r>
              <a:rPr lang="en-CA" sz="2196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bütün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olarak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düşünülmesine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rağmen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,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adımlar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halinde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gerçekleştirilir</a:t>
            </a:r>
            <a:r>
              <a:rPr lang="en-CA" sz="2152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52" dirty="0">
                <a:solidFill>
                  <a:srgbClr val="000000"/>
                </a:solidFill>
                <a:latin typeface="Times New Roman"/>
              </a:rPr>
            </a:br>
            <a:r>
              <a:rPr lang="en-CA" sz="1535" dirty="0">
                <a:solidFill>
                  <a:srgbClr val="93B6D2"/>
                </a:solidFill>
                <a:latin typeface="Wingdings"/>
                <a:cs typeface="Wingdings"/>
              </a:rPr>
              <a:t>	</a:t>
            </a:r>
            <a:r>
              <a:rPr lang="en-CA" sz="1535" dirty="0" smtClean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206" b="1" dirty="0" smtClean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Veri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tasarımı</a:t>
            </a:r>
            <a:endParaRPr lang="en-CA" sz="2206" b="1" dirty="0">
              <a:solidFill>
                <a:srgbClr val="000000"/>
              </a:solidFill>
              <a:latin typeface="Tw Cen MT Bold"/>
              <a:cs typeface="Tw Cen MT Bold"/>
            </a:endParaRPr>
          </a:p>
          <a:p>
            <a:pPr>
              <a:lnSpc>
                <a:spcPts val="2700"/>
              </a:lnSpc>
            </a:pPr>
            <a:endParaRPr lang="en-CA" sz="2152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2387600"/>
            <a:ext cx="8115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356" dirty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Çözümleme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sırasında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toplanan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bilgilerin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ve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bilgi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yapılarının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yazılımda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kullanılacak</a:t>
            </a:r>
            <a:r>
              <a:rPr lang="en-CA" sz="18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dirty="0">
                <a:solidFill>
                  <a:srgbClr val="000000"/>
                </a:solidFill>
                <a:latin typeface="Times New Roman"/>
              </a:rPr>
            </a:b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veri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yapılarına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dönüştürülmesi</a:t>
            </a:r>
            <a:endParaRPr lang="en-CA" sz="1800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180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2870200"/>
            <a:ext cx="84455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538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208" b="1">
                <a:solidFill>
                  <a:srgbClr val="000000"/>
                </a:solidFill>
                <a:latin typeface="Tw Cen MT Bold"/>
                <a:cs typeface="Tw Cen MT Bold"/>
              </a:rPr>
              <a:t> Mimari tasarım</a:t>
            </a:r>
          </a:p>
          <a:p>
            <a:pPr>
              <a:lnSpc>
                <a:spcPts val="2530"/>
              </a:lnSpc>
            </a:pPr>
            <a:endParaRPr lang="en-CA" sz="215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149600"/>
            <a:ext cx="84455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20040">
              <a:lnSpc>
                <a:spcPts val="2600"/>
              </a:lnSpc>
            </a:pPr>
            <a:r>
              <a:rPr lang="en-CA" sz="1356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1800">
                <a:solidFill>
                  <a:srgbClr val="000000"/>
                </a:solidFill>
                <a:latin typeface="Tw Cen MT"/>
                <a:cs typeface="Tw Cen MT"/>
              </a:rPr>
              <a:t> Yazılım birimlerinin yapısal parçalarını, birbirleriyle ilişkileri</a:t>
            </a:r>
            <a:r>
              <a:rPr lang="en-CA" sz="2161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61">
                <a:solidFill>
                  <a:srgbClr val="000000"/>
                </a:solidFill>
                <a:latin typeface="Times New Roman"/>
              </a:rPr>
            </a:br>
            <a:r>
              <a:rPr lang="en-CA" sz="1535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206" b="1">
                <a:solidFill>
                  <a:srgbClr val="000000"/>
                </a:solidFill>
                <a:latin typeface="Tw Cen MT Bold"/>
                <a:cs typeface="Tw Cen MT Bold"/>
              </a:rPr>
              <a:t> Yordamsal tasarım</a:t>
            </a:r>
          </a:p>
          <a:p>
            <a:pPr>
              <a:lnSpc>
                <a:spcPts val="2600"/>
              </a:lnSpc>
            </a:pPr>
            <a:endParaRPr lang="en-CA" sz="216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3860800"/>
            <a:ext cx="8115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90"/>
              </a:lnSpc>
            </a:pPr>
            <a:r>
              <a:rPr lang="en-CA" sz="1356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1800">
                <a:solidFill>
                  <a:srgbClr val="000000"/>
                </a:solidFill>
                <a:latin typeface="Tw Cen MT"/>
                <a:cs typeface="Tw Cen MT"/>
              </a:rPr>
              <a:t> Yazılımı oluşturan yapısal birimlerin yordam ve fonksiyonlar haline dönüştürülmesi</a:t>
            </a:r>
          </a:p>
          <a:p>
            <a:pPr>
              <a:lnSpc>
                <a:spcPts val="1890"/>
              </a:lnSpc>
            </a:pPr>
            <a:endParaRPr lang="en-CA" sz="179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98500" y="4127500"/>
            <a:ext cx="84455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538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208" b="1">
                <a:solidFill>
                  <a:srgbClr val="000000"/>
                </a:solidFill>
                <a:latin typeface="Tw Cen MT Bold"/>
                <a:cs typeface="Tw Cen MT Bold"/>
              </a:rPr>
              <a:t> Arayüz tasarımı</a:t>
            </a:r>
          </a:p>
          <a:p>
            <a:pPr>
              <a:lnSpc>
                <a:spcPts val="2530"/>
              </a:lnSpc>
            </a:pPr>
            <a:endParaRPr lang="en-CA" sz="2159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4470400"/>
            <a:ext cx="8115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356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1800">
                <a:solidFill>
                  <a:srgbClr val="000000"/>
                </a:solidFill>
                <a:latin typeface="Arial"/>
                <a:cs typeface="Arial"/>
              </a:rPr>
              <a:t> İ</a:t>
            </a:r>
            <a:r>
              <a:rPr lang="en-CA" sz="1800">
                <a:solidFill>
                  <a:srgbClr val="000000"/>
                </a:solidFill>
                <a:latin typeface="Tw Cen MT"/>
                <a:cs typeface="Tw Cen MT"/>
              </a:rPr>
              <a:t>nsan-makine etkileşimin şeklini, altsistemlerle olan arayüzlerin ayrıntıları</a:t>
            </a:r>
          </a:p>
          <a:p>
            <a:pPr>
              <a:lnSpc>
                <a:spcPts val="2070"/>
              </a:lnSpc>
            </a:pPr>
            <a:endParaRPr lang="en-CA" sz="179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8500" y="5295900"/>
            <a:ext cx="7082836" cy="10193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393700" algn="l"/>
              </a:tabLst>
            </a:pPr>
            <a:r>
              <a:rPr lang="en-CA" sz="2198" dirty="0">
                <a:solidFill>
                  <a:srgbClr val="DD8046"/>
                </a:solidFill>
                <a:latin typeface="Wingdings"/>
                <a:cs typeface="Wingdings"/>
              </a:rPr>
              <a:t>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Tüm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bunlar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belgede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toplanır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,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değerlendirilir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ve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kodlama</a:t>
            </a:r>
            <a:r>
              <a:rPr lang="en-CA" sz="2196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6" dirty="0">
                <a:solidFill>
                  <a:srgbClr val="000000"/>
                </a:solidFill>
                <a:latin typeface="Times New Roman"/>
              </a:rPr>
            </a:b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	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aşamasına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geçilir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</a:p>
          <a:p>
            <a:pPr>
              <a:lnSpc>
                <a:spcPts val="2700"/>
              </a:lnSpc>
            </a:pPr>
            <a:endParaRPr lang="en-CA" sz="219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Yazılım Tasarım Süreci - veri akışı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124200" y="2616200"/>
            <a:ext cx="11303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06" b="1">
                <a:solidFill>
                  <a:srgbClr val="000000"/>
                </a:solidFill>
                <a:latin typeface="Arial Bold"/>
                <a:cs typeface="Arial Bold"/>
              </a:rPr>
              <a:t>Ön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08300" y="2971800"/>
            <a:ext cx="13462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06" b="1">
                <a:solidFill>
                  <a:srgbClr val="000000"/>
                </a:solidFill>
                <a:latin typeface="Arial Bold"/>
                <a:cs typeface="Arial Bold"/>
              </a:rPr>
              <a:t>tasarım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895600" y="4025900"/>
            <a:ext cx="13589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06" b="1">
                <a:solidFill>
                  <a:srgbClr val="000000"/>
                </a:solidFill>
                <a:latin typeface="Arial Bold"/>
                <a:cs typeface="Arial Bold"/>
              </a:rPr>
              <a:t>Ayrıntılı</a:t>
            </a:r>
            <a:r>
              <a:rPr lang="en-CA" sz="1596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>
                <a:solidFill>
                  <a:srgbClr val="000000"/>
                </a:solidFill>
                <a:latin typeface="Times New Roman"/>
              </a:rPr>
            </a:br>
            <a:r>
              <a:rPr lang="en-CA" sz="1606" b="1">
                <a:solidFill>
                  <a:srgbClr val="000000"/>
                </a:solidFill>
                <a:latin typeface="Arial Bold"/>
                <a:cs typeface="Arial Bold"/>
              </a:rPr>
              <a:t>tasarım</a:t>
            </a:r>
          </a:p>
          <a:p>
            <a:pPr>
              <a:lnSpc>
                <a:spcPts val="288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501900" y="5918200"/>
            <a:ext cx="1752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Arial Bold"/>
                <a:cs typeface="Arial Bold"/>
              </a:rPr>
              <a:t>Tasarım araçları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368800" y="2870200"/>
            <a:ext cx="20193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1413" b="1">
                <a:solidFill>
                  <a:srgbClr val="000000"/>
                </a:solidFill>
                <a:latin typeface="Arial Bold"/>
                <a:cs typeface="Arial Bold"/>
              </a:rPr>
              <a:t>Veri tasarımı</a:t>
            </a:r>
            <a:r>
              <a:rPr lang="en-CA" sz="1403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>
                <a:solidFill>
                  <a:srgbClr val="000000"/>
                </a:solidFill>
                <a:latin typeface="Times New Roman"/>
              </a:rPr>
            </a:br>
            <a:r>
              <a:rPr lang="en-CA" sz="1413" b="1">
                <a:solidFill>
                  <a:srgbClr val="000000"/>
                </a:solidFill>
                <a:latin typeface="Arial Bold"/>
                <a:cs typeface="Arial Bold"/>
              </a:rPr>
              <a:t>Mimari tasarımı</a:t>
            </a:r>
          </a:p>
          <a:p>
            <a:pPr>
              <a:lnSpc>
                <a:spcPts val="3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368800" y="3810000"/>
            <a:ext cx="2019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Arial Bold"/>
                <a:cs typeface="Arial Bold"/>
              </a:rPr>
              <a:t>Yordamsal tasarım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368800" y="4267200"/>
            <a:ext cx="2019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Arial Bold"/>
                <a:cs typeface="Arial Bold"/>
              </a:rPr>
              <a:t>Arayüz tasarımı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660900" y="5829300"/>
            <a:ext cx="17272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Arial Bold"/>
                <a:cs typeface="Arial Bold"/>
              </a:rPr>
              <a:t>Belgelendirme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489700" y="3644900"/>
            <a:ext cx="2552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1219200" algn="l"/>
              </a:tabLst>
            </a:pPr>
            <a:r>
              <a:rPr lang="en-CA" sz="1416" b="1">
                <a:solidFill>
                  <a:srgbClr val="000000"/>
                </a:solidFill>
                <a:latin typeface="Arial Bold"/>
                <a:cs typeface="Arial Bold"/>
              </a:rPr>
              <a:t>Kodlama</a:t>
            </a:r>
            <a:r>
              <a:rPr lang="en-CA" sz="1413" b="1">
                <a:solidFill>
                  <a:srgbClr val="000000"/>
                </a:solidFill>
                <a:latin typeface="Arial Bold"/>
                <a:cs typeface="Arial Bold"/>
              </a:rPr>
              <a:t>	Yazılım birimi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604000" y="5562600"/>
            <a:ext cx="2438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Arial Bold"/>
                <a:cs typeface="Arial Bold"/>
              </a:rPr>
              <a:t>Derleyici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323528" y="2058014"/>
            <a:ext cx="1962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i="1" dirty="0"/>
              <a:t>İSTERLER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Yazılım Tasarım Süreci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9552" y="3352800"/>
            <a:ext cx="5153878" cy="46166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  <a:tabLst>
                <a:tab pos="2730500" algn="l"/>
              </a:tabLst>
            </a:pPr>
            <a:r>
              <a:rPr lang="tr-TR" sz="1413" b="1" dirty="0">
                <a:solidFill>
                  <a:srgbClr val="000000"/>
                </a:solidFill>
                <a:latin typeface="Arial Bold"/>
                <a:cs typeface="Arial Bold"/>
              </a:rPr>
              <a:t>Yazılım Gereksinim </a:t>
            </a:r>
            <a:r>
              <a:rPr lang="en-CA" sz="1413" b="1" dirty="0">
                <a:solidFill>
                  <a:srgbClr val="000000"/>
                </a:solidFill>
                <a:latin typeface="Arial Bold"/>
                <a:cs typeface="Arial Bold"/>
              </a:rPr>
              <a:t> </a:t>
            </a:r>
            <a:r>
              <a:rPr lang="en-CA" sz="1413" b="1" dirty="0" err="1">
                <a:solidFill>
                  <a:srgbClr val="000000"/>
                </a:solidFill>
                <a:latin typeface="Arial Bold"/>
                <a:cs typeface="Arial Bold"/>
              </a:rPr>
              <a:t>Belgesi</a:t>
            </a:r>
            <a:r>
              <a:rPr lang="en-CA" sz="1810" b="1" dirty="0">
                <a:solidFill>
                  <a:srgbClr val="000000"/>
                </a:solidFill>
                <a:latin typeface="Arial Bold"/>
                <a:cs typeface="Arial Bold"/>
              </a:rPr>
              <a:t>	</a:t>
            </a:r>
            <a:r>
              <a:rPr lang="tr-TR" sz="1810" b="1" dirty="0">
                <a:solidFill>
                  <a:srgbClr val="000000"/>
                </a:solidFill>
                <a:latin typeface="Arial Bold"/>
                <a:cs typeface="Arial Bold"/>
              </a:rPr>
              <a:t>           </a:t>
            </a:r>
            <a:r>
              <a:rPr lang="en-CA" sz="1810" b="1" dirty="0" err="1">
                <a:solidFill>
                  <a:srgbClr val="000000"/>
                </a:solidFill>
                <a:latin typeface="Arial Bold"/>
                <a:cs typeface="Arial Bold"/>
              </a:rPr>
              <a:t>Yazılım</a:t>
            </a:r>
            <a:r>
              <a:rPr lang="en-CA" sz="1810" b="1" dirty="0">
                <a:solidFill>
                  <a:srgbClr val="000000"/>
                </a:solidFill>
                <a:latin typeface="Arial Bold"/>
                <a:cs typeface="Arial Bold"/>
              </a:rPr>
              <a:t> </a:t>
            </a:r>
            <a:r>
              <a:rPr lang="en-CA" sz="1810" b="1" dirty="0" err="1">
                <a:solidFill>
                  <a:srgbClr val="000000"/>
                </a:solidFill>
                <a:latin typeface="Arial Bold"/>
                <a:cs typeface="Arial Bold"/>
              </a:rPr>
              <a:t>tasarımı</a:t>
            </a:r>
            <a:endParaRPr lang="en-CA" sz="1810" b="1" dirty="0">
              <a:solidFill>
                <a:srgbClr val="000000"/>
              </a:solidFill>
              <a:latin typeface="Arial Bold"/>
              <a:cs typeface="Arial Bold"/>
            </a:endParaRPr>
          </a:p>
          <a:p>
            <a:pPr>
              <a:lnSpc>
                <a:spcPts val="178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44600" y="3644900"/>
            <a:ext cx="57150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 dirty="0" err="1">
                <a:solidFill>
                  <a:srgbClr val="000000"/>
                </a:solidFill>
                <a:latin typeface="Arial Bold"/>
                <a:cs typeface="Arial Bold"/>
              </a:rPr>
              <a:t>Örn</a:t>
            </a:r>
            <a:r>
              <a:rPr lang="en-CA" sz="1413" b="1" dirty="0">
                <a:solidFill>
                  <a:srgbClr val="000000"/>
                </a:solidFill>
                <a:latin typeface="Arial Bold"/>
                <a:cs typeface="Arial Bold"/>
              </a:rPr>
              <a:t>: IEEE SRS</a:t>
            </a:r>
          </a:p>
          <a:p>
            <a:pPr>
              <a:lnSpc>
                <a:spcPts val="1610"/>
              </a:lnSpc>
            </a:pPr>
            <a:endParaRPr lang="en-CA" sz="1403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061200" y="3352800"/>
            <a:ext cx="1968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13" b="1">
                <a:solidFill>
                  <a:srgbClr val="000000"/>
                </a:solidFill>
                <a:latin typeface="Arial Bold"/>
                <a:cs typeface="Arial Bold"/>
              </a:rPr>
              <a:t>Tasarım Tanımı</a:t>
            </a:r>
            <a:r>
              <a:rPr lang="en-CA" sz="1403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>
                <a:solidFill>
                  <a:srgbClr val="000000"/>
                </a:solidFill>
                <a:latin typeface="Times New Roman"/>
              </a:rPr>
            </a:br>
            <a:r>
              <a:rPr lang="en-CA" sz="1413" b="1">
                <a:solidFill>
                  <a:srgbClr val="000000"/>
                </a:solidFill>
                <a:latin typeface="Arial Bold"/>
                <a:cs typeface="Arial Bold"/>
              </a:rPr>
              <a:t>Örn: IEEE SDD</a:t>
            </a:r>
          </a:p>
          <a:p>
            <a:pPr>
              <a:lnSpc>
                <a:spcPts val="168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Yazılım Tasarım Süreci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04409" y="1639255"/>
            <a:ext cx="7680564" cy="1115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17500" algn="l"/>
              </a:tabLst>
            </a:pPr>
            <a:r>
              <a:rPr lang="en-CA" sz="1440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Yazılım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tasarımı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,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isterlerin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yazılımın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yapımı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için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proje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planına</a:t>
            </a:r>
            <a:r>
              <a:rPr lang="en-CA" sz="24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>
                <a:solidFill>
                  <a:srgbClr val="000000"/>
                </a:solidFill>
                <a:latin typeface="Times New Roman"/>
              </a:rPr>
            </a:b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	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çevrildi</a:t>
            </a:r>
            <a:r>
              <a:rPr lang="tr-TR" sz="2402" dirty="0" err="1">
                <a:solidFill>
                  <a:srgbClr val="000000"/>
                </a:solidFill>
                <a:latin typeface="Tw Cen MT"/>
                <a:cs typeface="Tw Cen MT"/>
              </a:rPr>
              <a:t>ği</a:t>
            </a:r>
            <a:r>
              <a:rPr lang="tr-TR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tekrarlanan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süreçtir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</a:p>
          <a:p>
            <a:pPr>
              <a:lnSpc>
                <a:spcPts val="29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6750" y="2946400"/>
            <a:ext cx="8661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440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Tasarımın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birinci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amacı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basitlik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olmalıdır</a:t>
            </a:r>
            <a:endParaRPr lang="en-CA" sz="2402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760"/>
              </a:lnSpc>
            </a:pPr>
            <a:endParaRPr lang="en-CA" sz="2381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50900" y="3378200"/>
            <a:ext cx="7435625" cy="10002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535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6" dirty="0">
                <a:solidFill>
                  <a:srgbClr val="548AB8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548AB8"/>
                </a:solidFill>
                <a:latin typeface="Tw Cen MT"/>
                <a:cs typeface="Tw Cen MT"/>
              </a:rPr>
              <a:t>Basit</a:t>
            </a:r>
            <a:r>
              <a:rPr lang="en-CA" sz="2196" dirty="0">
                <a:solidFill>
                  <a:srgbClr val="548AB8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548AB8"/>
                </a:solidFill>
                <a:latin typeface="Tw Cen MT"/>
                <a:cs typeface="Tw Cen MT"/>
              </a:rPr>
              <a:t>bir</a:t>
            </a:r>
            <a:r>
              <a:rPr lang="en-CA" sz="2196" dirty="0">
                <a:solidFill>
                  <a:srgbClr val="548AB8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548AB8"/>
                </a:solidFill>
                <a:latin typeface="Tw Cen MT"/>
                <a:cs typeface="Tw Cen MT"/>
              </a:rPr>
              <a:t>tasarım</a:t>
            </a:r>
            <a:r>
              <a:rPr lang="en-CA" sz="2196" dirty="0">
                <a:solidFill>
                  <a:srgbClr val="548AB8"/>
                </a:solidFill>
                <a:latin typeface="Tw Cen MT"/>
                <a:cs typeface="Tw Cen MT"/>
              </a:rPr>
              <a:t> hem </a:t>
            </a:r>
            <a:r>
              <a:rPr lang="en-CA" sz="2196" dirty="0" err="1">
                <a:solidFill>
                  <a:srgbClr val="548AB8"/>
                </a:solidFill>
                <a:latin typeface="Tw Cen MT"/>
                <a:cs typeface="Tw Cen MT"/>
              </a:rPr>
              <a:t>kodlamada</a:t>
            </a:r>
            <a:r>
              <a:rPr lang="en-CA" sz="2196" dirty="0">
                <a:solidFill>
                  <a:srgbClr val="548AB8"/>
                </a:solidFill>
                <a:latin typeface="Tw Cen MT"/>
                <a:cs typeface="Tw Cen MT"/>
              </a:rPr>
              <a:t> hem de </a:t>
            </a:r>
            <a:r>
              <a:rPr lang="en-CA" sz="2196" dirty="0" err="1">
                <a:solidFill>
                  <a:srgbClr val="548AB8"/>
                </a:solidFill>
                <a:latin typeface="Tw Cen MT"/>
                <a:cs typeface="Tw Cen MT"/>
              </a:rPr>
              <a:t>sonraki</a:t>
            </a:r>
            <a:r>
              <a:rPr lang="en-CA" sz="2196" dirty="0">
                <a:solidFill>
                  <a:srgbClr val="548AB8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548AB8"/>
                </a:solidFill>
                <a:latin typeface="Tw Cen MT"/>
                <a:cs typeface="Tw Cen MT"/>
              </a:rPr>
              <a:t>değişikliklerde</a:t>
            </a:r>
            <a:r>
              <a:rPr lang="en-CA" sz="2196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6" dirty="0">
                <a:solidFill>
                  <a:srgbClr val="000000"/>
                </a:solidFill>
                <a:latin typeface="Times New Roman"/>
              </a:rPr>
            </a:br>
            <a:r>
              <a:rPr lang="en-CA" sz="2196" dirty="0" err="1">
                <a:solidFill>
                  <a:srgbClr val="548AB8"/>
                </a:solidFill>
                <a:latin typeface="Tw Cen MT"/>
                <a:cs typeface="Tw Cen MT"/>
              </a:rPr>
              <a:t>kolaylık</a:t>
            </a:r>
            <a:r>
              <a:rPr lang="en-CA" sz="2196" dirty="0">
                <a:solidFill>
                  <a:srgbClr val="548AB8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548AB8"/>
                </a:solidFill>
                <a:latin typeface="Tw Cen MT"/>
                <a:cs typeface="Tw Cen MT"/>
              </a:rPr>
              <a:t>sa</a:t>
            </a:r>
            <a:r>
              <a:rPr lang="en-CA" sz="2196" dirty="0" err="1">
                <a:solidFill>
                  <a:srgbClr val="548AB8"/>
                </a:solidFill>
                <a:latin typeface="Arial"/>
                <a:cs typeface="Arial"/>
              </a:rPr>
              <a:t>ğ</a:t>
            </a:r>
            <a:r>
              <a:rPr lang="en-CA" sz="2196" dirty="0" err="1">
                <a:solidFill>
                  <a:srgbClr val="548AB8"/>
                </a:solidFill>
                <a:latin typeface="Tw Cen MT"/>
                <a:cs typeface="Tw Cen MT"/>
              </a:rPr>
              <a:t>lar</a:t>
            </a:r>
            <a:r>
              <a:rPr lang="en-CA" sz="2196" dirty="0">
                <a:solidFill>
                  <a:srgbClr val="548AB8"/>
                </a:solidFill>
                <a:latin typeface="Tw Cen MT"/>
                <a:cs typeface="Tw Cen MT"/>
              </a:rPr>
              <a:t>.</a:t>
            </a:r>
          </a:p>
          <a:p>
            <a:pPr>
              <a:lnSpc>
                <a:spcPts val="2600"/>
              </a:lnSpc>
            </a:pPr>
            <a:endParaRPr lang="en-CA" sz="2196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4592191"/>
            <a:ext cx="7845609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just">
              <a:lnSpc>
                <a:spcPts val="2800"/>
              </a:lnSpc>
              <a:tabLst>
                <a:tab pos="317500" algn="l"/>
              </a:tabLst>
            </a:pPr>
            <a:r>
              <a:rPr lang="en-CA" sz="1440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Sistem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öyle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tasarlanmalıdır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ki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,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dizi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değişiklik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yapılması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/>
            </a:r>
            <a:b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</a:b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	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durumunda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bile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sistem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tasarımı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basit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kalabilmelidir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</a:p>
          <a:p>
            <a:pPr>
              <a:lnSpc>
                <a:spcPts val="28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50900" y="5435600"/>
            <a:ext cx="5919890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535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8" dirty="0">
                <a:solidFill>
                  <a:srgbClr val="548AB8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548AB8"/>
                </a:solidFill>
                <a:latin typeface="Tw Cen MT"/>
                <a:cs typeface="Tw Cen MT"/>
              </a:rPr>
              <a:t>Değişiklik</a:t>
            </a:r>
            <a:r>
              <a:rPr lang="en-CA" sz="2198" dirty="0">
                <a:solidFill>
                  <a:srgbClr val="548AB8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548AB8"/>
                </a:solidFill>
                <a:latin typeface="Tw Cen MT"/>
                <a:cs typeface="Tw Cen MT"/>
              </a:rPr>
              <a:t>olabilecek</a:t>
            </a:r>
            <a:r>
              <a:rPr lang="en-CA" sz="2198" dirty="0">
                <a:solidFill>
                  <a:srgbClr val="548AB8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548AB8"/>
                </a:solidFill>
                <a:latin typeface="Tw Cen MT"/>
                <a:cs typeface="Tw Cen MT"/>
              </a:rPr>
              <a:t>kısımlara</a:t>
            </a:r>
            <a:r>
              <a:rPr lang="en-CA" sz="2198" dirty="0">
                <a:solidFill>
                  <a:srgbClr val="548AB8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548AB8"/>
                </a:solidFill>
                <a:latin typeface="Tw Cen MT"/>
                <a:cs typeface="Tw Cen MT"/>
              </a:rPr>
              <a:t>özen</a:t>
            </a:r>
            <a:r>
              <a:rPr lang="en-CA" sz="2198" dirty="0">
                <a:solidFill>
                  <a:srgbClr val="548AB8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548AB8"/>
                </a:solidFill>
                <a:latin typeface="Tw Cen MT"/>
                <a:cs typeface="Tw Cen MT"/>
              </a:rPr>
              <a:t>gösterilmelidir</a:t>
            </a:r>
            <a:r>
              <a:rPr lang="en-CA" sz="2198" dirty="0">
                <a:solidFill>
                  <a:srgbClr val="548AB8"/>
                </a:solidFill>
                <a:latin typeface="Tw Cen MT"/>
                <a:cs typeface="Tw Cen MT"/>
              </a:rPr>
              <a:t>.</a:t>
            </a:r>
          </a:p>
          <a:p>
            <a:pPr>
              <a:lnSpc>
                <a:spcPts val="2530"/>
              </a:lnSpc>
            </a:pPr>
            <a:endParaRPr lang="en-CA" sz="218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Tasarım Kavramları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206500"/>
            <a:ext cx="7573099" cy="25058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0"/>
              </a:lnSpc>
              <a:tabLst>
                <a:tab pos="368300" algn="l"/>
              </a:tabLst>
            </a:pPr>
            <a:r>
              <a:rPr lang="en-CA" sz="1440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Yazılım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tasarımı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sırasında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gözetilmesi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gereken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temel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ilkeler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:</a:t>
            </a:r>
            <a:r>
              <a:rPr lang="en-CA" sz="2371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71" dirty="0">
                <a:solidFill>
                  <a:srgbClr val="000000"/>
                </a:solidFill>
                <a:latin typeface="Times New Roman"/>
              </a:rPr>
            </a:br>
            <a:r>
              <a:rPr lang="en-CA" sz="1679" dirty="0">
                <a:solidFill>
                  <a:srgbClr val="93B6D2"/>
                </a:solidFill>
                <a:latin typeface="Wingdings"/>
                <a:cs typeface="Wingdings"/>
              </a:rPr>
              <a:t>	</a:t>
            </a:r>
            <a:r>
              <a:rPr lang="en-CA" sz="1679" dirty="0" smtClean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tr-TR" sz="2400" dirty="0">
                <a:solidFill>
                  <a:srgbClr val="000000"/>
                </a:solidFill>
                <a:latin typeface="Tw Cen MT"/>
                <a:cs typeface="Wingdings"/>
              </a:rPr>
              <a:t> </a:t>
            </a:r>
            <a:r>
              <a:rPr lang="en-CA" sz="2400" dirty="0" err="1" smtClean="0">
                <a:solidFill>
                  <a:srgbClr val="000000"/>
                </a:solidFill>
                <a:latin typeface="Tw Cen MT"/>
                <a:cs typeface="Tw Cen MT"/>
              </a:rPr>
              <a:t>Soyutlama</a:t>
            </a:r>
            <a:r>
              <a:rPr lang="en-CA" sz="2400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(abstraction)</a:t>
            </a:r>
          </a:p>
          <a:p>
            <a:pPr>
              <a:lnSpc>
                <a:spcPts val="6900"/>
              </a:lnSpc>
            </a:pPr>
            <a:endParaRPr lang="en-CA" sz="2371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66800" y="3403600"/>
            <a:ext cx="8077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79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400">
                <a:solidFill>
                  <a:srgbClr val="000000"/>
                </a:solidFill>
                <a:latin typeface="Tw Cen MT"/>
                <a:cs typeface="Tw Cen MT"/>
              </a:rPr>
              <a:t> Modülerlik</a:t>
            </a:r>
          </a:p>
          <a:p>
            <a:pPr>
              <a:lnSpc>
                <a:spcPts val="2760"/>
              </a:lnSpc>
            </a:pPr>
            <a:endParaRPr lang="en-CA" sz="2339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66800" y="4292600"/>
            <a:ext cx="2543966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82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40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Arial"/>
                <a:cs typeface="Arial"/>
              </a:rPr>
              <a:t>İ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şlevsel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Bağımsızlık</a:t>
            </a:r>
            <a:endParaRPr lang="en-CA" sz="2402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760"/>
              </a:lnSpc>
            </a:pPr>
            <a:endParaRPr lang="en-CA" sz="2369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774700" y="3175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 dirty="0" err="1">
                <a:solidFill>
                  <a:srgbClr val="775F54"/>
                </a:solidFill>
                <a:latin typeface="Tw Cen MT"/>
                <a:cs typeface="Tw Cen MT"/>
              </a:rPr>
              <a:t>Tasarım</a:t>
            </a:r>
            <a:r>
              <a:rPr lang="en-CA" sz="4406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lang="en-CA" sz="4406" dirty="0" err="1">
                <a:solidFill>
                  <a:srgbClr val="775F54"/>
                </a:solidFill>
                <a:latin typeface="Tw Cen MT"/>
                <a:cs typeface="Tw Cen MT"/>
              </a:rPr>
              <a:t>Kavramları</a:t>
            </a:r>
            <a:endParaRPr lang="en-CA" sz="4406" dirty="0">
              <a:solidFill>
                <a:srgbClr val="775F54"/>
              </a:solidFill>
              <a:latin typeface="Tw Cen MT"/>
              <a:cs typeface="Tw Cen MT"/>
            </a:endParaRPr>
          </a:p>
          <a:p>
            <a:pPr>
              <a:lnSpc>
                <a:spcPts val="5060"/>
              </a:lnSpc>
            </a:pPr>
            <a:endParaRPr lang="en-CA" sz="4406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06400" y="1587500"/>
            <a:ext cx="87376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35"/>
              </a:lnSpc>
            </a:pPr>
            <a:r>
              <a:rPr lang="en-CA" sz="173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906" dirty="0">
                <a:solidFill>
                  <a:srgbClr val="000000"/>
                </a:solidFill>
                <a:latin typeface="Tw Cen MT Bold Italic"/>
                <a:cs typeface="Tw Cen MT Bold Italic"/>
              </a:rPr>
              <a:t> </a:t>
            </a:r>
            <a:r>
              <a:rPr lang="en-CA" sz="2906" dirty="0" err="1">
                <a:solidFill>
                  <a:srgbClr val="000000"/>
                </a:solidFill>
                <a:latin typeface="Tw Cen MT Bold Italic"/>
                <a:cs typeface="Tw Cen MT Bold Italic"/>
              </a:rPr>
              <a:t>Soyutlama</a:t>
            </a:r>
            <a:endParaRPr lang="en-CA" sz="2906" dirty="0">
              <a:solidFill>
                <a:srgbClr val="000000"/>
              </a:solidFill>
              <a:latin typeface="Tw Cen MT Bold Italic"/>
              <a:cs typeface="Tw Cen MT Bold Italic"/>
            </a:endParaRPr>
          </a:p>
          <a:p>
            <a:pPr>
              <a:lnSpc>
                <a:spcPts val="3335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070100"/>
            <a:ext cx="7669985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823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604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604" dirty="0" err="1">
                <a:solidFill>
                  <a:srgbClr val="000000"/>
                </a:solidFill>
                <a:latin typeface="Tw Cen MT"/>
                <a:cs typeface="Tw Cen MT"/>
              </a:rPr>
              <a:t>Detayları</a:t>
            </a:r>
            <a:r>
              <a:rPr lang="en-CA" sz="2604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604" dirty="0" err="1">
                <a:solidFill>
                  <a:srgbClr val="000000"/>
                </a:solidFill>
                <a:latin typeface="Tw Cen MT"/>
                <a:cs typeface="Tw Cen MT"/>
              </a:rPr>
              <a:t>gizleyerek</a:t>
            </a:r>
            <a:r>
              <a:rPr lang="en-CA" sz="2604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604" dirty="0" err="1">
                <a:solidFill>
                  <a:srgbClr val="000000"/>
                </a:solidFill>
                <a:latin typeface="Tw Cen MT"/>
                <a:cs typeface="Tw Cen MT"/>
              </a:rPr>
              <a:t>yukarıdan</a:t>
            </a:r>
            <a:r>
              <a:rPr lang="en-CA" sz="2604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604" dirty="0" err="1">
                <a:solidFill>
                  <a:srgbClr val="000000"/>
                </a:solidFill>
                <a:latin typeface="Tw Cen MT"/>
                <a:cs typeface="Tw Cen MT"/>
              </a:rPr>
              <a:t>bakabilme</a:t>
            </a:r>
            <a:r>
              <a:rPr lang="en-CA" sz="2604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604" dirty="0" err="1">
                <a:solidFill>
                  <a:srgbClr val="000000"/>
                </a:solidFill>
                <a:latin typeface="Tw Cen MT"/>
                <a:cs typeface="Tw Cen MT"/>
              </a:rPr>
              <a:t>şansı</a:t>
            </a:r>
            <a:r>
              <a:rPr lang="en-CA" sz="2604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604" dirty="0" err="1">
                <a:solidFill>
                  <a:srgbClr val="000000"/>
                </a:solidFill>
                <a:latin typeface="Tw Cen MT"/>
                <a:cs typeface="Tw Cen MT"/>
              </a:rPr>
              <a:t>sağlar</a:t>
            </a:r>
            <a:r>
              <a:rPr lang="tr-TR" sz="2604" dirty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</a:p>
          <a:p>
            <a:pPr>
              <a:lnSpc>
                <a:spcPts val="2990"/>
              </a:lnSpc>
            </a:pPr>
            <a:endParaRPr lang="en-CA" sz="2604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990"/>
              </a:lnSpc>
            </a:pPr>
            <a:endParaRPr lang="en-CA" sz="2589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870200"/>
            <a:ext cx="8051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641" dirty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2191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1" dirty="0" err="1">
                <a:solidFill>
                  <a:srgbClr val="000000"/>
                </a:solidFill>
                <a:latin typeface="Tw Cen MT"/>
                <a:cs typeface="Tw Cen MT"/>
              </a:rPr>
              <a:t>Veri</a:t>
            </a:r>
            <a:endParaRPr lang="en-CA" sz="2191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645"/>
              </a:lnSpc>
            </a:pPr>
            <a:endParaRPr lang="en-CA" sz="221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92200" y="3238500"/>
            <a:ext cx="9144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1641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2188">
                <a:solidFill>
                  <a:srgbClr val="000000"/>
                </a:solidFill>
                <a:latin typeface="Arial"/>
                <a:cs typeface="Arial"/>
              </a:rPr>
              <a:t> İ</a:t>
            </a:r>
            <a:r>
              <a:rPr lang="en-CA" sz="2188">
                <a:solidFill>
                  <a:srgbClr val="000000"/>
                </a:solidFill>
                <a:latin typeface="Tw Cen MT"/>
                <a:cs typeface="Tw Cen MT"/>
              </a:rPr>
              <a:t>şlev</a:t>
            </a:r>
          </a:p>
          <a:p>
            <a:pPr>
              <a:lnSpc>
                <a:spcPts val="2815"/>
              </a:lnSpc>
            </a:pPr>
            <a:endParaRPr lang="en-CA" sz="2188">
              <a:solidFill>
                <a:srgbClr val="000000"/>
              </a:solidFill>
              <a:latin typeface="Tw Cen MT"/>
              <a:cs typeface="Tw Cen M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073400" y="3213100"/>
            <a:ext cx="2667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2">
                <a:solidFill>
                  <a:srgbClr val="000000"/>
                </a:solidFill>
                <a:latin typeface="Tw Cen MT"/>
                <a:cs typeface="Tw Cen MT"/>
              </a:rPr>
              <a:t>açılar için geçerlidir.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  <a:latin typeface="Tw Cen MT"/>
              <a:cs typeface="Tw Cen M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2200" y="3632200"/>
            <a:ext cx="8051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28" dirty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2304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304" dirty="0" err="1">
                <a:solidFill>
                  <a:srgbClr val="000000"/>
                </a:solidFill>
                <a:latin typeface="Tw Cen MT"/>
                <a:cs typeface="Tw Cen MT"/>
              </a:rPr>
              <a:t>Yapısal</a:t>
            </a:r>
            <a:endParaRPr lang="en-CA" sz="2304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645"/>
              </a:lnSpc>
            </a:pPr>
            <a:endParaRPr lang="en-CA" sz="224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92200" y="5130800"/>
            <a:ext cx="6876241" cy="1115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219200" algn="l"/>
              </a:tabLst>
            </a:pPr>
            <a:r>
              <a:rPr lang="en-CA" sz="2304" dirty="0" err="1">
                <a:solidFill>
                  <a:srgbClr val="000000"/>
                </a:solidFill>
                <a:latin typeface="Tw Cen MT"/>
                <a:cs typeface="Tw Cen MT"/>
              </a:rPr>
              <a:t>Örnek</a:t>
            </a:r>
            <a:r>
              <a:rPr lang="en-CA" sz="2304" dirty="0">
                <a:solidFill>
                  <a:srgbClr val="DD8046"/>
                </a:solidFill>
                <a:latin typeface="Wingdings"/>
                <a:cs typeface="Wingdings"/>
              </a:rPr>
              <a:t> </a:t>
            </a:r>
            <a:r>
              <a:rPr lang="en-CA" sz="2304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304" dirty="0" err="1">
                <a:solidFill>
                  <a:srgbClr val="000000"/>
                </a:solidFill>
                <a:latin typeface="Tw Cen MT"/>
                <a:cs typeface="Tw Cen MT"/>
              </a:rPr>
              <a:t>Kapıyı</a:t>
            </a:r>
            <a:r>
              <a:rPr lang="en-CA" sz="2304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304" dirty="0" err="1">
                <a:solidFill>
                  <a:srgbClr val="000000"/>
                </a:solidFill>
                <a:latin typeface="Tw Cen MT"/>
                <a:cs typeface="Tw Cen MT"/>
              </a:rPr>
              <a:t>renk</a:t>
            </a:r>
            <a:r>
              <a:rPr lang="en-CA" sz="2304" dirty="0">
                <a:solidFill>
                  <a:srgbClr val="000000"/>
                </a:solidFill>
                <a:latin typeface="Tw Cen MT"/>
                <a:cs typeface="Tw Cen MT"/>
              </a:rPr>
              <a:t>, </a:t>
            </a:r>
            <a:r>
              <a:rPr lang="en-CA" sz="2304" dirty="0" err="1">
                <a:solidFill>
                  <a:srgbClr val="000000"/>
                </a:solidFill>
                <a:latin typeface="Tw Cen MT"/>
                <a:cs typeface="Tw Cen MT"/>
              </a:rPr>
              <a:t>malzeme</a:t>
            </a:r>
            <a:r>
              <a:rPr lang="en-CA" sz="2304" dirty="0">
                <a:solidFill>
                  <a:srgbClr val="000000"/>
                </a:solidFill>
                <a:latin typeface="Tw Cen MT"/>
                <a:cs typeface="Tw Cen MT"/>
              </a:rPr>
              <a:t>, </a:t>
            </a:r>
            <a:r>
              <a:rPr lang="en-CA" sz="2304" dirty="0" err="1">
                <a:solidFill>
                  <a:srgbClr val="000000"/>
                </a:solidFill>
                <a:latin typeface="Tw Cen MT"/>
                <a:cs typeface="Tw Cen MT"/>
              </a:rPr>
              <a:t>kulp</a:t>
            </a:r>
            <a:r>
              <a:rPr lang="en-CA" sz="2304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304" dirty="0" err="1">
                <a:solidFill>
                  <a:srgbClr val="000000"/>
                </a:solidFill>
                <a:latin typeface="Tw Cen MT"/>
                <a:cs typeface="Tw Cen MT"/>
              </a:rPr>
              <a:t>gibi</a:t>
            </a:r>
            <a:r>
              <a:rPr lang="en-CA" sz="2304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304" dirty="0" err="1">
                <a:solidFill>
                  <a:srgbClr val="000000"/>
                </a:solidFill>
                <a:latin typeface="Tw Cen MT"/>
                <a:cs typeface="Tw Cen MT"/>
              </a:rPr>
              <a:t>özelliklerinden</a:t>
            </a:r>
            <a:r>
              <a:rPr lang="en-CA" sz="2304" dirty="0">
                <a:solidFill>
                  <a:srgbClr val="000000"/>
                </a:solidFill>
                <a:latin typeface="Tw Cen MT"/>
                <a:cs typeface="Tw Cen MT"/>
              </a:rPr>
              <a:t/>
            </a:r>
            <a:br>
              <a:rPr lang="en-CA" sz="2304" dirty="0">
                <a:solidFill>
                  <a:srgbClr val="000000"/>
                </a:solidFill>
                <a:latin typeface="Tw Cen MT"/>
                <a:cs typeface="Tw Cen MT"/>
              </a:rPr>
            </a:br>
            <a:r>
              <a:rPr lang="en-CA" sz="2304" dirty="0">
                <a:solidFill>
                  <a:srgbClr val="000000"/>
                </a:solidFill>
                <a:latin typeface="Tw Cen MT"/>
                <a:cs typeface="Tw Cen MT"/>
              </a:rPr>
              <a:t>	</a:t>
            </a:r>
            <a:r>
              <a:rPr lang="en-CA" sz="2304" dirty="0" err="1">
                <a:solidFill>
                  <a:srgbClr val="000000"/>
                </a:solidFill>
                <a:latin typeface="Tw Cen MT"/>
                <a:cs typeface="Tw Cen MT"/>
              </a:rPr>
              <a:t>bağımsız</a:t>
            </a:r>
            <a:r>
              <a:rPr lang="en-CA" sz="2304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304" dirty="0" err="1">
                <a:solidFill>
                  <a:srgbClr val="000000"/>
                </a:solidFill>
                <a:latin typeface="Tw Cen MT"/>
                <a:cs typeface="Tw Cen MT"/>
              </a:rPr>
              <a:t>şekilde</a:t>
            </a:r>
            <a:r>
              <a:rPr lang="en-CA" sz="2304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304" dirty="0" err="1">
                <a:solidFill>
                  <a:srgbClr val="000000"/>
                </a:solidFill>
                <a:latin typeface="Tw Cen MT"/>
                <a:cs typeface="Tw Cen MT"/>
              </a:rPr>
              <a:t>ev</a:t>
            </a:r>
            <a:r>
              <a:rPr lang="en-CA" sz="2304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306" dirty="0" err="1">
                <a:solidFill>
                  <a:srgbClr val="000000"/>
                </a:solidFill>
                <a:latin typeface="Tw Cen MT"/>
                <a:cs typeface="Tw Cen MT"/>
              </a:rPr>
              <a:t>mimarisi</a:t>
            </a:r>
            <a:r>
              <a:rPr lang="en-CA" sz="230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306" dirty="0" err="1">
                <a:solidFill>
                  <a:srgbClr val="000000"/>
                </a:solidFill>
                <a:latin typeface="Tw Cen MT"/>
                <a:cs typeface="Tw Cen MT"/>
              </a:rPr>
              <a:t>içerisinde</a:t>
            </a:r>
            <a:r>
              <a:rPr lang="en-CA" sz="230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306" dirty="0" err="1">
                <a:solidFill>
                  <a:srgbClr val="000000"/>
                </a:solidFill>
                <a:latin typeface="Tw Cen MT"/>
                <a:cs typeface="Tw Cen MT"/>
              </a:rPr>
              <a:t>düşünme</a:t>
            </a:r>
            <a:endParaRPr lang="en-CA" sz="2306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900"/>
              </a:lnSpc>
            </a:pPr>
            <a:endParaRPr lang="en-CA" sz="230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/>
              <a:pPr/>
              <a:t>2</a:t>
            </a:fld>
            <a:endParaRPr lang="tr-TR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19132"/>
            <a:ext cx="7858180" cy="493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8737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8300" y="2234355"/>
            <a:ext cx="8020124" cy="3642917"/>
          </a:xfrm>
        </p:spPr>
        <p:txBody>
          <a:bodyPr>
            <a:normAutofit/>
          </a:bodyPr>
          <a:lstStyle/>
          <a:p>
            <a:r>
              <a:rPr lang="en-CA" sz="1800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dirty="0">
                <a:solidFill>
                  <a:srgbClr val="000000"/>
                </a:solidFill>
                <a:latin typeface="Tw Cen MT Bold Italic"/>
                <a:cs typeface="Tw Cen MT Bold Italic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 Bold Italic"/>
                <a:cs typeface="Tw Cen MT Bold Italic"/>
              </a:rPr>
              <a:t>Soyutlama</a:t>
            </a:r>
            <a:endParaRPr lang="en-CA" dirty="0">
              <a:solidFill>
                <a:srgbClr val="000000"/>
              </a:solidFill>
              <a:latin typeface="Tw Cen MT Bold Italic"/>
              <a:cs typeface="Tw Cen MT Bold Italic"/>
            </a:endParaRPr>
          </a:p>
          <a:p>
            <a:endParaRPr lang="tr-TR" dirty="0"/>
          </a:p>
          <a:p>
            <a:r>
              <a:rPr lang="tr-TR" dirty="0"/>
              <a:t>Denetimi ve </a:t>
            </a:r>
            <a:r>
              <a:rPr lang="tr-TR" dirty="0" err="1"/>
              <a:t>anlaşılabilirliği</a:t>
            </a:r>
            <a:r>
              <a:rPr lang="tr-TR" dirty="0"/>
              <a:t> artırmak üzere en az ayrıntı ile işlem yapmaktır. </a:t>
            </a:r>
          </a:p>
          <a:p>
            <a:pPr algn="just"/>
            <a:r>
              <a:rPr lang="tr-TR" dirty="0"/>
              <a:t>Bu amaçla yazılım </a:t>
            </a:r>
            <a:r>
              <a:rPr lang="tr-TR" dirty="0" err="1"/>
              <a:t>isterlerini</a:t>
            </a:r>
            <a:r>
              <a:rPr lang="tr-TR" dirty="0"/>
              <a:t> gruplayarak karşılamak üzere bileşenler, birimler ve modüller oluşturulur, aralarındaki ilişkinin en aza indirgenmesine çalışılır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899592" y="476672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 dirty="0" err="1">
                <a:solidFill>
                  <a:srgbClr val="775F54"/>
                </a:solidFill>
                <a:latin typeface="Tw Cen MT"/>
                <a:cs typeface="Tw Cen MT"/>
              </a:rPr>
              <a:t>Tasarım</a:t>
            </a:r>
            <a:r>
              <a:rPr lang="en-CA" sz="4406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lang="en-CA" sz="4406" dirty="0" err="1">
                <a:solidFill>
                  <a:srgbClr val="775F54"/>
                </a:solidFill>
                <a:latin typeface="Tw Cen MT"/>
                <a:cs typeface="Tw Cen MT"/>
              </a:rPr>
              <a:t>Kavramları</a:t>
            </a:r>
            <a:endParaRPr lang="en-CA" sz="4406" dirty="0">
              <a:solidFill>
                <a:srgbClr val="775F54"/>
              </a:solidFill>
              <a:latin typeface="Tw Cen MT"/>
              <a:cs typeface="Tw Cen MT"/>
            </a:endParaRPr>
          </a:p>
          <a:p>
            <a:pPr>
              <a:lnSpc>
                <a:spcPts val="5060"/>
              </a:lnSpc>
            </a:pPr>
            <a:endParaRPr lang="en-CA" sz="4406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3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Tasarım Kavramları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638300"/>
            <a:ext cx="84455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35"/>
              </a:lnSpc>
            </a:pPr>
            <a:r>
              <a:rPr lang="en-CA" sz="1739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906">
                <a:solidFill>
                  <a:srgbClr val="000000"/>
                </a:solidFill>
                <a:latin typeface="Tw Cen MT Bold Italic"/>
                <a:cs typeface="Tw Cen MT Bold Italic"/>
              </a:rPr>
              <a:t> Modülerlik</a:t>
            </a:r>
          </a:p>
          <a:p>
            <a:pPr>
              <a:lnSpc>
                <a:spcPts val="3335"/>
              </a:lnSpc>
            </a:pPr>
            <a:endParaRPr lang="en-CA" sz="280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66800" y="2590800"/>
            <a:ext cx="8077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679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Modül</a:t>
            </a:r>
            <a:r>
              <a:rPr lang="en-CA" sz="2400" dirty="0">
                <a:solidFill>
                  <a:srgbClr val="DD8046"/>
                </a:solidFill>
                <a:latin typeface="Wingdings"/>
                <a:cs typeface="Wingdings"/>
              </a:rPr>
              <a:t> </a:t>
            </a:r>
            <a:r>
              <a:rPr lang="en-CA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Arial"/>
                <a:cs typeface="Arial"/>
              </a:rPr>
              <a:t>İ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simi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olan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,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tanımlanmış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işlevleri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bulunan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ve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hedef</a:t>
            </a:r>
            <a:r>
              <a:rPr lang="en-CA" sz="2402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2" dirty="0">
                <a:solidFill>
                  <a:srgbClr val="000000"/>
                </a:solidFill>
                <a:latin typeface="Times New Roman"/>
              </a:rPr>
            </a:b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sistemi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gerçekleştirmek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üzere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tümleştirilen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birimler</a:t>
            </a:r>
            <a:endParaRPr lang="en-CA" sz="2402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800"/>
              </a:lnSpc>
            </a:pPr>
            <a:endParaRPr lang="en-CA" sz="2402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66800" y="3835400"/>
            <a:ext cx="8077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79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Bütün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karmaşıklı</a:t>
            </a:r>
            <a:r>
              <a:rPr lang="en-CA" sz="2400" dirty="0" err="1">
                <a:solidFill>
                  <a:srgbClr val="000000"/>
                </a:solidFill>
                <a:latin typeface="Arial"/>
                <a:cs typeface="Arial"/>
              </a:rPr>
              <a:t>ğ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ı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tek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modülde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toplamak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yerine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sistemi</a:t>
            </a:r>
            <a:r>
              <a:rPr lang="en-CA" sz="2402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2" dirty="0">
                <a:solidFill>
                  <a:srgbClr val="000000"/>
                </a:solidFill>
                <a:latin typeface="Times New Roman"/>
              </a:rPr>
            </a:b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modüllere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ayırmak</a:t>
            </a:r>
            <a:r>
              <a:rPr lang="en-CA" sz="2402" dirty="0">
                <a:solidFill>
                  <a:srgbClr val="DD8046"/>
                </a:solidFill>
                <a:latin typeface="Wingdings"/>
                <a:cs typeface="Wingdings"/>
              </a:rPr>
              <a:t> 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anlaşılabilir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ve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kontrol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edilebilir</a:t>
            </a:r>
            <a:endParaRPr lang="en-CA" sz="2402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900"/>
              </a:lnSpc>
            </a:pPr>
            <a:endParaRPr lang="en-CA" sz="2402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686232" y="4720927"/>
            <a:ext cx="247003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dirty="0">
                <a:solidFill>
                  <a:srgbClr val="DD8046"/>
                </a:solidFill>
                <a:latin typeface="Wingdings"/>
                <a:cs typeface="Wingdings"/>
              </a:rPr>
              <a:t></a:t>
            </a:r>
            <a:r>
              <a:rPr lang="en-CA" sz="2400" dirty="0">
                <a:solidFill>
                  <a:srgbClr val="000000"/>
                </a:solidFill>
                <a:latin typeface="Tw Cen MT Bold Italic"/>
                <a:cs typeface="Tw Cen MT Bold Italic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Parçala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ve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 smtClean="0">
                <a:solidFill>
                  <a:srgbClr val="000000"/>
                </a:solidFill>
                <a:latin typeface="Tw Cen MT"/>
                <a:cs typeface="Tw Cen MT"/>
              </a:rPr>
              <a:t>yönet</a:t>
            </a:r>
            <a:endParaRPr lang="en-CA" sz="2402" dirty="0">
              <a:solidFill>
                <a:srgbClr val="000000"/>
              </a:solidFill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Tasarım Kavramları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689100"/>
            <a:ext cx="84455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35"/>
              </a:lnSpc>
            </a:pPr>
            <a:r>
              <a:rPr lang="en-CA" sz="1739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904">
                <a:solidFill>
                  <a:srgbClr val="000000"/>
                </a:solidFill>
                <a:latin typeface="Tw Cen MT Bold Italic"/>
                <a:cs typeface="Tw Cen MT Bold Italic"/>
              </a:rPr>
              <a:t> Modülerlik</a:t>
            </a:r>
          </a:p>
          <a:p>
            <a:pPr>
              <a:lnSpc>
                <a:spcPts val="3335"/>
              </a:lnSpc>
            </a:pPr>
            <a:endParaRPr lang="en-CA" sz="280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6416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44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400">
                <a:solidFill>
                  <a:srgbClr val="000000"/>
                </a:solidFill>
                <a:latin typeface="Tw Cen MT"/>
                <a:cs typeface="Tw Cen MT"/>
              </a:rPr>
              <a:t>  P1 ve P2 problemler</a:t>
            </a:r>
          </a:p>
          <a:p>
            <a:pPr>
              <a:lnSpc>
                <a:spcPts val="2760"/>
              </a:lnSpc>
            </a:pPr>
            <a:endParaRPr lang="en-CA" sz="235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3086100"/>
            <a:ext cx="8445500" cy="156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600"/>
              </a:lnSpc>
              <a:tabLst>
                <a:tab pos="914400" algn="l"/>
              </a:tabLst>
            </a:pPr>
            <a:r>
              <a:rPr lang="en-CA" sz="144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400">
                <a:solidFill>
                  <a:srgbClr val="000000"/>
                </a:solidFill>
                <a:latin typeface="Tw Cen MT"/>
                <a:cs typeface="Tw Cen MT"/>
              </a:rPr>
              <a:t>  K(P1) ve K(P2) karmaşıklık düzeyleri</a:t>
            </a:r>
            <a:r>
              <a:rPr lang="en-CA" sz="240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Wingdings"/>
                <a:cs typeface="Wingdings"/>
              </a:rPr>
              <a:t>	</a:t>
            </a:r>
            <a:r>
              <a:rPr lang="en-CA" sz="2400">
                <a:solidFill>
                  <a:srgbClr val="000000"/>
                </a:solidFill>
                <a:latin typeface="Tw Cen MT"/>
                <a:cs typeface="Tw Cen MT"/>
              </a:rPr>
              <a:t>	 K(P1+P2) &gt;&gt; K(P1) + K (P2)</a:t>
            </a:r>
          </a:p>
          <a:p>
            <a:pPr>
              <a:lnSpc>
                <a:spcPts val="6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12900" y="5232400"/>
            <a:ext cx="7531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702">
                <a:solidFill>
                  <a:srgbClr val="000000"/>
                </a:solidFill>
                <a:latin typeface="Wingdings"/>
                <a:cs typeface="Wingdings"/>
              </a:rPr>
              <a:t></a:t>
            </a:r>
            <a:r>
              <a:rPr lang="en-CA" sz="2400">
                <a:solidFill>
                  <a:srgbClr val="000000"/>
                </a:solidFill>
                <a:latin typeface="Tw Cen MT"/>
                <a:cs typeface="Tw Cen MT"/>
              </a:rPr>
              <a:t> Aynı büyüklükteki problemi ne kadar fazla sayıda</a:t>
            </a:r>
          </a:p>
          <a:p>
            <a:pPr>
              <a:lnSpc>
                <a:spcPts val="2760"/>
              </a:lnSpc>
            </a:pPr>
            <a:endParaRPr lang="en-CA" sz="240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44700" y="5664200"/>
            <a:ext cx="709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>
                <a:solidFill>
                  <a:srgbClr val="000000"/>
                </a:solidFill>
                <a:latin typeface="Tw Cen MT"/>
                <a:cs typeface="Tw Cen MT"/>
              </a:rPr>
              <a:t>modüle ayırırsak toplam karmaşıklık o kadar azalır ????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 dirty="0" err="1">
                <a:solidFill>
                  <a:srgbClr val="775F54"/>
                </a:solidFill>
                <a:latin typeface="Tw Cen MT"/>
                <a:cs typeface="Tw Cen MT"/>
              </a:rPr>
              <a:t>Tasarım</a:t>
            </a:r>
            <a:r>
              <a:rPr lang="en-CA" sz="4406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lang="en-CA" sz="4406" dirty="0" err="1">
                <a:solidFill>
                  <a:srgbClr val="775F54"/>
                </a:solidFill>
                <a:latin typeface="Tw Cen MT"/>
                <a:cs typeface="Tw Cen MT"/>
              </a:rPr>
              <a:t>Kavramları</a:t>
            </a:r>
            <a:endParaRPr lang="en-CA" sz="4406" dirty="0">
              <a:solidFill>
                <a:srgbClr val="775F54"/>
              </a:solidFill>
              <a:latin typeface="Tw Cen MT"/>
              <a:cs typeface="Tw Cen MT"/>
            </a:endParaRPr>
          </a:p>
          <a:p>
            <a:pPr>
              <a:lnSpc>
                <a:spcPts val="5060"/>
              </a:lnSpc>
            </a:pPr>
            <a:endParaRPr lang="en-CA" sz="4406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6249" y="1631019"/>
            <a:ext cx="87376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560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616" b="1" dirty="0">
                <a:solidFill>
                  <a:srgbClr val="000000"/>
                </a:solidFill>
                <a:latin typeface="Arial Bold"/>
                <a:cs typeface="Arial Bold"/>
              </a:rPr>
              <a:t> </a:t>
            </a:r>
            <a:r>
              <a:rPr lang="en-CA" sz="2616" b="1" dirty="0" err="1">
                <a:solidFill>
                  <a:srgbClr val="000000"/>
                </a:solidFill>
                <a:latin typeface="Arial Bold"/>
                <a:cs typeface="Arial Bold"/>
              </a:rPr>
              <a:t>İ</a:t>
            </a:r>
            <a:r>
              <a:rPr lang="en-CA" sz="2616" b="1" dirty="0" err="1">
                <a:solidFill>
                  <a:srgbClr val="000000"/>
                </a:solidFill>
                <a:latin typeface="Tw Cen MT Bold"/>
                <a:cs typeface="Tw Cen MT Bold"/>
              </a:rPr>
              <a:t>şlevsel</a:t>
            </a:r>
            <a:r>
              <a:rPr lang="en-CA" sz="2616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616" b="1" dirty="0" err="1">
                <a:solidFill>
                  <a:srgbClr val="000000"/>
                </a:solidFill>
                <a:latin typeface="Tw Cen MT Bold"/>
                <a:cs typeface="Tw Cen MT Bold"/>
              </a:rPr>
              <a:t>Ba</a:t>
            </a:r>
            <a:r>
              <a:rPr lang="en-CA" sz="2616" b="1" dirty="0" err="1">
                <a:solidFill>
                  <a:srgbClr val="000000"/>
                </a:solidFill>
                <a:latin typeface="Arial Bold"/>
                <a:cs typeface="Arial Bold"/>
              </a:rPr>
              <a:t>ğ</a:t>
            </a:r>
            <a:r>
              <a:rPr lang="en-CA" sz="2616" b="1" dirty="0" err="1">
                <a:solidFill>
                  <a:srgbClr val="000000"/>
                </a:solidFill>
                <a:latin typeface="Tw Cen MT Bold"/>
                <a:cs typeface="Tw Cen MT Bold"/>
              </a:rPr>
              <a:t>ımsızlık</a:t>
            </a:r>
            <a:endParaRPr lang="en-CA" sz="2616" b="1" dirty="0">
              <a:solidFill>
                <a:srgbClr val="000000"/>
              </a:solidFill>
              <a:latin typeface="Tw Cen MT Bold"/>
              <a:cs typeface="Tw Cen MT Bold"/>
            </a:endParaRPr>
          </a:p>
          <a:p>
            <a:pPr>
              <a:lnSpc>
                <a:spcPts val="2990"/>
              </a:lnSpc>
            </a:pPr>
            <a:endParaRPr lang="en-CA" sz="2558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413000"/>
            <a:ext cx="3993081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79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Modüllerin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işlevsel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bağımsızlığı</a:t>
            </a:r>
            <a:endParaRPr lang="en-CA" sz="2400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760"/>
              </a:lnSpc>
            </a:pPr>
            <a:endParaRPr lang="en-CA" sz="2378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806700"/>
            <a:ext cx="8051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655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 Hem anlama hem de test ve bakım işleri kolaylaştırır.</a:t>
            </a:r>
          </a:p>
          <a:p>
            <a:pPr>
              <a:lnSpc>
                <a:spcPts val="2530"/>
              </a:lnSpc>
            </a:pPr>
            <a:endParaRPr lang="en-CA" sz="218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92200" y="3187700"/>
            <a:ext cx="8051800" cy="1016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50"/>
              </a:lnSpc>
            </a:pPr>
            <a:r>
              <a:rPr lang="en-CA" sz="1655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 Yapılan  bir  hatanın  di</a:t>
            </a:r>
            <a:r>
              <a:rPr lang="en-CA" sz="2196">
                <a:solidFill>
                  <a:srgbClr val="000000"/>
                </a:solidFill>
                <a:latin typeface="Arial"/>
                <a:cs typeface="Arial"/>
              </a:rPr>
              <a:t>ğ</a:t>
            </a: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er  işlevlere  yansıması  ve  yapılan</a:t>
            </a:r>
            <a:r>
              <a:rPr lang="en-CA" sz="2196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6">
                <a:solidFill>
                  <a:srgbClr val="000000"/>
                </a:solidFill>
                <a:latin typeface="Times New Roman"/>
              </a:rPr>
            </a:b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de</a:t>
            </a:r>
            <a:r>
              <a:rPr lang="en-CA" sz="2196">
                <a:solidFill>
                  <a:srgbClr val="000000"/>
                </a:solidFill>
                <a:latin typeface="Arial"/>
                <a:cs typeface="Arial"/>
              </a:rPr>
              <a:t>ğ</a:t>
            </a: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işikliklerin  sistem  genelinde  yan  etkileri  gibi  konuların</a:t>
            </a:r>
            <a:r>
              <a:rPr lang="en-CA" sz="2196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6">
                <a:solidFill>
                  <a:srgbClr val="000000"/>
                </a:solidFill>
                <a:latin typeface="Times New Roman"/>
              </a:rPr>
            </a:b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kontrolü kolaylaşacaktır</a:t>
            </a:r>
          </a:p>
          <a:p>
            <a:pPr>
              <a:lnSpc>
                <a:spcPts val="2350"/>
              </a:lnSpc>
            </a:pPr>
            <a:endParaRPr lang="en-CA" sz="21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06400" y="4610100"/>
            <a:ext cx="6376233" cy="7694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604" dirty="0">
                <a:solidFill>
                  <a:srgbClr val="DD8046"/>
                </a:solidFill>
                <a:latin typeface="Wingdings"/>
                <a:cs typeface="Wingdings"/>
              </a:rPr>
              <a:t></a:t>
            </a:r>
            <a:r>
              <a:rPr lang="en-CA" sz="2604" dirty="0" err="1">
                <a:solidFill>
                  <a:srgbClr val="000000"/>
                </a:solidFill>
                <a:latin typeface="Tw Cen MT"/>
                <a:cs typeface="Tw Cen MT"/>
              </a:rPr>
              <a:t>İşlevsel</a:t>
            </a:r>
            <a:r>
              <a:rPr lang="en-CA" sz="2604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604" dirty="0" err="1">
                <a:solidFill>
                  <a:srgbClr val="000000"/>
                </a:solidFill>
                <a:latin typeface="Tw Cen MT"/>
                <a:cs typeface="Tw Cen MT"/>
              </a:rPr>
              <a:t>bağımsızlığı</a:t>
            </a:r>
            <a:r>
              <a:rPr lang="en-CA" sz="2604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604" dirty="0" err="1">
                <a:solidFill>
                  <a:srgbClr val="000000"/>
                </a:solidFill>
                <a:latin typeface="Tw Cen MT"/>
                <a:cs typeface="Tw Cen MT"/>
              </a:rPr>
              <a:t>sağlamak</a:t>
            </a:r>
            <a:r>
              <a:rPr lang="en-CA" sz="2604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604" dirty="0" err="1">
                <a:solidFill>
                  <a:srgbClr val="000000"/>
                </a:solidFill>
                <a:latin typeface="Tw Cen MT"/>
                <a:cs typeface="Tw Cen MT"/>
              </a:rPr>
              <a:t>için</a:t>
            </a:r>
            <a:r>
              <a:rPr lang="en-CA" sz="2604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604" dirty="0" err="1">
                <a:solidFill>
                  <a:srgbClr val="000000"/>
                </a:solidFill>
                <a:latin typeface="Tw Cen MT"/>
                <a:cs typeface="Tw Cen MT"/>
              </a:rPr>
              <a:t>gerekenler</a:t>
            </a:r>
            <a:r>
              <a:rPr lang="en-CA" sz="2604" dirty="0">
                <a:solidFill>
                  <a:srgbClr val="000000"/>
                </a:solidFill>
                <a:latin typeface="Tw Cen MT"/>
                <a:cs typeface="Tw Cen MT"/>
              </a:rPr>
              <a:t>:</a:t>
            </a:r>
          </a:p>
          <a:p>
            <a:pPr>
              <a:lnSpc>
                <a:spcPts val="2990"/>
              </a:lnSpc>
            </a:pPr>
            <a:endParaRPr lang="en-CA" sz="2604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74700" y="5041900"/>
            <a:ext cx="6548459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79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modüller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arasındaki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bağlantıyı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olduğunca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azaltmak</a:t>
            </a:r>
            <a:endParaRPr lang="en-CA" sz="2400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  <a:latin typeface="Tw Cen MT"/>
              <a:cs typeface="Tw Cen M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4700" y="5448300"/>
            <a:ext cx="7810343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82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modülün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yalnızca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işlev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ile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görevlendirilmesini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sağlamak</a:t>
            </a:r>
            <a:endParaRPr lang="en-CA" sz="2402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760"/>
              </a:lnSpc>
            </a:pPr>
            <a:endParaRPr lang="en-CA" sz="239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Veri Tasarımı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6736" y="1753643"/>
            <a:ext cx="8813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31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196" dirty="0">
                <a:solidFill>
                  <a:srgbClr val="000000"/>
                </a:solidFill>
                <a:latin typeface="Arial"/>
                <a:cs typeface="Arial"/>
              </a:rPr>
              <a:t>  İ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lk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yapılması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gereken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tasarım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>
                <a:solidFill>
                  <a:srgbClr val="DD8046"/>
                </a:solidFill>
                <a:latin typeface="Wingdings"/>
                <a:cs typeface="Wingdings"/>
              </a:rPr>
              <a:t>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Veri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tasarımı</a:t>
            </a:r>
            <a:endParaRPr lang="en-CA" sz="2196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530"/>
              </a:lnSpc>
            </a:pPr>
            <a:endParaRPr lang="en-CA" sz="2177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46736" y="2566194"/>
            <a:ext cx="4823436" cy="12311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685800" algn="l"/>
              </a:tabLst>
            </a:pPr>
            <a:r>
              <a:rPr lang="en-CA" sz="131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Çözümleme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aşamasından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aldığı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girdiler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:</a:t>
            </a:r>
            <a:r>
              <a:rPr lang="en-CA" sz="2157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57" dirty="0">
                <a:solidFill>
                  <a:srgbClr val="000000"/>
                </a:solidFill>
                <a:latin typeface="Times New Roman"/>
              </a:rPr>
            </a:br>
            <a:r>
              <a:rPr lang="en-CA" sz="1655" dirty="0">
                <a:solidFill>
                  <a:srgbClr val="DD8046"/>
                </a:solidFill>
                <a:latin typeface="Wingdings"/>
                <a:cs typeface="Wingdings"/>
              </a:rPr>
              <a:t>	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	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Veri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sözl</a:t>
            </a:r>
            <a:r>
              <a:rPr lang="tr-TR" sz="2196" dirty="0" err="1">
                <a:solidFill>
                  <a:srgbClr val="000000"/>
                </a:solidFill>
                <a:latin typeface="Tw Cen MT"/>
                <a:cs typeface="Tw Cen MT"/>
              </a:rPr>
              <a:t>üğü</a:t>
            </a:r>
            <a:endParaRPr lang="en-CA" sz="2196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3200"/>
              </a:lnSpc>
            </a:pPr>
            <a:endParaRPr lang="en-CA" sz="2157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17736" y="3403600"/>
            <a:ext cx="7402736" cy="64120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655" dirty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Varlık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Arial"/>
                <a:cs typeface="Arial"/>
              </a:rPr>
              <a:t>İ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lişki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Diyagramları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(Entity Relationship Diagram)</a:t>
            </a:r>
          </a:p>
          <a:p>
            <a:pPr>
              <a:lnSpc>
                <a:spcPts val="2530"/>
              </a:lnSpc>
            </a:pPr>
            <a:endParaRPr lang="en-CA" sz="2189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4635500"/>
            <a:ext cx="84455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8">
                <a:solidFill>
                  <a:srgbClr val="000000"/>
                </a:solidFill>
                <a:latin typeface="Tw Cen MT Bold Italic"/>
                <a:cs typeface="Tw Cen MT Bold Italic"/>
              </a:rPr>
              <a:t>Varlık </a:t>
            </a:r>
            <a:r>
              <a:rPr lang="en-CA" sz="2198">
                <a:solidFill>
                  <a:srgbClr val="000000"/>
                </a:solidFill>
                <a:latin typeface="Arial Bold Italic"/>
                <a:cs typeface="Arial Bold Italic"/>
              </a:rPr>
              <a:t>İ</a:t>
            </a:r>
            <a:r>
              <a:rPr lang="en-CA" sz="2198">
                <a:solidFill>
                  <a:srgbClr val="000000"/>
                </a:solidFill>
                <a:latin typeface="Tw Cen MT Bold Italic"/>
                <a:cs typeface="Tw Cen MT Bold Italic"/>
              </a:rPr>
              <a:t>lişki Diyagramları</a:t>
            </a:r>
            <a:r>
              <a:rPr lang="en-CA" sz="2198">
                <a:solidFill>
                  <a:srgbClr val="DD8046"/>
                </a:solidFill>
                <a:latin typeface="Wingdings"/>
                <a:cs typeface="Wingdings"/>
              </a:rPr>
              <a:t> </a:t>
            </a:r>
            <a:r>
              <a:rPr lang="en-CA" sz="2198">
                <a:solidFill>
                  <a:srgbClr val="000000"/>
                </a:solidFill>
                <a:latin typeface="Tw Cen MT Bold Italic"/>
                <a:cs typeface="Tw Cen MT Bold Italic"/>
              </a:rPr>
              <a:t> Veritabanı Tabloları</a:t>
            </a:r>
          </a:p>
          <a:p>
            <a:pPr>
              <a:lnSpc>
                <a:spcPts val="2530"/>
              </a:lnSpc>
            </a:pPr>
            <a:endParaRPr lang="en-CA" sz="2198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37350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287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453820" cy="28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201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14302"/>
            <a:ext cx="6712595" cy="399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932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Veri Tasarımı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625600"/>
            <a:ext cx="84455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317500" algn="l"/>
              </a:tabLst>
            </a:pPr>
            <a:r>
              <a:rPr lang="en-CA" sz="131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Veri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yapıları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ve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modelleri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, 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birbirleriyle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mantıksal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olarak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ilişkili</a:t>
            </a:r>
            <a:r>
              <a:rPr lang="en-CA" sz="2196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6" dirty="0">
                <a:solidFill>
                  <a:srgbClr val="000000"/>
                </a:solidFill>
                <a:latin typeface="Times New Roman"/>
              </a:rPr>
            </a:b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	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verileri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yönetilebilir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olarak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arada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tutmaya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yararlar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</a:p>
          <a:p>
            <a:pPr>
              <a:lnSpc>
                <a:spcPts val="2100"/>
              </a:lnSpc>
            </a:pPr>
            <a:endParaRPr lang="en-CA" sz="2196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590800"/>
            <a:ext cx="8445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317500" algn="l"/>
              </a:tabLst>
            </a:pPr>
            <a:r>
              <a:rPr lang="en-CA" sz="1319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  Yapıların düzenlenmesi ve karmaşıklık derecesi tamamen tasarımcı</a:t>
            </a:r>
            <a:r>
              <a:rPr lang="en-CA" sz="2198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8">
                <a:solidFill>
                  <a:srgbClr val="000000"/>
                </a:solidFill>
                <a:latin typeface="Times New Roman"/>
              </a:rPr>
            </a:br>
            <a:r>
              <a:rPr lang="en-CA" sz="2198">
                <a:solidFill>
                  <a:srgbClr val="000000"/>
                </a:solidFill>
                <a:latin typeface="Tw Cen MT"/>
                <a:cs typeface="Tw Cen MT"/>
              </a:rPr>
              <a:t>	tarafından belirlenir.</a:t>
            </a:r>
          </a:p>
          <a:p>
            <a:pPr>
              <a:lnSpc>
                <a:spcPts val="2200"/>
              </a:lnSpc>
            </a:pPr>
            <a:endParaRPr lang="en-CA" sz="21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3581400"/>
            <a:ext cx="84455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317500" algn="l"/>
              </a:tabLst>
            </a:pPr>
            <a:r>
              <a:rPr lang="en-CA" sz="1319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  Tasarımcı  şunlara  yönelik  çözümlemeler  yaparak  en  uygun  veri</a:t>
            </a:r>
            <a:r>
              <a:rPr lang="en-CA" sz="2196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6">
                <a:solidFill>
                  <a:srgbClr val="000000"/>
                </a:solidFill>
                <a:latin typeface="Times New Roman"/>
              </a:rPr>
            </a:b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	tiplerini ve yapılarını belirler:</a:t>
            </a:r>
          </a:p>
          <a:p>
            <a:pPr>
              <a:lnSpc>
                <a:spcPts val="2100"/>
              </a:lnSpc>
            </a:pPr>
            <a:endParaRPr lang="en-CA" sz="21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66800" y="4140200"/>
            <a:ext cx="80772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538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8">
                <a:solidFill>
                  <a:srgbClr val="000000"/>
                </a:solidFill>
                <a:latin typeface="Tw Cen MT"/>
                <a:cs typeface="Tw Cen MT"/>
              </a:rPr>
              <a:t> veriye erişim yöntemi</a:t>
            </a:r>
            <a:r>
              <a:rPr lang="en-CA" sz="2064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64">
                <a:solidFill>
                  <a:srgbClr val="000000"/>
                </a:solidFill>
                <a:latin typeface="Times New Roman"/>
              </a:rPr>
            </a:br>
            <a:r>
              <a:rPr lang="en-CA" sz="1535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 hız</a:t>
            </a:r>
          </a:p>
          <a:p>
            <a:pPr>
              <a:lnSpc>
                <a:spcPts val="2700"/>
              </a:lnSpc>
            </a:pPr>
            <a:endParaRPr lang="en-CA" sz="206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66800" y="4826000"/>
            <a:ext cx="80772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535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 etkinlik</a:t>
            </a:r>
            <a:r>
              <a:rPr lang="en-CA" sz="213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30">
                <a:solidFill>
                  <a:srgbClr val="000000"/>
                </a:solidFill>
                <a:latin typeface="Times New Roman"/>
              </a:rPr>
            </a:br>
            <a:r>
              <a:rPr lang="en-CA" sz="1535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 büyüklük</a:t>
            </a:r>
            <a:r>
              <a:rPr lang="en-CA" sz="2104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04">
                <a:solidFill>
                  <a:srgbClr val="000000"/>
                </a:solidFill>
                <a:latin typeface="Times New Roman"/>
              </a:rPr>
            </a:br>
            <a:r>
              <a:rPr lang="en-CA" sz="1538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8">
                <a:solidFill>
                  <a:srgbClr val="000000"/>
                </a:solidFill>
                <a:latin typeface="Tw Cen MT"/>
                <a:cs typeface="Tw Cen MT"/>
              </a:rPr>
              <a:t> işlev</a:t>
            </a:r>
          </a:p>
          <a:p>
            <a:pPr>
              <a:lnSpc>
                <a:spcPts val="2700"/>
              </a:lnSpc>
            </a:pPr>
            <a:endParaRPr lang="en-CA" sz="210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38758" y="764704"/>
            <a:ext cx="3033844" cy="654025"/>
          </a:xfr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>Veri Tasarımı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Sayısal öğeler belirli bir temel tipten olup programlama dili ve donanıma göre değişiklik gösterebilirler</a:t>
            </a:r>
          </a:p>
          <a:p>
            <a:pPr algn="just"/>
            <a:r>
              <a:rPr lang="tr-TR" dirty="0"/>
              <a:t> Diziler birden fazla aynı tür öğenin ardışık olarak sıralanmasıyla oluşur. Dizilerin çok sayıda boyuta sahip olduğu durumlarda matrisler oluşur. </a:t>
            </a:r>
          </a:p>
          <a:p>
            <a:pPr algn="just"/>
            <a:r>
              <a:rPr lang="tr-TR" dirty="0"/>
              <a:t>Dinamik veri yapıları, programın çalışması sırasında gereksim duyuldukça bellekte yaratılması ve yönetilmesi esasına dayanır. Bağlı listeler (</a:t>
            </a:r>
            <a:r>
              <a:rPr lang="tr-TR" dirty="0" err="1"/>
              <a:t>linked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) yapıları buna örnektir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29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Arial"/>
                <a:cs typeface="Arial"/>
              </a:rPr>
              <a:t>İ</a:t>
            </a: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çerik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600200"/>
            <a:ext cx="8445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56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606">
                <a:solidFill>
                  <a:srgbClr val="000000"/>
                </a:solidFill>
                <a:latin typeface="Tw Cen MT"/>
                <a:cs typeface="Tw Cen MT"/>
              </a:rPr>
              <a:t> Yazılım Tasarımı</a:t>
            </a:r>
          </a:p>
          <a:p>
            <a:pPr>
              <a:lnSpc>
                <a:spcPts val="2990"/>
              </a:lnSpc>
            </a:pPr>
            <a:endParaRPr lang="en-CA" sz="254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044700"/>
            <a:ext cx="8445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56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604">
                <a:solidFill>
                  <a:srgbClr val="000000"/>
                </a:solidFill>
                <a:latin typeface="Tw Cen MT"/>
                <a:cs typeface="Tw Cen MT"/>
              </a:rPr>
              <a:t> Yazılım Tasarım Süreci</a:t>
            </a:r>
          </a:p>
          <a:p>
            <a:pPr>
              <a:lnSpc>
                <a:spcPts val="2990"/>
              </a:lnSpc>
            </a:pPr>
            <a:endParaRPr lang="en-CA" sz="256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2438400"/>
            <a:ext cx="84455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1560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604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604" dirty="0" err="1">
                <a:solidFill>
                  <a:srgbClr val="000000"/>
                </a:solidFill>
                <a:latin typeface="Tw Cen MT"/>
                <a:cs typeface="Tw Cen MT"/>
              </a:rPr>
              <a:t>Yazılım</a:t>
            </a:r>
            <a:r>
              <a:rPr lang="en-CA" sz="2604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604" dirty="0" err="1">
                <a:solidFill>
                  <a:srgbClr val="000000"/>
                </a:solidFill>
                <a:latin typeface="Tw Cen MT"/>
                <a:cs typeface="Tw Cen MT"/>
              </a:rPr>
              <a:t>Tasarım</a:t>
            </a:r>
            <a:r>
              <a:rPr lang="en-CA" sz="2604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604" dirty="0" err="1">
                <a:solidFill>
                  <a:srgbClr val="000000"/>
                </a:solidFill>
                <a:latin typeface="Tw Cen MT"/>
                <a:cs typeface="Tw Cen MT"/>
              </a:rPr>
              <a:t>Kavramları</a:t>
            </a:r>
            <a:r>
              <a:rPr lang="en-CA" sz="2536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36" dirty="0">
                <a:solidFill>
                  <a:srgbClr val="000000"/>
                </a:solidFill>
                <a:latin typeface="Times New Roman"/>
              </a:rPr>
            </a:br>
            <a:r>
              <a:rPr lang="en-CA" sz="1560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60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606" dirty="0" err="1">
                <a:solidFill>
                  <a:srgbClr val="000000"/>
                </a:solidFill>
                <a:latin typeface="Tw Cen MT"/>
                <a:cs typeface="Tw Cen MT"/>
              </a:rPr>
              <a:t>Veri</a:t>
            </a:r>
            <a:r>
              <a:rPr lang="en-CA" sz="260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606" dirty="0" err="1">
                <a:solidFill>
                  <a:srgbClr val="000000"/>
                </a:solidFill>
                <a:latin typeface="Tw Cen MT"/>
                <a:cs typeface="Tw Cen MT"/>
              </a:rPr>
              <a:t>tasarımı</a:t>
            </a:r>
            <a:endParaRPr lang="en-CA" sz="2606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3500"/>
              </a:lnSpc>
            </a:pPr>
            <a:endParaRPr lang="en-CA" sz="2536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378200"/>
            <a:ext cx="8445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56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604">
                <a:solidFill>
                  <a:srgbClr val="000000"/>
                </a:solidFill>
                <a:latin typeface="Tw Cen MT"/>
                <a:cs typeface="Tw Cen MT"/>
              </a:rPr>
              <a:t> Mimari tasarım</a:t>
            </a:r>
          </a:p>
          <a:p>
            <a:pPr>
              <a:lnSpc>
                <a:spcPts val="2990"/>
              </a:lnSpc>
            </a:pPr>
            <a:endParaRPr lang="en-CA" sz="253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3771900"/>
            <a:ext cx="84455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156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604">
                <a:solidFill>
                  <a:srgbClr val="000000"/>
                </a:solidFill>
                <a:latin typeface="Tw Cen MT"/>
                <a:cs typeface="Tw Cen MT"/>
              </a:rPr>
              <a:t> Yordamsal tasarım</a:t>
            </a:r>
            <a:r>
              <a:rPr lang="en-CA" sz="2544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44">
                <a:solidFill>
                  <a:srgbClr val="000000"/>
                </a:solidFill>
                <a:latin typeface="Times New Roman"/>
              </a:rPr>
            </a:br>
            <a:r>
              <a:rPr lang="en-CA" sz="1562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606">
                <a:solidFill>
                  <a:srgbClr val="000000"/>
                </a:solidFill>
                <a:latin typeface="Tw Cen MT"/>
                <a:cs typeface="Tw Cen MT"/>
              </a:rPr>
              <a:t> Arayüz tasarımı</a:t>
            </a:r>
          </a:p>
          <a:p>
            <a:pPr>
              <a:lnSpc>
                <a:spcPts val="3500"/>
              </a:lnSpc>
            </a:pPr>
            <a:endParaRPr lang="en-CA" sz="254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33821" y="692696"/>
            <a:ext cx="3033844" cy="654025"/>
          </a:xfr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>Veri Tasarımı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b="1" dirty="0"/>
              <a:t>Veri yapısı </a:t>
            </a:r>
            <a:r>
              <a:rPr lang="tr-TR" dirty="0"/>
              <a:t>ile </a:t>
            </a:r>
            <a:r>
              <a:rPr lang="tr-TR" b="1" dirty="0"/>
              <a:t>veri modeli </a:t>
            </a:r>
            <a:r>
              <a:rPr lang="tr-TR" dirty="0" err="1"/>
              <a:t>içiçe</a:t>
            </a:r>
            <a:r>
              <a:rPr lang="tr-TR" dirty="0"/>
              <a:t> geçmiş iki ayrı kavramdır. </a:t>
            </a:r>
          </a:p>
          <a:p>
            <a:pPr algn="just"/>
            <a:r>
              <a:rPr lang="tr-TR" dirty="0"/>
              <a:t>Birisi yerinin bellekte tutulması veya saklanmasıyla ilgilenirken diğeri veriler arasındaki ilişki ve bağıntılar konusuyla ilgilenir. </a:t>
            </a:r>
          </a:p>
          <a:p>
            <a:pPr algn="just"/>
            <a:r>
              <a:rPr lang="tr-TR" dirty="0"/>
              <a:t>Veriler üzerinde işlem yapacak olan algoritmalar da bu veri modellerine göre tasarlanırlar. </a:t>
            </a:r>
          </a:p>
          <a:p>
            <a:pPr algn="just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30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76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3033844" cy="654025"/>
          </a:xfr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>Veri Tasarımı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dirty="0"/>
              <a:t>Kullanılacak veri yapılarını oluşturan birimlerin türleri, sınırları ve birbirleri ile olan ilişkileri bir veri sözlüğü içinde toplanmalıdır.</a:t>
            </a:r>
          </a:p>
          <a:p>
            <a:pPr algn="just"/>
            <a:r>
              <a:rPr lang="tr-TR" dirty="0"/>
              <a:t> Bu sözlük kullanılarak karmaşık yapıların ve algoritmaların tasarımında kolaylık sağlanır.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Her şeyin başında iken tüm veri yapılarını en ince ayrıntılarına kadar tasarlamaya çalışmak başarılı bir sonuç vermeyebilir. </a:t>
            </a:r>
          </a:p>
          <a:p>
            <a:pPr algn="just"/>
            <a:r>
              <a:rPr lang="tr-TR" b="1" dirty="0"/>
              <a:t>Bu nedenle, tasarımın başında ana hatları oluşturulan veri yapılarının tasarım ilerledikçe alt düzey ayrıntılarını tanımlamak daha fazla yarar ve zamandan kazanç sağlar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31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32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3033844" cy="654025"/>
          </a:xfr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>Veri Tasarımı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Veri yapıları yalnızca kendilerini kullanan modüllere görünür olmalıdır. Bu şekilde "</a:t>
            </a:r>
            <a:r>
              <a:rPr lang="tr-TR" b="1" dirty="0"/>
              <a:t>Bilgi Gizleme</a:t>
            </a:r>
            <a:r>
              <a:rPr lang="tr-TR" dirty="0"/>
              <a:t>" ilkesine uyulmuş olur. </a:t>
            </a:r>
          </a:p>
          <a:p>
            <a:pPr algn="just"/>
            <a:r>
              <a:rPr lang="tr-TR" dirty="0"/>
              <a:t> Çok kullanılması olası veri yapıları, soyut veri türleri şeklinde önceden geliştirilerek bir kütüphane haline getirilirse geliştirme sırasında veri yapıların kodlamak ve test etmek için zaman ayrılmasına gerek kalmaz.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32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88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 dirty="0" err="1">
                <a:solidFill>
                  <a:srgbClr val="775F54"/>
                </a:solidFill>
                <a:latin typeface="Tw Cen MT"/>
                <a:cs typeface="Tw Cen MT"/>
              </a:rPr>
              <a:t>Mimari</a:t>
            </a:r>
            <a:r>
              <a:rPr lang="en-CA" sz="4406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lang="en-CA" sz="4406" dirty="0" err="1">
                <a:solidFill>
                  <a:srgbClr val="775F54"/>
                </a:solidFill>
                <a:latin typeface="Tw Cen MT"/>
                <a:cs typeface="Tw Cen MT"/>
              </a:rPr>
              <a:t>Tasarım</a:t>
            </a:r>
            <a:endParaRPr lang="en-CA" sz="4406" dirty="0">
              <a:solidFill>
                <a:srgbClr val="775F54"/>
              </a:solidFill>
              <a:latin typeface="Tw Cen MT"/>
              <a:cs typeface="Tw Cen MT"/>
            </a:endParaRPr>
          </a:p>
          <a:p>
            <a:pPr>
              <a:lnSpc>
                <a:spcPts val="5060"/>
              </a:lnSpc>
            </a:pPr>
            <a:endParaRPr lang="en-CA" sz="4406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5436" y="1816100"/>
            <a:ext cx="8468216" cy="772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0"/>
              </a:lnSpc>
              <a:tabLst>
                <a:tab pos="317500" algn="l"/>
              </a:tabLst>
            </a:pPr>
            <a:r>
              <a:rPr lang="en-CA" sz="131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Uygulama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yazılımı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problemin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çözümünü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çeşitli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parçalara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bölerek</a:t>
            </a:r>
            <a:r>
              <a:rPr lang="en-CA" sz="2196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6" dirty="0">
                <a:solidFill>
                  <a:srgbClr val="000000"/>
                </a:solidFill>
                <a:latin typeface="Times New Roman"/>
              </a:rPr>
            </a:b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	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ağlay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abilir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</a:p>
          <a:p>
            <a:pPr>
              <a:lnSpc>
                <a:spcPts val="1980"/>
              </a:lnSpc>
            </a:pPr>
            <a:endParaRPr lang="en-CA" sz="2196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51036" y="2324100"/>
            <a:ext cx="4429802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35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6" dirty="0">
                <a:solidFill>
                  <a:srgbClr val="000000"/>
                </a:solidFill>
                <a:latin typeface="Wingdings"/>
                <a:cs typeface="Wingdings"/>
              </a:rPr>
              <a:t> </a:t>
            </a:r>
            <a:r>
              <a:rPr lang="en-CA" sz="2196" dirty="0" smtClean="0">
                <a:solidFill>
                  <a:srgbClr val="000000"/>
                </a:solidFill>
                <a:latin typeface="Tw Cen MT"/>
                <a:cs typeface="Tw Cen MT"/>
              </a:rPr>
              <a:t>ALT-S</a:t>
            </a:r>
            <a:r>
              <a:rPr lang="en-CA" sz="2196" dirty="0" smtClean="0">
                <a:solidFill>
                  <a:srgbClr val="000000"/>
                </a:solidFill>
                <a:latin typeface="Arial"/>
                <a:cs typeface="Arial"/>
              </a:rPr>
              <a:t>İ</a:t>
            </a:r>
            <a:r>
              <a:rPr lang="en-CA" sz="2196" dirty="0" smtClean="0">
                <a:solidFill>
                  <a:srgbClr val="000000"/>
                </a:solidFill>
                <a:latin typeface="Tw Cen MT"/>
                <a:cs typeface="Tw Cen MT"/>
              </a:rPr>
              <a:t>STEMLER</a:t>
            </a:r>
            <a:r>
              <a:rPr lang="tr-TR" sz="2196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smtClean="0">
                <a:solidFill>
                  <a:srgbClr val="000000"/>
                </a:solidFill>
                <a:latin typeface="Tw Cen MT"/>
                <a:cs typeface="Tw Cen MT"/>
              </a:rPr>
              <a:t>yada</a:t>
            </a:r>
            <a:r>
              <a:rPr lang="tr-TR" sz="2196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smtClean="0">
                <a:solidFill>
                  <a:srgbClr val="000000"/>
                </a:solidFill>
                <a:latin typeface="Tw Cen MT"/>
                <a:cs typeface="Tw Cen MT"/>
              </a:rPr>
              <a:t>MODÜLLER</a:t>
            </a:r>
            <a:endParaRPr lang="en-CA" sz="2196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300"/>
              </a:lnSpc>
            </a:pPr>
            <a:endParaRPr lang="en-CA" sz="2172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5436" y="2933700"/>
            <a:ext cx="8369052" cy="160300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530"/>
              </a:lnSpc>
            </a:pPr>
            <a:r>
              <a:rPr lang="en-CA" sz="131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196" dirty="0">
                <a:solidFill>
                  <a:srgbClr val="000000"/>
                </a:solidFill>
                <a:latin typeface="Tw Cen MT Bold Italic"/>
                <a:cs typeface="Tw Cen MT Bold Italic"/>
              </a:rPr>
              <a:t>  </a:t>
            </a:r>
            <a:r>
              <a:rPr lang="en-CA" sz="2196" dirty="0" smtClean="0">
                <a:solidFill>
                  <a:srgbClr val="000000"/>
                </a:solidFill>
                <a:latin typeface="Tw Cen MT Bold Italic"/>
                <a:cs typeface="Tw Cen MT Bold Italic"/>
              </a:rPr>
              <a:t>Alt-</a:t>
            </a:r>
            <a:r>
              <a:rPr lang="en-CA" sz="2196" dirty="0" err="1" smtClean="0">
                <a:solidFill>
                  <a:srgbClr val="000000"/>
                </a:solidFill>
                <a:latin typeface="Tw Cen MT Bold Italic"/>
                <a:cs typeface="Tw Cen MT Bold Italic"/>
              </a:rPr>
              <a:t>sistem</a:t>
            </a:r>
            <a:r>
              <a:rPr lang="tr-TR" sz="2196" dirty="0" smtClean="0">
                <a:solidFill>
                  <a:srgbClr val="000000"/>
                </a:solidFill>
                <a:latin typeface="Tw Cen MT Bold Italic"/>
                <a:cs typeface="Tw Cen MT Bold Italic"/>
              </a:rPr>
              <a:t> 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: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D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iğ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er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 alt-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sistemlere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çalışması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için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ba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ğl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ı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olmayan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6" dirty="0" err="1" smtClean="0">
                <a:solidFill>
                  <a:srgbClr val="000000"/>
                </a:solidFill>
                <a:latin typeface="Tw Cen MT"/>
                <a:cs typeface="Tw Cen MT"/>
              </a:rPr>
              <a:t>kendi</a:t>
            </a:r>
            <a:r>
              <a:rPr lang="tr-TR" sz="2196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başlarına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çalışabilen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sistemlerdir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</a:p>
          <a:p>
            <a:pPr>
              <a:lnSpc>
                <a:spcPts val="2530"/>
              </a:lnSpc>
            </a:pPr>
            <a:endParaRPr lang="en-CA" sz="2196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530"/>
              </a:lnSpc>
            </a:pPr>
            <a:endParaRPr lang="en-CA" sz="2196" dirty="0">
              <a:solidFill>
                <a:srgbClr val="000000"/>
              </a:solidFill>
              <a:latin typeface="Tw Cen MT Bold Italic"/>
              <a:cs typeface="Tw Cen MT Bold Italic"/>
            </a:endParaRPr>
          </a:p>
          <a:p>
            <a:pPr>
              <a:lnSpc>
                <a:spcPts val="2530"/>
              </a:lnSpc>
            </a:pPr>
            <a:endParaRPr lang="en-CA" sz="2196" dirty="0">
              <a:solidFill>
                <a:srgbClr val="000000"/>
              </a:solidFill>
              <a:latin typeface="Tw Cen MT Bold Italic"/>
              <a:cs typeface="Tw Cen MT Bold Italic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31343" y="3701815"/>
            <a:ext cx="8059514" cy="5194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lang="en-CA" sz="1535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Alt-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sistemler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modüllerden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oluşurla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ve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diğer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alt-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sistemler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ile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arayüzler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/>
            </a:r>
            <a:b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</a:b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aracılığıyla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iletişim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kura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rlar</a:t>
            </a:r>
            <a:r>
              <a:rPr lang="en-CA" sz="2198" dirty="0" smtClean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  <a:endParaRPr lang="en-CA" sz="2198" dirty="0">
              <a:solidFill>
                <a:srgbClr val="000000"/>
              </a:solidFill>
              <a:latin typeface="Tw Cen MT"/>
              <a:cs typeface="Tw Cen M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95436" y="4432300"/>
            <a:ext cx="8108630" cy="772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0"/>
              </a:lnSpc>
              <a:tabLst>
                <a:tab pos="317500" algn="l"/>
              </a:tabLst>
            </a:pPr>
            <a:r>
              <a:rPr lang="en-CA" sz="131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196" dirty="0">
                <a:solidFill>
                  <a:srgbClr val="000000"/>
                </a:solidFill>
                <a:latin typeface="Tw Cen MT Bold Italic"/>
                <a:cs typeface="Tw Cen MT Bold Italic"/>
              </a:rPr>
              <a:t>  </a:t>
            </a:r>
            <a:r>
              <a:rPr lang="en-CA" sz="2196" dirty="0" err="1">
                <a:solidFill>
                  <a:srgbClr val="000000"/>
                </a:solidFill>
                <a:latin typeface="Tw Cen MT Bold Italic"/>
                <a:cs typeface="Tw Cen MT Bold Italic"/>
              </a:rPr>
              <a:t>Modül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: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Di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ğe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modüllere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ya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da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daha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fazla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hizmet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ağla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yan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sistem</a:t>
            </a:r>
            <a:r>
              <a:rPr lang="en-CA" sz="2196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6" dirty="0">
                <a:solidFill>
                  <a:srgbClr val="000000"/>
                </a:solidFill>
                <a:latin typeface="Times New Roman"/>
              </a:rPr>
            </a:b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	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bileşenidir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</a:p>
          <a:p>
            <a:pPr>
              <a:lnSpc>
                <a:spcPts val="1980"/>
              </a:lnSpc>
            </a:pPr>
            <a:endParaRPr lang="en-CA" sz="2196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51036" y="4940300"/>
            <a:ext cx="5539209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535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Diğer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modüllerin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sağladığı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hizmetleri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kullanırlar</a:t>
            </a:r>
            <a:endParaRPr lang="en-CA" sz="2198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400"/>
              </a:lnSpc>
            </a:pPr>
            <a:endParaRPr lang="en-CA" sz="2185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1036" y="5257800"/>
            <a:ext cx="6339171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lang="en-CA" sz="1535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Kendi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başına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bağımsız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sistem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olarak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tanımlanamaz</a:t>
            </a:r>
            <a:endParaRPr lang="en-CA" sz="2196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375"/>
              </a:lnSpc>
            </a:pPr>
            <a:endParaRPr lang="en-CA" sz="2183" dirty="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51036" y="5600700"/>
            <a:ext cx="7727628" cy="7694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lang="en-CA" sz="1535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Daha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basit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sistem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bileşenlerinden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oluşur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:  </a:t>
            </a:r>
            <a:r>
              <a:rPr lang="en-CA" sz="2196" b="1" dirty="0" err="1">
                <a:solidFill>
                  <a:srgbClr val="000000"/>
                </a:solidFill>
                <a:latin typeface="Tw Cen MT"/>
                <a:cs typeface="Tw Cen MT"/>
              </a:rPr>
              <a:t>Nesne</a:t>
            </a:r>
            <a:r>
              <a:rPr lang="en-CA" sz="2196" b="1" dirty="0">
                <a:solidFill>
                  <a:srgbClr val="000000"/>
                </a:solidFill>
                <a:latin typeface="Tw Cen MT"/>
                <a:cs typeface="Tw Cen MT"/>
              </a:rPr>
              <a:t>, program, </a:t>
            </a:r>
            <a:r>
              <a:rPr lang="en-CA" sz="2196" b="1" dirty="0" err="1">
                <a:solidFill>
                  <a:srgbClr val="000000"/>
                </a:solidFill>
                <a:latin typeface="Tw Cen MT"/>
                <a:cs typeface="Tw Cen MT"/>
              </a:rPr>
              <a:t>paket</a:t>
            </a:r>
            <a:r>
              <a:rPr lang="en-CA" sz="2196" b="1" dirty="0">
                <a:solidFill>
                  <a:srgbClr val="000000"/>
                </a:solidFill>
                <a:latin typeface="Tw Cen MT"/>
                <a:cs typeface="Tw Cen MT"/>
              </a:rPr>
              <a:t>,</a:t>
            </a:r>
            <a:r>
              <a:rPr lang="en-CA" sz="2196" b="1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6" b="1" dirty="0">
                <a:solidFill>
                  <a:srgbClr val="000000"/>
                </a:solidFill>
                <a:latin typeface="Times New Roman"/>
              </a:rPr>
            </a:br>
            <a:r>
              <a:rPr lang="en-CA" sz="2196" b="1" dirty="0" err="1">
                <a:solidFill>
                  <a:srgbClr val="000000"/>
                </a:solidFill>
                <a:latin typeface="Tw Cen MT"/>
                <a:cs typeface="Tw Cen MT"/>
              </a:rPr>
              <a:t>yordam</a:t>
            </a:r>
            <a:endParaRPr lang="en-CA" sz="2196" b="1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1980"/>
              </a:lnSpc>
            </a:pPr>
            <a:endParaRPr lang="en-CA" sz="219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Mimari Tasarım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66632" y="1625600"/>
            <a:ext cx="7509235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just">
              <a:lnSpc>
                <a:spcPts val="2100"/>
              </a:lnSpc>
              <a:tabLst>
                <a:tab pos="317500" algn="l"/>
              </a:tabLst>
            </a:pPr>
            <a:r>
              <a:rPr lang="en-CA" sz="131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Mimari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tasarım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çok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farklı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mimari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modele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ya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 da 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sitile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göre</a:t>
            </a:r>
            <a:r>
              <a:rPr lang="en-CA" sz="2196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6" dirty="0">
                <a:solidFill>
                  <a:srgbClr val="000000"/>
                </a:solidFill>
                <a:latin typeface="Times New Roman"/>
              </a:rPr>
            </a:b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	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yapılabilir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</a:p>
          <a:p>
            <a:pPr>
              <a:lnSpc>
                <a:spcPts val="2100"/>
              </a:lnSpc>
            </a:pPr>
            <a:endParaRPr lang="en-CA" sz="2196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66800" y="2514600"/>
            <a:ext cx="3159519" cy="20774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¤"/>
              <a:tabLst>
                <a:tab pos="317500" algn="l"/>
              </a:tabLst>
            </a:pPr>
            <a:r>
              <a:rPr lang="en-CA" sz="2206" b="1" dirty="0" err="1" smtClean="0">
                <a:solidFill>
                  <a:srgbClr val="000000"/>
                </a:solidFill>
                <a:latin typeface="Tw Cen MT Bold"/>
                <a:cs typeface="Tw Cen MT Bold"/>
              </a:rPr>
              <a:t>Yapısal</a:t>
            </a:r>
            <a:r>
              <a:rPr lang="en-CA" sz="2206" b="1" dirty="0" smtClean="0">
                <a:solidFill>
                  <a:srgbClr val="000000"/>
                </a:solidFill>
                <a:latin typeface="Tw Cen MT Bold"/>
                <a:cs typeface="Tw Cen MT Bold"/>
              </a:rPr>
              <a:t> modeller</a:t>
            </a:r>
            <a:endParaRPr lang="tr-TR" sz="2159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700"/>
              </a:lnSpc>
              <a:tabLst>
                <a:tab pos="317500" algn="l"/>
              </a:tabLst>
            </a:pPr>
            <a:r>
              <a:rPr lang="tr-TR" sz="2159" dirty="0">
                <a:solidFill>
                  <a:srgbClr val="000000"/>
                </a:solidFill>
                <a:latin typeface="Times New Roman"/>
                <a:cs typeface="Wingdings"/>
              </a:rPr>
              <a:t>	</a:t>
            </a:r>
            <a:r>
              <a:rPr lang="en-CA" sz="1655" dirty="0" smtClean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tr-TR" sz="2198" dirty="0" smtClean="0">
                <a:solidFill>
                  <a:srgbClr val="000000"/>
                </a:solidFill>
                <a:latin typeface="Tw Cen MT"/>
                <a:cs typeface="Wingdings"/>
              </a:rPr>
              <a:t> </a:t>
            </a:r>
            <a:r>
              <a:rPr lang="en-CA" sz="2198" dirty="0" err="1" smtClean="0">
                <a:solidFill>
                  <a:srgbClr val="000000"/>
                </a:solidFill>
                <a:latin typeface="Tw Cen MT"/>
                <a:cs typeface="Tw Cen MT"/>
              </a:rPr>
              <a:t>Havuz</a:t>
            </a:r>
            <a:r>
              <a:rPr lang="en-CA" sz="2198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 smtClean="0">
                <a:solidFill>
                  <a:srgbClr val="000000"/>
                </a:solidFill>
                <a:latin typeface="Tw Cen MT"/>
                <a:cs typeface="Tw Cen MT"/>
              </a:rPr>
              <a:t>modeli</a:t>
            </a:r>
            <a:endParaRPr lang="tr-TR" sz="2198" dirty="0" smtClean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700"/>
              </a:lnSpc>
              <a:tabLst>
                <a:tab pos="317500" algn="l"/>
              </a:tabLst>
            </a:pPr>
            <a:r>
              <a:rPr lang="tr-TR" dirty="0" smtClean="0">
                <a:solidFill>
                  <a:srgbClr val="DD8046"/>
                </a:solidFill>
                <a:latin typeface="Wingdings"/>
                <a:cs typeface="Wingdings"/>
              </a:rPr>
              <a:t>	</a:t>
            </a:r>
            <a:r>
              <a:rPr lang="en-CA" dirty="0" smtClean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Arial"/>
                <a:cs typeface="Arial"/>
              </a:rPr>
              <a:t>İ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stemci-sunucu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modeli</a:t>
            </a:r>
            <a:r>
              <a:rPr lang="en-CA" sz="24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>
                <a:solidFill>
                  <a:srgbClr val="000000"/>
                </a:solidFill>
                <a:latin typeface="Times New Roman"/>
              </a:rPr>
            </a:br>
            <a:r>
              <a:rPr lang="tr-TR" sz="240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CA" dirty="0" smtClean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2400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Soyut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makine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modeli</a:t>
            </a:r>
            <a:endParaRPr lang="en-CA" sz="2400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¤"/>
              <a:tabLst>
                <a:tab pos="317500" algn="l"/>
              </a:tabLst>
            </a:pPr>
            <a:endParaRPr lang="en-CA" sz="2198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700"/>
              </a:lnSpc>
            </a:pPr>
            <a:endParaRPr lang="en-CA" sz="2159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66800" y="4216400"/>
            <a:ext cx="8077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538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208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8" b="1" dirty="0" err="1">
                <a:solidFill>
                  <a:srgbClr val="000000"/>
                </a:solidFill>
                <a:latin typeface="Tw Cen MT Bold"/>
                <a:cs typeface="Tw Cen MT Bold"/>
              </a:rPr>
              <a:t>Kontrol</a:t>
            </a:r>
            <a:r>
              <a:rPr lang="en-CA" sz="2208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8" b="1" dirty="0" err="1">
                <a:solidFill>
                  <a:srgbClr val="000000"/>
                </a:solidFill>
                <a:latin typeface="Tw Cen MT Bold"/>
                <a:cs typeface="Tw Cen MT Bold"/>
              </a:rPr>
              <a:t>modelleri</a:t>
            </a:r>
            <a:endParaRPr lang="en-CA" sz="2208" b="1" dirty="0">
              <a:solidFill>
                <a:srgbClr val="000000"/>
              </a:solidFill>
              <a:latin typeface="Tw Cen MT Bold"/>
              <a:cs typeface="Tw Cen MT Bold"/>
            </a:endParaRPr>
          </a:p>
          <a:p>
            <a:pPr>
              <a:lnSpc>
                <a:spcPts val="2530"/>
              </a:lnSpc>
            </a:pPr>
            <a:endParaRPr lang="en-CA" sz="2163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84300" y="4546600"/>
            <a:ext cx="3350661" cy="12824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655" dirty="0" smtClean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2196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 smtClean="0">
                <a:solidFill>
                  <a:srgbClr val="000000"/>
                </a:solidFill>
                <a:latin typeface="Tw Cen MT"/>
                <a:cs typeface="Tw Cen MT"/>
              </a:rPr>
              <a:t>Merkezi</a:t>
            </a:r>
            <a:r>
              <a:rPr lang="en-CA" sz="2196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kontrol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 smtClean="0">
                <a:solidFill>
                  <a:srgbClr val="000000"/>
                </a:solidFill>
                <a:latin typeface="Tw Cen MT"/>
                <a:cs typeface="Tw Cen MT"/>
              </a:rPr>
              <a:t>modeli</a:t>
            </a:r>
            <a:endParaRPr lang="tr-TR" sz="2196" dirty="0" smtClean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530"/>
              </a:lnSpc>
            </a:pPr>
            <a:r>
              <a:rPr lang="en-CA" sz="1655" dirty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Olay-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tabanlı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kontrol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modeli</a:t>
            </a:r>
            <a:endParaRPr lang="en-CA" sz="2196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530"/>
              </a:lnSpc>
            </a:pPr>
            <a:endParaRPr lang="en-CA" sz="2196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530"/>
              </a:lnSpc>
            </a:pPr>
            <a:endParaRPr lang="en-CA" sz="2173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66800" y="5549900"/>
            <a:ext cx="4358565" cy="103874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317500" algn="l"/>
              </a:tabLst>
            </a:pPr>
            <a:r>
              <a:rPr lang="en-CA" sz="1535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Modüllere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ayrıştırma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modelleri</a:t>
            </a:r>
            <a:r>
              <a:rPr lang="en-CA" sz="2164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64" dirty="0">
                <a:solidFill>
                  <a:srgbClr val="000000"/>
                </a:solidFill>
                <a:latin typeface="Times New Roman"/>
              </a:rPr>
            </a:br>
            <a:r>
              <a:rPr lang="en-CA" sz="1655" dirty="0">
                <a:solidFill>
                  <a:srgbClr val="DD8046"/>
                </a:solidFill>
                <a:latin typeface="Wingdings"/>
                <a:cs typeface="Wingdings"/>
              </a:rPr>
              <a:t>	</a:t>
            </a:r>
            <a:r>
              <a:rPr lang="en-CA" sz="1655" dirty="0" smtClean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tr-TR" sz="2196" dirty="0">
                <a:solidFill>
                  <a:srgbClr val="000000"/>
                </a:solidFill>
                <a:latin typeface="Tw Cen MT"/>
                <a:cs typeface="Wingdings"/>
              </a:rPr>
              <a:t> </a:t>
            </a:r>
            <a:r>
              <a:rPr lang="en-CA" sz="2196" dirty="0" err="1" smtClean="0">
                <a:solidFill>
                  <a:srgbClr val="000000"/>
                </a:solidFill>
                <a:latin typeface="Tw Cen MT"/>
                <a:cs typeface="Tw Cen MT"/>
              </a:rPr>
              <a:t>Nesne</a:t>
            </a:r>
            <a:r>
              <a:rPr lang="en-CA" sz="2196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modelleri</a:t>
            </a:r>
            <a:endParaRPr lang="en-CA" sz="2196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700"/>
              </a:lnSpc>
            </a:pPr>
            <a:endParaRPr lang="en-CA" sz="2164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84300" y="6235700"/>
            <a:ext cx="775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655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 Veri akış modelleri</a:t>
            </a:r>
          </a:p>
          <a:p>
            <a:pPr>
              <a:lnSpc>
                <a:spcPts val="2530"/>
              </a:lnSpc>
            </a:pPr>
            <a:endParaRPr lang="en-CA" sz="21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6"/>
            <a:ext cx="7083425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3131840" y="594928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Client/Server Model</a:t>
            </a:r>
          </a:p>
        </p:txBody>
      </p:sp>
    </p:spTree>
    <p:extLst>
      <p:ext uri="{BB962C8B-B14F-4D97-AF65-F5344CB8AC3E}">
        <p14:creationId xmlns:p14="http://schemas.microsoft.com/office/powerpoint/2010/main" val="1119827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607829" cy="42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37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architecture: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Kokash, Software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29AD4-B94F-4F3C-95F1-633AF956BC67}" type="slidenum">
              <a:rPr lang="nl-NL" smtClean="0"/>
              <a:pPr>
                <a:defRPr/>
              </a:pPr>
              <a:t>37</a:t>
            </a:fld>
            <a:endParaRPr lang="nl-NL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66011" y="1196752"/>
            <a:ext cx="8179235" cy="498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6263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Mimari Tasarım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27584" y="1803400"/>
            <a:ext cx="6552728" cy="64120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322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198" dirty="0">
                <a:solidFill>
                  <a:srgbClr val="000000"/>
                </a:solidFill>
                <a:latin typeface="Tw Cen MT Bold Italic"/>
                <a:cs typeface="Tw Cen MT Bold Italic"/>
              </a:rPr>
              <a:t>  </a:t>
            </a:r>
            <a:r>
              <a:rPr lang="en-CA" sz="2198" dirty="0" err="1">
                <a:solidFill>
                  <a:srgbClr val="000000"/>
                </a:solidFill>
                <a:latin typeface="Tw Cen MT Bold Italic"/>
                <a:cs typeface="Tw Cen MT Bold Italic"/>
              </a:rPr>
              <a:t>Yapısal</a:t>
            </a:r>
            <a:r>
              <a:rPr lang="en-CA" sz="2198" dirty="0">
                <a:solidFill>
                  <a:srgbClr val="000000"/>
                </a:solidFill>
                <a:latin typeface="Tw Cen MT Bold Italic"/>
                <a:cs typeface="Tw Cen MT Bold Italic"/>
              </a:rPr>
              <a:t> modeller</a:t>
            </a:r>
          </a:p>
          <a:p>
            <a:pPr>
              <a:lnSpc>
                <a:spcPts val="2530"/>
              </a:lnSpc>
            </a:pPr>
            <a:endParaRPr lang="en-CA" sz="2152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0244" y="2616200"/>
            <a:ext cx="8618513" cy="30008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CA" sz="1535" dirty="0" smtClean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6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 smtClean="0">
                <a:solidFill>
                  <a:srgbClr val="000000"/>
                </a:solidFill>
                <a:latin typeface="Tw Cen MT"/>
                <a:cs typeface="Tw Cen MT"/>
              </a:rPr>
              <a:t>Mimari</a:t>
            </a:r>
            <a:r>
              <a:rPr lang="en-CA" sz="2196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tasarımın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ilk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aktivitesi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sistemi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etkileşen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smtClean="0">
                <a:solidFill>
                  <a:srgbClr val="000000"/>
                </a:solidFill>
                <a:latin typeface="Tw Cen MT"/>
                <a:cs typeface="Tw Cen MT"/>
              </a:rPr>
              <a:t>alt-</a:t>
            </a:r>
            <a:r>
              <a:rPr lang="en-CA" sz="2196" dirty="0" err="1" smtClean="0">
                <a:solidFill>
                  <a:srgbClr val="000000"/>
                </a:solidFill>
                <a:latin typeface="Tw Cen MT"/>
                <a:cs typeface="Tw Cen MT"/>
              </a:rPr>
              <a:t>sistemlere</a:t>
            </a:r>
            <a:r>
              <a:rPr lang="tr-TR" sz="2196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 smtClean="0">
                <a:solidFill>
                  <a:srgbClr val="000000"/>
                </a:solidFill>
                <a:latin typeface="Tw Cen MT"/>
                <a:cs typeface="Tw Cen MT"/>
              </a:rPr>
              <a:t>ayrıştırmaktır</a:t>
            </a:r>
            <a:r>
              <a:rPr lang="en-CA" sz="2198" dirty="0" smtClean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  <a:endParaRPr lang="tr-TR" sz="2198" dirty="0" smtClean="0">
              <a:solidFill>
                <a:srgbClr val="000000"/>
              </a:solidFill>
              <a:latin typeface="Tw Cen MT"/>
              <a:cs typeface="Tw Cen MT"/>
            </a:endParaRPr>
          </a:p>
          <a:p>
            <a:pPr algn="just">
              <a:lnSpc>
                <a:spcPts val="2600"/>
              </a:lnSpc>
            </a:pPr>
            <a:endParaRPr lang="tr-TR" sz="2198" dirty="0" smtClean="0">
              <a:solidFill>
                <a:srgbClr val="000000"/>
              </a:solidFill>
              <a:latin typeface="Tw Cen MT"/>
              <a:cs typeface="Tw Cen MT"/>
            </a:endParaRPr>
          </a:p>
          <a:p>
            <a:pPr algn="just">
              <a:lnSpc>
                <a:spcPts val="2600"/>
              </a:lnSpc>
            </a:pPr>
            <a:r>
              <a:rPr lang="en-CA" sz="1600" dirty="0" smtClean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400" dirty="0" smtClean="0">
                <a:solidFill>
                  <a:srgbClr val="000000"/>
                </a:solidFill>
                <a:latin typeface="Tw Cen MT"/>
                <a:cs typeface="Tw Cen MT"/>
              </a:rPr>
              <a:t> Blok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diyagramlar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ile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gösterilir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>
                <a:solidFill>
                  <a:srgbClr val="000000"/>
                </a:solidFill>
                <a:latin typeface="Wingdings"/>
                <a:cs typeface="Wingdings"/>
              </a:rPr>
              <a:t>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Her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kutu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alt-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sistemi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 smtClean="0">
                <a:solidFill>
                  <a:srgbClr val="000000"/>
                </a:solidFill>
                <a:latin typeface="Tw Cen MT"/>
                <a:cs typeface="Tw Cen MT"/>
              </a:rPr>
              <a:t>gösterir</a:t>
            </a:r>
            <a:r>
              <a:rPr lang="tr-TR" sz="2400" dirty="0" smtClean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</a:p>
          <a:p>
            <a:pPr algn="just">
              <a:lnSpc>
                <a:spcPts val="2600"/>
              </a:lnSpc>
            </a:pPr>
            <a:endParaRPr lang="en-CA" sz="2400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 algn="just">
              <a:lnSpc>
                <a:spcPts val="2600"/>
              </a:lnSpc>
            </a:pPr>
            <a:r>
              <a:rPr lang="en-CA" sz="1600" dirty="0" smtClean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400" dirty="0" smtClean="0">
                <a:solidFill>
                  <a:srgbClr val="000000"/>
                </a:solidFill>
                <a:latin typeface="Tw Cen MT"/>
                <a:cs typeface="Tw Cen MT"/>
              </a:rPr>
              <a:t> Kutu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içerisinde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kutu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alt-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sistemin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de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başka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smtClean="0">
                <a:solidFill>
                  <a:srgbClr val="000000"/>
                </a:solidFill>
                <a:latin typeface="Tw Cen MT"/>
                <a:cs typeface="Tw Cen MT"/>
              </a:rPr>
              <a:t>alt-</a:t>
            </a:r>
            <a:r>
              <a:rPr lang="en-CA" sz="2400" dirty="0" err="1" smtClean="0">
                <a:solidFill>
                  <a:srgbClr val="000000"/>
                </a:solidFill>
                <a:latin typeface="Tw Cen MT"/>
                <a:cs typeface="Tw Cen MT"/>
              </a:rPr>
              <a:t>sistemlerden</a:t>
            </a:r>
            <a:r>
              <a:rPr lang="en-CA" sz="2400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 smtClean="0">
                <a:solidFill>
                  <a:srgbClr val="000000"/>
                </a:solidFill>
                <a:latin typeface="Tw Cen MT"/>
                <a:cs typeface="Tw Cen MT"/>
              </a:rPr>
              <a:t>oluştuğunu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err="1" smtClean="0">
                <a:solidFill>
                  <a:srgbClr val="000000"/>
                </a:solidFill>
                <a:latin typeface="Tw Cen MT"/>
                <a:cs typeface="Tw Cen MT"/>
              </a:rPr>
              <a:t>gösterir</a:t>
            </a:r>
            <a:r>
              <a:rPr lang="tr-TR" sz="2400" dirty="0" smtClean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</a:p>
          <a:p>
            <a:pPr algn="just">
              <a:lnSpc>
                <a:spcPts val="2600"/>
              </a:lnSpc>
            </a:pPr>
            <a:endParaRPr lang="tr-TR" sz="2400" dirty="0" smtClean="0">
              <a:solidFill>
                <a:srgbClr val="000000"/>
              </a:solidFill>
              <a:latin typeface="Tw Cen MT"/>
              <a:cs typeface="Tw Cen MT"/>
            </a:endParaRPr>
          </a:p>
          <a:p>
            <a:pPr algn="just">
              <a:lnSpc>
                <a:spcPts val="2600"/>
              </a:lnSpc>
            </a:pPr>
            <a:r>
              <a:rPr lang="en-CA" sz="1600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Oklar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alt-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sistemler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arasındaki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veri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ya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da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kontrol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etkileşimini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gösterir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</a:p>
          <a:p>
            <a:pPr>
              <a:lnSpc>
                <a:spcPts val="2600"/>
              </a:lnSpc>
            </a:pPr>
            <a:endParaRPr lang="en-CA" sz="2198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/>
              <a:pPr/>
              <a:t>39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 idx="4294967295"/>
          </p:nvPr>
        </p:nvSpPr>
        <p:spPr>
          <a:xfrm>
            <a:off x="971600" y="320675"/>
            <a:ext cx="6002338" cy="1308100"/>
          </a:xfr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/>
            </a:r>
            <a:b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</a:b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> Katmanlı Yazılım Mimarisi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4294967295"/>
          </p:nvPr>
        </p:nvSpPr>
        <p:spPr>
          <a:xfrm>
            <a:off x="1223963" y="1628775"/>
            <a:ext cx="7920037" cy="4392613"/>
          </a:xfrm>
        </p:spPr>
        <p:txBody>
          <a:bodyPr/>
          <a:lstStyle/>
          <a:p>
            <a:endParaRPr lang="tr-TR" dirty="0"/>
          </a:p>
          <a:p>
            <a:pPr algn="just"/>
            <a:r>
              <a:rPr lang="tr-TR" dirty="0">
                <a:solidFill>
                  <a:schemeClr val="tx1"/>
                </a:solidFill>
              </a:rPr>
              <a:t>Günümüzde </a:t>
            </a:r>
            <a:r>
              <a:rPr lang="tr-TR" b="1" dirty="0">
                <a:solidFill>
                  <a:schemeClr val="tx1"/>
                </a:solidFill>
              </a:rPr>
              <a:t>katman</a:t>
            </a:r>
            <a:r>
              <a:rPr lang="tr-TR" dirty="0">
                <a:solidFill>
                  <a:schemeClr val="tx1"/>
                </a:solidFill>
              </a:rPr>
              <a:t> tanımı uygulama yazılımının istemci-sunucu (</a:t>
            </a:r>
            <a:r>
              <a:rPr lang="tr-TR" dirty="0" err="1">
                <a:solidFill>
                  <a:schemeClr val="tx1"/>
                </a:solidFill>
              </a:rPr>
              <a:t>client</a:t>
            </a:r>
            <a:r>
              <a:rPr lang="tr-TR" dirty="0">
                <a:solidFill>
                  <a:schemeClr val="tx1"/>
                </a:solidFill>
              </a:rPr>
              <a:t>-server) arasındaki mantıksal paylaşımını ve yük dağılımını belirtmek üzere kullanılmaktadır </a:t>
            </a:r>
          </a:p>
          <a:p>
            <a:pPr algn="just"/>
            <a:r>
              <a:rPr lang="tr-TR" b="1" dirty="0">
                <a:solidFill>
                  <a:schemeClr val="tx1"/>
                </a:solidFill>
              </a:rPr>
              <a:t>Merkezi mimari yaklaşımında </a:t>
            </a:r>
            <a:r>
              <a:rPr lang="tr-TR" dirty="0">
                <a:solidFill>
                  <a:schemeClr val="tx1"/>
                </a:solidFill>
              </a:rPr>
              <a:t>uygulama yazılımının dağıtılması ya da iş yükünün paylaştırılması gibi kavramlar yoktur. Uygulama yazılımının üç bileşeni olan </a:t>
            </a:r>
            <a:r>
              <a:rPr lang="tr-TR" i="1" dirty="0">
                <a:solidFill>
                  <a:schemeClr val="tx1"/>
                </a:solidFill>
              </a:rPr>
              <a:t>kullanıcı </a:t>
            </a:r>
            <a:r>
              <a:rPr lang="tr-TR" i="1" dirty="0" err="1">
                <a:solidFill>
                  <a:schemeClr val="tx1"/>
                </a:solidFill>
              </a:rPr>
              <a:t>arayüzü</a:t>
            </a:r>
            <a:r>
              <a:rPr lang="tr-TR" i="1" dirty="0">
                <a:solidFill>
                  <a:schemeClr val="tx1"/>
                </a:solidFill>
              </a:rPr>
              <a:t>, uygulama yordamları ve veriler aynı bilgisayar üzerinde yer alır.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770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629400" cy="1595967"/>
          </a:xfrm>
        </p:spPr>
        <p:txBody>
          <a:bodyPr/>
          <a:lstStyle/>
          <a:p>
            <a:r>
              <a:rPr lang="tr-TR" dirty="0"/>
              <a:t>TASARIM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5576" y="1340769"/>
            <a:ext cx="7992888" cy="4968552"/>
          </a:xfrm>
        </p:spPr>
        <p:txBody>
          <a:bodyPr>
            <a:normAutofit/>
          </a:bodyPr>
          <a:lstStyle/>
          <a:p>
            <a:pPr algn="just"/>
            <a:r>
              <a:rPr lang="tr-TR" sz="2800" b="1" dirty="0">
                <a:latin typeface="Tw Cen MT" pitchFamily="34" charset="0"/>
              </a:rPr>
              <a:t>Tasarım</a:t>
            </a:r>
            <a:r>
              <a:rPr lang="tr-TR" sz="2800" dirty="0">
                <a:latin typeface="Tw Cen MT" pitchFamily="34" charset="0"/>
              </a:rPr>
              <a:t>, sistem çözümleme çalışması sonucunda üretilen mantıksal modelin </a:t>
            </a:r>
            <a:r>
              <a:rPr lang="tr-TR" sz="2800" b="1" dirty="0">
                <a:latin typeface="Tw Cen MT" pitchFamily="34" charset="0"/>
              </a:rPr>
              <a:t>Fiziksel Modele</a:t>
            </a:r>
            <a:r>
              <a:rPr lang="tr-TR" sz="2800" dirty="0">
                <a:latin typeface="Tw Cen MT" pitchFamily="34" charset="0"/>
              </a:rPr>
              <a:t> dönüştürülme çalışması olarak tanımlanabilir. </a:t>
            </a:r>
          </a:p>
          <a:p>
            <a:pPr algn="just"/>
            <a:r>
              <a:rPr lang="tr-TR" sz="2800" dirty="0">
                <a:latin typeface="Tw Cen MT" pitchFamily="34" charset="0"/>
              </a:rPr>
              <a:t>Fiziksel tasarımın temel çıktısı, doğrudan programlanabilecek program ve veri tanımlarıdır.. </a:t>
            </a:r>
          </a:p>
          <a:p>
            <a:endParaRPr lang="tr-TR" sz="2800" dirty="0">
              <a:latin typeface="Tw Cen MT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6224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/>
              <a:pPr/>
              <a:t>40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 idx="4294967295"/>
          </p:nvPr>
        </p:nvSpPr>
        <p:spPr>
          <a:xfrm>
            <a:off x="971600" y="-99392"/>
            <a:ext cx="6002338" cy="1962151"/>
          </a:xfr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/>
            </a:r>
            <a:b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</a:b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> Katmanlı Yazılım Mimarisi </a:t>
            </a:r>
            <a:b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</a:b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> 2-Katmanlı mimari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4294967295"/>
          </p:nvPr>
        </p:nvSpPr>
        <p:spPr>
          <a:xfrm>
            <a:off x="413543" y="1700808"/>
            <a:ext cx="8316913" cy="4465637"/>
          </a:xfrm>
        </p:spPr>
        <p:txBody>
          <a:bodyPr/>
          <a:lstStyle/>
          <a:p>
            <a:pPr algn="just">
              <a:buNone/>
            </a:pPr>
            <a:endParaRPr lang="tr-TR" dirty="0"/>
          </a:p>
          <a:p>
            <a:pPr algn="just"/>
            <a:r>
              <a:rPr lang="tr-TR" b="1" dirty="0">
                <a:solidFill>
                  <a:schemeClr val="tx1"/>
                </a:solidFill>
              </a:rPr>
              <a:t>2-Katmanlı mimari</a:t>
            </a:r>
            <a:r>
              <a:rPr lang="tr-TR" dirty="0">
                <a:solidFill>
                  <a:schemeClr val="tx1"/>
                </a:solidFill>
              </a:rPr>
              <a:t>, iş yükünü ve uygulama yazılımını ikiye böler.</a:t>
            </a:r>
          </a:p>
          <a:p>
            <a:pPr algn="just"/>
            <a:r>
              <a:rPr lang="tr-TR" dirty="0">
                <a:solidFill>
                  <a:schemeClr val="tx1"/>
                </a:solidFill>
              </a:rPr>
              <a:t> Uygulama yazılımının kullanıcı </a:t>
            </a:r>
            <a:r>
              <a:rPr lang="tr-TR" dirty="0" err="1">
                <a:solidFill>
                  <a:schemeClr val="tx1"/>
                </a:solidFill>
              </a:rPr>
              <a:t>arayüzü</a:t>
            </a:r>
            <a:r>
              <a:rPr lang="tr-TR" dirty="0">
                <a:solidFill>
                  <a:schemeClr val="tx1"/>
                </a:solidFill>
              </a:rPr>
              <a:t> ve uygulama yordamları istemci (</a:t>
            </a:r>
            <a:r>
              <a:rPr lang="tr-TR" dirty="0" err="1">
                <a:solidFill>
                  <a:schemeClr val="tx1"/>
                </a:solidFill>
              </a:rPr>
              <a:t>client</a:t>
            </a:r>
            <a:r>
              <a:rPr lang="tr-TR" dirty="0">
                <a:solidFill>
                  <a:schemeClr val="tx1"/>
                </a:solidFill>
              </a:rPr>
              <a:t>) adı verilen bilgisayarda yer alırken, veriler sunucu (server) olarak adlandırılan ve görece daha güçlü bir bilgisayarda tutulur. </a:t>
            </a:r>
          </a:p>
          <a:p>
            <a:pPr algn="just"/>
            <a:r>
              <a:rPr lang="tr-TR" dirty="0">
                <a:solidFill>
                  <a:schemeClr val="tx1"/>
                </a:solidFill>
              </a:rPr>
              <a:t>Günümüzde dünyada kullanılan istemci-sunucu mimarisinde geliştirilmiş uygulama yazılımlarının çoğu 2-Katmanlı mimari kapsamında yer alır.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9591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/>
              <a:pPr/>
              <a:t>41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 idx="4294967295"/>
          </p:nvPr>
        </p:nvSpPr>
        <p:spPr>
          <a:xfrm>
            <a:off x="681831" y="620712"/>
            <a:ext cx="6002338" cy="1308100"/>
          </a:xfr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> Katmanlı Yazılım Mimarisi </a:t>
            </a:r>
            <a:b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</a:b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> 2-Katmanlı mimari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4294967295"/>
          </p:nvPr>
        </p:nvSpPr>
        <p:spPr>
          <a:xfrm>
            <a:off x="755576" y="2233613"/>
            <a:ext cx="7777237" cy="4003675"/>
          </a:xfrm>
        </p:spPr>
        <p:txBody>
          <a:bodyPr/>
          <a:lstStyle/>
          <a:p>
            <a:pPr algn="just"/>
            <a:r>
              <a:rPr lang="tr-TR" dirty="0">
                <a:solidFill>
                  <a:schemeClr val="tx1"/>
                </a:solidFill>
              </a:rPr>
              <a:t>Her istemci bilgisayara uygulama yazılımlarını tek tek yükleme zorunluluğu vardır. </a:t>
            </a:r>
          </a:p>
          <a:p>
            <a:pPr algn="just"/>
            <a:r>
              <a:rPr lang="tr-TR" dirty="0">
                <a:solidFill>
                  <a:schemeClr val="tx1"/>
                </a:solidFill>
              </a:rPr>
              <a:t>Uygulama yazılımında yapılacak en küçük bir değişiklik bütün istemci bilgisayarlara tekrar yükleme iş yükünü getirir.</a:t>
            </a:r>
          </a:p>
          <a:p>
            <a:pPr algn="just"/>
            <a:r>
              <a:rPr lang="tr-TR" dirty="0">
                <a:solidFill>
                  <a:schemeClr val="tx1"/>
                </a:solidFill>
              </a:rPr>
              <a:t>Her istemci veritabanı sunucusuna kendi bağlantısını kurar. Bu durum istemci sayısı arttığında kaynakları hızla tüketir ve performans kayıplarına neden olur </a:t>
            </a:r>
          </a:p>
        </p:txBody>
      </p:sp>
    </p:spTree>
    <p:extLst>
      <p:ext uri="{BB962C8B-B14F-4D97-AF65-F5344CB8AC3E}">
        <p14:creationId xmlns:p14="http://schemas.microsoft.com/office/powerpoint/2010/main" val="2189516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/>
              <a:pPr/>
              <a:t>42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 idx="4294967295"/>
          </p:nvPr>
        </p:nvSpPr>
        <p:spPr>
          <a:xfrm>
            <a:off x="942975" y="188640"/>
            <a:ext cx="6002338" cy="1308100"/>
          </a:xfr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> Katmanlı Yazılım Mimarisi </a:t>
            </a:r>
            <a:b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</a:b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> 2-Katmanlı mimari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4294967295"/>
          </p:nvPr>
        </p:nvSpPr>
        <p:spPr>
          <a:xfrm>
            <a:off x="755576" y="1989138"/>
            <a:ext cx="7710562" cy="2519362"/>
          </a:xfrm>
        </p:spPr>
        <p:txBody>
          <a:bodyPr>
            <a:normAutofit/>
          </a:bodyPr>
          <a:lstStyle/>
          <a:p>
            <a:pPr algn="just"/>
            <a:r>
              <a:rPr lang="tr-TR" dirty="0" err="1">
                <a:solidFill>
                  <a:schemeClr val="tx1"/>
                </a:solidFill>
              </a:rPr>
              <a:t>Çalısma</a:t>
            </a:r>
            <a:r>
              <a:rPr lang="tr-TR" dirty="0">
                <a:solidFill>
                  <a:schemeClr val="tx1"/>
                </a:solidFill>
              </a:rPr>
              <a:t> zamanındaki dinamik yapı, talep/yanıt (“</a:t>
            </a:r>
            <a:r>
              <a:rPr lang="tr-TR" dirty="0" err="1">
                <a:solidFill>
                  <a:schemeClr val="tx1"/>
                </a:solidFill>
              </a:rPr>
              <a:t>request</a:t>
            </a:r>
            <a:r>
              <a:rPr lang="tr-TR" dirty="0">
                <a:solidFill>
                  <a:schemeClr val="tx1"/>
                </a:solidFill>
              </a:rPr>
              <a:t>/</a:t>
            </a:r>
            <a:r>
              <a:rPr lang="tr-TR" dirty="0" err="1">
                <a:solidFill>
                  <a:schemeClr val="tx1"/>
                </a:solidFill>
              </a:rPr>
              <a:t>response</a:t>
            </a:r>
            <a:r>
              <a:rPr lang="tr-TR" dirty="0">
                <a:solidFill>
                  <a:schemeClr val="tx1"/>
                </a:solidFill>
              </a:rPr>
              <a:t>)” modeline dayanır: Talepler istemci tarafından</a:t>
            </a:r>
            <a:r>
              <a:rPr lang="tr-TR" dirty="0" smtClean="0">
                <a:solidFill>
                  <a:schemeClr val="tx1"/>
                </a:solidFill>
              </a:rPr>
              <a:t>, LAN</a:t>
            </a:r>
            <a:r>
              <a:rPr lang="tr-TR" dirty="0">
                <a:solidFill>
                  <a:schemeClr val="tx1"/>
                </a:solidFill>
              </a:rPr>
              <a:t>, WAN (</a:t>
            </a:r>
            <a:r>
              <a:rPr lang="tr-TR" dirty="0" err="1">
                <a:solidFill>
                  <a:schemeClr val="tx1"/>
                </a:solidFill>
              </a:rPr>
              <a:t>Wide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Area</a:t>
            </a:r>
            <a:r>
              <a:rPr lang="tr-TR" dirty="0">
                <a:solidFill>
                  <a:schemeClr val="tx1"/>
                </a:solidFill>
              </a:rPr>
              <a:t> Network) üzerinden sunucuya gönderilir ve sunucu yanıtları yine </a:t>
            </a:r>
            <a:r>
              <a:rPr lang="tr-TR" dirty="0" smtClean="0">
                <a:solidFill>
                  <a:schemeClr val="tx1"/>
                </a:solidFill>
              </a:rPr>
              <a:t>WAN üzerinden </a:t>
            </a:r>
            <a:r>
              <a:rPr lang="tr-TR" dirty="0">
                <a:solidFill>
                  <a:schemeClr val="tx1"/>
                </a:solidFill>
              </a:rPr>
              <a:t>istemciye döndürülür. </a:t>
            </a:r>
          </a:p>
          <a:p>
            <a:pPr algn="just"/>
            <a:r>
              <a:rPr lang="tr-TR" sz="2000" dirty="0">
                <a:solidFill>
                  <a:schemeClr val="tx1"/>
                </a:solidFill>
              </a:rPr>
              <a:t>İstemci : Sunum (VB), iş mantıkları </a:t>
            </a:r>
            <a:endParaRPr lang="tr-TR" sz="2000" dirty="0" smtClean="0">
              <a:solidFill>
                <a:schemeClr val="tx1"/>
              </a:solidFill>
            </a:endParaRPr>
          </a:p>
          <a:p>
            <a:pPr algn="just"/>
            <a:r>
              <a:rPr lang="tr-TR" sz="2000" dirty="0" smtClean="0">
                <a:solidFill>
                  <a:schemeClr val="tx1"/>
                </a:solidFill>
              </a:rPr>
              <a:t>Sunucu </a:t>
            </a:r>
            <a:r>
              <a:rPr lang="tr-TR" sz="2000" dirty="0">
                <a:solidFill>
                  <a:schemeClr val="tx1"/>
                </a:solidFill>
              </a:rPr>
              <a:t>: Veriye erişim (</a:t>
            </a:r>
            <a:r>
              <a:rPr lang="tr-TR" sz="2000" dirty="0" err="1">
                <a:solidFill>
                  <a:schemeClr val="tx1"/>
                </a:solidFill>
              </a:rPr>
              <a:t>Oracle</a:t>
            </a:r>
            <a:r>
              <a:rPr lang="tr-TR" sz="2000" dirty="0">
                <a:solidFill>
                  <a:schemeClr val="tx1"/>
                </a:solidFill>
              </a:rPr>
              <a:t>, SQL Server)</a:t>
            </a:r>
          </a:p>
          <a:p>
            <a:pPr algn="just"/>
            <a:endParaRPr lang="tr-T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4543425"/>
            <a:ext cx="63055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1370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/>
              <a:pPr/>
              <a:t>43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 idx="4294967295"/>
          </p:nvPr>
        </p:nvSpPr>
        <p:spPr>
          <a:xfrm>
            <a:off x="961263" y="-35857"/>
            <a:ext cx="6002338" cy="1308100"/>
          </a:xfr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> Katmanlı Yazılım Mimarisi </a:t>
            </a:r>
            <a:b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</a:b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> 3-Katmanlı mimari,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4294967295"/>
          </p:nvPr>
        </p:nvSpPr>
        <p:spPr>
          <a:xfrm>
            <a:off x="742950" y="1341438"/>
            <a:ext cx="8401050" cy="4895850"/>
          </a:xfrm>
        </p:spPr>
        <p:txBody>
          <a:bodyPr/>
          <a:lstStyle/>
          <a:p>
            <a:pPr algn="just">
              <a:buNone/>
            </a:pPr>
            <a:r>
              <a:rPr lang="tr-TR" sz="2400" b="1" dirty="0">
                <a:solidFill>
                  <a:schemeClr val="tx1"/>
                </a:solidFill>
              </a:rPr>
              <a:t>3-Katmanlı mimari</a:t>
            </a:r>
            <a:r>
              <a:rPr lang="tr-TR" sz="2400" dirty="0">
                <a:solidFill>
                  <a:schemeClr val="tx1"/>
                </a:solidFill>
              </a:rPr>
              <a:t> ise iş yükünü ve uygulama yazılımını üçe böler. Uygulama yazılımının kullanıcı </a:t>
            </a:r>
            <a:r>
              <a:rPr lang="tr-TR" sz="2400" dirty="0" err="1">
                <a:solidFill>
                  <a:schemeClr val="tx1"/>
                </a:solidFill>
              </a:rPr>
              <a:t>arayüzü</a:t>
            </a:r>
            <a:r>
              <a:rPr lang="tr-TR" sz="2400" dirty="0">
                <a:solidFill>
                  <a:schemeClr val="tx1"/>
                </a:solidFill>
              </a:rPr>
              <a:t> istemcide, uygulama yordamları uygulama sunucusunda (</a:t>
            </a:r>
            <a:r>
              <a:rPr lang="tr-TR" sz="2400" dirty="0" err="1">
                <a:solidFill>
                  <a:schemeClr val="tx1"/>
                </a:solidFill>
              </a:rPr>
              <a:t>application</a:t>
            </a:r>
            <a:r>
              <a:rPr lang="tr-TR" sz="2400" dirty="0">
                <a:solidFill>
                  <a:schemeClr val="tx1"/>
                </a:solidFill>
              </a:rPr>
              <a:t> server) ve veriler veritabanı sunucusunda (</a:t>
            </a:r>
            <a:r>
              <a:rPr lang="tr-TR" sz="2400" dirty="0" err="1">
                <a:solidFill>
                  <a:schemeClr val="tx1"/>
                </a:solidFill>
              </a:rPr>
              <a:t>database</a:t>
            </a:r>
            <a:r>
              <a:rPr lang="tr-TR" sz="2400" dirty="0">
                <a:solidFill>
                  <a:schemeClr val="tx1"/>
                </a:solidFill>
              </a:rPr>
              <a:t> server) yer alır. </a:t>
            </a:r>
          </a:p>
          <a:p>
            <a:pPr algn="just"/>
            <a:r>
              <a:rPr lang="tr-TR" sz="2400" dirty="0">
                <a:solidFill>
                  <a:schemeClr val="tx1"/>
                </a:solidFill>
              </a:rPr>
              <a:t>Bir başka deyişle, 2-Katmanlı mimariden farklı olarak istemcide yer alan uygulama yordamları ayrı bir sunucuya taşınmıştır. </a:t>
            </a:r>
          </a:p>
          <a:p>
            <a:pPr algn="just"/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038600"/>
            <a:ext cx="63722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55701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/>
              <a:pPr/>
              <a:t>44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 idx="4294967295"/>
          </p:nvPr>
        </p:nvSpPr>
        <p:spPr>
          <a:xfrm>
            <a:off x="755576" y="0"/>
            <a:ext cx="6002338" cy="1308100"/>
          </a:xfr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> Katmanlı Yazılım Mimarisi </a:t>
            </a:r>
            <a:b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</a:b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> 3-Katmanlı mimari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4294967295"/>
          </p:nvPr>
        </p:nvSpPr>
        <p:spPr>
          <a:xfrm>
            <a:off x="827584" y="2233613"/>
            <a:ext cx="7992566" cy="414813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En basit açıklama ile, 3-Katmanlı mimaride istemci ve veritabanı sunucusu arasına bir ara katmanın yerleştirildiği söylenebilir. </a:t>
            </a:r>
          </a:p>
          <a:p>
            <a:pPr algn="just"/>
            <a:r>
              <a:rPr lang="tr-TR" dirty="0"/>
              <a:t>Bu ara katmanın amacı, istemci adına veritabanı bağlantılarını kurmak ve izlemek ve veritabanı sunucusundan gelen sonuçları istemciye yansıtırken istemci adına veritabanı üzerinde işlem yapmaktır. Buna göre 3-Katmanlı mimarinin üstünlükleri aşağıda sıralanmıştır:</a:t>
            </a:r>
          </a:p>
        </p:txBody>
      </p:sp>
    </p:spTree>
    <p:extLst>
      <p:ext uri="{BB962C8B-B14F-4D97-AF65-F5344CB8AC3E}">
        <p14:creationId xmlns:p14="http://schemas.microsoft.com/office/powerpoint/2010/main" val="3293628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/>
              <a:pPr/>
              <a:t>45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 idx="4294967295"/>
          </p:nvPr>
        </p:nvSpPr>
        <p:spPr>
          <a:xfrm>
            <a:off x="952151" y="105685"/>
            <a:ext cx="5846763" cy="1308100"/>
          </a:xfr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>Katmanlı Yazılım Mimarisi </a:t>
            </a:r>
            <a:b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</a:b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> 3-Katmanlı mimari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4294967295"/>
          </p:nvPr>
        </p:nvSpPr>
        <p:spPr>
          <a:xfrm>
            <a:off x="827584" y="2233613"/>
            <a:ext cx="8064896" cy="44354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dirty="0"/>
              <a:t>Yalnızca web tarayıcıları kullanıldığında, 3-Katmanlı mimari aynı zamanda bir web tabanlı nitelik kazanır. </a:t>
            </a:r>
          </a:p>
          <a:p>
            <a:pPr algn="just"/>
            <a:r>
              <a:rPr lang="tr-TR" dirty="0"/>
              <a:t>Bu durumda istemci bilgisayarların bakımı, uygulama yazılımını kullanıma açan grubun sorumluluğu olmaktan çıkar. </a:t>
            </a:r>
          </a:p>
          <a:p>
            <a:pPr algn="just"/>
            <a:r>
              <a:rPr lang="tr-TR" dirty="0"/>
              <a:t> İstemci, daima uygulama sunucusunda yüklü olan yazılımı kullandığından, yazılımın yeni sürümünün yayılması, yalnızca uygulama sunucusuna yazılımın yüklenmesinden ibarettir. Kullanıcı sayısının çokluğu ve yayıldığı coğrafya bu işlemde belirleyici faktör olmaktan çıkar. </a:t>
            </a:r>
          </a:p>
          <a:p>
            <a:pPr algn="just"/>
            <a:r>
              <a:rPr lang="tr-TR" dirty="0"/>
              <a:t>İstemcinin veritabanına doğrudan erişimi </a:t>
            </a:r>
            <a:r>
              <a:rPr lang="tr-TR" dirty="0" err="1"/>
              <a:t>sözkonusu</a:t>
            </a:r>
            <a:r>
              <a:rPr lang="tr-TR" dirty="0"/>
              <a:t> olmadığından ek güvenlik önlemleri kolaylıkla alınabilir. </a:t>
            </a:r>
          </a:p>
          <a:p>
            <a:pPr algn="just"/>
            <a:r>
              <a:rPr lang="tr-TR" dirty="0"/>
              <a:t> 3-Katmanlı mimaride, uygulama katmanı diğer iki katmandan tamamen bağımsızdır. Başlangıçta veritabanı sunucusuyla aynı bilgisayara yüklenebilir ve uygulamanın boyutları arttıkça ayrı bir sunucuya taşınabilir.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84417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/>
              <a:pPr/>
              <a:t>46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2357430"/>
            <a:ext cx="7816924" cy="309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65469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/>
              <a:pPr/>
              <a:t>47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 idx="4294967295"/>
          </p:nvPr>
        </p:nvSpPr>
        <p:spPr>
          <a:xfrm>
            <a:off x="971600" y="836712"/>
            <a:ext cx="3605213" cy="654050"/>
          </a:xfr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>Aday mimariler: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4294967295"/>
          </p:nvPr>
        </p:nvSpPr>
        <p:spPr>
          <a:xfrm>
            <a:off x="755576" y="2060575"/>
            <a:ext cx="8136904" cy="4219575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Mimari, </a:t>
            </a:r>
            <a:r>
              <a:rPr lang="tr-TR" dirty="0"/>
              <a:t>iki-katmanlı </a:t>
            </a:r>
            <a:r>
              <a:rPr lang="tr-TR" dirty="0" err="1"/>
              <a:t>yaklasımı</a:t>
            </a:r>
            <a:r>
              <a:rPr lang="tr-TR" dirty="0"/>
              <a:t>; </a:t>
            </a:r>
            <a:r>
              <a:rPr lang="tr-TR" dirty="0" err="1"/>
              <a:t>isletim</a:t>
            </a:r>
            <a:r>
              <a:rPr lang="tr-TR" dirty="0"/>
              <a:t> </a:t>
            </a:r>
            <a:r>
              <a:rPr lang="tr-TR" dirty="0" err="1"/>
              <a:t>kolaylıgı</a:t>
            </a:r>
            <a:r>
              <a:rPr lang="tr-TR" dirty="0"/>
              <a:t>, </a:t>
            </a:r>
            <a:r>
              <a:rPr lang="tr-TR" dirty="0" err="1"/>
              <a:t>gelistirme</a:t>
            </a:r>
            <a:r>
              <a:rPr lang="tr-TR" dirty="0"/>
              <a:t> hızı, ve </a:t>
            </a:r>
            <a:r>
              <a:rPr lang="tr-TR" dirty="0" err="1"/>
              <a:t>digerlerine</a:t>
            </a:r>
            <a:r>
              <a:rPr lang="tr-TR" dirty="0"/>
              <a:t> kıyasla </a:t>
            </a:r>
            <a:r>
              <a:rPr lang="tr-TR" dirty="0" smtClean="0"/>
              <a:t>düşük </a:t>
            </a:r>
            <a:r>
              <a:rPr lang="tr-TR" dirty="0"/>
              <a:t>maliyeti gibi sebeplerle, mimari için daha uygun bulabilir.</a:t>
            </a:r>
          </a:p>
          <a:p>
            <a:pPr algn="just"/>
            <a:r>
              <a:rPr lang="tr-TR" dirty="0"/>
              <a:t>Alternatif olarak </a:t>
            </a:r>
            <a:r>
              <a:rPr lang="tr-TR" dirty="0" smtClean="0"/>
              <a:t>mimari, </a:t>
            </a:r>
            <a:r>
              <a:rPr lang="tr-TR" dirty="0"/>
              <a:t>üç-katmanlı </a:t>
            </a:r>
            <a:r>
              <a:rPr lang="tr-TR" dirty="0" smtClean="0"/>
              <a:t>yaklaşımı</a:t>
            </a:r>
            <a:r>
              <a:rPr lang="tr-TR" dirty="0"/>
              <a:t>; is yükü arttıkça ölçeklenebilirlik</a:t>
            </a:r>
            <a:r>
              <a:rPr lang="tr-TR" sz="1300" b="1" dirty="0"/>
              <a:t> (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Ölçeklenebilirlik, donanımın veya yazılımın ilerideki bilgi işlem gereksinimlerini karşılamak üzere kolayca genişletilebilme yeteneğidir.)</a:t>
            </a:r>
            <a:r>
              <a:rPr lang="tr-TR" dirty="0"/>
              <a:t> açısından daha iyi seçenekler </a:t>
            </a:r>
            <a:r>
              <a:rPr lang="tr-TR" dirty="0" smtClean="0"/>
              <a:t>tanıyabileceği</a:t>
            </a:r>
            <a:r>
              <a:rPr lang="tr-TR" dirty="0"/>
              <a:t>, daha az güçlü istemci donanımı </a:t>
            </a:r>
            <a:r>
              <a:rPr lang="tr-TR" dirty="0" smtClean="0"/>
              <a:t>gerektireceği</a:t>
            </a:r>
            <a:r>
              <a:rPr lang="tr-TR" dirty="0"/>
              <a:t>, daha iyi güvenlik </a:t>
            </a:r>
            <a:r>
              <a:rPr lang="tr-TR" dirty="0" smtClean="0"/>
              <a:t>sunabileceği </a:t>
            </a:r>
            <a:r>
              <a:rPr lang="tr-TR" dirty="0"/>
              <a:t>gibi sebeplerle, mimari için daha uygun bulabilir.</a:t>
            </a:r>
          </a:p>
        </p:txBody>
      </p:sp>
    </p:spTree>
    <p:extLst>
      <p:ext uri="{BB962C8B-B14F-4D97-AF65-F5344CB8AC3E}">
        <p14:creationId xmlns:p14="http://schemas.microsoft.com/office/powerpoint/2010/main" val="754681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 dirty="0" err="1">
                <a:solidFill>
                  <a:srgbClr val="775F54"/>
                </a:solidFill>
                <a:latin typeface="Tw Cen MT"/>
                <a:cs typeface="Tw Cen MT"/>
              </a:rPr>
              <a:t>Mimari</a:t>
            </a:r>
            <a:r>
              <a:rPr lang="en-CA" sz="4406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lang="en-CA" sz="4406" dirty="0" err="1">
                <a:solidFill>
                  <a:srgbClr val="775F54"/>
                </a:solidFill>
                <a:latin typeface="Tw Cen MT"/>
                <a:cs typeface="Tw Cen MT"/>
              </a:rPr>
              <a:t>Tasarım</a:t>
            </a:r>
            <a:endParaRPr lang="en-CA" sz="4406" dirty="0">
              <a:solidFill>
                <a:srgbClr val="775F54"/>
              </a:solidFill>
              <a:latin typeface="Tw Cen MT"/>
              <a:cs typeface="Tw Cen MT"/>
            </a:endParaRPr>
          </a:p>
          <a:p>
            <a:pPr>
              <a:lnSpc>
                <a:spcPts val="5060"/>
              </a:lnSpc>
            </a:pPr>
            <a:endParaRPr lang="en-CA" sz="4406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27584" y="1625600"/>
            <a:ext cx="7848872" cy="64120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31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198" dirty="0">
                <a:solidFill>
                  <a:srgbClr val="000000"/>
                </a:solidFill>
                <a:latin typeface="Tw Cen MT Bold Italic"/>
                <a:cs typeface="Tw Cen MT Bold Italic"/>
              </a:rPr>
              <a:t>  </a:t>
            </a:r>
            <a:r>
              <a:rPr lang="en-CA" sz="2198" dirty="0" err="1">
                <a:solidFill>
                  <a:srgbClr val="000000"/>
                </a:solidFill>
                <a:latin typeface="Tw Cen MT Bold Italic"/>
                <a:cs typeface="Tw Cen MT Bold Italic"/>
              </a:rPr>
              <a:t>Kontrol</a:t>
            </a:r>
            <a:r>
              <a:rPr lang="en-CA" sz="2198" dirty="0">
                <a:solidFill>
                  <a:srgbClr val="000000"/>
                </a:solidFill>
                <a:latin typeface="Tw Cen MT Bold Italic"/>
                <a:cs typeface="Tw Cen MT Bold Italic"/>
              </a:rPr>
              <a:t> (</a:t>
            </a:r>
            <a:r>
              <a:rPr lang="en-CA" sz="2198" dirty="0" err="1">
                <a:solidFill>
                  <a:srgbClr val="000000"/>
                </a:solidFill>
                <a:latin typeface="Tw Cen MT Bold Italic"/>
                <a:cs typeface="Tw Cen MT Bold Italic"/>
              </a:rPr>
              <a:t>Denetleyici</a:t>
            </a:r>
            <a:r>
              <a:rPr lang="en-CA" sz="2198" dirty="0">
                <a:solidFill>
                  <a:srgbClr val="000000"/>
                </a:solidFill>
                <a:latin typeface="Tw Cen MT Bold Italic"/>
                <a:cs typeface="Tw Cen MT Bold Italic"/>
              </a:rPr>
              <a:t>) </a:t>
            </a:r>
            <a:r>
              <a:rPr lang="en-CA" sz="2198" dirty="0" err="1">
                <a:solidFill>
                  <a:srgbClr val="000000"/>
                </a:solidFill>
                <a:latin typeface="Tw Cen MT Bold Italic"/>
                <a:cs typeface="Tw Cen MT Bold Italic"/>
              </a:rPr>
              <a:t>Modelleri</a:t>
            </a:r>
            <a:endParaRPr lang="en-CA" sz="2198" dirty="0">
              <a:solidFill>
                <a:srgbClr val="000000"/>
              </a:solidFill>
              <a:latin typeface="Tw Cen MT Bold Italic"/>
              <a:cs typeface="Tw Cen MT Bold Italic"/>
            </a:endParaRPr>
          </a:p>
          <a:p>
            <a:pPr>
              <a:lnSpc>
                <a:spcPts val="2530"/>
              </a:lnSpc>
            </a:pPr>
            <a:endParaRPr lang="en-CA" sz="2172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374900"/>
            <a:ext cx="7821052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CA" sz="1535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Alt-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sistemlerin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hizmetlerini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doğru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zaman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ve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doğru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yerde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sunmalarını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/>
            </a:r>
            <a:b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</a:b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sağlamak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için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kontrol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akışına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göre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ayrıştırılmalarıdır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</a:p>
          <a:p>
            <a:pPr>
              <a:lnSpc>
                <a:spcPts val="2400"/>
              </a:lnSpc>
            </a:pPr>
            <a:endParaRPr lang="en-CA" sz="2196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3403600"/>
            <a:ext cx="7646773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655" dirty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Merkezi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kontrol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: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Alt-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sistemlerden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biri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kontrol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sorumluluğundadır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/>
            </a:r>
            <a:b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</a:b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ve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diğer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alt-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sis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temlerin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çalışmasını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o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başlatır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ve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durdurur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</a:p>
          <a:p>
            <a:pPr>
              <a:lnSpc>
                <a:spcPts val="2400"/>
              </a:lnSpc>
            </a:pPr>
            <a:endParaRPr lang="en-CA" sz="2196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4445000"/>
            <a:ext cx="7791772" cy="15388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CA" sz="1655" dirty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 Olay-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tabanlı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kontrol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: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Kontrol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bilgisinin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tek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alt-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sisteme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 smtClean="0">
                <a:solidFill>
                  <a:srgbClr val="000000"/>
                </a:solidFill>
                <a:latin typeface="Tw Cen MT"/>
                <a:cs typeface="Tw Cen MT"/>
              </a:rPr>
              <a:t>verilmesi</a:t>
            </a:r>
            <a:r>
              <a:rPr lang="tr-TR" sz="2196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 smtClean="0">
                <a:solidFill>
                  <a:srgbClr val="000000"/>
                </a:solidFill>
                <a:latin typeface="Tw Cen MT"/>
                <a:cs typeface="Tw Cen MT"/>
              </a:rPr>
              <a:t>yerine</a:t>
            </a:r>
            <a:r>
              <a:rPr lang="en-CA" sz="2196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dışarıdan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tetiklenen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olay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ile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alt-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sistemlerin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 smtClean="0">
                <a:solidFill>
                  <a:srgbClr val="000000"/>
                </a:solidFill>
                <a:latin typeface="Tw Cen MT"/>
                <a:cs typeface="Tw Cen MT"/>
              </a:rPr>
              <a:t>çalışması</a:t>
            </a:r>
            <a:r>
              <a:rPr lang="tr-TR" sz="2196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sağlanır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. Bu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olaylar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sistemin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ortamı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içerisinde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bulunan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başka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tr-TR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alt-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sistemden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geliyor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olabilir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</a:p>
          <a:p>
            <a:pPr>
              <a:lnSpc>
                <a:spcPts val="2400"/>
              </a:lnSpc>
            </a:pPr>
            <a:endParaRPr lang="en-CA" sz="2198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Mimari Tasarım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1600" y="1609730"/>
            <a:ext cx="7920880" cy="9618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530"/>
              </a:lnSpc>
            </a:pPr>
            <a:r>
              <a:rPr lang="en-CA" sz="131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196" dirty="0">
                <a:solidFill>
                  <a:srgbClr val="000000"/>
                </a:solidFill>
                <a:latin typeface="Tw Cen MT Bold Italic"/>
                <a:cs typeface="Tw Cen MT Bold Italic"/>
              </a:rPr>
              <a:t>  </a:t>
            </a:r>
            <a:r>
              <a:rPr lang="en-CA" sz="2196" dirty="0" err="1">
                <a:solidFill>
                  <a:srgbClr val="000000"/>
                </a:solidFill>
                <a:latin typeface="Tw Cen MT Bold Italic"/>
                <a:cs typeface="Tw Cen MT Bold Italic"/>
              </a:rPr>
              <a:t>Kontrol</a:t>
            </a:r>
            <a:r>
              <a:rPr lang="en-CA" sz="2196" dirty="0">
                <a:solidFill>
                  <a:srgbClr val="000000"/>
                </a:solidFill>
                <a:latin typeface="Tw Cen MT Bold Italic"/>
                <a:cs typeface="Tw Cen MT Bold Italic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 Bold Italic"/>
                <a:cs typeface="Tw Cen MT Bold Italic"/>
              </a:rPr>
              <a:t>Modelleri</a:t>
            </a:r>
            <a:r>
              <a:rPr lang="en-CA" sz="2196" dirty="0">
                <a:solidFill>
                  <a:srgbClr val="000000"/>
                </a:solidFill>
                <a:latin typeface="Tw Cen MT Bold Italic"/>
                <a:cs typeface="Tw Cen MT Bold Italic"/>
              </a:rPr>
              <a:t>- </a:t>
            </a:r>
            <a:r>
              <a:rPr lang="en-CA" sz="2196" dirty="0" err="1">
                <a:solidFill>
                  <a:srgbClr val="000000"/>
                </a:solidFill>
                <a:latin typeface="Tw Cen MT Bold Italic"/>
                <a:cs typeface="Tw Cen MT Bold Italic"/>
              </a:rPr>
              <a:t>Örn</a:t>
            </a:r>
            <a:r>
              <a:rPr lang="en-CA" sz="2196" dirty="0">
                <a:solidFill>
                  <a:srgbClr val="000000"/>
                </a:solidFill>
                <a:latin typeface="Tw Cen MT Bold Italic"/>
                <a:cs typeface="Tw Cen MT Bold Italic"/>
              </a:rPr>
              <a:t>. </a:t>
            </a:r>
            <a:r>
              <a:rPr lang="en-CA" sz="2196" dirty="0" err="1">
                <a:solidFill>
                  <a:srgbClr val="000000"/>
                </a:solidFill>
                <a:latin typeface="Tw Cen MT Italic"/>
                <a:cs typeface="Tw Cen MT Italic"/>
              </a:rPr>
              <a:t>Gerçek</a:t>
            </a:r>
            <a:r>
              <a:rPr lang="en-CA" sz="2196" dirty="0">
                <a:solidFill>
                  <a:srgbClr val="000000"/>
                </a:solidFill>
                <a:latin typeface="Tw Cen MT Italic"/>
                <a:cs typeface="Tw Cen MT Italic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 Italic"/>
                <a:cs typeface="Tw Cen MT Italic"/>
              </a:rPr>
              <a:t>zamanlı</a:t>
            </a:r>
            <a:r>
              <a:rPr lang="en-CA" sz="2196" dirty="0">
                <a:solidFill>
                  <a:srgbClr val="000000"/>
                </a:solidFill>
                <a:latin typeface="Tw Cen MT Italic"/>
                <a:cs typeface="Tw Cen MT Italic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 Italic"/>
                <a:cs typeface="Tw Cen MT Italic"/>
              </a:rPr>
              <a:t>bir</a:t>
            </a:r>
            <a:r>
              <a:rPr lang="en-CA" sz="2196" dirty="0">
                <a:solidFill>
                  <a:srgbClr val="000000"/>
                </a:solidFill>
                <a:latin typeface="Tw Cen MT Italic"/>
                <a:cs typeface="Tw Cen MT Italic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 Italic"/>
                <a:cs typeface="Tw Cen MT Italic"/>
              </a:rPr>
              <a:t>sistem</a:t>
            </a:r>
            <a:r>
              <a:rPr lang="en-CA" sz="2196" dirty="0">
                <a:solidFill>
                  <a:srgbClr val="000000"/>
                </a:solidFill>
                <a:latin typeface="Tw Cen MT Italic"/>
                <a:cs typeface="Tw Cen MT Italic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 Italic"/>
                <a:cs typeface="Tw Cen MT Italic"/>
              </a:rPr>
              <a:t>için</a:t>
            </a:r>
            <a:r>
              <a:rPr lang="en-CA" sz="2196" dirty="0">
                <a:solidFill>
                  <a:srgbClr val="000000"/>
                </a:solidFill>
                <a:latin typeface="Tw Cen MT Italic"/>
                <a:cs typeface="Tw Cen MT Italic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 Italic"/>
                <a:cs typeface="Tw Cen MT Italic"/>
              </a:rPr>
              <a:t>merkezi</a:t>
            </a:r>
            <a:r>
              <a:rPr lang="en-CA" sz="2196" dirty="0">
                <a:solidFill>
                  <a:srgbClr val="000000"/>
                </a:solidFill>
                <a:latin typeface="Tw Cen MT Italic"/>
                <a:cs typeface="Tw Cen MT Italic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 Italic"/>
                <a:cs typeface="Tw Cen MT Italic"/>
              </a:rPr>
              <a:t>kontrol</a:t>
            </a:r>
            <a:r>
              <a:rPr lang="en-CA" sz="2196" dirty="0">
                <a:solidFill>
                  <a:srgbClr val="000000"/>
                </a:solidFill>
                <a:latin typeface="Tw Cen MT Italic"/>
                <a:cs typeface="Tw Cen MT Italic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 Italic"/>
                <a:cs typeface="Tw Cen MT Italic"/>
              </a:rPr>
              <a:t>modeli</a:t>
            </a:r>
            <a:endParaRPr lang="en-CA" sz="2196" dirty="0">
              <a:solidFill>
                <a:srgbClr val="000000"/>
              </a:solidFill>
              <a:latin typeface="Tw Cen MT Italic"/>
              <a:cs typeface="Tw Cen MT Italic"/>
            </a:endParaRPr>
          </a:p>
          <a:p>
            <a:pPr algn="just">
              <a:lnSpc>
                <a:spcPts val="2530"/>
              </a:lnSpc>
            </a:pPr>
            <a:endParaRPr lang="en-CA" sz="2185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82800" y="4000500"/>
            <a:ext cx="1028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dirty="0" err="1">
                <a:solidFill>
                  <a:srgbClr val="000000"/>
                </a:solidFill>
                <a:latin typeface="Arial Bold"/>
                <a:cs typeface="Arial Bold"/>
              </a:rPr>
              <a:t>Sensör</a:t>
            </a:r>
            <a:endParaRPr lang="en-CA" sz="1810" b="1" dirty="0">
              <a:solidFill>
                <a:srgbClr val="000000"/>
              </a:solidFill>
              <a:latin typeface="Arial Bold"/>
              <a:cs typeface="Arial Bold"/>
            </a:endParaRPr>
          </a:p>
          <a:p>
            <a:pPr>
              <a:lnSpc>
                <a:spcPts val="2070"/>
              </a:lnSpc>
            </a:pPr>
            <a:endParaRPr lang="en-CA" sz="1810" b="1" dirty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92800" y="4000500"/>
            <a:ext cx="952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>
                <a:solidFill>
                  <a:srgbClr val="000000"/>
                </a:solidFill>
                <a:latin typeface="Arial Bold"/>
                <a:cs typeface="Arial Bold"/>
              </a:rPr>
              <a:t>Erişim</a:t>
            </a:r>
          </a:p>
          <a:p>
            <a:pPr>
              <a:lnSpc>
                <a:spcPts val="2070"/>
              </a:lnSpc>
            </a:pPr>
            <a:endParaRPr lang="en-CA" sz="1810" b="1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81200" y="4279900"/>
            <a:ext cx="1308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>
                <a:solidFill>
                  <a:srgbClr val="000000"/>
                </a:solidFill>
                <a:latin typeface="Arial Bold"/>
                <a:cs typeface="Arial Bold"/>
              </a:rPr>
              <a:t>Süreçleri</a:t>
            </a:r>
          </a:p>
          <a:p>
            <a:pPr>
              <a:lnSpc>
                <a:spcPts val="2070"/>
              </a:lnSpc>
            </a:pPr>
            <a:endParaRPr lang="en-CA" sz="1810" b="1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753100" y="4279900"/>
            <a:ext cx="1308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>
                <a:solidFill>
                  <a:srgbClr val="000000"/>
                </a:solidFill>
                <a:latin typeface="Arial Bold"/>
                <a:cs typeface="Arial Bold"/>
              </a:rPr>
              <a:t>Süreçleri</a:t>
            </a:r>
          </a:p>
          <a:p>
            <a:pPr>
              <a:lnSpc>
                <a:spcPts val="2070"/>
              </a:lnSpc>
            </a:pPr>
            <a:endParaRPr lang="en-CA" sz="1810" b="1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14800" y="4826000"/>
            <a:ext cx="990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>
                <a:solidFill>
                  <a:srgbClr val="000000"/>
                </a:solidFill>
                <a:latin typeface="Arial Bold"/>
                <a:cs typeface="Arial Bold"/>
              </a:rPr>
              <a:t>Sistem</a:t>
            </a:r>
          </a:p>
          <a:p>
            <a:pPr>
              <a:lnSpc>
                <a:spcPts val="2070"/>
              </a:lnSpc>
            </a:pPr>
            <a:endParaRPr lang="en-CA" sz="1810" b="1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5092700"/>
            <a:ext cx="1778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10" b="1">
                <a:solidFill>
                  <a:srgbClr val="000000"/>
                </a:solidFill>
                <a:latin typeface="Arial Bold"/>
                <a:cs typeface="Arial Bold"/>
              </a:rPr>
              <a:t>Denetleyicis</a:t>
            </a:r>
            <a:r>
              <a:rPr lang="en-CA" sz="2014" b="1">
                <a:solidFill>
                  <a:srgbClr val="000000"/>
                </a:solidFill>
                <a:latin typeface="Arial Bold"/>
                <a:cs typeface="Arial Bold"/>
              </a:rPr>
              <a:t>i</a:t>
            </a:r>
          </a:p>
          <a:p>
            <a:pPr>
              <a:lnSpc>
                <a:spcPts val="2300"/>
              </a:lnSpc>
            </a:pPr>
            <a:endParaRPr lang="en-CA" sz="2014" b="1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866900" y="5918200"/>
            <a:ext cx="1460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>
                <a:solidFill>
                  <a:srgbClr val="000000"/>
                </a:solidFill>
                <a:latin typeface="Arial Bold"/>
                <a:cs typeface="Arial Bold"/>
              </a:rPr>
              <a:t>Hesaplama</a:t>
            </a:r>
          </a:p>
          <a:p>
            <a:pPr>
              <a:lnSpc>
                <a:spcPts val="2070"/>
              </a:lnSpc>
            </a:pPr>
            <a:endParaRPr lang="en-CA" sz="1810" b="1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152900" y="5918200"/>
            <a:ext cx="12192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>
                <a:solidFill>
                  <a:srgbClr val="000000"/>
                </a:solidFill>
                <a:latin typeface="Arial Bold"/>
                <a:cs typeface="Arial Bold"/>
              </a:rPr>
              <a:t>Kullanıcı</a:t>
            </a:r>
          </a:p>
          <a:p>
            <a:pPr>
              <a:lnSpc>
                <a:spcPts val="2070"/>
              </a:lnSpc>
            </a:pPr>
            <a:endParaRPr lang="en-CA" sz="1810" b="1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477000" y="5918200"/>
            <a:ext cx="749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>
                <a:solidFill>
                  <a:srgbClr val="000000"/>
                </a:solidFill>
                <a:latin typeface="Arial Bold"/>
                <a:cs typeface="Arial Bold"/>
              </a:rPr>
              <a:t>Hata</a:t>
            </a:r>
          </a:p>
          <a:p>
            <a:pPr>
              <a:lnSpc>
                <a:spcPts val="2070"/>
              </a:lnSpc>
            </a:pPr>
            <a:endParaRPr lang="en-CA" sz="1810" b="1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981200" y="6197600"/>
            <a:ext cx="1308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>
                <a:solidFill>
                  <a:srgbClr val="000000"/>
                </a:solidFill>
                <a:latin typeface="Arial Bold"/>
                <a:cs typeface="Arial Bold"/>
              </a:rPr>
              <a:t>Süreçleri</a:t>
            </a:r>
          </a:p>
          <a:p>
            <a:pPr>
              <a:lnSpc>
                <a:spcPts val="2070"/>
              </a:lnSpc>
            </a:pPr>
            <a:endParaRPr lang="en-CA" sz="1810" b="1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127500" y="6197600"/>
            <a:ext cx="1397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>
                <a:solidFill>
                  <a:srgbClr val="000000"/>
                </a:solidFill>
                <a:latin typeface="Arial Bold"/>
                <a:cs typeface="Arial Bold"/>
              </a:rPr>
              <a:t>arayüzleri</a:t>
            </a:r>
          </a:p>
          <a:p>
            <a:pPr>
              <a:lnSpc>
                <a:spcPts val="2070"/>
              </a:lnSpc>
            </a:pPr>
            <a:endParaRPr lang="en-CA" sz="1810" b="1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350000" y="6197600"/>
            <a:ext cx="1092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>
                <a:solidFill>
                  <a:srgbClr val="000000"/>
                </a:solidFill>
                <a:latin typeface="Arial Bold"/>
                <a:cs typeface="Arial Bold"/>
              </a:rPr>
              <a:t>İşleyici</a:t>
            </a:r>
          </a:p>
          <a:p>
            <a:pPr>
              <a:lnSpc>
                <a:spcPts val="2070"/>
              </a:lnSpc>
            </a:pPr>
            <a:endParaRPr lang="en-CA" sz="1810" b="1">
              <a:solidFill>
                <a:srgbClr val="000000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TASARIM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8300" y="2234355"/>
            <a:ext cx="8524180" cy="3714925"/>
          </a:xfrm>
        </p:spPr>
        <p:txBody>
          <a:bodyPr/>
          <a:lstStyle/>
          <a:p>
            <a:pPr algn="just"/>
            <a:r>
              <a:rPr lang="tr-TR" b="1" dirty="0">
                <a:latin typeface="Tw Cen MT" pitchFamily="34" charset="0"/>
              </a:rPr>
              <a:t>Fiziksel model</a:t>
            </a:r>
            <a:r>
              <a:rPr lang="tr-TR" dirty="0">
                <a:latin typeface="Tw Cen MT" pitchFamily="34" charset="0"/>
              </a:rPr>
              <a:t>, geliştirilecek yazılımın hangi parçalardan oluşacağını, bu parçalar arasındaki ilişkilerin neler olacağını ve parçaların içyapısının ayrıntılarını, gerekecek veri yapısının fiziksel biçiminin tasarımını içerir.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64399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Mimari Tasarım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625600"/>
            <a:ext cx="84455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317500" algn="l"/>
              </a:tabLst>
            </a:pPr>
            <a:r>
              <a:rPr lang="en-CA" sz="1319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198">
                <a:solidFill>
                  <a:srgbClr val="000000"/>
                </a:solidFill>
                <a:latin typeface="Tw Cen MT"/>
                <a:cs typeface="Tw Cen MT"/>
              </a:rPr>
              <a:t>  Mimari  tasarım  çok  farklı  mimari  modele  ya  da  sitile  göre</a:t>
            </a:r>
            <a:r>
              <a:rPr lang="en-CA" sz="2196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6">
                <a:solidFill>
                  <a:srgbClr val="000000"/>
                </a:solidFill>
                <a:latin typeface="Times New Roman"/>
              </a:rPr>
            </a:b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	yapılabilir.</a:t>
            </a:r>
          </a:p>
          <a:p>
            <a:pPr>
              <a:lnSpc>
                <a:spcPts val="2100"/>
              </a:lnSpc>
            </a:pPr>
            <a:endParaRPr lang="en-CA" sz="21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66800" y="2514600"/>
            <a:ext cx="3159519" cy="20774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¤"/>
              <a:tabLst>
                <a:tab pos="317500" algn="l"/>
              </a:tabLst>
            </a:pPr>
            <a:r>
              <a:rPr lang="en-CA" sz="2206" b="1" dirty="0" err="1" smtClean="0">
                <a:solidFill>
                  <a:srgbClr val="000000"/>
                </a:solidFill>
                <a:latin typeface="Tw Cen MT Bold"/>
                <a:cs typeface="Tw Cen MT Bold"/>
              </a:rPr>
              <a:t>Yapısal</a:t>
            </a:r>
            <a:r>
              <a:rPr lang="en-CA" sz="2206" b="1" dirty="0" smtClean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modeller</a:t>
            </a:r>
            <a:r>
              <a:rPr lang="en-CA" sz="2159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59" dirty="0">
                <a:solidFill>
                  <a:srgbClr val="000000"/>
                </a:solidFill>
                <a:latin typeface="Times New Roman"/>
              </a:rPr>
            </a:br>
            <a:r>
              <a:rPr lang="en-CA" sz="1655" dirty="0" smtClean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tr-TR" sz="2198" dirty="0" smtClean="0">
                <a:solidFill>
                  <a:srgbClr val="000000"/>
                </a:solidFill>
                <a:latin typeface="Tw Cen MT"/>
                <a:cs typeface="Wingdings"/>
              </a:rPr>
              <a:t> </a:t>
            </a:r>
            <a:r>
              <a:rPr lang="en-CA" sz="2198" dirty="0" err="1" smtClean="0">
                <a:solidFill>
                  <a:srgbClr val="000000"/>
                </a:solidFill>
                <a:latin typeface="Tw Cen MT"/>
                <a:cs typeface="Tw Cen MT"/>
              </a:rPr>
              <a:t>Havuz</a:t>
            </a:r>
            <a:r>
              <a:rPr lang="en-CA" sz="2198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 smtClean="0">
                <a:solidFill>
                  <a:srgbClr val="000000"/>
                </a:solidFill>
                <a:latin typeface="Tw Cen MT"/>
                <a:cs typeface="Tw Cen MT"/>
              </a:rPr>
              <a:t>modeli</a:t>
            </a:r>
            <a:endParaRPr lang="tr-TR" sz="2198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700"/>
              </a:lnSpc>
              <a:tabLst>
                <a:tab pos="317500" algn="l"/>
              </a:tabLst>
            </a:pPr>
            <a:r>
              <a:rPr lang="tr-TR" dirty="0" smtClean="0">
                <a:solidFill>
                  <a:srgbClr val="DD8046"/>
                </a:solidFill>
                <a:latin typeface="Wingdings"/>
                <a:cs typeface="Wingdings"/>
              </a:rPr>
              <a:t>	</a:t>
            </a:r>
            <a:r>
              <a:rPr lang="en-CA" dirty="0" smtClean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Arial"/>
                <a:cs typeface="Arial"/>
              </a:rPr>
              <a:t>İ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stemci-sunucu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modeli</a:t>
            </a:r>
            <a:r>
              <a:rPr lang="en-CA" sz="24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>
                <a:solidFill>
                  <a:srgbClr val="000000"/>
                </a:solidFill>
                <a:latin typeface="Times New Roman"/>
              </a:rPr>
            </a:br>
            <a:r>
              <a:rPr lang="tr-TR" sz="240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CA" dirty="0" smtClean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2400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Soyut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makine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modeli</a:t>
            </a:r>
            <a:endParaRPr lang="en-CA" sz="2400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¤"/>
              <a:tabLst>
                <a:tab pos="317500" algn="l"/>
              </a:tabLst>
            </a:pPr>
            <a:endParaRPr lang="en-CA" sz="2198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700"/>
              </a:lnSpc>
            </a:pPr>
            <a:endParaRPr lang="en-CA" sz="2159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66800" y="4216400"/>
            <a:ext cx="8077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538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208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8" b="1" dirty="0" err="1">
                <a:solidFill>
                  <a:srgbClr val="000000"/>
                </a:solidFill>
                <a:latin typeface="Tw Cen MT Bold"/>
                <a:cs typeface="Tw Cen MT Bold"/>
              </a:rPr>
              <a:t>Kontrol</a:t>
            </a:r>
            <a:r>
              <a:rPr lang="en-CA" sz="2208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8" b="1" dirty="0" err="1">
                <a:solidFill>
                  <a:srgbClr val="000000"/>
                </a:solidFill>
                <a:latin typeface="Tw Cen MT Bold"/>
                <a:cs typeface="Tw Cen MT Bold"/>
              </a:rPr>
              <a:t>modelleri</a:t>
            </a:r>
            <a:endParaRPr lang="en-CA" sz="2208" b="1" dirty="0">
              <a:solidFill>
                <a:srgbClr val="000000"/>
              </a:solidFill>
              <a:latin typeface="Tw Cen MT Bold"/>
              <a:cs typeface="Tw Cen MT Bold"/>
            </a:endParaRPr>
          </a:p>
          <a:p>
            <a:pPr>
              <a:lnSpc>
                <a:spcPts val="2530"/>
              </a:lnSpc>
            </a:pPr>
            <a:endParaRPr lang="en-CA" sz="2163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84300" y="4546600"/>
            <a:ext cx="3350661" cy="9618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655" dirty="0" smtClean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2196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 smtClean="0">
                <a:solidFill>
                  <a:srgbClr val="000000"/>
                </a:solidFill>
                <a:latin typeface="Tw Cen MT"/>
                <a:cs typeface="Tw Cen MT"/>
              </a:rPr>
              <a:t>Merkezi</a:t>
            </a:r>
            <a:r>
              <a:rPr lang="en-CA" sz="2196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kontrol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 smtClean="0">
                <a:solidFill>
                  <a:srgbClr val="000000"/>
                </a:solidFill>
                <a:latin typeface="Tw Cen MT"/>
                <a:cs typeface="Tw Cen MT"/>
              </a:rPr>
              <a:t>modeli</a:t>
            </a:r>
            <a:endParaRPr lang="tr-TR" sz="2196" dirty="0" smtClean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530"/>
              </a:lnSpc>
            </a:pPr>
            <a:r>
              <a:rPr lang="en-CA" sz="1655" dirty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Olay-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tabanlı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kontrol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 smtClean="0">
                <a:solidFill>
                  <a:srgbClr val="000000"/>
                </a:solidFill>
                <a:latin typeface="Tw Cen MT"/>
                <a:cs typeface="Tw Cen MT"/>
              </a:rPr>
              <a:t>modeli</a:t>
            </a:r>
            <a:endParaRPr lang="en-CA" sz="2196" dirty="0" smtClean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530"/>
              </a:lnSpc>
            </a:pPr>
            <a:endParaRPr lang="en-CA" sz="2173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66800" y="5549900"/>
            <a:ext cx="4451540" cy="17312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¤"/>
              <a:tabLst>
                <a:tab pos="317500" algn="l"/>
              </a:tabLst>
            </a:pPr>
            <a:r>
              <a:rPr lang="en-CA" sz="2206" b="1" dirty="0" err="1" smtClean="0">
                <a:solidFill>
                  <a:srgbClr val="000000"/>
                </a:solidFill>
                <a:latin typeface="Tw Cen MT Bold"/>
                <a:cs typeface="Tw Cen MT Bold"/>
              </a:rPr>
              <a:t>Modüllere</a:t>
            </a:r>
            <a:r>
              <a:rPr lang="en-CA" sz="2206" b="1" dirty="0" smtClean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ayrıştırma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modelleri</a:t>
            </a:r>
            <a:r>
              <a:rPr lang="en-CA" sz="2164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64" dirty="0">
                <a:solidFill>
                  <a:srgbClr val="000000"/>
                </a:solidFill>
                <a:latin typeface="Times New Roman"/>
              </a:rPr>
            </a:br>
            <a:r>
              <a:rPr lang="en-CA" sz="1655" dirty="0" smtClean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tr-TR" sz="2196" dirty="0" smtClean="0">
                <a:solidFill>
                  <a:srgbClr val="000000"/>
                </a:solidFill>
                <a:latin typeface="Tw Cen MT"/>
                <a:cs typeface="Wingdings"/>
              </a:rPr>
              <a:t> </a:t>
            </a:r>
            <a:r>
              <a:rPr lang="en-CA" sz="2196" dirty="0" err="1" smtClean="0">
                <a:solidFill>
                  <a:srgbClr val="000000"/>
                </a:solidFill>
                <a:latin typeface="Tw Cen MT"/>
                <a:cs typeface="Tw Cen MT"/>
              </a:rPr>
              <a:t>Nesne</a:t>
            </a:r>
            <a:r>
              <a:rPr lang="en-CA" sz="2196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 smtClean="0">
                <a:solidFill>
                  <a:srgbClr val="000000"/>
                </a:solidFill>
                <a:latin typeface="Tw Cen MT"/>
                <a:cs typeface="Tw Cen MT"/>
              </a:rPr>
              <a:t>modelleri</a:t>
            </a:r>
            <a:endParaRPr lang="tr-TR" sz="2196" dirty="0" smtClean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700"/>
              </a:lnSpc>
              <a:tabLst>
                <a:tab pos="317500" algn="l"/>
              </a:tabLst>
            </a:pPr>
            <a:r>
              <a:rPr lang="tr-TR" sz="1655" dirty="0" smtClean="0">
                <a:solidFill>
                  <a:srgbClr val="DD8046"/>
                </a:solidFill>
                <a:latin typeface="Wingdings"/>
                <a:cs typeface="Wingdings"/>
              </a:rPr>
              <a:t>	</a:t>
            </a:r>
            <a:r>
              <a:rPr lang="en-CA" sz="1655" dirty="0" smtClean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2196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Veri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akış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modelleri</a:t>
            </a:r>
            <a:endParaRPr lang="en-CA" sz="2196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¤"/>
              <a:tabLst>
                <a:tab pos="317500" algn="l"/>
              </a:tabLst>
            </a:pPr>
            <a:endParaRPr lang="en-CA" sz="2196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700"/>
              </a:lnSpc>
            </a:pPr>
            <a:endParaRPr lang="en-CA" sz="2164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14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Mimari Tasarım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5367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44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402">
                <a:solidFill>
                  <a:srgbClr val="000000"/>
                </a:solidFill>
                <a:latin typeface="Tw Cen MT Bold Italic"/>
                <a:cs typeface="Tw Cen MT Bold Italic"/>
              </a:rPr>
              <a:t>  Modüllere ayrıştırma modelleri</a:t>
            </a:r>
            <a:r>
              <a:rPr lang="en-CA" sz="2402">
                <a:solidFill>
                  <a:srgbClr val="000000"/>
                </a:solidFill>
                <a:latin typeface="Tw Cen MT"/>
                <a:cs typeface="Tw Cen MT"/>
              </a:rPr>
              <a:t>:</a:t>
            </a:r>
          </a:p>
          <a:p>
            <a:pPr>
              <a:lnSpc>
                <a:spcPts val="2760"/>
              </a:lnSpc>
            </a:pPr>
            <a:endParaRPr lang="en-CA" sz="23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66800" y="2171700"/>
            <a:ext cx="8077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535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 Bu alt-sistemlerin modüllere ayrılmasıdır.</a:t>
            </a:r>
          </a:p>
          <a:p>
            <a:pPr>
              <a:lnSpc>
                <a:spcPts val="2530"/>
              </a:lnSpc>
            </a:pPr>
            <a:endParaRPr lang="en-CA" sz="2181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66800" y="2857500"/>
            <a:ext cx="80772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lang="en-CA" sz="1535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 Sistemin alt-sistemlere ayrılması ile modüllere ayrılması arasında</a:t>
            </a:r>
            <a:r>
              <a:rPr lang="en-CA" sz="2196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6">
                <a:solidFill>
                  <a:srgbClr val="000000"/>
                </a:solidFill>
                <a:latin typeface="Times New Roman"/>
              </a:rPr>
            </a:b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çok net bir ayrım yoktur.</a:t>
            </a:r>
          </a:p>
          <a:p>
            <a:pPr>
              <a:lnSpc>
                <a:spcPts val="1980"/>
              </a:lnSpc>
            </a:pPr>
            <a:endParaRPr lang="en-CA" sz="21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66800" y="3657600"/>
            <a:ext cx="8077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535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Yapısal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modelleme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burada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da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kullanılabilir</a:t>
            </a:r>
            <a:endParaRPr lang="en-CA" sz="2196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530"/>
              </a:lnSpc>
            </a:pPr>
            <a:endParaRPr lang="en-CA" sz="2181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66800" y="4330700"/>
            <a:ext cx="80772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lang="en-CA" sz="1538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Ancak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burada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modüller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içerisindeki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bileşenler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alt-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sistemlere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göre</a:t>
            </a:r>
            <a:r>
              <a:rPr lang="en-CA" sz="2196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6" dirty="0">
                <a:solidFill>
                  <a:srgbClr val="000000"/>
                </a:solidFill>
                <a:latin typeface="Times New Roman"/>
              </a:rPr>
            </a:b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daha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küçüktür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</a:p>
          <a:p>
            <a:pPr>
              <a:lnSpc>
                <a:spcPts val="1980"/>
              </a:lnSpc>
            </a:pPr>
            <a:endParaRPr lang="en-CA" sz="2196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66800" y="5156200"/>
            <a:ext cx="4803431" cy="8848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17500" algn="l"/>
              </a:tabLst>
            </a:pPr>
            <a:r>
              <a:rPr lang="en-CA" sz="1535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Bu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nedenle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alternatif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yöntemler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kullanılır</a:t>
            </a:r>
            <a:r>
              <a:rPr lang="en-CA" sz="2166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66" dirty="0">
                <a:solidFill>
                  <a:srgbClr val="000000"/>
                </a:solidFill>
                <a:latin typeface="Times New Roman"/>
              </a:rPr>
            </a:br>
            <a:r>
              <a:rPr lang="en-CA" sz="1658" dirty="0">
                <a:solidFill>
                  <a:srgbClr val="DD8046"/>
                </a:solidFill>
                <a:latin typeface="Wingdings"/>
                <a:cs typeface="Wingdings"/>
              </a:rPr>
              <a:t>	</a:t>
            </a:r>
            <a:r>
              <a:rPr lang="en-CA" sz="1658" dirty="0" smtClean="0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tr-TR" sz="2198" dirty="0">
                <a:solidFill>
                  <a:srgbClr val="000000"/>
                </a:solidFill>
                <a:latin typeface="Tw Cen MT"/>
                <a:cs typeface="Wingdings"/>
              </a:rPr>
              <a:t> </a:t>
            </a:r>
            <a:r>
              <a:rPr lang="en-CA" sz="2198" dirty="0" err="1" smtClean="0">
                <a:solidFill>
                  <a:srgbClr val="000000"/>
                </a:solidFill>
                <a:latin typeface="Tw Cen MT"/>
                <a:cs typeface="Tw Cen MT"/>
              </a:rPr>
              <a:t>Nesne</a:t>
            </a:r>
            <a:r>
              <a:rPr lang="en-CA" sz="2198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modelleri</a:t>
            </a:r>
            <a:endParaRPr lang="en-CA" sz="2198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300"/>
              </a:lnSpc>
            </a:pPr>
            <a:endParaRPr lang="en-CA" sz="2166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84300" y="5740400"/>
            <a:ext cx="775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60"/>
              </a:lnSpc>
            </a:pPr>
            <a:r>
              <a:rPr lang="en-CA" sz="1655">
                <a:solidFill>
                  <a:srgbClr val="DD8046"/>
                </a:solidFill>
                <a:latin typeface="Wingdings"/>
                <a:cs typeface="Wingdings"/>
              </a:rPr>
              <a:t></a:t>
            </a:r>
            <a:r>
              <a:rPr lang="en-CA" sz="2196">
                <a:solidFill>
                  <a:srgbClr val="000000"/>
                </a:solidFill>
                <a:latin typeface="Tw Cen MT"/>
                <a:cs typeface="Tw Cen MT"/>
              </a:rPr>
              <a:t> Veri-akış modelleri</a:t>
            </a:r>
          </a:p>
          <a:p>
            <a:pPr>
              <a:lnSpc>
                <a:spcPts val="2360"/>
              </a:lnSpc>
            </a:pPr>
            <a:endParaRPr lang="en-CA" sz="21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 dirty="0" err="1">
                <a:solidFill>
                  <a:srgbClr val="775F54"/>
                </a:solidFill>
                <a:latin typeface="Tw Cen MT"/>
                <a:cs typeface="Tw Cen MT"/>
              </a:rPr>
              <a:t>Mimari</a:t>
            </a:r>
            <a:r>
              <a:rPr lang="en-CA" sz="4406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lang="en-CA" sz="4406" dirty="0" err="1">
                <a:solidFill>
                  <a:srgbClr val="775F54"/>
                </a:solidFill>
                <a:latin typeface="Tw Cen MT"/>
                <a:cs typeface="Tw Cen MT"/>
              </a:rPr>
              <a:t>Tasarım</a:t>
            </a:r>
            <a:endParaRPr lang="en-CA" sz="4406" dirty="0">
              <a:solidFill>
                <a:srgbClr val="775F54"/>
              </a:solidFill>
              <a:latin typeface="Tw Cen MT"/>
              <a:cs typeface="Tw Cen MT"/>
            </a:endParaRPr>
          </a:p>
          <a:p>
            <a:pPr>
              <a:lnSpc>
                <a:spcPts val="5060"/>
              </a:lnSpc>
            </a:pPr>
            <a:endParaRPr lang="en-CA" sz="4406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5000" y="1536700"/>
            <a:ext cx="8877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31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  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Fatura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işlemi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sistemi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için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nesne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modeli</a:t>
            </a:r>
            <a:endParaRPr lang="en-CA" sz="2206" b="1" dirty="0">
              <a:solidFill>
                <a:srgbClr val="000000"/>
              </a:solidFill>
              <a:latin typeface="Tw Cen MT Bold"/>
              <a:cs typeface="Tw Cen MT Bold"/>
            </a:endParaRPr>
          </a:p>
          <a:p>
            <a:pPr>
              <a:lnSpc>
                <a:spcPts val="2530"/>
              </a:lnSpc>
            </a:pPr>
            <a:endParaRPr lang="en-CA" sz="2175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35000" y="1930400"/>
            <a:ext cx="8509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CA" sz="1406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006">
                <a:solidFill>
                  <a:srgbClr val="000000"/>
                </a:solidFill>
                <a:latin typeface="Tw Cen MT"/>
                <a:cs typeface="Tw Cen MT"/>
              </a:rPr>
              <a:t> Sistem müşterilerine fatura hazırlar, ödeme alır, ödemeler için alındı hazırlar</a:t>
            </a:r>
            <a:r>
              <a:rPr lang="en-CA" sz="2004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>
                <a:solidFill>
                  <a:srgbClr val="000000"/>
                </a:solidFill>
                <a:latin typeface="Times New Roman"/>
              </a:rPr>
            </a:br>
            <a:r>
              <a:rPr lang="en-CA" sz="2004">
                <a:solidFill>
                  <a:srgbClr val="000000"/>
                </a:solidFill>
                <a:latin typeface="Tw Cen MT"/>
                <a:cs typeface="Tw Cen MT"/>
              </a:rPr>
              <a:t>	ve ödenmemiş faturalar için hatırlatma hazırlar.</a:t>
            </a:r>
          </a:p>
          <a:p>
            <a:pPr>
              <a:lnSpc>
                <a:spcPts val="1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74800" y="3009900"/>
            <a:ext cx="21590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8">
                <a:solidFill>
                  <a:srgbClr val="000000"/>
                </a:solidFill>
                <a:latin typeface="Arial"/>
                <a:cs typeface="Arial"/>
              </a:rPr>
              <a:t>Müşteri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74800" y="3479800"/>
            <a:ext cx="2159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>
                <a:solidFill>
                  <a:srgbClr val="000000"/>
                </a:solidFill>
                <a:latin typeface="Arial"/>
                <a:cs typeface="Arial"/>
              </a:rPr>
              <a:t>Müşteri #</a:t>
            </a:r>
            <a:r>
              <a:rPr lang="en-CA" sz="1596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>
                <a:solidFill>
                  <a:srgbClr val="000000"/>
                </a:solidFill>
                <a:latin typeface="Times New Roman"/>
              </a:rPr>
            </a:br>
            <a:r>
              <a:rPr lang="en-CA" sz="1596">
                <a:solidFill>
                  <a:srgbClr val="000000"/>
                </a:solidFill>
                <a:latin typeface="Arial"/>
                <a:cs typeface="Arial"/>
              </a:rPr>
              <a:t>Adı</a:t>
            </a:r>
          </a:p>
          <a:p>
            <a:pPr>
              <a:lnSpc>
                <a:spcPts val="192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74800" y="3987800"/>
            <a:ext cx="21590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>
                <a:solidFill>
                  <a:srgbClr val="000000"/>
                </a:solidFill>
                <a:latin typeface="Arial"/>
                <a:cs typeface="Arial"/>
              </a:rPr>
              <a:t>Adresi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74800" y="4229100"/>
            <a:ext cx="21590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8">
                <a:solidFill>
                  <a:srgbClr val="000000"/>
                </a:solidFill>
                <a:latin typeface="Arial"/>
                <a:cs typeface="Arial"/>
              </a:rPr>
              <a:t>Kredi süresi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25600" y="5041900"/>
            <a:ext cx="21082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>
                <a:solidFill>
                  <a:srgbClr val="000000"/>
                </a:solidFill>
                <a:latin typeface="Arial"/>
                <a:cs typeface="Arial"/>
              </a:rPr>
              <a:t>Ödeme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25600" y="5524500"/>
            <a:ext cx="2108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>
                <a:solidFill>
                  <a:srgbClr val="000000"/>
                </a:solidFill>
                <a:latin typeface="Arial"/>
                <a:cs typeface="Arial"/>
              </a:rPr>
              <a:t>fatura #</a:t>
            </a:r>
            <a:r>
              <a:rPr lang="en-CA" sz="1596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>
                <a:solidFill>
                  <a:srgbClr val="000000"/>
                </a:solidFill>
                <a:latin typeface="Times New Roman"/>
              </a:rPr>
            </a:br>
            <a:r>
              <a:rPr lang="en-CA" sz="1596">
                <a:solidFill>
                  <a:srgbClr val="000000"/>
                </a:solidFill>
                <a:latin typeface="Arial"/>
                <a:cs typeface="Arial"/>
              </a:rPr>
              <a:t>tarih</a:t>
            </a:r>
          </a:p>
          <a:p>
            <a:pPr>
              <a:lnSpc>
                <a:spcPts val="192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25600" y="6007100"/>
            <a:ext cx="2108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>
                <a:solidFill>
                  <a:srgbClr val="000000"/>
                </a:solidFill>
                <a:latin typeface="Arial"/>
                <a:cs typeface="Arial"/>
              </a:rPr>
              <a:t>miktar</a:t>
            </a:r>
            <a:r>
              <a:rPr lang="en-CA" sz="1596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>
                <a:solidFill>
                  <a:srgbClr val="000000"/>
                </a:solidFill>
                <a:latin typeface="Times New Roman"/>
              </a:rPr>
            </a:br>
            <a:r>
              <a:rPr lang="en-CA" sz="1596">
                <a:solidFill>
                  <a:srgbClr val="000000"/>
                </a:solidFill>
                <a:latin typeface="Arial"/>
                <a:cs typeface="Arial"/>
              </a:rPr>
              <a:t>Müşteri #</a:t>
            </a:r>
          </a:p>
          <a:p>
            <a:pPr>
              <a:lnSpc>
                <a:spcPts val="192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553200" y="2946400"/>
            <a:ext cx="24765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>
                <a:solidFill>
                  <a:srgbClr val="000000"/>
                </a:solidFill>
                <a:latin typeface="Arial"/>
                <a:cs typeface="Arial"/>
              </a:rPr>
              <a:t>Alındı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553200" y="3429000"/>
            <a:ext cx="24765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>
                <a:solidFill>
                  <a:srgbClr val="000000"/>
                </a:solidFill>
                <a:latin typeface="Arial"/>
                <a:cs typeface="Arial"/>
              </a:rPr>
              <a:t>fatura #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35400" y="3670300"/>
            <a:ext cx="5194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2705100" algn="l"/>
              </a:tabLst>
            </a:pPr>
            <a:r>
              <a:rPr lang="en-CA" sz="1596">
                <a:solidFill>
                  <a:srgbClr val="000000"/>
                </a:solidFill>
                <a:latin typeface="Arial"/>
                <a:cs typeface="Arial"/>
              </a:rPr>
              <a:t>Fatura	tarih</a:t>
            </a:r>
          </a:p>
          <a:p>
            <a:pPr>
              <a:lnSpc>
                <a:spcPts val="14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553200" y="3924300"/>
            <a:ext cx="24765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8">
                <a:solidFill>
                  <a:srgbClr val="000000"/>
                </a:solidFill>
                <a:latin typeface="Arial"/>
                <a:cs typeface="Arial"/>
              </a:rPr>
              <a:t>miktar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835400" y="4203700"/>
            <a:ext cx="51943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714752">
              <a:lnSpc>
                <a:spcPts val="1500"/>
              </a:lnSpc>
            </a:pPr>
            <a:r>
              <a:rPr lang="en-CA" sz="1596">
                <a:solidFill>
                  <a:srgbClr val="000000"/>
                </a:solidFill>
                <a:latin typeface="Arial"/>
                <a:cs typeface="Arial"/>
              </a:rPr>
              <a:t>Müşteri #</a:t>
            </a:r>
            <a:r>
              <a:rPr lang="en-CA" sz="1596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>
                <a:solidFill>
                  <a:srgbClr val="000000"/>
                </a:solidFill>
                <a:latin typeface="Times New Roman"/>
              </a:rPr>
            </a:br>
            <a:r>
              <a:rPr lang="en-CA" sz="1596">
                <a:solidFill>
                  <a:srgbClr val="000000"/>
                </a:solidFill>
                <a:latin typeface="Arial"/>
                <a:cs typeface="Arial"/>
              </a:rPr>
              <a:t>fatura #</a:t>
            </a:r>
          </a:p>
          <a:p>
            <a:pPr>
              <a:lnSpc>
                <a:spcPts val="1505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35400" y="4597400"/>
            <a:ext cx="51943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>
                <a:solidFill>
                  <a:srgbClr val="000000"/>
                </a:solidFill>
                <a:latin typeface="Arial"/>
                <a:cs typeface="Arial"/>
              </a:rPr>
              <a:t>tarih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835400" y="4851400"/>
            <a:ext cx="51943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>
                <a:solidFill>
                  <a:srgbClr val="000000"/>
                </a:solidFill>
                <a:latin typeface="Arial"/>
                <a:cs typeface="Arial"/>
              </a:rPr>
              <a:t>miktar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835400" y="5092700"/>
            <a:ext cx="51943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>
                <a:solidFill>
                  <a:srgbClr val="000000"/>
                </a:solidFill>
                <a:latin typeface="Arial"/>
                <a:cs typeface="Arial"/>
              </a:rPr>
              <a:t>Müşteri #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835400" y="5562600"/>
            <a:ext cx="51943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>
                <a:solidFill>
                  <a:srgbClr val="000000"/>
                </a:solidFill>
                <a:latin typeface="Arial"/>
                <a:cs typeface="Arial"/>
              </a:rPr>
              <a:t>Hatırlatma gönderimi</a:t>
            </a:r>
            <a:r>
              <a:rPr lang="en-CA" sz="1596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>
                <a:solidFill>
                  <a:srgbClr val="000000"/>
                </a:solidFill>
                <a:latin typeface="Times New Roman"/>
              </a:rPr>
            </a:br>
            <a:r>
              <a:rPr lang="en-CA" sz="1596">
                <a:solidFill>
                  <a:srgbClr val="000000"/>
                </a:solidFill>
                <a:latin typeface="Arial"/>
                <a:cs typeface="Arial"/>
              </a:rPr>
              <a:t>Ödeme kabulü</a:t>
            </a:r>
          </a:p>
          <a:p>
            <a:pPr>
              <a:lnSpc>
                <a:spcPts val="192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35400" y="6070600"/>
            <a:ext cx="51943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>
                <a:solidFill>
                  <a:srgbClr val="000000"/>
                </a:solidFill>
                <a:latin typeface="Arial"/>
                <a:cs typeface="Arial"/>
              </a:rPr>
              <a:t>Alındı gönderimi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Mimari Tasarım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435100"/>
            <a:ext cx="8801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31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  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Fatura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işlemi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sistemi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için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veri-akış</a:t>
            </a:r>
            <a:r>
              <a:rPr lang="en-CA" sz="2206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206" b="1" dirty="0" err="1">
                <a:solidFill>
                  <a:srgbClr val="000000"/>
                </a:solidFill>
                <a:latin typeface="Tw Cen MT Bold"/>
                <a:cs typeface="Tw Cen MT Bold"/>
              </a:rPr>
              <a:t>modeli</a:t>
            </a:r>
            <a:endParaRPr lang="en-CA" sz="2206" b="1" dirty="0">
              <a:solidFill>
                <a:srgbClr val="000000"/>
              </a:solidFill>
              <a:latin typeface="Tw Cen MT Bold"/>
              <a:cs typeface="Tw Cen MT Bold"/>
            </a:endParaRPr>
          </a:p>
          <a:p>
            <a:pPr>
              <a:lnSpc>
                <a:spcPts val="2530"/>
              </a:lnSpc>
            </a:pPr>
            <a:endParaRPr lang="en-CA" sz="2176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0740" y="1977624"/>
            <a:ext cx="8801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131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Nesne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modeli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ile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8" dirty="0" err="1">
                <a:solidFill>
                  <a:srgbClr val="000000"/>
                </a:solidFill>
                <a:latin typeface="Tw Cen MT"/>
                <a:cs typeface="Tw Cen MT"/>
              </a:rPr>
              <a:t>farkları</a:t>
            </a:r>
            <a:r>
              <a:rPr lang="en-CA" sz="2198" dirty="0">
                <a:solidFill>
                  <a:srgbClr val="000000"/>
                </a:solidFill>
                <a:latin typeface="Tw Cen MT"/>
                <a:cs typeface="Tw Cen MT"/>
              </a:rPr>
              <a:t>:</a:t>
            </a:r>
          </a:p>
          <a:p>
            <a:pPr>
              <a:lnSpc>
                <a:spcPts val="2530"/>
              </a:lnSpc>
            </a:pPr>
            <a:endParaRPr lang="en-CA" sz="2168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71600" y="2371324"/>
            <a:ext cx="84455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331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18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96" dirty="0" err="1">
                <a:solidFill>
                  <a:srgbClr val="000000"/>
                </a:solidFill>
                <a:latin typeface="Tw Cen MT"/>
                <a:cs typeface="Tw Cen MT"/>
              </a:rPr>
              <a:t>Nesne</a:t>
            </a:r>
            <a:r>
              <a:rPr lang="en-CA" sz="18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96" dirty="0" err="1">
                <a:solidFill>
                  <a:srgbClr val="000000"/>
                </a:solidFill>
                <a:latin typeface="Tw Cen MT"/>
                <a:cs typeface="Tw Cen MT"/>
              </a:rPr>
              <a:t>modeli</a:t>
            </a:r>
            <a:r>
              <a:rPr lang="en-CA" sz="18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96" dirty="0" err="1">
                <a:solidFill>
                  <a:srgbClr val="000000"/>
                </a:solidFill>
                <a:latin typeface="Tw Cen MT"/>
                <a:cs typeface="Tw Cen MT"/>
              </a:rPr>
              <a:t>işlemlerin</a:t>
            </a:r>
            <a:r>
              <a:rPr lang="en-CA" sz="18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96" dirty="0" err="1">
                <a:solidFill>
                  <a:srgbClr val="000000"/>
                </a:solidFill>
                <a:latin typeface="Tw Cen MT"/>
                <a:cs typeface="Tw Cen MT"/>
              </a:rPr>
              <a:t>sırası</a:t>
            </a:r>
            <a:r>
              <a:rPr lang="en-CA" sz="18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96" dirty="0" err="1">
                <a:solidFill>
                  <a:srgbClr val="000000"/>
                </a:solidFill>
                <a:latin typeface="Tw Cen MT"/>
                <a:cs typeface="Tw Cen MT"/>
              </a:rPr>
              <a:t>ile</a:t>
            </a:r>
            <a:r>
              <a:rPr lang="en-CA" sz="18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96" dirty="0" err="1">
                <a:solidFill>
                  <a:srgbClr val="000000"/>
                </a:solidFill>
                <a:latin typeface="Tw Cen MT"/>
                <a:cs typeface="Tw Cen MT"/>
              </a:rPr>
              <a:t>ilgili</a:t>
            </a:r>
            <a:r>
              <a:rPr lang="en-CA" sz="18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96" dirty="0" err="1">
                <a:solidFill>
                  <a:srgbClr val="000000"/>
                </a:solidFill>
                <a:latin typeface="Tw Cen MT"/>
                <a:cs typeface="Tw Cen MT"/>
              </a:rPr>
              <a:t>bilgi</a:t>
            </a:r>
            <a:r>
              <a:rPr lang="en-CA" sz="18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96" dirty="0" err="1">
                <a:solidFill>
                  <a:srgbClr val="000000"/>
                </a:solidFill>
                <a:latin typeface="Tw Cen MT"/>
                <a:cs typeface="Tw Cen MT"/>
              </a:rPr>
              <a:t>içermez</a:t>
            </a:r>
            <a:r>
              <a:rPr lang="en-CA" sz="1882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82" dirty="0">
                <a:solidFill>
                  <a:srgbClr val="000000"/>
                </a:solidFill>
                <a:latin typeface="Times New Roman"/>
              </a:rPr>
            </a:br>
            <a:r>
              <a:rPr lang="en-CA" sz="1331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18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96" dirty="0" err="1">
                <a:solidFill>
                  <a:srgbClr val="000000"/>
                </a:solidFill>
                <a:latin typeface="Tw Cen MT"/>
                <a:cs typeface="Tw Cen MT"/>
              </a:rPr>
              <a:t>Süreçlerin</a:t>
            </a:r>
            <a:r>
              <a:rPr lang="en-CA" sz="18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96" dirty="0" err="1">
                <a:solidFill>
                  <a:srgbClr val="000000"/>
                </a:solidFill>
                <a:latin typeface="Tw Cen MT"/>
                <a:cs typeface="Tw Cen MT"/>
              </a:rPr>
              <a:t>girdi</a:t>
            </a:r>
            <a:r>
              <a:rPr lang="en-CA" sz="18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96" dirty="0" err="1">
                <a:solidFill>
                  <a:srgbClr val="000000"/>
                </a:solidFill>
                <a:latin typeface="Tw Cen MT"/>
                <a:cs typeface="Tw Cen MT"/>
              </a:rPr>
              <a:t>ve</a:t>
            </a:r>
            <a:r>
              <a:rPr lang="en-CA" sz="18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96" dirty="0" err="1">
                <a:solidFill>
                  <a:srgbClr val="000000"/>
                </a:solidFill>
                <a:latin typeface="Tw Cen MT"/>
                <a:cs typeface="Tw Cen MT"/>
              </a:rPr>
              <a:t>çıktılarını</a:t>
            </a:r>
            <a:r>
              <a:rPr lang="en-CA" sz="18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96" dirty="0" err="1">
                <a:solidFill>
                  <a:srgbClr val="000000"/>
                </a:solidFill>
                <a:latin typeface="Tw Cen MT"/>
                <a:cs typeface="Tw Cen MT"/>
              </a:rPr>
              <a:t>gösterir</a:t>
            </a:r>
            <a:endParaRPr lang="en-CA" sz="1896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400"/>
              </a:lnSpc>
            </a:pPr>
            <a:endParaRPr lang="en-CA" sz="1882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698500" y="203200"/>
            <a:ext cx="84455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3995">
                <a:solidFill>
                  <a:srgbClr val="775F54"/>
                </a:solidFill>
                <a:latin typeface="Tw Cen MT"/>
                <a:cs typeface="Tw Cen MT"/>
              </a:rPr>
              <a:t>Mimari Tasarım -</a:t>
            </a:r>
          </a:p>
          <a:p>
            <a:pPr>
              <a:lnSpc>
                <a:spcPts val="3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711200"/>
            <a:ext cx="84455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>
                <a:solidFill>
                  <a:srgbClr val="775F54"/>
                </a:solidFill>
                <a:latin typeface="Tw Cen MT"/>
                <a:cs typeface="Tw Cen MT"/>
              </a:rPr>
              <a:t>Dikkat edilecek noktalar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1727200"/>
            <a:ext cx="8174602" cy="58990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CA" sz="1200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014" b="1" dirty="0">
                <a:solidFill>
                  <a:srgbClr val="000000"/>
                </a:solidFill>
                <a:latin typeface="Tw Cen MT Bold"/>
                <a:cs typeface="Tw Cen MT Bold"/>
              </a:rPr>
              <a:t>  </a:t>
            </a:r>
            <a:r>
              <a:rPr lang="en-CA" sz="2014" b="1" dirty="0" err="1">
                <a:solidFill>
                  <a:srgbClr val="000000"/>
                </a:solidFill>
                <a:latin typeface="Tw Cen MT Bold"/>
                <a:cs typeface="Tw Cen MT Bold"/>
              </a:rPr>
              <a:t>Uygulama</a:t>
            </a:r>
            <a:r>
              <a:rPr lang="en-CA" sz="2014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014" b="1" dirty="0" err="1">
                <a:solidFill>
                  <a:srgbClr val="000000"/>
                </a:solidFill>
                <a:latin typeface="Tw Cen MT Bold"/>
                <a:cs typeface="Tw Cen MT Bold"/>
              </a:rPr>
              <a:t>alanının</a:t>
            </a:r>
            <a:r>
              <a:rPr lang="en-CA" sz="2014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014" b="1" dirty="0" err="1">
                <a:solidFill>
                  <a:srgbClr val="000000"/>
                </a:solidFill>
                <a:latin typeface="Tw Cen MT Bold"/>
                <a:cs typeface="Tw Cen MT Bold"/>
              </a:rPr>
              <a:t>özellikleri</a:t>
            </a:r>
            <a:endParaRPr lang="en-CA" sz="2014" b="1" dirty="0">
              <a:solidFill>
                <a:srgbClr val="000000"/>
              </a:solidFill>
              <a:latin typeface="Tw Cen MT Bold"/>
              <a:cs typeface="Tw Cen MT Bold"/>
            </a:endParaRPr>
          </a:p>
          <a:p>
            <a:pPr algn="just">
              <a:lnSpc>
                <a:spcPts val="2300"/>
              </a:lnSpc>
            </a:pPr>
            <a:endParaRPr lang="en-CA" sz="1978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48886" y="2095500"/>
            <a:ext cx="7835455" cy="87267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700"/>
              </a:lnSpc>
              <a:tabLst>
                <a:tab pos="266700" algn="l"/>
              </a:tabLst>
            </a:pPr>
            <a:r>
              <a:rPr lang="en-CA" sz="1260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Sistemin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merkezi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ya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da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dağıtık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olması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,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açık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sistem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olması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ya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da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belirli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amaçla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/>
            </a:r>
            <a:b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</a:b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	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kullanmak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üzere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tahsis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edilmesi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ya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da 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gömülü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sistem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olması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mimari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seçimine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etkilidir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</a:p>
          <a:p>
            <a:pPr algn="just">
              <a:lnSpc>
                <a:spcPts val="1700"/>
              </a:lnSpc>
            </a:pPr>
            <a:endParaRPr lang="en-CA" sz="1802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2730500"/>
            <a:ext cx="8174602" cy="58990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CA" sz="1200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014" b="1" dirty="0">
                <a:solidFill>
                  <a:srgbClr val="000000"/>
                </a:solidFill>
                <a:latin typeface="Tw Cen MT Bold"/>
                <a:cs typeface="Tw Cen MT Bold"/>
              </a:rPr>
              <a:t>  </a:t>
            </a:r>
            <a:r>
              <a:rPr lang="en-CA" sz="2014" b="1" dirty="0" err="1">
                <a:solidFill>
                  <a:srgbClr val="000000"/>
                </a:solidFill>
                <a:latin typeface="Tw Cen MT Bold"/>
                <a:cs typeface="Tw Cen MT Bold"/>
              </a:rPr>
              <a:t>Uygulama</a:t>
            </a:r>
            <a:r>
              <a:rPr lang="en-CA" sz="2014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014" b="1" dirty="0" err="1">
                <a:solidFill>
                  <a:srgbClr val="000000"/>
                </a:solidFill>
                <a:latin typeface="Tw Cen MT Bold"/>
                <a:cs typeface="Tw Cen MT Bold"/>
              </a:rPr>
              <a:t>yazılımının</a:t>
            </a:r>
            <a:r>
              <a:rPr lang="en-CA" sz="2014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014" b="1" dirty="0" err="1">
                <a:solidFill>
                  <a:srgbClr val="000000"/>
                </a:solidFill>
                <a:latin typeface="Tw Cen MT Bold"/>
                <a:cs typeface="Tw Cen MT Bold"/>
              </a:rPr>
              <a:t>karmaşıklık</a:t>
            </a:r>
            <a:r>
              <a:rPr lang="en-CA" sz="2014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014" b="1" dirty="0" err="1">
                <a:solidFill>
                  <a:srgbClr val="000000"/>
                </a:solidFill>
                <a:latin typeface="Tw Cen MT Bold"/>
                <a:cs typeface="Tw Cen MT Bold"/>
              </a:rPr>
              <a:t>derecesi</a:t>
            </a:r>
            <a:endParaRPr lang="en-CA" sz="2014" b="1" dirty="0">
              <a:solidFill>
                <a:srgbClr val="000000"/>
              </a:solidFill>
              <a:latin typeface="Tw Cen MT Bold"/>
              <a:cs typeface="Tw Cen MT Bold"/>
            </a:endParaRPr>
          </a:p>
          <a:p>
            <a:pPr algn="just">
              <a:lnSpc>
                <a:spcPts val="2300"/>
              </a:lnSpc>
            </a:pPr>
            <a:endParaRPr lang="en-CA" sz="1985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68073" y="3082971"/>
            <a:ext cx="7835455" cy="138499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  <a:tabLst>
                <a:tab pos="266700" algn="l"/>
              </a:tabLst>
            </a:pPr>
            <a:r>
              <a:rPr lang="en-CA" sz="1260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 Basit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uygulamalar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,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tek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program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içinde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, her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türlü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arayüz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ve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bilgi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 smtClean="0">
                <a:solidFill>
                  <a:srgbClr val="000000"/>
                </a:solidFill>
                <a:latin typeface="Tw Cen MT"/>
                <a:cs typeface="Tw Cen MT"/>
              </a:rPr>
              <a:t>işlemeyi</a:t>
            </a:r>
            <a:r>
              <a:rPr lang="tr-TR" sz="1800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 smtClean="0">
                <a:solidFill>
                  <a:srgbClr val="000000"/>
                </a:solidFill>
                <a:latin typeface="Tw Cen MT"/>
                <a:cs typeface="Tw Cen MT"/>
              </a:rPr>
              <a:t>kapsayacak</a:t>
            </a:r>
            <a:r>
              <a:rPr lang="tr-TR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	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şekilde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geliştirilebilirler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. 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Daha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karmaşık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uygulamalarda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,  hem 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geliştirme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 hem  </a:t>
            </a:r>
            <a:r>
              <a:rPr lang="en-CA" sz="1800" dirty="0" err="1" smtClean="0">
                <a:solidFill>
                  <a:srgbClr val="000000"/>
                </a:solidFill>
                <a:latin typeface="Tw Cen MT"/>
                <a:cs typeface="Tw Cen MT"/>
              </a:rPr>
              <a:t>de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yürütme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bakımından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yazılımı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alt</a:t>
            </a:r>
            <a:r>
              <a:rPr lang="tr-TR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birimlere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bölmek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daha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kolay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şekilde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geliştirme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, test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ve</a:t>
            </a:r>
            <a:r>
              <a:rPr lang="tr-TR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bakım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olanağı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sağlar</a:t>
            </a:r>
            <a:endParaRPr lang="en-CA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 algn="just">
              <a:lnSpc>
                <a:spcPts val="1800"/>
              </a:lnSpc>
              <a:tabLst>
                <a:tab pos="266700" algn="l"/>
              </a:tabLst>
            </a:pPr>
            <a:endParaRPr lang="en-CA" sz="1800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 algn="just">
              <a:lnSpc>
                <a:spcPts val="180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4178300"/>
            <a:ext cx="8174602" cy="58990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CA" sz="1200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014" b="1" dirty="0">
                <a:solidFill>
                  <a:srgbClr val="000000"/>
                </a:solidFill>
                <a:latin typeface="Tw Cen MT Bold"/>
                <a:cs typeface="Tw Cen MT Bold"/>
              </a:rPr>
              <a:t>  </a:t>
            </a:r>
            <a:r>
              <a:rPr lang="en-CA" sz="2014" b="1" dirty="0" err="1">
                <a:solidFill>
                  <a:srgbClr val="000000"/>
                </a:solidFill>
                <a:latin typeface="Tw Cen MT Bold"/>
                <a:cs typeface="Tw Cen MT Bold"/>
              </a:rPr>
              <a:t>Kullanıcı</a:t>
            </a:r>
            <a:r>
              <a:rPr lang="en-CA" sz="2014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014" b="1" dirty="0" err="1">
                <a:solidFill>
                  <a:srgbClr val="000000"/>
                </a:solidFill>
                <a:latin typeface="Tw Cen MT Bold"/>
                <a:cs typeface="Tw Cen MT Bold"/>
              </a:rPr>
              <a:t>arayüzü</a:t>
            </a:r>
            <a:r>
              <a:rPr lang="en-CA" sz="2014" b="1" dirty="0">
                <a:solidFill>
                  <a:srgbClr val="000000"/>
                </a:solidFill>
                <a:latin typeface="Tw Cen MT Bold"/>
                <a:cs typeface="Tw Cen MT Bold"/>
              </a:rPr>
              <a:t> </a:t>
            </a:r>
            <a:r>
              <a:rPr lang="en-CA" sz="2014" b="1" dirty="0" err="1">
                <a:solidFill>
                  <a:srgbClr val="000000"/>
                </a:solidFill>
                <a:latin typeface="Tw Cen MT Bold"/>
                <a:cs typeface="Tw Cen MT Bold"/>
              </a:rPr>
              <a:t>kısıtlamaları</a:t>
            </a:r>
            <a:endParaRPr lang="en-CA" sz="2014" b="1" dirty="0">
              <a:solidFill>
                <a:srgbClr val="000000"/>
              </a:solidFill>
              <a:latin typeface="Tw Cen MT Bold"/>
              <a:cs typeface="Tw Cen MT Bold"/>
            </a:endParaRPr>
          </a:p>
          <a:p>
            <a:pPr algn="just">
              <a:lnSpc>
                <a:spcPts val="2300"/>
              </a:lnSpc>
            </a:pPr>
            <a:endParaRPr lang="en-CA" sz="1980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03522" y="4472391"/>
            <a:ext cx="7835455" cy="138499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  <a:tabLst>
                <a:tab pos="266700" algn="l"/>
              </a:tabLst>
            </a:pPr>
            <a:r>
              <a:rPr lang="en-CA" sz="1260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Bilgi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işleme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birimleri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ile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kullanıcı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arayüzünün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farklı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mimariye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sahip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0" dirty="0" err="1" smtClean="0">
                <a:solidFill>
                  <a:srgbClr val="000000"/>
                </a:solidFill>
                <a:latin typeface="Tw Cen MT"/>
                <a:cs typeface="Tw Cen MT"/>
              </a:rPr>
              <a:t>işlemcilerde</a:t>
            </a:r>
            <a:r>
              <a:rPr lang="tr-TR" sz="1800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	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çalışması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gereken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durumlar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olabilir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.  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Yüksek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nitelikte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grafik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görüntü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2" dirty="0" err="1" smtClean="0">
                <a:solidFill>
                  <a:srgbClr val="000000"/>
                </a:solidFill>
                <a:latin typeface="Tw Cen MT"/>
                <a:cs typeface="Tw Cen MT"/>
              </a:rPr>
              <a:t>verebilen</a:t>
            </a:r>
            <a:r>
              <a:rPr lang="tr-TR" sz="1802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bilgisayarlar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her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amaç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için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uygun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olmadıklarından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ayrım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yapmak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gerekebilir</a:t>
            </a:r>
            <a:endParaRPr lang="en-CA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 algn="just">
              <a:lnSpc>
                <a:spcPts val="1800"/>
              </a:lnSpc>
              <a:tabLst>
                <a:tab pos="266700" algn="l"/>
              </a:tabLst>
            </a:pPr>
            <a:endParaRPr lang="en-CA" sz="1802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 algn="just">
              <a:lnSpc>
                <a:spcPts val="1800"/>
              </a:lnSpc>
            </a:pPr>
            <a:endParaRPr lang="en-CA" sz="1802" dirty="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8500" y="5410200"/>
            <a:ext cx="8174602" cy="58990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CA" sz="1200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014" b="1" dirty="0">
                <a:solidFill>
                  <a:srgbClr val="000000"/>
                </a:solidFill>
                <a:latin typeface="Tw Cen MT Bold"/>
                <a:cs typeface="Tw Cen MT Bold"/>
              </a:rPr>
              <a:t>  </a:t>
            </a:r>
            <a:r>
              <a:rPr lang="en-CA" sz="2014" b="1" dirty="0" err="1">
                <a:solidFill>
                  <a:srgbClr val="000000"/>
                </a:solidFill>
                <a:latin typeface="Tw Cen MT Bold"/>
                <a:cs typeface="Tw Cen MT Bold"/>
              </a:rPr>
              <a:t>Taşınabilirlik</a:t>
            </a:r>
            <a:endParaRPr lang="en-CA" sz="2014" b="1" dirty="0">
              <a:solidFill>
                <a:srgbClr val="000000"/>
              </a:solidFill>
              <a:latin typeface="Tw Cen MT Bold"/>
              <a:cs typeface="Tw Cen MT Bold"/>
            </a:endParaRPr>
          </a:p>
          <a:p>
            <a:pPr algn="just">
              <a:lnSpc>
                <a:spcPts val="2300"/>
              </a:lnSpc>
            </a:pPr>
            <a:endParaRPr lang="en-CA" sz="1956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4224" y="5772359"/>
            <a:ext cx="7835455" cy="87588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700"/>
              </a:lnSpc>
              <a:tabLst>
                <a:tab pos="266700" algn="l"/>
              </a:tabLst>
            </a:pPr>
            <a:r>
              <a:rPr lang="en-CA" sz="1260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Geliştirilebilen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yazılımın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sonradan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başka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işletim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sistemi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veya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donanım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Tw Cen MT"/>
                <a:cs typeface="Tw Cen MT"/>
              </a:rPr>
              <a:t>ile</a:t>
            </a:r>
            <a:r>
              <a:rPr lang="en-CA" sz="18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0" dirty="0" err="1" smtClean="0">
                <a:solidFill>
                  <a:srgbClr val="000000"/>
                </a:solidFill>
                <a:latin typeface="Tw Cen MT"/>
                <a:cs typeface="Tw Cen MT"/>
              </a:rPr>
              <a:t>kullanmak</a:t>
            </a:r>
            <a:r>
              <a:rPr lang="tr-TR" sz="1800" dirty="0" smtClean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	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üzere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farklı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ortamlarda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taşınması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gerekiyorsa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, 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katmanlı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yaklaşımla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, </a:t>
            </a:r>
            <a:r>
              <a:rPr lang="en-CA" sz="1802" dirty="0" err="1">
                <a:solidFill>
                  <a:srgbClr val="000000"/>
                </a:solidFill>
                <a:latin typeface="Tw Cen MT"/>
                <a:cs typeface="Tw Cen MT"/>
              </a:rPr>
              <a:t>asıl</a:t>
            </a:r>
            <a:r>
              <a:rPr lang="en-CA" sz="18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1802" dirty="0" err="1" smtClean="0">
                <a:solidFill>
                  <a:srgbClr val="000000"/>
                </a:solidFill>
                <a:latin typeface="Tw Cen MT"/>
                <a:cs typeface="Tw Cen MT"/>
              </a:rPr>
              <a:t>yazılımı</a:t>
            </a:r>
            <a:r>
              <a:rPr lang="tr-TR" sz="1802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olası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taşıma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işinden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etkilenmeyecek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şekilde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tasarlamak</a:t>
            </a:r>
            <a:r>
              <a:rPr lang="en-CA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Tw Cen MT"/>
                <a:cs typeface="Tw Cen MT"/>
              </a:rPr>
              <a:t>gerekir</a:t>
            </a:r>
            <a:r>
              <a:rPr lang="en-CA" dirty="0" smtClean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  <a:endParaRPr lang="en-CA" sz="1802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899592" y="404664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 dirty="0" err="1">
                <a:solidFill>
                  <a:srgbClr val="775F54"/>
                </a:solidFill>
                <a:latin typeface="Tw Cen MT"/>
                <a:cs typeface="Tw Cen MT"/>
              </a:rPr>
              <a:t>Yordamsal</a:t>
            </a:r>
            <a:r>
              <a:rPr lang="en-CA" sz="4406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lang="en-CA" sz="4406" dirty="0" err="1">
                <a:solidFill>
                  <a:srgbClr val="775F54"/>
                </a:solidFill>
                <a:latin typeface="Tw Cen MT"/>
                <a:cs typeface="Tw Cen MT"/>
              </a:rPr>
              <a:t>Tasarım</a:t>
            </a:r>
            <a:endParaRPr lang="en-CA" sz="4406" dirty="0">
              <a:solidFill>
                <a:srgbClr val="775F54"/>
              </a:solidFill>
              <a:latin typeface="Tw Cen MT"/>
              <a:cs typeface="Tw Cen MT"/>
            </a:endParaRPr>
          </a:p>
          <a:p>
            <a:pPr>
              <a:lnSpc>
                <a:spcPts val="5060"/>
              </a:lnSpc>
            </a:pPr>
            <a:endParaRPr lang="en-CA" sz="4406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52086" y="2082800"/>
            <a:ext cx="7938327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just">
              <a:lnSpc>
                <a:spcPts val="2800"/>
              </a:lnSpc>
              <a:tabLst>
                <a:tab pos="317500" algn="l"/>
              </a:tabLst>
            </a:pPr>
            <a:r>
              <a:rPr lang="en-CA" sz="1440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Yordamlar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(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prosedür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,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fonksiyon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),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bilgi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işlemeyi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gerçekleştirmek</a:t>
            </a:r>
            <a:r>
              <a:rPr lang="en-CA" sz="24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>
                <a:solidFill>
                  <a:srgbClr val="000000"/>
                </a:solidFill>
                <a:latin typeface="Times New Roman"/>
              </a:rPr>
            </a:b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	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üzere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yazılım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modülünün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iç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yapısında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bulunurlar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</a:p>
          <a:p>
            <a:pPr>
              <a:lnSpc>
                <a:spcPts val="28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36271" y="3352800"/>
            <a:ext cx="7569957" cy="10961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just">
              <a:lnSpc>
                <a:spcPts val="2900"/>
              </a:lnSpc>
              <a:tabLst>
                <a:tab pos="317500" algn="l"/>
              </a:tabLst>
            </a:pPr>
            <a:r>
              <a:rPr lang="en-CA" sz="1440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Veri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ve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program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yapılarının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tasarımı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tamamlandıktan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sonra</a:t>
            </a:r>
            <a:r>
              <a:rPr lang="en-CA" sz="24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>
                <a:solidFill>
                  <a:srgbClr val="000000"/>
                </a:solidFill>
                <a:latin typeface="Times New Roman"/>
              </a:rPr>
            </a:b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	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yordamsal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tasarım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başlar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</a:p>
          <a:p>
            <a:pPr>
              <a:lnSpc>
                <a:spcPts val="29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86899" y="4622800"/>
            <a:ext cx="7668702" cy="10961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just">
              <a:lnSpc>
                <a:spcPts val="2900"/>
              </a:lnSpc>
              <a:tabLst>
                <a:tab pos="317500" algn="l"/>
              </a:tabLst>
            </a:pPr>
            <a:r>
              <a:rPr lang="en-CA" sz="1440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Yordamsal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tasarım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modüllerin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iç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yapılarındaki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algoritmik</a:t>
            </a:r>
            <a:r>
              <a:rPr lang="en-CA" sz="24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>
                <a:solidFill>
                  <a:srgbClr val="000000"/>
                </a:solidFill>
                <a:latin typeface="Times New Roman"/>
              </a:rPr>
            </a:b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	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ayrıntıların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tanımlanmasıdır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</a:p>
          <a:p>
            <a:pPr>
              <a:lnSpc>
                <a:spcPts val="29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38758" y="692696"/>
            <a:ext cx="4210320" cy="654025"/>
          </a:xfr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>Yordamsal Tasarım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b="1" dirty="0"/>
              <a:t>Yordamsal programlama</a:t>
            </a:r>
            <a:r>
              <a:rPr lang="tr-TR" dirty="0"/>
              <a:t>, </a:t>
            </a:r>
            <a:r>
              <a:rPr lang="tr-TR" dirty="0">
                <a:hlinkClick r:id="rId2" tooltip="Yordam (sayfa mevcut değil)"/>
              </a:rPr>
              <a:t>yordamların</a:t>
            </a:r>
            <a:r>
              <a:rPr lang="tr-TR" dirty="0"/>
              <a:t> çağrılması mantığına dayanan bir yöntemdir. </a:t>
            </a:r>
          </a:p>
          <a:p>
            <a:pPr algn="just"/>
            <a:r>
              <a:rPr lang="tr-TR" dirty="0">
                <a:hlinkClick r:id="rId3"/>
              </a:rPr>
              <a:t>Fonksiyon</a:t>
            </a:r>
            <a:r>
              <a:rPr lang="tr-TR" dirty="0"/>
              <a:t>, altyordam, altprogram, metot gibide adlandırılan yordamlar içlerinde hesaplama adımları barındıran program parçacıklarıdır. </a:t>
            </a:r>
          </a:p>
          <a:p>
            <a:pPr algn="just"/>
            <a:r>
              <a:rPr lang="tr-TR" dirty="0"/>
              <a:t>Tanımlanmış yordamlar program sırasında herhangi bir zamanda çağrılabilirler. </a:t>
            </a:r>
          </a:p>
          <a:p>
            <a:pPr algn="just"/>
            <a:r>
              <a:rPr lang="tr-TR" dirty="0"/>
              <a:t>Yordamlar diğer yordamların </a:t>
            </a:r>
            <a:r>
              <a:rPr lang="tr-TR" dirty="0" smtClean="0"/>
              <a:t>içinden de </a:t>
            </a:r>
            <a:r>
              <a:rPr lang="tr-TR" dirty="0"/>
              <a:t>çağrılabilecekleri gibi kendi kendilerini de çağırabilirler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/>
              <a:pPr/>
              <a:t>56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15371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Yazılım Mühendisliğinde Risk Yönetimi</a:t>
            </a:r>
          </a:p>
          <a:p>
            <a:pPr marL="0" indent="0">
              <a:buNone/>
            </a:pPr>
            <a:r>
              <a:rPr lang="tr-TR" dirty="0"/>
              <a:t>Örnek Yazılım tasarım </a:t>
            </a:r>
            <a:r>
              <a:rPr lang="tr-TR" dirty="0" err="1"/>
              <a:t>Dökümanı</a:t>
            </a:r>
            <a:r>
              <a:rPr lang="tr-TR" dirty="0"/>
              <a:t> Oluşturulması (Ana Başlıklar ve içerik bulunmalı)</a:t>
            </a:r>
          </a:p>
          <a:p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(Tasarım Desenleri) </a:t>
            </a:r>
          </a:p>
          <a:p>
            <a:pPr lvl="1"/>
            <a:r>
              <a:rPr lang="tr-TR" dirty="0"/>
              <a:t>Yazılım Konfigürasyon Yönetimi</a:t>
            </a:r>
          </a:p>
          <a:p>
            <a:r>
              <a:rPr lang="tr-TR" dirty="0"/>
              <a:t>Yazılım Testleri (kara kutu, beyaz kutu testleri)</a:t>
            </a:r>
          </a:p>
          <a:p>
            <a:r>
              <a:rPr lang="tr-TR" dirty="0"/>
              <a:t>Yazılım Bakımı </a:t>
            </a:r>
          </a:p>
          <a:p>
            <a:r>
              <a:rPr lang="tr-TR" dirty="0"/>
              <a:t>Yazılımda yeniden kullanılabilirlik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>
                <a:solidFill>
                  <a:srgbClr val="04617B">
                    <a:shade val="90000"/>
                  </a:srgbClr>
                </a:solidFill>
              </a:rPr>
              <a:pPr/>
              <a:t>57</a:t>
            </a:fld>
            <a:endParaRPr lang="tr-TR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38758" y="692696"/>
            <a:ext cx="4210320" cy="654025"/>
          </a:xfr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>Yordamsal Tasarım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i="1" dirty="0"/>
              <a:t>Yapısal Programlama Gösterimi</a:t>
            </a:r>
          </a:p>
          <a:p>
            <a:r>
              <a:rPr lang="tr-TR" dirty="0"/>
              <a:t>Program Tasarım Dili (</a:t>
            </a:r>
            <a:r>
              <a:rPr lang="tr-TR" dirty="0" smtClean="0"/>
              <a:t>Programming Design Language</a:t>
            </a:r>
            <a:r>
              <a:rPr lang="tr-TR" dirty="0"/>
              <a:t>) </a:t>
            </a:r>
          </a:p>
          <a:p>
            <a:r>
              <a:rPr lang="tr-TR" dirty="0"/>
              <a:t>= Sözde kod (</a:t>
            </a:r>
            <a:r>
              <a:rPr lang="tr-TR" dirty="0" err="1"/>
              <a:t>Pseudocode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 smtClean="0"/>
              <a:t>İngilizcedir-Türkçe de yazılabilir</a:t>
            </a:r>
            <a:endParaRPr lang="tr-TR" dirty="0"/>
          </a:p>
          <a:p>
            <a:r>
              <a:rPr lang="tr-TR" dirty="0"/>
              <a:t>Ardışık deyimler, koşullu dallanma ve döngüler içerir</a:t>
            </a:r>
          </a:p>
          <a:p>
            <a:r>
              <a:rPr lang="tr-TR" dirty="0"/>
              <a:t>Programlama diline benzedikleri için kodlayıcını işini kolaylaştırırlar</a:t>
            </a:r>
          </a:p>
          <a:p>
            <a:r>
              <a:rPr lang="tr-TR" dirty="0"/>
              <a:t>Çok ayrıntıya girilmemesi gerekir</a:t>
            </a:r>
          </a:p>
          <a:p>
            <a:endParaRPr lang="tr-TR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/>
              <a:pPr/>
              <a:t>58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71612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42696" y="620688"/>
            <a:ext cx="4210320" cy="654025"/>
          </a:xfr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tr-TR" sz="4406" dirty="0">
                <a:solidFill>
                  <a:srgbClr val="775F54"/>
                </a:solidFill>
                <a:latin typeface="Tw Cen MT"/>
                <a:ea typeface="+mn-ea"/>
                <a:cs typeface="Tw Cen MT"/>
              </a:rPr>
              <a:t>Yordamsal Tasarım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i="1" dirty="0"/>
              <a:t>Yapısal Programlama Gösterimi</a:t>
            </a:r>
          </a:p>
          <a:p>
            <a:r>
              <a:rPr lang="tr-TR" dirty="0"/>
              <a:t>PROCEDURE </a:t>
            </a:r>
            <a:r>
              <a:rPr lang="tr-TR" dirty="0" err="1"/>
              <a:t>Periodic</a:t>
            </a:r>
            <a:r>
              <a:rPr lang="tr-TR" dirty="0"/>
              <a:t>_</a:t>
            </a:r>
            <a:r>
              <a:rPr lang="tr-TR" dirty="0" err="1"/>
              <a:t>Processing</a:t>
            </a:r>
            <a:endParaRPr lang="tr-TR" dirty="0"/>
          </a:p>
          <a:p>
            <a:pPr lvl="1"/>
            <a:r>
              <a:rPr lang="tr-TR" dirty="0"/>
              <a:t>FOR EACH </a:t>
            </a:r>
            <a:r>
              <a:rPr lang="tr-TR" dirty="0" err="1"/>
              <a:t>entryIN</a:t>
            </a:r>
            <a:r>
              <a:rPr lang="tr-TR" dirty="0"/>
              <a:t> </a:t>
            </a:r>
            <a:r>
              <a:rPr lang="tr-TR" dirty="0" err="1" smtClean="0"/>
              <a:t>sensor_list</a:t>
            </a:r>
            <a:r>
              <a:rPr lang="tr-TR" dirty="0" smtClean="0"/>
              <a:t> DO</a:t>
            </a:r>
            <a:endParaRPr lang="tr-TR" dirty="0"/>
          </a:p>
          <a:p>
            <a:pPr lvl="2"/>
            <a:r>
              <a:rPr lang="tr-TR" dirty="0" err="1"/>
              <a:t>Readheatsensor</a:t>
            </a:r>
            <a:r>
              <a:rPr lang="tr-TR" dirty="0"/>
              <a:t> data </a:t>
            </a:r>
            <a:r>
              <a:rPr lang="tr-TR" dirty="0" err="1"/>
              <a:t>intocurrent</a:t>
            </a:r>
            <a:r>
              <a:rPr lang="tr-TR" dirty="0"/>
              <a:t>_</a:t>
            </a:r>
            <a:r>
              <a:rPr lang="tr-TR" dirty="0" err="1"/>
              <a:t>temprature</a:t>
            </a:r>
            <a:endParaRPr lang="tr-TR" dirty="0"/>
          </a:p>
          <a:p>
            <a:pPr lvl="2"/>
            <a:r>
              <a:rPr lang="tr-TR" dirty="0"/>
              <a:t>IF </a:t>
            </a:r>
            <a:r>
              <a:rPr lang="tr-TR" dirty="0" err="1"/>
              <a:t>current</a:t>
            </a:r>
            <a:r>
              <a:rPr lang="tr-TR" dirty="0"/>
              <a:t>_</a:t>
            </a:r>
            <a:r>
              <a:rPr lang="tr-TR" dirty="0" err="1"/>
              <a:t>temprature</a:t>
            </a:r>
            <a:r>
              <a:rPr lang="tr-TR" dirty="0"/>
              <a:t>&gt; MAX_TEMP THEN</a:t>
            </a:r>
          </a:p>
          <a:p>
            <a:pPr lvl="3"/>
            <a:r>
              <a:rPr lang="tr-TR" dirty="0"/>
              <a:t>CALL Alarm WITH sensor_</a:t>
            </a:r>
            <a:r>
              <a:rPr lang="tr-TR" dirty="0" err="1"/>
              <a:t>id</a:t>
            </a:r>
            <a:endParaRPr lang="tr-TR" dirty="0"/>
          </a:p>
          <a:p>
            <a:pPr lvl="2"/>
            <a:r>
              <a:rPr lang="tr-TR" dirty="0"/>
              <a:t>ELSE</a:t>
            </a:r>
          </a:p>
          <a:p>
            <a:pPr lvl="3"/>
            <a:r>
              <a:rPr lang="en-US" dirty="0"/>
              <a:t>CALL </a:t>
            </a:r>
            <a:r>
              <a:rPr lang="en-US" dirty="0" err="1"/>
              <a:t>Store_Data</a:t>
            </a:r>
            <a:r>
              <a:rPr lang="en-US" dirty="0"/>
              <a:t> WITH </a:t>
            </a:r>
            <a:r>
              <a:rPr lang="en-US" dirty="0" err="1"/>
              <a:t>sensor_id</a:t>
            </a:r>
            <a:r>
              <a:rPr lang="en-US" dirty="0"/>
              <a:t>, value</a:t>
            </a:r>
          </a:p>
          <a:p>
            <a:pPr lvl="2"/>
            <a:r>
              <a:rPr lang="tr-TR" dirty="0"/>
              <a:t>END IF</a:t>
            </a:r>
          </a:p>
          <a:p>
            <a:pPr lvl="1"/>
            <a:r>
              <a:rPr lang="tr-TR" dirty="0"/>
              <a:t>END DO</a:t>
            </a:r>
          </a:p>
          <a:p>
            <a:r>
              <a:rPr lang="tr-TR" dirty="0"/>
              <a:t>END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/>
              <a:pPr/>
              <a:t>59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07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Tasarım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62235" y="1968500"/>
            <a:ext cx="8178329" cy="12661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just">
              <a:lnSpc>
                <a:spcPts val="3400"/>
              </a:lnSpc>
              <a:tabLst>
                <a:tab pos="1549400" algn="l"/>
              </a:tabLst>
            </a:pPr>
            <a:r>
              <a:rPr lang="en-CA" sz="131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 AMAÇ </a:t>
            </a:r>
            <a:r>
              <a:rPr lang="en-CA" sz="2196" dirty="0">
                <a:solidFill>
                  <a:srgbClr val="DD8046"/>
                </a:solidFill>
                <a:latin typeface="Wingdings"/>
                <a:cs typeface="Wingdings"/>
              </a:rPr>
              <a:t>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Geliştirilecek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bir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ürünün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ilk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modelini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veya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gösterimini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ortaya</a:t>
            </a:r>
            <a:r>
              <a:rPr lang="en-CA" sz="2196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6" dirty="0">
                <a:solidFill>
                  <a:srgbClr val="000000"/>
                </a:solidFill>
                <a:latin typeface="Times New Roman"/>
              </a:rPr>
            </a:b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	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çıkarmak</a:t>
            </a:r>
            <a:endParaRPr lang="en-CA" sz="2196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3400"/>
              </a:lnSpc>
            </a:pPr>
            <a:endParaRPr lang="en-CA" sz="2196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3282" y="3251200"/>
            <a:ext cx="8256235" cy="12695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just">
              <a:lnSpc>
                <a:spcPts val="3300"/>
              </a:lnSpc>
              <a:tabLst>
                <a:tab pos="1562100" algn="l"/>
              </a:tabLst>
            </a:pPr>
            <a:r>
              <a:rPr lang="en-CA" sz="1319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 TANIM</a:t>
            </a:r>
            <a:r>
              <a:rPr lang="en-CA" sz="2196" dirty="0">
                <a:solidFill>
                  <a:srgbClr val="DD8046"/>
                </a:solidFill>
                <a:latin typeface="Wingdings"/>
                <a:cs typeface="Wingdings"/>
              </a:rPr>
              <a:t> 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Çözümleme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çalışması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sonucunda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üretilen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mantıksal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modelin</a:t>
            </a:r>
            <a:r>
              <a:rPr lang="en-CA" sz="2196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6" dirty="0">
                <a:solidFill>
                  <a:srgbClr val="000000"/>
                </a:solidFill>
                <a:latin typeface="Times New Roman"/>
              </a:rPr>
            </a:br>
            <a:r>
              <a:rPr lang="en-CA" sz="2196" dirty="0">
                <a:solidFill>
                  <a:srgbClr val="000000"/>
                </a:solidFill>
                <a:latin typeface="Tw Cen MT Bold Italic"/>
                <a:cs typeface="Tw Cen MT Bold Italic"/>
              </a:rPr>
              <a:t>	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Fiziksel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Modele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dönüştürülmesi</a:t>
            </a:r>
            <a:r>
              <a:rPr lang="en-CA" sz="2196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196" dirty="0" err="1">
                <a:solidFill>
                  <a:srgbClr val="000000"/>
                </a:solidFill>
                <a:latin typeface="Tw Cen MT"/>
                <a:cs typeface="Tw Cen MT"/>
              </a:rPr>
              <a:t>çalışması</a:t>
            </a:r>
            <a:endParaRPr lang="en-CA" sz="2196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3300"/>
              </a:lnSpc>
            </a:pPr>
            <a:endParaRPr lang="en-CA" sz="2196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>
          <a:xfrm>
            <a:off x="357158" y="631827"/>
            <a:ext cx="65" cy="654025"/>
          </a:xfr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endParaRPr lang="tr-TR" sz="4406">
              <a:solidFill>
                <a:srgbClr val="775F54"/>
              </a:solidFill>
              <a:latin typeface="Tw Cen MT"/>
              <a:ea typeface="+mn-ea"/>
              <a:cs typeface="Tw Cen M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i="1" dirty="0"/>
              <a:t>Grafiksel Gösterim</a:t>
            </a:r>
          </a:p>
          <a:p>
            <a:r>
              <a:rPr lang="tr-TR" dirty="0"/>
              <a:t>Yapısal çözümleme ve tasarım </a:t>
            </a:r>
            <a:r>
              <a:rPr lang="tr-TR" dirty="0">
                <a:sym typeface="Wingdings" pitchFamily="2" charset="2"/>
              </a:rPr>
              <a:t></a:t>
            </a:r>
            <a:r>
              <a:rPr lang="tr-TR" dirty="0"/>
              <a:t>Veri akış diyagramları ve durum geçiş diyagramları</a:t>
            </a:r>
          </a:p>
          <a:p>
            <a:r>
              <a:rPr lang="tr-TR" dirty="0"/>
              <a:t>Nesneye yönelik çözümleme ve tasarım </a:t>
            </a:r>
            <a:r>
              <a:rPr lang="tr-TR" dirty="0">
                <a:sym typeface="Wingdings" pitchFamily="2" charset="2"/>
              </a:rPr>
              <a:t></a:t>
            </a:r>
            <a:r>
              <a:rPr lang="tr-TR" dirty="0"/>
              <a:t>UML</a:t>
            </a:r>
          </a:p>
          <a:p>
            <a:r>
              <a:rPr lang="tr-TR" dirty="0"/>
              <a:t>Akış diyagramları (</a:t>
            </a:r>
            <a:r>
              <a:rPr lang="tr-TR" dirty="0" err="1"/>
              <a:t>flowchart</a:t>
            </a:r>
            <a:r>
              <a:rPr lang="tr-TR" dirty="0"/>
              <a:t>)</a:t>
            </a:r>
          </a:p>
          <a:p>
            <a:r>
              <a:rPr lang="tr-TR" dirty="0"/>
              <a:t>Diğer</a:t>
            </a:r>
          </a:p>
          <a:p>
            <a:pPr lvl="1"/>
            <a:r>
              <a:rPr lang="tr-TR" dirty="0"/>
              <a:t>Sınıf ve nesne diyagramları</a:t>
            </a:r>
          </a:p>
          <a:p>
            <a:pPr lvl="1"/>
            <a:r>
              <a:rPr lang="tr-TR" dirty="0"/>
              <a:t>Bileşen diyagramları</a:t>
            </a:r>
          </a:p>
          <a:p>
            <a:pPr lvl="1"/>
            <a:r>
              <a:rPr lang="tr-TR" dirty="0"/>
              <a:t>Varlık-ilişki diyagramları</a:t>
            </a:r>
          </a:p>
          <a:p>
            <a:pPr lvl="1"/>
            <a:r>
              <a:rPr lang="tr-TR" dirty="0"/>
              <a:t>Yapı diyagramları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/>
              <a:pPr/>
              <a:t>60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6187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066800" y="381000"/>
            <a:ext cx="7321624" cy="130805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 dirty="0" err="1">
                <a:solidFill>
                  <a:srgbClr val="775F54"/>
                </a:solidFill>
                <a:latin typeface="Tw Cen MT"/>
                <a:cs typeface="Tw Cen MT"/>
              </a:rPr>
              <a:t>Arayüz</a:t>
            </a:r>
            <a:r>
              <a:rPr lang="en-CA" sz="4406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lang="en-CA" sz="4406" dirty="0" err="1">
                <a:solidFill>
                  <a:srgbClr val="775F54"/>
                </a:solidFill>
                <a:latin typeface="Tw Cen MT"/>
                <a:cs typeface="Tw Cen MT"/>
              </a:rPr>
              <a:t>Tasarımı</a:t>
            </a:r>
            <a:endParaRPr lang="en-CA" sz="4406" dirty="0">
              <a:solidFill>
                <a:srgbClr val="775F54"/>
              </a:solidFill>
              <a:latin typeface="Tw Cen MT"/>
              <a:cs typeface="Tw Cen MT"/>
            </a:endParaRPr>
          </a:p>
          <a:p>
            <a:pPr>
              <a:lnSpc>
                <a:spcPts val="5060"/>
              </a:lnSpc>
            </a:pPr>
            <a:endParaRPr lang="en-CA" sz="4406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91868" y="1625600"/>
            <a:ext cx="7658763" cy="10961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just">
              <a:lnSpc>
                <a:spcPts val="2900"/>
              </a:lnSpc>
              <a:tabLst>
                <a:tab pos="317500" algn="l"/>
              </a:tabLst>
            </a:pPr>
            <a:r>
              <a:rPr lang="en-CA" sz="1440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Modüler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şekilde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geliştirilen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yazılımlarda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çeşitli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arayüzler</a:t>
            </a:r>
            <a:r>
              <a:rPr lang="en-CA" sz="24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>
                <a:solidFill>
                  <a:srgbClr val="000000"/>
                </a:solidFill>
                <a:latin typeface="Times New Roman"/>
              </a:rPr>
            </a:b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	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bulunur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:</a:t>
            </a:r>
          </a:p>
          <a:p>
            <a:pPr algn="just">
              <a:lnSpc>
                <a:spcPts val="29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29649" y="2870200"/>
            <a:ext cx="7351500" cy="1115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just">
              <a:lnSpc>
                <a:spcPts val="2900"/>
              </a:lnSpc>
            </a:pPr>
            <a:r>
              <a:rPr lang="en-CA" sz="1679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410" b="1" dirty="0">
                <a:solidFill>
                  <a:srgbClr val="548AB8"/>
                </a:solidFill>
                <a:latin typeface="Arial Bold"/>
                <a:cs typeface="Arial Bold"/>
              </a:rPr>
              <a:t> </a:t>
            </a:r>
            <a:r>
              <a:rPr lang="en-CA" sz="2410" b="1" dirty="0" err="1">
                <a:solidFill>
                  <a:srgbClr val="548AB8"/>
                </a:solidFill>
                <a:latin typeface="Arial Bold"/>
                <a:cs typeface="Arial Bold"/>
              </a:rPr>
              <a:t>İ</a:t>
            </a:r>
            <a:r>
              <a:rPr lang="en-CA" sz="2410" b="1" dirty="0" err="1">
                <a:solidFill>
                  <a:srgbClr val="548AB8"/>
                </a:solidFill>
                <a:latin typeface="Tw Cen MT Bold"/>
                <a:cs typeface="Tw Cen MT Bold"/>
              </a:rPr>
              <a:t>çsel</a:t>
            </a:r>
            <a:r>
              <a:rPr lang="en-CA" sz="2410" b="1" dirty="0">
                <a:solidFill>
                  <a:srgbClr val="548AB8"/>
                </a:solidFill>
                <a:latin typeface="Tw Cen MT Bold"/>
                <a:cs typeface="Tw Cen MT Bold"/>
              </a:rPr>
              <a:t> </a:t>
            </a:r>
            <a:r>
              <a:rPr lang="en-CA" sz="2410" b="1" dirty="0" err="1">
                <a:solidFill>
                  <a:srgbClr val="548AB8"/>
                </a:solidFill>
                <a:latin typeface="Tw Cen MT Bold"/>
                <a:cs typeface="Tw Cen MT Bold"/>
              </a:rPr>
              <a:t>arayüzler</a:t>
            </a:r>
            <a:r>
              <a:rPr lang="en-CA" sz="2410" b="1" dirty="0">
                <a:solidFill>
                  <a:srgbClr val="548AB8"/>
                </a:solidFill>
                <a:latin typeface="Tw Cen MT Bold"/>
                <a:cs typeface="Tw Cen MT Bold"/>
              </a:rPr>
              <a:t>: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Yazılımın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kendi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iç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öğeleri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,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bileşenleri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ve</a:t>
            </a:r>
            <a:r>
              <a:rPr lang="en-CA" sz="24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birimleri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arasında</a:t>
            </a:r>
            <a:endParaRPr lang="en-CA" sz="2400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9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1682" y="4140200"/>
            <a:ext cx="7727436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just">
              <a:lnSpc>
                <a:spcPts val="2760"/>
              </a:lnSpc>
            </a:pPr>
            <a:r>
              <a:rPr lang="en-CA" sz="1679" dirty="0">
                <a:solidFill>
                  <a:srgbClr val="93B6D2"/>
                </a:solidFill>
                <a:latin typeface="Wingdings"/>
                <a:cs typeface="Wingdings"/>
              </a:rPr>
              <a:t></a:t>
            </a:r>
            <a:r>
              <a:rPr lang="en-CA" sz="2412" b="1" dirty="0">
                <a:solidFill>
                  <a:srgbClr val="548AB8"/>
                </a:solidFill>
                <a:latin typeface="Tw Cen MT Bold"/>
                <a:cs typeface="Tw Cen MT Bold"/>
              </a:rPr>
              <a:t> </a:t>
            </a:r>
            <a:r>
              <a:rPr lang="en-CA" sz="2412" b="1" dirty="0" err="1">
                <a:solidFill>
                  <a:srgbClr val="548AB8"/>
                </a:solidFill>
                <a:latin typeface="Tw Cen MT Bold"/>
                <a:cs typeface="Tw Cen MT Bold"/>
              </a:rPr>
              <a:t>Dışsal</a:t>
            </a:r>
            <a:r>
              <a:rPr lang="en-CA" sz="2412" b="1" dirty="0">
                <a:solidFill>
                  <a:srgbClr val="548AB8"/>
                </a:solidFill>
                <a:latin typeface="Tw Cen MT Bold"/>
                <a:cs typeface="Tw Cen MT Bold"/>
              </a:rPr>
              <a:t> (</a:t>
            </a:r>
            <a:r>
              <a:rPr lang="en-CA" sz="2412" b="1" dirty="0" err="1">
                <a:solidFill>
                  <a:srgbClr val="548AB8"/>
                </a:solidFill>
                <a:latin typeface="Tw Cen MT Bold"/>
                <a:cs typeface="Tw Cen MT Bold"/>
              </a:rPr>
              <a:t>Harici</a:t>
            </a:r>
            <a:r>
              <a:rPr lang="en-CA" sz="2412" b="1" dirty="0">
                <a:solidFill>
                  <a:srgbClr val="548AB8"/>
                </a:solidFill>
                <a:latin typeface="Tw Cen MT Bold"/>
                <a:cs typeface="Tw Cen MT Bold"/>
              </a:rPr>
              <a:t>) </a:t>
            </a:r>
            <a:r>
              <a:rPr lang="en-CA" sz="2412" b="1" dirty="0" err="1">
                <a:solidFill>
                  <a:srgbClr val="548AB8"/>
                </a:solidFill>
                <a:latin typeface="Tw Cen MT Bold"/>
                <a:cs typeface="Tw Cen MT Bold"/>
              </a:rPr>
              <a:t>arayüzler</a:t>
            </a:r>
            <a:r>
              <a:rPr lang="en-CA" sz="2412" b="1" dirty="0">
                <a:solidFill>
                  <a:srgbClr val="548AB8"/>
                </a:solidFill>
                <a:latin typeface="Tw Cen MT Bold"/>
                <a:cs typeface="Tw Cen MT Bold"/>
              </a:rPr>
              <a:t>: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Yazılımın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dış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dünya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ile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arayüzü</a:t>
            </a:r>
            <a:endParaRPr lang="en-CA" sz="2402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>
              <a:lnSpc>
                <a:spcPts val="2760"/>
              </a:lnSpc>
            </a:pPr>
            <a:endParaRPr lang="en-CA" sz="239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Arayüz Tasarımı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2095500"/>
            <a:ext cx="8153400" cy="143629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760"/>
              </a:lnSpc>
            </a:pPr>
            <a:r>
              <a:rPr lang="en-CA" sz="1440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400" dirty="0">
                <a:solidFill>
                  <a:srgbClr val="548AB8"/>
                </a:solidFill>
                <a:latin typeface="Tw Cen MT Bold Italic"/>
                <a:cs typeface="Tw Cen MT Bold Italic"/>
              </a:rPr>
              <a:t>  </a:t>
            </a:r>
            <a:r>
              <a:rPr lang="en-CA" sz="2400" dirty="0" err="1">
                <a:solidFill>
                  <a:srgbClr val="548AB8"/>
                </a:solidFill>
                <a:latin typeface="Tw Cen MT Bold Italic"/>
                <a:cs typeface="Tw Cen MT Bold Italic"/>
              </a:rPr>
              <a:t>Bileşen</a:t>
            </a:r>
            <a:r>
              <a:rPr lang="en-CA" sz="2400" dirty="0">
                <a:solidFill>
                  <a:srgbClr val="548AB8"/>
                </a:solidFill>
                <a:latin typeface="Tw Cen MT Bold Italic"/>
                <a:cs typeface="Tw Cen MT Bold Italic"/>
              </a:rPr>
              <a:t>  </a:t>
            </a:r>
            <a:r>
              <a:rPr lang="en-CA" sz="2400" dirty="0" err="1">
                <a:solidFill>
                  <a:srgbClr val="548AB8"/>
                </a:solidFill>
                <a:latin typeface="Tw Cen MT Bold Italic"/>
                <a:cs typeface="Tw Cen MT Bold Italic"/>
              </a:rPr>
              <a:t>arayüz</a:t>
            </a:r>
            <a:r>
              <a:rPr lang="en-CA" sz="2400" dirty="0">
                <a:solidFill>
                  <a:srgbClr val="548AB8"/>
                </a:solidFill>
                <a:latin typeface="Tw Cen MT Bold Italic"/>
                <a:cs typeface="Tw Cen MT Bold Italic"/>
              </a:rPr>
              <a:t>  </a:t>
            </a:r>
            <a:r>
              <a:rPr lang="en-CA" sz="2400" dirty="0" err="1">
                <a:solidFill>
                  <a:srgbClr val="548AB8"/>
                </a:solidFill>
                <a:latin typeface="Tw Cen MT Bold Italic"/>
                <a:cs typeface="Tw Cen MT Bold Italic"/>
              </a:rPr>
              <a:t>tasarımı</a:t>
            </a:r>
            <a:r>
              <a:rPr lang="en-CA" sz="2410" b="1" dirty="0">
                <a:solidFill>
                  <a:srgbClr val="548AB8"/>
                </a:solidFill>
                <a:latin typeface="Tw Cen MT Bold"/>
                <a:cs typeface="Tw Cen MT Bold"/>
              </a:rPr>
              <a:t>: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Yazılımın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oluştuğu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bileşenler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arasında</a:t>
            </a:r>
            <a:r>
              <a:rPr lang="tr-TR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çeşitli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alt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düzey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iletişim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düzenekleriyle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haberleşir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  <a:b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</a:b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tanımlı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olan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arayüzlerin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tasarımı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. 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Bileşenler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arasında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iletişim</a:t>
            </a:r>
            <a:endParaRPr lang="en-CA" sz="2400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 algn="just">
              <a:lnSpc>
                <a:spcPts val="28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3721100"/>
            <a:ext cx="8153400" cy="14875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900"/>
              </a:lnSpc>
              <a:tabLst>
                <a:tab pos="317500" algn="l"/>
              </a:tabLst>
            </a:pPr>
            <a:r>
              <a:rPr lang="en-CA" sz="1440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400" dirty="0">
                <a:solidFill>
                  <a:srgbClr val="548AB8"/>
                </a:solidFill>
                <a:latin typeface="Tw Cen MT Bold Italic"/>
                <a:cs typeface="Tw Cen MT Bold Italic"/>
              </a:rPr>
              <a:t>  </a:t>
            </a:r>
            <a:r>
              <a:rPr lang="en-CA" sz="2400" dirty="0" err="1">
                <a:solidFill>
                  <a:srgbClr val="548AB8"/>
                </a:solidFill>
                <a:latin typeface="Tw Cen MT Bold Italic"/>
                <a:cs typeface="Tw Cen MT Bold Italic"/>
              </a:rPr>
              <a:t>Sistem-altsistem</a:t>
            </a:r>
            <a:r>
              <a:rPr lang="en-CA" sz="2400" dirty="0">
                <a:solidFill>
                  <a:srgbClr val="548AB8"/>
                </a:solidFill>
                <a:latin typeface="Tw Cen MT Bold Italic"/>
                <a:cs typeface="Tw Cen MT Bold Italic"/>
              </a:rPr>
              <a:t>  </a:t>
            </a:r>
            <a:r>
              <a:rPr lang="en-CA" sz="2400" dirty="0" err="1">
                <a:solidFill>
                  <a:srgbClr val="548AB8"/>
                </a:solidFill>
                <a:latin typeface="Tw Cen MT Bold Italic"/>
                <a:cs typeface="Tw Cen MT Bold Italic"/>
              </a:rPr>
              <a:t>arayüz</a:t>
            </a:r>
            <a:r>
              <a:rPr lang="en-CA" sz="2400" dirty="0">
                <a:solidFill>
                  <a:srgbClr val="548AB8"/>
                </a:solidFill>
                <a:latin typeface="Tw Cen MT Bold Italic"/>
                <a:cs typeface="Tw Cen MT Bold Italic"/>
              </a:rPr>
              <a:t>  </a:t>
            </a:r>
            <a:r>
              <a:rPr lang="en-CA" sz="2400" dirty="0" err="1">
                <a:solidFill>
                  <a:srgbClr val="548AB8"/>
                </a:solidFill>
                <a:latin typeface="Tw Cen MT Bold Italic"/>
                <a:cs typeface="Tw Cen MT Bold Italic"/>
              </a:rPr>
              <a:t>yazılımı</a:t>
            </a:r>
            <a:r>
              <a:rPr lang="en-CA" sz="2400" dirty="0">
                <a:solidFill>
                  <a:srgbClr val="548AB8"/>
                </a:solidFill>
                <a:latin typeface="Tw Cen MT Bold Italic"/>
                <a:cs typeface="Tw Cen MT Bold Italic"/>
              </a:rPr>
              <a:t>  </a:t>
            </a:r>
            <a:r>
              <a:rPr lang="en-CA" sz="2400" dirty="0" err="1">
                <a:solidFill>
                  <a:srgbClr val="548AB8"/>
                </a:solidFill>
                <a:latin typeface="Tw Cen MT Bold Italic"/>
                <a:cs typeface="Tw Cen MT Bold Italic"/>
              </a:rPr>
              <a:t>tasarımı</a:t>
            </a:r>
            <a:r>
              <a:rPr lang="en-CA" sz="2410" b="1" dirty="0">
                <a:solidFill>
                  <a:srgbClr val="548AB8"/>
                </a:solidFill>
                <a:latin typeface="Tw Cen MT Bold"/>
                <a:cs typeface="Tw Cen MT Bold"/>
              </a:rPr>
              <a:t>: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Çeşitli</a:t>
            </a:r>
            <a:r>
              <a:rPr lang="tr-TR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altsistemlerden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	</a:t>
            </a:r>
            <a:r>
              <a:rPr lang="tr-TR" sz="2402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 smtClean="0">
                <a:solidFill>
                  <a:srgbClr val="000000"/>
                </a:solidFill>
                <a:latin typeface="Tw Cen MT"/>
                <a:cs typeface="Tw Cen MT"/>
              </a:rPr>
              <a:t>oluşan</a:t>
            </a:r>
            <a:r>
              <a:rPr lang="en-CA" sz="2402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sistemleri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tümleştirmek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için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arayüz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yazılımları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kullanılır</a:t>
            </a:r>
            <a:endParaRPr lang="en-CA" sz="2402" dirty="0">
              <a:solidFill>
                <a:srgbClr val="000000"/>
              </a:solidFill>
              <a:latin typeface="Tw Cen MT"/>
              <a:cs typeface="Tw Cen MT"/>
            </a:endParaRPr>
          </a:p>
          <a:p>
            <a:pPr algn="just">
              <a:lnSpc>
                <a:spcPts val="2900"/>
              </a:lnSpc>
            </a:pPr>
            <a:endParaRPr lang="en-CA" sz="2402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4991100"/>
            <a:ext cx="8153400" cy="10961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900"/>
              </a:lnSpc>
              <a:tabLst>
                <a:tab pos="317500" algn="l"/>
              </a:tabLst>
            </a:pPr>
            <a:r>
              <a:rPr lang="en-CA" sz="1440" dirty="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400" dirty="0">
                <a:solidFill>
                  <a:srgbClr val="548AB8"/>
                </a:solidFill>
                <a:latin typeface="Tw Cen MT Bold Italic"/>
                <a:cs typeface="Tw Cen MT Bold Italic"/>
              </a:rPr>
              <a:t>  </a:t>
            </a:r>
            <a:r>
              <a:rPr lang="en-CA" sz="2400" dirty="0" err="1">
                <a:solidFill>
                  <a:srgbClr val="548AB8"/>
                </a:solidFill>
                <a:latin typeface="Tw Cen MT Bold Italic"/>
                <a:cs typeface="Tw Cen MT Bold Italic"/>
              </a:rPr>
              <a:t>Kullanıcı</a:t>
            </a:r>
            <a:r>
              <a:rPr lang="en-CA" sz="2400" dirty="0">
                <a:solidFill>
                  <a:srgbClr val="548AB8"/>
                </a:solidFill>
                <a:latin typeface="Tw Cen MT Bold Italic"/>
                <a:cs typeface="Tw Cen MT Bold Italic"/>
              </a:rPr>
              <a:t> </a:t>
            </a:r>
            <a:r>
              <a:rPr lang="en-CA" sz="2400" dirty="0" err="1">
                <a:solidFill>
                  <a:srgbClr val="548AB8"/>
                </a:solidFill>
                <a:latin typeface="Tw Cen MT Bold Italic"/>
                <a:cs typeface="Tw Cen MT Bold Italic"/>
              </a:rPr>
              <a:t>arayüz</a:t>
            </a:r>
            <a:r>
              <a:rPr lang="en-CA" sz="2400" dirty="0">
                <a:solidFill>
                  <a:srgbClr val="548AB8"/>
                </a:solidFill>
                <a:latin typeface="Tw Cen MT Bold Italic"/>
                <a:cs typeface="Tw Cen MT Bold Italic"/>
              </a:rPr>
              <a:t> </a:t>
            </a:r>
            <a:r>
              <a:rPr lang="en-CA" sz="2400" dirty="0" err="1">
                <a:solidFill>
                  <a:srgbClr val="548AB8"/>
                </a:solidFill>
                <a:latin typeface="Tw Cen MT Bold Italic"/>
                <a:cs typeface="Tw Cen MT Bold Italic"/>
              </a:rPr>
              <a:t>yazılımı</a:t>
            </a:r>
            <a:r>
              <a:rPr lang="en-CA" sz="2400" dirty="0">
                <a:solidFill>
                  <a:srgbClr val="548AB8"/>
                </a:solidFill>
                <a:latin typeface="Tw Cen MT Bold Italic"/>
                <a:cs typeface="Tw Cen MT Bold Italic"/>
              </a:rPr>
              <a:t> </a:t>
            </a:r>
            <a:r>
              <a:rPr lang="en-CA" sz="2400" dirty="0" err="1">
                <a:solidFill>
                  <a:srgbClr val="548AB8"/>
                </a:solidFill>
                <a:latin typeface="Tw Cen MT Bold Italic"/>
                <a:cs typeface="Tw Cen MT Bold Italic"/>
              </a:rPr>
              <a:t>tasarımı</a:t>
            </a:r>
            <a:r>
              <a:rPr lang="en-CA" sz="2410" b="1" dirty="0">
                <a:solidFill>
                  <a:srgbClr val="548AB8"/>
                </a:solidFill>
                <a:latin typeface="Tw Cen MT Bold"/>
                <a:cs typeface="Tw Cen MT Bold"/>
              </a:rPr>
              <a:t>: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Kullanımı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kolay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,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etkili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Tw Cen MT"/>
                <a:cs typeface="Tw Cen MT"/>
              </a:rPr>
              <a:t>ve</a:t>
            </a:r>
            <a:r>
              <a:rPr lang="en-CA" sz="24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0" dirty="0" err="1" smtClean="0">
                <a:solidFill>
                  <a:srgbClr val="000000"/>
                </a:solidFill>
                <a:latin typeface="Tw Cen MT"/>
                <a:cs typeface="Tw Cen MT"/>
              </a:rPr>
              <a:t>açık</a:t>
            </a:r>
            <a:r>
              <a:rPr lang="tr-TR" sz="2400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 smtClean="0">
                <a:solidFill>
                  <a:srgbClr val="000000"/>
                </a:solidFill>
                <a:latin typeface="Tw Cen MT"/>
                <a:cs typeface="Tw Cen MT"/>
              </a:rPr>
              <a:t>arayüz</a:t>
            </a:r>
            <a:r>
              <a:rPr lang="en-CA" sz="2402" dirty="0" smtClean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Tw Cen MT"/>
                <a:cs typeface="Tw Cen MT"/>
              </a:rPr>
              <a:t>gereklidir</a:t>
            </a:r>
            <a:r>
              <a:rPr lang="en-CA" sz="2402" dirty="0">
                <a:solidFill>
                  <a:srgbClr val="000000"/>
                </a:solidFill>
                <a:latin typeface="Tw Cen MT"/>
                <a:cs typeface="Tw Cen MT"/>
              </a:rPr>
              <a:t>.</a:t>
            </a:r>
          </a:p>
          <a:p>
            <a:pPr algn="just">
              <a:lnSpc>
                <a:spcPts val="2900"/>
              </a:lnSpc>
            </a:pPr>
            <a:endParaRPr lang="en-CA" sz="2402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l="17998" t="37221" r="20283" b="11793"/>
          <a:stretch/>
        </p:blipFill>
        <p:spPr>
          <a:xfrm>
            <a:off x="1547664" y="2348880"/>
            <a:ext cx="5961732" cy="37211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698500" y="381000"/>
            <a:ext cx="8445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6">
                <a:solidFill>
                  <a:srgbClr val="775F54"/>
                </a:solidFill>
                <a:latin typeface="Tw Cen MT"/>
                <a:cs typeface="Tw Cen MT"/>
              </a:rPr>
              <a:t>Yazılım Tasarımı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638300"/>
            <a:ext cx="84455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35"/>
              </a:lnSpc>
            </a:pPr>
            <a:r>
              <a:rPr lang="en-CA" sz="1739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lang="en-CA" sz="2906">
                <a:solidFill>
                  <a:srgbClr val="000000"/>
                </a:solidFill>
                <a:latin typeface="Tw Cen MT"/>
                <a:cs typeface="Tw Cen MT"/>
              </a:rPr>
              <a:t> Çözümleme Tasarım </a:t>
            </a:r>
            <a:r>
              <a:rPr lang="en-CA" sz="2906">
                <a:solidFill>
                  <a:srgbClr val="000000"/>
                </a:solidFill>
                <a:latin typeface="Arial"/>
                <a:cs typeface="Arial"/>
              </a:rPr>
              <a:t>İ</a:t>
            </a:r>
            <a:r>
              <a:rPr lang="en-CA" sz="2906">
                <a:solidFill>
                  <a:srgbClr val="000000"/>
                </a:solidFill>
                <a:latin typeface="Tw Cen MT"/>
                <a:cs typeface="Tw Cen MT"/>
              </a:rPr>
              <a:t>lişkisi</a:t>
            </a:r>
          </a:p>
          <a:p>
            <a:pPr>
              <a:lnSpc>
                <a:spcPts val="3335"/>
              </a:lnSpc>
            </a:pPr>
            <a:endParaRPr lang="en-CA" sz="286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85825" y="116633"/>
            <a:ext cx="6629400" cy="864096"/>
          </a:xfrm>
        </p:spPr>
        <p:txBody>
          <a:bodyPr/>
          <a:lstStyle/>
          <a:p>
            <a:r>
              <a:rPr lang="tr-TR" dirty="0"/>
              <a:t>TASARIM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66780" y="1988840"/>
            <a:ext cx="8225700" cy="5400600"/>
          </a:xfrm>
        </p:spPr>
        <p:txBody>
          <a:bodyPr>
            <a:normAutofit/>
          </a:bodyPr>
          <a:lstStyle/>
          <a:p>
            <a:pPr algn="just"/>
            <a:r>
              <a:rPr lang="tr-TR" sz="2400" dirty="0">
                <a:latin typeface="Tw Cen MT" pitchFamily="34" charset="0"/>
              </a:rPr>
              <a:t>Genelde bir bütün olarak düşünülmesine rağmen yazılım tasarım aşaması adımlar halinde gerçekleştirilir.</a:t>
            </a:r>
          </a:p>
          <a:p>
            <a:pPr algn="just"/>
            <a:r>
              <a:rPr lang="tr-TR" sz="2400" dirty="0">
                <a:latin typeface="Tw Cen MT" pitchFamily="34" charset="0"/>
              </a:rPr>
              <a:t>En önemli adımlardan birisi </a:t>
            </a:r>
            <a:r>
              <a:rPr lang="tr-TR" sz="2400" b="1" dirty="0">
                <a:latin typeface="Tw Cen MT" pitchFamily="34" charset="0"/>
              </a:rPr>
              <a:t>veri tasarımıdır</a:t>
            </a:r>
            <a:r>
              <a:rPr lang="tr-TR" sz="2400" dirty="0">
                <a:latin typeface="Tw Cen MT" pitchFamily="34" charset="0"/>
              </a:rPr>
              <a:t>; çözümleme sırasında toplanan bilgilerin ve bilgi yapılarını yazılımda kullanılacak veri yapılarına dönüştürülmesini içerir. </a:t>
            </a:r>
          </a:p>
          <a:p>
            <a:pPr algn="just"/>
            <a:r>
              <a:rPr lang="tr-TR" sz="2400" dirty="0">
                <a:latin typeface="Tw Cen MT" pitchFamily="34" charset="0"/>
              </a:rPr>
              <a:t>Daha sonra gelen </a:t>
            </a:r>
            <a:r>
              <a:rPr lang="tr-TR" sz="2400" b="1" dirty="0">
                <a:latin typeface="Tw Cen MT" pitchFamily="34" charset="0"/>
              </a:rPr>
              <a:t>mimari tasarımı</a:t>
            </a:r>
            <a:r>
              <a:rPr lang="tr-TR" sz="2400" dirty="0">
                <a:latin typeface="Tw Cen MT" pitchFamily="34" charset="0"/>
              </a:rPr>
              <a:t>, yazılım birimlerinin yapısal parçalarını, birbirleriyle ilişkilerini tanımlar.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7E92-49CC-48F6-A67A-C1E55A58D822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476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TASARIM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00100" y="1428737"/>
            <a:ext cx="6629400" cy="4572032"/>
          </a:xfrm>
        </p:spPr>
        <p:txBody>
          <a:bodyPr>
            <a:normAutofit/>
          </a:bodyPr>
          <a:lstStyle/>
          <a:p>
            <a:pPr algn="just"/>
            <a:r>
              <a:rPr lang="tr-TR" b="1" dirty="0">
                <a:latin typeface="Tw Cen MT" pitchFamily="34" charset="0"/>
              </a:rPr>
              <a:t>Yordamsal tasarım, </a:t>
            </a:r>
            <a:r>
              <a:rPr lang="tr-TR" dirty="0">
                <a:latin typeface="Tw Cen MT" pitchFamily="34" charset="0"/>
              </a:rPr>
              <a:t>yazılımı oluşturan yapısal birimler yordam ve fonksiyonlar haline dönüştürür. </a:t>
            </a:r>
          </a:p>
          <a:p>
            <a:pPr algn="just"/>
            <a:r>
              <a:rPr lang="tr-TR" b="1" dirty="0" err="1">
                <a:latin typeface="Tw Cen MT" pitchFamily="34" charset="0"/>
              </a:rPr>
              <a:t>Arayüz</a:t>
            </a:r>
            <a:r>
              <a:rPr lang="tr-TR" b="1" dirty="0">
                <a:latin typeface="Tw Cen MT" pitchFamily="34" charset="0"/>
              </a:rPr>
              <a:t> tasarımı </a:t>
            </a:r>
            <a:r>
              <a:rPr lang="tr-TR" dirty="0">
                <a:latin typeface="Tw Cen MT" pitchFamily="34" charset="0"/>
              </a:rPr>
              <a:t>da insan-makine etkileşiminin şeklini, </a:t>
            </a:r>
            <a:r>
              <a:rPr lang="tr-TR" dirty="0" err="1">
                <a:latin typeface="Tw Cen MT" pitchFamily="34" charset="0"/>
              </a:rPr>
              <a:t>altsistemlerle</a:t>
            </a:r>
            <a:r>
              <a:rPr lang="tr-TR" dirty="0">
                <a:latin typeface="Tw Cen MT" pitchFamily="34" charset="0"/>
              </a:rPr>
              <a:t> olan </a:t>
            </a:r>
            <a:r>
              <a:rPr lang="tr-TR" dirty="0" err="1">
                <a:latin typeface="Tw Cen MT" pitchFamily="34" charset="0"/>
              </a:rPr>
              <a:t>arayüzlerin</a:t>
            </a:r>
            <a:r>
              <a:rPr lang="tr-TR" dirty="0">
                <a:latin typeface="Tw Cen MT" pitchFamily="34" charset="0"/>
              </a:rPr>
              <a:t> ayrıntılarını içerir. </a:t>
            </a:r>
          </a:p>
          <a:p>
            <a:pPr algn="just"/>
            <a:r>
              <a:rPr lang="tr-TR" dirty="0">
                <a:latin typeface="Tw Cen MT" pitchFamily="34" charset="0"/>
              </a:rPr>
              <a:t>Tüm bunlar bir belgede toplanır, değerlendirilir ve sonra da kodlama aşamasına geçilir.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zet">
  <a:themeElements>
    <a:clrScheme name="Özel 10">
      <a:dk1>
        <a:sysClr val="windowText" lastClr="000000"/>
      </a:dk1>
      <a:lt1>
        <a:sysClr val="window" lastClr="FFFFFF"/>
      </a:lt1>
      <a:dk2>
        <a:srgbClr val="22595A"/>
      </a:dk2>
      <a:lt2>
        <a:srgbClr val="FFFFFF"/>
      </a:lt2>
      <a:accent1>
        <a:srgbClr val="46B2B5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Rozet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ze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TM10001106[[fn=Rozet]]</Template>
  <TotalTime>364</TotalTime>
  <Words>2826</Words>
  <Application>Microsoft Office PowerPoint</Application>
  <PresentationFormat>Ekran Gösterisi (4:3)</PresentationFormat>
  <Paragraphs>353</Paragraphs>
  <Slides>62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62</vt:i4>
      </vt:variant>
    </vt:vector>
  </HeadingPairs>
  <TitlesOfParts>
    <vt:vector size="75" baseType="lpstr">
      <vt:lpstr>Arial</vt:lpstr>
      <vt:lpstr>Arial Bold</vt:lpstr>
      <vt:lpstr>Arial Bold Italic</vt:lpstr>
      <vt:lpstr>Calibri</vt:lpstr>
      <vt:lpstr>Gill Sans MT</vt:lpstr>
      <vt:lpstr>Impact</vt:lpstr>
      <vt:lpstr>Times New Roman</vt:lpstr>
      <vt:lpstr>Tw Cen MT</vt:lpstr>
      <vt:lpstr>Tw Cen MT Bold</vt:lpstr>
      <vt:lpstr>Tw Cen MT Bold Italic</vt:lpstr>
      <vt:lpstr>Tw Cen MT Italic</vt:lpstr>
      <vt:lpstr>Wingdings</vt:lpstr>
      <vt:lpstr>Rozet</vt:lpstr>
      <vt:lpstr>PowerPoint Sunusu</vt:lpstr>
      <vt:lpstr>PowerPoint Sunusu</vt:lpstr>
      <vt:lpstr>PowerPoint Sunusu</vt:lpstr>
      <vt:lpstr>TASARIM</vt:lpstr>
      <vt:lpstr>TASARIM</vt:lpstr>
      <vt:lpstr>PowerPoint Sunusu</vt:lpstr>
      <vt:lpstr>PowerPoint Sunusu</vt:lpstr>
      <vt:lpstr>TASARIM</vt:lpstr>
      <vt:lpstr>TASARIM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Veri Tasarımı </vt:lpstr>
      <vt:lpstr>Veri Tasarımı </vt:lpstr>
      <vt:lpstr>Veri Tasarımı </vt:lpstr>
      <vt:lpstr>Veri Tasarımı </vt:lpstr>
      <vt:lpstr>PowerPoint Sunusu</vt:lpstr>
      <vt:lpstr>PowerPoint Sunusu</vt:lpstr>
      <vt:lpstr>PowerPoint Sunusu</vt:lpstr>
      <vt:lpstr>PowerPoint Sunusu</vt:lpstr>
      <vt:lpstr>Software architecture: example</vt:lpstr>
      <vt:lpstr>PowerPoint Sunusu</vt:lpstr>
      <vt:lpstr>  Katmanlı Yazılım Mimarisi </vt:lpstr>
      <vt:lpstr>  Katmanlı Yazılım Mimarisi   2-Katmanlı mimari</vt:lpstr>
      <vt:lpstr> Katmanlı Yazılım Mimarisi   2-Katmanlı mimari</vt:lpstr>
      <vt:lpstr> Katmanlı Yazılım Mimarisi   2-Katmanlı mimari </vt:lpstr>
      <vt:lpstr> Katmanlı Yazılım Mimarisi   3-Katmanlı mimari, </vt:lpstr>
      <vt:lpstr> Katmanlı Yazılım Mimarisi   3-Katmanlı mimari</vt:lpstr>
      <vt:lpstr>Katmanlı Yazılım Mimarisi   3-Katmanlı mimari</vt:lpstr>
      <vt:lpstr>PowerPoint Sunusu</vt:lpstr>
      <vt:lpstr>Aday mimariler: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Yordamsal Tasarım</vt:lpstr>
      <vt:lpstr>PowerPoint Sunusu</vt:lpstr>
      <vt:lpstr>Yordamsal Tasarım</vt:lpstr>
      <vt:lpstr>Yordamsal Tasarım</vt:lpstr>
      <vt:lpstr>PowerPoint Sunusu</vt:lpstr>
      <vt:lpstr>PowerPoint Sunusu</vt:lpstr>
      <vt:lpstr>PowerPoint Sunusu</vt:lpstr>
    </vt:vector>
  </TitlesOfParts>
  <Company>Investintech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A2E_Engine</dc:creator>
  <cp:lastModifiedBy>Dr. Öğr. Üyesi FERDİ DOĞAN</cp:lastModifiedBy>
  <cp:revision>38</cp:revision>
  <dcterms:created xsi:type="dcterms:W3CDTF">2012-04-12T04:35:25Z</dcterms:created>
  <dcterms:modified xsi:type="dcterms:W3CDTF">2024-11-21T13:09:21Z</dcterms:modified>
</cp:coreProperties>
</file>