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314" r:id="rId2"/>
    <p:sldId id="315" r:id="rId3"/>
    <p:sldId id="316" r:id="rId4"/>
    <p:sldId id="317" r:id="rId5"/>
    <p:sldId id="279" r:id="rId6"/>
    <p:sldId id="280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81" r:id="rId18"/>
    <p:sldId id="282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408F3-EE69-4254-AA66-EB8D3A9225E0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6B813-259E-4839-AA65-FD731BD5393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27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5925" y="777875"/>
            <a:ext cx="3460750" cy="2595563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56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4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786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6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0385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21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2640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27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306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47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FE1A89-D761-4ACC-9412-4F6BA1BA85B8}" type="datetimeFigureOut">
              <a:rPr lang="tr-TR" smtClean="0"/>
              <a:pPr/>
              <a:t>28.11.2024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1845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553" name="Rectangle 236552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3788" y="382385"/>
            <a:ext cx="4511923" cy="1492132"/>
          </a:xfrm>
        </p:spPr>
        <p:txBody>
          <a:bodyPr>
            <a:normAutofit/>
          </a:bodyPr>
          <a:lstStyle/>
          <a:p>
            <a:r>
              <a:rPr lang="tr-TR" sz="3600"/>
              <a:t>Başlangıç Tasarım Gözden Geçirme</a:t>
            </a:r>
          </a:p>
        </p:txBody>
      </p:sp>
      <p:sp>
        <p:nvSpPr>
          <p:cNvPr id="236555" name="Rectangle 236554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286001"/>
            <a:ext cx="5146823" cy="457198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sz="1800" dirty="0"/>
              <a:t>Yapılan tasarım çalışmasının bir önceki geliştirme aşaması olan analiz aşamasında belirlenen gereksinimleri karşılayıp karşılamadığının belirlenmesidir.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tr-TR" dirty="0"/>
              <a:t>Sistem gereksinimlerine yardımcı olan kullanıcılar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tr-TR" dirty="0"/>
              <a:t>Sistem analizini yapan çözümleyiciler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tr-TR" dirty="0"/>
              <a:t>Sistemin kullanıcıları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tr-TR" dirty="0"/>
              <a:t>Tasarımcılar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tr-TR" dirty="0"/>
              <a:t>Yönlendirici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tr-TR" dirty="0"/>
              <a:t>Sekreter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tr-TR" dirty="0"/>
              <a:t>Sistemi geliştirecek programcılar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tr-TR" dirty="0"/>
              <a:t>dan oluşan bir grup tarafından yapılır.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573788" y="6375679"/>
            <a:ext cx="1747291" cy="348462"/>
          </a:xfrm>
        </p:spPr>
        <p:txBody>
          <a:bodyPr>
            <a:normAutofit/>
          </a:bodyPr>
          <a:lstStyle/>
          <a:p>
            <a:endParaRPr lang="el-G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36549" name="Picture 236548" descr="Beyaz arka plan üzerinde elektronik bileşenler">
            <a:extLst>
              <a:ext uri="{FF2B5EF4-FFF2-40B4-BE49-F238E27FC236}">
                <a16:creationId xmlns:a16="http://schemas.microsoft.com/office/drawing/2014/main" id="{111D531C-D26F-4749-5D47-B28A0D85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46" r="-1" b="-1"/>
          <a:stretch/>
        </p:blipFill>
        <p:spPr>
          <a:xfrm>
            <a:off x="5542359" y="10"/>
            <a:ext cx="3601641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457950" y="6375679"/>
            <a:ext cx="211455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>
                <a:solidFill>
                  <a:srgbClr val="FFFFFF"/>
                </a:solidFill>
              </a:rPr>
              <a:t>Yansı - </a:t>
            </a:r>
            <a:fld id="{2B888FAE-A303-44CE-AE89-F5727731FAFC}" type="slidenum">
              <a:rPr lang="el-G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l-GR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 err="1"/>
              <a:t>Arayüzü</a:t>
            </a:r>
            <a:r>
              <a:rPr lang="tr-TR" dirty="0"/>
              <a:t> tasarımında insan etkeni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19310" y="2132856"/>
            <a:ext cx="7804150" cy="4130675"/>
          </a:xfrm>
          <a:noFill/>
        </p:spPr>
        <p:txBody>
          <a:bodyPr lIns="90840" tIns="44623" rIns="90840" bIns="44623"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</a:rPr>
              <a:t>Sınırlı kısa süreli hafıza</a:t>
            </a:r>
            <a:endParaRPr lang="en-GB" sz="2400" dirty="0">
              <a:solidFill>
                <a:schemeClr val="tx2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tr-TR" sz="2000" dirty="0">
                <a:solidFill>
                  <a:schemeClr val="tx1"/>
                </a:solidFill>
              </a:rPr>
              <a:t>İnsan aynı anda 7 bilgi birimi aklında </a:t>
            </a:r>
            <a:r>
              <a:rPr lang="tr-TR" sz="2000" dirty="0" smtClean="0">
                <a:solidFill>
                  <a:schemeClr val="tx1"/>
                </a:solidFill>
              </a:rPr>
              <a:t>tutabilir</a:t>
            </a:r>
            <a:r>
              <a:rPr lang="tr-TR" sz="2000" dirty="0">
                <a:solidFill>
                  <a:schemeClr val="tx1"/>
                </a:solidFill>
              </a:rPr>
              <a:t>. Eğer </a:t>
            </a:r>
            <a:r>
              <a:rPr lang="tr-TR" sz="2000" dirty="0" err="1">
                <a:solidFill>
                  <a:schemeClr val="tx1"/>
                </a:solidFill>
              </a:rPr>
              <a:t>arayüzünde</a:t>
            </a:r>
            <a:r>
              <a:rPr lang="tr-TR" sz="2000" dirty="0">
                <a:solidFill>
                  <a:schemeClr val="tx1"/>
                </a:solidFill>
              </a:rPr>
              <a:t> bundan fazla birim ifade edilirse, bu hatalara neden </a:t>
            </a:r>
            <a:r>
              <a:rPr lang="tr-TR" sz="2000" dirty="0" smtClean="0">
                <a:solidFill>
                  <a:schemeClr val="tx1"/>
                </a:solidFill>
              </a:rPr>
              <a:t>olabilir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</a:rPr>
              <a:t>İnsan hata yapar</a:t>
            </a:r>
            <a:endParaRPr lang="en-GB" sz="2400" dirty="0">
              <a:solidFill>
                <a:schemeClr val="tx2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tr-TR" sz="2000" dirty="0">
                <a:solidFill>
                  <a:schemeClr val="tx1"/>
                </a:solidFill>
              </a:rPr>
              <a:t>İnsan hata yaparsa ve sistem yanlış çalışırsa, uygun olmayan alarm ve bildiri(</a:t>
            </a:r>
            <a:r>
              <a:rPr lang="tr-TR" sz="2000" dirty="0" err="1">
                <a:solidFill>
                  <a:schemeClr val="tx1"/>
                </a:solidFill>
              </a:rPr>
              <a:t>message</a:t>
            </a:r>
            <a:r>
              <a:rPr lang="tr-TR" sz="2000" dirty="0">
                <a:solidFill>
                  <a:schemeClr val="tx1"/>
                </a:solidFill>
              </a:rPr>
              <a:t>) insanın heyecanını </a:t>
            </a:r>
            <a:r>
              <a:rPr lang="tr-TR" sz="2000" dirty="0" err="1">
                <a:solidFill>
                  <a:schemeClr val="tx1"/>
                </a:solidFill>
              </a:rPr>
              <a:t>yüklseltir</a:t>
            </a:r>
            <a:r>
              <a:rPr lang="tr-TR" sz="2000" dirty="0">
                <a:solidFill>
                  <a:schemeClr val="tx1"/>
                </a:solidFill>
              </a:rPr>
              <a:t> ve böylelikle de daha çok hatalara sebep ola biler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</a:rPr>
              <a:t>İnsanlar farklıdırlar</a:t>
            </a:r>
            <a:endParaRPr lang="en-GB" sz="2400" dirty="0">
              <a:solidFill>
                <a:schemeClr val="tx2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tr-TR" sz="2000" dirty="0">
                <a:solidFill>
                  <a:schemeClr val="tx1"/>
                </a:solidFill>
              </a:rPr>
              <a:t>İnsanların fiziki yetenekleri çok farklıdır. Tasarımcı </a:t>
            </a:r>
            <a:r>
              <a:rPr lang="tr-TR" sz="2000" dirty="0" err="1">
                <a:solidFill>
                  <a:schemeClr val="tx1"/>
                </a:solidFill>
              </a:rPr>
              <a:t>arayüzünü</a:t>
            </a:r>
            <a:r>
              <a:rPr lang="tr-TR" sz="2000" dirty="0">
                <a:solidFill>
                  <a:schemeClr val="tx1"/>
                </a:solidFill>
              </a:rPr>
              <a:t> kiminse özel yeteneğine dayanarak yapmamalıdır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</a:rPr>
              <a:t>İnsanlar, etkileşim üsluplarını seçmede farklılık gösteriyorlar</a:t>
            </a:r>
            <a:endParaRPr lang="en-GB" sz="2400" dirty="0">
              <a:solidFill>
                <a:schemeClr val="tx2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tr-TR" sz="2000" dirty="0"/>
              <a:t>Bazıları şekli sever, bazıları metinleri</a:t>
            </a:r>
            <a:endParaRPr lang="en-GB" sz="20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/>
              <a:t>Tasarım ilkeleri</a:t>
            </a:r>
            <a:endParaRPr lang="en-GB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algn="just"/>
            <a:r>
              <a:rPr lang="tr-TR" sz="2400" dirty="0">
                <a:solidFill>
                  <a:schemeClr val="tx1"/>
                </a:solidFill>
              </a:rPr>
              <a:t>KAT  sistemin kullanıcılarının isteklerini, deneyimlerini ve yeteneklerini hesaba almalıdır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tr-TR" sz="2400" dirty="0">
                <a:solidFill>
                  <a:schemeClr val="tx1"/>
                </a:solidFill>
              </a:rPr>
              <a:t>Tasarımcılar insanın fiziki ve zihni yeteneklerinin sınırlarını (sınırlı kısa zamanlı hafıza) dikkate almalı ve insanın hata </a:t>
            </a:r>
            <a:r>
              <a:rPr lang="tr-TR" sz="2400" dirty="0" smtClean="0">
                <a:solidFill>
                  <a:schemeClr val="tx1"/>
                </a:solidFill>
              </a:rPr>
              <a:t>yapabileceğini </a:t>
            </a:r>
            <a:r>
              <a:rPr lang="tr-TR" sz="2400" dirty="0">
                <a:solidFill>
                  <a:schemeClr val="tx1"/>
                </a:solidFill>
              </a:rPr>
              <a:t>hesaba almalıdırlar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/>
              <a:t>Tasarım ilkeleri (devamı)</a:t>
            </a:r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51147" y="1484784"/>
            <a:ext cx="8208963" cy="4824413"/>
          </a:xfrm>
          <a:noFill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tr-TR" sz="2400" dirty="0"/>
              <a:t>Kullanıcı arkadaşlığı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tr-TR" sz="2000" dirty="0" err="1">
                <a:solidFill>
                  <a:schemeClr val="tx1"/>
                </a:solidFill>
              </a:rPr>
              <a:t>Arayüzü</a:t>
            </a:r>
            <a:r>
              <a:rPr lang="tr-TR" sz="2000" dirty="0">
                <a:solidFill>
                  <a:schemeClr val="tx1"/>
                </a:solidFill>
              </a:rPr>
              <a:t>  bilgisayar terimlerini değil, kullanıcıya yönelik ifadeleri ve kavramları içermelidir</a:t>
            </a:r>
            <a:r>
              <a:rPr lang="en-GB" sz="2000" dirty="0">
                <a:solidFill>
                  <a:schemeClr val="tx1"/>
                </a:solidFill>
              </a:rPr>
              <a:t>. </a:t>
            </a:r>
            <a:r>
              <a:rPr lang="tr-TR" sz="2000" dirty="0">
                <a:solidFill>
                  <a:schemeClr val="tx1"/>
                </a:solidFill>
              </a:rPr>
              <a:t>Örneğin, ofis sisteminde e-mail, </a:t>
            </a:r>
            <a:r>
              <a:rPr lang="tr-TR" sz="2000" dirty="0" err="1" smtClean="0">
                <a:solidFill>
                  <a:schemeClr val="tx1"/>
                </a:solidFill>
              </a:rPr>
              <a:t>direktori</a:t>
            </a:r>
            <a:r>
              <a:rPr lang="tr-TR" sz="2000" dirty="0" smtClean="0">
                <a:solidFill>
                  <a:schemeClr val="tx1"/>
                </a:solidFill>
              </a:rPr>
              <a:t> gibi </a:t>
            </a:r>
            <a:r>
              <a:rPr lang="tr-TR" sz="2000" dirty="0">
                <a:solidFill>
                  <a:schemeClr val="tx1"/>
                </a:solidFill>
              </a:rPr>
              <a:t>kavramlar yerine mektup, klasör, belge  kavramları işletilmelidir</a:t>
            </a:r>
            <a:endParaRPr lang="en-GB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 dirty="0"/>
              <a:t>Uyumluluk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tr-TR" sz="2000" dirty="0">
                <a:solidFill>
                  <a:schemeClr val="tx1"/>
                </a:solidFill>
              </a:rPr>
              <a:t>Sistemdeki komutların ve mönülerin biçimleri aynı olmalı, işaretlemeler benzer olmalıdır</a:t>
            </a:r>
            <a:r>
              <a:rPr lang="en-GB" sz="20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En az beklenmedik olay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tr-TR" sz="2000" dirty="0">
                <a:solidFill>
                  <a:schemeClr val="tx1"/>
                </a:solidFill>
              </a:rPr>
              <a:t>Eğer komutlar belli bir yolla işlem yapıyorsa, kullanıcı komutların işlemlerini tahmin edebilmelidir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/>
              <a:t>Tasarım ilkeleri (devamı)</a:t>
            </a:r>
            <a:endParaRPr lang="en-GB" dirty="0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algn="just">
              <a:lnSpc>
                <a:spcPct val="80000"/>
              </a:lnSpc>
            </a:pPr>
            <a:r>
              <a:rPr lang="tr-TR" sz="2400" dirty="0" err="1"/>
              <a:t>Kurtarılabilirlik</a:t>
            </a:r>
            <a:endParaRPr lang="en-GB" sz="2400" dirty="0"/>
          </a:p>
          <a:p>
            <a:pPr lvl="1" algn="just">
              <a:lnSpc>
                <a:spcPct val="80000"/>
              </a:lnSpc>
            </a:pPr>
            <a:r>
              <a:rPr lang="tr-TR" sz="2000" dirty="0">
                <a:solidFill>
                  <a:schemeClr val="tx1"/>
                </a:solidFill>
              </a:rPr>
              <a:t>Sistem kullanıcı hatalarına belirli bir esneklik sağlamalı, bu  hataların düzeltmesine izin vermelidir. Bunun için işlemi geri alma , dağıtıcı (silici)işlemlerin doğrulanması gibi olanaklar kullanıla bilir</a:t>
            </a:r>
            <a:endParaRPr lang="en-GB" sz="2000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tr-TR" sz="2400" dirty="0"/>
              <a:t>Kullanıcı kılavuzu</a:t>
            </a:r>
            <a:endParaRPr lang="en-GB" sz="2400" dirty="0"/>
          </a:p>
          <a:p>
            <a:pPr lvl="1" algn="just">
              <a:lnSpc>
                <a:spcPct val="80000"/>
              </a:lnSpc>
            </a:pPr>
            <a:r>
              <a:rPr lang="tr-TR" sz="2000" dirty="0">
                <a:solidFill>
                  <a:schemeClr val="tx1"/>
                </a:solidFill>
              </a:rPr>
              <a:t>Yardım sistemleri, çevrimiçi talimatlar gibi kullanıcı kılavuzları hazırlanmalıdır</a:t>
            </a:r>
            <a:endParaRPr lang="en-GB" sz="2000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tr-TR" sz="2400" dirty="0"/>
              <a:t>Kullanıcı farklılığı</a:t>
            </a:r>
            <a:endParaRPr lang="en-GB" sz="2400" dirty="0"/>
          </a:p>
          <a:p>
            <a:pPr lvl="1" algn="just">
              <a:lnSpc>
                <a:spcPct val="80000"/>
              </a:lnSpc>
            </a:pPr>
            <a:r>
              <a:rPr lang="tr-TR" sz="2000" dirty="0">
                <a:solidFill>
                  <a:schemeClr val="tx1"/>
                </a:solidFill>
              </a:rPr>
              <a:t>Farklı kullanıcılar için etkileşim yöntem ve araçları desteklenmelidir. Örneğin, kullanıcı görmede zorluk çeke bilir ve buna göre de metinler büyük görüne bilmesi sağlanmalıdır</a:t>
            </a:r>
            <a:endParaRPr lang="en-GB" sz="2000" dirty="0">
              <a:solidFill>
                <a:schemeClr val="tx1"/>
              </a:solidFill>
            </a:endParaRPr>
          </a:p>
          <a:p>
            <a:pPr lvl="1" algn="just">
              <a:lnSpc>
                <a:spcPct val="8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/>
              <a:t>KAT sorunları</a:t>
            </a: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algn="just"/>
            <a:r>
              <a:rPr lang="tr-TR" sz="2400" dirty="0">
                <a:solidFill>
                  <a:schemeClr val="tx2"/>
                </a:solidFill>
              </a:rPr>
              <a:t>Etkileşimli sistem tasarımında 2 sorun çözülmelidir:</a:t>
            </a:r>
            <a:endParaRPr lang="en-GB" sz="2400" dirty="0">
              <a:solidFill>
                <a:schemeClr val="tx2"/>
              </a:solidFill>
            </a:endParaRPr>
          </a:p>
          <a:p>
            <a:pPr lvl="1" algn="just"/>
            <a:r>
              <a:rPr lang="tr-TR" sz="2000" dirty="0">
                <a:solidFill>
                  <a:schemeClr val="tx1"/>
                </a:solidFill>
              </a:rPr>
              <a:t>Kullanıcı, bilgisayar sistemine nasıl bilgi vermelidir?</a:t>
            </a:r>
            <a:endParaRPr lang="en-GB" sz="2000" dirty="0">
              <a:solidFill>
                <a:schemeClr val="tx1"/>
              </a:solidFill>
            </a:endParaRPr>
          </a:p>
          <a:p>
            <a:pPr lvl="1" algn="just"/>
            <a:r>
              <a:rPr lang="tr-TR" sz="2000" dirty="0">
                <a:solidFill>
                  <a:schemeClr val="tx1"/>
                </a:solidFill>
              </a:rPr>
              <a:t>Bilgisayar sisteminin,  kullanıcıya sunduğu bilgi nasıl ifade edilmelidir?</a:t>
            </a:r>
            <a:endParaRPr lang="en-GB" sz="2000" dirty="0">
              <a:solidFill>
                <a:schemeClr val="tx1"/>
              </a:solidFill>
            </a:endParaRPr>
          </a:p>
          <a:p>
            <a:pPr algn="just"/>
            <a:r>
              <a:rPr lang="tr-TR" sz="2400" dirty="0"/>
              <a:t>Kullanıcı etkileşimi ve bilgi tasviri, kullanıcı </a:t>
            </a:r>
            <a:r>
              <a:rPr lang="tr-TR" sz="2400" dirty="0" err="1"/>
              <a:t>arayüzü</a:t>
            </a:r>
            <a:r>
              <a:rPr lang="tr-TR" sz="2400" dirty="0"/>
              <a:t> ile bütünleşmelidir</a:t>
            </a:r>
            <a:r>
              <a:rPr lang="en-GB" sz="2400" dirty="0"/>
              <a:t>.</a:t>
            </a:r>
          </a:p>
          <a:p>
            <a:pPr algn="just"/>
            <a:endParaRPr lang="en-GB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/>
              <a:t>Etkileşim üslupları</a:t>
            </a:r>
            <a:endParaRPr lang="en-GB" dirty="0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>
                <a:solidFill>
                  <a:schemeClr val="tx1"/>
                </a:solidFill>
              </a:rPr>
              <a:t>Doğrudan işleme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tr-TR" b="1" dirty="0">
                <a:solidFill>
                  <a:schemeClr val="tx1"/>
                </a:solidFill>
              </a:rPr>
              <a:t>Menü seçme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Form </a:t>
            </a:r>
            <a:r>
              <a:rPr lang="tr-TR" b="1" dirty="0">
                <a:solidFill>
                  <a:schemeClr val="tx1"/>
                </a:solidFill>
              </a:rPr>
              <a:t>doldurma 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Komut dili</a:t>
            </a:r>
          </a:p>
          <a:p>
            <a:r>
              <a:rPr lang="tr-TR" dirty="0">
                <a:solidFill>
                  <a:schemeClr val="tx1"/>
                </a:solidFill>
              </a:rPr>
              <a:t>Doğal dil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Etkileşim üslupları</a:t>
            </a:r>
            <a:endParaRPr lang="en-US"/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980063"/>
              </p:ext>
            </p:extLst>
          </p:nvPr>
        </p:nvGraphicFramePr>
        <p:xfrm>
          <a:off x="1331640" y="1700808"/>
          <a:ext cx="6980238" cy="506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6537407" imgH="4507173" progId="Word.Document.8">
                  <p:embed/>
                </p:oleObj>
              </mc:Choice>
              <mc:Fallback>
                <p:oleObj name="Document" r:id="rId3" imgW="6537407" imgH="4507173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700808"/>
                        <a:ext cx="6980238" cy="506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Bilgi Gösterimi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dirty="0"/>
              <a:t>Yalnızca içinde bulunulan konu çerçevesi ile ilgili bilgi gösterilmeli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dirty="0"/>
              <a:t>Veri çokluğu ile kullanıcı bunaltılmamalı, grafik ve resimler kullanılmalı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dirty="0"/>
              <a:t>Tutarlı başlık, renkleme ve kısaltma kullanılmalı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dirty="0"/>
              <a:t>Hata mesajları açıklayıcı ve anlaşılır olmalı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dirty="0"/>
              <a:t>Değişik tür bilgiler kendi içinde sınıflandırılmalı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Yansı - </a:t>
            </a:r>
            <a:fld id="{E8ECDDCE-6F8F-49B9-9206-220B90639427}" type="slidenum">
              <a:rPr lang="el-GR"/>
              <a:pPr/>
              <a:t>17</a:t>
            </a:fld>
            <a:endParaRPr lang="el-G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96795" y="382385"/>
            <a:ext cx="4751503" cy="1492132"/>
          </a:xfrm>
        </p:spPr>
        <p:txBody>
          <a:bodyPr>
            <a:normAutofit/>
          </a:bodyPr>
          <a:lstStyle/>
          <a:p>
            <a:r>
              <a:rPr lang="tr-TR"/>
              <a:t>Veri Girişi</a:t>
            </a:r>
          </a:p>
        </p:txBody>
      </p:sp>
      <p:pic>
        <p:nvPicPr>
          <p:cNvPr id="216069" name="Picture 216068" descr="Renkli kağıttaki çizimler">
            <a:extLst>
              <a:ext uri="{FF2B5EF4-FFF2-40B4-BE49-F238E27FC236}">
                <a16:creationId xmlns:a16="http://schemas.microsoft.com/office/drawing/2014/main" id="{07068199-C6AD-3515-41DF-AB7A70B9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18" r="46477"/>
          <a:stretch/>
        </p:blipFill>
        <p:spPr>
          <a:xfrm>
            <a:off x="516325" y="-9525"/>
            <a:ext cx="1175355" cy="6867525"/>
          </a:xfrm>
          <a:prstGeom prst="rect">
            <a:avLst/>
          </a:prstGeom>
        </p:spPr>
      </p:pic>
      <p:sp>
        <p:nvSpPr>
          <p:cNvPr id="216082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2208005" y="2286001"/>
            <a:ext cx="6440293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tr-TR" dirty="0"/>
              <a:t>Kullanıcı hareketleri en aza indirilmeli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tr-TR" dirty="0"/>
              <a:t>Gösterim ve girdi sahaları birbirinden ayrılmalı (renk)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tr-TR" dirty="0"/>
              <a:t>Kullanıcı uyarlamasına izin verilmeli, kullanıcı bazı özellikleri tanımlayabilmeli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tr-TR" dirty="0"/>
              <a:t>Kullanılan konu ile ilgili gereksiz komutlar </a:t>
            </a:r>
            <a:r>
              <a:rPr lang="tr-TR" dirty="0" err="1"/>
              <a:t>deaktifleştirilmeli</a:t>
            </a:r>
            <a:endParaRPr lang="tr-TR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tr-TR" dirty="0"/>
              <a:t>Bütün girdiler için yardım kolaylıkları olmalı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938758" y="6375679"/>
            <a:ext cx="1747292" cy="348462"/>
          </a:xfrm>
        </p:spPr>
        <p:txBody>
          <a:bodyPr>
            <a:normAutofit/>
          </a:bodyPr>
          <a:lstStyle/>
          <a:p>
            <a:endParaRPr lang="el-GR">
              <a:solidFill>
                <a:schemeClr val="bg1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7458958" y="6375679"/>
            <a:ext cx="1113542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/>
              <a:t>Yansı - </a:t>
            </a:r>
            <a:fld id="{676D6A39-F401-43EA-A25D-54FACDC836B5}" type="slidenum">
              <a:rPr lang="el-GR"/>
              <a:pPr>
                <a:spcAft>
                  <a:spcPts val="600"/>
                </a:spcAft>
              </a:pPr>
              <a:t>18</a:t>
            </a:fld>
            <a:endParaRPr lang="el-GR"/>
          </a:p>
        </p:txBody>
      </p:sp>
      <p:sp>
        <p:nvSpPr>
          <p:cNvPr id="216084" name="Rectangle 216083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041" name="Rectangle 44040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3788" y="382385"/>
            <a:ext cx="4511923" cy="1492132"/>
          </a:xfrm>
        </p:spPr>
        <p:txBody>
          <a:bodyPr lIns="90840" tIns="44623" rIns="90840" bIns="44623">
            <a:normAutofit/>
          </a:bodyPr>
          <a:lstStyle/>
          <a:p>
            <a:r>
              <a:rPr lang="tr-TR" dirty="0"/>
              <a:t>Renk kullanımı</a:t>
            </a:r>
            <a:endParaRPr lang="en-GB" dirty="0"/>
          </a:p>
        </p:txBody>
      </p:sp>
      <p:sp>
        <p:nvSpPr>
          <p:cNvPr id="44043" name="Rectangle 44042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73788" y="2286001"/>
            <a:ext cx="6158452" cy="4076699"/>
          </a:xfrm>
        </p:spPr>
        <p:txBody>
          <a:bodyPr lIns="90840" tIns="44623" rIns="90840" bIns="44623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dirty="0"/>
              <a:t>Renk, arayüzüne ilave boyut kazandırır ve kullanıcıya karmaşık bilgi yapılarını anlamakta yardım eder</a:t>
            </a:r>
            <a:r>
              <a:rPr lang="en-GB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tr-TR" dirty="0"/>
              <a:t>Renk istisnai olaylara dikkati çekmek için kullanıla bilir</a:t>
            </a:r>
            <a:r>
              <a:rPr lang="en-GB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tr-TR" dirty="0"/>
              <a:t>Arayüzü tasarımında renk kullanımı zamanı genel hatalar:</a:t>
            </a:r>
            <a:endParaRPr lang="en-GB" dirty="0"/>
          </a:p>
          <a:p>
            <a:pPr lvl="1" algn="just">
              <a:lnSpc>
                <a:spcPct val="100000"/>
              </a:lnSpc>
            </a:pPr>
            <a:r>
              <a:rPr lang="tr-TR" dirty="0"/>
              <a:t>Anlamları ifade ederken</a:t>
            </a:r>
            <a:r>
              <a:rPr lang="en-GB" dirty="0"/>
              <a:t>;</a:t>
            </a:r>
          </a:p>
          <a:p>
            <a:pPr lvl="1" algn="just">
              <a:lnSpc>
                <a:spcPct val="100000"/>
              </a:lnSpc>
            </a:pPr>
            <a:r>
              <a:rPr lang="tr-TR" b="1" dirty="0"/>
              <a:t>Görüntülerde çok fazla renk kullanımı</a:t>
            </a:r>
            <a:r>
              <a:rPr lang="en-GB" b="1" dirty="0"/>
              <a:t>.</a:t>
            </a:r>
          </a:p>
        </p:txBody>
      </p:sp>
      <p:pic>
        <p:nvPicPr>
          <p:cNvPr id="44037" name="Picture 44036" descr="Renkli matematik öğrenme nesneleri">
            <a:extLst>
              <a:ext uri="{FF2B5EF4-FFF2-40B4-BE49-F238E27FC236}">
                <a16:creationId xmlns:a16="http://schemas.microsoft.com/office/drawing/2014/main" id="{0513EBAA-7BB1-0772-D57A-E44C1181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99" r="35045" b="-1"/>
          <a:stretch/>
        </p:blipFill>
        <p:spPr>
          <a:xfrm>
            <a:off x="6732240" y="10"/>
            <a:ext cx="2411760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577" name="Rectangle 237576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3788" y="382385"/>
            <a:ext cx="4511923" cy="1492132"/>
          </a:xfrm>
        </p:spPr>
        <p:txBody>
          <a:bodyPr>
            <a:normAutofit/>
          </a:bodyPr>
          <a:lstStyle/>
          <a:p>
            <a:r>
              <a:rPr lang="tr-TR" sz="4000"/>
              <a:t>Ayrıntılı Tasarım Gözden Geçirme</a:t>
            </a:r>
          </a:p>
        </p:txBody>
      </p:sp>
      <p:sp>
        <p:nvSpPr>
          <p:cNvPr id="237579" name="Rectangle 237578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573788" y="2286001"/>
            <a:ext cx="6662508" cy="359359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dirty="0"/>
              <a:t>Başlangıç tasarımı gözden geçirme çalışmasının tamamlanmasından sonra, tasarımın teknik uygunluğunu belirlemek için Ayrıntılı Tasarım Gözden Geçirme çalışması yapılır. Bu çalışmada;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tr-TR" dirty="0"/>
              <a:t>Çözümleyiciler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tr-TR" dirty="0"/>
              <a:t>Sistem Tasarımcıları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tr-TR" dirty="0"/>
              <a:t>Sistem Geliştiriciler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</a:pPr>
            <a:r>
              <a:rPr lang="tr-TR" dirty="0"/>
              <a:t>Sekreter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tr-TR" dirty="0"/>
              <a:t>den oluşan bir ekip kullanılır.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573788" y="6375679"/>
            <a:ext cx="1747291" cy="348462"/>
          </a:xfrm>
        </p:spPr>
        <p:txBody>
          <a:bodyPr>
            <a:normAutofit/>
          </a:bodyPr>
          <a:lstStyle/>
          <a:p>
            <a:endParaRPr lang="el-G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37573" name="Picture 237572" descr="Kağıt üzerindeki bir kağıda ulaşan, kağıdın ve Yapışkan notların tam olarak bulunduğu kişi">
            <a:extLst>
              <a:ext uri="{FF2B5EF4-FFF2-40B4-BE49-F238E27FC236}">
                <a16:creationId xmlns:a16="http://schemas.microsoft.com/office/drawing/2014/main" id="{B17008AB-DA8E-3FB2-34E2-57286F44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76" r="32968" b="-1"/>
          <a:stretch/>
        </p:blipFill>
        <p:spPr>
          <a:xfrm>
            <a:off x="7396709" y="10"/>
            <a:ext cx="1747291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457950" y="6375679"/>
            <a:ext cx="211455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>
                <a:solidFill>
                  <a:srgbClr val="FFFFFF"/>
                </a:solidFill>
              </a:rPr>
              <a:t>Yansı - </a:t>
            </a:r>
            <a:fld id="{5261D387-945F-4B53-A2F9-FFCC20134061}" type="slidenum">
              <a:rPr lang="el-G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l-GR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065" name="Rectangle 45064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3788" y="382385"/>
            <a:ext cx="4511923" cy="1492132"/>
          </a:xfrm>
        </p:spPr>
        <p:txBody>
          <a:bodyPr lIns="90840" tIns="44623" rIns="90840" bIns="44623">
            <a:normAutofit/>
          </a:bodyPr>
          <a:lstStyle/>
          <a:p>
            <a:r>
              <a:rPr lang="tr-TR" sz="4700"/>
              <a:t>Renk kullanımı (devamı)</a:t>
            </a:r>
            <a:endParaRPr lang="en-GB" sz="4700"/>
          </a:p>
        </p:txBody>
      </p:sp>
      <p:sp>
        <p:nvSpPr>
          <p:cNvPr id="45067" name="Rectangle 45066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73788" y="2286001"/>
            <a:ext cx="6374476" cy="4383359"/>
          </a:xfrm>
        </p:spPr>
        <p:txBody>
          <a:bodyPr lIns="90840" tIns="44623" rIns="90840" bIns="44623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sz="1900" dirty="0"/>
              <a:t>Sınırlı sayıda renk kullanmalı ve onların kullanımında tutucu olmalı</a:t>
            </a:r>
            <a:r>
              <a:rPr lang="en-GB" sz="1900" dirty="0"/>
              <a:t>.</a:t>
            </a:r>
          </a:p>
          <a:p>
            <a:pPr>
              <a:lnSpc>
                <a:spcPct val="100000"/>
              </a:lnSpc>
            </a:pPr>
            <a:r>
              <a:rPr lang="tr-TR" sz="1900" dirty="0"/>
              <a:t>Sistemin durumunun değişmesini göstermek için renk değişimi kullanmalı</a:t>
            </a:r>
            <a:r>
              <a:rPr lang="en-GB" sz="1900" dirty="0"/>
              <a:t>.</a:t>
            </a:r>
          </a:p>
          <a:p>
            <a:pPr>
              <a:lnSpc>
                <a:spcPct val="100000"/>
              </a:lnSpc>
            </a:pPr>
            <a:r>
              <a:rPr lang="tr-TR" sz="1900" dirty="0"/>
              <a:t>Renk şifrelemelerini, kullanıcının gerçekleştirmeye çalıştığı meseleleri desteklemek için kullanmalı</a:t>
            </a:r>
            <a:r>
              <a:rPr lang="en-GB" sz="1900" dirty="0"/>
              <a:t>.</a:t>
            </a:r>
          </a:p>
          <a:p>
            <a:pPr>
              <a:lnSpc>
                <a:spcPct val="100000"/>
              </a:lnSpc>
            </a:pPr>
            <a:r>
              <a:rPr lang="tr-TR" sz="1900" dirty="0"/>
              <a:t>Renk şifrelemelerini düşünerek ve uyumlu biçimde kullanmalı</a:t>
            </a:r>
            <a:r>
              <a:rPr lang="en-GB" sz="1900" dirty="0"/>
              <a:t>.</a:t>
            </a:r>
          </a:p>
          <a:p>
            <a:pPr>
              <a:lnSpc>
                <a:spcPct val="100000"/>
              </a:lnSpc>
            </a:pPr>
            <a:r>
              <a:rPr lang="tr-TR" sz="1900" dirty="0"/>
              <a:t>Renk çiftlerinin seçiminde dikkatli olmalı</a:t>
            </a:r>
            <a:r>
              <a:rPr lang="en-GB" sz="1900" dirty="0"/>
              <a:t>.</a:t>
            </a:r>
          </a:p>
        </p:txBody>
      </p:sp>
      <p:pic>
        <p:nvPicPr>
          <p:cNvPr id="45061" name="Picture 45060" descr="Etiketli renkli grafik">
            <a:extLst>
              <a:ext uri="{FF2B5EF4-FFF2-40B4-BE49-F238E27FC236}">
                <a16:creationId xmlns:a16="http://schemas.microsoft.com/office/drawing/2014/main" id="{7CADFA69-A46F-DA17-561B-BBACE01A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657" r="27287" b="-1"/>
          <a:stretch/>
        </p:blipFill>
        <p:spPr>
          <a:xfrm>
            <a:off x="7020272" y="10"/>
            <a:ext cx="212372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/>
              <a:t>Hata bildirileri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algn="just"/>
            <a:r>
              <a:rPr lang="tr-TR" dirty="0">
                <a:solidFill>
                  <a:schemeClr val="tx1"/>
                </a:solidFill>
              </a:rPr>
              <a:t>Hata bildirisi tasarımı çok önemlidir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tr-TR" dirty="0">
                <a:solidFill>
                  <a:schemeClr val="tx1"/>
                </a:solidFill>
              </a:rPr>
              <a:t>Kötü hata bildirisi,kullanıcının sistemi kabul değil, ret etmesine neden olabilir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tr-TR" b="1" dirty="0">
                <a:solidFill>
                  <a:schemeClr val="tx1"/>
                </a:solidFill>
              </a:rPr>
              <a:t>Bildiriler kibarca ifade edilmeli, özlü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tr-TR" b="1" dirty="0">
                <a:solidFill>
                  <a:schemeClr val="tx1"/>
                </a:solidFill>
              </a:rPr>
              <a:t>tutarlı ve yapıcı olmalıdır</a:t>
            </a:r>
            <a:r>
              <a:rPr lang="en-GB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tr-TR" dirty="0">
                <a:solidFill>
                  <a:schemeClr val="tx1"/>
                </a:solidFill>
              </a:rPr>
              <a:t>Kullanıcının temel bilgileri ve deneğimi, bildiri tasarımında belirleyici  etken olmalıdır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62962" cy="719138"/>
          </a:xfrm>
          <a:noFill/>
        </p:spPr>
        <p:txBody>
          <a:bodyPr lIns="90840" tIns="44623" rIns="90840" bIns="44623">
            <a:normAutofit fontScale="90000"/>
          </a:bodyPr>
          <a:lstStyle/>
          <a:p>
            <a:r>
              <a:rPr lang="tr-TR" dirty="0"/>
              <a:t>Bildiri yazımında tasarım etkenleri</a:t>
            </a:r>
            <a:endParaRPr lang="en-GB" dirty="0"/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184266"/>
              </p:ext>
            </p:extLst>
          </p:nvPr>
        </p:nvGraphicFramePr>
        <p:xfrm>
          <a:off x="1241292" y="1700808"/>
          <a:ext cx="7869945" cy="5157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5868321" imgH="3824521" progId="Word.Document.8">
                  <p:embed/>
                </p:oleObj>
              </mc:Choice>
              <mc:Fallback>
                <p:oleObj name="Document" r:id="rId3" imgW="5868321" imgH="3824521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292" y="1700808"/>
                        <a:ext cx="7869945" cy="5157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hatası-örnek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28800"/>
            <a:ext cx="7804150" cy="413067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Varsayalım ki, hastabakıcısı, hastanın ismini girerek  kayıt bilgilerine ulaşmak istiyor bulmak istiyor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00400"/>
            <a:ext cx="61722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İyi ve kötü bildiri tasarımı-örnek</a:t>
            </a:r>
            <a:endParaRPr lang="en-US" dirty="0"/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400"/>
            <a:ext cx="7772400" cy="23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KAT süreci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</a:rPr>
              <a:t>Bu süreç 3 esas adımdan oluşuyor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Kullanıcı çözümlemesi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tr-TR" dirty="0">
                <a:solidFill>
                  <a:schemeClr val="tx1"/>
                </a:solidFill>
              </a:rPr>
              <a:t>Kullanıcının bu sistemle ne yapacağının anlaşılması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tr-TR" dirty="0">
                <a:solidFill>
                  <a:schemeClr val="tx2"/>
                </a:solidFill>
              </a:rPr>
              <a:t>istem prototipi oluşturma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Deneme için prototipler oluşturmalı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tr-TR" dirty="0" err="1">
                <a:solidFill>
                  <a:schemeClr val="tx2"/>
                </a:solidFill>
              </a:rPr>
              <a:t>Arayüzü</a:t>
            </a:r>
            <a:r>
              <a:rPr lang="tr-TR" dirty="0">
                <a:solidFill>
                  <a:schemeClr val="tx2"/>
                </a:solidFill>
              </a:rPr>
              <a:t> değerlendirme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Oluşturulmuş prototiplerin kullanıcılarla birlikte denenmesi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sz="3600" dirty="0"/>
              <a:t>Kullanıcı </a:t>
            </a:r>
            <a:r>
              <a:rPr lang="tr-TR" sz="3600" dirty="0" err="1"/>
              <a:t>arayüzünün</a:t>
            </a:r>
            <a:r>
              <a:rPr lang="tr-TR" sz="3600" dirty="0"/>
              <a:t> değerlendirilmesi</a:t>
            </a:r>
            <a:endParaRPr lang="en-GB" sz="36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 err="1">
                <a:solidFill>
                  <a:schemeClr val="tx1"/>
                </a:solidFill>
              </a:rPr>
              <a:t>Arayüzünün</a:t>
            </a:r>
            <a:r>
              <a:rPr lang="tr-TR" dirty="0">
                <a:solidFill>
                  <a:schemeClr val="tx1"/>
                </a:solidFill>
              </a:rPr>
              <a:t> değerlendirilmesi, onun uygunluğunu ölçmek için gereklidir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>
                <a:solidFill>
                  <a:srgbClr val="FF0000"/>
                </a:solidFill>
              </a:rPr>
              <a:t>Kullanılabilirlik özellikleri</a:t>
            </a:r>
            <a:endParaRPr lang="en-GB">
              <a:solidFill>
                <a:srgbClr val="FF0000"/>
              </a:solidFill>
            </a:endParaRPr>
          </a:p>
        </p:txBody>
      </p:sp>
      <p:graphicFrame>
        <p:nvGraphicFramePr>
          <p:cNvPr id="512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497116"/>
              </p:ext>
            </p:extLst>
          </p:nvPr>
        </p:nvGraphicFramePr>
        <p:xfrm>
          <a:off x="991122" y="1767682"/>
          <a:ext cx="7829350" cy="451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6023092" imgH="2992087" progId="Word.Document.8">
                  <p:embed/>
                </p:oleObj>
              </mc:Choice>
              <mc:Fallback>
                <p:oleObj name="Document" r:id="rId3" imgW="6023092" imgH="2992087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4359"/>
                      <a:stretch>
                        <a:fillRect/>
                      </a:stretch>
                    </p:blipFill>
                    <p:spPr bwMode="auto">
                      <a:xfrm>
                        <a:off x="991122" y="1767682"/>
                        <a:ext cx="7829350" cy="4513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/>
              <a:t>Basit Değerlendirme teknikleri</a:t>
            </a:r>
            <a:endParaRPr lang="en-GB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2564904"/>
            <a:ext cx="7804150" cy="4130675"/>
          </a:xfrm>
          <a:noFill/>
        </p:spPr>
        <p:txBody>
          <a:bodyPr lIns="90840" tIns="44623" rIns="90840" bIns="44623"/>
          <a:lstStyle/>
          <a:p>
            <a:r>
              <a:rPr lang="tr-TR" dirty="0">
                <a:solidFill>
                  <a:schemeClr val="tx1"/>
                </a:solidFill>
              </a:rPr>
              <a:t>Anket sorgulama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Sistemin kullanımının </a:t>
            </a:r>
            <a:r>
              <a:rPr lang="en-GB" dirty="0">
                <a:solidFill>
                  <a:schemeClr val="tx1"/>
                </a:solidFill>
              </a:rPr>
              <a:t>Video </a:t>
            </a:r>
            <a:r>
              <a:rPr lang="tr-TR" dirty="0">
                <a:solidFill>
                  <a:schemeClr val="tx1"/>
                </a:solidFill>
              </a:rPr>
              <a:t>kaydı ve bu kayıt esasında değerlendirme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>
                <a:solidFill>
                  <a:schemeClr val="tx1"/>
                </a:solidFill>
              </a:rPr>
              <a:t>Kullanım araçları ve kullanıcı hataları hakkında bilgilerin toplanması için kod yazma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/>
              <a:t>Önemli hususlar</a:t>
            </a:r>
            <a:endParaRPr lang="en-GB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955520" y="2204864"/>
            <a:ext cx="7804150" cy="4130675"/>
          </a:xfrm>
          <a:noFill/>
        </p:spPr>
        <p:txBody>
          <a:bodyPr lIns="90840" tIns="44623" rIns="90840" bIns="44623"/>
          <a:lstStyle/>
          <a:p>
            <a:pPr algn="just"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</a:rPr>
              <a:t>KAT ilkeleri, kullanıcı </a:t>
            </a:r>
            <a:r>
              <a:rPr lang="tr-TR" dirty="0" err="1">
                <a:solidFill>
                  <a:schemeClr val="tx1"/>
                </a:solidFill>
              </a:rPr>
              <a:t>arayüzlerinin</a:t>
            </a:r>
            <a:r>
              <a:rPr lang="tr-TR" dirty="0">
                <a:solidFill>
                  <a:schemeClr val="tx1"/>
                </a:solidFill>
              </a:rPr>
              <a:t> tasarımına yardım etmelidir</a:t>
            </a:r>
            <a:endParaRPr lang="en-GB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</a:rPr>
              <a:t>Etkileşim üslupları- doğrudan işleme, mönü sistemleri, form doldurma, komut dilleri ve doğal dil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</a:rPr>
              <a:t>Gra</a:t>
            </a:r>
            <a:r>
              <a:rPr lang="tr-TR" dirty="0" err="1">
                <a:solidFill>
                  <a:schemeClr val="tx1"/>
                </a:solidFill>
              </a:rPr>
              <a:t>fik</a:t>
            </a:r>
            <a:r>
              <a:rPr lang="tr-TR" dirty="0">
                <a:solidFill>
                  <a:schemeClr val="tx1"/>
                </a:solidFill>
              </a:rPr>
              <a:t> tasvirler değerlerin yönlerini ve yakınlığını ifade etmelidir. Kesinlik gerekiyorsa dijital tasvir kullanılmalıdır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tr-TR" dirty="0">
                <a:solidFill>
                  <a:schemeClr val="tx1"/>
                </a:solidFill>
              </a:rPr>
              <a:t>Renkler tutumlu ve uyumlu kullanılmalıdır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Belgelendirme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Yazılım tasarımı ister elle, isterse yardımcı araçlarla yapılsın, mutlaka belgelendirilmelidir. </a:t>
            </a:r>
          </a:p>
          <a:p>
            <a:pPr algn="just"/>
            <a:r>
              <a:rPr lang="tr-TR" dirty="0"/>
              <a:t>Özel bir aracın çıktısı da belge olarak kullanılabilir. Ancak, geliştirmede seçilmiş olalı yöntemin ve belgelendirme standardının uygulanması gereklidir.</a:t>
            </a:r>
          </a:p>
          <a:p>
            <a:pPr algn="just"/>
            <a:r>
              <a:rPr lang="tr-TR" dirty="0"/>
              <a:t>Yazılım tasarım aşamasında, her türlü tasarım bilgisinin yer aldığı bir </a:t>
            </a:r>
            <a:r>
              <a:rPr lang="tr-TR" b="1" dirty="0"/>
              <a:t>Yazılım Tasarım Tanımlaması (Software </a:t>
            </a:r>
            <a:r>
              <a:rPr lang="tr-TR" b="1" dirty="0" err="1"/>
              <a:t>Design</a:t>
            </a:r>
            <a:r>
              <a:rPr lang="tr-TR" b="1" dirty="0"/>
              <a:t> </a:t>
            </a:r>
            <a:r>
              <a:rPr lang="tr-TR" b="1" dirty="0" err="1"/>
              <a:t>Description</a:t>
            </a:r>
            <a:r>
              <a:rPr lang="tr-TR" b="1" dirty="0"/>
              <a:t>) </a:t>
            </a:r>
            <a:r>
              <a:rPr lang="tr-TR" dirty="0"/>
              <a:t>belgesi hazırlanır </a:t>
            </a:r>
          </a:p>
          <a:p>
            <a:pPr algn="just"/>
            <a:r>
              <a:rPr lang="tr-TR" dirty="0"/>
              <a:t>Bu belgede genellikle sonraki sayfadaki konular kapsanır: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/>
              <a:t>Önemli hususlar</a:t>
            </a:r>
            <a:endParaRPr lang="en-GB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925054" y="1628800"/>
            <a:ext cx="7804150" cy="4130675"/>
          </a:xfrm>
          <a:noFill/>
        </p:spPr>
        <p:txBody>
          <a:bodyPr lIns="90840" tIns="44623" rIns="90840" bIns="44623"/>
          <a:lstStyle/>
          <a:p>
            <a:pPr algn="just">
              <a:lnSpc>
                <a:spcPct val="80000"/>
              </a:lnSpc>
            </a:pPr>
            <a:r>
              <a:rPr lang="tr-TR" sz="2400" dirty="0">
                <a:solidFill>
                  <a:schemeClr val="tx1"/>
                </a:solidFill>
              </a:rPr>
              <a:t>KAT süreci, kullanıcı çözümlemesini, sistem prototip oluşturmasını ve prototip değerlendirmesini kapsar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tr-TR" sz="2400" dirty="0">
                <a:solidFill>
                  <a:schemeClr val="tx1"/>
                </a:solidFill>
              </a:rPr>
              <a:t>Kullanıcı </a:t>
            </a:r>
            <a:r>
              <a:rPr lang="tr-TR" sz="2400" dirty="0" err="1">
                <a:solidFill>
                  <a:schemeClr val="tx1"/>
                </a:solidFill>
              </a:rPr>
              <a:t>arayüzlerinin</a:t>
            </a:r>
            <a:r>
              <a:rPr lang="tr-TR" sz="2400" dirty="0">
                <a:solidFill>
                  <a:schemeClr val="tx1"/>
                </a:solidFill>
              </a:rPr>
              <a:t> prototipinin oluşturulması aşamalı süreç olmalıdır ve ilk kağıt  prototipler </a:t>
            </a:r>
            <a:r>
              <a:rPr lang="tr-TR" sz="2400" dirty="0" err="1">
                <a:solidFill>
                  <a:schemeClr val="tx1"/>
                </a:solidFill>
              </a:rPr>
              <a:t>arayüzlerinin</a:t>
            </a:r>
            <a:r>
              <a:rPr lang="tr-TR" sz="2400" dirty="0">
                <a:solidFill>
                  <a:schemeClr val="tx1"/>
                </a:solidFill>
              </a:rPr>
              <a:t> sonraki otomasyon prototipleri için temel olmalıdır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tr-TR" sz="2400" dirty="0">
                <a:solidFill>
                  <a:schemeClr val="tx1"/>
                </a:solidFill>
              </a:rPr>
              <a:t>Kullanıcı </a:t>
            </a:r>
            <a:r>
              <a:rPr lang="tr-TR" sz="2400" dirty="0" err="1">
                <a:solidFill>
                  <a:schemeClr val="tx1"/>
                </a:solidFill>
              </a:rPr>
              <a:t>arayüzü</a:t>
            </a:r>
            <a:r>
              <a:rPr lang="tr-TR" sz="2400" dirty="0">
                <a:solidFill>
                  <a:schemeClr val="tx1"/>
                </a:solidFill>
              </a:rPr>
              <a:t> değerlendirmede amaç , tasarımı nasıl daha iyileştirmek, kullanıcı isteklerin ne seviyede karşıladığını öğrenmektir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Kullanıcı Arayüz Prototipi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tr-TR" dirty="0"/>
              <a:t>Tasarım çalışması sonucunda, daha önceden gereksinim çalışması sırasında hazırlanmış olan kullanıcı </a:t>
            </a:r>
            <a:r>
              <a:rPr lang="tr-TR" dirty="0" err="1"/>
              <a:t>arayüz</a:t>
            </a:r>
            <a:r>
              <a:rPr lang="tr-TR" dirty="0"/>
              <a:t> prototipi, ekran ve rapor tasarımları biçimine dönüşür. Ekranlar son halini alır, raporlar kesinleşir. Kullanıcıya gösterilerek onay alınır.</a:t>
            </a:r>
          </a:p>
          <a:p>
            <a:pPr>
              <a:lnSpc>
                <a:spcPct val="90000"/>
              </a:lnSpc>
            </a:pPr>
            <a:endParaRPr lang="tr-TR" dirty="0"/>
          </a:p>
          <a:p>
            <a:pPr algn="just">
              <a:lnSpc>
                <a:spcPct val="90000"/>
              </a:lnSpc>
            </a:pPr>
            <a:r>
              <a:rPr lang="tr-TR" dirty="0"/>
              <a:t>Tüm programın tek elden çıktığının ifade edilebilmesi açısından tüm ekranların aynı şablon üzerine oturtulması önerilmektedir. 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tr-TR" b="1" dirty="0"/>
              <a:t>Menü Çubuğu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tr-TR" b="1" dirty="0"/>
              <a:t>Araç Çubuğu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tr-TR" b="1" dirty="0">
                <a:solidFill>
                  <a:srgbClr val="373187"/>
                </a:solidFill>
              </a:rPr>
              <a:t>Gövde (Değişebilir)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tr-TR" b="1" dirty="0"/>
              <a:t>Durum Çubuğu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Yansı - </a:t>
            </a:r>
            <a:fld id="{318BA2B8-AA63-4E79-A0CA-6625C3E84AC2}" type="slidenum">
              <a:rPr lang="el-GR"/>
              <a:pPr/>
              <a:t>31</a:t>
            </a:fld>
            <a:endParaRPr lang="el-G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Belgelendirme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8758" y="1268760"/>
            <a:ext cx="7633742" cy="558924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tr-TR" dirty="0"/>
              <a:t>Donanım, yazılım ve kullanıcı </a:t>
            </a:r>
            <a:r>
              <a:rPr lang="tr-TR" dirty="0" err="1"/>
              <a:t>arayüzleri</a:t>
            </a:r>
            <a:r>
              <a:rPr lang="tr-TR" dirty="0"/>
              <a:t> </a:t>
            </a:r>
          </a:p>
          <a:p>
            <a:pPr lvl="0"/>
            <a:r>
              <a:rPr lang="tr-TR" dirty="0"/>
              <a:t>Önemli yazılım işlevleri </a:t>
            </a:r>
          </a:p>
          <a:p>
            <a:pPr lvl="0"/>
            <a:r>
              <a:rPr lang="tr-TR" dirty="0"/>
              <a:t>Kullanılan veri tabanları </a:t>
            </a:r>
          </a:p>
          <a:p>
            <a:pPr lvl="0"/>
            <a:r>
              <a:rPr lang="tr-TR" dirty="0"/>
              <a:t>Önemli tasarım kararları ve kısıtlamaları</a:t>
            </a:r>
          </a:p>
          <a:p>
            <a:pPr lvl="0"/>
            <a:r>
              <a:rPr lang="tr-TR" dirty="0"/>
              <a:t> Tasarım tanımlaması </a:t>
            </a:r>
          </a:p>
          <a:p>
            <a:pPr lvl="1"/>
            <a:r>
              <a:rPr lang="tr-TR" dirty="0"/>
              <a:t>Veri tanımlaması </a:t>
            </a:r>
          </a:p>
          <a:p>
            <a:pPr lvl="1"/>
            <a:r>
              <a:rPr lang="tr-TR" dirty="0"/>
              <a:t>- Yazılım yapısı /Mimari tasarım</a:t>
            </a:r>
          </a:p>
          <a:p>
            <a:pPr lvl="1"/>
            <a:r>
              <a:rPr lang="tr-TR" dirty="0"/>
              <a:t>- </a:t>
            </a:r>
            <a:r>
              <a:rPr lang="tr-TR" dirty="0" err="1"/>
              <a:t>Arayüzler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• Ayrıntılı tasarım ( modül için açıklayıcı birer bölüm) </a:t>
            </a:r>
          </a:p>
          <a:p>
            <a:pPr lvl="1"/>
            <a:r>
              <a:rPr lang="tr-TR" dirty="0"/>
              <a:t>- Bilgi işleme özellikleri </a:t>
            </a:r>
          </a:p>
          <a:p>
            <a:pPr lvl="1"/>
            <a:r>
              <a:rPr lang="tr-TR" dirty="0"/>
              <a:t>- </a:t>
            </a:r>
            <a:r>
              <a:rPr lang="tr-TR" dirty="0" err="1"/>
              <a:t>Arayüz</a:t>
            </a:r>
            <a:r>
              <a:rPr lang="tr-TR" dirty="0"/>
              <a:t> tanımlaması</a:t>
            </a:r>
          </a:p>
          <a:p>
            <a:pPr lvl="1"/>
            <a:r>
              <a:rPr lang="tr-TR" dirty="0"/>
              <a:t> - Tasarım dili ve diğer tasarım araçları </a:t>
            </a:r>
          </a:p>
          <a:p>
            <a:pPr lvl="1"/>
            <a:r>
              <a:rPr lang="tr-TR" dirty="0"/>
              <a:t>- Veri yapıları</a:t>
            </a:r>
          </a:p>
          <a:p>
            <a:pPr lvl="0"/>
            <a:r>
              <a:rPr lang="tr-TR" dirty="0"/>
              <a:t>Dosya yapıları</a:t>
            </a:r>
          </a:p>
          <a:p>
            <a:pPr lvl="1"/>
            <a:r>
              <a:rPr lang="tr-TR" dirty="0"/>
              <a:t> - Kullanılan dosya sistemi</a:t>
            </a:r>
          </a:p>
          <a:p>
            <a:pPr lvl="0"/>
            <a:r>
              <a:rPr lang="tr-TR" dirty="0"/>
              <a:t>İsterler çapraz matrisi (hangi isterin hangi bileşenle karşılandığını gösteren bir tablo)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96795" y="382385"/>
            <a:ext cx="4751503" cy="1492132"/>
          </a:xfrm>
        </p:spPr>
        <p:txBody>
          <a:bodyPr>
            <a:normAutofit/>
          </a:bodyPr>
          <a:lstStyle/>
          <a:p>
            <a:r>
              <a:rPr lang="tr-TR" sz="4700"/>
              <a:t>Kullanıcı </a:t>
            </a:r>
            <a:r>
              <a:rPr lang="tr-TR" sz="4700" err="1"/>
              <a:t>Arayüz</a:t>
            </a:r>
            <a:r>
              <a:rPr lang="tr-TR" sz="4700"/>
              <a:t> Tasarımı</a:t>
            </a:r>
          </a:p>
        </p:txBody>
      </p:sp>
      <p:pic>
        <p:nvPicPr>
          <p:cNvPr id="196613" name="Picture 196612" descr="Verilerden oluşan soyut arka plan">
            <a:extLst>
              <a:ext uri="{FF2B5EF4-FFF2-40B4-BE49-F238E27FC236}">
                <a16:creationId xmlns:a16="http://schemas.microsoft.com/office/drawing/2014/main" id="{61B323B5-6954-FFD1-E0E1-A3869DC6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06" r="41524" b="-1"/>
          <a:stretch/>
        </p:blipFill>
        <p:spPr>
          <a:xfrm>
            <a:off x="516325" y="-9525"/>
            <a:ext cx="1957127" cy="6867525"/>
          </a:xfrm>
          <a:prstGeom prst="rect">
            <a:avLst/>
          </a:prstGeom>
        </p:spPr>
      </p:pic>
      <p:sp>
        <p:nvSpPr>
          <p:cNvPr id="196617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3203849" y="2286001"/>
            <a:ext cx="5444450" cy="3593591"/>
          </a:xfrm>
        </p:spPr>
        <p:txBody>
          <a:bodyPr>
            <a:normAutofit/>
          </a:bodyPr>
          <a:lstStyle/>
          <a:p>
            <a:endParaRPr lang="tr-TR" dirty="0"/>
          </a:p>
          <a:p>
            <a:pPr lvl="1">
              <a:buFont typeface="Wingdings" pitchFamily="2" charset="2"/>
              <a:buNone/>
            </a:pPr>
            <a:endParaRPr lang="tr-TR" dirty="0"/>
          </a:p>
          <a:p>
            <a:r>
              <a:rPr lang="tr-TR" dirty="0"/>
              <a:t>Kullanıcı </a:t>
            </a:r>
            <a:r>
              <a:rPr lang="tr-TR" dirty="0" err="1"/>
              <a:t>arayüzleri</a:t>
            </a:r>
            <a:endParaRPr lang="tr-TR" dirty="0"/>
          </a:p>
          <a:p>
            <a:pPr lvl="1">
              <a:buClr>
                <a:schemeClr val="accent2"/>
              </a:buClr>
            </a:pPr>
            <a:r>
              <a:rPr lang="tr-TR" dirty="0"/>
              <a:t>Kullanım kolaylığı ve öğrenim zamanı esastır</a:t>
            </a:r>
          </a:p>
          <a:p>
            <a:pPr lvl="1">
              <a:buClr>
                <a:schemeClr val="accent2"/>
              </a:buClr>
            </a:pPr>
            <a:r>
              <a:rPr lang="tr-TR" dirty="0"/>
              <a:t>Program=arayüz yaklaşımı vardır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938758" y="6375679"/>
            <a:ext cx="1747292" cy="348462"/>
          </a:xfrm>
        </p:spPr>
        <p:txBody>
          <a:bodyPr>
            <a:normAutofit/>
          </a:bodyPr>
          <a:lstStyle/>
          <a:p>
            <a:endParaRPr lang="el-GR">
              <a:solidFill>
                <a:schemeClr val="bg1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7458958" y="6375679"/>
            <a:ext cx="1113542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/>
              <a:t>Yansı - </a:t>
            </a:r>
            <a:fld id="{1B63F6A0-EC32-43CE-AAEC-BF3E56AFC6B8}" type="slidenum">
              <a:rPr lang="el-GR"/>
              <a:pPr>
                <a:spcAft>
                  <a:spcPts val="600"/>
                </a:spcAft>
              </a:pPr>
              <a:t>5</a:t>
            </a:fld>
            <a:endParaRPr lang="el-GR"/>
          </a:p>
        </p:txBody>
      </p:sp>
      <p:sp>
        <p:nvSpPr>
          <p:cNvPr id="196619" name="Rectangle 196618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Genel Prensipler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tr-TR"/>
              <a:t>Veri giriş formlarının tutarlı olması</a:t>
            </a:r>
          </a:p>
          <a:p>
            <a:pPr>
              <a:spcBef>
                <a:spcPct val="60000"/>
              </a:spcBef>
            </a:pPr>
            <a:r>
              <a:rPr lang="tr-TR"/>
              <a:t>Önemli silmelerde teyit alınmalı</a:t>
            </a:r>
          </a:p>
          <a:p>
            <a:pPr>
              <a:spcBef>
                <a:spcPct val="60000"/>
              </a:spcBef>
            </a:pPr>
            <a:r>
              <a:rPr lang="tr-TR"/>
              <a:t>Yapılan çoğu işlem geri alınabilmeli</a:t>
            </a:r>
          </a:p>
          <a:p>
            <a:pPr>
              <a:spcBef>
                <a:spcPct val="60000"/>
              </a:spcBef>
            </a:pPr>
            <a:r>
              <a:rPr lang="tr-TR"/>
              <a:t>Hataların affedilmesi, yanlış girişte kırılmama</a:t>
            </a:r>
          </a:p>
          <a:p>
            <a:pPr>
              <a:spcBef>
                <a:spcPct val="60000"/>
              </a:spcBef>
            </a:pPr>
            <a:r>
              <a:rPr lang="tr-TR"/>
              <a:t>Komut isimlerinin kısa ve basit olması</a:t>
            </a:r>
          </a:p>
          <a:p>
            <a:pPr>
              <a:spcBef>
                <a:spcPct val="60000"/>
              </a:spcBef>
            </a:pPr>
            <a:r>
              <a:rPr lang="tr-TR"/>
              <a:t>Menülerin ve diğer etkileşimli araçların standart yapıda kullanımı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Yansı - </a:t>
            </a:r>
            <a:fld id="{DB5F7E6E-C579-498B-9900-29D28D015D72}" type="slidenum">
              <a:rPr lang="el-GR"/>
              <a:pPr/>
              <a:t>6</a:t>
            </a:fld>
            <a:endParaRPr lang="el-G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tr-TR" dirty="0"/>
              <a:t>Kullanıcı </a:t>
            </a:r>
            <a:r>
              <a:rPr lang="tr-TR" dirty="0" err="1"/>
              <a:t>arayüzü</a:t>
            </a: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>
            <a:normAutofit fontScale="92500"/>
          </a:bodyPr>
          <a:lstStyle/>
          <a:p>
            <a:pPr algn="just"/>
            <a:r>
              <a:rPr lang="tr-TR" sz="2400" dirty="0">
                <a:solidFill>
                  <a:schemeClr val="tx1"/>
                </a:solidFill>
              </a:rPr>
              <a:t>Kullanıcı </a:t>
            </a:r>
            <a:r>
              <a:rPr lang="tr-TR" sz="2400" dirty="0" err="1">
                <a:solidFill>
                  <a:schemeClr val="tx1"/>
                </a:solidFill>
              </a:rPr>
              <a:t>arayüzleri</a:t>
            </a:r>
            <a:r>
              <a:rPr lang="tr-TR" sz="2400" dirty="0">
                <a:solidFill>
                  <a:schemeClr val="tx1"/>
                </a:solidFill>
              </a:rPr>
              <a:t>, kullanıcıların isteklerini, başarılarını, deneyimlerini karşılamalıdır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tr-TR" sz="2400" dirty="0">
                <a:solidFill>
                  <a:schemeClr val="tx1"/>
                </a:solidFill>
              </a:rPr>
              <a:t>Kullanıcı, sistem hakkında çoğu zaman sistemin işlevselliğine göre değil, kullanıcı </a:t>
            </a:r>
            <a:r>
              <a:rPr lang="tr-TR" sz="2400" dirty="0" err="1">
                <a:solidFill>
                  <a:schemeClr val="tx1"/>
                </a:solidFill>
              </a:rPr>
              <a:t>arayüzüne</a:t>
            </a:r>
            <a:r>
              <a:rPr lang="tr-TR" sz="2400" dirty="0">
                <a:solidFill>
                  <a:schemeClr val="tx1"/>
                </a:solidFill>
              </a:rPr>
              <a:t> göre değerlendirme yapar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tr-TR" sz="2400" b="1" dirty="0">
                <a:solidFill>
                  <a:schemeClr val="tx1"/>
                </a:solidFill>
              </a:rPr>
              <a:t>Kötü tasarlanmış </a:t>
            </a:r>
            <a:r>
              <a:rPr lang="tr-TR" sz="2400" b="1" dirty="0" err="1">
                <a:solidFill>
                  <a:schemeClr val="tx1"/>
                </a:solidFill>
              </a:rPr>
              <a:t>arayüzü</a:t>
            </a:r>
            <a:r>
              <a:rPr lang="tr-TR" sz="2400" b="1" dirty="0">
                <a:solidFill>
                  <a:schemeClr val="tx1"/>
                </a:solidFill>
              </a:rPr>
              <a:t>, kullanıcının ciddi hatalar yapmasına neden ola bilir</a:t>
            </a:r>
            <a:r>
              <a:rPr lang="en-GB" sz="24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tr-TR" sz="2400" b="1" dirty="0">
                <a:solidFill>
                  <a:schemeClr val="tx1"/>
                </a:solidFill>
              </a:rPr>
              <a:t>Kötü tasarlanmış </a:t>
            </a:r>
            <a:r>
              <a:rPr lang="tr-TR" sz="2400" b="1" dirty="0" err="1">
                <a:solidFill>
                  <a:schemeClr val="tx1"/>
                </a:solidFill>
              </a:rPr>
              <a:t>arayüzü</a:t>
            </a:r>
            <a:r>
              <a:rPr lang="tr-TR" sz="2400" b="1" dirty="0">
                <a:solidFill>
                  <a:schemeClr val="tx1"/>
                </a:solidFill>
              </a:rPr>
              <a:t>, pek çok yazılım sisteminin hiçbir zaman kullanılmamasının başlıca nedenidir</a:t>
            </a:r>
            <a:r>
              <a:rPr lang="en-GB" sz="2400"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Grafiksel Kullanıcı </a:t>
            </a:r>
            <a:r>
              <a:rPr lang="tr-TR" dirty="0" err="1"/>
              <a:t>Arayüzü</a:t>
            </a:r>
            <a:r>
              <a:rPr lang="tr-TR" dirty="0"/>
              <a:t>-GUI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2344940"/>
            <a:ext cx="8470900" cy="413067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Grafiksel </a:t>
            </a:r>
            <a:r>
              <a:rPr lang="tr-TR" dirty="0" err="1">
                <a:solidFill>
                  <a:schemeClr val="tx1"/>
                </a:solidFill>
              </a:rPr>
              <a:t>arayüzlerinin</a:t>
            </a:r>
            <a:r>
              <a:rPr lang="tr-TR" dirty="0">
                <a:solidFill>
                  <a:schemeClr val="tx1"/>
                </a:solidFill>
              </a:rPr>
              <a:t> özellikleri:</a:t>
            </a:r>
          </a:p>
          <a:p>
            <a:pPr lvl="1"/>
            <a:r>
              <a:rPr lang="tr-TR" dirty="0">
                <a:solidFill>
                  <a:schemeClr val="tx1"/>
                </a:solidFill>
              </a:rPr>
              <a:t>Öğrenmek ve kullanmak kolaydır; </a:t>
            </a:r>
          </a:p>
          <a:p>
            <a:pPr lvl="1"/>
            <a:r>
              <a:rPr lang="tr-TR" dirty="0">
                <a:solidFill>
                  <a:schemeClr val="tx1"/>
                </a:solidFill>
              </a:rPr>
              <a:t>Sistemle etkileşimi kullanıcı birden fazla ekran (pencere) ile kurabilir; bir meseleden diğerine geçiş kolaylaşıyor;</a:t>
            </a:r>
          </a:p>
          <a:p>
            <a:pPr lvl="1"/>
            <a:r>
              <a:rPr lang="tr-TR" dirty="0">
                <a:solidFill>
                  <a:schemeClr val="tx1"/>
                </a:solidFill>
              </a:rPr>
              <a:t>Ekranın her hangi noktasındaki  nesneye anında erişim mümkündür</a:t>
            </a:r>
          </a:p>
          <a:p>
            <a:pPr lvl="1">
              <a:buFontTx/>
              <a:buNone/>
            </a:pPr>
            <a:r>
              <a:rPr lang="tr-TR" dirty="0"/>
              <a:t>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Grafiksel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/>
              <a:t>Arayüzün</a:t>
            </a:r>
            <a:r>
              <a:rPr lang="tr-TR" dirty="0"/>
              <a:t> Nitelikleri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Pencereler</a:t>
            </a:r>
          </a:p>
          <a:p>
            <a:r>
              <a:rPr lang="tr-TR" dirty="0">
                <a:solidFill>
                  <a:schemeClr val="tx1"/>
                </a:solidFill>
              </a:rPr>
              <a:t>İkonlar</a:t>
            </a:r>
          </a:p>
          <a:p>
            <a:r>
              <a:rPr lang="tr-TR" dirty="0">
                <a:solidFill>
                  <a:schemeClr val="tx1"/>
                </a:solidFill>
              </a:rPr>
              <a:t>Menüler</a:t>
            </a:r>
          </a:p>
          <a:p>
            <a:r>
              <a:rPr lang="tr-TR" dirty="0">
                <a:solidFill>
                  <a:schemeClr val="tx1"/>
                </a:solidFill>
              </a:rPr>
              <a:t>Grafikler</a:t>
            </a:r>
          </a:p>
          <a:p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Özel 10">
      <a:dk1>
        <a:sysClr val="windowText" lastClr="000000"/>
      </a:dk1>
      <a:lt1>
        <a:sysClr val="window" lastClr="FFFFFF"/>
      </a:lt1>
      <a:dk2>
        <a:srgbClr val="22595A"/>
      </a:dk2>
      <a:lt2>
        <a:srgbClr val="FFFFFF"/>
      </a:lt2>
      <a:accent1>
        <a:srgbClr val="46B2B5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245</TotalTime>
  <Words>1195</Words>
  <Application>Microsoft Office PowerPoint</Application>
  <PresentationFormat>Ekran Gösterisi (4:3)</PresentationFormat>
  <Paragraphs>174</Paragraphs>
  <Slides>31</Slides>
  <Notes>12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9" baseType="lpstr">
      <vt:lpstr>Arial</vt:lpstr>
      <vt:lpstr>Calibri</vt:lpstr>
      <vt:lpstr>Corbel</vt:lpstr>
      <vt:lpstr>Gill Sans MT</vt:lpstr>
      <vt:lpstr>Impact</vt:lpstr>
      <vt:lpstr>Wingdings</vt:lpstr>
      <vt:lpstr>Rozet</vt:lpstr>
      <vt:lpstr>Document</vt:lpstr>
      <vt:lpstr>Başlangıç Tasarım Gözden Geçirme</vt:lpstr>
      <vt:lpstr>Ayrıntılı Tasarım Gözden Geçirme</vt:lpstr>
      <vt:lpstr>Belgelendirme</vt:lpstr>
      <vt:lpstr>Belgelendirme</vt:lpstr>
      <vt:lpstr>Kullanıcı Arayüz Tasarımı</vt:lpstr>
      <vt:lpstr>Genel Prensipler</vt:lpstr>
      <vt:lpstr>Kullanıcı arayüzü</vt:lpstr>
      <vt:lpstr>Grafiksel Kullanıcı Arayüzü-GUI </vt:lpstr>
      <vt:lpstr>Grafiksel Arayüzün Nitelikleri</vt:lpstr>
      <vt:lpstr>Arayüzü tasarımında insan etkeni</vt:lpstr>
      <vt:lpstr>Tasarım ilkeleri</vt:lpstr>
      <vt:lpstr>Tasarım ilkeleri (devamı)</vt:lpstr>
      <vt:lpstr>Tasarım ilkeleri (devamı)</vt:lpstr>
      <vt:lpstr>KAT sorunları</vt:lpstr>
      <vt:lpstr>Etkileşim üslupları</vt:lpstr>
      <vt:lpstr>Etkileşim üslupları</vt:lpstr>
      <vt:lpstr>Bilgi Gösterimi</vt:lpstr>
      <vt:lpstr>Veri Girişi</vt:lpstr>
      <vt:lpstr>Renk kullanımı</vt:lpstr>
      <vt:lpstr>Renk kullanımı (devamı)</vt:lpstr>
      <vt:lpstr>Hata bildirileri</vt:lpstr>
      <vt:lpstr>Bildiri yazımında tasarım etkenleri</vt:lpstr>
      <vt:lpstr>Kullanıcı hatası-örnek</vt:lpstr>
      <vt:lpstr>İyi ve kötü bildiri tasarımı-örnek</vt:lpstr>
      <vt:lpstr>KAT süreci</vt:lpstr>
      <vt:lpstr>Kullanıcı arayüzünün değerlendirilmesi</vt:lpstr>
      <vt:lpstr>Kullanılabilirlik özellikleri</vt:lpstr>
      <vt:lpstr>Basit Değerlendirme teknikleri</vt:lpstr>
      <vt:lpstr>Önemli hususlar</vt:lpstr>
      <vt:lpstr>Önemli hususlar</vt:lpstr>
      <vt:lpstr>Kullanıcı Arayüz Prototipi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ANALİZ TASARIM İLİŞKİSİ</dc:title>
  <dc:creator>BUKET</dc:creator>
  <cp:lastModifiedBy>Dr. Öğr. Üyesi FERDİ DOĞAN</cp:lastModifiedBy>
  <cp:revision>36</cp:revision>
  <dcterms:created xsi:type="dcterms:W3CDTF">2011-04-12T11:02:41Z</dcterms:created>
  <dcterms:modified xsi:type="dcterms:W3CDTF">2024-11-27T21:57:39Z</dcterms:modified>
</cp:coreProperties>
</file>