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6"/>
  </p:notesMasterIdLst>
  <p:handoutMasterIdLst>
    <p:handoutMasterId r:id="rId57"/>
  </p:handoutMasterIdLst>
  <p:sldIdLst>
    <p:sldId id="257" r:id="rId2"/>
    <p:sldId id="313" r:id="rId3"/>
    <p:sldId id="258" r:id="rId4"/>
    <p:sldId id="259" r:id="rId5"/>
    <p:sldId id="261" r:id="rId6"/>
    <p:sldId id="264" r:id="rId7"/>
    <p:sldId id="262" r:id="rId8"/>
    <p:sldId id="263" r:id="rId9"/>
    <p:sldId id="318" r:id="rId10"/>
    <p:sldId id="265" r:id="rId11"/>
    <p:sldId id="314" r:id="rId12"/>
    <p:sldId id="266" r:id="rId13"/>
    <p:sldId id="267" r:id="rId14"/>
    <p:sldId id="315" r:id="rId15"/>
    <p:sldId id="268" r:id="rId16"/>
    <p:sldId id="269" r:id="rId17"/>
    <p:sldId id="319" r:id="rId18"/>
    <p:sldId id="270" r:id="rId19"/>
    <p:sldId id="271" r:id="rId20"/>
    <p:sldId id="304" r:id="rId21"/>
    <p:sldId id="320" r:id="rId22"/>
    <p:sldId id="272" r:id="rId23"/>
    <p:sldId id="273" r:id="rId24"/>
    <p:sldId id="274" r:id="rId25"/>
    <p:sldId id="321" r:id="rId26"/>
    <p:sldId id="305" r:id="rId27"/>
    <p:sldId id="275" r:id="rId28"/>
    <p:sldId id="276" r:id="rId29"/>
    <p:sldId id="284" r:id="rId30"/>
    <p:sldId id="285" r:id="rId31"/>
    <p:sldId id="287" r:id="rId32"/>
    <p:sldId id="322" r:id="rId33"/>
    <p:sldId id="289" r:id="rId34"/>
    <p:sldId id="288" r:id="rId35"/>
    <p:sldId id="306" r:id="rId36"/>
    <p:sldId id="316" r:id="rId37"/>
    <p:sldId id="317" r:id="rId38"/>
    <p:sldId id="290" r:id="rId39"/>
    <p:sldId id="283" r:id="rId40"/>
    <p:sldId id="291" r:id="rId41"/>
    <p:sldId id="311" r:id="rId42"/>
    <p:sldId id="292" r:id="rId43"/>
    <p:sldId id="293" r:id="rId44"/>
    <p:sldId id="298" r:id="rId45"/>
    <p:sldId id="297" r:id="rId46"/>
    <p:sldId id="299" r:id="rId47"/>
    <p:sldId id="300" r:id="rId48"/>
    <p:sldId id="301" r:id="rId49"/>
    <p:sldId id="277" r:id="rId50"/>
    <p:sldId id="312" r:id="rId51"/>
    <p:sldId id="323" r:id="rId52"/>
    <p:sldId id="307" r:id="rId53"/>
    <p:sldId id="308" r:id="rId54"/>
    <p:sldId id="309" r:id="rId55"/>
  </p:sldIdLst>
  <p:sldSz cx="9144000" cy="6858000" type="screen4x3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8257" autoAdjust="0"/>
  </p:normalViewPr>
  <p:slideViewPr>
    <p:cSldViewPr>
      <p:cViewPr varScale="1">
        <p:scale>
          <a:sx n="59" d="100"/>
          <a:sy n="59" d="100"/>
        </p:scale>
        <p:origin x="17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2052"/>
    </p:cViewPr>
  </p:sorter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73787-8A5F-4447-8066-3933D91DEC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36B149-F730-4DFF-91DB-61DDA8E49DE8}">
      <dgm:prSet/>
      <dgm:spPr/>
      <dgm:t>
        <a:bodyPr/>
        <a:lstStyle/>
        <a:p>
          <a:pPr algn="just"/>
          <a:r>
            <a:rPr lang="tr-TR" dirty="0">
              <a:latin typeface="Times" panose="02020603060405020304" pitchFamily="18" charset="0"/>
            </a:rPr>
            <a:t>Gerçekleştirim çalışması, tasarım sonucu üretilen süreç ve veri tabanının fiziksel yapısını içeren</a:t>
          </a:r>
          <a:r>
            <a:rPr lang="tr-TR" b="1" dirty="0">
              <a:latin typeface="Times" panose="02020603060405020304" pitchFamily="18" charset="0"/>
            </a:rPr>
            <a:t> fiziksel modelin bilgisayar ortamında çalışan yazılım biçimine dönüştürülmesi</a:t>
          </a:r>
          <a:r>
            <a:rPr lang="tr-TR" dirty="0">
              <a:latin typeface="Times" panose="02020603060405020304" pitchFamily="18" charset="0"/>
            </a:rPr>
            <a:t> çalışmalarını içerir. </a:t>
          </a:r>
          <a:endParaRPr lang="en-US" dirty="0">
            <a:latin typeface="Times" panose="02020603060405020304" pitchFamily="18" charset="0"/>
          </a:endParaRPr>
        </a:p>
      </dgm:t>
    </dgm:pt>
    <dgm:pt modelId="{45CBDF76-B854-4625-9288-ABA13D0A887C}" type="parTrans" cxnId="{35B4652C-3D1B-491B-AB47-8EB46D566763}">
      <dgm:prSet/>
      <dgm:spPr/>
      <dgm:t>
        <a:bodyPr/>
        <a:lstStyle/>
        <a:p>
          <a:endParaRPr lang="en-US"/>
        </a:p>
      </dgm:t>
    </dgm:pt>
    <dgm:pt modelId="{3B74502E-AF0E-4E31-8643-A4BE639D193E}" type="sibTrans" cxnId="{35B4652C-3D1B-491B-AB47-8EB46D566763}">
      <dgm:prSet/>
      <dgm:spPr/>
      <dgm:t>
        <a:bodyPr/>
        <a:lstStyle/>
        <a:p>
          <a:endParaRPr lang="en-US"/>
        </a:p>
      </dgm:t>
    </dgm:pt>
    <dgm:pt modelId="{99819374-BC6D-4ADE-B636-B9AE8CC89F47}">
      <dgm:prSet/>
      <dgm:spPr/>
      <dgm:t>
        <a:bodyPr/>
        <a:lstStyle/>
        <a:p>
          <a:pPr algn="just"/>
          <a:r>
            <a:rPr lang="tr-TR" dirty="0"/>
            <a:t>Yazılımın geliştirilmesi için her şeyden önce belirli bir </a:t>
          </a:r>
          <a:r>
            <a:rPr lang="tr-TR" b="1" dirty="0"/>
            <a:t>yazılım geliştirme ortamının </a:t>
          </a:r>
          <a:r>
            <a:rPr lang="tr-TR" dirty="0"/>
            <a:t>seçilmesi gerekmektedir. </a:t>
          </a:r>
          <a:endParaRPr lang="en-US" dirty="0"/>
        </a:p>
      </dgm:t>
    </dgm:pt>
    <dgm:pt modelId="{3041117E-96F8-4A78-8469-1EC82E0B5D29}" type="parTrans" cxnId="{707CCFF5-8A40-4F16-9771-7D5C0ED15EDE}">
      <dgm:prSet/>
      <dgm:spPr/>
      <dgm:t>
        <a:bodyPr/>
        <a:lstStyle/>
        <a:p>
          <a:endParaRPr lang="en-US"/>
        </a:p>
      </dgm:t>
    </dgm:pt>
    <dgm:pt modelId="{8616F0EB-AD95-4F01-94AA-EE7EDA17F5B3}" type="sibTrans" cxnId="{707CCFF5-8A40-4F16-9771-7D5C0ED15EDE}">
      <dgm:prSet/>
      <dgm:spPr/>
      <dgm:t>
        <a:bodyPr/>
        <a:lstStyle/>
        <a:p>
          <a:endParaRPr lang="en-US"/>
        </a:p>
      </dgm:t>
    </dgm:pt>
    <dgm:pt modelId="{44928B84-9685-4D4B-8A9D-9CC70F318E4B}">
      <dgm:prSet/>
      <dgm:spPr/>
      <dgm:t>
        <a:bodyPr/>
        <a:lstStyle/>
        <a:p>
          <a:r>
            <a:rPr lang="tr-TR"/>
            <a:t>Söz konusu ortam, kullanılacak </a:t>
          </a:r>
          <a:r>
            <a:rPr lang="tr-TR" b="1"/>
            <a:t>programlama dili ve yazılım geliştirme araçlarını </a:t>
          </a:r>
          <a:r>
            <a:rPr lang="tr-TR"/>
            <a:t>içerir. </a:t>
          </a:r>
          <a:endParaRPr lang="en-US"/>
        </a:p>
      </dgm:t>
    </dgm:pt>
    <dgm:pt modelId="{68B94F36-AFB2-491E-AE9E-87A45E3DF0B2}" type="parTrans" cxnId="{69ACD144-1D4C-4D30-8B71-B752D70D65AC}">
      <dgm:prSet/>
      <dgm:spPr/>
      <dgm:t>
        <a:bodyPr/>
        <a:lstStyle/>
        <a:p>
          <a:endParaRPr lang="en-US"/>
        </a:p>
      </dgm:t>
    </dgm:pt>
    <dgm:pt modelId="{0C0FB717-0B99-4A79-A84E-A94C6B7B4E98}" type="sibTrans" cxnId="{69ACD144-1D4C-4D30-8B71-B752D70D65AC}">
      <dgm:prSet/>
      <dgm:spPr/>
      <dgm:t>
        <a:bodyPr/>
        <a:lstStyle/>
        <a:p>
          <a:endParaRPr lang="en-US"/>
        </a:p>
      </dgm:t>
    </dgm:pt>
    <dgm:pt modelId="{04120893-794B-44E2-8CB8-B36EDD6EC4B8}" type="pres">
      <dgm:prSet presAssocID="{AA373787-8A5F-4447-8066-3933D91DEC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6AB8B3FB-DA17-46AC-B5FA-AFE676AC4C00}" type="pres">
      <dgm:prSet presAssocID="{E736B149-F730-4DFF-91DB-61DDA8E49D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1D2FD499-4216-479B-AB60-3F72C93ADBC3}" type="pres">
      <dgm:prSet presAssocID="{3B74502E-AF0E-4E31-8643-A4BE639D193E}" presName="spacer" presStyleCnt="0"/>
      <dgm:spPr/>
    </dgm:pt>
    <dgm:pt modelId="{5C72B8BC-7CB7-4E05-B95D-420315F96F2C}" type="pres">
      <dgm:prSet presAssocID="{99819374-BC6D-4ADE-B636-B9AE8CC89F4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72623B6-288B-4737-AE5F-CC39EBC3C442}" type="pres">
      <dgm:prSet presAssocID="{8616F0EB-AD95-4F01-94AA-EE7EDA17F5B3}" presName="spacer" presStyleCnt="0"/>
      <dgm:spPr/>
    </dgm:pt>
    <dgm:pt modelId="{C93E26AE-6F14-43B9-B95B-4ACB4F49B6F6}" type="pres">
      <dgm:prSet presAssocID="{44928B84-9685-4D4B-8A9D-9CC70F318E4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35B4652C-3D1B-491B-AB47-8EB46D566763}" srcId="{AA373787-8A5F-4447-8066-3933D91DEC82}" destId="{E736B149-F730-4DFF-91DB-61DDA8E49DE8}" srcOrd="0" destOrd="0" parTransId="{45CBDF76-B854-4625-9288-ABA13D0A887C}" sibTransId="{3B74502E-AF0E-4E31-8643-A4BE639D193E}"/>
    <dgm:cxn modelId="{B5BCC6DB-54AF-4BB5-B473-0DA423AB76C3}" type="presOf" srcId="{E736B149-F730-4DFF-91DB-61DDA8E49DE8}" destId="{6AB8B3FB-DA17-46AC-B5FA-AFE676AC4C00}" srcOrd="0" destOrd="0" presId="urn:microsoft.com/office/officeart/2005/8/layout/vList2"/>
    <dgm:cxn modelId="{69ACD144-1D4C-4D30-8B71-B752D70D65AC}" srcId="{AA373787-8A5F-4447-8066-3933D91DEC82}" destId="{44928B84-9685-4D4B-8A9D-9CC70F318E4B}" srcOrd="2" destOrd="0" parTransId="{68B94F36-AFB2-491E-AE9E-87A45E3DF0B2}" sibTransId="{0C0FB717-0B99-4A79-A84E-A94C6B7B4E98}"/>
    <dgm:cxn modelId="{8E262931-C45B-4410-A5BA-5B8BF5BC7061}" type="presOf" srcId="{AA373787-8A5F-4447-8066-3933D91DEC82}" destId="{04120893-794B-44E2-8CB8-B36EDD6EC4B8}" srcOrd="0" destOrd="0" presId="urn:microsoft.com/office/officeart/2005/8/layout/vList2"/>
    <dgm:cxn modelId="{64F63DDA-BC58-4F31-8CB9-3399AEB2FA5A}" type="presOf" srcId="{99819374-BC6D-4ADE-B636-B9AE8CC89F47}" destId="{5C72B8BC-7CB7-4E05-B95D-420315F96F2C}" srcOrd="0" destOrd="0" presId="urn:microsoft.com/office/officeart/2005/8/layout/vList2"/>
    <dgm:cxn modelId="{707CCFF5-8A40-4F16-9771-7D5C0ED15EDE}" srcId="{AA373787-8A5F-4447-8066-3933D91DEC82}" destId="{99819374-BC6D-4ADE-B636-B9AE8CC89F47}" srcOrd="1" destOrd="0" parTransId="{3041117E-96F8-4A78-8469-1EC82E0B5D29}" sibTransId="{8616F0EB-AD95-4F01-94AA-EE7EDA17F5B3}"/>
    <dgm:cxn modelId="{A175524A-8C3D-4ABD-B958-AE9C2186EEAC}" type="presOf" srcId="{44928B84-9685-4D4B-8A9D-9CC70F318E4B}" destId="{C93E26AE-6F14-43B9-B95B-4ACB4F49B6F6}" srcOrd="0" destOrd="0" presId="urn:microsoft.com/office/officeart/2005/8/layout/vList2"/>
    <dgm:cxn modelId="{E5F74FE5-A8C3-4A10-B83F-FDFFA26B8627}" type="presParOf" srcId="{04120893-794B-44E2-8CB8-B36EDD6EC4B8}" destId="{6AB8B3FB-DA17-46AC-B5FA-AFE676AC4C00}" srcOrd="0" destOrd="0" presId="urn:microsoft.com/office/officeart/2005/8/layout/vList2"/>
    <dgm:cxn modelId="{E9A51928-116D-4F73-AA53-EE192B4F7CDD}" type="presParOf" srcId="{04120893-794B-44E2-8CB8-B36EDD6EC4B8}" destId="{1D2FD499-4216-479B-AB60-3F72C93ADBC3}" srcOrd="1" destOrd="0" presId="urn:microsoft.com/office/officeart/2005/8/layout/vList2"/>
    <dgm:cxn modelId="{DD4389BA-A708-43FB-86C0-CF8E83067768}" type="presParOf" srcId="{04120893-794B-44E2-8CB8-B36EDD6EC4B8}" destId="{5C72B8BC-7CB7-4E05-B95D-420315F96F2C}" srcOrd="2" destOrd="0" presId="urn:microsoft.com/office/officeart/2005/8/layout/vList2"/>
    <dgm:cxn modelId="{060BED0C-349B-4EF2-AE3B-CB5ABBEE8F8E}" type="presParOf" srcId="{04120893-794B-44E2-8CB8-B36EDD6EC4B8}" destId="{A72623B6-288B-4737-AE5F-CC39EBC3C442}" srcOrd="3" destOrd="0" presId="urn:microsoft.com/office/officeart/2005/8/layout/vList2"/>
    <dgm:cxn modelId="{19997717-9DCF-41BE-8A38-7168CBB807EA}" type="presParOf" srcId="{04120893-794B-44E2-8CB8-B36EDD6EC4B8}" destId="{C93E26AE-6F14-43B9-B95B-4ACB4F49B6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8B3FB-DA17-46AC-B5FA-AFE676AC4C00}">
      <dsp:nvSpPr>
        <dsp:cNvPr id="0" name=""/>
        <dsp:cNvSpPr/>
      </dsp:nvSpPr>
      <dsp:spPr>
        <a:xfrm>
          <a:off x="0" y="315562"/>
          <a:ext cx="4691063" cy="1556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>
              <a:latin typeface="Times" panose="02020603060405020304" pitchFamily="18" charset="0"/>
            </a:rPr>
            <a:t>Gerçekleştirim çalışması, tasarım sonucu üretilen süreç ve veri tabanının fiziksel yapısını içeren</a:t>
          </a:r>
          <a:r>
            <a:rPr lang="tr-TR" sz="1900" b="1" kern="1200" dirty="0">
              <a:latin typeface="Times" panose="02020603060405020304" pitchFamily="18" charset="0"/>
            </a:rPr>
            <a:t> fiziksel modelin bilgisayar ortamında çalışan yazılım biçimine dönüştürülmesi</a:t>
          </a:r>
          <a:r>
            <a:rPr lang="tr-TR" sz="1900" kern="1200" dirty="0">
              <a:latin typeface="Times" panose="02020603060405020304" pitchFamily="18" charset="0"/>
            </a:rPr>
            <a:t> çalışmalarını içerir. </a:t>
          </a:r>
          <a:endParaRPr lang="en-US" sz="1900" kern="1200" dirty="0">
            <a:latin typeface="Times" panose="02020603060405020304" pitchFamily="18" charset="0"/>
          </a:endParaRPr>
        </a:p>
      </dsp:txBody>
      <dsp:txXfrm>
        <a:off x="75963" y="391525"/>
        <a:ext cx="4539137" cy="1404174"/>
      </dsp:txXfrm>
    </dsp:sp>
    <dsp:sp modelId="{5C72B8BC-7CB7-4E05-B95D-420315F96F2C}">
      <dsp:nvSpPr>
        <dsp:cNvPr id="0" name=""/>
        <dsp:cNvSpPr/>
      </dsp:nvSpPr>
      <dsp:spPr>
        <a:xfrm>
          <a:off x="0" y="1926382"/>
          <a:ext cx="4691063" cy="1556100"/>
        </a:xfrm>
        <a:prstGeom prst="round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 dirty="0"/>
            <a:t>Yazılımın geliştirilmesi için her şeyden önce belirli bir </a:t>
          </a:r>
          <a:r>
            <a:rPr lang="tr-TR" sz="1900" b="1" kern="1200" dirty="0"/>
            <a:t>yazılım geliştirme ortamının </a:t>
          </a:r>
          <a:r>
            <a:rPr lang="tr-TR" sz="1900" kern="1200" dirty="0"/>
            <a:t>seçilmesi gerekmektedir. </a:t>
          </a:r>
          <a:endParaRPr lang="en-US" sz="1900" kern="1200" dirty="0"/>
        </a:p>
      </dsp:txBody>
      <dsp:txXfrm>
        <a:off x="75963" y="2002345"/>
        <a:ext cx="4539137" cy="1404174"/>
      </dsp:txXfrm>
    </dsp:sp>
    <dsp:sp modelId="{C93E26AE-6F14-43B9-B95B-4ACB4F49B6F6}">
      <dsp:nvSpPr>
        <dsp:cNvPr id="0" name=""/>
        <dsp:cNvSpPr/>
      </dsp:nvSpPr>
      <dsp:spPr>
        <a:xfrm>
          <a:off x="0" y="3537202"/>
          <a:ext cx="4691063" cy="1556100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900" kern="1200"/>
            <a:t>Söz konusu ortam, kullanılacak </a:t>
          </a:r>
          <a:r>
            <a:rPr lang="tr-TR" sz="1900" b="1" kern="1200"/>
            <a:t>programlama dili ve yazılım geliştirme araçlarını </a:t>
          </a:r>
          <a:r>
            <a:rPr lang="tr-TR" sz="1900" kern="1200"/>
            <a:t>içerir. </a:t>
          </a:r>
          <a:endParaRPr lang="en-US" sz="1900" kern="1200"/>
        </a:p>
      </dsp:txBody>
      <dsp:txXfrm>
        <a:off x="75963" y="3613165"/>
        <a:ext cx="4539137" cy="1404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9C2C9-2184-4174-8D5E-1A7DB480A36F}" type="datetimeFigureOut">
              <a:rPr lang="tr-TR" smtClean="0"/>
              <a:pPr/>
              <a:t>6.12.2024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CEA00-D611-4F26-AA39-A7CF41D8C54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200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53ED0-10C6-4603-BFE0-0DAE292C84B3}" type="datetimeFigureOut">
              <a:rPr lang="tr-TR" smtClean="0"/>
              <a:pPr/>
              <a:t>6.12.2024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Asıl metin stillerini düzenlemek için tıklatın</a:t>
            </a:r>
          </a:p>
          <a:p>
            <a:pPr lvl="1"/>
            <a:r>
              <a:rPr lang="en-US"/>
              <a:t>İkinci düzey</a:t>
            </a:r>
          </a:p>
          <a:p>
            <a:pPr lvl="2"/>
            <a:r>
              <a:rPr lang="en-US"/>
              <a:t>Üçüncü düzey</a:t>
            </a:r>
          </a:p>
          <a:p>
            <a:pPr lvl="3"/>
            <a:r>
              <a:rPr lang="en-US"/>
              <a:t>Dördüncü düzey</a:t>
            </a:r>
          </a:p>
          <a:p>
            <a:pPr lvl="4"/>
            <a:r>
              <a:rPr lang="en-US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81596-535F-4B56-9EC8-99C63F85D37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609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A4BDD0-FBA4-45D2-8321-AA1BA7880BB8}" type="datetime1">
              <a:rPr lang="tr-TR" smtClean="0"/>
              <a:pPr/>
              <a:t>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73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FEC1-081F-4573-B4A7-8016EDF0794B}" type="datetime1">
              <a:rPr lang="tr-TR" smtClean="0"/>
              <a:pPr/>
              <a:t>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34943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148E-AB80-4378-BDE3-F474CA8A5D48}" type="datetime1">
              <a:rPr lang="tr-TR" smtClean="0"/>
              <a:pPr/>
              <a:t>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076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280-3373-43C0-A76F-D2754E75E2FF}" type="datetime1">
              <a:rPr lang="tr-TR" smtClean="0"/>
              <a:pPr/>
              <a:t>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8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77FEC1-081F-4573-B4A7-8016EDF0794B}" type="datetime1">
              <a:rPr lang="tr-TR" smtClean="0"/>
              <a:pPr/>
              <a:t>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3018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4FF5-8451-4D10-830C-A10261FBC62F}" type="datetime1">
              <a:rPr lang="tr-TR" smtClean="0"/>
              <a:pPr/>
              <a:t>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2255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FA33-AFC4-4993-A66A-E2E833E0C1DF}" type="datetime1">
              <a:rPr lang="tr-TR" smtClean="0"/>
              <a:pPr/>
              <a:t>6.12.2024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0779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6DE-F02A-46C2-BD67-1221AE133E58}" type="datetime1">
              <a:rPr lang="tr-TR" smtClean="0"/>
              <a:pPr/>
              <a:t>6.12.2024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431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FD1E-3B0F-402A-9E32-41840313E863}" type="datetime1">
              <a:rPr lang="tr-TR" smtClean="0"/>
              <a:pPr/>
              <a:t>6.12.2024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91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A09A3E-691A-4698-A921-5D45768AFC1F}" type="datetime1">
              <a:rPr lang="tr-TR" smtClean="0"/>
              <a:pPr/>
              <a:t>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511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2D71D711-8E7E-414C-9F21-13D77EEA8478}" type="datetime1">
              <a:rPr lang="tr-TR" smtClean="0"/>
              <a:pPr/>
              <a:t>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863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77FEC1-081F-4573-B4A7-8016EDF0794B}" type="datetime1">
              <a:rPr lang="tr-TR" smtClean="0"/>
              <a:pPr/>
              <a:t>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39A681-D5DB-41A4-8F84-47123C3EAF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3335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harpnedir.com/articles/read/?id=99&amp;title=.NET%20%C4%B0%C3%A7in%20Tavsiye%20Edilen%20%C4%B0simlendirme%20Konvansiyonlar%C4%B1%20-%20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quality-assurance-software-testing.blogspot.com/2005/10/difference-between-verification-and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38759" y="644525"/>
            <a:ext cx="2538247" cy="5408866"/>
          </a:xfrm>
        </p:spPr>
        <p:txBody>
          <a:bodyPr anchor="ctr">
            <a:normAutofit/>
          </a:bodyPr>
          <a:lstStyle/>
          <a:p>
            <a:r>
              <a:rPr lang="tr-TR" sz="2200"/>
              <a:t>GERÇEKLEŞTİRİM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457950" y="6375679"/>
            <a:ext cx="211455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7C7E92-49CC-48F6-A67A-C1E55A58D822}" type="slidenum">
              <a:rPr lang="tr-TR" smtClean="0"/>
              <a:pPr>
                <a:spcAft>
                  <a:spcPts val="600"/>
                </a:spcAft>
              </a:pPr>
              <a:t>1</a:t>
            </a:fld>
            <a:endParaRPr lang="tr-TR"/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A31FA7F3-F04D-9D02-BDBE-FA286E6C3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450577"/>
              </p:ext>
            </p:extLst>
          </p:nvPr>
        </p:nvGraphicFramePr>
        <p:xfrm>
          <a:off x="3881437" y="644525"/>
          <a:ext cx="4691063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“CASE” Ne </a:t>
            </a:r>
            <a:r>
              <a:rPr lang="fr-FR" dirty="0" err="1"/>
              <a:t>Yapar</a:t>
            </a:r>
            <a:r>
              <a:rPr lang="fr-FR" dirty="0"/>
              <a:t>, Ne </a:t>
            </a:r>
            <a:r>
              <a:rPr lang="fr-FR" dirty="0" err="1"/>
              <a:t>Yapamaz</a:t>
            </a:r>
            <a:r>
              <a:rPr lang="fr-FR" dirty="0"/>
              <a:t>?</a:t>
            </a: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CASE teknolojisi, yazılım sürecini desteklemek üzere gelisme göstermistir.</a:t>
            </a:r>
          </a:p>
          <a:p>
            <a:pPr lvl="1"/>
            <a:r>
              <a:rPr lang="tr-TR" dirty="0"/>
              <a:t>Sistem modelini </a:t>
            </a:r>
            <a:r>
              <a:rPr lang="tr-TR" dirty="0" err="1"/>
              <a:t>gelistirme</a:t>
            </a:r>
            <a:r>
              <a:rPr lang="tr-TR" dirty="0"/>
              <a:t> için grafik editörler</a:t>
            </a:r>
          </a:p>
          <a:p>
            <a:pPr lvl="1"/>
            <a:r>
              <a:rPr lang="tr-TR" dirty="0"/>
              <a:t>Kullanıcı </a:t>
            </a:r>
            <a:r>
              <a:rPr lang="tr-TR" dirty="0" err="1"/>
              <a:t>arayüzü</a:t>
            </a:r>
            <a:r>
              <a:rPr lang="tr-TR" dirty="0"/>
              <a:t> </a:t>
            </a:r>
            <a:r>
              <a:rPr lang="tr-TR" dirty="0" err="1"/>
              <a:t>olusturmak</a:t>
            </a:r>
            <a:r>
              <a:rPr lang="tr-TR" dirty="0"/>
              <a:t> için grafik kullanıcı </a:t>
            </a:r>
            <a:r>
              <a:rPr lang="tr-TR" dirty="0" err="1"/>
              <a:t>arayüzü</a:t>
            </a:r>
            <a:r>
              <a:rPr lang="tr-TR" dirty="0"/>
              <a:t> yazılımları</a:t>
            </a:r>
          </a:p>
          <a:p>
            <a:pPr lvl="1"/>
            <a:r>
              <a:rPr lang="tr-TR" dirty="0"/>
              <a:t>Programdaki hataları bulmak için hata ayıklayıcılar</a:t>
            </a:r>
          </a:p>
          <a:p>
            <a:pPr lvl="1"/>
            <a:r>
              <a:rPr lang="tr-TR" dirty="0"/>
              <a:t>Detay tasarımdan kod </a:t>
            </a:r>
            <a:r>
              <a:rPr lang="tr-TR" dirty="0" err="1"/>
              <a:t>olusturan</a:t>
            </a:r>
            <a:r>
              <a:rPr lang="tr-TR" dirty="0"/>
              <a:t> </a:t>
            </a:r>
            <a:r>
              <a:rPr lang="tr-TR" dirty="0" err="1"/>
              <a:t>dönüstürücüler</a:t>
            </a:r>
            <a:endParaRPr lang="tr-TR" dirty="0"/>
          </a:p>
          <a:p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Ancak bu </a:t>
            </a:r>
            <a:r>
              <a:rPr lang="tr-TR" dirty="0" smtClean="0"/>
              <a:t>gelişmelerden </a:t>
            </a:r>
            <a:r>
              <a:rPr lang="tr-TR" dirty="0"/>
              <a:t>hiçbiri, yazılım sürecinin insana </a:t>
            </a:r>
            <a:r>
              <a:rPr lang="tr-TR" dirty="0" smtClean="0"/>
              <a:t>bağımlı </a:t>
            </a:r>
            <a:r>
              <a:rPr lang="tr-TR" dirty="0"/>
              <a:t>unsurlarını adresleyemez.</a:t>
            </a:r>
          </a:p>
          <a:p>
            <a:pPr lvl="1"/>
            <a:r>
              <a:rPr lang="tr-TR" dirty="0"/>
              <a:t>Yazılım </a:t>
            </a:r>
            <a:r>
              <a:rPr lang="tr-TR" dirty="0" smtClean="0"/>
              <a:t>geliştirme bilişsel </a:t>
            </a:r>
            <a:r>
              <a:rPr lang="tr-TR" dirty="0"/>
              <a:t>algılama ve ifade gerektirir.</a:t>
            </a:r>
          </a:p>
          <a:p>
            <a:pPr lvl="1"/>
            <a:r>
              <a:rPr lang="tr-TR" dirty="0"/>
              <a:t>Yazılım </a:t>
            </a:r>
            <a:r>
              <a:rPr lang="tr-TR" dirty="0" smtClean="0"/>
              <a:t>geliştirme </a:t>
            </a:r>
            <a:r>
              <a:rPr lang="tr-TR" dirty="0"/>
              <a:t>ekip </a:t>
            </a:r>
            <a:r>
              <a:rPr lang="tr-TR" dirty="0" smtClean="0"/>
              <a:t>işidir </a:t>
            </a:r>
            <a:r>
              <a:rPr lang="tr-TR" dirty="0"/>
              <a:t>ve özellikle büyük kapsamlı projelerde, proje zamanının önemli kısmı </a:t>
            </a:r>
            <a:r>
              <a:rPr lang="tr-TR" dirty="0" smtClean="0"/>
              <a:t>iletişimle </a:t>
            </a:r>
            <a:r>
              <a:rPr lang="tr-TR" dirty="0"/>
              <a:t>geçer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16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Islevsel CASE Araçları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500174"/>
            <a:ext cx="8064896" cy="48244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b="1" dirty="0" err="1"/>
              <a:t>Tool</a:t>
            </a:r>
            <a:r>
              <a:rPr lang="tr-TR" b="1" dirty="0"/>
              <a:t> </a:t>
            </a:r>
            <a:r>
              <a:rPr lang="tr-TR" b="1" dirty="0" err="1"/>
              <a:t>type</a:t>
            </a:r>
            <a:r>
              <a:rPr lang="tr-TR" b="1" dirty="0"/>
              <a:t>                      </a:t>
            </a:r>
            <a:r>
              <a:rPr lang="tr-TR" b="1" dirty="0" err="1"/>
              <a:t>Examples</a:t>
            </a:r>
            <a:endParaRPr lang="tr-TR" b="1" dirty="0"/>
          </a:p>
          <a:p>
            <a:r>
              <a:rPr lang="en-US" b="1" dirty="0"/>
              <a:t>Planning tools</a:t>
            </a:r>
            <a:r>
              <a:rPr lang="tr-TR" b="1" dirty="0"/>
              <a:t>          </a:t>
            </a:r>
            <a:r>
              <a:rPr lang="en-US" b="1" dirty="0"/>
              <a:t> </a:t>
            </a:r>
            <a:r>
              <a:rPr lang="en-US" dirty="0"/>
              <a:t>PERT tools, estimation tools, spreadsheets</a:t>
            </a:r>
          </a:p>
          <a:p>
            <a:r>
              <a:rPr lang="en-US" b="1" dirty="0"/>
              <a:t>Editing tools </a:t>
            </a:r>
            <a:r>
              <a:rPr lang="tr-TR" b="1" dirty="0"/>
              <a:t>           </a:t>
            </a:r>
            <a:r>
              <a:rPr lang="en-US" dirty="0"/>
              <a:t>Text editors, diagram editors, word processors</a:t>
            </a:r>
          </a:p>
          <a:p>
            <a:r>
              <a:rPr lang="en-US" b="1" dirty="0"/>
              <a:t>Change management tools </a:t>
            </a:r>
            <a:r>
              <a:rPr lang="en-US" dirty="0"/>
              <a:t>Requirements traceability tools, change control systems</a:t>
            </a:r>
          </a:p>
          <a:p>
            <a:r>
              <a:rPr lang="en-US" b="1" dirty="0"/>
              <a:t>Configuration management tools </a:t>
            </a:r>
            <a:r>
              <a:rPr lang="en-US" dirty="0"/>
              <a:t>Version management systems, system building tools</a:t>
            </a:r>
          </a:p>
          <a:p>
            <a:r>
              <a:rPr lang="en-US" b="1" dirty="0"/>
              <a:t>Prototyping tools </a:t>
            </a:r>
            <a:r>
              <a:rPr lang="tr-TR" b="1" dirty="0"/>
              <a:t>  </a:t>
            </a:r>
            <a:r>
              <a:rPr lang="en-US" dirty="0"/>
              <a:t>Very high-level languages, user interface generators</a:t>
            </a:r>
          </a:p>
          <a:p>
            <a:r>
              <a:rPr lang="en-US" b="1" dirty="0"/>
              <a:t>Method-support tools </a:t>
            </a:r>
            <a:r>
              <a:rPr lang="en-US" dirty="0"/>
              <a:t>Design editors, data dictionaries, code generators</a:t>
            </a:r>
          </a:p>
          <a:p>
            <a:r>
              <a:rPr lang="tr-TR" b="1" dirty="0" err="1"/>
              <a:t>Language</a:t>
            </a:r>
            <a:r>
              <a:rPr lang="tr-TR" b="1" dirty="0"/>
              <a:t>-</a:t>
            </a:r>
            <a:r>
              <a:rPr lang="tr-TR" b="1" dirty="0" err="1"/>
              <a:t>processing</a:t>
            </a:r>
            <a:r>
              <a:rPr lang="tr-TR" b="1" dirty="0"/>
              <a:t> </a:t>
            </a:r>
            <a:r>
              <a:rPr lang="tr-TR" b="1" dirty="0" err="1"/>
              <a:t>tools</a:t>
            </a:r>
            <a:r>
              <a:rPr lang="tr-TR" b="1" dirty="0"/>
              <a:t> </a:t>
            </a:r>
            <a:r>
              <a:rPr lang="tr-TR" dirty="0" err="1"/>
              <a:t>Compilers</a:t>
            </a:r>
            <a:r>
              <a:rPr lang="tr-TR" dirty="0"/>
              <a:t>, </a:t>
            </a:r>
            <a:r>
              <a:rPr lang="tr-TR" dirty="0" err="1"/>
              <a:t>interpreters</a:t>
            </a:r>
            <a:endParaRPr lang="tr-TR" dirty="0"/>
          </a:p>
          <a:p>
            <a:r>
              <a:rPr lang="en-US" b="1" dirty="0"/>
              <a:t>Program analysis tools </a:t>
            </a:r>
            <a:r>
              <a:rPr lang="en-US" dirty="0"/>
              <a:t>Cross reference generators, static </a:t>
            </a:r>
            <a:r>
              <a:rPr lang="en-US" dirty="0" err="1"/>
              <a:t>analysers</a:t>
            </a:r>
            <a:r>
              <a:rPr lang="en-US" dirty="0"/>
              <a:t>, dynamic </a:t>
            </a:r>
            <a:r>
              <a:rPr lang="en-US" dirty="0" err="1"/>
              <a:t>analysers</a:t>
            </a:r>
            <a:endParaRPr lang="en-US" dirty="0"/>
          </a:p>
          <a:p>
            <a:r>
              <a:rPr lang="en-US" b="1" dirty="0"/>
              <a:t>Testing tools </a:t>
            </a:r>
            <a:r>
              <a:rPr lang="en-US" dirty="0"/>
              <a:t>Test data generators, file comparators</a:t>
            </a:r>
          </a:p>
          <a:p>
            <a:r>
              <a:rPr lang="en-US" b="1" dirty="0"/>
              <a:t>Debugging tools </a:t>
            </a:r>
            <a:r>
              <a:rPr lang="en-US" dirty="0"/>
              <a:t>Interactive debugging systems</a:t>
            </a:r>
          </a:p>
          <a:p>
            <a:r>
              <a:rPr lang="tr-TR" b="1" dirty="0"/>
              <a:t>Documentation tools </a:t>
            </a:r>
            <a:r>
              <a:rPr lang="tr-TR" dirty="0"/>
              <a:t>Page layout programs, image editors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KODLAMA STİLİ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Hangi platformda geliştirilirse geliştirilsin, </a:t>
            </a:r>
            <a:r>
              <a:rPr lang="tr-TR" b="1" dirty="0"/>
              <a:t>yazılımın belirli bir düzende kodlanması </a:t>
            </a:r>
            <a:r>
              <a:rPr lang="tr-TR" dirty="0"/>
              <a:t>yazılım yaşam döngüsünün uygulama boyutu açısından oldukça önem taşımaktadır.</a:t>
            </a:r>
          </a:p>
          <a:p>
            <a:pPr algn="just"/>
            <a:r>
              <a:rPr lang="tr-TR" dirty="0"/>
              <a:t>Yazılım ya da bilgi sistemleri, doğaları gereği durağan değildir. </a:t>
            </a:r>
          </a:p>
          <a:p>
            <a:pPr algn="just"/>
            <a:r>
              <a:rPr lang="tr-TR" dirty="0"/>
              <a:t>Uygulamanın gerektirdiği güncel değişikliklerin ilgili yazılıma da aktarılması gerekir.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KODLAMA STİLİ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Bu nedenle yazılımın kodlarına zaman zaman başvurmak, yeni kod parçaları eklemek ya da var olan kodlarda değişiklikler yapmak yazılım yaşam döngüsünün </a:t>
            </a:r>
            <a:r>
              <a:rPr lang="tr-TR" dirty="0" err="1"/>
              <a:t>işletimsel</a:t>
            </a:r>
            <a:r>
              <a:rPr lang="tr-TR" dirty="0"/>
              <a:t> boyutunun en önemli işlevlerinden biridir. "</a:t>
            </a:r>
            <a:r>
              <a:rPr lang="tr-TR" b="1" dirty="0"/>
              <a:t>Bakım Programcısı</a:t>
            </a:r>
            <a:r>
              <a:rPr lang="tr-TR" dirty="0"/>
              <a:t>" kavramı bu tür gereksinimlerden doğmuştur. </a:t>
            </a:r>
          </a:p>
          <a:p>
            <a:pPr algn="just"/>
            <a:r>
              <a:rPr lang="tr-TR" dirty="0"/>
              <a:t>Bakım programcısının temel görevleri, </a:t>
            </a:r>
            <a:r>
              <a:rPr lang="tr-TR" dirty="0" smtClean="0"/>
              <a:t>var olan </a:t>
            </a:r>
            <a:r>
              <a:rPr lang="tr-TR" dirty="0"/>
              <a:t>yazılıma ilişkin kodlar dahil üretilmiş tüm bilgi ve belgeleri incelemek ve yazılım üzerinde değişiklikler yapmak biçiminde özetlenebilir.</a:t>
            </a:r>
          </a:p>
          <a:p>
            <a:pPr algn="just"/>
            <a:r>
              <a:rPr lang="tr-TR" b="1" dirty="0"/>
              <a:t> Kolay okunabilir, anlaşılabilir kodları olmayan yazılımın bakımı oldukça zorlaşır ve büyük maliyetlere ulaşır</a:t>
            </a:r>
          </a:p>
          <a:p>
            <a:pPr algn="just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765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KODLAMA STİLİ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Etkin kod yazılım stili için kullanılan yöntemler:</a:t>
            </a:r>
          </a:p>
          <a:p>
            <a:pPr lvl="1"/>
            <a:r>
              <a:rPr lang="tr-TR" dirty="0"/>
              <a:t>Açıklama Satırları</a:t>
            </a:r>
          </a:p>
          <a:p>
            <a:pPr lvl="1"/>
            <a:r>
              <a:rPr lang="tr-TR" dirty="0"/>
              <a:t>Kod Yazım Düzeni</a:t>
            </a:r>
          </a:p>
          <a:p>
            <a:pPr lvl="1"/>
            <a:r>
              <a:rPr lang="tr-TR" dirty="0"/>
              <a:t>Anlamlı İsimlendirme</a:t>
            </a:r>
          </a:p>
          <a:p>
            <a:pPr lvl="1"/>
            <a:r>
              <a:rPr lang="tr-TR" dirty="0"/>
              <a:t>Yapısal Programlama Yapıları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Açıklama Satırları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Bir program parçasını anlaşılabilir kılan en önemli unsurlardan biri bu program kesiminde </a:t>
            </a:r>
            <a:r>
              <a:rPr lang="tr-TR" dirty="0" err="1"/>
              <a:t>içerilen</a:t>
            </a:r>
            <a:r>
              <a:rPr lang="tr-TR" dirty="0"/>
              <a:t> açıklama satırlarıdır. Her bir program modülü içerisine </a:t>
            </a:r>
          </a:p>
          <a:p>
            <a:pPr lvl="1" algn="just"/>
            <a:r>
              <a:rPr lang="tr-TR" b="1" dirty="0"/>
              <a:t>Modül başlangıç açıklamaları </a:t>
            </a:r>
          </a:p>
          <a:p>
            <a:pPr lvl="1" algn="just"/>
            <a:r>
              <a:rPr lang="tr-TR" b="1" dirty="0"/>
              <a:t>Modül Kod Açıklamaları </a:t>
            </a:r>
          </a:p>
          <a:p>
            <a:pPr lvl="1" algn="just"/>
            <a:r>
              <a:rPr lang="tr-TR" b="1" dirty="0"/>
              <a:t>Boşluk satırları  eklenmelidir. </a:t>
            </a:r>
          </a:p>
          <a:p>
            <a:pPr algn="just"/>
            <a:r>
              <a:rPr lang="tr-TR" b="1" dirty="0"/>
              <a:t>Her bir modülün temel işlevleri, yazan kişi vb bilgiler ilgili modülün en başına modül başlangıç açıklama satırları olarak eklenmelidir. </a:t>
            </a:r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Açıklama Satırları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Bir programın karmaşıklığını arttıran en önemli bileşenler, program içerisinde kullanılan denetim yapılarıdır (</a:t>
            </a:r>
            <a:r>
              <a:rPr lang="tr-TR" b="1" dirty="0"/>
              <a:t>Koşullu deyimler, döngü deyimleri</a:t>
            </a:r>
            <a:r>
              <a:rPr lang="tr-TR" dirty="0"/>
              <a:t>).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Bu tür deyimlerin hemen öncesinde bu denetim işleminin açıklamasını ve bu deyimde olabilecek </a:t>
            </a:r>
            <a:r>
              <a:rPr lang="tr-TR" b="1" dirty="0"/>
              <a:t>olağan dışı durumları içeren kod açıklama satırları </a:t>
            </a:r>
            <a:r>
              <a:rPr lang="tr-TR" dirty="0"/>
              <a:t>koyulmalıdır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31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Kod Biçimlemesi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/>
              <a:t>Programın </a:t>
            </a:r>
            <a:r>
              <a:rPr lang="tr-TR" b="1" dirty="0"/>
              <a:t>okunabilirliğini artırmak </a:t>
            </a:r>
            <a:r>
              <a:rPr lang="tr-TR" dirty="0"/>
              <a:t>ve anlaşılabilirliğini kolaylaştırmak amacıyla açıklama satırlarının kullanımının yanı sıra, belirli bir kod yazım düzeninin de kullanılması gerekmektedir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marL="0" indent="0">
              <a:buNone/>
            </a:pPr>
            <a:r>
              <a:rPr lang="tr-TR" dirty="0" err="1"/>
              <a:t>for</a:t>
            </a:r>
            <a:r>
              <a:rPr lang="tr-TR" dirty="0"/>
              <a:t> i:=1 </a:t>
            </a:r>
            <a:r>
              <a:rPr lang="tr-TR" dirty="0" err="1"/>
              <a:t>to</a:t>
            </a:r>
            <a:r>
              <a:rPr lang="tr-TR" dirty="0"/>
              <a:t> 50 do </a:t>
            </a:r>
            <a:r>
              <a:rPr lang="tr-TR" dirty="0" err="1"/>
              <a:t>begin</a:t>
            </a:r>
            <a:r>
              <a:rPr lang="tr-TR" dirty="0"/>
              <a:t> i:=i+1; </a:t>
            </a:r>
            <a:r>
              <a:rPr lang="tr-TR" dirty="0" err="1"/>
              <a:t>end</a:t>
            </a:r>
            <a:r>
              <a:rPr lang="tr-TR" dirty="0"/>
              <a:t>;    // Kötü kodlanmış</a:t>
            </a:r>
          </a:p>
          <a:p>
            <a:pPr marL="0" indent="0">
              <a:buNone/>
            </a:pPr>
            <a:r>
              <a:rPr lang="tr-TR" dirty="0"/>
              <a:t>  </a:t>
            </a:r>
          </a:p>
          <a:p>
            <a:r>
              <a:rPr lang="tr-TR" dirty="0" err="1"/>
              <a:t>for</a:t>
            </a:r>
            <a:r>
              <a:rPr lang="tr-TR" dirty="0"/>
              <a:t> i:=1 </a:t>
            </a:r>
            <a:r>
              <a:rPr lang="tr-TR" dirty="0" err="1"/>
              <a:t>to</a:t>
            </a:r>
            <a:r>
              <a:rPr lang="tr-TR" dirty="0"/>
              <a:t> 50 do 		            // İyi kodlanmış</a:t>
            </a:r>
          </a:p>
          <a:p>
            <a:r>
              <a:rPr lang="tr-TR" dirty="0" err="1"/>
              <a:t>begin</a:t>
            </a:r>
            <a:r>
              <a:rPr lang="tr-TR" dirty="0"/>
              <a:t> </a:t>
            </a:r>
          </a:p>
          <a:p>
            <a:r>
              <a:rPr lang="tr-TR" dirty="0"/>
              <a:t>	i:=i+1; </a:t>
            </a:r>
          </a:p>
          <a:p>
            <a:r>
              <a:rPr lang="tr-TR" dirty="0" err="1"/>
              <a:t>end</a:t>
            </a:r>
            <a:r>
              <a:rPr lang="tr-TR" dirty="0"/>
              <a:t>;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Anlamlı İsimlendirme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Kodların okunabilirliğini ve anlaşılabilirliğini sağlayan önemli unsurlardan biri de kullanılan ve kullanıcı tarafından belirlenen belirteçlerin (</a:t>
            </a:r>
            <a:r>
              <a:rPr lang="tr-TR" b="1" dirty="0"/>
              <a:t>Değişken adları, kütük adları, Veri tabanı tablo adları, işlev adları, yordam adları vb) anlamlı olarak isimlendirilmesidir</a:t>
            </a:r>
            <a:r>
              <a:rPr lang="tr-TR" dirty="0"/>
              <a:t>.</a:t>
            </a:r>
          </a:p>
          <a:p>
            <a:pPr algn="just"/>
            <a:r>
              <a:rPr lang="tr-TR" dirty="0"/>
              <a:t>İsimlendirme yöntemi uygulamayı geliştirenler tarafından çözümleme-tasarım aşamalarında belirlenmeli ve gerçekleştirim aşamasında uygulanmalıdır.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GERÇEKLEŞTİRİM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Söz konusu ortamda belirli bir standartta geliştirilen programlar</a:t>
            </a:r>
            <a:r>
              <a:rPr lang="tr-TR" b="1" dirty="0"/>
              <a:t>, gözden geçirilir, sınanır ve uygulamaya hazır </a:t>
            </a:r>
            <a:r>
              <a:rPr lang="tr-TR" dirty="0"/>
              <a:t>hale getirilir.</a:t>
            </a:r>
          </a:p>
          <a:p>
            <a:pPr algn="just"/>
            <a:r>
              <a:rPr lang="tr-TR" dirty="0"/>
              <a:t>Üretilen kaynak kodların </a:t>
            </a:r>
            <a:r>
              <a:rPr lang="tr-TR" b="1" dirty="0"/>
              <a:t>belirlenecek bir standartta </a:t>
            </a:r>
            <a:r>
              <a:rPr lang="tr-TR" dirty="0"/>
              <a:t>üretilmesi yazılımın daha sonraki aşamalardaki bakımı açısından çok önemlidir. </a:t>
            </a:r>
          </a:p>
          <a:p>
            <a:pPr algn="just"/>
            <a:r>
              <a:rPr lang="tr-TR" dirty="0"/>
              <a:t>Tersi durumda kaynak </a:t>
            </a:r>
            <a:r>
              <a:rPr lang="tr-TR" b="1" dirty="0"/>
              <a:t>kodların okunabilirliği, </a:t>
            </a:r>
            <a:r>
              <a:rPr lang="tr-TR" b="1" dirty="0" err="1"/>
              <a:t>düzeltilebilirliği</a:t>
            </a:r>
            <a:r>
              <a:rPr lang="tr-TR" b="1" dirty="0"/>
              <a:t> zorlaşır </a:t>
            </a:r>
            <a:r>
              <a:rPr lang="tr-TR" dirty="0"/>
              <a:t>ve yazılımın işletimi süresince ortaya çıkabilecek sorunlar kolayca çözülemez</a:t>
            </a:r>
          </a:p>
          <a:p>
            <a:pPr algn="just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74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229600" cy="1143000"/>
          </a:xfrm>
        </p:spPr>
        <p:txBody>
          <a:bodyPr/>
          <a:lstStyle/>
          <a:p>
            <a:r>
              <a:rPr lang="tr-TR" dirty="0"/>
              <a:t>Anlamlı İsimlendirme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460" y="1071546"/>
            <a:ext cx="7850012" cy="5572164"/>
          </a:xfrm>
        </p:spPr>
        <p:txBody>
          <a:bodyPr>
            <a:noAutofit/>
          </a:bodyPr>
          <a:lstStyle/>
          <a:p>
            <a:pPr>
              <a:buNone/>
            </a:pPr>
            <a:endParaRPr lang="tr-TR" sz="2000" dirty="0"/>
          </a:p>
          <a:p>
            <a:pPr marL="0" indent="0" algn="just">
              <a:buNone/>
            </a:pPr>
            <a:r>
              <a:rPr lang="tr-TR" sz="2000" dirty="0"/>
              <a:t>Bütün standartlarda ortak olması gereken noktaları  ise şöyle sıralayabiliriz </a:t>
            </a:r>
          </a:p>
          <a:p>
            <a:pPr algn="just"/>
            <a:endParaRPr lang="tr-TR" sz="2000" dirty="0"/>
          </a:p>
          <a:p>
            <a:pPr algn="just"/>
            <a:r>
              <a:rPr lang="tr-TR" sz="2000" dirty="0"/>
              <a:t>Tanımlayıcının(değişkenin,sınıfın,metodun vb...) amacı doğrultusunda isimler verilmesi gerekir. Mesela okuldaki öğrenci sayısını tutan bir değişkene “tamsayi” şeklinde isim vermek yerine “</a:t>
            </a:r>
            <a:r>
              <a:rPr lang="tr-TR" sz="2000" b="1" dirty="0"/>
              <a:t>OgrenciSayisi</a:t>
            </a:r>
            <a:r>
              <a:rPr lang="tr-TR" sz="2000" dirty="0"/>
              <a:t>” şeklinde isim vermek daha mantıklı olacaktır.</a:t>
            </a:r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Anlamlı İsimlendirme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sz="2800" dirty="0"/>
              <a:t>Tanımlayıcının ismi </a:t>
            </a:r>
            <a:r>
              <a:rPr lang="tr-TR" sz="2800" b="1" dirty="0"/>
              <a:t>büyük ve küçük harfleriyle </a:t>
            </a:r>
            <a:r>
              <a:rPr lang="tr-TR" sz="2800" dirty="0"/>
              <a:t>okunabilir ve anlaşılır uzunlukta olmalıdır.</a:t>
            </a:r>
          </a:p>
          <a:p>
            <a:pPr algn="just"/>
            <a:r>
              <a:rPr lang="tr-TR" sz="2800" dirty="0"/>
              <a:t> Mümkün olduğunca kısaltmaları azaltmalıdır. Çünkü kısaltmalar çoğu zaman tehlikeli olabilmektedir. Örneğin “</a:t>
            </a:r>
            <a:r>
              <a:rPr lang="tr-TR" sz="2800" dirty="0" err="1"/>
              <a:t>Ctr</a:t>
            </a:r>
            <a:r>
              <a:rPr lang="tr-TR" sz="2800" dirty="0"/>
              <a:t>” “Control” olarak anlaşılabileceği  gibi “</a:t>
            </a:r>
            <a:r>
              <a:rPr lang="tr-TR" sz="2800" dirty="0" err="1"/>
              <a:t>counter</a:t>
            </a:r>
            <a:r>
              <a:rPr lang="tr-TR" sz="2800" dirty="0"/>
              <a:t>” olarak da anlaşılabilir.</a:t>
            </a:r>
          </a:p>
          <a:p>
            <a:pPr algn="just"/>
            <a:r>
              <a:rPr lang="tr-TR" sz="1600" dirty="0">
                <a:hlinkClick r:id="rId2"/>
              </a:rPr>
              <a:t>http://www.csharpnedir.com/articles/read/?id=99&amp;title=.NET%20%C4%B0%C3%A7in%20Tavsiye%20Edilen%20%C4%B0simlendirme%20Konvansiyonlar%C4%B1%20-%201</a:t>
            </a:r>
            <a:r>
              <a:rPr lang="tr-TR" sz="1600" dirty="0"/>
              <a:t> (Macar </a:t>
            </a:r>
            <a:r>
              <a:rPr lang="tr-TR" sz="1600" dirty="0" err="1"/>
              <a:t>Notasyonu</a:t>
            </a:r>
            <a:r>
              <a:rPr lang="tr-TR" sz="1600" dirty="0"/>
              <a:t>, </a:t>
            </a:r>
            <a:r>
              <a:rPr lang="tr-TR" sz="1600" dirty="0" err="1"/>
              <a:t>String</a:t>
            </a:r>
            <a:r>
              <a:rPr lang="tr-TR" sz="1600" dirty="0"/>
              <a:t> olarak </a:t>
            </a:r>
            <a:r>
              <a:rPr lang="tr-TR" sz="1600" dirty="0" err="1"/>
              <a:t>strFirstName,integer</a:t>
            </a:r>
            <a:r>
              <a:rPr lang="tr-TR" sz="1600" dirty="0"/>
              <a:t> olarak  </a:t>
            </a:r>
            <a:r>
              <a:rPr lang="tr-TR" sz="1600" dirty="0" err="1"/>
              <a:t>iNumberOfDays</a:t>
            </a:r>
            <a:r>
              <a:rPr lang="tr-TR" sz="1600" dirty="0"/>
              <a:t> bu </a:t>
            </a:r>
            <a:r>
              <a:rPr lang="tr-TR" sz="1600" dirty="0" err="1"/>
              <a:t>notasyona</a:t>
            </a:r>
            <a:r>
              <a:rPr lang="tr-TR" sz="1600" dirty="0"/>
              <a:t> uygun isimlendirmelerdir. )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79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Yapısal Programlama Yapıları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8452" y="1142984"/>
            <a:ext cx="7922020" cy="542928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Yazılım mantıksal bütünlük gösteren bloklara (bölümlere) bölünebilirler. Bu yolla uzun ve karmaşık programların, </a:t>
            </a:r>
            <a:r>
              <a:rPr lang="tr-TR" sz="2400" b="1" dirty="0"/>
              <a:t>bloklara ayırarak</a:t>
            </a:r>
            <a:r>
              <a:rPr lang="tr-TR" sz="2400" dirty="0"/>
              <a:t> daha kolay biçimde yazılabilmesi mümkün olmaktadır.</a:t>
            </a:r>
          </a:p>
          <a:p>
            <a:endParaRPr lang="tr-TR" sz="2400" dirty="0"/>
          </a:p>
          <a:p>
            <a:pPr algn="just"/>
            <a:r>
              <a:rPr lang="tr-TR" sz="2400" dirty="0"/>
              <a:t>Bloklar halinde alt programlardan oluşturulan lojik birimler; ardışık, yinelemeli ve seçimlik olarak üç ayrı bileşim şeklinde düzenlenmektedir.</a:t>
            </a: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pPr lvl="0"/>
            <a:endParaRPr lang="tr-TR" sz="2400" b="1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22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4437112"/>
            <a:ext cx="439866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Yapısal Programlama Yapıları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Yapısal program, </a:t>
            </a:r>
            <a:r>
              <a:rPr lang="tr-TR" b="1" dirty="0"/>
              <a:t>sadece bir giriş ve bir çıkışı bulunan </a:t>
            </a:r>
            <a:r>
              <a:rPr lang="tr-TR" dirty="0"/>
              <a:t>soyutlanmış bloklardan oluştuğu için, ayrı kişiler tarafından bağımsız olarak tasarlanıp düzenlenebilmekte, sınanması-değiştirilmesi ve işletilmesi kolaylaştırılmaktadır.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OLAĞANDIŞI DURUM ÇÖZÜMLEME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8758" y="1957302"/>
            <a:ext cx="7848084" cy="4280010"/>
          </a:xfrm>
        </p:spPr>
        <p:txBody>
          <a:bodyPr>
            <a:normAutofit/>
          </a:bodyPr>
          <a:lstStyle/>
          <a:p>
            <a:pPr algn="just"/>
            <a:r>
              <a:rPr lang="tr-TR" b="1" dirty="0"/>
              <a:t>Olağan dışı durum</a:t>
            </a:r>
            <a:r>
              <a:rPr lang="tr-TR" dirty="0"/>
              <a:t>, </a:t>
            </a:r>
            <a:r>
              <a:rPr lang="tr-TR" b="1" dirty="0"/>
              <a:t>bir programın çalışmasının, </a:t>
            </a: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geçersiz ya da yanlış veri oluşumu </a:t>
            </a:r>
            <a:r>
              <a:rPr lang="tr-TR" b="1" dirty="0"/>
              <a:t>ya da başka nedenlerle istenmeyen bir biçimde sonlanmasına neden olan durum olarak tanımlanmaktadır. </a:t>
            </a:r>
          </a:p>
          <a:p>
            <a:pPr algn="just"/>
            <a:r>
              <a:rPr lang="tr-TR" dirty="0"/>
              <a:t>Genelde kabul edilen kural, bir programın işletiminin sonlandırılması işleminin -elektrik kesintisi vb donanım hataları dışında- bütünüyle program denetiminde olmasıdır.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OLAĞANDIŞI DURUM ÇÖZÜMLEME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Bu kural olağan dışı sonlandırma işlemini de kapsamaktadır. </a:t>
            </a:r>
            <a:r>
              <a:rPr lang="tr-TR" dirty="0" smtClean="0"/>
              <a:t> Bu </a:t>
            </a:r>
            <a:r>
              <a:rPr lang="tr-TR" dirty="0"/>
              <a:t>nedenle program kodları oluşturulurken, olağandışı durumların da dikkate alınması ve bu durumlardaki program davranışına ilişkin yöntemler geliştirilmesi gerekmektedir.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557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OLAĞANDIŞI DURUM ÇÖZÜMLEME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Örneğin, normalde sıfır değeri almaması gereken bir değişken sıfır değerini aldığında program, bu değişkene ilişkin bir bölme işleminde "</a:t>
            </a:r>
            <a:r>
              <a:rPr lang="tr-TR" b="1" dirty="0"/>
              <a:t>sıfıra bölme hatası" </a:t>
            </a:r>
            <a:r>
              <a:rPr lang="tr-TR" dirty="0"/>
              <a:t>nedeniyle işletim sistemi tarafından kesilmemeli, bu tür bir yanlış uyarısı vererek durmalıdır. 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tr-TR" dirty="0"/>
              <a:t>Günümüzdeki programlama dilleri, bu tür olağan dışı durumlarda programın yapması gereken işlevi kapsayacak "</a:t>
            </a:r>
            <a:r>
              <a:rPr lang="tr-TR" b="1" dirty="0"/>
              <a:t>olağan dışı durum çözümleyicileri </a:t>
            </a:r>
            <a:r>
              <a:rPr lang="tr-TR" dirty="0"/>
              <a:t>ya da yordamları" tanımlarını içermektedir.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26</a:t>
            </a:fld>
            <a:endParaRPr 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Olağandışı Durum Tanımları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Olağan dışı durumlar</a:t>
            </a:r>
            <a:r>
              <a:rPr lang="tr-TR" b="1" dirty="0"/>
              <a:t>, programlama dili tarafından tanımlı durumlar olduğu gibi kullanıcı tarafından da </a:t>
            </a:r>
            <a:r>
              <a:rPr lang="tr-TR" dirty="0"/>
              <a:t>tanımlanabilmektedir. 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tr-TR" dirty="0"/>
              <a:t>Bu tür olağan dışı durumlar, olağan dışı durumu tanımlayan ve sonucunda "doğru" ya da "yanlış" değeri üreten biri mantıksal yordam ya da fonksiyon tanımından oluşmaktadır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Farklı Olağandışı Durum Çözümleme Yaklaşımları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dirty="0"/>
              <a:t>Herhangi bir olağandışı durumda, program tarafından değişik işlemler yapılabilir, değişik önlemler alınabilir. Bu konudaki yaklaşımlar, aşağıda belirtilmiştir.</a:t>
            </a:r>
          </a:p>
          <a:p>
            <a:pPr lvl="0"/>
            <a:r>
              <a:rPr lang="tr-TR" dirty="0"/>
              <a:t>Anında durdurma,</a:t>
            </a:r>
          </a:p>
          <a:p>
            <a:pPr lvl="0"/>
            <a:r>
              <a:rPr lang="tr-TR" dirty="0"/>
              <a:t>Hata kodu verme, </a:t>
            </a:r>
          </a:p>
          <a:p>
            <a:pPr lvl="0"/>
            <a:r>
              <a:rPr lang="tr-TR" dirty="0"/>
              <a:t>Tanımlı olağandışı yordam çalıştırma, </a:t>
            </a:r>
          </a:p>
          <a:p>
            <a:pPr lvl="0"/>
            <a:r>
              <a:rPr lang="tr-TR" dirty="0"/>
              <a:t>Hata yordamı çalıştırma.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Yazılım Kalite Güvence: Yöntemler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b="1" dirty="0"/>
              <a:t> Statik yöntemler: Kodu </a:t>
            </a:r>
            <a:r>
              <a:rPr lang="tr-TR" b="1" dirty="0" smtClean="0"/>
              <a:t>çalıştırmadan </a:t>
            </a:r>
            <a:r>
              <a:rPr lang="tr-TR" b="1" dirty="0"/>
              <a:t>yapılır. (GÖZDEN </a:t>
            </a:r>
            <a:r>
              <a:rPr lang="tr-TR" b="1" dirty="0" smtClean="0"/>
              <a:t>GEÇİRME)</a:t>
            </a:r>
          </a:p>
          <a:p>
            <a:pPr marL="457200" lvl="1" indent="0">
              <a:buNone/>
            </a:pPr>
            <a:r>
              <a:rPr lang="tr-TR" dirty="0" smtClean="0"/>
              <a:t>Örnek: Gereksinim ,tasarım belgeleri, kodun denetimi veya gözden geçirilmesi</a:t>
            </a:r>
          </a:p>
          <a:p>
            <a:pPr lvl="1"/>
            <a:r>
              <a:rPr lang="tr-TR" dirty="0" smtClean="0"/>
              <a:t> İnceleme </a:t>
            </a:r>
            <a:r>
              <a:rPr lang="tr-TR" dirty="0"/>
              <a:t>(“</a:t>
            </a:r>
            <a:r>
              <a:rPr lang="tr-TR" dirty="0" err="1"/>
              <a:t>inspection</a:t>
            </a:r>
            <a:r>
              <a:rPr lang="tr-TR" dirty="0"/>
              <a:t>”)</a:t>
            </a:r>
          </a:p>
          <a:p>
            <a:pPr lvl="1"/>
            <a:r>
              <a:rPr lang="tr-TR" dirty="0"/>
              <a:t> Gözden geçirme (“</a:t>
            </a:r>
            <a:r>
              <a:rPr lang="tr-TR" dirty="0" err="1"/>
              <a:t>review</a:t>
            </a:r>
            <a:r>
              <a:rPr lang="tr-TR" dirty="0"/>
              <a:t>”)</a:t>
            </a:r>
          </a:p>
          <a:p>
            <a:pPr lvl="1"/>
            <a:r>
              <a:rPr lang="tr-TR" dirty="0"/>
              <a:t> Denetleme (“</a:t>
            </a:r>
            <a:r>
              <a:rPr lang="tr-TR" dirty="0" err="1"/>
              <a:t>audit</a:t>
            </a:r>
            <a:r>
              <a:rPr lang="tr-TR" dirty="0"/>
              <a:t>”)</a:t>
            </a:r>
          </a:p>
          <a:p>
            <a:r>
              <a:rPr lang="tr-TR" dirty="0"/>
              <a:t> </a:t>
            </a:r>
            <a:r>
              <a:rPr lang="tr-TR" b="1" dirty="0"/>
              <a:t>Dinamik yöntemler: Kodu </a:t>
            </a:r>
            <a:r>
              <a:rPr lang="tr-TR" b="1" dirty="0" smtClean="0"/>
              <a:t>çalıştırarak </a:t>
            </a:r>
            <a:r>
              <a:rPr lang="tr-TR" b="1" dirty="0"/>
              <a:t>yapılır. (TEST)</a:t>
            </a:r>
          </a:p>
          <a:p>
            <a:pPr marL="457200" lvl="1" indent="0">
              <a:buNone/>
            </a:pPr>
            <a:r>
              <a:rPr lang="tr-TR" dirty="0"/>
              <a:t> Örnek: Ürünün veya </a:t>
            </a:r>
            <a:r>
              <a:rPr lang="tr-TR" dirty="0" smtClean="0"/>
              <a:t>bileşenlerinin gerçeğe </a:t>
            </a:r>
            <a:r>
              <a:rPr lang="tr-TR" dirty="0"/>
              <a:t>yakın testi</a:t>
            </a:r>
          </a:p>
          <a:p>
            <a:pPr lvl="1"/>
            <a:r>
              <a:rPr lang="tr-TR" dirty="0"/>
              <a:t> Birim test (“</a:t>
            </a:r>
            <a:r>
              <a:rPr lang="tr-TR" dirty="0" err="1"/>
              <a:t>unit</a:t>
            </a:r>
            <a:r>
              <a:rPr lang="tr-TR" dirty="0"/>
              <a:t> test”)</a:t>
            </a:r>
          </a:p>
          <a:p>
            <a:pPr lvl="1"/>
            <a:r>
              <a:rPr lang="tr-TR" dirty="0"/>
              <a:t> </a:t>
            </a:r>
            <a:r>
              <a:rPr lang="tr-TR" dirty="0" err="1"/>
              <a:t>Tümlestirme</a:t>
            </a:r>
            <a:r>
              <a:rPr lang="tr-TR" dirty="0"/>
              <a:t> test (“</a:t>
            </a:r>
            <a:r>
              <a:rPr lang="tr-TR" dirty="0" err="1"/>
              <a:t>integration</a:t>
            </a:r>
            <a:r>
              <a:rPr lang="tr-TR" dirty="0"/>
              <a:t> test”)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test (“system test” / ”functional test” / “qualification test”)</a:t>
            </a:r>
          </a:p>
          <a:p>
            <a:pPr lvl="1"/>
            <a:r>
              <a:rPr lang="tr-TR" dirty="0"/>
              <a:t> Kabul test (“</a:t>
            </a:r>
            <a:r>
              <a:rPr lang="tr-TR" dirty="0" err="1"/>
              <a:t>acceptance</a:t>
            </a:r>
            <a:r>
              <a:rPr lang="tr-TR" dirty="0"/>
              <a:t> test”)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3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85926"/>
            <a:ext cx="6307487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Kalite Nedir? - 1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 “</a:t>
            </a:r>
            <a:r>
              <a:rPr lang="tr-TR" dirty="0" err="1"/>
              <a:t>Ability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satisfy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”</a:t>
            </a:r>
          </a:p>
          <a:p>
            <a:r>
              <a:rPr lang="tr-TR" dirty="0"/>
              <a:t> </a:t>
            </a:r>
            <a:r>
              <a:rPr lang="tr-TR" b="1" dirty="0" err="1"/>
              <a:t>Ihtiyaçları</a:t>
            </a:r>
            <a:r>
              <a:rPr lang="tr-TR" b="1" dirty="0"/>
              <a:t> </a:t>
            </a:r>
            <a:r>
              <a:rPr lang="tr-TR" b="1" dirty="0" err="1"/>
              <a:t>karsılama</a:t>
            </a:r>
            <a:r>
              <a:rPr lang="tr-TR" b="1" dirty="0"/>
              <a:t> </a:t>
            </a:r>
            <a:r>
              <a:rPr lang="tr-TR" b="1" dirty="0" err="1"/>
              <a:t>yetenegidir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 “</a:t>
            </a:r>
            <a:r>
              <a:rPr lang="tr-TR" dirty="0" err="1"/>
              <a:t>Conformance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”</a:t>
            </a:r>
          </a:p>
          <a:p>
            <a:r>
              <a:rPr lang="tr-TR" dirty="0"/>
              <a:t> </a:t>
            </a:r>
            <a:r>
              <a:rPr lang="tr-TR" b="1" dirty="0"/>
              <a:t>Kullanıcı gereksinimlerine uygunluktur.</a:t>
            </a:r>
          </a:p>
          <a:p>
            <a:pPr marL="0" indent="0">
              <a:buNone/>
            </a:pPr>
            <a:endParaRPr lang="tr-TR" dirty="0"/>
          </a:p>
          <a:p>
            <a:r>
              <a:rPr lang="en-US" dirty="0"/>
              <a:t> “Doing right </a:t>
            </a:r>
            <a:r>
              <a:rPr lang="tr-TR" dirty="0"/>
              <a:t>it</a:t>
            </a:r>
            <a:r>
              <a:rPr lang="en-US" dirty="0"/>
              <a:t> the first time”</a:t>
            </a:r>
          </a:p>
          <a:p>
            <a:r>
              <a:rPr lang="tr-TR" dirty="0"/>
              <a:t> </a:t>
            </a:r>
            <a:r>
              <a:rPr lang="tr-TR" b="1" dirty="0" err="1"/>
              <a:t>Ilk</a:t>
            </a:r>
            <a:r>
              <a:rPr lang="tr-TR" b="1" dirty="0"/>
              <a:t> seferde </a:t>
            </a:r>
            <a:r>
              <a:rPr lang="tr-TR" b="1" dirty="0" err="1"/>
              <a:t>dogrusunu</a:t>
            </a:r>
            <a:r>
              <a:rPr lang="tr-TR" b="1" dirty="0"/>
              <a:t> yapmaktır.</a:t>
            </a:r>
          </a:p>
          <a:p>
            <a:endParaRPr lang="tr-TR" b="1" dirty="0"/>
          </a:p>
          <a:p>
            <a:r>
              <a:rPr lang="tr-TR" dirty="0"/>
              <a:t> “</a:t>
            </a:r>
            <a:r>
              <a:rPr lang="tr-TR" dirty="0" err="1"/>
              <a:t>Fitness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intended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”</a:t>
            </a:r>
          </a:p>
          <a:p>
            <a:r>
              <a:rPr lang="tr-TR" dirty="0"/>
              <a:t> </a:t>
            </a:r>
            <a:r>
              <a:rPr lang="tr-TR" b="1" dirty="0"/>
              <a:t>Amaçlanan kullanıma uygunluktur.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Kalite Nasıl </a:t>
            </a:r>
            <a:r>
              <a:rPr lang="tr-TR" dirty="0" err="1" smtClean="0"/>
              <a:t>SaĞlanır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Geleneksel </a:t>
            </a:r>
            <a:r>
              <a:rPr lang="tr-TR" b="1" dirty="0" smtClean="0"/>
              <a:t>anlayış: </a:t>
            </a:r>
            <a:r>
              <a:rPr lang="tr-TR" b="1" dirty="0"/>
              <a:t>Hata ayıklama</a:t>
            </a:r>
          </a:p>
          <a:p>
            <a:pPr lvl="1"/>
            <a:r>
              <a:rPr lang="tr-TR" dirty="0"/>
              <a:t> “Kalite kontrol”</a:t>
            </a:r>
          </a:p>
          <a:p>
            <a:pPr lvl="1" algn="just"/>
            <a:r>
              <a:rPr lang="tr-TR" dirty="0"/>
              <a:t> Bir ürün veya hizmetin </a:t>
            </a:r>
            <a:r>
              <a:rPr lang="tr-TR" dirty="0" smtClean="0"/>
              <a:t>tanımlanmış </a:t>
            </a:r>
            <a:r>
              <a:rPr lang="tr-TR" dirty="0"/>
              <a:t>gereksinimleri </a:t>
            </a:r>
            <a:r>
              <a:rPr lang="tr-TR" dirty="0" smtClean="0"/>
              <a:t>karşılayıp karşılamadığının </a:t>
            </a:r>
            <a:r>
              <a:rPr lang="tr-TR" dirty="0"/>
              <a:t>tespitinde kullanılan teknikler ve uygulanan faaliyetler</a:t>
            </a:r>
          </a:p>
          <a:p>
            <a:pPr lvl="1"/>
            <a:r>
              <a:rPr lang="tr-TR" dirty="0"/>
              <a:t> Ürün/hizmet üzerinden kaliteyi </a:t>
            </a:r>
            <a:r>
              <a:rPr lang="tr-TR" dirty="0" smtClean="0"/>
              <a:t>sağlama anlayışı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Kalite Nasıl </a:t>
            </a:r>
            <a:r>
              <a:rPr lang="tr-TR" dirty="0" err="1"/>
              <a:t>Saglanır</a:t>
            </a:r>
            <a:r>
              <a:rPr lang="tr-TR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Gelişmiş anlayış: </a:t>
            </a:r>
            <a:r>
              <a:rPr lang="tr-TR" b="1" dirty="0"/>
              <a:t>Hata önleme</a:t>
            </a:r>
          </a:p>
          <a:p>
            <a:pPr lvl="1">
              <a:buNone/>
            </a:pPr>
            <a:r>
              <a:rPr lang="tr-TR" dirty="0"/>
              <a:t> “Kalite güvence”</a:t>
            </a:r>
          </a:p>
          <a:p>
            <a:pPr lvl="1" algn="just"/>
            <a:r>
              <a:rPr lang="tr-TR" dirty="0"/>
              <a:t>Bir ürün veya hizmetin </a:t>
            </a:r>
            <a:r>
              <a:rPr lang="tr-TR" dirty="0" smtClean="0"/>
              <a:t>tanımlanmış </a:t>
            </a:r>
            <a:r>
              <a:rPr lang="tr-TR" dirty="0"/>
              <a:t>gereksinimleri </a:t>
            </a:r>
            <a:r>
              <a:rPr lang="tr-TR" dirty="0" smtClean="0"/>
              <a:t>karşılanmasını </a:t>
            </a:r>
            <a:r>
              <a:rPr lang="tr-TR" dirty="0"/>
              <a:t>yeterli derecede güvence altına almak için gerekli olan, tüm </a:t>
            </a:r>
            <a:r>
              <a:rPr lang="tr-TR" dirty="0" smtClean="0"/>
              <a:t>planlanmış </a:t>
            </a:r>
            <a:r>
              <a:rPr lang="tr-TR" dirty="0"/>
              <a:t>ve sistematik faaliyetler</a:t>
            </a:r>
          </a:p>
          <a:p>
            <a:pPr lvl="1"/>
            <a:r>
              <a:rPr lang="tr-TR" dirty="0"/>
              <a:t> Ürünü/hizmeti </a:t>
            </a:r>
            <a:r>
              <a:rPr lang="tr-TR" dirty="0" smtClean="0"/>
              <a:t>oluşturan </a:t>
            </a:r>
            <a:r>
              <a:rPr lang="tr-TR" dirty="0"/>
              <a:t>sistem üzerinden kaliteyi </a:t>
            </a:r>
            <a:r>
              <a:rPr lang="tr-TR" dirty="0" smtClean="0"/>
              <a:t>sağlama anlayışı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441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Kaliteli Yazılım Ne Demektir?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r>
              <a:rPr lang="tr-TR" dirty="0"/>
              <a:t> Gereksinimleri </a:t>
            </a:r>
            <a:r>
              <a:rPr lang="tr-TR" dirty="0" smtClean="0"/>
              <a:t>karşılayan</a:t>
            </a:r>
            <a:r>
              <a:rPr lang="tr-TR" dirty="0"/>
              <a:t>,</a:t>
            </a:r>
          </a:p>
          <a:p>
            <a:r>
              <a:rPr lang="tr-TR" dirty="0"/>
              <a:t> Amaçlanan kullanıma uygun,</a:t>
            </a:r>
          </a:p>
          <a:p>
            <a:r>
              <a:rPr lang="tr-TR" dirty="0"/>
              <a:t> Zamanında </a:t>
            </a:r>
            <a:r>
              <a:rPr lang="tr-TR" dirty="0" smtClean="0"/>
              <a:t>tamamlanmış,</a:t>
            </a:r>
            <a:endParaRPr lang="tr-TR" dirty="0"/>
          </a:p>
          <a:p>
            <a:r>
              <a:rPr lang="tr-TR" dirty="0"/>
              <a:t> Belirlenen bütçe sınırları içinde </a:t>
            </a:r>
            <a:r>
              <a:rPr lang="tr-TR" dirty="0" smtClean="0"/>
              <a:t>gerçekleştirilmiş,</a:t>
            </a:r>
            <a:endParaRPr lang="tr-TR" dirty="0"/>
          </a:p>
          <a:p>
            <a:r>
              <a:rPr lang="tr-TR" dirty="0"/>
              <a:t> Standartlara uyumlu,</a:t>
            </a:r>
          </a:p>
          <a:p>
            <a:r>
              <a:rPr lang="tr-TR" dirty="0"/>
              <a:t> Bakımı </a:t>
            </a:r>
            <a:r>
              <a:rPr lang="tr-TR" dirty="0" smtClean="0"/>
              <a:t>sağlanabilen </a:t>
            </a:r>
            <a:r>
              <a:rPr lang="tr-TR" dirty="0"/>
              <a:t>yazılımdır.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Yazılımda Kalite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Geliştirdiğimiz </a:t>
            </a:r>
            <a:r>
              <a:rPr lang="tr-TR" dirty="0"/>
              <a:t>yazılımın kalitesi, yazılımı nasıl </a:t>
            </a:r>
            <a:r>
              <a:rPr lang="tr-TR" dirty="0" smtClean="0"/>
              <a:t>geliştirdiğimize </a:t>
            </a:r>
            <a:r>
              <a:rPr lang="tr-TR" dirty="0"/>
              <a:t>büyük ölçüde </a:t>
            </a:r>
            <a:r>
              <a:rPr lang="tr-TR" dirty="0" smtClean="0"/>
              <a:t>bağlıdır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 Yazılım </a:t>
            </a:r>
            <a:r>
              <a:rPr lang="tr-TR" dirty="0" smtClean="0"/>
              <a:t>geliştirme </a:t>
            </a:r>
            <a:r>
              <a:rPr lang="tr-TR" dirty="0"/>
              <a:t>süreci, yazılımı nasıl </a:t>
            </a:r>
            <a:r>
              <a:rPr lang="tr-TR" dirty="0" smtClean="0"/>
              <a:t>geliştirdiğimizi </a:t>
            </a:r>
            <a:r>
              <a:rPr lang="tr-TR" dirty="0"/>
              <a:t>tanımlar.</a:t>
            </a:r>
          </a:p>
          <a:p>
            <a:pPr lvl="1"/>
            <a:r>
              <a:rPr lang="tr-TR" dirty="0"/>
              <a:t>Kaliteyi, yazılım </a:t>
            </a:r>
            <a:r>
              <a:rPr lang="tr-TR" dirty="0" smtClean="0"/>
              <a:t>geliştirme aşamaları </a:t>
            </a:r>
            <a:r>
              <a:rPr lang="tr-TR" dirty="0"/>
              <a:t>boyunca yazılım ürününe </a:t>
            </a:r>
            <a:r>
              <a:rPr lang="tr-TR" dirty="0" smtClean="0"/>
              <a:t>yerleştirmek </a:t>
            </a:r>
            <a:r>
              <a:rPr lang="tr-TR" dirty="0"/>
              <a:t>zorundayız.</a:t>
            </a:r>
          </a:p>
          <a:p>
            <a:pPr lvl="1"/>
            <a:r>
              <a:rPr lang="tr-TR" dirty="0"/>
              <a:t> </a:t>
            </a:r>
            <a:r>
              <a:rPr lang="tr-TR" b="1" dirty="0"/>
              <a:t>Kaliteyi en sonunda </a:t>
            </a:r>
            <a:r>
              <a:rPr lang="tr-TR" b="1" dirty="0" smtClean="0"/>
              <a:t>sağlamaya çalışmak </a:t>
            </a:r>
            <a:r>
              <a:rPr lang="tr-TR" b="1" dirty="0"/>
              <a:t>hem zordur, hem de maliyet çok yükselir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Yazılımda Kalite için:Gözden geçirme ve test</a:t>
            </a:r>
            <a:endParaRPr lang="en-GB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Gözden geçirme ve test biri birini tamamlar</a:t>
            </a:r>
            <a:endParaRPr lang="en-GB" dirty="0"/>
          </a:p>
          <a:p>
            <a:r>
              <a:rPr lang="tr-TR" b="1" dirty="0"/>
              <a:t>Her ikisi </a:t>
            </a:r>
            <a:r>
              <a:rPr lang="tr-TR" b="1" dirty="0" smtClean="0"/>
              <a:t>Doğrulama </a:t>
            </a:r>
            <a:r>
              <a:rPr lang="tr-TR" b="1" dirty="0"/>
              <a:t>ve Geçerleme sürecinde kullanılır</a:t>
            </a:r>
            <a:endParaRPr lang="en-GB" b="1" dirty="0"/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Doğrulama(</a:t>
            </a:r>
            <a:r>
              <a:rPr lang="tr-TR" dirty="0" err="1">
                <a:solidFill>
                  <a:srgbClr val="FF0000"/>
                </a:solidFill>
              </a:rPr>
              <a:t>Verification</a:t>
            </a:r>
            <a:r>
              <a:rPr lang="tr-TR" dirty="0">
                <a:solidFill>
                  <a:srgbClr val="FF0000"/>
                </a:solidFill>
              </a:rPr>
              <a:t>):</a:t>
            </a:r>
            <a:r>
              <a:rPr lang="en-GB" dirty="0"/>
              <a:t> “</a:t>
            </a:r>
            <a:r>
              <a:rPr lang="tr-TR" dirty="0"/>
              <a:t>Biz ürünü doğru mu geliştiriyoruz</a:t>
            </a:r>
            <a:r>
              <a:rPr lang="en-GB" dirty="0"/>
              <a:t>"</a:t>
            </a:r>
          </a:p>
          <a:p>
            <a:pPr lvl="1"/>
            <a:r>
              <a:rPr lang="tr-TR" dirty="0"/>
              <a:t>Yazılım belirteçlere uymalıdır</a:t>
            </a:r>
            <a:endParaRPr lang="en-GB" dirty="0"/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Geçerlilik(</a:t>
            </a:r>
            <a:r>
              <a:rPr lang="tr-TR" dirty="0" err="1">
                <a:solidFill>
                  <a:srgbClr val="FF0000"/>
                </a:solidFill>
              </a:rPr>
              <a:t>Validation</a:t>
            </a:r>
            <a:r>
              <a:rPr lang="tr-TR" dirty="0">
                <a:solidFill>
                  <a:srgbClr val="FF0000"/>
                </a:solidFill>
              </a:rPr>
              <a:t>)</a:t>
            </a:r>
            <a:r>
              <a:rPr lang="en-GB" dirty="0"/>
              <a:t>: “</a:t>
            </a:r>
            <a:r>
              <a:rPr lang="tr-TR" dirty="0"/>
              <a:t>Biz doğru ürün mü geliştiriyoruz</a:t>
            </a:r>
            <a:r>
              <a:rPr lang="en-GB" dirty="0"/>
              <a:t>"</a:t>
            </a:r>
          </a:p>
          <a:p>
            <a:pPr lvl="1"/>
            <a:r>
              <a:rPr lang="tr-TR" dirty="0"/>
              <a:t>Yazılım gerçek kullanıcı isteklerini yerine getirmelidir.</a:t>
            </a:r>
          </a:p>
          <a:p>
            <a:pPr lvl="1"/>
            <a:endParaRPr lang="tr-TR" dirty="0"/>
          </a:p>
          <a:p>
            <a:r>
              <a:rPr lang="en-GB" sz="1800" dirty="0">
                <a:solidFill>
                  <a:schemeClr val="tx2"/>
                </a:solidFill>
              </a:rPr>
              <a:t>Verification: "Are we building the product right"</a:t>
            </a:r>
          </a:p>
          <a:p>
            <a:pPr lvl="1"/>
            <a:r>
              <a:rPr lang="en-GB" sz="1800" dirty="0">
                <a:solidFill>
                  <a:schemeClr val="tx2"/>
                </a:solidFill>
              </a:rPr>
              <a:t>The software should conform to its specification</a:t>
            </a:r>
          </a:p>
          <a:p>
            <a:r>
              <a:rPr lang="en-GB" sz="1800" dirty="0">
                <a:solidFill>
                  <a:schemeClr val="tx2"/>
                </a:solidFill>
              </a:rPr>
              <a:t>Validation: "Are we building the right product"</a:t>
            </a:r>
          </a:p>
          <a:p>
            <a:pPr lvl="1"/>
            <a:r>
              <a:rPr lang="en-GB" sz="1800" dirty="0">
                <a:solidFill>
                  <a:schemeClr val="tx2"/>
                </a:solidFill>
              </a:rPr>
              <a:t>The software should do what the user really requires</a:t>
            </a:r>
          </a:p>
          <a:p>
            <a:pPr lvl="1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Doğrulama Geçerleme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36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235"/>
            <a:ext cx="6556400" cy="454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906576"/>
            <a:ext cx="2648928" cy="95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441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Doğrulama Geçerleme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These definitions, </a:t>
            </a:r>
            <a:r>
              <a:rPr lang="en-US" dirty="0">
                <a:hlinkClick r:id="rId2"/>
              </a:rPr>
              <a:t>Difference between Verification and Validation</a:t>
            </a:r>
            <a:r>
              <a:rPr lang="en-US" dirty="0"/>
              <a:t>, are better as they highlight the sequencing of activities:</a:t>
            </a:r>
          </a:p>
          <a:p>
            <a:pPr algn="just"/>
            <a:r>
              <a:rPr lang="en-US" dirty="0"/>
              <a:t>Verification takes place before validation, and not vice versa. Verification evaluates documents, plans, code, requirements, and specifications. Validation, on the other hand, evaluates the product itself.</a:t>
            </a:r>
          </a:p>
          <a:p>
            <a:r>
              <a:rPr lang="tr-TR" dirty="0"/>
              <a:t>Bu tanımlar, Doğrulama ve Onaylama Arasındaki Fark, faaliyetlerin sıralamasını vurguladıkları için daha iyidir</a:t>
            </a:r>
            <a:r>
              <a:rPr lang="tr-TR" dirty="0" smtClean="0"/>
              <a:t>:</a:t>
            </a:r>
          </a:p>
          <a:p>
            <a:r>
              <a:rPr lang="tr-TR" dirty="0" smtClean="0"/>
              <a:t>Doğrulama</a:t>
            </a:r>
            <a:r>
              <a:rPr lang="tr-TR" dirty="0"/>
              <a:t>, doğrulamadan önce gerçekleşir ve tersi olmaz. Doğrulama, belgeleri, planları, kodları, gereksinimleri ve özellikleri değerlendirir. Öte yandan doğrulama, ürünün kendisini değerlendirir.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103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Yazılımda </a:t>
            </a:r>
            <a:r>
              <a:rPr lang="tr-TR" dirty="0" err="1" smtClean="0"/>
              <a:t>KalitesizliĞinin</a:t>
            </a:r>
            <a:r>
              <a:rPr lang="tr-TR" dirty="0" smtClean="0"/>
              <a:t> </a:t>
            </a:r>
            <a:r>
              <a:rPr lang="tr-TR" dirty="0"/>
              <a:t>Sorunları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/>
              <a:t>Müşteri </a:t>
            </a:r>
            <a:r>
              <a:rPr lang="tr-TR" dirty="0"/>
              <a:t>tarafındaki sorunlar:</a:t>
            </a:r>
          </a:p>
          <a:p>
            <a:pPr lvl="1"/>
            <a:r>
              <a:rPr lang="tr-TR" dirty="0"/>
              <a:t> Gereksinimlerin </a:t>
            </a:r>
            <a:r>
              <a:rPr lang="tr-TR" dirty="0" smtClean="0"/>
              <a:t>sağlanamayışı</a:t>
            </a:r>
            <a:endParaRPr lang="tr-TR" dirty="0"/>
          </a:p>
          <a:p>
            <a:pPr lvl="1"/>
            <a:r>
              <a:rPr lang="tr-TR" dirty="0"/>
              <a:t> Kolay </a:t>
            </a:r>
            <a:r>
              <a:rPr lang="tr-TR" dirty="0" smtClean="0"/>
              <a:t>anlaşılabilir </a:t>
            </a:r>
            <a:r>
              <a:rPr lang="tr-TR" dirty="0"/>
              <a:t>ve kullanılabilir olmaması</a:t>
            </a:r>
          </a:p>
          <a:p>
            <a:pPr lvl="1"/>
            <a:r>
              <a:rPr lang="tr-TR" dirty="0"/>
              <a:t> </a:t>
            </a:r>
            <a:r>
              <a:rPr lang="tr-TR" dirty="0" smtClean="0"/>
              <a:t>İstenilen </a:t>
            </a:r>
            <a:r>
              <a:rPr lang="tr-TR" dirty="0"/>
              <a:t>zamanda bakım yapılabilir olmaması</a:t>
            </a:r>
          </a:p>
          <a:p>
            <a:pPr lvl="1"/>
            <a:r>
              <a:rPr lang="tr-TR" dirty="0"/>
              <a:t> </a:t>
            </a:r>
            <a:r>
              <a:rPr lang="tr-TR" dirty="0" smtClean="0"/>
              <a:t>Eğitim desteğinin </a:t>
            </a:r>
            <a:r>
              <a:rPr lang="tr-TR" dirty="0"/>
              <a:t>yetersiz olması</a:t>
            </a:r>
          </a:p>
          <a:p>
            <a:pPr marL="0" indent="0">
              <a:buNone/>
            </a:pPr>
            <a:r>
              <a:rPr lang="tr-TR" dirty="0" smtClean="0"/>
              <a:t>Yazılım </a:t>
            </a:r>
            <a:r>
              <a:rPr lang="tr-TR" dirty="0"/>
              <a:t>firması tarafındaki sorunlar:</a:t>
            </a:r>
          </a:p>
          <a:p>
            <a:pPr lvl="1"/>
            <a:r>
              <a:rPr lang="tr-TR" dirty="0"/>
              <a:t> Geciken ya da bitmeyen projeler</a:t>
            </a:r>
          </a:p>
          <a:p>
            <a:pPr lvl="1"/>
            <a:r>
              <a:rPr lang="tr-TR" dirty="0"/>
              <a:t> Yüksek maliyet</a:t>
            </a:r>
          </a:p>
          <a:p>
            <a:pPr lvl="1"/>
            <a:r>
              <a:rPr lang="tr-TR" dirty="0"/>
              <a:t> </a:t>
            </a:r>
            <a:r>
              <a:rPr lang="tr-TR" dirty="0" smtClean="0"/>
              <a:t>Çalışanların tatminsizliği</a:t>
            </a:r>
            <a:endParaRPr lang="tr-TR" dirty="0"/>
          </a:p>
          <a:p>
            <a:pPr lvl="1"/>
            <a:r>
              <a:rPr lang="tr-TR" dirty="0"/>
              <a:t> Firmaya olan güven kaybı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Yazılım Kalite Güvence </a:t>
            </a:r>
            <a:r>
              <a:rPr lang="tr-TR" dirty="0" err="1"/>
              <a:t>Ögeleri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Doğrulama </a:t>
            </a:r>
            <a:r>
              <a:rPr lang="tr-TR" dirty="0"/>
              <a:t>ve Geçerleme (D&amp;G), (</a:t>
            </a:r>
            <a:r>
              <a:rPr lang="tr-TR" dirty="0" err="1"/>
              <a:t>Verification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) yazılım </a:t>
            </a:r>
            <a:r>
              <a:rPr lang="tr-TR" dirty="0" smtClean="0"/>
              <a:t>geliştirme </a:t>
            </a:r>
            <a:r>
              <a:rPr lang="tr-TR" dirty="0"/>
              <a:t>sürecinin her </a:t>
            </a:r>
            <a:r>
              <a:rPr lang="tr-TR" dirty="0" smtClean="0"/>
              <a:t>aşamasındaki </a:t>
            </a:r>
            <a:r>
              <a:rPr lang="tr-TR" dirty="0"/>
              <a:t>çıktıların, istenilen </a:t>
            </a:r>
            <a:r>
              <a:rPr lang="tr-TR" dirty="0" smtClean="0"/>
              <a:t>özelliklere uygunluğunu </a:t>
            </a:r>
            <a:r>
              <a:rPr lang="tr-TR" dirty="0"/>
              <a:t>kontrol etmeye yarayan etkinliklerdir.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Doğrulama</a:t>
            </a:r>
            <a:r>
              <a:rPr lang="en-GB" dirty="0">
                <a:solidFill>
                  <a:srgbClr val="FF0000"/>
                </a:solidFill>
              </a:rPr>
              <a:t>:</a:t>
            </a:r>
            <a:r>
              <a:rPr lang="en-GB" dirty="0"/>
              <a:t> “</a:t>
            </a:r>
            <a:r>
              <a:rPr lang="tr-TR" dirty="0"/>
              <a:t>Biz ürünü doğru mu geliştiriyoruz</a:t>
            </a:r>
            <a:r>
              <a:rPr lang="en-GB" dirty="0"/>
              <a:t>"</a:t>
            </a:r>
          </a:p>
          <a:p>
            <a:pPr lvl="1"/>
            <a:r>
              <a:rPr lang="tr-TR" dirty="0"/>
              <a:t>Yazılım belirteçlere uymalıdır</a:t>
            </a:r>
            <a:endParaRPr lang="en-GB" dirty="0"/>
          </a:p>
          <a:p>
            <a:r>
              <a:rPr lang="tr-TR" dirty="0">
                <a:solidFill>
                  <a:srgbClr val="FF0000"/>
                </a:solidFill>
              </a:rPr>
              <a:t>Geçerleme</a:t>
            </a:r>
            <a:r>
              <a:rPr lang="en-GB" dirty="0"/>
              <a:t>: “</a:t>
            </a:r>
            <a:r>
              <a:rPr lang="tr-TR" dirty="0"/>
              <a:t>Biz doğru ürün mü geliştiriyoruz</a:t>
            </a:r>
            <a:r>
              <a:rPr lang="en-GB" dirty="0"/>
              <a:t>"</a:t>
            </a:r>
          </a:p>
          <a:p>
            <a:pPr lvl="1"/>
            <a:r>
              <a:rPr lang="tr-TR" dirty="0"/>
              <a:t>Yazılım gerçek kullanıcı isteklerini yerine getirmelidir</a:t>
            </a:r>
            <a:endParaRPr lang="en-GB" dirty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Doğrulama </a:t>
            </a:r>
            <a:r>
              <a:rPr lang="tr-TR" dirty="0"/>
              <a:t>ve Geçerleme</a:t>
            </a:r>
            <a:r>
              <a:rPr lang="tr-TR" b="1" dirty="0"/>
              <a:t>, </a:t>
            </a:r>
            <a:r>
              <a:rPr lang="tr-TR" dirty="0"/>
              <a:t>Yazılım Kalite Güvencenin bir parçasıdır ve Test’i içerir.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39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YAZILIM GELİŞTİRME ORTAMLARI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Yazılım geliştirme ortamı, tasarım sonunda üretilen fiziksel modelin, bilgisayar ortamında çalıştırılabilmesi için gerekli olan:</a:t>
            </a:r>
          </a:p>
          <a:p>
            <a:pPr lvl="1"/>
            <a:r>
              <a:rPr lang="tr-TR" dirty="0"/>
              <a:t>Programlama dili</a:t>
            </a:r>
          </a:p>
          <a:p>
            <a:pPr lvl="1"/>
            <a:r>
              <a:rPr lang="tr-TR" dirty="0"/>
              <a:t>Veri tabanı yönetim sistemi </a:t>
            </a:r>
          </a:p>
          <a:p>
            <a:pPr lvl="1"/>
            <a:r>
              <a:rPr lang="tr-TR" dirty="0"/>
              <a:t>CASE araçları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Yazılımda Kalite Neden Gerekli?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Tecrübeli bir mühendis her 7-10 satırda bir </a:t>
            </a:r>
            <a:r>
              <a:rPr lang="tr-TR" dirty="0" smtClean="0"/>
              <a:t>hata üretmektedir</a:t>
            </a:r>
            <a:r>
              <a:rPr lang="tr-TR" dirty="0"/>
              <a:t>.</a:t>
            </a:r>
          </a:p>
          <a:p>
            <a:r>
              <a:rPr lang="tr-TR" dirty="0"/>
              <a:t> Orta ölçekli bir projede binlerce satıra </a:t>
            </a:r>
            <a:r>
              <a:rPr lang="tr-TR" dirty="0" smtClean="0"/>
              <a:t>karşılık </a:t>
            </a:r>
            <a:r>
              <a:rPr lang="tr-TR" dirty="0"/>
              <a:t>gelir.</a:t>
            </a:r>
          </a:p>
          <a:p>
            <a:r>
              <a:rPr lang="tr-TR" dirty="0"/>
              <a:t> Hataların </a:t>
            </a:r>
            <a:r>
              <a:rPr lang="tr-TR" dirty="0" smtClean="0"/>
              <a:t>çoğunun </a:t>
            </a:r>
            <a:r>
              <a:rPr lang="tr-TR" dirty="0"/>
              <a:t>test </a:t>
            </a:r>
            <a:r>
              <a:rPr lang="tr-TR" dirty="0" smtClean="0"/>
              <a:t>aşamasında düzeltilmesi gerekmektedir</a:t>
            </a:r>
            <a:r>
              <a:rPr lang="tr-TR" dirty="0"/>
              <a:t>.</a:t>
            </a:r>
          </a:p>
          <a:p>
            <a:r>
              <a:rPr lang="tr-TR" dirty="0"/>
              <a:t> Testler uzadıkça maliyet artmakta, teslimat gecikmektedir.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Yazılım Gözden Geçirme Süreci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Çıktılar:</a:t>
            </a:r>
          </a:p>
          <a:p>
            <a:r>
              <a:rPr lang="tr-TR" dirty="0"/>
              <a:t> Projenin ihtiyaçlarına göre yönetim ve teknik gözden geçirmeler yapılır.</a:t>
            </a:r>
          </a:p>
          <a:p>
            <a:r>
              <a:rPr lang="tr-TR" dirty="0"/>
              <a:t> Bir sürecin </a:t>
            </a:r>
            <a:r>
              <a:rPr lang="tr-TR" dirty="0" smtClean="0"/>
              <a:t>etkinliğine </a:t>
            </a:r>
            <a:r>
              <a:rPr lang="tr-TR" dirty="0"/>
              <a:t>ait durum ve ürünler, gözden geçirme etkinlikleri ile </a:t>
            </a:r>
            <a:r>
              <a:rPr lang="tr-TR" dirty="0" smtClean="0"/>
              <a:t>değerlendirilir</a:t>
            </a:r>
            <a:r>
              <a:rPr lang="tr-TR" dirty="0"/>
              <a:t>.</a:t>
            </a:r>
          </a:p>
          <a:p>
            <a:r>
              <a:rPr lang="tr-TR" dirty="0"/>
              <a:t> Gözden geçirme sonuçları, etkilenen tüm birimlere duyurulur.</a:t>
            </a:r>
          </a:p>
          <a:p>
            <a:r>
              <a:rPr lang="tr-TR" dirty="0"/>
              <a:t> Gözden geçirmeler sonucunda </a:t>
            </a:r>
            <a:r>
              <a:rPr lang="tr-TR" dirty="0" smtClean="0"/>
              <a:t>oluşan </a:t>
            </a:r>
            <a:r>
              <a:rPr lang="tr-TR" dirty="0"/>
              <a:t>düzeltici faaliyetler, kapanana kadar izlenir.</a:t>
            </a:r>
          </a:p>
          <a:p>
            <a:r>
              <a:rPr lang="tr-TR" dirty="0"/>
              <a:t> Riskler ve problemler belirlenir ve kaydedilir.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41</a:t>
            </a:fld>
            <a:endParaRPr lang="tr-T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Neden Gözden Geçirme?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Ürününün veya sürecin farklı </a:t>
            </a:r>
            <a:r>
              <a:rPr lang="tr-TR" dirty="0" smtClean="0"/>
              <a:t>bakış </a:t>
            </a:r>
            <a:r>
              <a:rPr lang="tr-TR" dirty="0"/>
              <a:t>açılarıyla sistematik olarak </a:t>
            </a:r>
            <a:r>
              <a:rPr lang="tr-TR" dirty="0" smtClean="0"/>
              <a:t>değerlendirilmesini sağlar</a:t>
            </a:r>
            <a:r>
              <a:rPr lang="tr-TR" dirty="0"/>
              <a:t>.</a:t>
            </a:r>
          </a:p>
          <a:p>
            <a:r>
              <a:rPr lang="tr-TR" dirty="0"/>
              <a:t> Proje zamanlamasını ve maliyetini </a:t>
            </a:r>
            <a:r>
              <a:rPr lang="tr-TR" dirty="0" smtClean="0"/>
              <a:t>iyileştirir</a:t>
            </a:r>
            <a:r>
              <a:rPr lang="tr-TR" dirty="0"/>
              <a:t>.</a:t>
            </a:r>
          </a:p>
          <a:p>
            <a:r>
              <a:rPr lang="tr-TR" dirty="0"/>
              <a:t> Test </a:t>
            </a:r>
            <a:r>
              <a:rPr lang="tr-TR" dirty="0" smtClean="0"/>
              <a:t>etkinliğini </a:t>
            </a:r>
            <a:r>
              <a:rPr lang="tr-TR" dirty="0"/>
              <a:t>destekler ve maliyetini </a:t>
            </a:r>
            <a:r>
              <a:rPr lang="tr-TR" dirty="0" smtClean="0"/>
              <a:t>düşürür</a:t>
            </a:r>
            <a:r>
              <a:rPr lang="tr-TR" dirty="0"/>
              <a:t>.</a:t>
            </a:r>
          </a:p>
          <a:p>
            <a:r>
              <a:rPr lang="tr-TR" dirty="0"/>
              <a:t> Yatırım geri dönüsü yüksektir.</a:t>
            </a:r>
          </a:p>
          <a:p>
            <a:r>
              <a:rPr lang="tr-TR" dirty="0"/>
              <a:t> Bir </a:t>
            </a:r>
            <a:r>
              <a:rPr lang="tr-TR" dirty="0" smtClean="0"/>
              <a:t>çeşit eğitim </a:t>
            </a:r>
            <a:r>
              <a:rPr lang="tr-TR" dirty="0"/>
              <a:t>yöntemidir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42</a:t>
            </a:fld>
            <a:endParaRPr lang="tr-T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Gözden Geçirme Türleri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reviews</a:t>
            </a:r>
            <a:r>
              <a:rPr lang="tr-TR" dirty="0"/>
              <a:t> (“yönetim gözden geçirme”)</a:t>
            </a:r>
          </a:p>
          <a:p>
            <a:r>
              <a:rPr lang="en-US" dirty="0"/>
              <a:t> Technical reviews (“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</a:t>
            </a:r>
            <a:r>
              <a:rPr lang="en-US" dirty="0"/>
              <a:t>”)</a:t>
            </a:r>
          </a:p>
          <a:p>
            <a:r>
              <a:rPr lang="tr-TR" dirty="0"/>
              <a:t> </a:t>
            </a:r>
            <a:r>
              <a:rPr lang="tr-TR" dirty="0" err="1"/>
              <a:t>Inspections</a:t>
            </a:r>
            <a:r>
              <a:rPr lang="tr-TR" dirty="0"/>
              <a:t> (“detaylı inceleme”)</a:t>
            </a:r>
          </a:p>
          <a:p>
            <a:r>
              <a:rPr lang="tr-TR" dirty="0"/>
              <a:t> </a:t>
            </a:r>
            <a:r>
              <a:rPr lang="tr-TR" dirty="0" err="1"/>
              <a:t>Walkthroughs</a:t>
            </a:r>
            <a:r>
              <a:rPr lang="tr-TR" dirty="0"/>
              <a:t> (“genel gözden geçirme”)</a:t>
            </a:r>
          </a:p>
          <a:p>
            <a:r>
              <a:rPr lang="tr-TR" dirty="0"/>
              <a:t>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43</a:t>
            </a:fld>
            <a:endParaRPr lang="tr-T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Yazılım Gözden Geçirme Süreci –</a:t>
            </a:r>
            <a:br>
              <a:rPr lang="tr-TR" dirty="0"/>
            </a:br>
            <a:r>
              <a:rPr lang="tr-TR" dirty="0"/>
              <a:t>Etkinlikler ve Görevler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/>
              <a:t>Teknik gözden geçirmeler</a:t>
            </a:r>
            <a:endParaRPr lang="tr-TR" dirty="0"/>
          </a:p>
          <a:p>
            <a:pPr lvl="1"/>
            <a:r>
              <a:rPr lang="tr-TR" dirty="0"/>
              <a:t>Yazılım ürünlerini veya hizmetlerini </a:t>
            </a:r>
            <a:r>
              <a:rPr lang="tr-TR" dirty="0" smtClean="0"/>
              <a:t>değerlendirmek </a:t>
            </a:r>
            <a:r>
              <a:rPr lang="tr-TR" dirty="0"/>
              <a:t>için teknik gözden geçirmeler yapılacak ve </a:t>
            </a:r>
            <a:r>
              <a:rPr lang="tr-TR" dirty="0" smtClean="0"/>
              <a:t>aşağıdakiler </a:t>
            </a:r>
            <a:r>
              <a:rPr lang="tr-TR" dirty="0"/>
              <a:t>hakkında kanıtlar </a:t>
            </a:r>
            <a:r>
              <a:rPr lang="tr-TR" dirty="0" smtClean="0"/>
              <a:t>sağlayacaktır </a:t>
            </a:r>
            <a:r>
              <a:rPr lang="tr-TR" dirty="0"/>
              <a:t>(Örnek: </a:t>
            </a:r>
            <a:r>
              <a:rPr lang="tr-TR" b="1" dirty="0"/>
              <a:t>Kod gözden geçirme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- Ürün veya hizmet tamdır.</a:t>
            </a:r>
          </a:p>
          <a:p>
            <a:pPr lvl="1"/>
            <a:r>
              <a:rPr lang="tr-TR" dirty="0"/>
              <a:t>- Ürün veya hizmet standartlara ve tanımlara uygundur.</a:t>
            </a:r>
          </a:p>
          <a:p>
            <a:pPr lvl="1"/>
            <a:r>
              <a:rPr lang="tr-TR" dirty="0"/>
              <a:t>- - Ürün veya hizmet tanımlı takvime uymaktadır.</a:t>
            </a:r>
          </a:p>
          <a:p>
            <a:pPr lvl="1"/>
            <a:r>
              <a:rPr lang="tr-TR" dirty="0"/>
              <a:t>- Ürün veya hizmet, </a:t>
            </a:r>
            <a:r>
              <a:rPr lang="tr-TR" dirty="0" smtClean="0"/>
              <a:t>planlanmış </a:t>
            </a:r>
            <a:r>
              <a:rPr lang="tr-TR" dirty="0"/>
              <a:t>bir sonraki etkinlik için hazırdır.</a:t>
            </a:r>
          </a:p>
          <a:p>
            <a:pPr lvl="1"/>
            <a:r>
              <a:rPr lang="tr-TR" dirty="0"/>
              <a:t>- </a:t>
            </a:r>
            <a:r>
              <a:rPr lang="tr-TR" b="1" dirty="0"/>
              <a:t>Ürün veya hizmetin </a:t>
            </a:r>
            <a:r>
              <a:rPr lang="tr-TR" b="1" dirty="0" smtClean="0"/>
              <a:t>geliştirilmesi</a:t>
            </a:r>
            <a:r>
              <a:rPr lang="tr-TR" b="1" dirty="0"/>
              <a:t>, isletilmesi ve bakımı; projenin tanımlı planlarına, takvimine, standartlarına ve talimatlarına göre yapılmaktadır.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44</a:t>
            </a:fld>
            <a:endParaRPr lang="tr-T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Yazılım Gözden Geçirme Süreci –</a:t>
            </a:r>
            <a:br>
              <a:rPr lang="tr-TR" dirty="0"/>
            </a:br>
            <a:r>
              <a:rPr lang="tr-TR" dirty="0"/>
              <a:t>Etkinlikler ve Görevler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/>
              <a:t>Proje yönetim gözden geçirmeleri</a:t>
            </a:r>
            <a:endParaRPr lang="tr-TR" dirty="0"/>
          </a:p>
          <a:p>
            <a:pPr lvl="1"/>
            <a:r>
              <a:rPr lang="tr-TR" dirty="0"/>
              <a:t>Proje </a:t>
            </a:r>
            <a:r>
              <a:rPr lang="tr-TR" dirty="0" smtClean="0"/>
              <a:t>gelişiminin </a:t>
            </a:r>
            <a:r>
              <a:rPr lang="tr-TR" dirty="0"/>
              <a:t>durumu; proje planlarına, takvime, standartlara ve yönergelere kıyasla </a:t>
            </a:r>
            <a:r>
              <a:rPr lang="tr-TR" dirty="0" smtClean="0"/>
              <a:t>değerlendirilecektir</a:t>
            </a:r>
            <a:r>
              <a:rPr lang="tr-TR" dirty="0"/>
              <a:t>.</a:t>
            </a:r>
          </a:p>
          <a:p>
            <a:pPr lvl="1"/>
            <a:r>
              <a:rPr lang="tr-TR" dirty="0" smtClean="0"/>
              <a:t>Değerlendirmenin </a:t>
            </a:r>
            <a:r>
              <a:rPr lang="tr-TR" dirty="0"/>
              <a:t>çıktısı, </a:t>
            </a:r>
            <a:r>
              <a:rPr lang="tr-TR" dirty="0" smtClean="0"/>
              <a:t>ilişkili </a:t>
            </a:r>
            <a:r>
              <a:rPr lang="tr-TR" dirty="0"/>
              <a:t>yönetim tarafından dikkate </a:t>
            </a:r>
            <a:r>
              <a:rPr lang="tr-TR" dirty="0" smtClean="0"/>
              <a:t>alınmalı ve aşağıdakileri sağlamalıdır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Etkinliklerin plana göre </a:t>
            </a:r>
            <a:r>
              <a:rPr lang="tr-TR" dirty="0" smtClean="0"/>
              <a:t>gelişmesini </a:t>
            </a:r>
            <a:r>
              <a:rPr lang="tr-TR" dirty="0"/>
              <a:t>güvence etmek,</a:t>
            </a:r>
          </a:p>
          <a:p>
            <a:pPr lvl="1"/>
            <a:r>
              <a:rPr lang="tr-TR" b="1" dirty="0"/>
              <a:t>Kaynakları uygun </a:t>
            </a:r>
            <a:r>
              <a:rPr lang="tr-TR" b="1" dirty="0" smtClean="0"/>
              <a:t>şekilde </a:t>
            </a:r>
            <a:r>
              <a:rPr lang="tr-TR" b="1" dirty="0"/>
              <a:t>atayarak </a:t>
            </a:r>
            <a:r>
              <a:rPr lang="tr-TR" dirty="0"/>
              <a:t>projenin genel kontrolünü korumak,</a:t>
            </a:r>
          </a:p>
          <a:p>
            <a:pPr lvl="1"/>
            <a:r>
              <a:rPr lang="tr-TR" dirty="0" smtClean="0"/>
              <a:t>Projenin </a:t>
            </a:r>
            <a:r>
              <a:rPr lang="tr-TR" dirty="0"/>
              <a:t>yönünü </a:t>
            </a:r>
            <a:r>
              <a:rPr lang="tr-TR" dirty="0" smtClean="0"/>
              <a:t>değiştirmek </a:t>
            </a:r>
            <a:r>
              <a:rPr lang="tr-TR" dirty="0"/>
              <a:t>veya </a:t>
            </a:r>
            <a:r>
              <a:rPr lang="tr-TR" b="1" dirty="0"/>
              <a:t>alternatif planlama </a:t>
            </a:r>
            <a:r>
              <a:rPr lang="tr-TR" dirty="0"/>
              <a:t>için ihtiyacı belirlemek,</a:t>
            </a:r>
          </a:p>
          <a:p>
            <a:pPr lvl="1"/>
            <a:r>
              <a:rPr lang="tr-TR" dirty="0"/>
              <a:t> Proje </a:t>
            </a:r>
            <a:r>
              <a:rPr lang="tr-TR" dirty="0" smtClean="0"/>
              <a:t>başarısını </a:t>
            </a:r>
            <a:r>
              <a:rPr lang="tr-TR" dirty="0"/>
              <a:t>olumsuz etkileyebilecek ri</a:t>
            </a:r>
            <a:r>
              <a:rPr lang="tr-TR" b="1" dirty="0"/>
              <a:t>skleri </a:t>
            </a:r>
            <a:r>
              <a:rPr lang="tr-TR" b="1" dirty="0" smtClean="0"/>
              <a:t>değerlendirme</a:t>
            </a:r>
            <a:r>
              <a:rPr lang="tr-TR" dirty="0" smtClean="0"/>
              <a:t>k </a:t>
            </a:r>
            <a:r>
              <a:rPr lang="tr-TR" dirty="0"/>
              <a:t>ve yönetmek.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45</a:t>
            </a:fld>
            <a:endParaRPr lang="tr-T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Gözden Geçirme Süreci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/>
              <a:t>Roller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</a:t>
            </a:r>
            <a:r>
              <a:rPr lang="en-US" dirty="0"/>
              <a:t> </a:t>
            </a:r>
            <a:r>
              <a:rPr lang="en-US" dirty="0" err="1"/>
              <a:t>lideri</a:t>
            </a:r>
            <a:r>
              <a:rPr lang="en-US" dirty="0"/>
              <a:t> (“review leader”)</a:t>
            </a:r>
          </a:p>
          <a:p>
            <a:pPr lvl="1"/>
            <a:r>
              <a:rPr lang="tr-TR" dirty="0"/>
              <a:t> Gözden geçirici (“</a:t>
            </a:r>
            <a:r>
              <a:rPr lang="tr-TR" dirty="0" err="1"/>
              <a:t>reviewer</a:t>
            </a:r>
            <a:r>
              <a:rPr lang="tr-TR" dirty="0"/>
              <a:t>”)</a:t>
            </a:r>
          </a:p>
          <a:p>
            <a:pPr lvl="1"/>
            <a:r>
              <a:rPr lang="tr-TR" dirty="0"/>
              <a:t> Kayıt sorumlusu (“</a:t>
            </a:r>
            <a:r>
              <a:rPr lang="tr-TR" dirty="0" err="1"/>
              <a:t>recorder</a:t>
            </a:r>
            <a:r>
              <a:rPr lang="tr-TR" dirty="0"/>
              <a:t>”)</a:t>
            </a:r>
          </a:p>
          <a:p>
            <a:pPr lvl="1"/>
            <a:r>
              <a:rPr lang="tr-TR" dirty="0"/>
              <a:t> Yazar (“</a:t>
            </a:r>
            <a:r>
              <a:rPr lang="tr-TR" dirty="0" err="1"/>
              <a:t>author</a:t>
            </a:r>
            <a:r>
              <a:rPr lang="tr-TR" dirty="0"/>
              <a:t>”)</a:t>
            </a:r>
          </a:p>
          <a:p>
            <a:pPr marL="0" indent="0">
              <a:buNone/>
            </a:pPr>
            <a:r>
              <a:rPr lang="tr-TR" dirty="0" smtClean="0"/>
              <a:t>Adımlar</a:t>
            </a:r>
            <a:endParaRPr lang="tr-TR" dirty="0"/>
          </a:p>
          <a:p>
            <a:pPr lvl="1"/>
            <a:r>
              <a:rPr lang="tr-TR" dirty="0"/>
              <a:t> Planlama (“</a:t>
            </a:r>
            <a:r>
              <a:rPr lang="tr-TR" dirty="0" err="1"/>
              <a:t>planning</a:t>
            </a:r>
            <a:r>
              <a:rPr lang="tr-TR" dirty="0"/>
              <a:t>”)</a:t>
            </a:r>
          </a:p>
          <a:p>
            <a:pPr lvl="1"/>
            <a:r>
              <a:rPr lang="tr-TR" dirty="0"/>
              <a:t> </a:t>
            </a:r>
            <a:r>
              <a:rPr lang="tr-TR" dirty="0" err="1"/>
              <a:t>Açılıs</a:t>
            </a:r>
            <a:r>
              <a:rPr lang="tr-TR" dirty="0"/>
              <a:t> toplantısı (“</a:t>
            </a:r>
            <a:r>
              <a:rPr lang="tr-TR" dirty="0" err="1"/>
              <a:t>kickoff</a:t>
            </a:r>
            <a:r>
              <a:rPr lang="tr-TR" dirty="0"/>
              <a:t> </a:t>
            </a:r>
            <a:r>
              <a:rPr lang="tr-TR" dirty="0" err="1"/>
              <a:t>meeting</a:t>
            </a:r>
            <a:r>
              <a:rPr lang="tr-TR" dirty="0"/>
              <a:t>”)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Bireysel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</a:t>
            </a:r>
            <a:r>
              <a:rPr lang="en-US" dirty="0"/>
              <a:t> (“individual checking”)</a:t>
            </a:r>
          </a:p>
          <a:p>
            <a:pPr lvl="1"/>
            <a:r>
              <a:rPr lang="tr-TR" dirty="0"/>
              <a:t> Toplu gözden geçirme (“</a:t>
            </a:r>
            <a:r>
              <a:rPr lang="tr-TR" dirty="0" err="1"/>
              <a:t>logging</a:t>
            </a:r>
            <a:r>
              <a:rPr lang="tr-TR" dirty="0"/>
              <a:t> </a:t>
            </a:r>
            <a:r>
              <a:rPr lang="tr-TR" dirty="0" err="1"/>
              <a:t>meeting</a:t>
            </a:r>
            <a:r>
              <a:rPr lang="tr-TR" dirty="0"/>
              <a:t>”)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Düzeltme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(“rework and follow up”)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46</a:t>
            </a:fld>
            <a:endParaRPr lang="tr-T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Gözden Geçirme Kontrol Listeleri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Gözden geçirilecek her tür doküman için </a:t>
            </a:r>
            <a:r>
              <a:rPr lang="tr-TR" dirty="0" smtClean="0"/>
              <a:t>gözden geçirme </a:t>
            </a:r>
            <a:r>
              <a:rPr lang="tr-TR" dirty="0"/>
              <a:t>kriterlerini tanımlar.</a:t>
            </a:r>
          </a:p>
          <a:p>
            <a:pPr algn="just"/>
            <a:r>
              <a:rPr lang="tr-TR" dirty="0"/>
              <a:t> Analiz dokümanı, tasarım dokümanı, kod, proje </a:t>
            </a:r>
            <a:r>
              <a:rPr lang="tr-TR" dirty="0" smtClean="0"/>
              <a:t>planı, kalite </a:t>
            </a:r>
            <a:r>
              <a:rPr lang="tr-TR" dirty="0"/>
              <a:t>planı, vb.</a:t>
            </a:r>
          </a:p>
          <a:p>
            <a:pPr algn="just"/>
            <a:r>
              <a:rPr lang="tr-TR" dirty="0"/>
              <a:t> Gözden geçirmeyi bir kontrol listesi </a:t>
            </a:r>
            <a:r>
              <a:rPr lang="tr-TR" dirty="0" smtClean="0"/>
              <a:t>üzerinden yapmak</a:t>
            </a:r>
            <a:r>
              <a:rPr lang="tr-TR" dirty="0"/>
              <a:t>, gözden geçirmenin </a:t>
            </a:r>
            <a:r>
              <a:rPr lang="tr-TR" dirty="0" smtClean="0"/>
              <a:t>etkinliğini </a:t>
            </a:r>
            <a:r>
              <a:rPr lang="tr-TR" dirty="0"/>
              <a:t>arttırır.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47</a:t>
            </a:fld>
            <a:endParaRPr lang="tr-T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48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143932" cy="662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27584" y="-5966"/>
            <a:ext cx="8229600" cy="1143000"/>
          </a:xfrm>
        </p:spPr>
        <p:txBody>
          <a:bodyPr/>
          <a:lstStyle/>
          <a:p>
            <a:r>
              <a:rPr lang="tr-TR" dirty="0"/>
              <a:t>KOD GÖZDEN GEÇİRME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42974" y="1428736"/>
            <a:ext cx="7815263" cy="4824426"/>
          </a:xfrm>
        </p:spPr>
        <p:txBody>
          <a:bodyPr>
            <a:noAutofit/>
          </a:bodyPr>
          <a:lstStyle/>
          <a:p>
            <a:r>
              <a:rPr lang="tr-TR" sz="1800" dirty="0"/>
              <a:t>Kod gözden geçirme ile program test(sınama) işlemlerini birbirinden ayırmak gerekir.</a:t>
            </a:r>
          </a:p>
          <a:p>
            <a:r>
              <a:rPr lang="tr-TR" sz="1800" dirty="0"/>
              <a:t>Program testi, programın işletimi sırasında ortaya çıkabilecek yanlış ya da hataları yakalamak amacıyla yapılır. </a:t>
            </a:r>
          </a:p>
          <a:p>
            <a:r>
              <a:rPr lang="tr-TR" sz="1800" b="1" dirty="0"/>
              <a:t>Kod gözden geçirme işlemi ise, programın kaynak kodu üzerinde yapılan bir incelemedir.</a:t>
            </a:r>
            <a:r>
              <a:rPr lang="tr-TR" sz="1800" dirty="0"/>
              <a:t> Kod gözden geçirmelerinde program hatalarının %3-5 oranındaki kesimi yakalanabilmektedir. </a:t>
            </a:r>
          </a:p>
          <a:p>
            <a:r>
              <a:rPr lang="tr-TR" sz="1800" b="1" dirty="0"/>
              <a:t>Gözden geçirme,  müşterinin gerçek gereksinimlerine uyumluluğu değil, belirteçlere uyumluluğu yoklar; </a:t>
            </a:r>
            <a:endParaRPr lang="tr-TR" sz="1800" dirty="0"/>
          </a:p>
          <a:p>
            <a:pPr marL="0" indent="0">
              <a:buNone/>
            </a:pPr>
            <a:r>
              <a:rPr lang="tr-TR" sz="1800" b="1" dirty="0"/>
              <a:t>Kodlamadaki Kusurlar bulunur:</a:t>
            </a:r>
            <a:endParaRPr lang="en-GB" sz="1800" b="1" dirty="0"/>
          </a:p>
          <a:p>
            <a:pPr lvl="1"/>
            <a:r>
              <a:rPr lang="tr-TR" sz="1800" dirty="0"/>
              <a:t>Mantıksal hatalar</a:t>
            </a:r>
            <a:endParaRPr lang="en-GB" sz="1800" dirty="0"/>
          </a:p>
          <a:p>
            <a:pPr lvl="1"/>
            <a:r>
              <a:rPr lang="tr-TR" sz="1800" dirty="0"/>
              <a:t>Kodlardaki sapmalar( örn., başlangıç değer verilmemiş değişken)</a:t>
            </a:r>
            <a:endParaRPr lang="en-GB" sz="1800" dirty="0"/>
          </a:p>
          <a:p>
            <a:pPr lvl="1"/>
            <a:r>
              <a:rPr lang="tr-TR" sz="1800" dirty="0"/>
              <a:t>Standartlarla uyumsuzluk. </a:t>
            </a:r>
          </a:p>
          <a:p>
            <a:pPr lvl="1"/>
            <a:endParaRPr lang="tr-TR" sz="1800" dirty="0"/>
          </a:p>
          <a:p>
            <a:endParaRPr lang="tr-TR" sz="1800" dirty="0"/>
          </a:p>
          <a:p>
            <a:endParaRPr lang="tr-TR" sz="1800" b="1" dirty="0"/>
          </a:p>
          <a:p>
            <a:pPr lvl="1"/>
            <a:endParaRPr lang="tr-TR" sz="1800" dirty="0"/>
          </a:p>
          <a:p>
            <a:endParaRPr lang="tr-TR" sz="1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49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CASE Araç ve Ortamları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Yazılım süreci etkinlikleri için otomatik destek </a:t>
            </a:r>
            <a:r>
              <a:rPr lang="tr-TR" dirty="0" err="1"/>
              <a:t>saglamak</a:t>
            </a:r>
            <a:r>
              <a:rPr lang="tr-TR" dirty="0"/>
              <a:t> üzere </a:t>
            </a:r>
            <a:r>
              <a:rPr lang="tr-TR" dirty="0" err="1"/>
              <a:t>gelistirilmis</a:t>
            </a:r>
            <a:r>
              <a:rPr lang="tr-TR" dirty="0"/>
              <a:t> yazılım araçlarıdır</a:t>
            </a:r>
          </a:p>
          <a:p>
            <a:pPr algn="just"/>
            <a:r>
              <a:rPr lang="tr-TR" dirty="0"/>
              <a:t>Günümüzde bilgisayar destekli yazılım geliştirme ortamları (CASE) oldukça gelişmiş durumdadır. </a:t>
            </a:r>
          </a:p>
          <a:p>
            <a:pPr algn="just"/>
            <a:r>
              <a:rPr lang="tr-TR" dirty="0"/>
              <a:t>CASE araçları, yazılım üretiminin hemen her aşamasında (planlama-çözümleme-tasarım-gerçekleştirim-sınama) üretilen bilgi ya da belgelerin bilgisayar ortamında saklanmasını, bu yolla kolay erişilebilir ve yönetilebilir olmasını olanaklı kılar.</a:t>
            </a:r>
          </a:p>
          <a:p>
            <a:pPr algn="just"/>
            <a:r>
              <a:rPr lang="tr-TR" dirty="0"/>
              <a:t>Bu yolla yapılan </a:t>
            </a:r>
            <a:r>
              <a:rPr lang="tr-TR" b="1" dirty="0"/>
              <a:t>üretimin yüksek kalitede olması </a:t>
            </a:r>
            <a:r>
              <a:rPr lang="tr-TR" dirty="0"/>
              <a:t>sağlanır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GÖZDEN GEÇİRME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8758" y="1772816"/>
            <a:ext cx="7633742" cy="4106777"/>
          </a:xfrm>
        </p:spPr>
        <p:txBody>
          <a:bodyPr/>
          <a:lstStyle/>
          <a:p>
            <a:pPr algn="just"/>
            <a:r>
              <a:rPr lang="tr-TR" sz="1600" dirty="0"/>
              <a:t>Kod </a:t>
            </a:r>
            <a:r>
              <a:rPr lang="tr-TR" sz="1800" dirty="0"/>
              <a:t>Gözden geçirme sürecinin temel özellikleri;</a:t>
            </a:r>
          </a:p>
          <a:p>
            <a:pPr lvl="1" algn="just"/>
            <a:r>
              <a:rPr lang="tr-TR" dirty="0"/>
              <a:t>Hataların bulunması, ancak </a:t>
            </a:r>
            <a:r>
              <a:rPr lang="tr-TR" b="1" dirty="0"/>
              <a:t>düzeltilmemesi</a:t>
            </a:r>
            <a:r>
              <a:rPr lang="tr-TR" dirty="0"/>
              <a:t> hedeflenir, </a:t>
            </a:r>
          </a:p>
          <a:p>
            <a:pPr lvl="1" algn="just"/>
            <a:r>
              <a:rPr lang="tr-TR" dirty="0"/>
              <a:t>Olabildiğince küçük bir grup tarafından yapılmalıdır. En iyi durum deneyimli bir inceleyici kullanılmasıdır. Birden fazla kişi gerektiğinde, bu kişilerin, ileride program bakımı yapacak ekipten seçilmesinde yarar vardır. </a:t>
            </a:r>
            <a:endParaRPr lang="tr-TR" dirty="0" smtClean="0"/>
          </a:p>
          <a:p>
            <a:pPr marL="457200" lvl="1" indent="0" algn="just">
              <a:buNone/>
            </a:pPr>
            <a:endParaRPr lang="tr-TR" dirty="0"/>
          </a:p>
          <a:p>
            <a:pPr algn="just"/>
            <a:r>
              <a:rPr lang="tr-TR" sz="1800" dirty="0"/>
              <a:t>Kalite çalışmalarının bir parçası olarak ele alınmalı ve sonuçlar düzenli ve belirlenen bir biçimde saklanmalıdır. biçiminde özetlenebilir. </a:t>
            </a:r>
            <a:r>
              <a:rPr lang="tr-TR" sz="1800" b="1" dirty="0"/>
              <a:t>Burada yanıtı aranan temel soru, programın yazıldığı gibi çalışıp çalışmayacağının belirlenmesidir.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50</a:t>
            </a:fld>
            <a:endParaRPr lang="tr-T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GÖZDEN GEÇİRME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2286002"/>
            <a:ext cx="7816924" cy="3593591"/>
          </a:xfrm>
        </p:spPr>
        <p:txBody>
          <a:bodyPr/>
          <a:lstStyle/>
          <a:p>
            <a:pPr marL="0" lvl="0" indent="0">
              <a:buNone/>
            </a:pPr>
            <a:r>
              <a:rPr lang="tr-TR" sz="1600" b="1" dirty="0"/>
              <a:t>Kod Gözden Geçirme çalışmasının sonucunda</a:t>
            </a:r>
            <a:r>
              <a:rPr lang="tr-TR" sz="1600" dirty="0"/>
              <a:t>:</a:t>
            </a:r>
          </a:p>
          <a:p>
            <a:pPr lvl="1"/>
            <a:r>
              <a:rPr lang="tr-TR" sz="1600" dirty="0"/>
              <a:t>Programı olduğu gibi kabul etmek, </a:t>
            </a:r>
          </a:p>
          <a:p>
            <a:pPr lvl="1"/>
            <a:r>
              <a:rPr lang="tr-TR" sz="1600" dirty="0"/>
              <a:t>Programı bazı değişikliklerle kabul etmek, </a:t>
            </a:r>
          </a:p>
          <a:p>
            <a:pPr lvl="1"/>
            <a:r>
              <a:rPr lang="tr-TR" sz="1600" dirty="0"/>
              <a:t>Programı, önerilen değişikliklerin yapılmasından sonra tekrar gözden geçirmek üzere geri çevirmek söz konusu olabilir.</a:t>
            </a:r>
          </a:p>
          <a:p>
            <a:pPr marL="0" indent="0">
              <a:buNone/>
            </a:pPr>
            <a:r>
              <a:rPr lang="tr-TR" sz="1600" dirty="0"/>
              <a:t>Gözden geçirme çalışması sonucu, önerileri içeren bir rapor biçiminde sunulur. Üst yönetim sonuç ile ilgili olarak bilgilendirilir.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038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Kod Gözden Geçirme Sırasında Kullanılacak Sorular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program incelenirken, programın her bir modülü (yordam ya da işlev) aşağıdaki soruların yanıtları aranır. Bu sorulara ek sorular eklenebilir. </a:t>
            </a:r>
          </a:p>
          <a:p>
            <a:pPr marL="0" indent="0">
              <a:buNone/>
            </a:pPr>
            <a:r>
              <a:rPr lang="tr-TR" b="1" dirty="0"/>
              <a:t>Modül Arayüzü</a:t>
            </a:r>
            <a:endParaRPr lang="tr-TR" dirty="0"/>
          </a:p>
          <a:p>
            <a:pPr lvl="0"/>
            <a:r>
              <a:rPr lang="tr-TR" dirty="0"/>
              <a:t>Her modül</a:t>
            </a:r>
            <a:r>
              <a:rPr lang="tr-TR" b="1" dirty="0"/>
              <a:t> </a:t>
            </a:r>
            <a:r>
              <a:rPr lang="tr-TR" dirty="0"/>
              <a:t>tek bir işlevsel amacı yerine getiriyor mu?</a:t>
            </a:r>
          </a:p>
          <a:p>
            <a:pPr lvl="0"/>
            <a:r>
              <a:rPr lang="tr-TR" dirty="0"/>
              <a:t>Modül</a:t>
            </a:r>
            <a:r>
              <a:rPr lang="tr-TR" b="1" dirty="0"/>
              <a:t> </a:t>
            </a:r>
            <a:r>
              <a:rPr lang="tr-TR" dirty="0"/>
              <a:t>adı, işlevini açıklayacak biçimde anlamlı olarak verilmiş mi?</a:t>
            </a:r>
          </a:p>
          <a:p>
            <a:pPr lvl="0"/>
            <a:r>
              <a:rPr lang="tr-TR" dirty="0"/>
              <a:t>Modül</a:t>
            </a:r>
            <a:r>
              <a:rPr lang="tr-TR" b="1" dirty="0"/>
              <a:t> </a:t>
            </a:r>
            <a:r>
              <a:rPr lang="tr-TR" dirty="0"/>
              <a:t>tek giriş ve tek çıkışlı mı?</a:t>
            </a:r>
          </a:p>
          <a:p>
            <a:pPr lvl="0"/>
            <a:r>
              <a:rPr lang="tr-TR" dirty="0"/>
              <a:t>Modül</a:t>
            </a:r>
            <a:r>
              <a:rPr lang="tr-TR" b="1" dirty="0"/>
              <a:t> </a:t>
            </a:r>
            <a:r>
              <a:rPr lang="tr-TR" dirty="0"/>
              <a:t>eğer bir işlev ise, parametrelerinin değerini değiştiriyor mu?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52</a:t>
            </a:fld>
            <a:endParaRPr lang="tr-T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Kod Gözden Geçirme Sırasında Kullanılacak Sorular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b="1" dirty="0"/>
              <a:t>Giriş Açıklamaları</a:t>
            </a:r>
            <a:endParaRPr lang="tr-TR" dirty="0"/>
          </a:p>
          <a:p>
            <a:pPr lvl="1"/>
            <a:r>
              <a:rPr lang="tr-TR" dirty="0"/>
              <a:t>Modül, doğru biçimde giriş açıklama satırları içeriyor mu?</a:t>
            </a:r>
          </a:p>
          <a:p>
            <a:pPr lvl="1"/>
            <a:r>
              <a:rPr lang="tr-TR" dirty="0"/>
              <a:t>Giriş açıklama satırları, öbeğin amacını açıklıyor mu?</a:t>
            </a:r>
          </a:p>
          <a:p>
            <a:pPr lvl="1"/>
            <a:r>
              <a:rPr lang="tr-TR" dirty="0"/>
              <a:t>Giriş açıklama satırları, çıktıları (parametre, kütük vb) ve hata iletilerini tanımlıyor mu?</a:t>
            </a:r>
          </a:p>
          <a:p>
            <a:pPr lvl="1"/>
            <a:r>
              <a:rPr lang="tr-TR" dirty="0"/>
              <a:t>Giriş açıklama satırları, öbeğin algoritma tanımını içeriyor mu?</a:t>
            </a:r>
          </a:p>
          <a:p>
            <a:pPr lvl="1"/>
            <a:r>
              <a:rPr lang="tr-TR" dirty="0"/>
              <a:t>Giriş açıklama satırları, modülde yapılan değişikliklere ilişkin tanımlamaları içeriyor mu?</a:t>
            </a:r>
          </a:p>
          <a:p>
            <a:pPr lvl="1"/>
            <a:r>
              <a:rPr lang="tr-TR" dirty="0"/>
              <a:t>Giriş açıklama satırları, modüldeki olağan dışı durumları tanımlıyor mu?</a:t>
            </a:r>
          </a:p>
          <a:p>
            <a:pPr lvl="1"/>
            <a:r>
              <a:rPr lang="tr-TR" dirty="0"/>
              <a:t>Giriş açıklama satırları,modülü yazan kişi ve yazıldığı tarih ile ilgili bilgileri içeriyor mu?</a:t>
            </a:r>
          </a:p>
          <a:p>
            <a:pPr lvl="1"/>
            <a:r>
              <a:rPr lang="tr-TR" dirty="0"/>
              <a:t>Her paragrafı açıklayan kısa açıklamalar var mı?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53</a:t>
            </a:fld>
            <a:endParaRPr lang="tr-T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Kod Gözden Geçirme Sırasında Kullanılacak Sorular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2286002"/>
            <a:ext cx="788893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/>
              <a:t>Veri Kullanımı</a:t>
            </a:r>
            <a:endParaRPr lang="tr-TR" sz="2800" dirty="0"/>
          </a:p>
          <a:p>
            <a:pPr lvl="1"/>
            <a:r>
              <a:rPr lang="tr-TR" dirty="0"/>
              <a:t>İşlevsel olarak ilişkili bulunan veri elemanları uygun bir mantıksal veri yapısı içinde gruplanmış mı?</a:t>
            </a:r>
          </a:p>
          <a:p>
            <a:pPr lvl="1"/>
            <a:r>
              <a:rPr lang="tr-TR" dirty="0"/>
              <a:t>Değişken adları,işlevlerini yansıtacak biçimde anlamlı mı?</a:t>
            </a:r>
          </a:p>
          <a:p>
            <a:pPr lvl="1"/>
            <a:r>
              <a:rPr lang="tr-TR" dirty="0"/>
              <a:t>Değişkenlerin kullanımları arasındaki uzaklık anlamlı mı?</a:t>
            </a:r>
          </a:p>
          <a:p>
            <a:pPr lvl="1"/>
            <a:r>
              <a:rPr lang="tr-TR" dirty="0"/>
              <a:t>Her değişken tek bir amaçla mı kullanılıyor?</a:t>
            </a:r>
          </a:p>
          <a:p>
            <a:pPr lvl="1"/>
            <a:r>
              <a:rPr lang="tr-TR" dirty="0"/>
              <a:t>Dizin değişkenleri kullanıldıkları dizinin sınırları içerisinde mi tanımlanmış?</a:t>
            </a:r>
          </a:p>
          <a:p>
            <a:pPr lvl="1"/>
            <a:r>
              <a:rPr lang="tr-TR" dirty="0"/>
              <a:t>Tanımlanan her gösterge değişkeni için bellek ataması yapılmış mı?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54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CASE Araç ve Ortamları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 CASE sistemleri genelde yöntemleri desteklemek için kullanılır.</a:t>
            </a:r>
          </a:p>
          <a:p>
            <a:pPr marL="0" indent="0" algn="just">
              <a:buNone/>
            </a:pPr>
            <a:r>
              <a:rPr lang="tr-TR" dirty="0"/>
              <a:t>“</a:t>
            </a:r>
            <a:r>
              <a:rPr lang="tr-TR" b="1" dirty="0" err="1"/>
              <a:t>Upper</a:t>
            </a:r>
            <a:r>
              <a:rPr lang="tr-TR" b="1" dirty="0"/>
              <a:t>-CASE</a:t>
            </a:r>
            <a:r>
              <a:rPr lang="tr-TR" b="1" dirty="0" smtClean="0"/>
              <a:t>” üst seviye araçlar</a:t>
            </a:r>
            <a:endParaRPr lang="tr-TR" b="1" dirty="0"/>
          </a:p>
          <a:p>
            <a:pPr algn="just"/>
            <a:r>
              <a:rPr lang="tr-TR" dirty="0"/>
              <a:t> Analiz ve tasarım gibi erken </a:t>
            </a:r>
            <a:r>
              <a:rPr lang="tr-TR" dirty="0" err="1"/>
              <a:t>gelistirme</a:t>
            </a:r>
            <a:r>
              <a:rPr lang="tr-TR" dirty="0"/>
              <a:t> etkinliklerini destekleyen araçlardır.</a:t>
            </a:r>
          </a:p>
          <a:p>
            <a:pPr marL="0" indent="0" algn="just">
              <a:buNone/>
            </a:pPr>
            <a:r>
              <a:rPr lang="tr-TR" b="1" dirty="0"/>
              <a:t>“</a:t>
            </a:r>
            <a:r>
              <a:rPr lang="tr-TR" b="1" dirty="0" err="1"/>
              <a:t>Lower</a:t>
            </a:r>
            <a:r>
              <a:rPr lang="tr-TR" b="1" dirty="0"/>
              <a:t>-CASE</a:t>
            </a:r>
            <a:r>
              <a:rPr lang="tr-TR" b="1" dirty="0" smtClean="0"/>
              <a:t>” alt seviye araçlar</a:t>
            </a:r>
            <a:endParaRPr lang="tr-TR" b="1" dirty="0"/>
          </a:p>
          <a:p>
            <a:pPr algn="just"/>
            <a:r>
              <a:rPr lang="tr-TR" dirty="0"/>
              <a:t> Programlama, hata ayıklama ve test gibi </a:t>
            </a:r>
            <a:r>
              <a:rPr lang="tr-TR" dirty="0" err="1"/>
              <a:t>gelistirme</a:t>
            </a:r>
            <a:r>
              <a:rPr lang="tr-TR" dirty="0"/>
              <a:t> etkinliklerini </a:t>
            </a:r>
            <a:r>
              <a:rPr lang="tr-TR" dirty="0" smtClean="0"/>
              <a:t>destekleyen araçlardır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CASE Araçları ve Kullanım Evreleri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86058"/>
            <a:ext cx="641788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CASE ARAÇ GRUPLARI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2"/>
          </p:nvPr>
        </p:nvSpPr>
        <p:spPr>
          <a:xfrm>
            <a:off x="611560" y="1412776"/>
            <a:ext cx="4379539" cy="49475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CASE araçları değişik açılardan sınıflandırılabilir. Bu sınıfların isimlendirilmesi de değişebilir. Bu bölümde işlevler açısından araç sınıflandırması sunulmaktadır. </a:t>
            </a:r>
            <a:endParaRPr lang="tr-TR" dirty="0" smtClean="0"/>
          </a:p>
          <a:p>
            <a:endParaRPr lang="tr-TR" dirty="0"/>
          </a:p>
          <a:p>
            <a:pPr lvl="0"/>
            <a:r>
              <a:rPr lang="tr-TR" dirty="0">
                <a:solidFill>
                  <a:srgbClr val="FF0000"/>
                </a:solidFill>
              </a:rPr>
              <a:t>Bilgi Mühendisliği Araçları </a:t>
            </a:r>
          </a:p>
          <a:p>
            <a:pPr lvl="0"/>
            <a:r>
              <a:rPr lang="tr-TR" dirty="0">
                <a:solidFill>
                  <a:srgbClr val="FF0000"/>
                </a:solidFill>
              </a:rPr>
              <a:t>Süreç Modelleme Araçları </a:t>
            </a:r>
          </a:p>
          <a:p>
            <a:pPr lvl="0"/>
            <a:r>
              <a:rPr lang="tr-TR" dirty="0">
                <a:solidFill>
                  <a:srgbClr val="FF0000"/>
                </a:solidFill>
              </a:rPr>
              <a:t>Proje Planlama Araçları </a:t>
            </a:r>
            <a:endParaRPr lang="tr-TR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Büşra, Büşra, Helin</a:t>
            </a:r>
            <a:endParaRPr lang="tr-TR" dirty="0">
              <a:solidFill>
                <a:srgbClr val="FF0000"/>
              </a:solidFill>
            </a:endParaRPr>
          </a:p>
          <a:p>
            <a:pPr lvl="0"/>
            <a:r>
              <a:rPr lang="tr-TR" dirty="0">
                <a:solidFill>
                  <a:schemeClr val="accent1"/>
                </a:solidFill>
              </a:rPr>
              <a:t>Risk Çözümleme Araçları </a:t>
            </a:r>
          </a:p>
          <a:p>
            <a:pPr lvl="0"/>
            <a:r>
              <a:rPr lang="tr-TR" dirty="0">
                <a:solidFill>
                  <a:schemeClr val="accent1"/>
                </a:solidFill>
              </a:rPr>
              <a:t>Proje Yönetimi Araçları </a:t>
            </a:r>
          </a:p>
          <a:p>
            <a:pPr lvl="0"/>
            <a:r>
              <a:rPr lang="tr-TR" dirty="0">
                <a:solidFill>
                  <a:schemeClr val="accent1"/>
                </a:solidFill>
              </a:rPr>
              <a:t>Gereksinim Tanımlama Araçları </a:t>
            </a:r>
            <a:endParaRPr lang="tr-TR" dirty="0" smtClean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tr-TR" dirty="0" smtClean="0">
                <a:solidFill>
                  <a:schemeClr val="accent1"/>
                </a:solidFill>
              </a:rPr>
              <a:t>Cihat, Yusuf, Emir, Yıldız</a:t>
            </a:r>
            <a:endParaRPr lang="tr-TR" dirty="0">
              <a:solidFill>
                <a:schemeClr val="accent1"/>
              </a:solidFill>
            </a:endParaRPr>
          </a:p>
          <a:p>
            <a:pPr lvl="0"/>
            <a:r>
              <a:rPr lang="tr-TR" dirty="0">
                <a:solidFill>
                  <a:schemeClr val="accent5">
                    <a:lumMod val="75000"/>
                  </a:schemeClr>
                </a:solidFill>
              </a:rPr>
              <a:t>Ölçüm ve Ölçme Yönetimi Araçları </a:t>
            </a:r>
          </a:p>
          <a:p>
            <a:pPr lvl="0"/>
            <a:r>
              <a:rPr lang="tr-TR" dirty="0">
                <a:solidFill>
                  <a:schemeClr val="accent5">
                    <a:lumMod val="75000"/>
                  </a:schemeClr>
                </a:solidFill>
              </a:rPr>
              <a:t>Belgeleme Araçları </a:t>
            </a:r>
          </a:p>
          <a:p>
            <a:pPr lvl="0"/>
            <a:r>
              <a:rPr lang="tr-TR" dirty="0">
                <a:solidFill>
                  <a:schemeClr val="accent5">
                    <a:lumMod val="75000"/>
                  </a:schemeClr>
                </a:solidFill>
              </a:rPr>
              <a:t>Sistem Yazılımı Araçları </a:t>
            </a:r>
            <a:endParaRPr lang="tr-T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tr-TR" dirty="0" smtClean="0">
                <a:solidFill>
                  <a:schemeClr val="accent5">
                    <a:lumMod val="75000"/>
                  </a:schemeClr>
                </a:solidFill>
              </a:rPr>
              <a:t>Mehmet, Ali, Alihan, Emre, Hatice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  <a:p>
            <a:pPr lvl="0"/>
            <a:r>
              <a:rPr lang="tr-TR" dirty="0">
                <a:solidFill>
                  <a:srgbClr val="92D050"/>
                </a:solidFill>
              </a:rPr>
              <a:t>Kalite Araçları </a:t>
            </a:r>
            <a:endParaRPr lang="tr-TR" dirty="0" smtClean="0">
              <a:solidFill>
                <a:srgbClr val="92D050"/>
              </a:solidFill>
            </a:endParaRPr>
          </a:p>
          <a:p>
            <a:pPr marL="0" lvl="0" indent="0">
              <a:buNone/>
            </a:pPr>
            <a:r>
              <a:rPr lang="tr-TR" dirty="0" smtClean="0">
                <a:solidFill>
                  <a:srgbClr val="92D050"/>
                </a:solidFill>
              </a:rPr>
              <a:t>Ertuğrul, Balık</a:t>
            </a:r>
            <a:endParaRPr lang="tr-TR" dirty="0">
              <a:solidFill>
                <a:srgbClr val="92D050"/>
              </a:solidFill>
            </a:endParaRPr>
          </a:p>
          <a:p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4"/>
          </p:nvPr>
        </p:nvSpPr>
        <p:spPr>
          <a:xfrm>
            <a:off x="4994274" y="2780928"/>
            <a:ext cx="4186238" cy="3579392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Veritabanı Yönetim Araçları </a:t>
            </a:r>
          </a:p>
          <a:p>
            <a:pPr lvl="0"/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Yazılım Konfigürasyon Yönetimi Araçları </a:t>
            </a:r>
          </a:p>
          <a:p>
            <a:pPr lvl="0"/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Çözümleme ve Tasarım Araçları </a:t>
            </a:r>
            <a:endParaRPr lang="tr-TR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Özbey, Akpınar, Erkan, Ensar</a:t>
            </a:r>
            <a:endParaRPr lang="tr-TR" dirty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tr-TR" dirty="0">
                <a:solidFill>
                  <a:srgbClr val="FFC000"/>
                </a:solidFill>
              </a:rPr>
              <a:t>Benzetim Araçları </a:t>
            </a:r>
          </a:p>
          <a:p>
            <a:pPr lvl="0"/>
            <a:r>
              <a:rPr lang="tr-TR" dirty="0">
                <a:solidFill>
                  <a:srgbClr val="FFC000"/>
                </a:solidFill>
              </a:rPr>
              <a:t>Kullanıcı </a:t>
            </a:r>
            <a:r>
              <a:rPr lang="tr-TR" dirty="0" err="1">
                <a:solidFill>
                  <a:srgbClr val="FFC000"/>
                </a:solidFill>
              </a:rPr>
              <a:t>Arayüzü</a:t>
            </a:r>
            <a:r>
              <a:rPr lang="tr-TR" dirty="0">
                <a:solidFill>
                  <a:srgbClr val="FFC000"/>
                </a:solidFill>
              </a:rPr>
              <a:t> Araçları </a:t>
            </a:r>
          </a:p>
          <a:p>
            <a:pPr lvl="0"/>
            <a:r>
              <a:rPr lang="tr-TR" dirty="0" err="1">
                <a:solidFill>
                  <a:srgbClr val="FFC000"/>
                </a:solidFill>
              </a:rPr>
              <a:t>Öntipleme</a:t>
            </a:r>
            <a:r>
              <a:rPr lang="tr-TR" dirty="0">
                <a:solidFill>
                  <a:srgbClr val="FFC000"/>
                </a:solidFill>
              </a:rPr>
              <a:t> Araçları </a:t>
            </a:r>
            <a:endParaRPr lang="tr-TR" dirty="0" smtClean="0">
              <a:solidFill>
                <a:srgbClr val="FFC000"/>
              </a:solidFill>
            </a:endParaRPr>
          </a:p>
          <a:p>
            <a:pPr marL="0" lvl="0" indent="0">
              <a:buNone/>
            </a:pPr>
            <a:r>
              <a:rPr lang="tr-TR" dirty="0" smtClean="0">
                <a:solidFill>
                  <a:srgbClr val="FFC000"/>
                </a:solidFill>
              </a:rPr>
              <a:t>Muhammet, Engin, Zafer,, Kadir</a:t>
            </a:r>
            <a:endParaRPr lang="tr-TR" dirty="0">
              <a:solidFill>
                <a:srgbClr val="FFC000"/>
              </a:solidFill>
            </a:endParaRPr>
          </a:p>
          <a:p>
            <a:pPr lvl="0"/>
            <a:r>
              <a:rPr lang="tr-TR" dirty="0">
                <a:solidFill>
                  <a:srgbClr val="00B0F0"/>
                </a:solidFill>
              </a:rPr>
              <a:t>Programlama Araçları </a:t>
            </a:r>
          </a:p>
          <a:p>
            <a:pPr lvl="0"/>
            <a:r>
              <a:rPr lang="tr-TR" dirty="0">
                <a:solidFill>
                  <a:srgbClr val="00B0F0"/>
                </a:solidFill>
              </a:rPr>
              <a:t>Bütünleştirme ve Sınama Araçları </a:t>
            </a:r>
          </a:p>
          <a:p>
            <a:pPr lvl="0"/>
            <a:r>
              <a:rPr lang="tr-TR" dirty="0">
                <a:solidFill>
                  <a:srgbClr val="00B0F0"/>
                </a:solidFill>
              </a:rPr>
              <a:t>Sınama Yönetim Araçları </a:t>
            </a:r>
            <a:endParaRPr lang="tr-TR" dirty="0" smtClean="0">
              <a:solidFill>
                <a:srgbClr val="00B0F0"/>
              </a:solidFill>
            </a:endParaRPr>
          </a:p>
          <a:p>
            <a:pPr marL="0" lvl="0" indent="0">
              <a:buNone/>
            </a:pPr>
            <a:r>
              <a:rPr lang="tr-TR" dirty="0" smtClean="0">
                <a:solidFill>
                  <a:srgbClr val="00B0F0"/>
                </a:solidFill>
              </a:rPr>
              <a:t>Betül, İrem, İlayda</a:t>
            </a:r>
          </a:p>
          <a:p>
            <a:pPr lvl="0"/>
            <a:r>
              <a:rPr lang="tr-TR" dirty="0" smtClean="0">
                <a:solidFill>
                  <a:srgbClr val="002060"/>
                </a:solidFill>
              </a:rPr>
              <a:t>İstemci/sunucu Sınama Araçları </a:t>
            </a:r>
          </a:p>
          <a:p>
            <a:pPr marL="0" lvl="0" indent="0">
              <a:buNone/>
            </a:pPr>
            <a:r>
              <a:rPr lang="tr-TR" dirty="0" smtClean="0">
                <a:solidFill>
                  <a:srgbClr val="002060"/>
                </a:solidFill>
              </a:rPr>
              <a:t>Zeynep, Mennan</a:t>
            </a:r>
            <a:endParaRPr lang="tr-TR" dirty="0">
              <a:solidFill>
                <a:srgbClr val="002060"/>
              </a:solidFill>
            </a:endParaRP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5266928" cy="3845720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http://www.visual-paradigm.com/</a:t>
            </a:r>
          </a:p>
          <a:p>
            <a:r>
              <a:rPr lang="tr-TR" dirty="0"/>
              <a:t>http://case-tools.org/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A681-D5DB-41A4-8F84-47123C3EAF91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18"/>
            <a:ext cx="74390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3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zet">
  <a:themeElements>
    <a:clrScheme name="Özel 10">
      <a:dk1>
        <a:sysClr val="windowText" lastClr="000000"/>
      </a:dk1>
      <a:lt1>
        <a:sysClr val="window" lastClr="FFFFFF"/>
      </a:lt1>
      <a:dk2>
        <a:srgbClr val="22595A"/>
      </a:dk2>
      <a:lt2>
        <a:srgbClr val="FFFFFF"/>
      </a:lt2>
      <a:accent1>
        <a:srgbClr val="46B2B5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452</TotalTime>
  <Words>2979</Words>
  <Application>Microsoft Office PowerPoint</Application>
  <PresentationFormat>Ekran Gösterisi (4:3)</PresentationFormat>
  <Paragraphs>407</Paragraphs>
  <Slides>54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54</vt:i4>
      </vt:variant>
    </vt:vector>
  </HeadingPairs>
  <TitlesOfParts>
    <vt:vector size="60" baseType="lpstr">
      <vt:lpstr>Arial</vt:lpstr>
      <vt:lpstr>Calibri</vt:lpstr>
      <vt:lpstr>Gill Sans MT</vt:lpstr>
      <vt:lpstr>Impact</vt:lpstr>
      <vt:lpstr>Times</vt:lpstr>
      <vt:lpstr>Rozet</vt:lpstr>
      <vt:lpstr>GERÇEKLEŞTİRİM</vt:lpstr>
      <vt:lpstr>GERÇEKLEŞTİRİM</vt:lpstr>
      <vt:lpstr>PowerPoint Sunusu</vt:lpstr>
      <vt:lpstr>YAZILIM GELİŞTİRME ORTAMLARI</vt:lpstr>
      <vt:lpstr> CASE Araç ve Ortamları</vt:lpstr>
      <vt:lpstr>CASE Araç ve Ortamları</vt:lpstr>
      <vt:lpstr>CASE Araçları ve Kullanım Evreleri</vt:lpstr>
      <vt:lpstr>CASE ARAÇ GRUPLARI</vt:lpstr>
      <vt:lpstr>PowerPoint Sunusu</vt:lpstr>
      <vt:lpstr>“CASE” Ne Yapar, Ne Yapamaz?</vt:lpstr>
      <vt:lpstr>PowerPoint Sunusu</vt:lpstr>
      <vt:lpstr>Islevsel CASE Araçları</vt:lpstr>
      <vt:lpstr>KODLAMA STİLİ</vt:lpstr>
      <vt:lpstr>KODLAMA STİLİ</vt:lpstr>
      <vt:lpstr>KODLAMA STİLİ</vt:lpstr>
      <vt:lpstr>Açıklama Satırları </vt:lpstr>
      <vt:lpstr>Açıklama Satırları </vt:lpstr>
      <vt:lpstr>Kod Biçimlemesi</vt:lpstr>
      <vt:lpstr>Anlamlı İsimlendirme</vt:lpstr>
      <vt:lpstr>Anlamlı İsimlendirme</vt:lpstr>
      <vt:lpstr>Anlamlı İsimlendirme</vt:lpstr>
      <vt:lpstr>Yapısal Programlama Yapıları</vt:lpstr>
      <vt:lpstr>Yapısal Programlama Yapıları</vt:lpstr>
      <vt:lpstr>OLAĞANDIŞI DURUM ÇÖZÜMLEME</vt:lpstr>
      <vt:lpstr>OLAĞANDIŞI DURUM ÇÖZÜMLEME</vt:lpstr>
      <vt:lpstr>OLAĞANDIŞI DURUM ÇÖZÜMLEME</vt:lpstr>
      <vt:lpstr>Olağandışı Durum Tanımları</vt:lpstr>
      <vt:lpstr>Farklı Olağandışı Durum Çözümleme Yaklaşımları </vt:lpstr>
      <vt:lpstr>Yazılım Kalite Güvence: Yöntemler</vt:lpstr>
      <vt:lpstr>Kalite Nedir? - 1</vt:lpstr>
      <vt:lpstr>Kalite Nasıl SaĞlanır?</vt:lpstr>
      <vt:lpstr>Kalite Nasıl Saglanır?</vt:lpstr>
      <vt:lpstr>Kaliteli Yazılım Ne Demektir?</vt:lpstr>
      <vt:lpstr>Yazılımda Kalite</vt:lpstr>
      <vt:lpstr>Yazılımda Kalite için:Gözden geçirme ve test</vt:lpstr>
      <vt:lpstr>Doğrulama Geçerleme</vt:lpstr>
      <vt:lpstr>Doğrulama Geçerleme</vt:lpstr>
      <vt:lpstr>Yazılımda KalitesizliĞinin Sorunları</vt:lpstr>
      <vt:lpstr>Yazılım Kalite Güvence Ögeleri</vt:lpstr>
      <vt:lpstr>Yazılımda Kalite Neden Gerekli?</vt:lpstr>
      <vt:lpstr>Yazılım Gözden Geçirme Süreci</vt:lpstr>
      <vt:lpstr>Neden Gözden Geçirme?</vt:lpstr>
      <vt:lpstr>Gözden Geçirme Türleri</vt:lpstr>
      <vt:lpstr>Yazılım Gözden Geçirme Süreci – Etkinlikler ve Görevler</vt:lpstr>
      <vt:lpstr>Yazılım Gözden Geçirme Süreci – Etkinlikler ve Görevler</vt:lpstr>
      <vt:lpstr>Gözden Geçirme Süreci</vt:lpstr>
      <vt:lpstr>Gözden Geçirme Kontrol Listeleri</vt:lpstr>
      <vt:lpstr>PowerPoint Sunusu</vt:lpstr>
      <vt:lpstr>KOD GÖZDEN GEÇİRME</vt:lpstr>
      <vt:lpstr>KOD GÖZDEN GEÇİRME</vt:lpstr>
      <vt:lpstr>KOD GÖZDEN GEÇİRME</vt:lpstr>
      <vt:lpstr>Kod Gözden Geçirme Sırasında Kullanılacak Sorular</vt:lpstr>
      <vt:lpstr>Kod Gözden Geçirme Sırasında Kullanılacak Sorular</vt:lpstr>
      <vt:lpstr>Kod Gözden Geçirme Sırasında Kullanılacak Sorular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ANALİZ TASARIM İLİŞKİSİ</dc:title>
  <dc:creator>BUKET</dc:creator>
  <cp:lastModifiedBy>Dr. Öğr. Üyesi FERDİ DOĞAN</cp:lastModifiedBy>
  <cp:revision>79</cp:revision>
  <cp:lastPrinted>2012-05-08T14:26:00Z</cp:lastPrinted>
  <dcterms:created xsi:type="dcterms:W3CDTF">2011-04-12T11:02:41Z</dcterms:created>
  <dcterms:modified xsi:type="dcterms:W3CDTF">2024-12-06T06:51:12Z</dcterms:modified>
</cp:coreProperties>
</file>