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3" r:id="rId20"/>
    <p:sldId id="272" r:id="rId21"/>
    <p:sldId id="274" r:id="rId22"/>
    <p:sldId id="275" r:id="rId23"/>
  </p:sldIdLst>
  <p:sldSz cx="9144000" cy="5143500"/>
  <p:notesSz cx="6858000" cy="9144000"/>
  <p:embeddedFontLst>
    <p:embeddedFont>
      <p:font typeface="Tahoma" panose="020B0604030504040204"/>
      <p:regular r:id="rId27"/>
      <p:bold r:id="rId28"/>
    </p:embeddedFont>
    <p:embeddedFont>
      <p:font typeface="Tahoma" panose="020B060403050404020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66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20"/>
        <p:guide pos="2866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font" Target="fonts/font4.fntdata"/><Relationship Id="rId3" Type="http://schemas.openxmlformats.org/officeDocument/2006/relationships/slide" Target="slides/slide1.xml"/><Relationship Id="rId29" Type="http://schemas.openxmlformats.org/officeDocument/2006/relationships/font" Target="fonts/font3.fntdata"/><Relationship Id="rId28" Type="http://schemas.openxmlformats.org/officeDocument/2006/relationships/font" Target="fonts/font2.fntdata"/><Relationship Id="rId27" Type="http://schemas.openxmlformats.org/officeDocument/2006/relationships/font" Target="fonts/font1.fntdata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ad728f77fc_0_24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ad728f77fc_0_2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d728f77fc_0_34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ad728f77fc_0_34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ad728f77fc_0_34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ad728f77fc_0_34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ad728f77fc_0_33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ad728f77fc_0_3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ad728f77fc_0_29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ad728f77fc_0_29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ad728f77fc_0_30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ad728f77fc_0_30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ad728f77fc_0_35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ad728f77fc_0_35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ad728f77fc_0_38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ad728f77fc_0_38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ad728f77fc_0_36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ad728f77fc_0_36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ad728f77fc_0_4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ad728f77fc_0_4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ad728f77fc_0_7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ad728f77fc_0_7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ad728f77fc_0_37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ad728f77fc_0_37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d728f77fc_0_14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d728f77fc_0_14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d728f77fc_0_15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d728f77fc_0_15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d728f77fc_0_18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d728f77fc_0_18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d728f77fc_0_1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ad728f77fc_0_1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ad728f77fc_0_19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ad728f77fc_0_19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d728f77fc_0_2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ad728f77fc_0_2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ad728f77fc_0_22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ad728f77fc_0_2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646797" y="0"/>
            <a:ext cx="497203" cy="80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3048" cy="8092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667800" y="809275"/>
            <a:ext cx="7808400" cy="9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EEG Based Depression Detection using Machine Learning Techniques</a:t>
            </a:r>
            <a:endParaRPr sz="2500" b="1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51700" y="1900750"/>
            <a:ext cx="4320300" cy="30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Presented By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rgbClr val="000000"/>
                </a:solidFill>
              </a:rPr>
              <a:t>Md. Hasibul Hasan 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rgbClr val="000000"/>
                </a:solidFill>
              </a:rPr>
              <a:t>Id: 201311067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Dept of CSE, Varendra University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Mst. Taslima Akter 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Id: 201311139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Dept of CSE, Varendra University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Md. Yusuf Hasan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Id: 201311094 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rgbClr val="000000"/>
                </a:solidFill>
              </a:rPr>
              <a:t>Dept of CSE, Varendra University</a:t>
            </a:r>
            <a:endParaRPr lang="en-GB">
              <a:solidFill>
                <a:srgbClr val="000000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4823700" y="1900750"/>
            <a:ext cx="4320300" cy="24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Supervised By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Md. Khademul Islam Molla, PhD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Coordinator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Dept of CSE, Varendra University </a:t>
            </a:r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646797" y="0"/>
            <a:ext cx="497203" cy="80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3048" cy="80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 txBox="1"/>
          <p:nvPr/>
        </p:nvSpPr>
        <p:spPr>
          <a:xfrm>
            <a:off x="415250" y="809275"/>
            <a:ext cx="80571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/>
              <a:t>Classification Model (cont…)</a:t>
            </a:r>
            <a:endParaRPr sz="2500" b="1"/>
          </a:p>
        </p:txBody>
      </p:sp>
      <p:sp>
        <p:nvSpPr>
          <p:cNvPr id="144" name="Google Shape;144;p22"/>
          <p:cNvSpPr txBox="1"/>
          <p:nvPr/>
        </p:nvSpPr>
        <p:spPr>
          <a:xfrm>
            <a:off x="881550" y="1486225"/>
            <a:ext cx="6811800" cy="29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dk1"/>
                </a:solidFill>
              </a:rPr>
              <a:t>Random Forest</a:t>
            </a:r>
            <a:endParaRPr sz="150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3380850" y="3912275"/>
            <a:ext cx="28482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Fig: Overview of Random Forest Model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336437" y="2175124"/>
            <a:ext cx="6681526" cy="152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646797" y="0"/>
            <a:ext cx="497203" cy="80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3048" cy="80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 txBox="1"/>
          <p:nvPr/>
        </p:nvSpPr>
        <p:spPr>
          <a:xfrm>
            <a:off x="415250" y="809275"/>
            <a:ext cx="80571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/>
              <a:t>Classification Model (cont…)</a:t>
            </a:r>
            <a:endParaRPr sz="2500" b="1"/>
          </a:p>
        </p:txBody>
      </p:sp>
      <p:sp>
        <p:nvSpPr>
          <p:cNvPr id="155" name="Google Shape;155;p23"/>
          <p:cNvSpPr txBox="1"/>
          <p:nvPr/>
        </p:nvSpPr>
        <p:spPr>
          <a:xfrm>
            <a:off x="881550" y="1712100"/>
            <a:ext cx="6811800" cy="17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dk1"/>
                </a:solidFill>
              </a:rPr>
              <a:t>XGBoost</a:t>
            </a:r>
            <a:endParaRPr sz="150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</a:rPr>
              <a:t>A distributed and scalable gradient boosted decision tree ML framework is called Extreme Gradient Boosting (XGBoost). It employs boosting technique, combining multiple weak learner (decision tree) and create</a:t>
            </a:r>
            <a:r>
              <a:rPr lang="en-US" altLang="en-GB" sz="1500">
                <a:solidFill>
                  <a:schemeClr val="dk1"/>
                </a:solidFill>
              </a:rPr>
              <a:t>s</a:t>
            </a:r>
            <a:r>
              <a:rPr lang="en-GB" sz="1500">
                <a:solidFill>
                  <a:schemeClr val="dk1"/>
                </a:solidFill>
              </a:rPr>
              <a:t> a strong learner.    </a:t>
            </a:r>
            <a:endParaRPr sz="15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56" name="Google Shape;156;p2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646797" y="0"/>
            <a:ext cx="497203" cy="80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3048" cy="80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 txBox="1"/>
          <p:nvPr/>
        </p:nvSpPr>
        <p:spPr>
          <a:xfrm>
            <a:off x="415250" y="809275"/>
            <a:ext cx="80571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/>
              <a:t>Classification Model (cont…)</a:t>
            </a:r>
            <a:endParaRPr sz="2500" b="1"/>
          </a:p>
        </p:txBody>
      </p:sp>
      <p:sp>
        <p:nvSpPr>
          <p:cNvPr id="164" name="Google Shape;164;p24"/>
          <p:cNvSpPr txBox="1"/>
          <p:nvPr/>
        </p:nvSpPr>
        <p:spPr>
          <a:xfrm>
            <a:off x="881550" y="1486225"/>
            <a:ext cx="6811800" cy="29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dk1"/>
                </a:solidFill>
              </a:rPr>
              <a:t>XGBoost</a:t>
            </a:r>
            <a:endParaRPr sz="150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248125" y="1929328"/>
            <a:ext cx="6590800" cy="255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4"/>
          <p:cNvSpPr txBox="1"/>
          <p:nvPr/>
        </p:nvSpPr>
        <p:spPr>
          <a:xfrm>
            <a:off x="3388050" y="4560675"/>
            <a:ext cx="23679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Fig: overview of XGBoost Model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67" name="Google Shape;167;p2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646797" y="0"/>
            <a:ext cx="497203" cy="80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3048" cy="80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5"/>
          <p:cNvSpPr txBox="1"/>
          <p:nvPr/>
        </p:nvSpPr>
        <p:spPr>
          <a:xfrm>
            <a:off x="415250" y="809275"/>
            <a:ext cx="80571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/>
              <a:t>Model Evaluation (cont…)</a:t>
            </a:r>
            <a:endParaRPr sz="2500" b="1"/>
          </a:p>
        </p:txBody>
      </p:sp>
      <p:sp>
        <p:nvSpPr>
          <p:cNvPr id="175" name="Google Shape;175;p25"/>
          <p:cNvSpPr txBox="1"/>
          <p:nvPr/>
        </p:nvSpPr>
        <p:spPr>
          <a:xfrm>
            <a:off x="881550" y="1438875"/>
            <a:ext cx="7590900" cy="29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dk1"/>
                </a:solidFill>
              </a:rPr>
              <a:t>Random Forest</a:t>
            </a:r>
            <a:endParaRPr sz="150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76" name="Google Shape;176;p25"/>
          <p:cNvSpPr txBox="1"/>
          <p:nvPr/>
        </p:nvSpPr>
        <p:spPr>
          <a:xfrm>
            <a:off x="4942205" y="4589780"/>
            <a:ext cx="3127375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Fig: Confusion matrix of </a:t>
            </a:r>
            <a:r>
              <a:rPr lang="en-US" altLang="en-GB" sz="1200">
                <a:solidFill>
                  <a:schemeClr val="dk1"/>
                </a:solidFill>
              </a:rPr>
              <a:t>Random Forest</a:t>
            </a:r>
            <a:endParaRPr lang="en-US" altLang="en-GB" sz="1200">
              <a:solidFill>
                <a:schemeClr val="dk1"/>
              </a:solidFill>
            </a:endParaRPr>
          </a:p>
        </p:txBody>
      </p:sp>
      <p:sp>
        <p:nvSpPr>
          <p:cNvPr id="177" name="Google Shape;177;p25"/>
          <p:cNvSpPr txBox="1"/>
          <p:nvPr/>
        </p:nvSpPr>
        <p:spPr>
          <a:xfrm>
            <a:off x="881380" y="2040890"/>
            <a:ext cx="3409315" cy="1791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True Positive (TP): 62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False Negative (FN) : 1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  <a:sym typeface="+mn-ea"/>
              </a:rPr>
              <a:t>False Positiove (FP): 14</a:t>
            </a:r>
            <a:endParaRPr lang="en-US"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True Negative (TN): 3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</a:endParaRPr>
          </a:p>
        </p:txBody>
      </p:sp>
      <p:pic>
        <p:nvPicPr>
          <p:cNvPr id="178" name="Google Shape;178;p2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34137" y="1276763"/>
            <a:ext cx="3678475" cy="33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646797" y="0"/>
            <a:ext cx="497203" cy="80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3048" cy="80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6"/>
          <p:cNvSpPr txBox="1"/>
          <p:nvPr/>
        </p:nvSpPr>
        <p:spPr>
          <a:xfrm>
            <a:off x="415250" y="809275"/>
            <a:ext cx="80571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/>
              <a:t>Model Evaluation (cont…)</a:t>
            </a:r>
            <a:endParaRPr sz="2500" b="1"/>
          </a:p>
        </p:txBody>
      </p:sp>
      <p:sp>
        <p:nvSpPr>
          <p:cNvPr id="187" name="Google Shape;187;p26"/>
          <p:cNvSpPr txBox="1"/>
          <p:nvPr/>
        </p:nvSpPr>
        <p:spPr>
          <a:xfrm>
            <a:off x="881550" y="1438875"/>
            <a:ext cx="7590900" cy="29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dk1"/>
                </a:solidFill>
              </a:rPr>
              <a:t>XGBoost</a:t>
            </a:r>
            <a:endParaRPr sz="150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88" name="Google Shape;188;p26"/>
          <p:cNvSpPr txBox="1"/>
          <p:nvPr/>
        </p:nvSpPr>
        <p:spPr>
          <a:xfrm>
            <a:off x="5184975" y="4575275"/>
            <a:ext cx="25371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Fig: Confusion matrix of XGBoost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89" name="Google Shape;189;p2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72000" y="1297375"/>
            <a:ext cx="3586716" cy="324149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6"/>
          <p:cNvSpPr txBox="1"/>
          <p:nvPr/>
        </p:nvSpPr>
        <p:spPr>
          <a:xfrm>
            <a:off x="881380" y="2053590"/>
            <a:ext cx="3409315" cy="1576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  <a:sym typeface="+mn-ea"/>
              </a:rPr>
              <a:t>True Positive (TP): 61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  <a:sym typeface="+mn-ea"/>
              </a:rPr>
              <a:t>False Negative (FN) : 2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  <a:sym typeface="+mn-ea"/>
              </a:rPr>
              <a:t>False Positiove (FP): 12</a:t>
            </a:r>
            <a:endParaRPr lang="en-US"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  <a:sym typeface="+mn-ea"/>
              </a:rPr>
              <a:t>True Negative (TN): 5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</a:endParaRPr>
          </a:p>
        </p:txBody>
      </p:sp>
      <p:sp>
        <p:nvSpPr>
          <p:cNvPr id="191" name="Google Shape;191;p2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646797" y="0"/>
            <a:ext cx="497203" cy="80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3048" cy="80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7"/>
          <p:cNvSpPr txBox="1"/>
          <p:nvPr/>
        </p:nvSpPr>
        <p:spPr>
          <a:xfrm>
            <a:off x="415250" y="809275"/>
            <a:ext cx="80571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/>
              <a:t>Model Evaluation (cont…)</a:t>
            </a:r>
            <a:endParaRPr sz="2500" b="1"/>
          </a:p>
        </p:txBody>
      </p:sp>
      <p:sp>
        <p:nvSpPr>
          <p:cNvPr id="199" name="Google Shape;199;p27"/>
          <p:cNvSpPr txBox="1"/>
          <p:nvPr/>
        </p:nvSpPr>
        <p:spPr>
          <a:xfrm>
            <a:off x="776550" y="1417000"/>
            <a:ext cx="7590900" cy="29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dk1"/>
                </a:solidFill>
              </a:rPr>
              <a:t>Comparative Analysis</a:t>
            </a:r>
            <a:endParaRPr sz="150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200" name="Google Shape;200;p27"/>
          <p:cNvSpPr txBox="1"/>
          <p:nvPr/>
        </p:nvSpPr>
        <p:spPr>
          <a:xfrm>
            <a:off x="1343900" y="1821350"/>
            <a:ext cx="6199800" cy="2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201" name="Google Shape;201;p27"/>
          <p:cNvSpPr txBox="1"/>
          <p:nvPr/>
        </p:nvSpPr>
        <p:spPr>
          <a:xfrm>
            <a:off x="2214775" y="2003500"/>
            <a:ext cx="131100" cy="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203" name="Google Shape;203;p2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aphicFrame>
        <p:nvGraphicFramePr>
          <p:cNvPr id="2" name="Table 1"/>
          <p:cNvGraphicFramePr/>
          <p:nvPr/>
        </p:nvGraphicFramePr>
        <p:xfrm>
          <a:off x="942975" y="2273300"/>
          <a:ext cx="7332980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6575"/>
                <a:gridCol w="1294130"/>
                <a:gridCol w="1397635"/>
                <a:gridCol w="1456690"/>
                <a:gridCol w="137795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Model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Accuracy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Precision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Recall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F1 Score</a:t>
                      </a:r>
                      <a:endParaRPr lang="en-US" b="1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Random Forest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81.25%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0.95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0.98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0.96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XGBoost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82.5%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0.83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0.96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0.89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646797" y="0"/>
            <a:ext cx="497203" cy="80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3048" cy="80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8"/>
          <p:cNvSpPr txBox="1"/>
          <p:nvPr/>
        </p:nvSpPr>
        <p:spPr>
          <a:xfrm>
            <a:off x="415250" y="809275"/>
            <a:ext cx="80571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/>
              <a:t>Discussion</a:t>
            </a:r>
            <a:endParaRPr sz="2500" b="1"/>
          </a:p>
        </p:txBody>
      </p:sp>
      <p:sp>
        <p:nvSpPr>
          <p:cNvPr id="211" name="Google Shape;211;p28"/>
          <p:cNvSpPr txBox="1"/>
          <p:nvPr/>
        </p:nvSpPr>
        <p:spPr>
          <a:xfrm>
            <a:off x="776550" y="1744850"/>
            <a:ext cx="7590900" cy="15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</a:rPr>
              <a:t> </a:t>
            </a:r>
            <a:endParaRPr sz="15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212" name="Google Shape;212;p28"/>
          <p:cNvSpPr txBox="1"/>
          <p:nvPr/>
        </p:nvSpPr>
        <p:spPr>
          <a:xfrm>
            <a:off x="2214775" y="2003500"/>
            <a:ext cx="131100" cy="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213" name="Google Shape;213;p2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646797" y="0"/>
            <a:ext cx="497203" cy="80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3048" cy="80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0"/>
          <p:cNvSpPr txBox="1"/>
          <p:nvPr/>
        </p:nvSpPr>
        <p:spPr>
          <a:xfrm>
            <a:off x="415250" y="809275"/>
            <a:ext cx="80571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/>
              <a:t>Conclusion</a:t>
            </a:r>
            <a:endParaRPr sz="2500" b="1"/>
          </a:p>
        </p:txBody>
      </p:sp>
      <p:sp>
        <p:nvSpPr>
          <p:cNvPr id="231" name="Google Shape;231;p30"/>
          <p:cNvSpPr txBox="1"/>
          <p:nvPr/>
        </p:nvSpPr>
        <p:spPr>
          <a:xfrm>
            <a:off x="776605" y="1416685"/>
            <a:ext cx="7590790" cy="200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500">
                <a:solidFill>
                  <a:schemeClr val="dk1"/>
                </a:solidFill>
              </a:rPr>
              <a:t>We haved looked at:</a:t>
            </a:r>
            <a:endParaRPr lang="en-US" altLang="en-GB" sz="15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en-GB" sz="1500">
              <a:solidFill>
                <a:schemeClr val="dk1"/>
              </a:solidFill>
            </a:endParaRPr>
          </a:p>
          <a:p>
            <a:pPr marL="742950" lvl="1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5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232" name="Google Shape;232;p30"/>
          <p:cNvSpPr txBox="1"/>
          <p:nvPr/>
        </p:nvSpPr>
        <p:spPr>
          <a:xfrm>
            <a:off x="2214775" y="2003500"/>
            <a:ext cx="131100" cy="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233" name="Google Shape;233;p3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646797" y="0"/>
            <a:ext cx="497203" cy="80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3048" cy="80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9"/>
          <p:cNvSpPr txBox="1"/>
          <p:nvPr/>
        </p:nvSpPr>
        <p:spPr>
          <a:xfrm>
            <a:off x="415250" y="809275"/>
            <a:ext cx="80571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/>
              <a:t>Future Work</a:t>
            </a:r>
            <a:endParaRPr sz="2500" b="1"/>
          </a:p>
        </p:txBody>
      </p:sp>
      <p:sp>
        <p:nvSpPr>
          <p:cNvPr id="221" name="Google Shape;221;p29"/>
          <p:cNvSpPr txBox="1"/>
          <p:nvPr/>
        </p:nvSpPr>
        <p:spPr>
          <a:xfrm>
            <a:off x="803050" y="2016300"/>
            <a:ext cx="7590900" cy="11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altLang="en-GB" sz="1500">
                <a:solidFill>
                  <a:schemeClr val="dk1"/>
                </a:solidFill>
              </a:rPr>
              <a:t>M</a:t>
            </a:r>
            <a:r>
              <a:rPr lang="en-GB" sz="1500">
                <a:solidFill>
                  <a:schemeClr val="dk1"/>
                </a:solidFill>
              </a:rPr>
              <a:t>ak</a:t>
            </a:r>
            <a:r>
              <a:rPr lang="en-US" altLang="en-GB" sz="1500">
                <a:solidFill>
                  <a:schemeClr val="dk1"/>
                </a:solidFill>
              </a:rPr>
              <a:t>ing</a:t>
            </a:r>
            <a:r>
              <a:rPr lang="en-GB" sz="1500">
                <a:solidFill>
                  <a:schemeClr val="dk1"/>
                </a:solidFill>
              </a:rPr>
              <a:t> the algorithm more efficient to increase accuracy.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Tr</a:t>
            </a:r>
            <a:r>
              <a:rPr lang="en-US" altLang="en-GB" sz="1500">
                <a:solidFill>
                  <a:schemeClr val="dk1"/>
                </a:solidFill>
              </a:rPr>
              <a:t>ying</a:t>
            </a:r>
            <a:r>
              <a:rPr lang="en-GB" sz="1500">
                <a:solidFill>
                  <a:schemeClr val="dk1"/>
                </a:solidFill>
              </a:rPr>
              <a:t> different model to train and make a </a:t>
            </a:r>
            <a:r>
              <a:rPr lang="en-GB" sz="1500">
                <a:solidFill>
                  <a:schemeClr val="dk1"/>
                </a:solidFill>
              </a:rPr>
              <a:t>comparative</a:t>
            </a:r>
            <a:r>
              <a:rPr lang="en-GB" sz="1500">
                <a:solidFill>
                  <a:schemeClr val="dk1"/>
                </a:solidFill>
              </a:rPr>
              <a:t> analysis </a:t>
            </a:r>
            <a:r>
              <a:rPr lang="en-GB" sz="1500">
                <a:solidFill>
                  <a:schemeClr val="dk1"/>
                </a:solidFill>
              </a:rPr>
              <a:t>between</a:t>
            </a:r>
            <a:r>
              <a:rPr lang="en-GB" sz="1500">
                <a:solidFill>
                  <a:schemeClr val="dk1"/>
                </a:solidFill>
              </a:rPr>
              <a:t> those.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altLang="en-GB" sz="1500">
                <a:solidFill>
                  <a:schemeClr val="dk1"/>
                </a:solidFill>
              </a:rPr>
              <a:t>Evaluating different</a:t>
            </a:r>
            <a:r>
              <a:rPr lang="en-GB" sz="1500">
                <a:solidFill>
                  <a:schemeClr val="dk1"/>
                </a:solidFill>
              </a:rPr>
              <a:t> dataset</a:t>
            </a:r>
            <a:r>
              <a:rPr lang="en-US" altLang="en-GB" sz="1500">
                <a:solidFill>
                  <a:schemeClr val="dk1"/>
                </a:solidFill>
              </a:rPr>
              <a:t> </a:t>
            </a:r>
            <a:r>
              <a:rPr lang="en-GB" sz="1500">
                <a:solidFill>
                  <a:schemeClr val="dk1"/>
                </a:solidFill>
              </a:rPr>
              <a:t>to check the model performance</a:t>
            </a:r>
            <a:r>
              <a:rPr lang="en-US" altLang="en-GB" sz="1500">
                <a:solidFill>
                  <a:schemeClr val="dk1"/>
                </a:solidFill>
              </a:rPr>
              <a:t>s</a:t>
            </a:r>
            <a:r>
              <a:rPr lang="en-GB" sz="1500">
                <a:solidFill>
                  <a:schemeClr val="dk1"/>
                </a:solidFill>
              </a:rPr>
              <a:t>.  </a:t>
            </a:r>
            <a:endParaRPr sz="1500"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222" name="Google Shape;222;p29"/>
          <p:cNvSpPr txBox="1"/>
          <p:nvPr/>
        </p:nvSpPr>
        <p:spPr>
          <a:xfrm>
            <a:off x="2214775" y="2003500"/>
            <a:ext cx="131100" cy="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223" name="Google Shape;223;p2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646797" y="0"/>
            <a:ext cx="497203" cy="80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3048" cy="80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1"/>
          <p:cNvSpPr txBox="1"/>
          <p:nvPr/>
        </p:nvSpPr>
        <p:spPr>
          <a:xfrm>
            <a:off x="419695" y="757205"/>
            <a:ext cx="80571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/>
              <a:t>References</a:t>
            </a:r>
            <a:endParaRPr sz="2500" b="1"/>
          </a:p>
        </p:txBody>
      </p:sp>
      <p:sp>
        <p:nvSpPr>
          <p:cNvPr id="241" name="Google Shape;241;p31"/>
          <p:cNvSpPr txBox="1"/>
          <p:nvPr/>
        </p:nvSpPr>
        <p:spPr>
          <a:xfrm>
            <a:off x="1343900" y="1821350"/>
            <a:ext cx="6199800" cy="2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2214775" y="2003500"/>
            <a:ext cx="131100" cy="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243" name="Google Shape;243;p3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44" name="Google Shape;244;p31"/>
          <p:cNvSpPr txBox="1"/>
          <p:nvPr/>
        </p:nvSpPr>
        <p:spPr>
          <a:xfrm>
            <a:off x="667385" y="1008380"/>
            <a:ext cx="7809230" cy="384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826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GB">
                <a:solidFill>
                  <a:schemeClr val="dk1"/>
                </a:solidFill>
                <a:sym typeface="+mn-ea"/>
              </a:rPr>
              <a:t>Ksibi, A., Zakariah, M., Menzli, L. J., Saidani, O., Almuqren, L., &amp; Hanafieh, R. A. M. (2023). </a:t>
            </a:r>
            <a:r>
              <a:rPr lang="en-GB" b="1">
                <a:solidFill>
                  <a:schemeClr val="dk1"/>
                </a:solidFill>
                <a:sym typeface="+mn-ea"/>
              </a:rPr>
              <a:t>Electroencephalography-based depression detection using multiple machine learning techniques</a:t>
            </a:r>
            <a:r>
              <a:rPr lang="en-GB">
                <a:solidFill>
                  <a:schemeClr val="dk1"/>
                </a:solidFill>
                <a:sym typeface="+mn-ea"/>
              </a:rPr>
              <a:t>. Diagnostics (Basel, Switzerland), 13(10). https://doi.org/10.3390/diagnostics13101779</a:t>
            </a:r>
            <a:endParaRPr lang="en-GB">
              <a:solidFill>
                <a:schemeClr val="dk1"/>
              </a:solidFill>
            </a:endParaRPr>
          </a:p>
          <a:p>
            <a:pPr marL="4826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GB">
                <a:solidFill>
                  <a:schemeClr val="dk1"/>
                </a:solidFill>
              </a:rPr>
              <a:t>Ay, B., Yildirim, O., Talo, M., Baloglu, U. B., Aydin, G., Puthankattil, S. D., &amp; Acharya, U. R. (2019). </a:t>
            </a:r>
            <a:r>
              <a:rPr lang="en-GB" b="1">
                <a:solidFill>
                  <a:schemeClr val="dk1"/>
                </a:solidFill>
              </a:rPr>
              <a:t>Automated depression detection using deep representation and sequence learning with EEG signals</a:t>
            </a:r>
            <a:r>
              <a:rPr lang="en-GB">
                <a:solidFill>
                  <a:schemeClr val="dk1"/>
                </a:solidFill>
              </a:rPr>
              <a:t>. Journal of Medical Systems, 43(7), 205. https://doi.org/10.1007/s10916-019-1345-y</a:t>
            </a:r>
            <a:endParaRPr lang="en-GB">
              <a:solidFill>
                <a:schemeClr val="dk1"/>
              </a:solidFill>
            </a:endParaRPr>
          </a:p>
          <a:p>
            <a:pPr marL="4826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endParaRPr>
              <a:solidFill>
                <a:schemeClr val="dk1"/>
              </a:solidFill>
            </a:endParaRPr>
          </a:p>
          <a:p>
            <a:pPr marL="4826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GB">
                <a:solidFill>
                  <a:schemeClr val="dk1"/>
                </a:solidFill>
              </a:rPr>
              <a:t>Cai, H., Yuan, Z., Gao, Y., Sun, S., Li, N., Tian, F., Xiao, H., Li, J., Yang, Z., Li, X., Zhao, Q., Liu, Z., Yao, Z., Yang, M., Peng, H., Zhu, J., Zhang, X., Gao, G., Zheng, F., … Hu, B. (2022). </a:t>
            </a:r>
            <a:r>
              <a:rPr lang="en-GB" b="1">
                <a:solidFill>
                  <a:schemeClr val="dk1"/>
                </a:solidFill>
              </a:rPr>
              <a:t>A multi-modal open dataset for mental-disorder analysis</a:t>
            </a:r>
            <a:r>
              <a:rPr lang="en-GB">
                <a:solidFill>
                  <a:schemeClr val="dk1"/>
                </a:solidFill>
              </a:rPr>
              <a:t>. Scientific Data</a:t>
            </a:r>
            <a:r>
              <a:rPr lang="en-GB">
                <a:solidFill>
                  <a:schemeClr val="dk1"/>
                </a:solidFill>
              </a:rPr>
              <a:t>, 9(1), 178. https://doi.org/10.1038/s41597-022-01211-x</a:t>
            </a:r>
            <a:endParaRPr lang="en-GB">
              <a:solidFill>
                <a:schemeClr val="dk1"/>
              </a:solidFill>
            </a:endParaRPr>
          </a:p>
          <a:p>
            <a:pPr marL="4826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endParaRPr>
              <a:solidFill>
                <a:schemeClr val="dk1"/>
              </a:solidFill>
            </a:endParaRPr>
          </a:p>
          <a:p>
            <a:pPr marL="4826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endParaRPr lang="en-GB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646797" y="0"/>
            <a:ext cx="497203" cy="80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3048" cy="8092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429825" y="809275"/>
            <a:ext cx="36063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Featured Topics</a:t>
            </a:r>
            <a:endParaRPr sz="2500" b="1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851425" y="1624675"/>
            <a:ext cx="7292700" cy="23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Introduction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Workflow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Data Description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Classification Model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Model Evaluation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Conclusions</a:t>
            </a:r>
            <a:endParaRPr lang="en-GB"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altLang="en-GB" sz="1500"/>
              <a:t>Future work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References </a:t>
            </a:r>
            <a:endParaRPr sz="1500"/>
          </a:p>
        </p:txBody>
      </p:sp>
      <p:sp>
        <p:nvSpPr>
          <p:cNvPr id="67" name="Google Shape;67;p14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rgbClr val="595959"/>
                </a:solidFill>
              </a:rPr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68" name="Google Shape;68;p1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3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646797" y="0"/>
            <a:ext cx="497203" cy="80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3048" cy="80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2"/>
          <p:cNvSpPr txBox="1"/>
          <p:nvPr/>
        </p:nvSpPr>
        <p:spPr>
          <a:xfrm>
            <a:off x="415250" y="809275"/>
            <a:ext cx="80571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/>
              <a:t>References</a:t>
            </a:r>
            <a:r>
              <a:rPr lang="en-US" altLang="en-GB" sz="2500" b="1"/>
              <a:t> </a:t>
            </a:r>
            <a:r>
              <a:rPr lang="en-GB" sz="2500" b="1">
                <a:sym typeface="+mn-ea"/>
              </a:rPr>
              <a:t>(cont…)</a:t>
            </a:r>
            <a:endParaRPr lang="en-US" altLang="en-GB" sz="2500" b="1"/>
          </a:p>
        </p:txBody>
      </p:sp>
      <p:sp>
        <p:nvSpPr>
          <p:cNvPr id="252" name="Google Shape;252;p32"/>
          <p:cNvSpPr txBox="1"/>
          <p:nvPr/>
        </p:nvSpPr>
        <p:spPr>
          <a:xfrm>
            <a:off x="1343900" y="1821350"/>
            <a:ext cx="6199800" cy="2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253" name="Google Shape;253;p32"/>
          <p:cNvSpPr txBox="1"/>
          <p:nvPr/>
        </p:nvSpPr>
        <p:spPr>
          <a:xfrm>
            <a:off x="2214775" y="2003500"/>
            <a:ext cx="131100" cy="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254" name="Google Shape;254;p3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55" name="Google Shape;255;p32"/>
          <p:cNvSpPr txBox="1"/>
          <p:nvPr/>
        </p:nvSpPr>
        <p:spPr>
          <a:xfrm>
            <a:off x="662940" y="1511300"/>
            <a:ext cx="7984490" cy="2776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Font typeface="+mj-lt"/>
              <a:buAutoNum type="arabicPeriod" startAt="4"/>
            </a:pPr>
            <a:r>
              <a:rPr lang="en-GB">
                <a:solidFill>
                  <a:schemeClr val="dk1"/>
                </a:solidFill>
              </a:rPr>
              <a:t>Mahato, S., &amp; Paul, S. (2019). </a:t>
            </a:r>
            <a:r>
              <a:rPr lang="en-GB" b="1">
                <a:solidFill>
                  <a:schemeClr val="dk1"/>
                </a:solidFill>
              </a:rPr>
              <a:t>Electroencephalogram (EEG) signal analysis for diagnosis of major depressive disorder (MDD): A review</a:t>
            </a:r>
            <a:r>
              <a:rPr lang="en-GB">
                <a:solidFill>
                  <a:schemeClr val="dk1"/>
                </a:solidFill>
              </a:rPr>
              <a:t>. In </a:t>
            </a:r>
            <a:r>
              <a:rPr lang="en-GB" i="1">
                <a:solidFill>
                  <a:schemeClr val="dk1"/>
                </a:solidFill>
              </a:rPr>
              <a:t>Nanoelectronics, Circuits and Communication Systems</a:t>
            </a:r>
            <a:r>
              <a:rPr lang="en-GB">
                <a:solidFill>
                  <a:schemeClr val="dk1"/>
                </a:solidFill>
              </a:rPr>
              <a:t> (pp. 323–335). Springer Singapore.</a:t>
            </a:r>
            <a:endParaRPr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Font typeface="+mj-lt"/>
              <a:buAutoNum type="arabicPeriod" startAt="4"/>
            </a:pPr>
            <a:r>
              <a:rPr lang="en-GB">
                <a:solidFill>
                  <a:schemeClr val="dk1"/>
                </a:solidFill>
              </a:rPr>
              <a:t>Saeedi, A., Saeedi, M., Maghsoudi, A., &amp; Shalbaf, A. (2021). </a:t>
            </a:r>
            <a:r>
              <a:rPr lang="en-GB" b="1">
                <a:solidFill>
                  <a:schemeClr val="dk1"/>
                </a:solidFill>
              </a:rPr>
              <a:t>Major depressive disorder diagnosis based on effective connectivity in EEG signals: a convolutional neural network and long short-term memory approach</a:t>
            </a:r>
            <a:r>
              <a:rPr lang="en-GB">
                <a:solidFill>
                  <a:schemeClr val="dk1"/>
                </a:solidFill>
              </a:rPr>
              <a:t>. </a:t>
            </a:r>
            <a:r>
              <a:rPr lang="en-GB" i="1">
                <a:solidFill>
                  <a:schemeClr val="dk1"/>
                </a:solidFill>
              </a:rPr>
              <a:t>Cognitive Neurodynamics</a:t>
            </a:r>
            <a:r>
              <a:rPr lang="en-GB">
                <a:solidFill>
                  <a:schemeClr val="dk1"/>
                </a:solidFill>
              </a:rPr>
              <a:t>, </a:t>
            </a:r>
            <a:r>
              <a:rPr lang="en-GB" i="1">
                <a:solidFill>
                  <a:schemeClr val="dk1"/>
                </a:solidFill>
              </a:rPr>
              <a:t>15</a:t>
            </a:r>
            <a:r>
              <a:rPr lang="en-GB">
                <a:solidFill>
                  <a:schemeClr val="dk1"/>
                </a:solidFill>
              </a:rPr>
              <a:t>(2), 239–252. https://doi.org/10.1007/s11571-020-09619-0</a:t>
            </a:r>
            <a:endParaRPr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Font typeface="+mj-lt"/>
              <a:buAutoNum type="arabicPeriod" startAt="4"/>
            </a:pPr>
            <a:r>
              <a:rPr lang="en-GB">
                <a:solidFill>
                  <a:schemeClr val="dk1"/>
                </a:solidFill>
              </a:rPr>
              <a:t>Safayari, A., &amp; Bolhasani, H. (2021). </a:t>
            </a:r>
            <a:r>
              <a:rPr lang="en-GB" b="1">
                <a:solidFill>
                  <a:schemeClr val="dk1"/>
                </a:solidFill>
              </a:rPr>
              <a:t>Depression diagnosis by deep learning using EEG signals: A systematic review</a:t>
            </a:r>
            <a:r>
              <a:rPr lang="en-GB">
                <a:solidFill>
                  <a:schemeClr val="dk1"/>
                </a:solidFill>
              </a:rPr>
              <a:t>. </a:t>
            </a:r>
            <a:r>
              <a:rPr lang="en-GB" i="1">
                <a:solidFill>
                  <a:schemeClr val="dk1"/>
                </a:solidFill>
              </a:rPr>
              <a:t>Medicine in Novel Technology and Devices</a:t>
            </a:r>
            <a:r>
              <a:rPr lang="en-GB">
                <a:solidFill>
                  <a:schemeClr val="dk1"/>
                </a:solidFill>
              </a:rPr>
              <a:t>, </a:t>
            </a:r>
            <a:r>
              <a:rPr lang="en-GB" i="1">
                <a:solidFill>
                  <a:schemeClr val="dk1"/>
                </a:solidFill>
              </a:rPr>
              <a:t>12</a:t>
            </a:r>
            <a:r>
              <a:rPr lang="en-GB">
                <a:solidFill>
                  <a:schemeClr val="dk1"/>
                </a:solidFill>
              </a:rPr>
              <a:t>(100102), 100102. https://doi.org/10.1016/j.medntd.2021.100102</a:t>
            </a:r>
            <a:endParaRPr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 startAt="4"/>
            </a:pP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646797" y="0"/>
            <a:ext cx="497203" cy="80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3048" cy="8092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415250" y="809275"/>
            <a:ext cx="30015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>
                <a:solidFill>
                  <a:srgbClr val="000000"/>
                </a:solidFill>
              </a:rPr>
              <a:t>Introduction</a:t>
            </a:r>
            <a:endParaRPr sz="2500" b="1"/>
          </a:p>
        </p:txBody>
      </p:sp>
      <p:sp>
        <p:nvSpPr>
          <p:cNvPr id="76" name="Google Shape;76;p15"/>
          <p:cNvSpPr txBox="1"/>
          <p:nvPr/>
        </p:nvSpPr>
        <p:spPr>
          <a:xfrm>
            <a:off x="622935" y="1500505"/>
            <a:ext cx="6816725" cy="1646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/>
              <a:t>Depression is a mental disorder affecting behavior, rooutines, feelings, and physical health.</a:t>
            </a:r>
            <a:endParaRPr lang="en-US" sz="1500"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/>
              <a:t>Electroencephalogram (EEG) measures brain elcectrical activity via electrode on the scalp.</a:t>
            </a:r>
            <a:endParaRPr lang="en-US" sz="1500"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/>
              <a:t>Psychiatrist utilize EEG  as a cost-efficient and prevalent method to diagnose depression in patients.  </a:t>
            </a:r>
            <a:endParaRPr lang="en-US" sz="1500"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500"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317570" y="3263845"/>
            <a:ext cx="2826425" cy="18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rgbClr val="595959"/>
                </a:solidFill>
              </a:rPr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79" name="Google Shape;79;p1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rgbClr val="595959"/>
                </a:solidFill>
              </a:rPr>
            </a:fld>
            <a:endParaRPr sz="1000">
              <a:solidFill>
                <a:srgbClr val="595959"/>
              </a:solidFill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646797" y="0"/>
            <a:ext cx="497203" cy="80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3048" cy="8092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415250" y="809275"/>
            <a:ext cx="80571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/>
              <a:t>Workflow</a:t>
            </a:r>
            <a:r>
              <a:rPr lang="en-GB" sz="2500" b="1">
                <a:solidFill>
                  <a:srgbClr val="000000"/>
                </a:solidFill>
              </a:rPr>
              <a:t> </a:t>
            </a:r>
            <a:endParaRPr sz="2500" b="1"/>
          </a:p>
        </p:txBody>
      </p:sp>
      <p:sp>
        <p:nvSpPr>
          <p:cNvPr id="89" name="Google Shape;89;p1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1" name="Group 0"/>
          <p:cNvGrpSpPr/>
          <p:nvPr/>
        </p:nvGrpSpPr>
        <p:grpSpPr>
          <a:xfrm>
            <a:off x="2215515" y="1155065"/>
            <a:ext cx="6338570" cy="3274060"/>
            <a:chOff x="3489" y="1819"/>
            <a:chExt cx="9982" cy="5156"/>
          </a:xfrm>
        </p:grpSpPr>
        <p:sp>
          <p:nvSpPr>
            <p:cNvPr id="39" name="TextBox 37"/>
            <p:cNvSpPr txBox="1"/>
            <p:nvPr/>
          </p:nvSpPr>
          <p:spPr>
            <a:xfrm>
              <a:off x="9446" y="6131"/>
              <a:ext cx="2751" cy="4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p>
              <a:pPr algn="ctr">
                <a:lnSpc>
                  <a:spcPts val="2230"/>
                </a:lnSpc>
              </a:pPr>
              <a:r>
                <a:rPr lang="en-US" sz="1595" spc="159" dirty="0">
                  <a:latin typeface="Tahoma" panose="020B0604030504040204" charset="0"/>
                  <a:cs typeface="Tahoma" panose="020B0604030504040204" charset="0"/>
                </a:rPr>
                <a:t>Result</a:t>
              </a:r>
              <a:endParaRPr lang="en-US" sz="1595" spc="159" dirty="0">
                <a:latin typeface="Tahoma" panose="020B0604030504040204" charset="0"/>
                <a:cs typeface="Tahoma" panose="020B0604030504040204" charset="0"/>
              </a:endParaRPr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3489" y="1819"/>
              <a:ext cx="9982" cy="5156"/>
              <a:chOff x="3482" y="1985"/>
              <a:chExt cx="9982" cy="5156"/>
            </a:xfrm>
            <a:noFill/>
          </p:grpSpPr>
          <p:grpSp>
            <p:nvGrpSpPr>
              <p:cNvPr id="32" name="Group 31"/>
              <p:cNvGrpSpPr/>
              <p:nvPr/>
            </p:nvGrpSpPr>
            <p:grpSpPr>
              <a:xfrm>
                <a:off x="3482" y="1985"/>
                <a:ext cx="9982" cy="5157"/>
                <a:chOff x="2610953" y="1416563"/>
                <a:chExt cx="6970093" cy="4369293"/>
              </a:xfrm>
              <a:grpFill/>
            </p:grpSpPr>
            <p:grpSp>
              <p:nvGrpSpPr>
                <p:cNvPr id="26" name="Group 26"/>
                <p:cNvGrpSpPr/>
                <p:nvPr/>
              </p:nvGrpSpPr>
              <p:grpSpPr>
                <a:xfrm>
                  <a:off x="2988158" y="4757770"/>
                  <a:ext cx="2706457" cy="1028086"/>
                  <a:chOff x="0" y="0"/>
                  <a:chExt cx="1675130" cy="636322"/>
                </a:xfrm>
                <a:grpFill/>
              </p:grpSpPr>
              <p:sp>
                <p:nvSpPr>
                  <p:cNvPr id="27" name="Freeform 27"/>
                  <p:cNvSpPr/>
                  <p:nvPr/>
                </p:nvSpPr>
                <p:spPr>
                  <a:xfrm>
                    <a:off x="92710" y="106680"/>
                    <a:ext cx="1570990" cy="5169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0990" h="516942">
                        <a:moveTo>
                          <a:pt x="1544320" y="327712"/>
                        </a:moveTo>
                        <a:cubicBezTo>
                          <a:pt x="1544320" y="415342"/>
                          <a:pt x="1468120" y="486462"/>
                          <a:pt x="1386840" y="486462"/>
                        </a:cubicBezTo>
                        <a:lnTo>
                          <a:pt x="66040" y="486462"/>
                        </a:lnTo>
                        <a:cubicBezTo>
                          <a:pt x="43180" y="486462"/>
                          <a:pt x="20320" y="481382"/>
                          <a:pt x="0" y="472492"/>
                        </a:cubicBezTo>
                        <a:cubicBezTo>
                          <a:pt x="26670" y="500432"/>
                          <a:pt x="63500" y="516942"/>
                          <a:pt x="104140" y="516942"/>
                        </a:cubicBezTo>
                        <a:lnTo>
                          <a:pt x="1424940" y="516942"/>
                        </a:lnTo>
                        <a:cubicBezTo>
                          <a:pt x="1504950" y="516942"/>
                          <a:pt x="1570990" y="450902"/>
                          <a:pt x="1570990" y="370892"/>
                        </a:cubicBezTo>
                        <a:lnTo>
                          <a:pt x="1570990" y="95250"/>
                        </a:lnTo>
                        <a:cubicBezTo>
                          <a:pt x="1570990" y="58420"/>
                          <a:pt x="1557020" y="25400"/>
                          <a:pt x="1535430" y="0"/>
                        </a:cubicBezTo>
                        <a:cubicBezTo>
                          <a:pt x="1541780" y="16510"/>
                          <a:pt x="1544320" y="34290"/>
                          <a:pt x="1544320" y="52070"/>
                        </a:cubicBezTo>
                        <a:lnTo>
                          <a:pt x="1544320" y="327712"/>
                        </a:lnTo>
                        <a:lnTo>
                          <a:pt x="1544320" y="327712"/>
                        </a:lnTo>
                        <a:close/>
                      </a:path>
                    </a:pathLst>
                  </a:custGeom>
                  <a:grpFill/>
                </p:spPr>
              </p:sp>
              <p:sp>
                <p:nvSpPr>
                  <p:cNvPr id="28" name="Freeform 28"/>
                  <p:cNvSpPr/>
                  <p:nvPr/>
                </p:nvSpPr>
                <p:spPr>
                  <a:xfrm>
                    <a:off x="12700" y="12700"/>
                    <a:ext cx="1610360" cy="5677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0360" h="567742">
                        <a:moveTo>
                          <a:pt x="146050" y="567742"/>
                        </a:moveTo>
                        <a:lnTo>
                          <a:pt x="1464310" y="567742"/>
                        </a:lnTo>
                        <a:cubicBezTo>
                          <a:pt x="1544320" y="567742"/>
                          <a:pt x="1610360" y="501702"/>
                          <a:pt x="1610360" y="421692"/>
                        </a:cubicBezTo>
                        <a:lnTo>
                          <a:pt x="1610360" y="146050"/>
                        </a:lnTo>
                        <a:cubicBezTo>
                          <a:pt x="1610360" y="66040"/>
                          <a:pt x="1544320" y="0"/>
                          <a:pt x="1464310" y="0"/>
                        </a:cubicBezTo>
                        <a:lnTo>
                          <a:pt x="146050" y="0"/>
                        </a:lnTo>
                        <a:cubicBezTo>
                          <a:pt x="66040" y="0"/>
                          <a:pt x="0" y="66040"/>
                          <a:pt x="0" y="146050"/>
                        </a:cubicBezTo>
                        <a:lnTo>
                          <a:pt x="0" y="421692"/>
                        </a:lnTo>
                        <a:cubicBezTo>
                          <a:pt x="0" y="502972"/>
                          <a:pt x="66040" y="567742"/>
                          <a:pt x="146050" y="567742"/>
                        </a:cubicBezTo>
                        <a:close/>
                      </a:path>
                    </a:pathLst>
                  </a:custGeom>
                  <a:grpFill/>
                </p:spPr>
              </p:sp>
              <p:sp>
                <p:nvSpPr>
                  <p:cNvPr id="29" name="Freeform 29"/>
                  <p:cNvSpPr/>
                  <p:nvPr/>
                </p:nvSpPr>
                <p:spPr>
                  <a:xfrm>
                    <a:off x="0" y="0"/>
                    <a:ext cx="1675130" cy="6363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5130" h="636322">
                        <a:moveTo>
                          <a:pt x="1611630" y="74930"/>
                        </a:moveTo>
                        <a:cubicBezTo>
                          <a:pt x="1583690" y="30480"/>
                          <a:pt x="1534160" y="0"/>
                          <a:pt x="1477010" y="0"/>
                        </a:cubicBezTo>
                        <a:lnTo>
                          <a:pt x="158750" y="0"/>
                        </a:lnTo>
                        <a:cubicBezTo>
                          <a:pt x="71120" y="0"/>
                          <a:pt x="0" y="71120"/>
                          <a:pt x="0" y="158750"/>
                        </a:cubicBezTo>
                        <a:lnTo>
                          <a:pt x="0" y="434392"/>
                        </a:lnTo>
                        <a:cubicBezTo>
                          <a:pt x="0" y="486462"/>
                          <a:pt x="25400" y="532182"/>
                          <a:pt x="63500" y="561392"/>
                        </a:cubicBezTo>
                        <a:cubicBezTo>
                          <a:pt x="91440" y="605842"/>
                          <a:pt x="140970" y="636322"/>
                          <a:pt x="198120" y="636322"/>
                        </a:cubicBezTo>
                        <a:lnTo>
                          <a:pt x="1516380" y="636322"/>
                        </a:lnTo>
                        <a:cubicBezTo>
                          <a:pt x="1604010" y="636322"/>
                          <a:pt x="1675130" y="565202"/>
                          <a:pt x="1675130" y="477572"/>
                        </a:cubicBezTo>
                        <a:lnTo>
                          <a:pt x="1675130" y="201930"/>
                        </a:lnTo>
                        <a:cubicBezTo>
                          <a:pt x="1675130" y="149860"/>
                          <a:pt x="1649730" y="104140"/>
                          <a:pt x="1611630" y="74930"/>
                        </a:cubicBezTo>
                        <a:close/>
                        <a:moveTo>
                          <a:pt x="12700" y="434392"/>
                        </a:moveTo>
                        <a:lnTo>
                          <a:pt x="12700" y="158750"/>
                        </a:lnTo>
                        <a:cubicBezTo>
                          <a:pt x="12700" y="78740"/>
                          <a:pt x="78740" y="12700"/>
                          <a:pt x="158750" y="12700"/>
                        </a:cubicBezTo>
                        <a:lnTo>
                          <a:pt x="1477010" y="12700"/>
                        </a:lnTo>
                        <a:cubicBezTo>
                          <a:pt x="1557020" y="12700"/>
                          <a:pt x="1623060" y="78740"/>
                          <a:pt x="1623060" y="158750"/>
                        </a:cubicBezTo>
                        <a:lnTo>
                          <a:pt x="1623060" y="434392"/>
                        </a:lnTo>
                        <a:cubicBezTo>
                          <a:pt x="1623060" y="514402"/>
                          <a:pt x="1557020" y="580442"/>
                          <a:pt x="1477010" y="580442"/>
                        </a:cubicBezTo>
                        <a:lnTo>
                          <a:pt x="158750" y="580442"/>
                        </a:lnTo>
                        <a:cubicBezTo>
                          <a:pt x="78740" y="580442"/>
                          <a:pt x="12700" y="515672"/>
                          <a:pt x="12700" y="434392"/>
                        </a:cubicBezTo>
                        <a:close/>
                        <a:moveTo>
                          <a:pt x="1663700" y="477572"/>
                        </a:moveTo>
                        <a:cubicBezTo>
                          <a:pt x="1663700" y="557582"/>
                          <a:pt x="1596390" y="623622"/>
                          <a:pt x="1516380" y="623622"/>
                        </a:cubicBezTo>
                        <a:lnTo>
                          <a:pt x="198120" y="623622"/>
                        </a:lnTo>
                        <a:cubicBezTo>
                          <a:pt x="157480" y="623622"/>
                          <a:pt x="120650" y="607112"/>
                          <a:pt x="93980" y="579172"/>
                        </a:cubicBezTo>
                        <a:cubicBezTo>
                          <a:pt x="114300" y="588062"/>
                          <a:pt x="135890" y="593142"/>
                          <a:pt x="160020" y="593142"/>
                        </a:cubicBezTo>
                        <a:lnTo>
                          <a:pt x="1478280" y="593142"/>
                        </a:lnTo>
                        <a:cubicBezTo>
                          <a:pt x="1565910" y="593142"/>
                          <a:pt x="1637030" y="522022"/>
                          <a:pt x="1637030" y="434392"/>
                        </a:cubicBezTo>
                        <a:lnTo>
                          <a:pt x="1637030" y="158750"/>
                        </a:lnTo>
                        <a:cubicBezTo>
                          <a:pt x="1637030" y="140970"/>
                          <a:pt x="1633220" y="123190"/>
                          <a:pt x="1628140" y="106680"/>
                        </a:cubicBezTo>
                        <a:cubicBezTo>
                          <a:pt x="1649730" y="132080"/>
                          <a:pt x="1663700" y="165100"/>
                          <a:pt x="1663700" y="201930"/>
                        </a:cubicBezTo>
                        <a:lnTo>
                          <a:pt x="1663700" y="477572"/>
                        </a:lnTo>
                        <a:cubicBezTo>
                          <a:pt x="1663700" y="477572"/>
                          <a:pt x="1663700" y="477572"/>
                          <a:pt x="1663700" y="477572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</p:sp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2610953" y="1416563"/>
                  <a:ext cx="6970093" cy="3775779"/>
                  <a:chOff x="2610814" y="1417705"/>
                  <a:chExt cx="6970093" cy="3775779"/>
                </a:xfrm>
                <a:grpFill/>
              </p:grpSpPr>
              <p:grpSp>
                <p:nvGrpSpPr>
                  <p:cNvPr id="2" name="Group 2"/>
                  <p:cNvGrpSpPr/>
                  <p:nvPr/>
                </p:nvGrpSpPr>
                <p:grpSpPr>
                  <a:xfrm>
                    <a:off x="2982509" y="1417705"/>
                    <a:ext cx="2706457" cy="1028086"/>
                    <a:chOff x="0" y="0"/>
                    <a:chExt cx="1675130" cy="636322"/>
                  </a:xfrm>
                  <a:grpFill/>
                </p:grpSpPr>
                <p:sp>
                  <p:nvSpPr>
                    <p:cNvPr id="3" name="Freeform 3"/>
                    <p:cNvSpPr/>
                    <p:nvPr/>
                  </p:nvSpPr>
                  <p:spPr>
                    <a:xfrm>
                      <a:off x="92710" y="106680"/>
                      <a:ext cx="1570990" cy="51694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70990" h="516942">
                          <a:moveTo>
                            <a:pt x="1544320" y="327712"/>
                          </a:moveTo>
                          <a:cubicBezTo>
                            <a:pt x="1544320" y="415342"/>
                            <a:pt x="1468120" y="486462"/>
                            <a:pt x="1386840" y="486462"/>
                          </a:cubicBezTo>
                          <a:lnTo>
                            <a:pt x="66040" y="486462"/>
                          </a:lnTo>
                          <a:cubicBezTo>
                            <a:pt x="43180" y="486462"/>
                            <a:pt x="20320" y="481382"/>
                            <a:pt x="0" y="472492"/>
                          </a:cubicBezTo>
                          <a:cubicBezTo>
                            <a:pt x="26670" y="500432"/>
                            <a:pt x="63500" y="516942"/>
                            <a:pt x="104140" y="516942"/>
                          </a:cubicBezTo>
                          <a:lnTo>
                            <a:pt x="1424940" y="516942"/>
                          </a:lnTo>
                          <a:cubicBezTo>
                            <a:pt x="1504950" y="516942"/>
                            <a:pt x="1570990" y="450902"/>
                            <a:pt x="1570990" y="370892"/>
                          </a:cubicBezTo>
                          <a:lnTo>
                            <a:pt x="1570990" y="95250"/>
                          </a:lnTo>
                          <a:cubicBezTo>
                            <a:pt x="1570990" y="58420"/>
                            <a:pt x="1557020" y="25400"/>
                            <a:pt x="1535430" y="0"/>
                          </a:cubicBezTo>
                          <a:cubicBezTo>
                            <a:pt x="1541780" y="16510"/>
                            <a:pt x="1544320" y="34290"/>
                            <a:pt x="1544320" y="52070"/>
                          </a:cubicBezTo>
                          <a:lnTo>
                            <a:pt x="1544320" y="327712"/>
                          </a:lnTo>
                          <a:lnTo>
                            <a:pt x="1544320" y="327712"/>
                          </a:lnTo>
                          <a:close/>
                        </a:path>
                      </a:pathLst>
                    </a:custGeom>
                    <a:grpFill/>
                  </p:spPr>
                </p:sp>
                <p:sp>
                  <p:nvSpPr>
                    <p:cNvPr id="4" name="Freeform 4"/>
                    <p:cNvSpPr/>
                    <p:nvPr/>
                  </p:nvSpPr>
                  <p:spPr>
                    <a:xfrm>
                      <a:off x="12700" y="12700"/>
                      <a:ext cx="1610360" cy="56774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10360" h="567742">
                          <a:moveTo>
                            <a:pt x="146050" y="567742"/>
                          </a:moveTo>
                          <a:lnTo>
                            <a:pt x="1464310" y="567742"/>
                          </a:lnTo>
                          <a:cubicBezTo>
                            <a:pt x="1544320" y="567742"/>
                            <a:pt x="1610360" y="501702"/>
                            <a:pt x="1610360" y="421692"/>
                          </a:cubicBezTo>
                          <a:lnTo>
                            <a:pt x="1610360" y="146050"/>
                          </a:lnTo>
                          <a:cubicBezTo>
                            <a:pt x="1610360" y="66040"/>
                            <a:pt x="1544320" y="0"/>
                            <a:pt x="1464310" y="0"/>
                          </a:cubicBezTo>
                          <a:lnTo>
                            <a:pt x="146050" y="0"/>
                          </a:lnTo>
                          <a:cubicBezTo>
                            <a:pt x="66040" y="0"/>
                            <a:pt x="0" y="66040"/>
                            <a:pt x="0" y="146050"/>
                          </a:cubicBezTo>
                          <a:lnTo>
                            <a:pt x="0" y="421692"/>
                          </a:lnTo>
                          <a:cubicBezTo>
                            <a:pt x="0" y="502972"/>
                            <a:pt x="66040" y="567742"/>
                            <a:pt x="146050" y="567742"/>
                          </a:cubicBezTo>
                          <a:close/>
                        </a:path>
                      </a:pathLst>
                    </a:custGeom>
                    <a:grpFill/>
                  </p:spPr>
                </p:sp>
                <p:sp>
                  <p:nvSpPr>
                    <p:cNvPr id="5" name="Freeform 5"/>
                    <p:cNvSpPr/>
                    <p:nvPr/>
                  </p:nvSpPr>
                  <p:spPr>
                    <a:xfrm>
                      <a:off x="0" y="0"/>
                      <a:ext cx="1675130" cy="63632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75130" h="636322">
                          <a:moveTo>
                            <a:pt x="1611630" y="74930"/>
                          </a:moveTo>
                          <a:cubicBezTo>
                            <a:pt x="1583690" y="30480"/>
                            <a:pt x="1534160" y="0"/>
                            <a:pt x="1477010" y="0"/>
                          </a:cubicBezTo>
                          <a:lnTo>
                            <a:pt x="158750" y="0"/>
                          </a:lnTo>
                          <a:cubicBezTo>
                            <a:pt x="71120" y="0"/>
                            <a:pt x="0" y="71120"/>
                            <a:pt x="0" y="158750"/>
                          </a:cubicBezTo>
                          <a:lnTo>
                            <a:pt x="0" y="434392"/>
                          </a:lnTo>
                          <a:cubicBezTo>
                            <a:pt x="0" y="486462"/>
                            <a:pt x="25400" y="532182"/>
                            <a:pt x="63500" y="561392"/>
                          </a:cubicBezTo>
                          <a:cubicBezTo>
                            <a:pt x="91440" y="605842"/>
                            <a:pt x="140970" y="636322"/>
                            <a:pt x="198120" y="636322"/>
                          </a:cubicBezTo>
                          <a:lnTo>
                            <a:pt x="1516380" y="636322"/>
                          </a:lnTo>
                          <a:cubicBezTo>
                            <a:pt x="1604010" y="636322"/>
                            <a:pt x="1675130" y="565202"/>
                            <a:pt x="1675130" y="477572"/>
                          </a:cubicBezTo>
                          <a:lnTo>
                            <a:pt x="1675130" y="201930"/>
                          </a:lnTo>
                          <a:cubicBezTo>
                            <a:pt x="1675130" y="149860"/>
                            <a:pt x="1649730" y="104140"/>
                            <a:pt x="1611630" y="74930"/>
                          </a:cubicBezTo>
                          <a:close/>
                          <a:moveTo>
                            <a:pt x="12700" y="434392"/>
                          </a:moveTo>
                          <a:lnTo>
                            <a:pt x="12700" y="158750"/>
                          </a:lnTo>
                          <a:cubicBezTo>
                            <a:pt x="12700" y="78740"/>
                            <a:pt x="78740" y="12700"/>
                            <a:pt x="158750" y="12700"/>
                          </a:cubicBezTo>
                          <a:lnTo>
                            <a:pt x="1477010" y="12700"/>
                          </a:lnTo>
                          <a:cubicBezTo>
                            <a:pt x="1557020" y="12700"/>
                            <a:pt x="1623060" y="78740"/>
                            <a:pt x="1623060" y="158750"/>
                          </a:cubicBezTo>
                          <a:lnTo>
                            <a:pt x="1623060" y="434392"/>
                          </a:lnTo>
                          <a:cubicBezTo>
                            <a:pt x="1623060" y="514402"/>
                            <a:pt x="1557020" y="580442"/>
                            <a:pt x="1477010" y="580442"/>
                          </a:cubicBezTo>
                          <a:lnTo>
                            <a:pt x="158750" y="580442"/>
                          </a:lnTo>
                          <a:cubicBezTo>
                            <a:pt x="78740" y="580442"/>
                            <a:pt x="12700" y="515672"/>
                            <a:pt x="12700" y="434392"/>
                          </a:cubicBezTo>
                          <a:close/>
                          <a:moveTo>
                            <a:pt x="1663700" y="477572"/>
                          </a:moveTo>
                          <a:cubicBezTo>
                            <a:pt x="1663700" y="557582"/>
                            <a:pt x="1596390" y="623622"/>
                            <a:pt x="1516380" y="623622"/>
                          </a:cubicBezTo>
                          <a:lnTo>
                            <a:pt x="198120" y="623622"/>
                          </a:lnTo>
                          <a:cubicBezTo>
                            <a:pt x="157480" y="623622"/>
                            <a:pt x="120650" y="607112"/>
                            <a:pt x="93980" y="579172"/>
                          </a:cubicBezTo>
                          <a:cubicBezTo>
                            <a:pt x="114300" y="588062"/>
                            <a:pt x="135890" y="593142"/>
                            <a:pt x="160020" y="593142"/>
                          </a:cubicBezTo>
                          <a:lnTo>
                            <a:pt x="1478280" y="593142"/>
                          </a:lnTo>
                          <a:cubicBezTo>
                            <a:pt x="1565910" y="593142"/>
                            <a:pt x="1637030" y="522022"/>
                            <a:pt x="1637030" y="434392"/>
                          </a:cubicBezTo>
                          <a:lnTo>
                            <a:pt x="1637030" y="158750"/>
                          </a:lnTo>
                          <a:cubicBezTo>
                            <a:pt x="1637030" y="140970"/>
                            <a:pt x="1633220" y="123190"/>
                            <a:pt x="1628140" y="106680"/>
                          </a:cubicBezTo>
                          <a:cubicBezTo>
                            <a:pt x="1649730" y="132080"/>
                            <a:pt x="1663700" y="165100"/>
                            <a:pt x="1663700" y="201930"/>
                          </a:cubicBezTo>
                          <a:lnTo>
                            <a:pt x="1663700" y="477572"/>
                          </a:lnTo>
                          <a:cubicBezTo>
                            <a:pt x="1663700" y="477572"/>
                            <a:pt x="1663700" y="477572"/>
                            <a:pt x="1663700" y="477572"/>
                          </a:cubicBez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</p:sp>
              </p:grpSp>
              <p:grpSp>
                <p:nvGrpSpPr>
                  <p:cNvPr id="14" name="Group 14"/>
                  <p:cNvGrpSpPr/>
                  <p:nvPr/>
                </p:nvGrpSpPr>
                <p:grpSpPr>
                  <a:xfrm>
                    <a:off x="6392842" y="1417705"/>
                    <a:ext cx="2706457" cy="1028086"/>
                    <a:chOff x="0" y="0"/>
                    <a:chExt cx="1675130" cy="636322"/>
                  </a:xfrm>
                  <a:grpFill/>
                </p:grpSpPr>
                <p:sp>
                  <p:nvSpPr>
                    <p:cNvPr id="15" name="Freeform 15"/>
                    <p:cNvSpPr/>
                    <p:nvPr/>
                  </p:nvSpPr>
                  <p:spPr>
                    <a:xfrm>
                      <a:off x="92710" y="106680"/>
                      <a:ext cx="1570990" cy="51694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70990" h="516942">
                          <a:moveTo>
                            <a:pt x="1544320" y="327712"/>
                          </a:moveTo>
                          <a:cubicBezTo>
                            <a:pt x="1544320" y="415342"/>
                            <a:pt x="1468120" y="486462"/>
                            <a:pt x="1386840" y="486462"/>
                          </a:cubicBezTo>
                          <a:lnTo>
                            <a:pt x="66040" y="486462"/>
                          </a:lnTo>
                          <a:cubicBezTo>
                            <a:pt x="43180" y="486462"/>
                            <a:pt x="20320" y="481382"/>
                            <a:pt x="0" y="472492"/>
                          </a:cubicBezTo>
                          <a:cubicBezTo>
                            <a:pt x="26670" y="500432"/>
                            <a:pt x="63500" y="516942"/>
                            <a:pt x="104140" y="516942"/>
                          </a:cubicBezTo>
                          <a:lnTo>
                            <a:pt x="1424940" y="516942"/>
                          </a:lnTo>
                          <a:cubicBezTo>
                            <a:pt x="1504950" y="516942"/>
                            <a:pt x="1570990" y="450902"/>
                            <a:pt x="1570990" y="370892"/>
                          </a:cubicBezTo>
                          <a:lnTo>
                            <a:pt x="1570990" y="95250"/>
                          </a:lnTo>
                          <a:cubicBezTo>
                            <a:pt x="1570990" y="58420"/>
                            <a:pt x="1557020" y="25400"/>
                            <a:pt x="1535430" y="0"/>
                          </a:cubicBezTo>
                          <a:cubicBezTo>
                            <a:pt x="1541780" y="16510"/>
                            <a:pt x="1544320" y="34290"/>
                            <a:pt x="1544320" y="52070"/>
                          </a:cubicBezTo>
                          <a:lnTo>
                            <a:pt x="1544320" y="327712"/>
                          </a:lnTo>
                          <a:lnTo>
                            <a:pt x="1544320" y="327712"/>
                          </a:lnTo>
                          <a:close/>
                        </a:path>
                      </a:pathLst>
                    </a:custGeom>
                    <a:grpFill/>
                  </p:spPr>
                </p:sp>
                <p:sp>
                  <p:nvSpPr>
                    <p:cNvPr id="16" name="Freeform 16"/>
                    <p:cNvSpPr/>
                    <p:nvPr/>
                  </p:nvSpPr>
                  <p:spPr>
                    <a:xfrm>
                      <a:off x="12700" y="12700"/>
                      <a:ext cx="1610360" cy="56774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10360" h="567742">
                          <a:moveTo>
                            <a:pt x="146050" y="567742"/>
                          </a:moveTo>
                          <a:lnTo>
                            <a:pt x="1464310" y="567742"/>
                          </a:lnTo>
                          <a:cubicBezTo>
                            <a:pt x="1544320" y="567742"/>
                            <a:pt x="1610360" y="501702"/>
                            <a:pt x="1610360" y="421692"/>
                          </a:cubicBezTo>
                          <a:lnTo>
                            <a:pt x="1610360" y="146050"/>
                          </a:lnTo>
                          <a:cubicBezTo>
                            <a:pt x="1610360" y="66040"/>
                            <a:pt x="1544320" y="0"/>
                            <a:pt x="1464310" y="0"/>
                          </a:cubicBezTo>
                          <a:lnTo>
                            <a:pt x="146050" y="0"/>
                          </a:lnTo>
                          <a:cubicBezTo>
                            <a:pt x="66040" y="0"/>
                            <a:pt x="0" y="66040"/>
                            <a:pt x="0" y="146050"/>
                          </a:cubicBezTo>
                          <a:lnTo>
                            <a:pt x="0" y="421692"/>
                          </a:lnTo>
                          <a:cubicBezTo>
                            <a:pt x="0" y="502972"/>
                            <a:pt x="66040" y="567742"/>
                            <a:pt x="146050" y="567742"/>
                          </a:cubicBezTo>
                          <a:close/>
                        </a:path>
                      </a:pathLst>
                    </a:custGeom>
                    <a:grpFill/>
                  </p:spPr>
                </p:sp>
                <p:sp>
                  <p:nvSpPr>
                    <p:cNvPr id="17" name="Freeform 17"/>
                    <p:cNvSpPr/>
                    <p:nvPr/>
                  </p:nvSpPr>
                  <p:spPr>
                    <a:xfrm>
                      <a:off x="0" y="0"/>
                      <a:ext cx="1675130" cy="63632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75130" h="636322">
                          <a:moveTo>
                            <a:pt x="1611630" y="74930"/>
                          </a:moveTo>
                          <a:cubicBezTo>
                            <a:pt x="1583690" y="30480"/>
                            <a:pt x="1534160" y="0"/>
                            <a:pt x="1477010" y="0"/>
                          </a:cubicBezTo>
                          <a:lnTo>
                            <a:pt x="158750" y="0"/>
                          </a:lnTo>
                          <a:cubicBezTo>
                            <a:pt x="71120" y="0"/>
                            <a:pt x="0" y="71120"/>
                            <a:pt x="0" y="158750"/>
                          </a:cubicBezTo>
                          <a:lnTo>
                            <a:pt x="0" y="434392"/>
                          </a:lnTo>
                          <a:cubicBezTo>
                            <a:pt x="0" y="486462"/>
                            <a:pt x="25400" y="532182"/>
                            <a:pt x="63500" y="561392"/>
                          </a:cubicBezTo>
                          <a:cubicBezTo>
                            <a:pt x="91440" y="605842"/>
                            <a:pt x="140970" y="636322"/>
                            <a:pt x="198120" y="636322"/>
                          </a:cubicBezTo>
                          <a:lnTo>
                            <a:pt x="1516380" y="636322"/>
                          </a:lnTo>
                          <a:cubicBezTo>
                            <a:pt x="1604010" y="636322"/>
                            <a:pt x="1675130" y="565202"/>
                            <a:pt x="1675130" y="477572"/>
                          </a:cubicBezTo>
                          <a:lnTo>
                            <a:pt x="1675130" y="201930"/>
                          </a:lnTo>
                          <a:cubicBezTo>
                            <a:pt x="1675130" y="149860"/>
                            <a:pt x="1649730" y="104140"/>
                            <a:pt x="1611630" y="74930"/>
                          </a:cubicBezTo>
                          <a:close/>
                          <a:moveTo>
                            <a:pt x="12700" y="434392"/>
                          </a:moveTo>
                          <a:lnTo>
                            <a:pt x="12700" y="158750"/>
                          </a:lnTo>
                          <a:cubicBezTo>
                            <a:pt x="12700" y="78740"/>
                            <a:pt x="78740" y="12700"/>
                            <a:pt x="158750" y="12700"/>
                          </a:cubicBezTo>
                          <a:lnTo>
                            <a:pt x="1477010" y="12700"/>
                          </a:lnTo>
                          <a:cubicBezTo>
                            <a:pt x="1557020" y="12700"/>
                            <a:pt x="1623060" y="78740"/>
                            <a:pt x="1623060" y="158750"/>
                          </a:cubicBezTo>
                          <a:lnTo>
                            <a:pt x="1623060" y="434392"/>
                          </a:lnTo>
                          <a:cubicBezTo>
                            <a:pt x="1623060" y="514402"/>
                            <a:pt x="1557020" y="580442"/>
                            <a:pt x="1477010" y="580442"/>
                          </a:cubicBezTo>
                          <a:lnTo>
                            <a:pt x="158750" y="580442"/>
                          </a:lnTo>
                          <a:cubicBezTo>
                            <a:pt x="78740" y="580442"/>
                            <a:pt x="12700" y="515672"/>
                            <a:pt x="12700" y="434392"/>
                          </a:cubicBezTo>
                          <a:close/>
                          <a:moveTo>
                            <a:pt x="1663700" y="477572"/>
                          </a:moveTo>
                          <a:cubicBezTo>
                            <a:pt x="1663700" y="557582"/>
                            <a:pt x="1596390" y="623622"/>
                            <a:pt x="1516380" y="623622"/>
                          </a:cubicBezTo>
                          <a:lnTo>
                            <a:pt x="198120" y="623622"/>
                          </a:lnTo>
                          <a:cubicBezTo>
                            <a:pt x="157480" y="623622"/>
                            <a:pt x="120650" y="607112"/>
                            <a:pt x="93980" y="579172"/>
                          </a:cubicBezTo>
                          <a:cubicBezTo>
                            <a:pt x="114300" y="588062"/>
                            <a:pt x="135890" y="593142"/>
                            <a:pt x="160020" y="593142"/>
                          </a:cubicBezTo>
                          <a:lnTo>
                            <a:pt x="1478280" y="593142"/>
                          </a:lnTo>
                          <a:cubicBezTo>
                            <a:pt x="1565910" y="593142"/>
                            <a:pt x="1637030" y="522022"/>
                            <a:pt x="1637030" y="434392"/>
                          </a:cubicBezTo>
                          <a:lnTo>
                            <a:pt x="1637030" y="158750"/>
                          </a:lnTo>
                          <a:cubicBezTo>
                            <a:pt x="1637030" y="140970"/>
                            <a:pt x="1633220" y="123190"/>
                            <a:pt x="1628140" y="106680"/>
                          </a:cubicBezTo>
                          <a:cubicBezTo>
                            <a:pt x="1649730" y="132080"/>
                            <a:pt x="1663700" y="165100"/>
                            <a:pt x="1663700" y="201930"/>
                          </a:cubicBezTo>
                          <a:lnTo>
                            <a:pt x="1663700" y="477572"/>
                          </a:lnTo>
                          <a:cubicBezTo>
                            <a:pt x="1663700" y="477572"/>
                            <a:pt x="1663700" y="477572"/>
                            <a:pt x="1663700" y="477572"/>
                          </a:cubicBez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</p:sp>
              </p:grpSp>
              <p:grpSp>
                <p:nvGrpSpPr>
                  <p:cNvPr id="30" name="Group 29"/>
                  <p:cNvGrpSpPr/>
                  <p:nvPr/>
                </p:nvGrpSpPr>
                <p:grpSpPr>
                  <a:xfrm>
                    <a:off x="2610814" y="1704945"/>
                    <a:ext cx="6970093" cy="3488539"/>
                    <a:chOff x="2610814" y="1704945"/>
                    <a:chExt cx="6970093" cy="3488539"/>
                  </a:xfrm>
                  <a:grpFill/>
                </p:grpSpPr>
                <p:sp>
                  <p:nvSpPr>
                    <p:cNvPr id="6" name="AutoShape 6"/>
                    <p:cNvSpPr/>
                    <p:nvPr/>
                  </p:nvSpPr>
                  <p:spPr>
                    <a:xfrm>
                      <a:off x="5688966" y="1931747"/>
                      <a:ext cx="602438" cy="0"/>
                    </a:xfrm>
                    <a:prstGeom prst="line">
                      <a:avLst/>
                    </a:prstGeom>
                    <a:grpFill/>
                    <a:ln w="28575" cap="rnd">
                      <a:solidFill>
                        <a:schemeClr val="tx1"/>
                      </a:solidFill>
                      <a:prstDash val="solid"/>
                      <a:headEnd type="none" w="sm" len="sm"/>
                      <a:tailEnd type="arrow" w="med" len="sm"/>
                    </a:ln>
                  </p:spPr>
                </p:sp>
                <p:sp>
                  <p:nvSpPr>
                    <p:cNvPr id="7" name="AutoShape 7"/>
                    <p:cNvSpPr/>
                    <p:nvPr/>
                  </p:nvSpPr>
                  <p:spPr>
                    <a:xfrm rot="95604">
                      <a:off x="9099204" y="1925049"/>
                      <a:ext cx="481703" cy="0"/>
                    </a:xfrm>
                    <a:prstGeom prst="line">
                      <a:avLst/>
                    </a:prstGeom>
                    <a:grpFill/>
                    <a:ln w="28575" cap="rnd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>
                  </p:spPr>
                </p:sp>
                <p:sp>
                  <p:nvSpPr>
                    <p:cNvPr id="8" name="AutoShape 8"/>
                    <p:cNvSpPr/>
                    <p:nvPr/>
                  </p:nvSpPr>
                  <p:spPr>
                    <a:xfrm rot="-5400000">
                      <a:off x="8761913" y="2741278"/>
                      <a:ext cx="1628433" cy="0"/>
                    </a:xfrm>
                    <a:prstGeom prst="line">
                      <a:avLst/>
                    </a:prstGeom>
                    <a:grpFill/>
                    <a:ln w="28575" cap="rnd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>
                  </p:spPr>
                </p:sp>
                <p:sp>
                  <p:nvSpPr>
                    <p:cNvPr id="9" name="AutoShape 9"/>
                    <p:cNvSpPr/>
                    <p:nvPr/>
                  </p:nvSpPr>
                  <p:spPr>
                    <a:xfrm rot="-5400000">
                      <a:off x="1801283" y="4374396"/>
                      <a:ext cx="1628433" cy="0"/>
                    </a:xfrm>
                    <a:prstGeom prst="line">
                      <a:avLst/>
                    </a:prstGeom>
                    <a:grpFill/>
                    <a:ln w="28575" cap="rnd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>
                  </p:spPr>
                </p:sp>
                <p:sp>
                  <p:nvSpPr>
                    <p:cNvPr id="10" name="AutoShape 10"/>
                    <p:cNvSpPr/>
                    <p:nvPr/>
                  </p:nvSpPr>
                  <p:spPr>
                    <a:xfrm>
                      <a:off x="5779410" y="3546785"/>
                      <a:ext cx="602438" cy="0"/>
                    </a:xfrm>
                    <a:prstGeom prst="line">
                      <a:avLst/>
                    </a:prstGeom>
                    <a:grpFill/>
                    <a:ln w="28575" cap="rnd">
                      <a:solidFill>
                        <a:schemeClr val="tx1"/>
                      </a:solidFill>
                      <a:prstDash val="solid"/>
                      <a:headEnd type="arrow" w="med" len="sm"/>
                      <a:tailEnd type="none" w="sm" len="sm"/>
                    </a:ln>
                  </p:spPr>
                </p:sp>
                <p:sp>
                  <p:nvSpPr>
                    <p:cNvPr id="11" name="AutoShape 11"/>
                    <p:cNvSpPr/>
                    <p:nvPr/>
                  </p:nvSpPr>
                  <p:spPr>
                    <a:xfrm>
                      <a:off x="9183496" y="3555494"/>
                      <a:ext cx="397318" cy="0"/>
                    </a:xfrm>
                    <a:prstGeom prst="line">
                      <a:avLst/>
                    </a:prstGeom>
                    <a:grpFill/>
                    <a:ln w="28575" cap="rnd">
                      <a:solidFill>
                        <a:schemeClr val="tx1"/>
                      </a:solidFill>
                      <a:prstDash val="solid"/>
                      <a:headEnd type="arrow" w="med" len="sm"/>
                      <a:tailEnd type="none" w="sm" len="sm"/>
                    </a:ln>
                  </p:spPr>
                </p:sp>
                <p:sp>
                  <p:nvSpPr>
                    <p:cNvPr id="12" name="AutoShape 12"/>
                    <p:cNvSpPr/>
                    <p:nvPr/>
                  </p:nvSpPr>
                  <p:spPr>
                    <a:xfrm>
                      <a:off x="2610814" y="5193484"/>
                      <a:ext cx="293385" cy="0"/>
                    </a:xfrm>
                    <a:prstGeom prst="line">
                      <a:avLst/>
                    </a:prstGeom>
                    <a:grpFill/>
                    <a:ln w="28575" cap="rnd">
                      <a:solidFill>
                        <a:schemeClr val="tx1"/>
                      </a:solidFill>
                      <a:prstDash val="solid"/>
                      <a:headEnd type="none" w="sm" len="sm"/>
                      <a:tailEnd type="arrow" w="med" len="sm"/>
                    </a:ln>
                  </p:spPr>
                </p:sp>
                <p:sp>
                  <p:nvSpPr>
                    <p:cNvPr id="13" name="AutoShape 13"/>
                    <p:cNvSpPr/>
                    <p:nvPr/>
                  </p:nvSpPr>
                  <p:spPr>
                    <a:xfrm>
                      <a:off x="2610814" y="3560180"/>
                      <a:ext cx="371695" cy="0"/>
                    </a:xfrm>
                    <a:prstGeom prst="line">
                      <a:avLst/>
                    </a:prstGeom>
                    <a:grpFill/>
                    <a:ln w="28575" cap="rnd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>
                  </p:spPr>
                </p:sp>
                <p:grpSp>
                  <p:nvGrpSpPr>
                    <p:cNvPr id="18" name="Group 18"/>
                    <p:cNvGrpSpPr/>
                    <p:nvPr/>
                  </p:nvGrpSpPr>
                  <p:grpSpPr>
                    <a:xfrm>
                      <a:off x="2976168" y="3105259"/>
                      <a:ext cx="2706457" cy="1028086"/>
                      <a:chOff x="0" y="0"/>
                      <a:chExt cx="1675130" cy="636322"/>
                    </a:xfrm>
                    <a:grpFill/>
                  </p:grpSpPr>
                  <p:sp>
                    <p:nvSpPr>
                      <p:cNvPr id="19" name="Freeform 19"/>
                      <p:cNvSpPr/>
                      <p:nvPr/>
                    </p:nvSpPr>
                    <p:spPr>
                      <a:xfrm>
                        <a:off x="92710" y="106680"/>
                        <a:ext cx="1570990" cy="51694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70990" h="516942">
                            <a:moveTo>
                              <a:pt x="1544320" y="327712"/>
                            </a:moveTo>
                            <a:cubicBezTo>
                              <a:pt x="1544320" y="415342"/>
                              <a:pt x="1468120" y="486462"/>
                              <a:pt x="1386840" y="486462"/>
                            </a:cubicBezTo>
                            <a:lnTo>
                              <a:pt x="66040" y="486462"/>
                            </a:lnTo>
                            <a:cubicBezTo>
                              <a:pt x="43180" y="486462"/>
                              <a:pt x="20320" y="481382"/>
                              <a:pt x="0" y="472492"/>
                            </a:cubicBezTo>
                            <a:cubicBezTo>
                              <a:pt x="26670" y="500432"/>
                              <a:pt x="63500" y="516942"/>
                              <a:pt x="104140" y="516942"/>
                            </a:cubicBezTo>
                            <a:lnTo>
                              <a:pt x="1424940" y="516942"/>
                            </a:lnTo>
                            <a:cubicBezTo>
                              <a:pt x="1504950" y="516942"/>
                              <a:pt x="1570990" y="450902"/>
                              <a:pt x="1570990" y="370892"/>
                            </a:cubicBezTo>
                            <a:lnTo>
                              <a:pt x="1570990" y="95250"/>
                            </a:lnTo>
                            <a:cubicBezTo>
                              <a:pt x="1570990" y="58420"/>
                              <a:pt x="1557020" y="25400"/>
                              <a:pt x="1535430" y="0"/>
                            </a:cubicBezTo>
                            <a:cubicBezTo>
                              <a:pt x="1541780" y="16510"/>
                              <a:pt x="1544320" y="34290"/>
                              <a:pt x="1544320" y="52070"/>
                            </a:cubicBezTo>
                            <a:lnTo>
                              <a:pt x="1544320" y="327712"/>
                            </a:lnTo>
                            <a:lnTo>
                              <a:pt x="1544320" y="327712"/>
                            </a:lnTo>
                            <a:close/>
                          </a:path>
                        </a:pathLst>
                      </a:custGeom>
                      <a:grpFill/>
                    </p:spPr>
                  </p:sp>
                  <p:sp>
                    <p:nvSpPr>
                      <p:cNvPr id="20" name="Freeform 20"/>
                      <p:cNvSpPr/>
                      <p:nvPr/>
                    </p:nvSpPr>
                    <p:spPr>
                      <a:xfrm>
                        <a:off x="12700" y="12700"/>
                        <a:ext cx="1610360" cy="56774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610360" h="567742">
                            <a:moveTo>
                              <a:pt x="146050" y="567742"/>
                            </a:moveTo>
                            <a:lnTo>
                              <a:pt x="1464310" y="567742"/>
                            </a:lnTo>
                            <a:cubicBezTo>
                              <a:pt x="1544320" y="567742"/>
                              <a:pt x="1610360" y="501702"/>
                              <a:pt x="1610360" y="421692"/>
                            </a:cubicBezTo>
                            <a:lnTo>
                              <a:pt x="1610360" y="146050"/>
                            </a:lnTo>
                            <a:cubicBezTo>
                              <a:pt x="1610360" y="66040"/>
                              <a:pt x="1544320" y="0"/>
                              <a:pt x="1464310" y="0"/>
                            </a:cubicBezTo>
                            <a:lnTo>
                              <a:pt x="146050" y="0"/>
                            </a:lnTo>
                            <a:cubicBezTo>
                              <a:pt x="66040" y="0"/>
                              <a:pt x="0" y="66040"/>
                              <a:pt x="0" y="146050"/>
                            </a:cubicBezTo>
                            <a:lnTo>
                              <a:pt x="0" y="421692"/>
                            </a:lnTo>
                            <a:cubicBezTo>
                              <a:pt x="0" y="502972"/>
                              <a:pt x="66040" y="567742"/>
                              <a:pt x="146050" y="567742"/>
                            </a:cubicBezTo>
                            <a:close/>
                          </a:path>
                        </a:pathLst>
                      </a:custGeom>
                      <a:grpFill/>
                    </p:spPr>
                  </p:sp>
                  <p:sp>
                    <p:nvSpPr>
                      <p:cNvPr id="21" name="Freeform 21"/>
                      <p:cNvSpPr/>
                      <p:nvPr/>
                    </p:nvSpPr>
                    <p:spPr>
                      <a:xfrm>
                        <a:off x="0" y="0"/>
                        <a:ext cx="1675130" cy="63632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675130" h="636322">
                            <a:moveTo>
                              <a:pt x="1611630" y="74930"/>
                            </a:moveTo>
                            <a:cubicBezTo>
                              <a:pt x="1583690" y="30480"/>
                              <a:pt x="1534160" y="0"/>
                              <a:pt x="1477010" y="0"/>
                            </a:cubicBezTo>
                            <a:lnTo>
                              <a:pt x="158750" y="0"/>
                            </a:lnTo>
                            <a:cubicBezTo>
                              <a:pt x="71120" y="0"/>
                              <a:pt x="0" y="71120"/>
                              <a:pt x="0" y="158750"/>
                            </a:cubicBezTo>
                            <a:lnTo>
                              <a:pt x="0" y="434392"/>
                            </a:lnTo>
                            <a:cubicBezTo>
                              <a:pt x="0" y="486462"/>
                              <a:pt x="25400" y="532182"/>
                              <a:pt x="63500" y="561392"/>
                            </a:cubicBezTo>
                            <a:cubicBezTo>
                              <a:pt x="91440" y="605842"/>
                              <a:pt x="140970" y="636322"/>
                              <a:pt x="198120" y="636322"/>
                            </a:cubicBezTo>
                            <a:lnTo>
                              <a:pt x="1516380" y="636322"/>
                            </a:lnTo>
                            <a:cubicBezTo>
                              <a:pt x="1604010" y="636322"/>
                              <a:pt x="1675130" y="565202"/>
                              <a:pt x="1675130" y="477572"/>
                            </a:cubicBezTo>
                            <a:lnTo>
                              <a:pt x="1675130" y="201930"/>
                            </a:lnTo>
                            <a:cubicBezTo>
                              <a:pt x="1675130" y="149860"/>
                              <a:pt x="1649730" y="104140"/>
                              <a:pt x="1611630" y="74930"/>
                            </a:cubicBezTo>
                            <a:close/>
                            <a:moveTo>
                              <a:pt x="12700" y="434392"/>
                            </a:moveTo>
                            <a:lnTo>
                              <a:pt x="12700" y="158750"/>
                            </a:lnTo>
                            <a:cubicBezTo>
                              <a:pt x="12700" y="78740"/>
                              <a:pt x="78740" y="12700"/>
                              <a:pt x="158750" y="12700"/>
                            </a:cubicBezTo>
                            <a:lnTo>
                              <a:pt x="1477010" y="12700"/>
                            </a:lnTo>
                            <a:cubicBezTo>
                              <a:pt x="1557020" y="12700"/>
                              <a:pt x="1623060" y="78740"/>
                              <a:pt x="1623060" y="158750"/>
                            </a:cubicBezTo>
                            <a:lnTo>
                              <a:pt x="1623060" y="434392"/>
                            </a:lnTo>
                            <a:cubicBezTo>
                              <a:pt x="1623060" y="514402"/>
                              <a:pt x="1557020" y="580442"/>
                              <a:pt x="1477010" y="580442"/>
                            </a:cubicBezTo>
                            <a:lnTo>
                              <a:pt x="158750" y="580442"/>
                            </a:lnTo>
                            <a:cubicBezTo>
                              <a:pt x="78740" y="580442"/>
                              <a:pt x="12700" y="515672"/>
                              <a:pt x="12700" y="434392"/>
                            </a:cubicBezTo>
                            <a:close/>
                            <a:moveTo>
                              <a:pt x="1663700" y="477572"/>
                            </a:moveTo>
                            <a:cubicBezTo>
                              <a:pt x="1663700" y="557582"/>
                              <a:pt x="1596390" y="623622"/>
                              <a:pt x="1516380" y="623622"/>
                            </a:cubicBezTo>
                            <a:lnTo>
                              <a:pt x="198120" y="623622"/>
                            </a:lnTo>
                            <a:cubicBezTo>
                              <a:pt x="157480" y="623622"/>
                              <a:pt x="120650" y="607112"/>
                              <a:pt x="93980" y="579172"/>
                            </a:cubicBezTo>
                            <a:cubicBezTo>
                              <a:pt x="114300" y="588062"/>
                              <a:pt x="135890" y="593142"/>
                              <a:pt x="160020" y="593142"/>
                            </a:cubicBezTo>
                            <a:lnTo>
                              <a:pt x="1478280" y="593142"/>
                            </a:lnTo>
                            <a:cubicBezTo>
                              <a:pt x="1565910" y="593142"/>
                              <a:pt x="1637030" y="522022"/>
                              <a:pt x="1637030" y="434392"/>
                            </a:cubicBezTo>
                            <a:lnTo>
                              <a:pt x="1637030" y="158750"/>
                            </a:lnTo>
                            <a:cubicBezTo>
                              <a:pt x="1637030" y="140970"/>
                              <a:pt x="1633220" y="123190"/>
                              <a:pt x="1628140" y="106680"/>
                            </a:cubicBezTo>
                            <a:cubicBezTo>
                              <a:pt x="1649730" y="132080"/>
                              <a:pt x="1663700" y="165100"/>
                              <a:pt x="1663700" y="201930"/>
                            </a:cubicBezTo>
                            <a:lnTo>
                              <a:pt x="1663700" y="477572"/>
                            </a:lnTo>
                            <a:cubicBezTo>
                              <a:pt x="1663700" y="477572"/>
                              <a:pt x="1663700" y="477572"/>
                              <a:pt x="1663700" y="477572"/>
                            </a:cubicBezTo>
                            <a:close/>
                          </a:path>
                        </a:pathLst>
                      </a:cu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sp>
                </p:grpSp>
                <p:grpSp>
                  <p:nvGrpSpPr>
                    <p:cNvPr id="22" name="Group 22"/>
                    <p:cNvGrpSpPr/>
                    <p:nvPr/>
                  </p:nvGrpSpPr>
                  <p:grpSpPr>
                    <a:xfrm>
                      <a:off x="6381848" y="3105259"/>
                      <a:ext cx="2706457" cy="1028086"/>
                      <a:chOff x="0" y="0"/>
                      <a:chExt cx="1675130" cy="636322"/>
                    </a:xfrm>
                    <a:grpFill/>
                  </p:grpSpPr>
                  <p:sp>
                    <p:nvSpPr>
                      <p:cNvPr id="23" name="Freeform 23"/>
                      <p:cNvSpPr/>
                      <p:nvPr/>
                    </p:nvSpPr>
                    <p:spPr>
                      <a:xfrm>
                        <a:off x="92710" y="106680"/>
                        <a:ext cx="1570990" cy="51694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70990" h="516942">
                            <a:moveTo>
                              <a:pt x="1544320" y="327712"/>
                            </a:moveTo>
                            <a:cubicBezTo>
                              <a:pt x="1544320" y="415342"/>
                              <a:pt x="1468120" y="486462"/>
                              <a:pt x="1386840" y="486462"/>
                            </a:cubicBezTo>
                            <a:lnTo>
                              <a:pt x="66040" y="486462"/>
                            </a:lnTo>
                            <a:cubicBezTo>
                              <a:pt x="43180" y="486462"/>
                              <a:pt x="20320" y="481382"/>
                              <a:pt x="0" y="472492"/>
                            </a:cubicBezTo>
                            <a:cubicBezTo>
                              <a:pt x="26670" y="500432"/>
                              <a:pt x="63500" y="516942"/>
                              <a:pt x="104140" y="516942"/>
                            </a:cubicBezTo>
                            <a:lnTo>
                              <a:pt x="1424940" y="516942"/>
                            </a:lnTo>
                            <a:cubicBezTo>
                              <a:pt x="1504950" y="516942"/>
                              <a:pt x="1570990" y="450902"/>
                              <a:pt x="1570990" y="370892"/>
                            </a:cubicBezTo>
                            <a:lnTo>
                              <a:pt x="1570990" y="95250"/>
                            </a:lnTo>
                            <a:cubicBezTo>
                              <a:pt x="1570990" y="58420"/>
                              <a:pt x="1557020" y="25400"/>
                              <a:pt x="1535430" y="0"/>
                            </a:cubicBezTo>
                            <a:cubicBezTo>
                              <a:pt x="1541780" y="16510"/>
                              <a:pt x="1544320" y="34290"/>
                              <a:pt x="1544320" y="52070"/>
                            </a:cubicBezTo>
                            <a:lnTo>
                              <a:pt x="1544320" y="327712"/>
                            </a:lnTo>
                            <a:lnTo>
                              <a:pt x="1544320" y="327712"/>
                            </a:lnTo>
                            <a:close/>
                          </a:path>
                        </a:pathLst>
                      </a:custGeom>
                      <a:grpFill/>
                    </p:spPr>
                  </p:sp>
                  <p:sp>
                    <p:nvSpPr>
                      <p:cNvPr id="24" name="Freeform 24"/>
                      <p:cNvSpPr/>
                      <p:nvPr/>
                    </p:nvSpPr>
                    <p:spPr>
                      <a:xfrm>
                        <a:off x="12700" y="12700"/>
                        <a:ext cx="1610360" cy="56774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610360" h="567742">
                            <a:moveTo>
                              <a:pt x="146050" y="567742"/>
                            </a:moveTo>
                            <a:lnTo>
                              <a:pt x="1464310" y="567742"/>
                            </a:lnTo>
                            <a:cubicBezTo>
                              <a:pt x="1544320" y="567742"/>
                              <a:pt x="1610360" y="501702"/>
                              <a:pt x="1610360" y="421692"/>
                            </a:cubicBezTo>
                            <a:lnTo>
                              <a:pt x="1610360" y="146050"/>
                            </a:lnTo>
                            <a:cubicBezTo>
                              <a:pt x="1610360" y="66040"/>
                              <a:pt x="1544320" y="0"/>
                              <a:pt x="1464310" y="0"/>
                            </a:cubicBezTo>
                            <a:lnTo>
                              <a:pt x="146050" y="0"/>
                            </a:lnTo>
                            <a:cubicBezTo>
                              <a:pt x="66040" y="0"/>
                              <a:pt x="0" y="66040"/>
                              <a:pt x="0" y="146050"/>
                            </a:cubicBezTo>
                            <a:lnTo>
                              <a:pt x="0" y="421692"/>
                            </a:lnTo>
                            <a:cubicBezTo>
                              <a:pt x="0" y="502972"/>
                              <a:pt x="66040" y="567742"/>
                              <a:pt x="146050" y="567742"/>
                            </a:cubicBezTo>
                            <a:close/>
                          </a:path>
                        </a:pathLst>
                      </a:custGeom>
                      <a:grpFill/>
                    </p:spPr>
                  </p:sp>
                  <p:sp>
                    <p:nvSpPr>
                      <p:cNvPr id="25" name="Freeform 25"/>
                      <p:cNvSpPr/>
                      <p:nvPr/>
                    </p:nvSpPr>
                    <p:spPr>
                      <a:xfrm>
                        <a:off x="0" y="0"/>
                        <a:ext cx="1675130" cy="63632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675130" h="636322">
                            <a:moveTo>
                              <a:pt x="1611630" y="74930"/>
                            </a:moveTo>
                            <a:cubicBezTo>
                              <a:pt x="1583690" y="30480"/>
                              <a:pt x="1534160" y="0"/>
                              <a:pt x="1477010" y="0"/>
                            </a:cubicBezTo>
                            <a:lnTo>
                              <a:pt x="158750" y="0"/>
                            </a:lnTo>
                            <a:cubicBezTo>
                              <a:pt x="71120" y="0"/>
                              <a:pt x="0" y="71120"/>
                              <a:pt x="0" y="158750"/>
                            </a:cubicBezTo>
                            <a:lnTo>
                              <a:pt x="0" y="434392"/>
                            </a:lnTo>
                            <a:cubicBezTo>
                              <a:pt x="0" y="486462"/>
                              <a:pt x="25400" y="532182"/>
                              <a:pt x="63500" y="561392"/>
                            </a:cubicBezTo>
                            <a:cubicBezTo>
                              <a:pt x="91440" y="605842"/>
                              <a:pt x="140970" y="636322"/>
                              <a:pt x="198120" y="636322"/>
                            </a:cubicBezTo>
                            <a:lnTo>
                              <a:pt x="1516380" y="636322"/>
                            </a:lnTo>
                            <a:cubicBezTo>
                              <a:pt x="1604010" y="636322"/>
                              <a:pt x="1675130" y="565202"/>
                              <a:pt x="1675130" y="477572"/>
                            </a:cubicBezTo>
                            <a:lnTo>
                              <a:pt x="1675130" y="201930"/>
                            </a:lnTo>
                            <a:cubicBezTo>
                              <a:pt x="1675130" y="149860"/>
                              <a:pt x="1649730" y="104140"/>
                              <a:pt x="1611630" y="74930"/>
                            </a:cubicBezTo>
                            <a:close/>
                            <a:moveTo>
                              <a:pt x="12700" y="434392"/>
                            </a:moveTo>
                            <a:lnTo>
                              <a:pt x="12700" y="158750"/>
                            </a:lnTo>
                            <a:cubicBezTo>
                              <a:pt x="12700" y="78740"/>
                              <a:pt x="78740" y="12700"/>
                              <a:pt x="158750" y="12700"/>
                            </a:cubicBezTo>
                            <a:lnTo>
                              <a:pt x="1477010" y="12700"/>
                            </a:lnTo>
                            <a:cubicBezTo>
                              <a:pt x="1557020" y="12700"/>
                              <a:pt x="1623060" y="78740"/>
                              <a:pt x="1623060" y="158750"/>
                            </a:cubicBezTo>
                            <a:lnTo>
                              <a:pt x="1623060" y="434392"/>
                            </a:lnTo>
                            <a:cubicBezTo>
                              <a:pt x="1623060" y="514402"/>
                              <a:pt x="1557020" y="580442"/>
                              <a:pt x="1477010" y="580442"/>
                            </a:cubicBezTo>
                            <a:lnTo>
                              <a:pt x="158750" y="580442"/>
                            </a:lnTo>
                            <a:cubicBezTo>
                              <a:pt x="78740" y="580442"/>
                              <a:pt x="12700" y="515672"/>
                              <a:pt x="12700" y="434392"/>
                            </a:cubicBezTo>
                            <a:close/>
                            <a:moveTo>
                              <a:pt x="1663700" y="477572"/>
                            </a:moveTo>
                            <a:cubicBezTo>
                              <a:pt x="1663700" y="557582"/>
                              <a:pt x="1596390" y="623622"/>
                              <a:pt x="1516380" y="623622"/>
                            </a:cubicBezTo>
                            <a:lnTo>
                              <a:pt x="198120" y="623622"/>
                            </a:lnTo>
                            <a:cubicBezTo>
                              <a:pt x="157480" y="623622"/>
                              <a:pt x="120650" y="607112"/>
                              <a:pt x="93980" y="579172"/>
                            </a:cubicBezTo>
                            <a:cubicBezTo>
                              <a:pt x="114300" y="588062"/>
                              <a:pt x="135890" y="593142"/>
                              <a:pt x="160020" y="593142"/>
                            </a:cubicBezTo>
                            <a:lnTo>
                              <a:pt x="1478280" y="593142"/>
                            </a:lnTo>
                            <a:cubicBezTo>
                              <a:pt x="1565910" y="593142"/>
                              <a:pt x="1637030" y="522022"/>
                              <a:pt x="1637030" y="434392"/>
                            </a:cubicBezTo>
                            <a:lnTo>
                              <a:pt x="1637030" y="158750"/>
                            </a:lnTo>
                            <a:cubicBezTo>
                              <a:pt x="1637030" y="140970"/>
                              <a:pt x="1633220" y="123190"/>
                              <a:pt x="1628140" y="106680"/>
                            </a:cubicBezTo>
                            <a:cubicBezTo>
                              <a:pt x="1649730" y="132080"/>
                              <a:pt x="1663700" y="165100"/>
                              <a:pt x="1663700" y="201930"/>
                            </a:cubicBezTo>
                            <a:lnTo>
                              <a:pt x="1663700" y="477572"/>
                            </a:lnTo>
                            <a:cubicBezTo>
                              <a:pt x="1663700" y="477572"/>
                              <a:pt x="1663700" y="477572"/>
                              <a:pt x="1663700" y="477572"/>
                            </a:cubicBezTo>
                            <a:close/>
                          </a:path>
                        </a:pathLst>
                      </a:cu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sp>
                </p:grpSp>
                <p:sp>
                  <p:nvSpPr>
                    <p:cNvPr id="33" name="TextBox 33"/>
                    <p:cNvSpPr txBox="1"/>
                    <p:nvPr/>
                  </p:nvSpPr>
                  <p:spPr>
                    <a:xfrm>
                      <a:off x="3263237" y="1704945"/>
                      <a:ext cx="2131940" cy="381265"/>
                    </a:xfrm>
                    <a:prstGeom prst="rect">
                      <a:avLst/>
                    </a:prstGeom>
                    <a:grpFill/>
                  </p:spPr>
                  <p:txBody>
                    <a:bodyPr lIns="0" tIns="0" rIns="0" bIns="0" rtlCol="0" anchor="t">
                      <a:spAutoFit/>
                    </a:bodyPr>
                    <a:p>
                      <a:pPr algn="ctr">
                        <a:lnSpc>
                          <a:spcPts val="2230"/>
                        </a:lnSpc>
                        <a:spcBef>
                          <a:spcPct val="0"/>
                        </a:spcBef>
                      </a:pPr>
                      <a:r>
                        <a:rPr lang="en-US" sz="1595" spc="159" dirty="0">
                          <a:latin typeface="Tahoma" panose="020B0604030504040204" charset="0"/>
                          <a:cs typeface="Tahoma" panose="020B0604030504040204" charset="0"/>
                        </a:rPr>
                        <a:t>Data Description</a:t>
                      </a:r>
                      <a:endParaRPr lang="en-US" sz="1595" spc="159" dirty="0">
                        <a:latin typeface="Tahoma" panose="020B0604030504040204" charset="0"/>
                        <a:cs typeface="Tahoma" panose="020B0604030504040204" charset="0"/>
                      </a:endParaRPr>
                    </a:p>
                  </p:txBody>
                </p:sp>
                <p:sp>
                  <p:nvSpPr>
                    <p:cNvPr id="34" name="TextBox 34"/>
                    <p:cNvSpPr txBox="1"/>
                    <p:nvPr/>
                  </p:nvSpPr>
                  <p:spPr>
                    <a:xfrm>
                      <a:off x="6671768" y="1716610"/>
                      <a:ext cx="2063008" cy="381265"/>
                    </a:xfrm>
                    <a:prstGeom prst="rect">
                      <a:avLst/>
                    </a:prstGeom>
                    <a:grpFill/>
                  </p:spPr>
                  <p:txBody>
                    <a:bodyPr lIns="0" tIns="0" rIns="0" bIns="0" rtlCol="0" anchor="t">
                      <a:spAutoFit/>
                    </a:bodyPr>
                    <a:p>
                      <a:pPr algn="ctr">
                        <a:lnSpc>
                          <a:spcPts val="2230"/>
                        </a:lnSpc>
                      </a:pPr>
                      <a:r>
                        <a:rPr lang="en-US" sz="1600" b="0" i="0" dirty="0">
                          <a:effectLst/>
                          <a:latin typeface="Tahoma" panose="020B0604030504040204" charset="0"/>
                          <a:cs typeface="Tahoma" panose="020B0604030504040204" charset="0"/>
                        </a:rPr>
                        <a:t>Feature Extraction</a:t>
                      </a:r>
                      <a:endParaRPr lang="en-US" sz="1600" b="0" i="0" spc="159" dirty="0">
                        <a:effectLst/>
                        <a:latin typeface="Tahoma" panose="020B0604030504040204" charset="0"/>
                        <a:cs typeface="Tahoma" panose="020B0604030504040204" charset="0"/>
                      </a:endParaRPr>
                    </a:p>
                  </p:txBody>
                </p:sp>
                <p:sp>
                  <p:nvSpPr>
                    <p:cNvPr id="35" name="TextBox 35"/>
                    <p:cNvSpPr txBox="1"/>
                    <p:nvPr/>
                  </p:nvSpPr>
                  <p:spPr>
                    <a:xfrm>
                      <a:off x="6671768" y="3192454"/>
                      <a:ext cx="2063008" cy="762529"/>
                    </a:xfrm>
                    <a:prstGeom prst="rect">
                      <a:avLst/>
                    </a:prstGeom>
                    <a:grpFill/>
                  </p:spPr>
                  <p:txBody>
                    <a:bodyPr lIns="0" tIns="0" rIns="0" bIns="0" rtlCol="0" anchor="t">
                      <a:spAutoFit/>
                    </a:bodyPr>
                    <a:p>
                      <a:pPr algn="ctr">
                        <a:lnSpc>
                          <a:spcPts val="2230"/>
                        </a:lnSpc>
                      </a:pPr>
                      <a:r>
                        <a:rPr lang="en-US" sz="1595" spc="159" dirty="0">
                          <a:latin typeface="Tahoma" panose="020B0604030504040204" charset="0"/>
                          <a:cs typeface="Tahoma" panose="020B0604030504040204" charset="0"/>
                          <a:sym typeface="+mn-ea"/>
                        </a:rPr>
                        <a:t>Model</a:t>
                      </a:r>
                      <a:endParaRPr lang="en-US" sz="1595" spc="159" dirty="0">
                        <a:latin typeface="Tahoma" panose="020B0604030504040204" charset="0"/>
                        <a:cs typeface="Tahoma" panose="020B0604030504040204" charset="0"/>
                        <a:sym typeface="+mn-ea"/>
                      </a:endParaRPr>
                    </a:p>
                    <a:p>
                      <a:pPr algn="ctr">
                        <a:lnSpc>
                          <a:spcPts val="2230"/>
                        </a:lnSpc>
                      </a:pPr>
                      <a:r>
                        <a:rPr lang="en-US" sz="1595" spc="159" dirty="0">
                          <a:latin typeface="Tahoma" panose="020B0604030504040204" charset="0"/>
                          <a:cs typeface="Tahoma" panose="020B0604030504040204" charset="0"/>
                        </a:rPr>
                        <a:t>Classification</a:t>
                      </a:r>
                      <a:endParaRPr lang="en-US" sz="1595" spc="159" dirty="0">
                        <a:latin typeface="Tahoma" panose="020B0604030504040204" charset="0"/>
                        <a:cs typeface="Tahoma" panose="020B0604030504040204" charset="0"/>
                      </a:endParaRPr>
                    </a:p>
                  </p:txBody>
                </p:sp>
                <p:sp>
                  <p:nvSpPr>
                    <p:cNvPr id="36" name="TextBox 36"/>
                    <p:cNvSpPr txBox="1"/>
                    <p:nvPr/>
                  </p:nvSpPr>
                  <p:spPr>
                    <a:xfrm>
                      <a:off x="3443522" y="3176249"/>
                      <a:ext cx="1771747" cy="762529"/>
                    </a:xfrm>
                    <a:prstGeom prst="rect">
                      <a:avLst/>
                    </a:prstGeom>
                    <a:grpFill/>
                  </p:spPr>
                  <p:txBody>
                    <a:bodyPr lIns="0" tIns="0" rIns="0" bIns="0" rtlCol="0" anchor="t">
                      <a:spAutoFit/>
                    </a:bodyPr>
                    <a:p>
                      <a:pPr algn="ctr">
                        <a:lnSpc>
                          <a:spcPts val="2230"/>
                        </a:lnSpc>
                      </a:pPr>
                      <a:r>
                        <a:rPr lang="en-US" sz="1595" spc="159" dirty="0">
                          <a:latin typeface="Tahoma" panose="020B0604030504040204" charset="0"/>
                          <a:cs typeface="Tahoma" panose="020B0604030504040204" charset="0"/>
                          <a:sym typeface="+mn-ea"/>
                        </a:rPr>
                        <a:t>Model</a:t>
                      </a:r>
                      <a:endParaRPr lang="en-US" sz="1595" spc="159" dirty="0">
                        <a:latin typeface="Tahoma" panose="020B0604030504040204" charset="0"/>
                        <a:cs typeface="Tahoma" panose="020B0604030504040204" charset="0"/>
                        <a:sym typeface="+mn-ea"/>
                      </a:endParaRPr>
                    </a:p>
                    <a:p>
                      <a:pPr algn="ctr">
                        <a:lnSpc>
                          <a:spcPts val="2230"/>
                        </a:lnSpc>
                      </a:pPr>
                      <a:r>
                        <a:rPr lang="en-US" sz="1595" spc="159" dirty="0">
                          <a:latin typeface="Tahoma" panose="020B0604030504040204" charset="0"/>
                          <a:cs typeface="Tahoma" panose="020B0604030504040204" charset="0"/>
                        </a:rPr>
                        <a:t>Learning</a:t>
                      </a:r>
                      <a:endParaRPr lang="en-US" sz="1595" spc="159" dirty="0">
                        <a:latin typeface="Tahoma" panose="020B0604030504040204" charset="0"/>
                        <a:cs typeface="Tahoma" panose="020B0604030504040204" charset="0"/>
                      </a:endParaRPr>
                    </a:p>
                  </p:txBody>
                </p:sp>
              </p:grpSp>
            </p:grpSp>
          </p:grpSp>
          <p:sp>
            <p:nvSpPr>
              <p:cNvPr id="41" name="Freeform 29"/>
              <p:cNvSpPr/>
              <p:nvPr/>
            </p:nvSpPr>
            <p:spPr>
              <a:xfrm>
                <a:off x="8928" y="5969"/>
                <a:ext cx="3846" cy="1173"/>
              </a:xfrm>
              <a:custGeom>
                <a:avLst/>
                <a:gdLst/>
                <a:ahLst/>
                <a:cxnLst/>
                <a:rect l="l" t="t" r="r" b="b"/>
                <a:pathLst>
                  <a:path w="1675130" h="636322">
                    <a:moveTo>
                      <a:pt x="1611630" y="74930"/>
                    </a:moveTo>
                    <a:cubicBezTo>
                      <a:pt x="1583690" y="30480"/>
                      <a:pt x="1534160" y="0"/>
                      <a:pt x="1477010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434392"/>
                    </a:lnTo>
                    <a:cubicBezTo>
                      <a:pt x="0" y="486462"/>
                      <a:pt x="25400" y="532182"/>
                      <a:pt x="63500" y="561392"/>
                    </a:cubicBezTo>
                    <a:cubicBezTo>
                      <a:pt x="91440" y="605842"/>
                      <a:pt x="140970" y="636322"/>
                      <a:pt x="198120" y="636322"/>
                    </a:cubicBezTo>
                    <a:lnTo>
                      <a:pt x="1516380" y="636322"/>
                    </a:lnTo>
                    <a:cubicBezTo>
                      <a:pt x="1604010" y="636322"/>
                      <a:pt x="1675130" y="565202"/>
                      <a:pt x="1675130" y="477572"/>
                    </a:cubicBezTo>
                    <a:lnTo>
                      <a:pt x="1675130" y="201930"/>
                    </a:lnTo>
                    <a:cubicBezTo>
                      <a:pt x="1675130" y="149860"/>
                      <a:pt x="1649730" y="104140"/>
                      <a:pt x="1611630" y="74930"/>
                    </a:cubicBezTo>
                    <a:close/>
                    <a:moveTo>
                      <a:pt x="12700" y="434392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1477010" y="12700"/>
                    </a:lnTo>
                    <a:cubicBezTo>
                      <a:pt x="1557020" y="12700"/>
                      <a:pt x="1623060" y="78740"/>
                      <a:pt x="1623060" y="158750"/>
                    </a:cubicBezTo>
                    <a:lnTo>
                      <a:pt x="1623060" y="434392"/>
                    </a:lnTo>
                    <a:cubicBezTo>
                      <a:pt x="1623060" y="514402"/>
                      <a:pt x="1557020" y="580442"/>
                      <a:pt x="1477010" y="580442"/>
                    </a:cubicBezTo>
                    <a:lnTo>
                      <a:pt x="158750" y="580442"/>
                    </a:lnTo>
                    <a:cubicBezTo>
                      <a:pt x="78740" y="580442"/>
                      <a:pt x="12700" y="515672"/>
                      <a:pt x="12700" y="434392"/>
                    </a:cubicBezTo>
                    <a:close/>
                    <a:moveTo>
                      <a:pt x="1663700" y="477572"/>
                    </a:moveTo>
                    <a:cubicBezTo>
                      <a:pt x="1663700" y="557582"/>
                      <a:pt x="1596390" y="623622"/>
                      <a:pt x="1516380" y="623622"/>
                    </a:cubicBezTo>
                    <a:lnTo>
                      <a:pt x="198120" y="623622"/>
                    </a:lnTo>
                    <a:cubicBezTo>
                      <a:pt x="157480" y="623622"/>
                      <a:pt x="120650" y="607112"/>
                      <a:pt x="93980" y="579172"/>
                    </a:cubicBezTo>
                    <a:cubicBezTo>
                      <a:pt x="114300" y="588062"/>
                      <a:pt x="135890" y="593142"/>
                      <a:pt x="160020" y="593142"/>
                    </a:cubicBezTo>
                    <a:lnTo>
                      <a:pt x="1478280" y="593142"/>
                    </a:lnTo>
                    <a:cubicBezTo>
                      <a:pt x="1565910" y="593142"/>
                      <a:pt x="1637030" y="522022"/>
                      <a:pt x="1637030" y="434392"/>
                    </a:cubicBezTo>
                    <a:lnTo>
                      <a:pt x="1637030" y="158750"/>
                    </a:lnTo>
                    <a:cubicBezTo>
                      <a:pt x="1637030" y="140970"/>
                      <a:pt x="1633220" y="123190"/>
                      <a:pt x="1628140" y="106680"/>
                    </a:cubicBezTo>
                    <a:cubicBezTo>
                      <a:pt x="1649730" y="132080"/>
                      <a:pt x="1663700" y="165100"/>
                      <a:pt x="1663700" y="201930"/>
                    </a:cubicBezTo>
                    <a:lnTo>
                      <a:pt x="1663700" y="477572"/>
                    </a:lnTo>
                    <a:cubicBezTo>
                      <a:pt x="1663700" y="477572"/>
                      <a:pt x="1663700" y="477572"/>
                      <a:pt x="1663700" y="47757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0">
                <a:srgbClr val="FFFFFF"/>
              </a:lnRef>
              <a:fillRef idx="3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</p:sp>
          <p:sp>
            <p:nvSpPr>
              <p:cNvPr id="38" name="AutoShape 6"/>
              <p:cNvSpPr/>
              <p:nvPr/>
            </p:nvSpPr>
            <p:spPr>
              <a:xfrm>
                <a:off x="7928" y="6625"/>
                <a:ext cx="863" cy="0"/>
              </a:xfrm>
              <a:prstGeom prst="line">
                <a:avLst/>
              </a:prstGeom>
              <a:grpFill/>
              <a:ln w="28575" cap="rnd">
                <a:solidFill>
                  <a:schemeClr val="tx1"/>
                </a:solidFill>
                <a:prstDash val="solid"/>
                <a:headEnd type="none" w="sm" len="sm"/>
                <a:tailEnd type="arrow" w="med" len="sm"/>
              </a:ln>
            </p:spPr>
          </p:sp>
          <p:sp>
            <p:nvSpPr>
              <p:cNvPr id="40" name="TextBox 36"/>
              <p:cNvSpPr txBox="1"/>
              <p:nvPr/>
            </p:nvSpPr>
            <p:spPr>
              <a:xfrm>
                <a:off x="4629" y="6075"/>
                <a:ext cx="2537" cy="900"/>
              </a:xfrm>
              <a:prstGeom prst="rect">
                <a:avLst/>
              </a:prstGeom>
              <a:grpFill/>
            </p:spPr>
            <p:txBody>
              <a:bodyPr lIns="0" tIns="0" rIns="0" bIns="0" rtlCol="0" anchor="t">
                <a:spAutoFit/>
              </a:bodyPr>
              <a:p>
                <a:pPr algn="ctr">
                  <a:lnSpc>
                    <a:spcPts val="2230"/>
                  </a:lnSpc>
                </a:pPr>
                <a:r>
                  <a:rPr lang="en-US" sz="1595" spc="159" dirty="0">
                    <a:latin typeface="Tahoma" panose="020B0604030504040204" charset="0"/>
                    <a:cs typeface="Tahoma" panose="020B0604030504040204" charset="0"/>
                    <a:sym typeface="+mn-ea"/>
                  </a:rPr>
                  <a:t>Model</a:t>
                </a:r>
                <a:endParaRPr lang="en-US" sz="1595" spc="159" dirty="0">
                  <a:latin typeface="Tahoma" panose="020B0604030504040204" charset="0"/>
                  <a:cs typeface="Tahoma" panose="020B0604030504040204" charset="0"/>
                  <a:sym typeface="+mn-ea"/>
                </a:endParaRPr>
              </a:p>
              <a:p>
                <a:pPr algn="ctr">
                  <a:lnSpc>
                    <a:spcPts val="2230"/>
                  </a:lnSpc>
                </a:pPr>
                <a:r>
                  <a:rPr lang="en-US" sz="1595" spc="159" dirty="0">
                    <a:latin typeface="Tahoma" panose="020B0604030504040204" charset="0"/>
                    <a:cs typeface="Tahoma" panose="020B0604030504040204" charset="0"/>
                  </a:rPr>
                  <a:t>Evaluation</a:t>
                </a:r>
                <a:endParaRPr lang="en-US" sz="1595" spc="159" dirty="0">
                  <a:latin typeface="Tahoma" panose="020B0604030504040204" charset="0"/>
                  <a:cs typeface="Tahoma" panose="020B060403050404020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646797" y="0"/>
            <a:ext cx="497203" cy="80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3048" cy="8092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415250" y="809275"/>
            <a:ext cx="80571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/>
              <a:t>Data Description</a:t>
            </a:r>
            <a:r>
              <a:rPr lang="en-GB" sz="2500" b="1">
                <a:solidFill>
                  <a:srgbClr val="000000"/>
                </a:solidFill>
              </a:rPr>
              <a:t> </a:t>
            </a:r>
            <a:endParaRPr sz="2500" b="1"/>
          </a:p>
        </p:txBody>
      </p:sp>
      <p:sp>
        <p:nvSpPr>
          <p:cNvPr id="97" name="Google Shape;97;p17"/>
          <p:cNvSpPr txBox="1"/>
          <p:nvPr/>
        </p:nvSpPr>
        <p:spPr>
          <a:xfrm>
            <a:off x="881380" y="1486535"/>
            <a:ext cx="6811645" cy="2540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0" indent="-285750" algn="just" rtl="0">
              <a:lnSpc>
                <a:spcPct val="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5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We use Secondary dataset collected from kaggle [].</a:t>
            </a:r>
            <a:endParaRPr lang="en-US" sz="1500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742950" lvl="0" indent="-285750" algn="just" rtl="0">
              <a:lnSpc>
                <a:spcPct val="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5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There was totally 945 subject available to our dataset.</a:t>
            </a:r>
            <a:endParaRPr lang="en-US" sz="1500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914400" lvl="1" indent="0" algn="just" rtl="0">
              <a:lnSpc>
                <a:spcPct val="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sz="15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- 95 are healthy control.</a:t>
            </a:r>
            <a:endParaRPr lang="en-US" sz="1500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914400" lvl="1" indent="0" algn="just" rtl="0">
              <a:lnSpc>
                <a:spcPct val="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sz="15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- 199 are depressive disorders. </a:t>
            </a:r>
            <a:endParaRPr lang="en-US" sz="1500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914400" lvl="1" indent="0" algn="just" rtl="0">
              <a:lnSpc>
                <a:spcPct val="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en-US" sz="1500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914400" lvl="1" indent="0" algn="just" rtl="0">
              <a:lnSpc>
                <a:spcPct val="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sz="15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EG data included 5 min eye closed resting state with 19 channels w</a:t>
            </a:r>
            <a:endParaRPr lang="en-US" sz="1500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457200" lvl="0" indent="457200" algn="just" rtl="0">
              <a:lnSpc>
                <a:spcPct val="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sz="15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 </a:t>
            </a:r>
            <a:endParaRPr lang="en-US" sz="1500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914400" lvl="1" indent="0" algn="just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en-US" sz="1500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742950" lvl="0" indent="-285750" algn="just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500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98" name="Google Shape;98;p1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646797" y="0"/>
            <a:ext cx="497203" cy="80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3048" cy="80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415250" y="809275"/>
            <a:ext cx="80571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/>
              <a:t>Data Description (cont…)</a:t>
            </a:r>
            <a:r>
              <a:rPr lang="en-GB" sz="2500" b="1">
                <a:solidFill>
                  <a:srgbClr val="000000"/>
                </a:solidFill>
              </a:rPr>
              <a:t> </a:t>
            </a:r>
            <a:endParaRPr sz="2500" b="1"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059150" y="1741700"/>
            <a:ext cx="2587650" cy="231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5914175" y="4152675"/>
            <a:ext cx="2877600" cy="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Fig: Electrode placement on scalp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881550" y="1486225"/>
            <a:ext cx="6811800" cy="29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19 channel </a:t>
            </a:r>
            <a:r>
              <a:rPr lang="en-GB" sz="15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used for </a:t>
            </a:r>
            <a:r>
              <a:rPr lang="en-GB" sz="1500">
                <a:solidFill>
                  <a:srgbClr val="00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recording</a:t>
            </a:r>
            <a:r>
              <a:rPr lang="en-GB" sz="15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 EEG signal</a:t>
            </a:r>
            <a:r>
              <a:rPr lang="en-GB" sz="1500">
                <a:solidFill>
                  <a:srgbClr val="00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. </a:t>
            </a:r>
            <a:endParaRPr sz="1500">
              <a:solidFill>
                <a:srgbClr val="000000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457200" lvl="0" indent="-32385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ahoma" panose="020B0604030504040204"/>
              <a:buChar char="●"/>
            </a:pPr>
            <a:r>
              <a:rPr lang="en-GB" sz="1500">
                <a:solidFill>
                  <a:srgbClr val="00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Symmetrical anterior frontal (Fp1, Fp2)</a:t>
            </a:r>
            <a:endParaRPr sz="1500">
              <a:solidFill>
                <a:srgbClr val="000000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4572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ahoma" panose="020B0604030504040204"/>
              <a:buChar char="●"/>
            </a:pPr>
            <a:r>
              <a:rPr lang="en-GB" sz="1500">
                <a:solidFill>
                  <a:srgbClr val="00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Frontal (F3, F4, Fz, F7, F8)</a:t>
            </a:r>
            <a:endParaRPr sz="1500">
              <a:solidFill>
                <a:srgbClr val="000000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4572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ahoma" panose="020B0604030504040204"/>
              <a:buChar char="●"/>
            </a:pPr>
            <a:r>
              <a:rPr lang="en-GB" sz="1500">
                <a:solidFill>
                  <a:srgbClr val="00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Central (C3, C4, Cz)</a:t>
            </a:r>
            <a:endParaRPr sz="1500">
              <a:solidFill>
                <a:srgbClr val="000000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4572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ahoma" panose="020B0604030504040204"/>
              <a:buChar char="●"/>
            </a:pPr>
            <a:r>
              <a:rPr lang="en-GB" sz="1500">
                <a:solidFill>
                  <a:srgbClr val="00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Parietal (P3, P4, Pz)</a:t>
            </a:r>
            <a:endParaRPr sz="1500">
              <a:solidFill>
                <a:srgbClr val="000000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4572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ahoma" panose="020B0604030504040204"/>
              <a:buChar char="●"/>
            </a:pPr>
            <a:r>
              <a:rPr lang="en-GB" sz="1500">
                <a:solidFill>
                  <a:srgbClr val="00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Occipital (O1, O2)</a:t>
            </a:r>
            <a:endParaRPr sz="1500">
              <a:solidFill>
                <a:srgbClr val="000000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4572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ahoma" panose="020B0604030504040204"/>
              <a:buChar char="●"/>
            </a:pPr>
            <a:r>
              <a:rPr lang="en-GB" sz="1500">
                <a:solidFill>
                  <a:srgbClr val="00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Temporal (T3, T4, T5, T6)</a:t>
            </a:r>
            <a:endParaRPr sz="1500">
              <a:solidFill>
                <a:srgbClr val="000000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09" name="Google Shape;109;p1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646797" y="0"/>
            <a:ext cx="497203" cy="80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3048" cy="80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/>
        </p:nvSpPr>
        <p:spPr>
          <a:xfrm>
            <a:off x="415250" y="809275"/>
            <a:ext cx="80571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/>
              <a:t>Preprocessing</a:t>
            </a:r>
            <a:endParaRPr sz="2500" b="1"/>
          </a:p>
        </p:txBody>
      </p:sp>
      <p:sp>
        <p:nvSpPr>
          <p:cNvPr id="117" name="Google Shape;117;p19"/>
          <p:cNvSpPr txBox="1"/>
          <p:nvPr/>
        </p:nvSpPr>
        <p:spPr>
          <a:xfrm>
            <a:off x="881550" y="1486225"/>
            <a:ext cx="6811800" cy="29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ahoma" panose="020B0604030504040204"/>
              <a:buChar char="●"/>
            </a:pPr>
            <a:r>
              <a:rPr lang="en-GB" sz="15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Improving EEG </a:t>
            </a:r>
            <a:r>
              <a:rPr lang="en-GB" sz="15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signal quality</a:t>
            </a:r>
            <a:r>
              <a:rPr lang="en-US" altLang="en-GB" sz="15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 to</a:t>
            </a:r>
            <a:r>
              <a:rPr lang="en-GB" sz="15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 remove unwanted artifacts using 4th order Butterworth bandpass filter with filter size of 0.4 Hz - 50 Hz.</a:t>
            </a:r>
            <a:endParaRPr sz="1500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4572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ahoma" panose="020B0604030504040204"/>
              <a:buChar char="●"/>
            </a:pPr>
            <a:r>
              <a:rPr lang="en-GB" sz="15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Extracting </a:t>
            </a:r>
            <a:r>
              <a:rPr lang="en-US" altLang="en-GB" sz="15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required</a:t>
            </a:r>
            <a:r>
              <a:rPr lang="en-GB" sz="15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 features. </a:t>
            </a:r>
            <a:endParaRPr sz="1500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9144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* Linear features</a:t>
            </a:r>
            <a:endParaRPr sz="1500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13716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- Power at different frequency [alpha, beta, delta, theta]</a:t>
            </a:r>
            <a:endParaRPr sz="1500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13716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- Amplitude of power signal [mean, median, max, min] </a:t>
            </a:r>
            <a:endParaRPr sz="1500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9144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* Nonlinear features</a:t>
            </a:r>
            <a:endParaRPr sz="1500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9144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	- Spectral entropy</a:t>
            </a:r>
            <a:endParaRPr sz="1500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9144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	- Singular value deposition</a:t>
            </a:r>
            <a:endParaRPr sz="1500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4572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ahoma" panose="020B0604030504040204"/>
              <a:buChar char="●"/>
            </a:pPr>
            <a:r>
              <a:rPr lang="en-GB" sz="15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The column for extra information like age, gender, IQ and serial number, and also null entities are removed.</a:t>
            </a:r>
            <a:endParaRPr sz="1500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13716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18" name="Google Shape;118;p1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646797" y="0"/>
            <a:ext cx="497203" cy="80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3048" cy="80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/>
        </p:nvSpPr>
        <p:spPr>
          <a:xfrm>
            <a:off x="415250" y="809275"/>
            <a:ext cx="80571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/>
              <a:t>Classification Model</a:t>
            </a:r>
            <a:endParaRPr sz="2500" b="1"/>
          </a:p>
        </p:txBody>
      </p:sp>
      <p:sp>
        <p:nvSpPr>
          <p:cNvPr id="126" name="Google Shape;126;p20"/>
          <p:cNvSpPr txBox="1"/>
          <p:nvPr/>
        </p:nvSpPr>
        <p:spPr>
          <a:xfrm>
            <a:off x="881550" y="1486225"/>
            <a:ext cx="6811800" cy="29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For classification of depression disorder based on the features that were taken from the EEG data, t</a:t>
            </a:r>
            <a:r>
              <a:rPr lang="en-US" altLang="en-GB" sz="15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wo</a:t>
            </a:r>
            <a:r>
              <a:rPr lang="en-GB" sz="15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 model were created. </a:t>
            </a:r>
            <a:endParaRPr sz="1500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4572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ahoma" panose="020B0604030504040204"/>
              <a:buChar char="●"/>
            </a:pPr>
            <a:r>
              <a:rPr lang="en-GB" sz="15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Random</a:t>
            </a:r>
            <a:r>
              <a:rPr lang="en-GB" sz="15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 Forest Model</a:t>
            </a:r>
            <a:endParaRPr sz="1500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4572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ahoma" panose="020B0604030504040204"/>
              <a:buChar char="●"/>
            </a:pPr>
            <a:r>
              <a:rPr lang="en-GB" sz="15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XGBoost Model</a:t>
            </a:r>
            <a:endParaRPr sz="1500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13716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27" name="Google Shape;127;p2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646797" y="0"/>
            <a:ext cx="497203" cy="80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3048" cy="80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/>
          <p:nvPr/>
        </p:nvSpPr>
        <p:spPr>
          <a:xfrm>
            <a:off x="415250" y="809275"/>
            <a:ext cx="80571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/>
              <a:t>Classification Model (cont…)</a:t>
            </a:r>
            <a:endParaRPr sz="2500" b="1"/>
          </a:p>
        </p:txBody>
      </p:sp>
      <p:sp>
        <p:nvSpPr>
          <p:cNvPr id="135" name="Google Shape;135;p21"/>
          <p:cNvSpPr txBox="1"/>
          <p:nvPr/>
        </p:nvSpPr>
        <p:spPr>
          <a:xfrm>
            <a:off x="852400" y="1653750"/>
            <a:ext cx="6811800" cy="18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dk1"/>
                </a:solidFill>
              </a:rPr>
              <a:t>Random Forest</a:t>
            </a:r>
            <a:endParaRPr sz="150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</a:rPr>
              <a:t>A Random Forest model</a:t>
            </a:r>
            <a:r>
              <a:rPr lang="en-US" altLang="en-GB" sz="1500">
                <a:solidFill>
                  <a:schemeClr val="dk1"/>
                </a:solidFill>
              </a:rPr>
              <a:t> is a</a:t>
            </a:r>
            <a:r>
              <a:rPr lang="en-GB" sz="1500">
                <a:solidFill>
                  <a:schemeClr val="dk1"/>
                </a:solidFill>
              </a:rPr>
              <a:t> group of decision tree constructed from data sample selected from a training set and a replacement sample known as the bootstrap sample.  </a:t>
            </a:r>
            <a:r>
              <a:rPr lang="en-GB" sz="1500">
                <a:solidFill>
                  <a:schemeClr val="dk1"/>
                </a:solidFill>
              </a:rPr>
              <a:t>  </a:t>
            </a:r>
            <a:r>
              <a:rPr lang="en-GB" sz="1500">
                <a:solidFill>
                  <a:schemeClr val="dk1"/>
                </a:solidFill>
              </a:rPr>
              <a:t>  </a:t>
            </a:r>
            <a:endParaRPr sz="15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36" name="Google Shape;136;p2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5014</Words>
  <Application>WPS Presentation</Application>
  <PresentationFormat/>
  <Paragraphs>292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SimSun</vt:lpstr>
      <vt:lpstr>Wingdings</vt:lpstr>
      <vt:lpstr>Arial</vt:lpstr>
      <vt:lpstr>Tahoma</vt:lpstr>
      <vt:lpstr>Tahoma</vt:lpstr>
      <vt:lpstr>Microsoft YaHei</vt:lpstr>
      <vt:lpstr>Arial Unicode MS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POLOK</cp:lastModifiedBy>
  <cp:revision>23</cp:revision>
  <dcterms:created xsi:type="dcterms:W3CDTF">2024-01-09T23:31:00Z</dcterms:created>
  <dcterms:modified xsi:type="dcterms:W3CDTF">2024-01-10T14:34:09Z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B63EB69BE1D74156A4FC323695432DA9_12</vt:lpwstr>
  </property>
  <property fmtid="{D5CDD505-2E9C-101B-9397-08002B2CF9AE}" pid="3" name="KSOProductBuildVer">
    <vt:lpwstr>1033-12.2.0.13412</vt:lpwstr>
  </property>
</Properties>
</file>