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  <p:embeddedFontLst>
    <p:embeddedFont>
      <p:font typeface="Tahoma" panose="020B0604030504040204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AFB9399-F507-4C85-ADE7-FF8C223BB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d728f77fc_0_2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d728f77fc_0_2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728f77fc_0_2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728f77fc_0_2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728f77fc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728f77fc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d728f77fc_0_3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d728f77fc_0_3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d728f77fc_0_3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d728f77fc_0_3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d728f77fc_0_3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d728f77fc_0_3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d728f77fc_0_2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d728f77fc_0_2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58a0696cd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58a0696cd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d728f77fc_0_3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d728f77fc_0_3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d728f77fc_0_3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d728f77fc_0_3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d728f77f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d728f77f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d728f77fc_0_3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d728f77fc_0_3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d728f77fc_0_3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d728f77fc_0_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d728f77fc_0_3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d728f77fc_0_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d728f77fc_0_4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d728f77fc_0_4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728f77fc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728f77fc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728f77fc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728f77fc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728f77fc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728f77fc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572bea1a9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572bea1a9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728f77fc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d728f77fc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728f77fc_0_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d728f77fc_0_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58a0696cd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58a0696cd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67800" y="809275"/>
            <a:ext cx="78084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EEG Based Depression Detection using Machine Learning Techniques</a:t>
            </a:r>
            <a:endParaRPr sz="2500" b="1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1700" y="1900750"/>
            <a:ext cx="4320300" cy="30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Presented By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00"/>
                </a:solidFill>
              </a:rPr>
              <a:t>Md. Hasibul Hasan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00"/>
                </a:solidFill>
              </a:rPr>
              <a:t>Id: 201311067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Dept of CSE, Varendra University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Mst. Taslima Akter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201311139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 of CSE, Varendra University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Md. Yusuf Hasan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201311094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000000"/>
                </a:solidFill>
              </a:rPr>
              <a:t>Dept of CSE, Varendra University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23700" y="1900750"/>
            <a:ext cx="4320300" cy="24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Supervised By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Md. Khademul Islam Molla, PhD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Coordinator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 of CSE, Varendra University 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Classification</a:t>
            </a:r>
            <a:endParaRPr sz="2500" b="1"/>
          </a:p>
        </p:txBody>
      </p:sp>
      <p:sp>
        <p:nvSpPr>
          <p:cNvPr id="144" name="Google Shape;144;p22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classification of depression disorder based on the features that were taken from the EEG data, two model were created.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Random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Forest Model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XGBoost Model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45" name="Google Shape;145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Training</a:t>
            </a:r>
            <a:endParaRPr sz="2500" b="1"/>
          </a:p>
        </p:txBody>
      </p:sp>
      <p:sp>
        <p:nvSpPr>
          <p:cNvPr id="153" name="Google Shape;153;p23"/>
          <p:cNvSpPr txBox="1"/>
          <p:nvPr/>
        </p:nvSpPr>
        <p:spPr>
          <a:xfrm>
            <a:off x="874275" y="1544450"/>
            <a:ext cx="68118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Random Forest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Random Forest model is a supervised Machine Learning algorithm which is used for both </a:t>
            </a:r>
            <a:r>
              <a:rPr lang="en-GB" sz="1500">
                <a:solidFill>
                  <a:schemeClr val="dk1"/>
                </a:solidFill>
              </a:rPr>
              <a:t>regression</a:t>
            </a:r>
            <a:r>
              <a:rPr lang="en-GB" sz="1500">
                <a:solidFill>
                  <a:schemeClr val="dk1"/>
                </a:solidFill>
              </a:rPr>
              <a:t> and classification problems.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In case of classification problem it </a:t>
            </a:r>
            <a:r>
              <a:rPr lang="en-GB" sz="1500">
                <a:solidFill>
                  <a:schemeClr val="dk1"/>
                </a:solidFill>
              </a:rPr>
              <a:t>builds number of decision trees on different samples and takes the majority. </a:t>
            </a:r>
            <a:r>
              <a:rPr lang="en-GB" sz="1500">
                <a:solidFill>
                  <a:schemeClr val="dk1"/>
                </a:solidFill>
              </a:rPr>
              <a:t> </a:t>
            </a:r>
            <a:r>
              <a:rPr lang="en-GB" sz="1500">
                <a:solidFill>
                  <a:schemeClr val="dk1"/>
                </a:solidFill>
              </a:rPr>
              <a:t>  </a:t>
            </a:r>
            <a:r>
              <a:rPr lang="en-GB" sz="1500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54" name="Google Shape;154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500" b="1">
                <a:solidFill>
                  <a:schemeClr val="dk1"/>
                </a:solidFill>
              </a:rPr>
              <a:t>Model Training (cont…)</a:t>
            </a:r>
            <a:endParaRPr sz="2500" b="1"/>
          </a:p>
        </p:txBody>
      </p:sp>
      <p:sp>
        <p:nvSpPr>
          <p:cNvPr id="162" name="Google Shape;162;p24"/>
          <p:cNvSpPr txBox="1"/>
          <p:nvPr/>
        </p:nvSpPr>
        <p:spPr>
          <a:xfrm>
            <a:off x="983550" y="1384000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Random Forest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534578" y="4189440"/>
            <a:ext cx="2848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Overview of Random Forest Model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7" name="Group 27"/>
          <p:cNvGrpSpPr/>
          <p:nvPr/>
        </p:nvGrpSpPr>
        <p:grpSpPr>
          <a:xfrm>
            <a:off x="3389630" y="980440"/>
            <a:ext cx="4775200" cy="3098165"/>
            <a:chOff x="5280" y="41511"/>
            <a:chExt cx="8034" cy="5748"/>
          </a:xfrm>
        </p:grpSpPr>
        <p:grpSp>
          <p:nvGrpSpPr>
            <p:cNvPr id="25" name="Group 25"/>
            <p:cNvGrpSpPr/>
            <p:nvPr/>
          </p:nvGrpSpPr>
          <p:grpSpPr>
            <a:xfrm>
              <a:off x="5280" y="41511"/>
              <a:ext cx="8035" cy="5748"/>
              <a:chOff x="2831" y="41161"/>
              <a:chExt cx="8035" cy="5748"/>
            </a:xfrm>
          </p:grpSpPr>
          <p:grpSp>
            <p:nvGrpSpPr>
              <p:cNvPr id="24" name="Group 24"/>
              <p:cNvGrpSpPr/>
              <p:nvPr/>
            </p:nvGrpSpPr>
            <p:grpSpPr>
              <a:xfrm>
                <a:off x="2831" y="41161"/>
                <a:ext cx="8035" cy="5748"/>
                <a:chOff x="8244" y="42207"/>
                <a:chExt cx="6948" cy="4962"/>
              </a:xfrm>
              <a:solidFill>
                <a:schemeClr val="bg1"/>
              </a:solidFill>
            </p:grpSpPr>
            <p:sp>
              <p:nvSpPr>
                <p:cNvPr id="4" name="Rectangles 4"/>
                <p:cNvSpPr/>
                <p:nvPr/>
              </p:nvSpPr>
              <p:spPr>
                <a:xfrm>
                  <a:off x="10614" y="42207"/>
                  <a:ext cx="1908" cy="47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5" name="Rectangles 5"/>
                <p:cNvSpPr/>
                <p:nvPr/>
              </p:nvSpPr>
              <p:spPr>
                <a:xfrm>
                  <a:off x="10620" y="42915"/>
                  <a:ext cx="1926" cy="4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Split 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6" name="Straight Arrow Connector 6"/>
                <p:cNvCxnSpPr>
                  <a:stCxn id="4" idx="2"/>
                </p:cNvCxnSpPr>
                <p:nvPr/>
              </p:nvCxnSpPr>
              <p:spPr>
                <a:xfrm>
                  <a:off x="11568" y="42681"/>
                  <a:ext cx="6" cy="198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7"/>
                <p:cNvCxnSpPr/>
                <p:nvPr/>
              </p:nvCxnSpPr>
              <p:spPr>
                <a:xfrm flipV="1">
                  <a:off x="9012" y="43710"/>
                  <a:ext cx="5364" cy="2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8"/>
                <p:cNvCxnSpPr>
                  <a:stCxn id="5" idx="2"/>
                </p:cNvCxnSpPr>
                <p:nvPr/>
              </p:nvCxnSpPr>
              <p:spPr>
                <a:xfrm>
                  <a:off x="11583" y="43407"/>
                  <a:ext cx="3" cy="31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9"/>
                <p:cNvCxnSpPr/>
                <p:nvPr/>
              </p:nvCxnSpPr>
              <p:spPr>
                <a:xfrm>
                  <a:off x="9018" y="43728"/>
                  <a:ext cx="0" cy="24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10"/>
                <p:cNvCxnSpPr>
                  <a:endCxn id="12" idx="0"/>
                </p:cNvCxnSpPr>
                <p:nvPr/>
              </p:nvCxnSpPr>
              <p:spPr>
                <a:xfrm>
                  <a:off x="14364" y="43704"/>
                  <a:ext cx="9" cy="27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s 11"/>
                <p:cNvSpPr/>
                <p:nvPr/>
              </p:nvSpPr>
              <p:spPr>
                <a:xfrm>
                  <a:off x="8262" y="43986"/>
                  <a:ext cx="1572" cy="39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Training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2" name="Rectangles 12"/>
                <p:cNvSpPr/>
                <p:nvPr/>
              </p:nvSpPr>
              <p:spPr>
                <a:xfrm>
                  <a:off x="13584" y="43974"/>
                  <a:ext cx="1577" cy="40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Testing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3" name="Rectangles 13"/>
                <p:cNvSpPr/>
                <p:nvPr/>
              </p:nvSpPr>
              <p:spPr>
                <a:xfrm>
                  <a:off x="8244" y="44881"/>
                  <a:ext cx="1583" cy="94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Train Model using parameter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4" name="Rectangles 14"/>
                <p:cNvSpPr/>
                <p:nvPr/>
              </p:nvSpPr>
              <p:spPr>
                <a:xfrm>
                  <a:off x="10998" y="44911"/>
                  <a:ext cx="1446" cy="93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Creating decision trees</a:t>
                  </a:r>
                  <a:r>
                    <a:rPr lang="en-US" altLang="zh-CN" sz="1000" kern="100"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s</a:t>
                  </a:r>
                  <a:endParaRPr lang="en-US" altLang="zh-CN" sz="1000" kern="100"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5" name="Rectangles 15"/>
                <p:cNvSpPr/>
                <p:nvPr/>
              </p:nvSpPr>
              <p:spPr>
                <a:xfrm>
                  <a:off x="13608" y="44881"/>
                  <a:ext cx="1582" cy="94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Predict using test 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6" name="Rectangles 16"/>
                <p:cNvSpPr/>
                <p:nvPr/>
              </p:nvSpPr>
              <p:spPr>
                <a:xfrm>
                  <a:off x="13602" y="46155"/>
                  <a:ext cx="1590" cy="101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Taking majority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7" name="Rectangles 17"/>
                <p:cNvSpPr/>
                <p:nvPr/>
              </p:nvSpPr>
              <p:spPr>
                <a:xfrm>
                  <a:off x="11034" y="46340"/>
                  <a:ext cx="1459" cy="71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Final Result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18" name="Straight Arrow Connector 18"/>
                <p:cNvCxnSpPr>
                  <a:stCxn id="11" idx="2"/>
                </p:cNvCxnSpPr>
                <p:nvPr/>
              </p:nvCxnSpPr>
              <p:spPr>
                <a:xfrm>
                  <a:off x="9048" y="44376"/>
                  <a:ext cx="0" cy="471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9"/>
                <p:cNvCxnSpPr/>
                <p:nvPr/>
              </p:nvCxnSpPr>
              <p:spPr>
                <a:xfrm flipV="1">
                  <a:off x="9817" y="45339"/>
                  <a:ext cx="1127" cy="1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20"/>
                <p:cNvCxnSpPr>
                  <a:stCxn id="14" idx="3"/>
                </p:cNvCxnSpPr>
                <p:nvPr/>
              </p:nvCxnSpPr>
              <p:spPr>
                <a:xfrm flipV="1">
                  <a:off x="12444" y="45375"/>
                  <a:ext cx="1122" cy="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3"/>
                <p:cNvCxnSpPr>
                  <a:stCxn id="16" idx="1"/>
                </p:cNvCxnSpPr>
                <p:nvPr/>
              </p:nvCxnSpPr>
              <p:spPr>
                <a:xfrm flipH="1">
                  <a:off x="12534" y="46662"/>
                  <a:ext cx="1068" cy="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2"/>
              <p:cNvCxnSpPr/>
              <p:nvPr/>
            </p:nvCxnSpPr>
            <p:spPr>
              <a:xfrm>
                <a:off x="9951" y="43692"/>
                <a:ext cx="2" cy="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6"/>
            <p:cNvCxnSpPr>
              <a:stCxn id="15" idx="2"/>
              <a:endCxn id="16" idx="0"/>
            </p:cNvCxnSpPr>
            <p:nvPr/>
          </p:nvCxnSpPr>
          <p:spPr>
            <a:xfrm flipH="1">
              <a:off x="12396" y="45700"/>
              <a:ext cx="2" cy="3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500" b="1">
                <a:solidFill>
                  <a:schemeClr val="dk1"/>
                </a:solidFill>
              </a:rPr>
              <a:t>Model Training (cont…)</a:t>
            </a:r>
            <a:endParaRPr sz="2500" b="1"/>
          </a:p>
        </p:txBody>
      </p:sp>
      <p:sp>
        <p:nvSpPr>
          <p:cNvPr id="184" name="Google Shape;184;p25"/>
          <p:cNvSpPr txBox="1"/>
          <p:nvPr/>
        </p:nvSpPr>
        <p:spPr>
          <a:xfrm>
            <a:off x="881550" y="1712100"/>
            <a:ext cx="6811800" cy="20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XGBoost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XGBoost is a distributed and scalable gradient boosted decision tree techniques which is best for </a:t>
            </a:r>
            <a:r>
              <a:rPr lang="en-GB" sz="1500">
                <a:solidFill>
                  <a:schemeClr val="dk1"/>
                </a:solidFill>
              </a:rPr>
              <a:t>classification</a:t>
            </a:r>
            <a:r>
              <a:rPr lang="en-GB" sz="1500">
                <a:solidFill>
                  <a:schemeClr val="dk1"/>
                </a:solidFill>
              </a:rPr>
              <a:t> and regression problem.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Creates decision trees.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Learn from </a:t>
            </a:r>
            <a:r>
              <a:rPr lang="en-GB" sz="1500">
                <a:solidFill>
                  <a:schemeClr val="dk1"/>
                </a:solidFill>
              </a:rPr>
              <a:t>errors and trying to correct errors.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Combining all prediction and given a better result. 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85" name="Google Shape;185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500" b="1">
                <a:solidFill>
                  <a:schemeClr val="dk1"/>
                </a:solidFill>
              </a:rPr>
              <a:t>Model Training (cont…)</a:t>
            </a:r>
            <a:endParaRPr sz="2500" b="1"/>
          </a:p>
        </p:txBody>
      </p:sp>
      <p:sp>
        <p:nvSpPr>
          <p:cNvPr id="193" name="Google Shape;193;p26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XGBoost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861990" y="4481200"/>
            <a:ext cx="2447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Overview of XGBoost Model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8" name="Group 28"/>
          <p:cNvGrpSpPr/>
          <p:nvPr/>
        </p:nvGrpSpPr>
        <p:grpSpPr>
          <a:xfrm>
            <a:off x="2020888" y="-9632315"/>
            <a:ext cx="5102225" cy="24408130"/>
            <a:chOff x="5280" y="8821"/>
            <a:chExt cx="8035" cy="38438"/>
          </a:xfrm>
        </p:grpSpPr>
        <p:grpSp>
          <p:nvGrpSpPr>
            <p:cNvPr id="29" name="Group 25"/>
            <p:cNvGrpSpPr/>
            <p:nvPr/>
          </p:nvGrpSpPr>
          <p:grpSpPr>
            <a:xfrm>
              <a:off x="5280" y="8821"/>
              <a:ext cx="8035" cy="38438"/>
              <a:chOff x="2831" y="8471"/>
              <a:chExt cx="8035" cy="38438"/>
            </a:xfrm>
          </p:grpSpPr>
          <p:grpSp>
            <p:nvGrpSpPr>
              <p:cNvPr id="30" name="Group 24"/>
              <p:cNvGrpSpPr/>
              <p:nvPr/>
            </p:nvGrpSpPr>
            <p:grpSpPr>
              <a:xfrm>
                <a:off x="2831" y="8471"/>
                <a:ext cx="8035" cy="38438"/>
                <a:chOff x="8244" y="13987"/>
                <a:chExt cx="6948" cy="33182"/>
              </a:xfrm>
              <a:solidFill>
                <a:schemeClr val="bg1"/>
              </a:solidFill>
            </p:grpSpPr>
            <p:sp>
              <p:nvSpPr>
                <p:cNvPr id="31" name="Rectangles 4"/>
                <p:cNvSpPr/>
                <p:nvPr/>
              </p:nvSpPr>
              <p:spPr>
                <a:xfrm>
                  <a:off x="10614" y="42207"/>
                  <a:ext cx="1908" cy="47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32" name="Rectangles 5"/>
                <p:cNvSpPr/>
                <p:nvPr/>
              </p:nvSpPr>
              <p:spPr>
                <a:xfrm>
                  <a:off x="10620" y="42915"/>
                  <a:ext cx="1926" cy="4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Split 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33" name="Straight Arrow Connector 6"/>
                <p:cNvCxnSpPr/>
                <p:nvPr/>
              </p:nvCxnSpPr>
              <p:spPr>
                <a:xfrm>
                  <a:off x="11666" y="13987"/>
                  <a:ext cx="6" cy="198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7"/>
                <p:cNvCxnSpPr/>
                <p:nvPr/>
              </p:nvCxnSpPr>
              <p:spPr>
                <a:xfrm flipV="1">
                  <a:off x="9012" y="43710"/>
                  <a:ext cx="5364" cy="2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8"/>
                <p:cNvCxnSpPr/>
                <p:nvPr/>
              </p:nvCxnSpPr>
              <p:spPr>
                <a:xfrm>
                  <a:off x="11680" y="14713"/>
                  <a:ext cx="3" cy="31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9"/>
                <p:cNvCxnSpPr/>
                <p:nvPr/>
              </p:nvCxnSpPr>
              <p:spPr>
                <a:xfrm>
                  <a:off x="9018" y="43728"/>
                  <a:ext cx="0" cy="24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10"/>
                <p:cNvCxnSpPr/>
                <p:nvPr/>
              </p:nvCxnSpPr>
              <p:spPr>
                <a:xfrm>
                  <a:off x="14460" y="15010"/>
                  <a:ext cx="9" cy="27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s 11"/>
                <p:cNvSpPr/>
                <p:nvPr/>
              </p:nvSpPr>
              <p:spPr>
                <a:xfrm>
                  <a:off x="8262" y="43986"/>
                  <a:ext cx="1572" cy="39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Training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39" name="Rectangles 12"/>
                <p:cNvSpPr/>
                <p:nvPr/>
              </p:nvSpPr>
              <p:spPr>
                <a:xfrm>
                  <a:off x="13584" y="43974"/>
                  <a:ext cx="1577" cy="40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Testing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40" name="Rectangles 13"/>
                <p:cNvSpPr/>
                <p:nvPr/>
              </p:nvSpPr>
              <p:spPr>
                <a:xfrm>
                  <a:off x="8244" y="44881"/>
                  <a:ext cx="1583" cy="94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Train Model using parameter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41" name="Rectangles 14"/>
                <p:cNvSpPr/>
                <p:nvPr/>
              </p:nvSpPr>
              <p:spPr>
                <a:xfrm>
                  <a:off x="10998" y="44911"/>
                  <a:ext cx="1446" cy="93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Creating decision trees</a:t>
                  </a:r>
                  <a:r>
                    <a:rPr lang="en-US" altLang="zh-CN" sz="1000" kern="100"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s</a:t>
                  </a:r>
                  <a:endParaRPr lang="en-US" altLang="zh-CN" sz="1000" kern="100"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42" name="Rectangles 15"/>
                <p:cNvSpPr/>
                <p:nvPr/>
              </p:nvSpPr>
              <p:spPr>
                <a:xfrm>
                  <a:off x="13608" y="44881"/>
                  <a:ext cx="1582" cy="94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Predict using test 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43" name="Rectangles 16"/>
                <p:cNvSpPr/>
                <p:nvPr/>
              </p:nvSpPr>
              <p:spPr>
                <a:xfrm>
                  <a:off x="13602" y="46155"/>
                  <a:ext cx="1590" cy="101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Combine All predictions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44" name="Rectangles 17"/>
                <p:cNvSpPr/>
                <p:nvPr/>
              </p:nvSpPr>
              <p:spPr>
                <a:xfrm>
                  <a:off x="11034" y="46340"/>
                  <a:ext cx="1459" cy="71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Final Result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45" name="Straight Arrow Connector 18"/>
                <p:cNvCxnSpPr/>
                <p:nvPr/>
              </p:nvCxnSpPr>
              <p:spPr>
                <a:xfrm>
                  <a:off x="9145" y="15683"/>
                  <a:ext cx="0" cy="471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19"/>
                <p:cNvCxnSpPr/>
                <p:nvPr/>
              </p:nvCxnSpPr>
              <p:spPr>
                <a:xfrm flipV="1">
                  <a:off x="9817" y="45339"/>
                  <a:ext cx="1127" cy="1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20"/>
                <p:cNvCxnSpPr/>
                <p:nvPr/>
              </p:nvCxnSpPr>
              <p:spPr>
                <a:xfrm flipV="1">
                  <a:off x="12541" y="16681"/>
                  <a:ext cx="1122" cy="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23"/>
                <p:cNvCxnSpPr/>
                <p:nvPr/>
              </p:nvCxnSpPr>
              <p:spPr>
                <a:xfrm flipH="1">
                  <a:off x="12631" y="17969"/>
                  <a:ext cx="1068" cy="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Arrow Connector 22"/>
              <p:cNvCxnSpPr/>
              <p:nvPr/>
            </p:nvCxnSpPr>
            <p:spPr>
              <a:xfrm>
                <a:off x="9951" y="43692"/>
                <a:ext cx="2" cy="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26"/>
            <p:cNvCxnSpPr/>
            <p:nvPr/>
          </p:nvCxnSpPr>
          <p:spPr>
            <a:xfrm flipH="1">
              <a:off x="12508" y="12461"/>
              <a:ext cx="2" cy="3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7" name="Group 27"/>
          <p:cNvGrpSpPr/>
          <p:nvPr/>
        </p:nvGrpSpPr>
        <p:grpSpPr>
          <a:xfrm>
            <a:off x="3690620" y="949960"/>
            <a:ext cx="4725035" cy="3446780"/>
            <a:chOff x="5280" y="41511"/>
            <a:chExt cx="8034" cy="5748"/>
          </a:xfrm>
        </p:grpSpPr>
        <p:grpSp>
          <p:nvGrpSpPr>
            <p:cNvPr id="25" name="Group 25"/>
            <p:cNvGrpSpPr/>
            <p:nvPr/>
          </p:nvGrpSpPr>
          <p:grpSpPr>
            <a:xfrm>
              <a:off x="5280" y="41511"/>
              <a:ext cx="8035" cy="5748"/>
              <a:chOff x="2831" y="41161"/>
              <a:chExt cx="8035" cy="5748"/>
            </a:xfrm>
          </p:grpSpPr>
          <p:grpSp>
            <p:nvGrpSpPr>
              <p:cNvPr id="24" name="Group 24"/>
              <p:cNvGrpSpPr/>
              <p:nvPr/>
            </p:nvGrpSpPr>
            <p:grpSpPr>
              <a:xfrm>
                <a:off x="2831" y="41161"/>
                <a:ext cx="8035" cy="5748"/>
                <a:chOff x="8244" y="42207"/>
                <a:chExt cx="6948" cy="4962"/>
              </a:xfrm>
              <a:solidFill>
                <a:schemeClr val="bg1"/>
              </a:solidFill>
            </p:grpSpPr>
            <p:sp>
              <p:nvSpPr>
                <p:cNvPr id="26" name="Rectangles 4"/>
                <p:cNvSpPr/>
                <p:nvPr/>
              </p:nvSpPr>
              <p:spPr>
                <a:xfrm>
                  <a:off x="10614" y="42207"/>
                  <a:ext cx="1908" cy="47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51" name="Rectangles 5"/>
                <p:cNvSpPr/>
                <p:nvPr/>
              </p:nvSpPr>
              <p:spPr>
                <a:xfrm>
                  <a:off x="10620" y="42915"/>
                  <a:ext cx="1926" cy="4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Split data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52" name="Straight Arrow Connector 6"/>
                <p:cNvCxnSpPr>
                  <a:stCxn id="26" idx="2"/>
                </p:cNvCxnSpPr>
                <p:nvPr/>
              </p:nvCxnSpPr>
              <p:spPr>
                <a:xfrm>
                  <a:off x="11568" y="42681"/>
                  <a:ext cx="6" cy="198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7"/>
                <p:cNvCxnSpPr/>
                <p:nvPr/>
              </p:nvCxnSpPr>
              <p:spPr>
                <a:xfrm flipV="1">
                  <a:off x="9012" y="43710"/>
                  <a:ext cx="5364" cy="2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8"/>
                <p:cNvCxnSpPr>
                  <a:stCxn id="51" idx="2"/>
                </p:cNvCxnSpPr>
                <p:nvPr/>
              </p:nvCxnSpPr>
              <p:spPr>
                <a:xfrm>
                  <a:off x="11583" y="43407"/>
                  <a:ext cx="3" cy="31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9"/>
                <p:cNvCxnSpPr/>
                <p:nvPr/>
              </p:nvCxnSpPr>
              <p:spPr>
                <a:xfrm>
                  <a:off x="9018" y="43728"/>
                  <a:ext cx="0" cy="24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10"/>
                <p:cNvCxnSpPr>
                  <a:endCxn id="58" idx="0"/>
                </p:cNvCxnSpPr>
                <p:nvPr/>
              </p:nvCxnSpPr>
              <p:spPr>
                <a:xfrm>
                  <a:off x="14364" y="43704"/>
                  <a:ext cx="9" cy="27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s 11"/>
                <p:cNvSpPr/>
                <p:nvPr/>
              </p:nvSpPr>
              <p:spPr>
                <a:xfrm>
                  <a:off x="8262" y="43986"/>
                  <a:ext cx="1572" cy="39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Training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58" name="Rectangles 12"/>
                <p:cNvSpPr/>
                <p:nvPr/>
              </p:nvSpPr>
              <p:spPr>
                <a:xfrm>
                  <a:off x="13584" y="43974"/>
                  <a:ext cx="1577" cy="40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Testing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59" name="Rectangles 13"/>
                <p:cNvSpPr/>
                <p:nvPr/>
              </p:nvSpPr>
              <p:spPr>
                <a:xfrm>
                  <a:off x="8244" y="44881"/>
                  <a:ext cx="1583" cy="94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Train Model using parameter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60" name="Rectangles 14"/>
                <p:cNvSpPr/>
                <p:nvPr/>
              </p:nvSpPr>
              <p:spPr>
                <a:xfrm>
                  <a:off x="10998" y="44911"/>
                  <a:ext cx="1446" cy="93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Creating decision trees</a:t>
                  </a:r>
                  <a:r>
                    <a:rPr lang="en-US" altLang="zh-CN" sz="1000" kern="100"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s</a:t>
                  </a:r>
                  <a:endParaRPr lang="en-US" altLang="zh-CN" sz="1000" kern="100"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61" name="Rectangles 15"/>
                <p:cNvSpPr/>
                <p:nvPr/>
              </p:nvSpPr>
              <p:spPr>
                <a:xfrm>
                  <a:off x="13608" y="44881"/>
                  <a:ext cx="1582" cy="94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Classifiers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62" name="Rectangles 16"/>
                <p:cNvSpPr/>
                <p:nvPr/>
              </p:nvSpPr>
              <p:spPr>
                <a:xfrm>
                  <a:off x="13602" y="46155"/>
                  <a:ext cx="1590" cy="101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000" kern="100">
                      <a:solidFill>
                        <a:srgbClr val="000000"/>
                      </a:solidFill>
                      <a:latin typeface="Times New Roman" panose="02020603050405020304"/>
                      <a:ea typeface="等线"/>
                      <a:cs typeface="Times New Roman" panose="02020603050405020304"/>
                      <a:sym typeface="Times New Roman" panose="02020603050405020304"/>
                    </a:rPr>
                    <a:t>Classification Result</a:t>
                  </a:r>
                  <a:endParaRPr lang="en-US" altLang="zh-CN" sz="1000" kern="100">
                    <a:solidFill>
                      <a:srgbClr val="000000"/>
                    </a:solidFill>
                    <a:latin typeface="Times New Roman" panose="02020603050405020304"/>
                    <a:ea typeface="等线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64" name="Straight Arrow Connector 18"/>
                <p:cNvCxnSpPr>
                  <a:stCxn id="57" idx="2"/>
                </p:cNvCxnSpPr>
                <p:nvPr/>
              </p:nvCxnSpPr>
              <p:spPr>
                <a:xfrm>
                  <a:off x="9048" y="44376"/>
                  <a:ext cx="0" cy="471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19"/>
                <p:cNvCxnSpPr/>
                <p:nvPr/>
              </p:nvCxnSpPr>
              <p:spPr>
                <a:xfrm flipV="1">
                  <a:off x="9817" y="45339"/>
                  <a:ext cx="1127" cy="1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20"/>
                <p:cNvCxnSpPr>
                  <a:stCxn id="60" idx="3"/>
                </p:cNvCxnSpPr>
                <p:nvPr/>
              </p:nvCxnSpPr>
              <p:spPr>
                <a:xfrm flipV="1">
                  <a:off x="12444" y="45375"/>
                  <a:ext cx="1122" cy="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Arrow Connector 22"/>
              <p:cNvCxnSpPr/>
              <p:nvPr/>
            </p:nvCxnSpPr>
            <p:spPr>
              <a:xfrm>
                <a:off x="9951" y="43692"/>
                <a:ext cx="2" cy="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26"/>
            <p:cNvCxnSpPr>
              <a:stCxn id="61" idx="2"/>
              <a:endCxn id="62" idx="0"/>
            </p:cNvCxnSpPr>
            <p:nvPr/>
          </p:nvCxnSpPr>
          <p:spPr>
            <a:xfrm flipH="1">
              <a:off x="12396" y="45700"/>
              <a:ext cx="2" cy="3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Evaluation </a:t>
            </a:r>
            <a:endParaRPr sz="2500" b="1"/>
          </a:p>
        </p:txBody>
      </p:sp>
      <p:sp>
        <p:nvSpPr>
          <p:cNvPr id="215" name="Google Shape;215;p27"/>
          <p:cNvSpPr txBox="1"/>
          <p:nvPr/>
        </p:nvSpPr>
        <p:spPr>
          <a:xfrm>
            <a:off x="881550" y="1438875"/>
            <a:ext cx="75909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Random Forest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5464075" y="4575275"/>
            <a:ext cx="3125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Confusion matrix of Random Forest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81550" y="1843175"/>
            <a:ext cx="34095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True Positive(TP) : 80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True Negative (TN) : 1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False Positive (FP) : 28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False Negative (FN): 0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218" name="Google Shape;218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4855" y="1438876"/>
            <a:ext cx="3667496" cy="31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Evaluation (cont…)</a:t>
            </a:r>
            <a:endParaRPr sz="2500" b="1"/>
          </a:p>
        </p:txBody>
      </p:sp>
      <p:sp>
        <p:nvSpPr>
          <p:cNvPr id="227" name="Google Shape;227;p28"/>
          <p:cNvSpPr txBox="1"/>
          <p:nvPr/>
        </p:nvSpPr>
        <p:spPr>
          <a:xfrm>
            <a:off x="881550" y="1438875"/>
            <a:ext cx="75909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XGBoost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447250" y="4575275"/>
            <a:ext cx="2537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Confusion matrix of XGBoost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9" name="Google Shape;229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0" name="Google Shape;230;p28"/>
          <p:cNvSpPr txBox="1"/>
          <p:nvPr/>
        </p:nvSpPr>
        <p:spPr>
          <a:xfrm>
            <a:off x="881550" y="1843175"/>
            <a:ext cx="34095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True Positive(TP) : 80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True Negative (TN) : 10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False Positive (FP) : 19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False Negative (FN): 0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4866" y="1438875"/>
            <a:ext cx="3667485" cy="31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Evaluation (cont…) </a:t>
            </a:r>
            <a:endParaRPr sz="2500" b="1"/>
          </a:p>
        </p:txBody>
      </p:sp>
      <p:sp>
        <p:nvSpPr>
          <p:cNvPr id="239" name="Google Shape;239;p29"/>
          <p:cNvSpPr txBox="1"/>
          <p:nvPr/>
        </p:nvSpPr>
        <p:spPr>
          <a:xfrm>
            <a:off x="881550" y="1438875"/>
            <a:ext cx="75909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5464075" y="4575275"/>
            <a:ext cx="3125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Fig: Confusion matrix of Random Forest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881550" y="1843175"/>
            <a:ext cx="34095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242" name="Google Shape;242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43" name="Google Shape;243;p29"/>
          <p:cNvGraphicFramePr/>
          <p:nvPr/>
        </p:nvGraphicFramePr>
        <p:xfrm>
          <a:off x="952500" y="20002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{3AFB9399-F507-4C85-ADE7-FF8C223BB10C}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F1 Score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74.31%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0.74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XGBoost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82.57%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Model Evaluation (cont…)</a:t>
            </a:r>
            <a:endParaRPr sz="2500" b="1"/>
          </a:p>
        </p:txBody>
      </p:sp>
      <p:sp>
        <p:nvSpPr>
          <p:cNvPr id="251" name="Google Shape;251;p30"/>
          <p:cNvSpPr txBox="1"/>
          <p:nvPr/>
        </p:nvSpPr>
        <p:spPr>
          <a:xfrm>
            <a:off x="824300" y="1416925"/>
            <a:ext cx="75909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b="1">
                <a:solidFill>
                  <a:schemeClr val="dk1"/>
                </a:solidFill>
              </a:rPr>
              <a:t>Comparative Analysis</a:t>
            </a:r>
            <a:endParaRPr lang="en-GB" sz="1500" b="1">
              <a:solidFill>
                <a:schemeClr val="dk1"/>
              </a:solidFill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54" name="Google Shape;254;p30"/>
          <p:cNvGraphicFramePr/>
          <p:nvPr/>
        </p:nvGraphicFramePr>
        <p:xfrm>
          <a:off x="919025" y="1972175"/>
          <a:ext cx="7239000" cy="3000000"/>
        </p:xfrm>
        <a:graphic>
          <a:graphicData uri="http://schemas.openxmlformats.org/drawingml/2006/table">
            <a:tbl>
              <a:tblPr>
                <a:noFill/>
                <a:tableStyleId>{3AFB9399-F507-4C85-ADE7-FF8C223BB10C}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Previous Work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Model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Accuracy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[1]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[1]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XGBoost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81%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Proposed  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74.31%</a:t>
                      </a:r>
                      <a:endParaRPr lang="en-GB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Proposed 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XGBoost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82.57%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Discussion</a:t>
            </a:r>
            <a:endParaRPr sz="2500" b="1"/>
          </a:p>
        </p:txBody>
      </p:sp>
      <p:sp>
        <p:nvSpPr>
          <p:cNvPr id="262" name="Google Shape;262;p31"/>
          <p:cNvSpPr txBox="1"/>
          <p:nvPr/>
        </p:nvSpPr>
        <p:spPr>
          <a:xfrm>
            <a:off x="776550" y="1744850"/>
            <a:ext cx="7590900" cy="1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This research consider resting state EEG signal via 19 channels.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Two categories of participants are </a:t>
            </a:r>
            <a:r>
              <a:rPr lang="en-GB" sz="1500">
                <a:solidFill>
                  <a:schemeClr val="dk1"/>
                </a:solidFill>
              </a:rPr>
              <a:t>available</a:t>
            </a:r>
            <a:r>
              <a:rPr lang="en-GB" sz="1500">
                <a:solidFill>
                  <a:schemeClr val="dk1"/>
                </a:solidFill>
              </a:rPr>
              <a:t> here (95 Healthy, and 266 Depressed)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dataset  train via two machine learning techniques (Random forest, and XGBoost).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Comparing XGBoost to Random forest, XGBoost accurate in classifying data with 82.57% accuracy.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study objective identifying the qualities of label data.  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64" name="Google Shape;264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29825" y="809275"/>
            <a:ext cx="360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Featured Topics</a:t>
            </a:r>
            <a:endParaRPr sz="2500" b="1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51425" y="1624675"/>
            <a:ext cx="72927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Introduction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Workflow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Data Description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Features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Model Classification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Model Evaluation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Result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Conclusions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References </a:t>
            </a:r>
            <a:endParaRPr sz="1500"/>
          </a:p>
        </p:txBody>
      </p:sp>
      <p:sp>
        <p:nvSpPr>
          <p:cNvPr id="67" name="Google Shape;67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8" name="Google Shape;68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Conclusion</a:t>
            </a:r>
            <a:endParaRPr sz="2500" b="1"/>
          </a:p>
        </p:txBody>
      </p:sp>
      <p:sp>
        <p:nvSpPr>
          <p:cNvPr id="272" name="Google Shape;272;p32"/>
          <p:cNvSpPr txBox="1"/>
          <p:nvPr/>
        </p:nvSpPr>
        <p:spPr>
          <a:xfrm>
            <a:off x="803050" y="1795850"/>
            <a:ext cx="7538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Using the machine learning techniques for mental state detection from EEG signals.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Make the study more productive to diagnosis depression.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best accuracy we get from this research is 82.57%.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Google Shape;274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Future Work</a:t>
            </a:r>
            <a:endParaRPr sz="2500" b="1"/>
          </a:p>
        </p:txBody>
      </p:sp>
      <p:sp>
        <p:nvSpPr>
          <p:cNvPr id="282" name="Google Shape;282;p33"/>
          <p:cNvSpPr txBox="1"/>
          <p:nvPr/>
        </p:nvSpPr>
        <p:spPr>
          <a:xfrm>
            <a:off x="803050" y="2016300"/>
            <a:ext cx="75909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Making the algorithm more efficient to increase accuracy.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Trying different model to train and make a </a:t>
            </a:r>
            <a:r>
              <a:rPr lang="en-GB" sz="1500">
                <a:solidFill>
                  <a:schemeClr val="dk1"/>
                </a:solidFill>
              </a:rPr>
              <a:t>comparative</a:t>
            </a:r>
            <a:r>
              <a:rPr lang="en-GB" sz="1500">
                <a:solidFill>
                  <a:schemeClr val="dk1"/>
                </a:solidFill>
              </a:rPr>
              <a:t> analysis </a:t>
            </a:r>
            <a:r>
              <a:rPr lang="en-GB" sz="1500">
                <a:solidFill>
                  <a:schemeClr val="dk1"/>
                </a:solidFill>
              </a:rPr>
              <a:t>between</a:t>
            </a:r>
            <a:r>
              <a:rPr lang="en-GB" sz="1500">
                <a:solidFill>
                  <a:schemeClr val="dk1"/>
                </a:solidFill>
              </a:rPr>
              <a:t> those.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Evaluating different dataset to check the model </a:t>
            </a:r>
            <a:r>
              <a:rPr lang="en-GB" sz="1500">
                <a:solidFill>
                  <a:schemeClr val="dk1"/>
                </a:solidFill>
              </a:rPr>
              <a:t>performances</a:t>
            </a:r>
            <a:r>
              <a:rPr lang="en-GB" sz="1500">
                <a:solidFill>
                  <a:schemeClr val="dk1"/>
                </a:solidFill>
              </a:rPr>
              <a:t>. 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84" name="Google Shape;284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References</a:t>
            </a:r>
            <a:endParaRPr sz="2500" b="1"/>
          </a:p>
        </p:txBody>
      </p:sp>
      <p:sp>
        <p:nvSpPr>
          <p:cNvPr id="292" name="Google Shape;292;p34"/>
          <p:cNvSpPr txBox="1"/>
          <p:nvPr/>
        </p:nvSpPr>
        <p:spPr>
          <a:xfrm>
            <a:off x="1343900" y="1821350"/>
            <a:ext cx="61998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94" name="Google Shape;294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5" name="Google Shape;295;p34"/>
          <p:cNvSpPr txBox="1"/>
          <p:nvPr/>
        </p:nvSpPr>
        <p:spPr>
          <a:xfrm>
            <a:off x="662940" y="1602105"/>
            <a:ext cx="7809230" cy="24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Mahato, S., &amp; Paul, S. (2019). </a:t>
            </a:r>
            <a:r>
              <a:rPr lang="en-GB" b="1">
                <a:solidFill>
                  <a:schemeClr val="dk1"/>
                </a:solidFill>
              </a:rPr>
              <a:t>Electroencephalogram (EEG) signal analysis for diagnosis of major depressive disorder (MDD): A review</a:t>
            </a:r>
            <a:r>
              <a:rPr lang="en-GB">
                <a:solidFill>
                  <a:schemeClr val="dk1"/>
                </a:solidFill>
              </a:rPr>
              <a:t>. In </a:t>
            </a:r>
            <a:r>
              <a:rPr lang="en-GB" i="1">
                <a:solidFill>
                  <a:schemeClr val="dk1"/>
                </a:solidFill>
              </a:rPr>
              <a:t>Nanoelectronics, Circuits and Communication Systems</a:t>
            </a:r>
            <a:r>
              <a:rPr lang="en-GB">
                <a:solidFill>
                  <a:schemeClr val="dk1"/>
                </a:solidFill>
              </a:rPr>
              <a:t> (pp. 323–335). Springer Singapore.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Saeedi, A., Saeedi, M., Maghsoudi, A., &amp; Shalbaf, A. (2021). </a:t>
            </a:r>
            <a:r>
              <a:rPr lang="en-GB" b="1">
                <a:solidFill>
                  <a:schemeClr val="dk1"/>
                </a:solidFill>
              </a:rPr>
              <a:t>Major depressive disorder diagnosis based on effective connectivity in EEG signals: a convolutional neural network and long short-term memory approach</a:t>
            </a:r>
            <a:r>
              <a:rPr lang="en-GB">
                <a:solidFill>
                  <a:schemeClr val="dk1"/>
                </a:solidFill>
              </a:rPr>
              <a:t>. </a:t>
            </a:r>
            <a:r>
              <a:rPr lang="en-GB" i="1">
                <a:solidFill>
                  <a:schemeClr val="dk1"/>
                </a:solidFill>
              </a:rPr>
              <a:t>Cognitive Neurodynamics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 i="1">
                <a:solidFill>
                  <a:schemeClr val="dk1"/>
                </a:solidFill>
              </a:rPr>
              <a:t>15</a:t>
            </a:r>
            <a:r>
              <a:rPr lang="en-GB">
                <a:solidFill>
                  <a:schemeClr val="dk1"/>
                </a:solidFill>
              </a:rPr>
              <a:t>(2), 239–252. https://doi.org/10.1007/s11571-020-09619-0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Safayari, A., &amp; Bolhasani, H. (2021). </a:t>
            </a:r>
            <a:r>
              <a:rPr lang="en-GB" b="1">
                <a:solidFill>
                  <a:schemeClr val="dk1"/>
                </a:solidFill>
              </a:rPr>
              <a:t>Depression diagnosis by deep learning using EEG signals: A systematic review</a:t>
            </a:r>
            <a:r>
              <a:rPr lang="en-GB">
                <a:solidFill>
                  <a:schemeClr val="dk1"/>
                </a:solidFill>
              </a:rPr>
              <a:t>. </a:t>
            </a:r>
            <a:r>
              <a:rPr lang="en-GB" i="1">
                <a:solidFill>
                  <a:schemeClr val="dk1"/>
                </a:solidFill>
              </a:rPr>
              <a:t>Medicine in Novel Technology and Devices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 i="1">
                <a:solidFill>
                  <a:schemeClr val="dk1"/>
                </a:solidFill>
              </a:rPr>
              <a:t>12</a:t>
            </a:r>
            <a:r>
              <a:rPr lang="en-GB">
                <a:solidFill>
                  <a:schemeClr val="dk1"/>
                </a:solidFill>
              </a:rPr>
              <a:t>(100102), 100102. https://doi.org/10.1016/j.medntd.2021.100102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References (cont…)</a:t>
            </a:r>
            <a:endParaRPr sz="2500" b="1"/>
          </a:p>
        </p:txBody>
      </p:sp>
      <p:sp>
        <p:nvSpPr>
          <p:cNvPr id="303" name="Google Shape;303;p35"/>
          <p:cNvSpPr txBox="1"/>
          <p:nvPr/>
        </p:nvSpPr>
        <p:spPr>
          <a:xfrm>
            <a:off x="1343900" y="1821350"/>
            <a:ext cx="61998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2214775" y="2003500"/>
            <a:ext cx="131100" cy="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6" name="Google Shape;306;p35"/>
          <p:cNvSpPr txBox="1"/>
          <p:nvPr/>
        </p:nvSpPr>
        <p:spPr>
          <a:xfrm>
            <a:off x="667385" y="1361440"/>
            <a:ext cx="7809230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4"/>
            </a:pPr>
            <a:r>
              <a:rPr lang="en-GB">
                <a:solidFill>
                  <a:schemeClr val="dk1"/>
                </a:solidFill>
              </a:rPr>
              <a:t>Ay, B., Yildirim, O., Talo, M., Baloglu, U. B., Aydin, G., Puthankattil, S. D., &amp; Acharya, U. R. (2019). </a:t>
            </a:r>
            <a:r>
              <a:rPr lang="en-GB" b="1">
                <a:solidFill>
                  <a:schemeClr val="dk1"/>
                </a:solidFill>
              </a:rPr>
              <a:t>Automated depression detection using deep representation and sequence learning with EEG signals</a:t>
            </a:r>
            <a:r>
              <a:rPr lang="en-GB">
                <a:solidFill>
                  <a:schemeClr val="dk1"/>
                </a:solidFill>
              </a:rPr>
              <a:t>. Journal of Medical Systems, 43(7), 205. https://doi.org/10.1007/s10916-019-1345-y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4"/>
            </a:pPr>
            <a:r>
              <a:rPr lang="en-GB">
                <a:solidFill>
                  <a:schemeClr val="dk1"/>
                </a:solidFill>
              </a:rPr>
              <a:t>Cai, H., Yuan, Z., Gao, Y., Sun, S., Li, N., Tian, F., Xiao, H., Li, J., Yang, Z., Li, X., Zhao, Q., Liu, Z., Yao, Z., Yang, M., Peng, H., Zhu, J., Zhang, X., Gao, G., Zheng, F., … Hu, B. (2022). </a:t>
            </a:r>
            <a:r>
              <a:rPr lang="en-GB" b="1">
                <a:solidFill>
                  <a:schemeClr val="dk1"/>
                </a:solidFill>
              </a:rPr>
              <a:t>A multi-modal open dataset for mental-disorder analysis</a:t>
            </a:r>
            <a:r>
              <a:rPr lang="en-GB">
                <a:solidFill>
                  <a:schemeClr val="dk1"/>
                </a:solidFill>
              </a:rPr>
              <a:t>. Scientific Data</a:t>
            </a:r>
            <a:r>
              <a:rPr lang="en-GB">
                <a:solidFill>
                  <a:schemeClr val="dk1"/>
                </a:solidFill>
              </a:rPr>
              <a:t>, 9(1), 178. https://doi.org/10.1038/s41597-022-01211-x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4"/>
            </a:pPr>
            <a:r>
              <a:rPr lang="en-GB">
                <a:solidFill>
                  <a:schemeClr val="dk1"/>
                </a:solidFill>
              </a:rPr>
              <a:t>Ksibi, A., Zakariah, M., Menzli, L. J., Saidani, O., Almuqren, L., &amp; Hanafieh, R. A. M. (2023). </a:t>
            </a:r>
            <a:r>
              <a:rPr lang="en-GB" b="1">
                <a:solidFill>
                  <a:schemeClr val="dk1"/>
                </a:solidFill>
              </a:rPr>
              <a:t>Electroencephalography-based depression detection using multiple machine learning techniques</a:t>
            </a:r>
            <a:r>
              <a:rPr lang="en-GB">
                <a:solidFill>
                  <a:schemeClr val="dk1"/>
                </a:solidFill>
              </a:rPr>
              <a:t>. Diagnostics (Basel, Switzerland), 13(10). https://doi.org/10.3390/diagnostics13101779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15250" y="809275"/>
            <a:ext cx="3001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</a:rPr>
              <a:t>Introduction</a:t>
            </a:r>
            <a:endParaRPr sz="2500" b="1"/>
          </a:p>
        </p:txBody>
      </p:sp>
      <p:sp>
        <p:nvSpPr>
          <p:cNvPr id="76" name="Google Shape;76;p15"/>
          <p:cNvSpPr txBox="1"/>
          <p:nvPr/>
        </p:nvSpPr>
        <p:spPr>
          <a:xfrm>
            <a:off x="803050" y="1508100"/>
            <a:ext cx="66153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Depression is a mental disorder affecting behavior, </a:t>
            </a:r>
            <a:r>
              <a:rPr lang="en-GB" sz="1500"/>
              <a:t>routines</a:t>
            </a:r>
            <a:r>
              <a:rPr lang="en-GB" sz="1500"/>
              <a:t>, feelings, and physical health.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Electroencephalogram (EEG) measures brain </a:t>
            </a:r>
            <a:r>
              <a:rPr lang="en-GB" sz="1500"/>
              <a:t>electrical</a:t>
            </a:r>
            <a:r>
              <a:rPr lang="en-GB" sz="1500"/>
              <a:t> activity via electrode on the scalp.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Psychiatrist utilize EEG  as a cost-efficient and prevalent method to diagnose depression in patients.  </a:t>
            </a:r>
            <a:endParaRPr sz="15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5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17570" y="3263845"/>
            <a:ext cx="2826425" cy="18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Workflow</a:t>
            </a:r>
            <a:r>
              <a:rPr lang="en-GB" sz="2500" b="1">
                <a:solidFill>
                  <a:srgbClr val="000000"/>
                </a:solidFill>
              </a:rPr>
              <a:t> </a:t>
            </a:r>
            <a:endParaRPr sz="2500" b="1"/>
          </a:p>
        </p:txBody>
      </p:sp>
      <p:sp>
        <p:nvSpPr>
          <p:cNvPr id="88" name="Google Shape;88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74575" y="1337238"/>
            <a:ext cx="6372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Data Description</a:t>
            </a:r>
            <a:r>
              <a:rPr lang="en-GB" sz="2500" b="1">
                <a:solidFill>
                  <a:srgbClr val="000000"/>
                </a:solidFill>
              </a:rPr>
              <a:t> </a:t>
            </a:r>
            <a:endParaRPr sz="2500" b="1"/>
          </a:p>
        </p:txBody>
      </p:sp>
      <p:sp>
        <p:nvSpPr>
          <p:cNvPr id="97" name="Google Shape;97;p17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We used secondary dataset collected from Kaggle.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We got 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95 healthy participants and 266 are depressed participants.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5 minutes eye closed resting state EEG data collected from 19 channels with 500 Hz sampling rate.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Power spectral density calculated for 19 channels using 6 frequency band which contain (19*6) = 114 PSD column.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Coherence is measured between every pair of electrodes for each frequency band. Which contain (19*(19-1)/2) = 171 coherence values for each 6 frequency bands containing (171*6) = 1026 coherence columns. 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8" name="Google Shape;98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Data Description </a:t>
            </a:r>
            <a:r>
              <a:rPr lang="en-GB" sz="2500" b="1">
                <a:solidFill>
                  <a:schemeClr val="dk1"/>
                </a:solidFill>
              </a:rPr>
              <a:t>(cont…) </a:t>
            </a:r>
            <a:r>
              <a:rPr lang="en-GB" sz="2500" b="1">
                <a:solidFill>
                  <a:srgbClr val="000000"/>
                </a:solidFill>
              </a:rPr>
              <a:t> </a:t>
            </a:r>
            <a:endParaRPr sz="2500" b="1"/>
          </a:p>
        </p:txBody>
      </p:sp>
      <p:sp>
        <p:nvSpPr>
          <p:cNvPr id="106" name="Google Shape;106;p18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The dataset contain 6 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frequency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band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-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Delta [1-4 Hz]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-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Theta [4-8 Hz]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-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Alpha [8-12 Hz]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-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Beta [12-25 Hz]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-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High beta [25-30 Hz]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-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Gamma [30-40 Hz]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07" name="Google Shape;107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Data Description (cont…)</a:t>
            </a:r>
            <a:r>
              <a:rPr lang="en-GB" sz="2500" b="1">
                <a:solidFill>
                  <a:srgbClr val="000000"/>
                </a:solidFill>
              </a:rPr>
              <a:t> </a:t>
            </a:r>
            <a:endParaRPr sz="2500" b="1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59150" y="1741700"/>
            <a:ext cx="2587650" cy="23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5914175" y="4152675"/>
            <a:ext cx="28776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Fig: Electrode placement on scalp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19 channels 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used for </a:t>
            </a: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recording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EEG signal</a:t>
            </a: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. 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Symmetrical anterior frontal (Fp1, Fp2)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Frontal (F3, F4, Fz, F7, F8)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Central (C3, C4, Cz)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Parietal (P3, P4, Pz)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Occipital (O1, O2)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 panose="020B0604030504040204"/>
              <a:buChar char="●"/>
            </a:pPr>
            <a:r>
              <a:rPr lang="en-GB" sz="1500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Temporal (T3, T4, T5, T6)</a:t>
            </a:r>
            <a:endParaRPr sz="1500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8" name="Google Shape;118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Features</a:t>
            </a:r>
            <a:endParaRPr sz="2500" b="1"/>
          </a:p>
        </p:txBody>
      </p:sp>
      <p:sp>
        <p:nvSpPr>
          <p:cNvPr id="126" name="Google Shape;126;p20"/>
          <p:cNvSpPr txBox="1"/>
          <p:nvPr/>
        </p:nvSpPr>
        <p:spPr>
          <a:xfrm>
            <a:off x="881550" y="1486225"/>
            <a:ext cx="6811800" cy="29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Removing unwanted column from dataset. (serial_no, gender, education, and null values).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Specifying only delta, theta, alpha, beta frequency bands columns and use those columns as 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features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for our models.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Encoding 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specific</a:t>
            </a: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disorders which represent the target variable for the Machine Learning model.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7" name="Google Shape;127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46797" y="0"/>
            <a:ext cx="497203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048" cy="8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15250" y="809275"/>
            <a:ext cx="80571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 b="1"/>
              <a:t>Data Segmentation</a:t>
            </a:r>
            <a:endParaRPr lang="en-US" altLang="en-GB" sz="2500" b="1"/>
          </a:p>
        </p:txBody>
      </p:sp>
      <p:sp>
        <p:nvSpPr>
          <p:cNvPr id="135" name="Google Shape;135;p21"/>
          <p:cNvSpPr txBox="1"/>
          <p:nvPr/>
        </p:nvSpPr>
        <p:spPr>
          <a:xfrm>
            <a:off x="888825" y="1682850"/>
            <a:ext cx="68118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Split the data into two part (train, test).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 panose="020B0604030504040204"/>
              <a:buChar char="●"/>
            </a:pPr>
            <a:r>
              <a:rPr lang="en-GB" sz="1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Assign ratio train 70% and test 30%.  </a:t>
            </a: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6" name="Google Shape;136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6486</Words>
  <Application>WPS Presentation</Application>
  <PresentationFormat/>
  <Paragraphs>384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</vt:lpstr>
      <vt:lpstr>Tahoma</vt:lpstr>
      <vt:lpstr>Microsoft YaHei</vt:lpstr>
      <vt:lpstr>Arial Unicode MS</vt:lpstr>
      <vt:lpstr>Times New Roman</vt:lpstr>
      <vt:lpstr>等线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POLOK</cp:lastModifiedBy>
  <cp:revision>4</cp:revision>
  <dcterms:created xsi:type="dcterms:W3CDTF">2024-01-12T21:36:17Z</dcterms:created>
  <dcterms:modified xsi:type="dcterms:W3CDTF">2024-01-12T21:54:10Z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D96C962239944BD4B130D73EEA281BC8_12</vt:lpwstr>
  </property>
  <property fmtid="{D5CDD505-2E9C-101B-9397-08002B2CF9AE}" pid="3" name="KSOProductBuildVer">
    <vt:lpwstr>1033-12.2.0.13412</vt:lpwstr>
  </property>
</Properties>
</file>