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79D-4AB5-BED5-85E4D4B5FE19}"/>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79D-4AB5-BED5-85E4D4B5FE19}"/>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79D-4AB5-BED5-85E4D4B5FE19}"/>
            </c:ext>
          </c:extLst>
        </c:ser>
        <c:dLbls>
          <c:showLegendKey val="0"/>
          <c:showVal val="0"/>
          <c:showCatName val="0"/>
          <c:showSerName val="0"/>
          <c:showPercent val="0"/>
          <c:showBubbleSize val="0"/>
        </c:dLbls>
        <c:gapWidth val="219"/>
        <c:overlap val="-27"/>
        <c:axId val="1889497440"/>
        <c:axId val="1889494944"/>
      </c:barChart>
      <c:catAx>
        <c:axId val="188949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9494944"/>
        <c:crosses val="autoZero"/>
        <c:auto val="1"/>
        <c:lblAlgn val="ctr"/>
        <c:lblOffset val="100"/>
        <c:noMultiLvlLbl val="0"/>
      </c:catAx>
      <c:valAx>
        <c:axId val="188949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94974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D71-44B0-A145-25451B992B5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D71-44B0-A145-25451B992B5C}"/>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D71-44B0-A145-25451B992B5C}"/>
            </c:ext>
          </c:extLst>
        </c:ser>
        <c:dLbls>
          <c:showLegendKey val="0"/>
          <c:showVal val="0"/>
          <c:showCatName val="0"/>
          <c:showSerName val="0"/>
          <c:showPercent val="0"/>
          <c:showBubbleSize val="0"/>
        </c:dLbls>
        <c:gapWidth val="219"/>
        <c:overlap val="-27"/>
        <c:axId val="1887393840"/>
        <c:axId val="1887390928"/>
      </c:barChart>
      <c:catAx>
        <c:axId val="188739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7390928"/>
        <c:crosses val="autoZero"/>
        <c:auto val="1"/>
        <c:lblAlgn val="ctr"/>
        <c:lblOffset val="100"/>
        <c:noMultiLvlLbl val="0"/>
      </c:catAx>
      <c:valAx>
        <c:axId val="188739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73938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C6-402A-A98A-E249F29F322A}"/>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CAC9C7-5CD8-49DF-8AD1-9242F3FE2B34}" type="doc">
      <dgm:prSet loTypeId="urn:microsoft.com/office/officeart/2005/8/layout/hProcess9" loCatId="process" qsTypeId="urn:microsoft.com/office/officeart/2005/8/quickstyle/simple1" qsCatId="simple" csTypeId="urn:microsoft.com/office/officeart/2005/8/colors/accent1_2" csCatId="accent1" phldr="1"/>
      <dgm:spPr/>
    </dgm:pt>
    <dgm:pt modelId="{F4A3D746-B816-479A-BC12-0F3C7E1971D0}">
      <dgm:prSet phldrT="[Text]"/>
      <dgm:spPr/>
      <dgm:t>
        <a:bodyPr/>
        <a:lstStyle/>
        <a:p>
          <a:r>
            <a:rPr lang="en-US" dirty="0" smtClean="0"/>
            <a:t>Twitter</a:t>
          </a:r>
          <a:endParaRPr lang="en-US" dirty="0"/>
        </a:p>
      </dgm:t>
    </dgm:pt>
    <dgm:pt modelId="{40AF8726-F265-4BB5-92AB-EE7618074663}" type="parTrans" cxnId="{E2D3DD80-6D4A-4387-A57C-E5260D14C54E}">
      <dgm:prSet/>
      <dgm:spPr/>
      <dgm:t>
        <a:bodyPr/>
        <a:lstStyle/>
        <a:p>
          <a:endParaRPr lang="en-US"/>
        </a:p>
      </dgm:t>
    </dgm:pt>
    <dgm:pt modelId="{267AFC9B-77D6-4BED-A03C-F49B91E07287}" type="sibTrans" cxnId="{E2D3DD80-6D4A-4387-A57C-E5260D14C54E}">
      <dgm:prSet/>
      <dgm:spPr/>
      <dgm:t>
        <a:bodyPr/>
        <a:lstStyle/>
        <a:p>
          <a:endParaRPr lang="en-US"/>
        </a:p>
      </dgm:t>
    </dgm:pt>
    <dgm:pt modelId="{8AE57725-4D74-4D53-BD44-1B9465608D5E}">
      <dgm:prSet phldrT="[Text]"/>
      <dgm:spPr/>
      <dgm:t>
        <a:bodyPr/>
        <a:lstStyle/>
        <a:p>
          <a:r>
            <a:rPr lang="en-US" dirty="0" smtClean="0"/>
            <a:t>Flume</a:t>
          </a:r>
          <a:endParaRPr lang="en-US" dirty="0"/>
        </a:p>
      </dgm:t>
    </dgm:pt>
    <dgm:pt modelId="{AA380DD8-8B4B-4EA2-B8CB-5338CA7EF72B}" type="parTrans" cxnId="{42CE5BC9-7387-4E7E-9ADA-46BC74F3AD54}">
      <dgm:prSet/>
      <dgm:spPr/>
      <dgm:t>
        <a:bodyPr/>
        <a:lstStyle/>
        <a:p>
          <a:endParaRPr lang="en-US"/>
        </a:p>
      </dgm:t>
    </dgm:pt>
    <dgm:pt modelId="{5A2ABB94-5012-473A-8054-44E1B4500575}" type="sibTrans" cxnId="{42CE5BC9-7387-4E7E-9ADA-46BC74F3AD54}">
      <dgm:prSet/>
      <dgm:spPr/>
      <dgm:t>
        <a:bodyPr/>
        <a:lstStyle/>
        <a:p>
          <a:endParaRPr lang="en-US"/>
        </a:p>
      </dgm:t>
    </dgm:pt>
    <dgm:pt modelId="{53C118B0-006F-46D5-A0B0-1E700DCCFF0C}">
      <dgm:prSet phldrT="[Text]"/>
      <dgm:spPr/>
      <dgm:t>
        <a:bodyPr/>
        <a:lstStyle/>
        <a:p>
          <a:r>
            <a:rPr lang="en-US" dirty="0" smtClean="0"/>
            <a:t>Kafka</a:t>
          </a:r>
          <a:endParaRPr lang="en-US" dirty="0"/>
        </a:p>
      </dgm:t>
    </dgm:pt>
    <dgm:pt modelId="{FD8E134C-0EF1-45DB-8D4F-71B4C3D71915}" type="parTrans" cxnId="{97B10441-9333-4C6C-9960-68A72D83129C}">
      <dgm:prSet/>
      <dgm:spPr/>
      <dgm:t>
        <a:bodyPr/>
        <a:lstStyle/>
        <a:p>
          <a:endParaRPr lang="en-US"/>
        </a:p>
      </dgm:t>
    </dgm:pt>
    <dgm:pt modelId="{BF49D562-BB55-49B1-A2D4-BE5D46B681CE}" type="sibTrans" cxnId="{97B10441-9333-4C6C-9960-68A72D83129C}">
      <dgm:prSet/>
      <dgm:spPr/>
      <dgm:t>
        <a:bodyPr/>
        <a:lstStyle/>
        <a:p>
          <a:endParaRPr lang="en-US"/>
        </a:p>
      </dgm:t>
    </dgm:pt>
    <dgm:pt modelId="{A5830BFB-8896-4476-B6D7-2D18217A899B}">
      <dgm:prSet phldrT="[Text]"/>
      <dgm:spPr/>
      <dgm:t>
        <a:bodyPr/>
        <a:lstStyle/>
        <a:p>
          <a:r>
            <a:rPr lang="en-US" dirty="0" smtClean="0"/>
            <a:t>Spark Streaming to </a:t>
          </a:r>
          <a:r>
            <a:rPr lang="en-US" dirty="0" err="1" smtClean="0"/>
            <a:t>HBase</a:t>
          </a:r>
          <a:endParaRPr lang="en-US" dirty="0"/>
        </a:p>
      </dgm:t>
    </dgm:pt>
    <dgm:pt modelId="{618E3BD1-F295-4D2D-B4A4-FA017B70724E}" type="parTrans" cxnId="{E81B46C8-73BB-42A6-B2B5-E566C992E615}">
      <dgm:prSet/>
      <dgm:spPr/>
      <dgm:t>
        <a:bodyPr/>
        <a:lstStyle/>
        <a:p>
          <a:endParaRPr lang="en-US"/>
        </a:p>
      </dgm:t>
    </dgm:pt>
    <dgm:pt modelId="{00961F90-9171-4460-A429-30E3E5D58010}" type="sibTrans" cxnId="{E81B46C8-73BB-42A6-B2B5-E566C992E615}">
      <dgm:prSet/>
      <dgm:spPr/>
      <dgm:t>
        <a:bodyPr/>
        <a:lstStyle/>
        <a:p>
          <a:endParaRPr lang="en-US"/>
        </a:p>
      </dgm:t>
    </dgm:pt>
    <dgm:pt modelId="{8C8F7F1B-1BC8-4E2E-9DAE-2749057D2037}">
      <dgm:prSet phldrT="[Text]"/>
      <dgm:spPr/>
      <dgm:t>
        <a:bodyPr/>
        <a:lstStyle/>
        <a:p>
          <a:r>
            <a:rPr lang="en-US" dirty="0" smtClean="0"/>
            <a:t>Data Representation</a:t>
          </a:r>
          <a:endParaRPr lang="en-US" dirty="0"/>
        </a:p>
      </dgm:t>
    </dgm:pt>
    <dgm:pt modelId="{7BB4EFA3-33B9-47FF-A554-E8363A0FA5E4}" type="parTrans" cxnId="{28F9A6BD-BC99-49A6-8536-225BFC4D2721}">
      <dgm:prSet/>
      <dgm:spPr/>
      <dgm:t>
        <a:bodyPr/>
        <a:lstStyle/>
        <a:p>
          <a:endParaRPr lang="en-US"/>
        </a:p>
      </dgm:t>
    </dgm:pt>
    <dgm:pt modelId="{A1CC6510-4D59-45F8-A8EE-0698F1BC074E}" type="sibTrans" cxnId="{28F9A6BD-BC99-49A6-8536-225BFC4D2721}">
      <dgm:prSet/>
      <dgm:spPr/>
      <dgm:t>
        <a:bodyPr/>
        <a:lstStyle/>
        <a:p>
          <a:endParaRPr lang="en-US"/>
        </a:p>
      </dgm:t>
    </dgm:pt>
    <dgm:pt modelId="{69262405-6E96-41CC-8A87-A58DEAB8B587}" type="pres">
      <dgm:prSet presAssocID="{FFCAC9C7-5CD8-49DF-8AD1-9242F3FE2B34}" presName="CompostProcess" presStyleCnt="0">
        <dgm:presLayoutVars>
          <dgm:dir/>
          <dgm:resizeHandles val="exact"/>
        </dgm:presLayoutVars>
      </dgm:prSet>
      <dgm:spPr/>
    </dgm:pt>
    <dgm:pt modelId="{296FD787-B02D-4EE9-9C5D-7817135E1DE6}" type="pres">
      <dgm:prSet presAssocID="{FFCAC9C7-5CD8-49DF-8AD1-9242F3FE2B34}" presName="arrow" presStyleLbl="bgShp" presStyleIdx="0" presStyleCnt="1"/>
      <dgm:spPr/>
    </dgm:pt>
    <dgm:pt modelId="{CEB12994-43D4-4385-8B18-2DC6D3FC50E5}" type="pres">
      <dgm:prSet presAssocID="{FFCAC9C7-5CD8-49DF-8AD1-9242F3FE2B34}" presName="linearProcess" presStyleCnt="0"/>
      <dgm:spPr/>
    </dgm:pt>
    <dgm:pt modelId="{4322906C-F2CD-476C-BAAD-A1D7DC5BE547}" type="pres">
      <dgm:prSet presAssocID="{F4A3D746-B816-479A-BC12-0F3C7E1971D0}" presName="textNode" presStyleLbl="node1" presStyleIdx="0" presStyleCnt="5">
        <dgm:presLayoutVars>
          <dgm:bulletEnabled val="1"/>
        </dgm:presLayoutVars>
      </dgm:prSet>
      <dgm:spPr/>
      <dgm:t>
        <a:bodyPr/>
        <a:lstStyle/>
        <a:p>
          <a:endParaRPr lang="en-US"/>
        </a:p>
      </dgm:t>
    </dgm:pt>
    <dgm:pt modelId="{04D7ECE4-1F14-4E28-AF6C-B55FE529FBC7}" type="pres">
      <dgm:prSet presAssocID="{267AFC9B-77D6-4BED-A03C-F49B91E07287}" presName="sibTrans" presStyleCnt="0"/>
      <dgm:spPr/>
    </dgm:pt>
    <dgm:pt modelId="{C39E3405-B6FB-4214-92BC-BF1E314B0B19}" type="pres">
      <dgm:prSet presAssocID="{8AE57725-4D74-4D53-BD44-1B9465608D5E}" presName="textNode" presStyleLbl="node1" presStyleIdx="1" presStyleCnt="5">
        <dgm:presLayoutVars>
          <dgm:bulletEnabled val="1"/>
        </dgm:presLayoutVars>
      </dgm:prSet>
      <dgm:spPr/>
    </dgm:pt>
    <dgm:pt modelId="{E975657F-1509-4376-9873-FF738525015C}" type="pres">
      <dgm:prSet presAssocID="{5A2ABB94-5012-473A-8054-44E1B4500575}" presName="sibTrans" presStyleCnt="0"/>
      <dgm:spPr/>
    </dgm:pt>
    <dgm:pt modelId="{4FF8675D-B91E-4579-93DA-009BCD656E3A}" type="pres">
      <dgm:prSet presAssocID="{53C118B0-006F-46D5-A0B0-1E700DCCFF0C}" presName="textNode" presStyleLbl="node1" presStyleIdx="2" presStyleCnt="5">
        <dgm:presLayoutVars>
          <dgm:bulletEnabled val="1"/>
        </dgm:presLayoutVars>
      </dgm:prSet>
      <dgm:spPr/>
    </dgm:pt>
    <dgm:pt modelId="{9FB21695-9E28-41E6-9200-F1E413A01574}" type="pres">
      <dgm:prSet presAssocID="{BF49D562-BB55-49B1-A2D4-BE5D46B681CE}" presName="sibTrans" presStyleCnt="0"/>
      <dgm:spPr/>
    </dgm:pt>
    <dgm:pt modelId="{E496C347-C3FC-4BC7-972F-E241D7D0D781}" type="pres">
      <dgm:prSet presAssocID="{A5830BFB-8896-4476-B6D7-2D18217A899B}" presName="textNode" presStyleLbl="node1" presStyleIdx="3" presStyleCnt="5">
        <dgm:presLayoutVars>
          <dgm:bulletEnabled val="1"/>
        </dgm:presLayoutVars>
      </dgm:prSet>
      <dgm:spPr/>
      <dgm:t>
        <a:bodyPr/>
        <a:lstStyle/>
        <a:p>
          <a:endParaRPr lang="en-US"/>
        </a:p>
      </dgm:t>
    </dgm:pt>
    <dgm:pt modelId="{FB4B886C-9C15-49F6-8D1A-CA02026F94F4}" type="pres">
      <dgm:prSet presAssocID="{00961F90-9171-4460-A429-30E3E5D58010}" presName="sibTrans" presStyleCnt="0"/>
      <dgm:spPr/>
    </dgm:pt>
    <dgm:pt modelId="{3222A8BD-7506-47F3-9235-7A8295097DB3}" type="pres">
      <dgm:prSet presAssocID="{8C8F7F1B-1BC8-4E2E-9DAE-2749057D2037}" presName="textNode" presStyleLbl="node1" presStyleIdx="4" presStyleCnt="5">
        <dgm:presLayoutVars>
          <dgm:bulletEnabled val="1"/>
        </dgm:presLayoutVars>
      </dgm:prSet>
      <dgm:spPr/>
      <dgm:t>
        <a:bodyPr/>
        <a:lstStyle/>
        <a:p>
          <a:endParaRPr lang="en-US"/>
        </a:p>
      </dgm:t>
    </dgm:pt>
  </dgm:ptLst>
  <dgm:cxnLst>
    <dgm:cxn modelId="{C6FDA0FD-328E-4A3A-8F06-2D4175FB6B20}" type="presOf" srcId="{F4A3D746-B816-479A-BC12-0F3C7E1971D0}" destId="{4322906C-F2CD-476C-BAAD-A1D7DC5BE547}" srcOrd="0" destOrd="0" presId="urn:microsoft.com/office/officeart/2005/8/layout/hProcess9"/>
    <dgm:cxn modelId="{E2D3DD80-6D4A-4387-A57C-E5260D14C54E}" srcId="{FFCAC9C7-5CD8-49DF-8AD1-9242F3FE2B34}" destId="{F4A3D746-B816-479A-BC12-0F3C7E1971D0}" srcOrd="0" destOrd="0" parTransId="{40AF8726-F265-4BB5-92AB-EE7618074663}" sibTransId="{267AFC9B-77D6-4BED-A03C-F49B91E07287}"/>
    <dgm:cxn modelId="{42CE5BC9-7387-4E7E-9ADA-46BC74F3AD54}" srcId="{FFCAC9C7-5CD8-49DF-8AD1-9242F3FE2B34}" destId="{8AE57725-4D74-4D53-BD44-1B9465608D5E}" srcOrd="1" destOrd="0" parTransId="{AA380DD8-8B4B-4EA2-B8CB-5338CA7EF72B}" sibTransId="{5A2ABB94-5012-473A-8054-44E1B4500575}"/>
    <dgm:cxn modelId="{28F9A6BD-BC99-49A6-8536-225BFC4D2721}" srcId="{FFCAC9C7-5CD8-49DF-8AD1-9242F3FE2B34}" destId="{8C8F7F1B-1BC8-4E2E-9DAE-2749057D2037}" srcOrd="4" destOrd="0" parTransId="{7BB4EFA3-33B9-47FF-A554-E8363A0FA5E4}" sibTransId="{A1CC6510-4D59-45F8-A8EE-0698F1BC074E}"/>
    <dgm:cxn modelId="{87D45E68-D16D-408F-AA70-48C1FD8BDEE0}" type="presOf" srcId="{A5830BFB-8896-4476-B6D7-2D18217A899B}" destId="{E496C347-C3FC-4BC7-972F-E241D7D0D781}" srcOrd="0" destOrd="0" presId="urn:microsoft.com/office/officeart/2005/8/layout/hProcess9"/>
    <dgm:cxn modelId="{904C31C9-C0D4-4BA6-A106-50190E03A967}" type="presOf" srcId="{8C8F7F1B-1BC8-4E2E-9DAE-2749057D2037}" destId="{3222A8BD-7506-47F3-9235-7A8295097DB3}" srcOrd="0" destOrd="0" presId="urn:microsoft.com/office/officeart/2005/8/layout/hProcess9"/>
    <dgm:cxn modelId="{97B10441-9333-4C6C-9960-68A72D83129C}" srcId="{FFCAC9C7-5CD8-49DF-8AD1-9242F3FE2B34}" destId="{53C118B0-006F-46D5-A0B0-1E700DCCFF0C}" srcOrd="2" destOrd="0" parTransId="{FD8E134C-0EF1-45DB-8D4F-71B4C3D71915}" sibTransId="{BF49D562-BB55-49B1-A2D4-BE5D46B681CE}"/>
    <dgm:cxn modelId="{39CE3ED8-A753-4EAF-810C-755E53DBE7B3}" type="presOf" srcId="{8AE57725-4D74-4D53-BD44-1B9465608D5E}" destId="{C39E3405-B6FB-4214-92BC-BF1E314B0B19}" srcOrd="0" destOrd="0" presId="urn:microsoft.com/office/officeart/2005/8/layout/hProcess9"/>
    <dgm:cxn modelId="{E81B46C8-73BB-42A6-B2B5-E566C992E615}" srcId="{FFCAC9C7-5CD8-49DF-8AD1-9242F3FE2B34}" destId="{A5830BFB-8896-4476-B6D7-2D18217A899B}" srcOrd="3" destOrd="0" parTransId="{618E3BD1-F295-4D2D-B4A4-FA017B70724E}" sibTransId="{00961F90-9171-4460-A429-30E3E5D58010}"/>
    <dgm:cxn modelId="{0D0115AE-4EAF-40D6-8BB1-B1C2A20A6AEC}" type="presOf" srcId="{FFCAC9C7-5CD8-49DF-8AD1-9242F3FE2B34}" destId="{69262405-6E96-41CC-8A87-A58DEAB8B587}" srcOrd="0" destOrd="0" presId="urn:microsoft.com/office/officeart/2005/8/layout/hProcess9"/>
    <dgm:cxn modelId="{A7F0A898-4E2F-4B54-8FED-9783D4E43DAE}" type="presOf" srcId="{53C118B0-006F-46D5-A0B0-1E700DCCFF0C}" destId="{4FF8675D-B91E-4579-93DA-009BCD656E3A}" srcOrd="0" destOrd="0" presId="urn:microsoft.com/office/officeart/2005/8/layout/hProcess9"/>
    <dgm:cxn modelId="{9B994928-CCF5-4386-8F94-1EAB93A7DB8C}" type="presParOf" srcId="{69262405-6E96-41CC-8A87-A58DEAB8B587}" destId="{296FD787-B02D-4EE9-9C5D-7817135E1DE6}" srcOrd="0" destOrd="0" presId="urn:microsoft.com/office/officeart/2005/8/layout/hProcess9"/>
    <dgm:cxn modelId="{5885C969-0A4C-44A1-BCFC-6E43E02D3F6E}" type="presParOf" srcId="{69262405-6E96-41CC-8A87-A58DEAB8B587}" destId="{CEB12994-43D4-4385-8B18-2DC6D3FC50E5}" srcOrd="1" destOrd="0" presId="urn:microsoft.com/office/officeart/2005/8/layout/hProcess9"/>
    <dgm:cxn modelId="{A9856305-2D03-4387-A2A5-4C41344A60BB}" type="presParOf" srcId="{CEB12994-43D4-4385-8B18-2DC6D3FC50E5}" destId="{4322906C-F2CD-476C-BAAD-A1D7DC5BE547}" srcOrd="0" destOrd="0" presId="urn:microsoft.com/office/officeart/2005/8/layout/hProcess9"/>
    <dgm:cxn modelId="{3346EFE3-888E-46FB-B449-77D5B9781E6F}" type="presParOf" srcId="{CEB12994-43D4-4385-8B18-2DC6D3FC50E5}" destId="{04D7ECE4-1F14-4E28-AF6C-B55FE529FBC7}" srcOrd="1" destOrd="0" presId="urn:microsoft.com/office/officeart/2005/8/layout/hProcess9"/>
    <dgm:cxn modelId="{D9D40B58-466F-420C-B41D-55C93EEF65CA}" type="presParOf" srcId="{CEB12994-43D4-4385-8B18-2DC6D3FC50E5}" destId="{C39E3405-B6FB-4214-92BC-BF1E314B0B19}" srcOrd="2" destOrd="0" presId="urn:microsoft.com/office/officeart/2005/8/layout/hProcess9"/>
    <dgm:cxn modelId="{7FA323C0-8CA6-4EB5-B16A-D265E1F5F7F1}" type="presParOf" srcId="{CEB12994-43D4-4385-8B18-2DC6D3FC50E5}" destId="{E975657F-1509-4376-9873-FF738525015C}" srcOrd="3" destOrd="0" presId="urn:microsoft.com/office/officeart/2005/8/layout/hProcess9"/>
    <dgm:cxn modelId="{53B9E1FF-E69E-448C-8757-A8B11E53E1C4}" type="presParOf" srcId="{CEB12994-43D4-4385-8B18-2DC6D3FC50E5}" destId="{4FF8675D-B91E-4579-93DA-009BCD656E3A}" srcOrd="4" destOrd="0" presId="urn:microsoft.com/office/officeart/2005/8/layout/hProcess9"/>
    <dgm:cxn modelId="{45E37E51-3A67-4140-A666-AA42659E8F33}" type="presParOf" srcId="{CEB12994-43D4-4385-8B18-2DC6D3FC50E5}" destId="{9FB21695-9E28-41E6-9200-F1E413A01574}" srcOrd="5" destOrd="0" presId="urn:microsoft.com/office/officeart/2005/8/layout/hProcess9"/>
    <dgm:cxn modelId="{1A544746-56A4-4FD0-B47E-323F273C0395}" type="presParOf" srcId="{CEB12994-43D4-4385-8B18-2DC6D3FC50E5}" destId="{E496C347-C3FC-4BC7-972F-E241D7D0D781}" srcOrd="6" destOrd="0" presId="urn:microsoft.com/office/officeart/2005/8/layout/hProcess9"/>
    <dgm:cxn modelId="{AA215B0D-E581-45DF-8335-C2F2EEB10797}" type="presParOf" srcId="{CEB12994-43D4-4385-8B18-2DC6D3FC50E5}" destId="{FB4B886C-9C15-49F6-8D1A-CA02026F94F4}" srcOrd="7" destOrd="0" presId="urn:microsoft.com/office/officeart/2005/8/layout/hProcess9"/>
    <dgm:cxn modelId="{EF6AE698-2542-48F1-9706-A33238CDC89D}" type="presParOf" srcId="{CEB12994-43D4-4385-8B18-2DC6D3FC50E5}" destId="{3222A8BD-7506-47F3-9235-7A8295097DB3}"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FD787-B02D-4EE9-9C5D-7817135E1DE6}">
      <dsp:nvSpPr>
        <dsp:cNvPr id="0" name=""/>
        <dsp:cNvSpPr/>
      </dsp:nvSpPr>
      <dsp:spPr>
        <a:xfrm>
          <a:off x="811529" y="0"/>
          <a:ext cx="9197340" cy="402431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22906C-F2CD-476C-BAAD-A1D7DC5BE547}">
      <dsp:nvSpPr>
        <dsp:cNvPr id="0" name=""/>
        <dsp:cNvSpPr/>
      </dsp:nvSpPr>
      <dsp:spPr>
        <a:xfrm>
          <a:off x="4755" y="1207293"/>
          <a:ext cx="2079017" cy="1609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Twitter</a:t>
          </a:r>
          <a:endParaRPr lang="en-US" sz="1900" kern="1200" dirty="0"/>
        </a:p>
      </dsp:txBody>
      <dsp:txXfrm>
        <a:off x="83335" y="1285873"/>
        <a:ext cx="1921857" cy="1452565"/>
      </dsp:txXfrm>
    </dsp:sp>
    <dsp:sp modelId="{C39E3405-B6FB-4214-92BC-BF1E314B0B19}">
      <dsp:nvSpPr>
        <dsp:cNvPr id="0" name=""/>
        <dsp:cNvSpPr/>
      </dsp:nvSpPr>
      <dsp:spPr>
        <a:xfrm>
          <a:off x="2187723" y="1207293"/>
          <a:ext cx="2079017" cy="1609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Flume</a:t>
          </a:r>
          <a:endParaRPr lang="en-US" sz="1900" kern="1200" dirty="0"/>
        </a:p>
      </dsp:txBody>
      <dsp:txXfrm>
        <a:off x="2266303" y="1285873"/>
        <a:ext cx="1921857" cy="1452565"/>
      </dsp:txXfrm>
    </dsp:sp>
    <dsp:sp modelId="{4FF8675D-B91E-4579-93DA-009BCD656E3A}">
      <dsp:nvSpPr>
        <dsp:cNvPr id="0" name=""/>
        <dsp:cNvSpPr/>
      </dsp:nvSpPr>
      <dsp:spPr>
        <a:xfrm>
          <a:off x="4370691" y="1207293"/>
          <a:ext cx="2079017" cy="1609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Kafka</a:t>
          </a:r>
          <a:endParaRPr lang="en-US" sz="1900" kern="1200" dirty="0"/>
        </a:p>
      </dsp:txBody>
      <dsp:txXfrm>
        <a:off x="4449271" y="1285873"/>
        <a:ext cx="1921857" cy="1452565"/>
      </dsp:txXfrm>
    </dsp:sp>
    <dsp:sp modelId="{E496C347-C3FC-4BC7-972F-E241D7D0D781}">
      <dsp:nvSpPr>
        <dsp:cNvPr id="0" name=""/>
        <dsp:cNvSpPr/>
      </dsp:nvSpPr>
      <dsp:spPr>
        <a:xfrm>
          <a:off x="6553659" y="1207293"/>
          <a:ext cx="2079017" cy="1609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Spark Streaming to </a:t>
          </a:r>
          <a:r>
            <a:rPr lang="en-US" sz="1900" kern="1200" dirty="0" err="1" smtClean="0"/>
            <a:t>HBase</a:t>
          </a:r>
          <a:endParaRPr lang="en-US" sz="1900" kern="1200" dirty="0"/>
        </a:p>
      </dsp:txBody>
      <dsp:txXfrm>
        <a:off x="6632239" y="1285873"/>
        <a:ext cx="1921857" cy="1452565"/>
      </dsp:txXfrm>
    </dsp:sp>
    <dsp:sp modelId="{3222A8BD-7506-47F3-9235-7A8295097DB3}">
      <dsp:nvSpPr>
        <dsp:cNvPr id="0" name=""/>
        <dsp:cNvSpPr/>
      </dsp:nvSpPr>
      <dsp:spPr>
        <a:xfrm>
          <a:off x="8736627" y="1207293"/>
          <a:ext cx="2079017" cy="1609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Data Representation</a:t>
          </a:r>
          <a:endParaRPr lang="en-US" sz="1900" kern="1200" dirty="0"/>
        </a:p>
      </dsp:txBody>
      <dsp:txXfrm>
        <a:off x="8815207" y="1285873"/>
        <a:ext cx="1921857" cy="14525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kafka.apache.org/documentation.html#consumerapi" TargetMode="External"/><Relationship Id="rId2" Type="http://schemas.openxmlformats.org/officeDocument/2006/relationships/hyperlink" Target="https://kafka.apache.org/documentation.html#producerapi" TargetMode="External"/><Relationship Id="rId1" Type="http://schemas.openxmlformats.org/officeDocument/2006/relationships/slideLayout" Target="../slideLayouts/slideLayout2.xml"/><Relationship Id="rId5" Type="http://schemas.openxmlformats.org/officeDocument/2006/relationships/hyperlink" Target="https://kafka.apache.org/documentation.html#connect" TargetMode="External"/><Relationship Id="rId4" Type="http://schemas.openxmlformats.org/officeDocument/2006/relationships/hyperlink" Target="https://kafka.apache.org/documentation/strea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Tweet .. Tweet ???</a:t>
            </a:r>
            <a:endParaRPr lang="en-US" dirty="0"/>
          </a:p>
        </p:txBody>
      </p:sp>
      <p:sp>
        <p:nvSpPr>
          <p:cNvPr id="3" name="Subtitle 2"/>
          <p:cNvSpPr>
            <a:spLocks noGrp="1"/>
          </p:cNvSpPr>
          <p:nvPr>
            <p:ph type="subTitle" idx="1"/>
          </p:nvPr>
        </p:nvSpPr>
        <p:spPr/>
        <p:txBody>
          <a:bodyPr/>
          <a:lstStyle/>
          <a:p>
            <a:r>
              <a:rPr lang="en-US" dirty="0" smtClean="0"/>
              <a:t>Final Project CS 523 </a:t>
            </a:r>
            <a:endParaRPr lang="en-US" dirty="0"/>
          </a:p>
        </p:txBody>
      </p:sp>
    </p:spTree>
    <p:extLst>
      <p:ext uri="{BB962C8B-B14F-4D97-AF65-F5344CB8AC3E}">
        <p14:creationId xmlns:p14="http://schemas.microsoft.com/office/powerpoint/2010/main" val="185162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4041"/>
            <a:ext cx="8610600" cy="1293028"/>
          </a:xfrm>
        </p:spPr>
        <p:txBody>
          <a:bodyPr/>
          <a:lstStyle/>
          <a:p>
            <a:pPr algn="ctr"/>
            <a:r>
              <a:rPr lang="en-US" dirty="0" smtClean="0"/>
              <a:t/>
            </a:r>
            <a:br>
              <a:rPr lang="en-US" dirty="0" smtClean="0"/>
            </a:br>
            <a:r>
              <a:rPr lang="en-US" dirty="0" smtClean="0"/>
              <a:t>hashtag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21250717"/>
              </p:ext>
            </p:extLst>
          </p:nvPr>
        </p:nvGraphicFramePr>
        <p:xfrm>
          <a:off x="685800" y="2127069"/>
          <a:ext cx="10820400" cy="4024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355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divot">
          <a:fgClr>
            <a:schemeClr val="accent1"/>
          </a:fgClr>
          <a:bgClr>
            <a:schemeClr val="bg1"/>
          </a:bgClr>
        </a:pattFill>
        <a:effectLst/>
      </p:bgPr>
    </p:bg>
    <p:spTree>
      <p:nvGrpSpPr>
        <p:cNvPr id="1" name=""/>
        <p:cNvGrpSpPr/>
        <p:nvPr/>
      </p:nvGrpSpPr>
      <p:grpSpPr>
        <a:xfrm>
          <a:off x="0" y="0"/>
          <a:ext cx="0" cy="0"/>
          <a:chOff x="0" y="0"/>
          <a:chExt cx="0" cy="0"/>
        </a:xfrm>
      </p:grpSpPr>
      <p:sp>
        <p:nvSpPr>
          <p:cNvPr id="4" name="Rectangle 3"/>
          <p:cNvSpPr/>
          <p:nvPr/>
        </p:nvSpPr>
        <p:spPr>
          <a:xfrm>
            <a:off x="4725472" y="2605385"/>
            <a:ext cx="3161228" cy="1200329"/>
          </a:xfrm>
          <a:prstGeom prst="rect">
            <a:avLst/>
          </a:prstGeom>
          <a:noFill/>
        </p:spPr>
        <p:txBody>
          <a:bodyPr wrap="square" lIns="91440" tIns="45720" rIns="91440" bIns="45720">
            <a:spAutoFit/>
          </a:bodyPr>
          <a:lstStyle/>
          <a:p>
            <a:pPr algn="ctr"/>
            <a:r>
              <a:rPr lang="en-US" sz="7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Demo</a:t>
            </a:r>
            <a:endParaRPr lang="en-US" sz="7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74507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70269"/>
            <a:ext cx="8610600" cy="1293028"/>
          </a:xfrm>
        </p:spPr>
        <p:txBody>
          <a:bodyPr/>
          <a:lstStyle/>
          <a:p>
            <a:pPr algn="ctr"/>
            <a:r>
              <a:rPr lang="en-US" dirty="0"/>
              <a:t>Architecture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28182407"/>
              </p:ext>
            </p:extLst>
          </p:nvPr>
        </p:nvGraphicFramePr>
        <p:xfrm>
          <a:off x="685800" y="2237467"/>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3792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011" y="895002"/>
            <a:ext cx="8610600" cy="1293028"/>
          </a:xfrm>
        </p:spPr>
        <p:txBody>
          <a:bodyPr/>
          <a:lstStyle/>
          <a:p>
            <a:pPr algn="ctr"/>
            <a:r>
              <a:rPr lang="en-US" dirty="0" smtClean="0"/>
              <a:t>Technologies Used</a:t>
            </a:r>
            <a:endParaRPr lang="en-US" dirty="0"/>
          </a:p>
        </p:txBody>
      </p:sp>
      <p:pic>
        <p:nvPicPr>
          <p:cNvPr id="2052" name="Picture 4" descr="Image result for twitte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969" t="595" r="30159" b="-595"/>
          <a:stretch/>
        </p:blipFill>
        <p:spPr bwMode="auto">
          <a:xfrm>
            <a:off x="966651" y="2337928"/>
            <a:ext cx="1349829" cy="2203957"/>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2910418" y="3467698"/>
            <a:ext cx="1722541" cy="8060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054" name="Picture 6" descr="Image result for twitter4j"/>
          <p:cNvPicPr>
            <a:picLocks noChangeAspect="1" noChangeArrowheads="1"/>
          </p:cNvPicPr>
          <p:nvPr/>
        </p:nvPicPr>
        <p:blipFill rotWithShape="1">
          <a:blip r:embed="rId3">
            <a:extLst>
              <a:ext uri="{28A0092B-C50C-407E-A947-70E740481C1C}">
                <a14:useLocalDpi xmlns:a14="http://schemas.microsoft.com/office/drawing/2010/main" val="0"/>
              </a:ext>
            </a:extLst>
          </a:blip>
          <a:srcRect l="14007" r="19814"/>
          <a:stretch/>
        </p:blipFill>
        <p:spPr bwMode="auto">
          <a:xfrm>
            <a:off x="2795450" y="2880197"/>
            <a:ext cx="1419499" cy="7014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flume hado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2593" y="3069282"/>
            <a:ext cx="1975090" cy="14426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apache kafk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4364" y="3088723"/>
            <a:ext cx="2090329" cy="1453162"/>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7081823" y="3467698"/>
            <a:ext cx="1722541" cy="8060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Curved Left Arrow 5"/>
          <p:cNvSpPr/>
          <p:nvPr/>
        </p:nvSpPr>
        <p:spPr>
          <a:xfrm>
            <a:off x="10894693" y="3870732"/>
            <a:ext cx="923108" cy="2225268"/>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5" name="Right Arrow 14"/>
          <p:cNvSpPr/>
          <p:nvPr/>
        </p:nvSpPr>
        <p:spPr>
          <a:xfrm rot="10800000">
            <a:off x="6712134" y="5548592"/>
            <a:ext cx="1722541" cy="8060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ight Arrow 16"/>
          <p:cNvSpPr/>
          <p:nvPr/>
        </p:nvSpPr>
        <p:spPr>
          <a:xfrm rot="10800000">
            <a:off x="2795450" y="5454476"/>
            <a:ext cx="1726718" cy="8060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058" name="Picture 10" descr="Spark Stream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8569" y="5265542"/>
            <a:ext cx="1940476" cy="111202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hb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8946" y="5217875"/>
            <a:ext cx="4376047" cy="104770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data visualiz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5625" y="5373478"/>
            <a:ext cx="1742894" cy="98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23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12122"/>
            <a:ext cx="8610600" cy="1293028"/>
          </a:xfrm>
        </p:spPr>
        <p:txBody>
          <a:bodyPr/>
          <a:lstStyle/>
          <a:p>
            <a:pPr algn="ctr"/>
            <a:r>
              <a:rPr lang="en-US" dirty="0" smtClean="0"/>
              <a:t>About KAFKA</a:t>
            </a:r>
            <a:endParaRPr lang="en-US" dirty="0"/>
          </a:p>
        </p:txBody>
      </p:sp>
      <p:sp>
        <p:nvSpPr>
          <p:cNvPr id="3" name="Content Placeholder 2"/>
          <p:cNvSpPr>
            <a:spLocks noGrp="1"/>
          </p:cNvSpPr>
          <p:nvPr>
            <p:ph idx="1"/>
          </p:nvPr>
        </p:nvSpPr>
        <p:spPr/>
        <p:txBody>
          <a:bodyPr/>
          <a:lstStyle/>
          <a:p>
            <a:r>
              <a:rPr lang="en-US" dirty="0" smtClean="0"/>
              <a:t>its </a:t>
            </a:r>
            <a:r>
              <a:rPr lang="en-US" dirty="0"/>
              <a:t>streaming platform has </a:t>
            </a:r>
            <a:r>
              <a:rPr lang="en-US" dirty="0" smtClean="0"/>
              <a:t>the following key capabilities</a:t>
            </a:r>
          </a:p>
          <a:p>
            <a:pPr lvl="1"/>
            <a:r>
              <a:rPr lang="en-US" dirty="0" smtClean="0"/>
              <a:t>a </a:t>
            </a:r>
            <a:r>
              <a:rPr lang="en-US" dirty="0"/>
              <a:t>message queue or enterprise messaging </a:t>
            </a:r>
            <a:r>
              <a:rPr lang="en-US" dirty="0" smtClean="0"/>
              <a:t>system</a:t>
            </a:r>
          </a:p>
          <a:p>
            <a:pPr lvl="1"/>
            <a:r>
              <a:rPr lang="en-US" dirty="0"/>
              <a:t>Process streams of records as they </a:t>
            </a:r>
            <a:r>
              <a:rPr lang="en-US" dirty="0" smtClean="0"/>
              <a:t>occur</a:t>
            </a:r>
          </a:p>
          <a:p>
            <a:pPr lvl="1"/>
            <a:endParaRPr lang="en-US" dirty="0"/>
          </a:p>
          <a:p>
            <a:pPr lvl="1"/>
            <a:endParaRPr lang="en-US" dirty="0" smtClean="0"/>
          </a:p>
          <a:p>
            <a:r>
              <a:rPr lang="en-US" dirty="0" smtClean="0"/>
              <a:t>Kafka </a:t>
            </a:r>
            <a:r>
              <a:rPr lang="en-US" dirty="0"/>
              <a:t>is generally used for two broad classes of application</a:t>
            </a:r>
            <a:endParaRPr lang="en-US" dirty="0" smtClean="0"/>
          </a:p>
          <a:p>
            <a:pPr lvl="1"/>
            <a:r>
              <a:rPr lang="en-US" dirty="0"/>
              <a:t>Building real-time streaming data pipelines that reliably get data between systems or applications</a:t>
            </a:r>
          </a:p>
          <a:p>
            <a:pPr lvl="1"/>
            <a:r>
              <a:rPr lang="en-US" dirty="0"/>
              <a:t>Building real-time streaming applications that transform or react to the streams of data</a:t>
            </a:r>
          </a:p>
          <a:p>
            <a:pPr lvl="2"/>
            <a:endParaRPr lang="en-US" dirty="0"/>
          </a:p>
        </p:txBody>
      </p:sp>
      <p:pic>
        <p:nvPicPr>
          <p:cNvPr id="3074" name="Picture 2" descr="https://kafka.apache.org/23/images/kafka-ap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451" y="1010195"/>
            <a:ext cx="2900589" cy="296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4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01532"/>
            <a:ext cx="8610600" cy="1293028"/>
          </a:xfrm>
        </p:spPr>
        <p:txBody>
          <a:bodyPr/>
          <a:lstStyle/>
          <a:p>
            <a:pPr algn="ctr"/>
            <a:r>
              <a:rPr lang="en-US" dirty="0"/>
              <a:t>About </a:t>
            </a:r>
            <a:r>
              <a:rPr lang="en-US" dirty="0" smtClean="0"/>
              <a:t>KAFKA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Kafka is run as a cluster on one or more servers that can span multiple datacenters.</a:t>
            </a:r>
          </a:p>
          <a:p>
            <a:r>
              <a:rPr lang="en-US" dirty="0"/>
              <a:t>The Kafka cluster stores streams of </a:t>
            </a:r>
            <a:r>
              <a:rPr lang="en-US" i="1" dirty="0"/>
              <a:t>records</a:t>
            </a:r>
            <a:r>
              <a:rPr lang="en-US" dirty="0"/>
              <a:t> in categories called </a:t>
            </a:r>
            <a:r>
              <a:rPr lang="en-US" i="1" dirty="0"/>
              <a:t>topics</a:t>
            </a:r>
            <a:r>
              <a:rPr lang="en-US" dirty="0"/>
              <a:t>.</a:t>
            </a:r>
          </a:p>
          <a:p>
            <a:r>
              <a:rPr lang="en-US" dirty="0"/>
              <a:t>Each record consists of a key, a value, and a timestamp.</a:t>
            </a:r>
          </a:p>
          <a:p>
            <a:r>
              <a:rPr lang="en-US" dirty="0"/>
              <a:t>Kafka has four core APIs</a:t>
            </a:r>
            <a:r>
              <a:rPr lang="en-US" dirty="0" smtClean="0"/>
              <a:t>:</a:t>
            </a:r>
          </a:p>
          <a:p>
            <a:pPr lvl="1"/>
            <a:r>
              <a:rPr lang="en-US" dirty="0"/>
              <a:t>The </a:t>
            </a:r>
            <a:r>
              <a:rPr lang="en-US" dirty="0">
                <a:hlinkClick r:id="rId2"/>
              </a:rPr>
              <a:t>Producer API</a:t>
            </a:r>
            <a:r>
              <a:rPr lang="en-US" dirty="0"/>
              <a:t> allows an application to publish a stream of records to one or more Kafka topics.</a:t>
            </a:r>
          </a:p>
          <a:p>
            <a:pPr lvl="1"/>
            <a:r>
              <a:rPr lang="en-US" dirty="0"/>
              <a:t>The </a:t>
            </a:r>
            <a:r>
              <a:rPr lang="en-US" dirty="0">
                <a:hlinkClick r:id="rId3"/>
              </a:rPr>
              <a:t>Consumer API</a:t>
            </a:r>
            <a:r>
              <a:rPr lang="en-US" dirty="0"/>
              <a:t> allows an application to subscribe to one or more topics and process the stream of records produced to them.</a:t>
            </a:r>
          </a:p>
          <a:p>
            <a:pPr lvl="1"/>
            <a:r>
              <a:rPr lang="en-US" dirty="0"/>
              <a:t>The </a:t>
            </a:r>
            <a:r>
              <a:rPr lang="en-US" dirty="0">
                <a:hlinkClick r:id="rId4"/>
              </a:rPr>
              <a:t>Streams API</a:t>
            </a:r>
            <a:r>
              <a:rPr lang="en-US" dirty="0"/>
              <a:t> allows an application to act as a </a:t>
            </a:r>
            <a:r>
              <a:rPr lang="en-US" i="1" dirty="0"/>
              <a:t>stream processor</a:t>
            </a:r>
            <a:r>
              <a:rPr lang="en-US" dirty="0"/>
              <a:t>, consuming an input stream from one or more topics and producing an output stream to one or more output topics, effectively transforming the input streams to output streams.</a:t>
            </a:r>
          </a:p>
          <a:p>
            <a:pPr lvl="1"/>
            <a:r>
              <a:rPr lang="en-US" dirty="0"/>
              <a:t>The </a:t>
            </a:r>
            <a:r>
              <a:rPr lang="en-US" dirty="0">
                <a:hlinkClick r:id="rId5"/>
              </a:rPr>
              <a:t>Connector API</a:t>
            </a:r>
            <a:r>
              <a:rPr lang="en-US" dirty="0"/>
              <a:t> allows building and running reusable producers or consumers that connect Kafka topics to existing applications or data systems. For example, a connector to a relational database might capture every change to a table.</a:t>
            </a:r>
          </a:p>
          <a:p>
            <a:pPr lvl="1"/>
            <a:endParaRPr lang="en-US" dirty="0"/>
          </a:p>
        </p:txBody>
      </p:sp>
    </p:spTree>
    <p:extLst>
      <p:ext uri="{BB962C8B-B14F-4D97-AF65-F5344CB8AC3E}">
        <p14:creationId xmlns:p14="http://schemas.microsoft.com/office/powerpoint/2010/main" val="269568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01532"/>
            <a:ext cx="8610600" cy="1293028"/>
          </a:xfrm>
        </p:spPr>
        <p:txBody>
          <a:bodyPr/>
          <a:lstStyle/>
          <a:p>
            <a:pPr algn="ctr"/>
            <a:r>
              <a:rPr lang="en-US" dirty="0" smtClean="0"/>
              <a:t>Project in Details</a:t>
            </a:r>
            <a:endParaRPr lang="en-US" dirty="0"/>
          </a:p>
        </p:txBody>
      </p:sp>
      <p:sp>
        <p:nvSpPr>
          <p:cNvPr id="3" name="Content Placeholder 2"/>
          <p:cNvSpPr>
            <a:spLocks noGrp="1"/>
          </p:cNvSpPr>
          <p:nvPr>
            <p:ph idx="1"/>
          </p:nvPr>
        </p:nvSpPr>
        <p:spPr>
          <a:xfrm>
            <a:off x="546462" y="2194560"/>
            <a:ext cx="10820400" cy="4024125"/>
          </a:xfrm>
        </p:spPr>
        <p:txBody>
          <a:bodyPr>
            <a:normAutofit fontScale="77500" lnSpcReduction="20000"/>
          </a:bodyPr>
          <a:lstStyle/>
          <a:p>
            <a:r>
              <a:rPr lang="en-US" dirty="0" smtClean="0"/>
              <a:t>the data source is real stream from Twitter using Twitter4j API the service will receive keywords to crawled data from tweets text.</a:t>
            </a:r>
          </a:p>
          <a:p>
            <a:r>
              <a:rPr lang="en-US" dirty="0" smtClean="0"/>
              <a:t>Data Captured from tweets includes : user Name (screen Name) , location if available ,language , tweet Text ,and hashtag.</a:t>
            </a:r>
          </a:p>
          <a:p>
            <a:r>
              <a:rPr lang="en-US" dirty="0"/>
              <a:t>Once the Flume Agent started </a:t>
            </a:r>
            <a:r>
              <a:rPr lang="en-US" dirty="0" smtClean="0"/>
              <a:t>The flume source will be the stream from twitter API implemented class using memory channel all transaction will be transferred to KAFKA sink and this part is direct configuration  as follow</a:t>
            </a:r>
          </a:p>
          <a:p>
            <a:endParaRPr lang="en-US" sz="5400" dirty="0">
              <a:latin typeface="Arial" panose="020B0604020202020204" pitchFamily="34" charset="0"/>
            </a:endParaRPr>
          </a:p>
          <a:p>
            <a:pPr marL="0" indent="0" algn="ctr" fontAlgn="t">
              <a:spcBef>
                <a:spcPts val="0"/>
              </a:spcBef>
              <a:buNone/>
            </a:pPr>
            <a:r>
              <a:rPr lang="en-US" sz="2400" dirty="0" err="1">
                <a:solidFill>
                  <a:srgbClr val="24292E"/>
                </a:solidFill>
                <a:latin typeface="Garamond" panose="02020404030301010803" pitchFamily="18" charset="0"/>
              </a:rPr>
              <a:t>TwitterKafkaAgent.sinks.Kafka.type</a:t>
            </a:r>
            <a:r>
              <a:rPr lang="en-US" sz="2400" dirty="0">
                <a:solidFill>
                  <a:srgbClr val="24292E"/>
                </a:solidFill>
                <a:latin typeface="Garamond" panose="02020404030301010803" pitchFamily="18" charset="0"/>
              </a:rPr>
              <a:t> = </a:t>
            </a:r>
            <a:r>
              <a:rPr lang="en-US" sz="2400" dirty="0" err="1">
                <a:solidFill>
                  <a:srgbClr val="24292E"/>
                </a:solidFill>
                <a:latin typeface="Garamond" panose="02020404030301010803" pitchFamily="18" charset="0"/>
              </a:rPr>
              <a:t>org.apache.flume.sink.kafka.KafkaSink</a:t>
            </a:r>
            <a:endParaRPr lang="en-US" sz="5400" dirty="0">
              <a:latin typeface="Garamond" panose="02020404030301010803" pitchFamily="18" charset="0"/>
            </a:endParaRPr>
          </a:p>
          <a:p>
            <a:pPr marL="0" indent="0" algn="ctr" fontAlgn="t">
              <a:spcBef>
                <a:spcPts val="0"/>
              </a:spcBef>
              <a:buNone/>
            </a:pPr>
            <a:r>
              <a:rPr lang="en-US" sz="2400" dirty="0" err="1">
                <a:solidFill>
                  <a:srgbClr val="24292E"/>
                </a:solidFill>
                <a:latin typeface="Garamond" panose="02020404030301010803" pitchFamily="18" charset="0"/>
              </a:rPr>
              <a:t>TwitterKafkaAgent.sinks.Kafka.topic</a:t>
            </a:r>
            <a:r>
              <a:rPr lang="en-US" sz="2400" dirty="0">
                <a:solidFill>
                  <a:srgbClr val="24292E"/>
                </a:solidFill>
                <a:latin typeface="Garamond" panose="02020404030301010803" pitchFamily="18" charset="0"/>
              </a:rPr>
              <a:t> = Trump</a:t>
            </a:r>
            <a:endParaRPr lang="en-US" sz="5400" dirty="0">
              <a:latin typeface="Garamond" panose="02020404030301010803" pitchFamily="18" charset="0"/>
            </a:endParaRPr>
          </a:p>
          <a:p>
            <a:pPr marL="0" indent="0" algn="ctr" fontAlgn="t">
              <a:spcBef>
                <a:spcPts val="0"/>
              </a:spcBef>
              <a:buNone/>
            </a:pPr>
            <a:r>
              <a:rPr lang="en-US" sz="2400" dirty="0" err="1">
                <a:solidFill>
                  <a:srgbClr val="24292E"/>
                </a:solidFill>
                <a:latin typeface="Garamond" panose="02020404030301010803" pitchFamily="18" charset="0"/>
              </a:rPr>
              <a:t>TwitterKafkaAgent.sinks.Kafka.brokerList</a:t>
            </a:r>
            <a:r>
              <a:rPr lang="en-US" sz="2400" dirty="0">
                <a:solidFill>
                  <a:srgbClr val="24292E"/>
                </a:solidFill>
                <a:latin typeface="Garamond" panose="02020404030301010803" pitchFamily="18" charset="0"/>
              </a:rPr>
              <a:t> = localhost:9092</a:t>
            </a:r>
            <a:endParaRPr lang="en-US" sz="5400" dirty="0">
              <a:latin typeface="Garamond" panose="02020404030301010803" pitchFamily="18" charset="0"/>
            </a:endParaRPr>
          </a:p>
          <a:p>
            <a:pPr marL="0" indent="0" algn="ctr" fontAlgn="t">
              <a:spcBef>
                <a:spcPts val="0"/>
              </a:spcBef>
              <a:buNone/>
            </a:pPr>
            <a:r>
              <a:rPr lang="en-US" sz="2400" dirty="0" err="1">
                <a:solidFill>
                  <a:srgbClr val="24292E"/>
                </a:solidFill>
                <a:latin typeface="Garamond" panose="02020404030301010803" pitchFamily="18" charset="0"/>
              </a:rPr>
              <a:t>TwitterKafkaAgent.sinks.Kafka.channel</a:t>
            </a:r>
            <a:r>
              <a:rPr lang="en-US" sz="2400" dirty="0">
                <a:solidFill>
                  <a:srgbClr val="24292E"/>
                </a:solidFill>
                <a:latin typeface="Garamond" panose="02020404030301010803" pitchFamily="18" charset="0"/>
              </a:rPr>
              <a:t> = </a:t>
            </a:r>
            <a:r>
              <a:rPr lang="en-US" sz="2400" dirty="0" err="1">
                <a:solidFill>
                  <a:srgbClr val="24292E"/>
                </a:solidFill>
                <a:latin typeface="Garamond" panose="02020404030301010803" pitchFamily="18" charset="0"/>
              </a:rPr>
              <a:t>MemChannel</a:t>
            </a:r>
            <a:endParaRPr lang="en-US" sz="5400" dirty="0">
              <a:latin typeface="Garamond" panose="02020404030301010803" pitchFamily="18" charset="0"/>
            </a:endParaRPr>
          </a:p>
          <a:p>
            <a:pPr marL="0" indent="0" algn="ctr" fontAlgn="t">
              <a:spcBef>
                <a:spcPts val="0"/>
              </a:spcBef>
              <a:buNone/>
            </a:pPr>
            <a:r>
              <a:rPr lang="en-US" sz="2400" dirty="0" err="1">
                <a:solidFill>
                  <a:srgbClr val="24292E"/>
                </a:solidFill>
                <a:latin typeface="Garamond" panose="02020404030301010803" pitchFamily="18" charset="0"/>
              </a:rPr>
              <a:t>TwitterKafkaAgent.sinks.Kafka.batchSize</a:t>
            </a:r>
            <a:r>
              <a:rPr lang="en-US" sz="2400" dirty="0">
                <a:solidFill>
                  <a:srgbClr val="24292E"/>
                </a:solidFill>
                <a:latin typeface="Garamond" panose="02020404030301010803" pitchFamily="18" charset="0"/>
              </a:rPr>
              <a:t> = 20</a:t>
            </a:r>
            <a:endParaRPr lang="en-US" sz="5400" dirty="0">
              <a:latin typeface="Garamond" panose="02020404030301010803" pitchFamily="18" charset="0"/>
            </a:endParaRPr>
          </a:p>
          <a:p>
            <a:r>
              <a:rPr lang="en-US" dirty="0" smtClean="0">
                <a:solidFill>
                  <a:srgbClr val="FF0000"/>
                </a:solidFill>
              </a:rPr>
              <a:t>PS. In this project scope we can use either Flume or  Kafka only so the </a:t>
            </a:r>
            <a:r>
              <a:rPr lang="en-US" dirty="0" err="1" smtClean="0">
                <a:solidFill>
                  <a:srgbClr val="FF0000"/>
                </a:solidFill>
              </a:rPr>
              <a:t>kafa</a:t>
            </a:r>
            <a:r>
              <a:rPr lang="en-US" dirty="0" smtClean="0">
                <a:solidFill>
                  <a:srgbClr val="FF0000"/>
                </a:solidFill>
              </a:rPr>
              <a:t> configured as Echo and queuing cluster without using the portioning and topics features. And used for the course project by trying to linked more than one technology.</a:t>
            </a:r>
            <a:endParaRPr lang="en-US" dirty="0">
              <a:solidFill>
                <a:srgbClr val="FF0000"/>
              </a:solidFill>
            </a:endParaRPr>
          </a:p>
        </p:txBody>
      </p:sp>
    </p:spTree>
    <p:extLst>
      <p:ext uri="{BB962C8B-B14F-4D97-AF65-F5344CB8AC3E}">
        <p14:creationId xmlns:p14="http://schemas.microsoft.com/office/powerpoint/2010/main" val="236959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434" y="901532"/>
            <a:ext cx="8610600" cy="1293028"/>
          </a:xfrm>
        </p:spPr>
        <p:txBody>
          <a:bodyPr/>
          <a:lstStyle/>
          <a:p>
            <a:pPr algn="ctr"/>
            <a:r>
              <a:rPr lang="en-US" dirty="0"/>
              <a:t>Project in </a:t>
            </a:r>
            <a:r>
              <a:rPr lang="en-US" dirty="0" smtClean="0"/>
              <a:t>Details Cont.</a:t>
            </a:r>
            <a:endParaRPr lang="en-US" dirty="0"/>
          </a:p>
        </p:txBody>
      </p:sp>
      <p:sp>
        <p:nvSpPr>
          <p:cNvPr id="3" name="Content Placeholder 2"/>
          <p:cNvSpPr>
            <a:spLocks noGrp="1"/>
          </p:cNvSpPr>
          <p:nvPr>
            <p:ph idx="1"/>
          </p:nvPr>
        </p:nvSpPr>
        <p:spPr/>
        <p:txBody>
          <a:bodyPr/>
          <a:lstStyle/>
          <a:p>
            <a:r>
              <a:rPr lang="en-US" dirty="0" smtClean="0"/>
              <a:t>The stream will be catch by the Spark streaming </a:t>
            </a:r>
          </a:p>
          <a:p>
            <a:r>
              <a:rPr lang="en-US" dirty="0" smtClean="0"/>
              <a:t>Saved in </a:t>
            </a:r>
            <a:r>
              <a:rPr lang="en-US" dirty="0" err="1" smtClean="0"/>
              <a:t>Hbase</a:t>
            </a:r>
            <a:r>
              <a:rPr lang="en-US" dirty="0" smtClean="0"/>
              <a:t> structure</a:t>
            </a:r>
          </a:p>
          <a:p>
            <a:r>
              <a:rPr lang="en-US" dirty="0" smtClean="0"/>
              <a:t>Apply </a:t>
            </a:r>
            <a:r>
              <a:rPr lang="en-US" dirty="0"/>
              <a:t>Semantic </a:t>
            </a:r>
            <a:r>
              <a:rPr lang="en-US" dirty="0" smtClean="0"/>
              <a:t>analysis in another words measure the percentage of how negative or positive your keywords appeared </a:t>
            </a:r>
            <a:r>
              <a:rPr lang="en-US" dirty="0"/>
              <a:t>o</a:t>
            </a:r>
            <a:r>
              <a:rPr lang="en-US" dirty="0" smtClean="0"/>
              <a:t>n twitter.</a:t>
            </a:r>
          </a:p>
          <a:p>
            <a:r>
              <a:rPr lang="en-US" dirty="0" smtClean="0"/>
              <a:t>Do some Data Analysis based on languages , location ,hashtag trending.  </a:t>
            </a:r>
            <a:endParaRPr lang="en-US" dirty="0"/>
          </a:p>
          <a:p>
            <a:endParaRPr lang="en-US" dirty="0" smtClean="0"/>
          </a:p>
          <a:p>
            <a:endParaRPr lang="en-US" dirty="0"/>
          </a:p>
        </p:txBody>
      </p:sp>
    </p:spTree>
    <p:extLst>
      <p:ext uri="{BB962C8B-B14F-4D97-AF65-F5344CB8AC3E}">
        <p14:creationId xmlns:p14="http://schemas.microsoft.com/office/powerpoint/2010/main" val="291336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868" y="900897"/>
            <a:ext cx="8610600" cy="1293028"/>
          </a:xfrm>
        </p:spPr>
        <p:txBody>
          <a:bodyPr/>
          <a:lstStyle/>
          <a:p>
            <a:pPr algn="ctr"/>
            <a:r>
              <a:rPr lang="en-US" dirty="0" smtClean="0"/>
              <a:t>Symantec Analysis Output Sample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20650818"/>
              </p:ext>
            </p:extLst>
          </p:nvPr>
        </p:nvGraphicFramePr>
        <p:xfrm>
          <a:off x="685800" y="2193925"/>
          <a:ext cx="10820400" cy="4024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3830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366" y="807916"/>
            <a:ext cx="8610600" cy="1293028"/>
          </a:xfrm>
        </p:spPr>
        <p:txBody>
          <a:bodyPr/>
          <a:lstStyle/>
          <a:p>
            <a:pPr algn="ctr"/>
            <a:r>
              <a:rPr lang="en-US" dirty="0" smtClean="0"/>
              <a:t>Distribution Based on Language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28763514"/>
              </p:ext>
            </p:extLst>
          </p:nvPr>
        </p:nvGraphicFramePr>
        <p:xfrm>
          <a:off x="685800" y="2193925"/>
          <a:ext cx="10820400" cy="4024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724813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Ion Boardroom</Template>
  <TotalTime>63</TotalTime>
  <Words>320</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Garamond</vt:lpstr>
      <vt:lpstr>Vapor Trail</vt:lpstr>
      <vt:lpstr>Tweet .. Tweet ???</vt:lpstr>
      <vt:lpstr>Architecture</vt:lpstr>
      <vt:lpstr>Technologies Used</vt:lpstr>
      <vt:lpstr>About KAFKA</vt:lpstr>
      <vt:lpstr>About KAFKA Cont.</vt:lpstr>
      <vt:lpstr>Project in Details</vt:lpstr>
      <vt:lpstr>Project in Details Cont.</vt:lpstr>
      <vt:lpstr>Symantec Analysis Output Sample</vt:lpstr>
      <vt:lpstr>Distribution Based on Language</vt:lpstr>
      <vt:lpstr> hashtag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 .. Tweet ???</dc:title>
  <dc:creator>almotasem alawneh</dc:creator>
  <cp:lastModifiedBy>almotasem alawneh</cp:lastModifiedBy>
  <cp:revision>10</cp:revision>
  <dcterms:created xsi:type="dcterms:W3CDTF">2019-09-21T00:32:53Z</dcterms:created>
  <dcterms:modified xsi:type="dcterms:W3CDTF">2019-09-21T01:36:50Z</dcterms:modified>
</cp:coreProperties>
</file>