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7" r:id="rId6"/>
    <p:sldId id="266" r:id="rId7"/>
    <p:sldId id="267" r:id="rId8"/>
    <p:sldId id="269" r:id="rId9"/>
    <p:sldId id="268" r:id="rId10"/>
    <p:sldId id="270" r:id="rId11"/>
    <p:sldId id="271" r:id="rId12"/>
    <p:sldId id="273" r:id="rId13"/>
    <p:sldId id="274" r:id="rId14"/>
    <p:sldId id="276" r:id="rId15"/>
    <p:sldId id="265"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5B40B-FD45-4EEE-AC36-B64161547A57}" v="83" dt="2024-12-30T17:34:26.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F4B0A-34D7-4B95-B339-F4328C98145B}" type="datetimeFigureOut">
              <a:rPr lang="tr-TR" smtClean="0"/>
              <a:t>31.12.2024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5CFDE-E609-4BB6-9428-A016DE94EBF9}" type="slidenum">
              <a:rPr lang="tr-TR" smtClean="0"/>
              <a:t>‹#›</a:t>
            </a:fld>
            <a:endParaRPr lang="tr-TR"/>
          </a:p>
        </p:txBody>
      </p:sp>
    </p:spTree>
    <p:extLst>
      <p:ext uri="{BB962C8B-B14F-4D97-AF65-F5344CB8AC3E}">
        <p14:creationId xmlns:p14="http://schemas.microsoft.com/office/powerpoint/2010/main" val="1885509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F35CFDE-E609-4BB6-9428-A016DE94EBF9}" type="slidenum">
              <a:rPr lang="tr-TR" smtClean="0"/>
              <a:t>9</a:t>
            </a:fld>
            <a:endParaRPr lang="tr-TR"/>
          </a:p>
        </p:txBody>
      </p:sp>
    </p:spTree>
    <p:extLst>
      <p:ext uri="{BB962C8B-B14F-4D97-AF65-F5344CB8AC3E}">
        <p14:creationId xmlns:p14="http://schemas.microsoft.com/office/powerpoint/2010/main" val="295922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31EAC-EF95-32C2-C90B-C20FB9C71603}"/>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541121AE-8C2B-5E2F-01C6-6C2E9063B885}"/>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944F9A33-B842-8472-39CD-A44B76857BD1}"/>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7B4EF571-1343-73B8-BBC5-2B00B54BE4BE}"/>
              </a:ext>
            </a:extLst>
          </p:cNvPr>
          <p:cNvSpPr>
            <a:spLocks noGrp="1"/>
          </p:cNvSpPr>
          <p:nvPr>
            <p:ph type="sldNum" sz="quarter" idx="5"/>
          </p:nvPr>
        </p:nvSpPr>
        <p:spPr/>
        <p:txBody>
          <a:bodyPr/>
          <a:lstStyle/>
          <a:p>
            <a:fld id="{8F35CFDE-E609-4BB6-9428-A016DE94EBF9}" type="slidenum">
              <a:rPr lang="tr-TR" smtClean="0"/>
              <a:t>11</a:t>
            </a:fld>
            <a:endParaRPr lang="tr-TR"/>
          </a:p>
        </p:txBody>
      </p:sp>
    </p:spTree>
    <p:extLst>
      <p:ext uri="{BB962C8B-B14F-4D97-AF65-F5344CB8AC3E}">
        <p14:creationId xmlns:p14="http://schemas.microsoft.com/office/powerpoint/2010/main" val="366704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A414-7293-88CA-FE09-7734E7DC90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3E74A94C-6E82-F75A-DE78-7C2AD8050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051A4764-B583-E598-BFE6-66AE7ADB4ACD}"/>
              </a:ext>
            </a:extLst>
          </p:cNvPr>
          <p:cNvSpPr>
            <a:spLocks noGrp="1"/>
          </p:cNvSpPr>
          <p:nvPr>
            <p:ph type="dt" sz="half" idx="10"/>
          </p:nvPr>
        </p:nvSpPr>
        <p:spPr/>
        <p:txBody>
          <a:bodyPr/>
          <a:lstStyle/>
          <a:p>
            <a:fld id="{1C014B47-6C31-467C-A191-DD8AC453FF3D}" type="datetimeFigureOut">
              <a:rPr lang="tr-TR" smtClean="0"/>
              <a:t>31.12.2024</a:t>
            </a:fld>
            <a:endParaRPr lang="tr-TR"/>
          </a:p>
        </p:txBody>
      </p:sp>
      <p:sp>
        <p:nvSpPr>
          <p:cNvPr id="5" name="Footer Placeholder 4">
            <a:extLst>
              <a:ext uri="{FF2B5EF4-FFF2-40B4-BE49-F238E27FC236}">
                <a16:creationId xmlns:a16="http://schemas.microsoft.com/office/drawing/2014/main" id="{282988CD-9D0B-E69C-EA27-5E6B12B6525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E1145D8-4349-58C0-931E-F8EFC7400939}"/>
              </a:ext>
            </a:extLst>
          </p:cNvPr>
          <p:cNvSpPr>
            <a:spLocks noGrp="1"/>
          </p:cNvSpPr>
          <p:nvPr>
            <p:ph type="sldNum" sz="quarter" idx="12"/>
          </p:nvPr>
        </p:nvSpPr>
        <p:spPr/>
        <p:txBody>
          <a:bodyPr/>
          <a:lstStyle/>
          <a:p>
            <a:fld id="{57ACB52A-F3BB-4DD0-A995-8CDE1630DD3E}" type="slidenum">
              <a:rPr lang="tr-TR" smtClean="0"/>
              <a:t>‹#›</a:t>
            </a:fld>
            <a:endParaRPr lang="tr-TR"/>
          </a:p>
        </p:txBody>
      </p:sp>
    </p:spTree>
    <p:extLst>
      <p:ext uri="{BB962C8B-B14F-4D97-AF65-F5344CB8AC3E}">
        <p14:creationId xmlns:p14="http://schemas.microsoft.com/office/powerpoint/2010/main" val="163560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4367-041E-FD37-C288-E6BAFA1ACFAE}"/>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269A0EF-241B-CD20-3796-1E140E0189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11808A3-B9BC-1425-67F9-4376704BF39D}"/>
              </a:ext>
            </a:extLst>
          </p:cNvPr>
          <p:cNvSpPr>
            <a:spLocks noGrp="1"/>
          </p:cNvSpPr>
          <p:nvPr>
            <p:ph type="dt" sz="half" idx="10"/>
          </p:nvPr>
        </p:nvSpPr>
        <p:spPr/>
        <p:txBody>
          <a:bodyPr/>
          <a:lstStyle/>
          <a:p>
            <a:fld id="{1C014B47-6C31-467C-A191-DD8AC453FF3D}" type="datetimeFigureOut">
              <a:rPr lang="tr-TR" smtClean="0"/>
              <a:t>31.12.2024</a:t>
            </a:fld>
            <a:endParaRPr lang="tr-TR"/>
          </a:p>
        </p:txBody>
      </p:sp>
      <p:sp>
        <p:nvSpPr>
          <p:cNvPr id="5" name="Footer Placeholder 4">
            <a:extLst>
              <a:ext uri="{FF2B5EF4-FFF2-40B4-BE49-F238E27FC236}">
                <a16:creationId xmlns:a16="http://schemas.microsoft.com/office/drawing/2014/main" id="{A31E8F39-47E0-6BB3-E8C7-48421ACD133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DD600BC-1D7F-2F67-4091-469829683806}"/>
              </a:ext>
            </a:extLst>
          </p:cNvPr>
          <p:cNvSpPr>
            <a:spLocks noGrp="1"/>
          </p:cNvSpPr>
          <p:nvPr>
            <p:ph type="sldNum" sz="quarter" idx="12"/>
          </p:nvPr>
        </p:nvSpPr>
        <p:spPr/>
        <p:txBody>
          <a:bodyPr/>
          <a:lstStyle/>
          <a:p>
            <a:fld id="{57ACB52A-F3BB-4DD0-A995-8CDE1630DD3E}" type="slidenum">
              <a:rPr lang="tr-TR" smtClean="0"/>
              <a:t>‹#›</a:t>
            </a:fld>
            <a:endParaRPr lang="tr-TR"/>
          </a:p>
        </p:txBody>
      </p:sp>
    </p:spTree>
    <p:extLst>
      <p:ext uri="{BB962C8B-B14F-4D97-AF65-F5344CB8AC3E}">
        <p14:creationId xmlns:p14="http://schemas.microsoft.com/office/powerpoint/2010/main" val="254352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33FE6-7447-9DFE-718B-91152ACDD5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CF917D41-5330-E968-6AB2-2D9D2907C7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EBB3C3-74AD-F75F-9F4E-0484E9C58944}"/>
              </a:ext>
            </a:extLst>
          </p:cNvPr>
          <p:cNvSpPr>
            <a:spLocks noGrp="1"/>
          </p:cNvSpPr>
          <p:nvPr>
            <p:ph type="dt" sz="half" idx="10"/>
          </p:nvPr>
        </p:nvSpPr>
        <p:spPr/>
        <p:txBody>
          <a:bodyPr/>
          <a:lstStyle/>
          <a:p>
            <a:fld id="{1C014B47-6C31-467C-A191-DD8AC453FF3D}" type="datetimeFigureOut">
              <a:rPr lang="tr-TR" smtClean="0"/>
              <a:t>31.12.2024</a:t>
            </a:fld>
            <a:endParaRPr lang="tr-TR"/>
          </a:p>
        </p:txBody>
      </p:sp>
      <p:sp>
        <p:nvSpPr>
          <p:cNvPr id="5" name="Footer Placeholder 4">
            <a:extLst>
              <a:ext uri="{FF2B5EF4-FFF2-40B4-BE49-F238E27FC236}">
                <a16:creationId xmlns:a16="http://schemas.microsoft.com/office/drawing/2014/main" id="{BA4DED1E-03F1-23D9-DB73-6D00973B39F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5F74FA9-B136-1203-B10A-09E87598CABF}"/>
              </a:ext>
            </a:extLst>
          </p:cNvPr>
          <p:cNvSpPr>
            <a:spLocks noGrp="1"/>
          </p:cNvSpPr>
          <p:nvPr>
            <p:ph type="sldNum" sz="quarter" idx="12"/>
          </p:nvPr>
        </p:nvSpPr>
        <p:spPr/>
        <p:txBody>
          <a:bodyPr/>
          <a:lstStyle/>
          <a:p>
            <a:fld id="{57ACB52A-F3BB-4DD0-A995-8CDE1630DD3E}" type="slidenum">
              <a:rPr lang="tr-TR" smtClean="0"/>
              <a:t>‹#›</a:t>
            </a:fld>
            <a:endParaRPr lang="tr-TR"/>
          </a:p>
        </p:txBody>
      </p:sp>
    </p:spTree>
    <p:extLst>
      <p:ext uri="{BB962C8B-B14F-4D97-AF65-F5344CB8AC3E}">
        <p14:creationId xmlns:p14="http://schemas.microsoft.com/office/powerpoint/2010/main" val="235849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5489-036F-B33A-9587-C0B117ED182F}"/>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1B90EC13-E29D-1C32-8DFA-859E97E5AC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C6CBC3-2B18-31B2-45B4-00D42813E6EB}"/>
              </a:ext>
            </a:extLst>
          </p:cNvPr>
          <p:cNvSpPr>
            <a:spLocks noGrp="1"/>
          </p:cNvSpPr>
          <p:nvPr>
            <p:ph type="dt" sz="half" idx="10"/>
          </p:nvPr>
        </p:nvSpPr>
        <p:spPr/>
        <p:txBody>
          <a:bodyPr/>
          <a:lstStyle/>
          <a:p>
            <a:fld id="{1C014B47-6C31-467C-A191-DD8AC453FF3D}" type="datetimeFigureOut">
              <a:rPr lang="tr-TR" smtClean="0"/>
              <a:t>31.12.2024</a:t>
            </a:fld>
            <a:endParaRPr lang="tr-TR"/>
          </a:p>
        </p:txBody>
      </p:sp>
      <p:sp>
        <p:nvSpPr>
          <p:cNvPr id="5" name="Footer Placeholder 4">
            <a:extLst>
              <a:ext uri="{FF2B5EF4-FFF2-40B4-BE49-F238E27FC236}">
                <a16:creationId xmlns:a16="http://schemas.microsoft.com/office/drawing/2014/main" id="{4BE50316-DD9E-C20A-DAF0-2E7DC39A0F7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7B84C82-1D5A-9DDC-DDD4-AD57445BB205}"/>
              </a:ext>
            </a:extLst>
          </p:cNvPr>
          <p:cNvSpPr>
            <a:spLocks noGrp="1"/>
          </p:cNvSpPr>
          <p:nvPr>
            <p:ph type="sldNum" sz="quarter" idx="12"/>
          </p:nvPr>
        </p:nvSpPr>
        <p:spPr/>
        <p:txBody>
          <a:bodyPr/>
          <a:lstStyle/>
          <a:p>
            <a:fld id="{57ACB52A-F3BB-4DD0-A995-8CDE1630DD3E}" type="slidenum">
              <a:rPr lang="tr-TR" smtClean="0"/>
              <a:t>‹#›</a:t>
            </a:fld>
            <a:endParaRPr lang="tr-TR"/>
          </a:p>
        </p:txBody>
      </p:sp>
    </p:spTree>
    <p:extLst>
      <p:ext uri="{BB962C8B-B14F-4D97-AF65-F5344CB8AC3E}">
        <p14:creationId xmlns:p14="http://schemas.microsoft.com/office/powerpoint/2010/main" val="226383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BEC9-8E49-7BA2-9B7B-FA865C9B8E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AE19A2C7-6F31-9989-4FD0-087B646C91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3B8CB0-8A74-F384-628D-2FD1E04AABF7}"/>
              </a:ext>
            </a:extLst>
          </p:cNvPr>
          <p:cNvSpPr>
            <a:spLocks noGrp="1"/>
          </p:cNvSpPr>
          <p:nvPr>
            <p:ph type="dt" sz="half" idx="10"/>
          </p:nvPr>
        </p:nvSpPr>
        <p:spPr/>
        <p:txBody>
          <a:bodyPr/>
          <a:lstStyle/>
          <a:p>
            <a:fld id="{1C014B47-6C31-467C-A191-DD8AC453FF3D}" type="datetimeFigureOut">
              <a:rPr lang="tr-TR" smtClean="0"/>
              <a:t>31.12.2024</a:t>
            </a:fld>
            <a:endParaRPr lang="tr-TR"/>
          </a:p>
        </p:txBody>
      </p:sp>
      <p:sp>
        <p:nvSpPr>
          <p:cNvPr id="5" name="Footer Placeholder 4">
            <a:extLst>
              <a:ext uri="{FF2B5EF4-FFF2-40B4-BE49-F238E27FC236}">
                <a16:creationId xmlns:a16="http://schemas.microsoft.com/office/drawing/2014/main" id="{F146880F-FAC7-AA1C-A06C-2013AC59CA5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4AD92B2-D3DA-F0AE-F9A4-6FCD2BDB0750}"/>
              </a:ext>
            </a:extLst>
          </p:cNvPr>
          <p:cNvSpPr>
            <a:spLocks noGrp="1"/>
          </p:cNvSpPr>
          <p:nvPr>
            <p:ph type="sldNum" sz="quarter" idx="12"/>
          </p:nvPr>
        </p:nvSpPr>
        <p:spPr/>
        <p:txBody>
          <a:bodyPr/>
          <a:lstStyle/>
          <a:p>
            <a:fld id="{57ACB52A-F3BB-4DD0-A995-8CDE1630DD3E}" type="slidenum">
              <a:rPr lang="tr-TR" smtClean="0"/>
              <a:t>‹#›</a:t>
            </a:fld>
            <a:endParaRPr lang="tr-TR"/>
          </a:p>
        </p:txBody>
      </p:sp>
    </p:spTree>
    <p:extLst>
      <p:ext uri="{BB962C8B-B14F-4D97-AF65-F5344CB8AC3E}">
        <p14:creationId xmlns:p14="http://schemas.microsoft.com/office/powerpoint/2010/main" val="408635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CF02-76B8-1B77-7691-163613C0E659}"/>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BE37616-3847-4495-776F-AF4ABACB88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1B6EC5C8-ECD2-AF1E-3A03-81072FA66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25A17BB6-B99A-7800-6587-2B9157DFE1F2}"/>
              </a:ext>
            </a:extLst>
          </p:cNvPr>
          <p:cNvSpPr>
            <a:spLocks noGrp="1"/>
          </p:cNvSpPr>
          <p:nvPr>
            <p:ph type="dt" sz="half" idx="10"/>
          </p:nvPr>
        </p:nvSpPr>
        <p:spPr/>
        <p:txBody>
          <a:bodyPr/>
          <a:lstStyle/>
          <a:p>
            <a:fld id="{1C014B47-6C31-467C-A191-DD8AC453FF3D}" type="datetimeFigureOut">
              <a:rPr lang="tr-TR" smtClean="0"/>
              <a:t>31.12.2024</a:t>
            </a:fld>
            <a:endParaRPr lang="tr-TR"/>
          </a:p>
        </p:txBody>
      </p:sp>
      <p:sp>
        <p:nvSpPr>
          <p:cNvPr id="6" name="Footer Placeholder 5">
            <a:extLst>
              <a:ext uri="{FF2B5EF4-FFF2-40B4-BE49-F238E27FC236}">
                <a16:creationId xmlns:a16="http://schemas.microsoft.com/office/drawing/2014/main" id="{F360185C-AD49-0192-A199-7C36F6DDE00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35E245C-155B-6878-F330-C5C52FD75730}"/>
              </a:ext>
            </a:extLst>
          </p:cNvPr>
          <p:cNvSpPr>
            <a:spLocks noGrp="1"/>
          </p:cNvSpPr>
          <p:nvPr>
            <p:ph type="sldNum" sz="quarter" idx="12"/>
          </p:nvPr>
        </p:nvSpPr>
        <p:spPr/>
        <p:txBody>
          <a:bodyPr/>
          <a:lstStyle/>
          <a:p>
            <a:fld id="{57ACB52A-F3BB-4DD0-A995-8CDE1630DD3E}" type="slidenum">
              <a:rPr lang="tr-TR" smtClean="0"/>
              <a:t>‹#›</a:t>
            </a:fld>
            <a:endParaRPr lang="tr-TR"/>
          </a:p>
        </p:txBody>
      </p:sp>
    </p:spTree>
    <p:extLst>
      <p:ext uri="{BB962C8B-B14F-4D97-AF65-F5344CB8AC3E}">
        <p14:creationId xmlns:p14="http://schemas.microsoft.com/office/powerpoint/2010/main" val="422552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C8F1-F5DC-FFDD-D60C-424671DC19F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EB9959EF-BF44-8BEC-036E-DCD5BEFDB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63059F-9AA8-58DB-CBFC-F6C8FB6EDD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C740E6A9-8C9A-21B7-E8B6-95CC38854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5BA31C-EB66-69D1-5DC2-D40A830E8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B3136B5C-1E26-5A06-ACF1-6D4ACE1E9816}"/>
              </a:ext>
            </a:extLst>
          </p:cNvPr>
          <p:cNvSpPr>
            <a:spLocks noGrp="1"/>
          </p:cNvSpPr>
          <p:nvPr>
            <p:ph type="dt" sz="half" idx="10"/>
          </p:nvPr>
        </p:nvSpPr>
        <p:spPr/>
        <p:txBody>
          <a:bodyPr/>
          <a:lstStyle/>
          <a:p>
            <a:fld id="{1C014B47-6C31-467C-A191-DD8AC453FF3D}" type="datetimeFigureOut">
              <a:rPr lang="tr-TR" smtClean="0"/>
              <a:t>31.12.2024</a:t>
            </a:fld>
            <a:endParaRPr lang="tr-TR"/>
          </a:p>
        </p:txBody>
      </p:sp>
      <p:sp>
        <p:nvSpPr>
          <p:cNvPr id="8" name="Footer Placeholder 7">
            <a:extLst>
              <a:ext uri="{FF2B5EF4-FFF2-40B4-BE49-F238E27FC236}">
                <a16:creationId xmlns:a16="http://schemas.microsoft.com/office/drawing/2014/main" id="{D540DB8E-2E73-545E-212A-7C03AD1B6B1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1BC62C6-5846-1966-C31D-1FA5781BE3A6}"/>
              </a:ext>
            </a:extLst>
          </p:cNvPr>
          <p:cNvSpPr>
            <a:spLocks noGrp="1"/>
          </p:cNvSpPr>
          <p:nvPr>
            <p:ph type="sldNum" sz="quarter" idx="12"/>
          </p:nvPr>
        </p:nvSpPr>
        <p:spPr/>
        <p:txBody>
          <a:bodyPr/>
          <a:lstStyle/>
          <a:p>
            <a:fld id="{57ACB52A-F3BB-4DD0-A995-8CDE1630DD3E}" type="slidenum">
              <a:rPr lang="tr-TR" smtClean="0"/>
              <a:t>‹#›</a:t>
            </a:fld>
            <a:endParaRPr lang="tr-TR"/>
          </a:p>
        </p:txBody>
      </p:sp>
    </p:spTree>
    <p:extLst>
      <p:ext uri="{BB962C8B-B14F-4D97-AF65-F5344CB8AC3E}">
        <p14:creationId xmlns:p14="http://schemas.microsoft.com/office/powerpoint/2010/main" val="133054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0285-D856-BB44-26CA-2B8858B5E655}"/>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911A080-8E14-1913-501D-3C906693CEEA}"/>
              </a:ext>
            </a:extLst>
          </p:cNvPr>
          <p:cNvSpPr>
            <a:spLocks noGrp="1"/>
          </p:cNvSpPr>
          <p:nvPr>
            <p:ph type="dt" sz="half" idx="10"/>
          </p:nvPr>
        </p:nvSpPr>
        <p:spPr/>
        <p:txBody>
          <a:bodyPr/>
          <a:lstStyle/>
          <a:p>
            <a:fld id="{1C014B47-6C31-467C-A191-DD8AC453FF3D}" type="datetimeFigureOut">
              <a:rPr lang="tr-TR" smtClean="0"/>
              <a:t>31.12.2024</a:t>
            </a:fld>
            <a:endParaRPr lang="tr-TR"/>
          </a:p>
        </p:txBody>
      </p:sp>
      <p:sp>
        <p:nvSpPr>
          <p:cNvPr id="4" name="Footer Placeholder 3">
            <a:extLst>
              <a:ext uri="{FF2B5EF4-FFF2-40B4-BE49-F238E27FC236}">
                <a16:creationId xmlns:a16="http://schemas.microsoft.com/office/drawing/2014/main" id="{18437D09-3DD0-38B4-C409-33963FAC9D4B}"/>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AECBE1BB-08AB-63CC-718D-0171E4E5CB81}"/>
              </a:ext>
            </a:extLst>
          </p:cNvPr>
          <p:cNvSpPr>
            <a:spLocks noGrp="1"/>
          </p:cNvSpPr>
          <p:nvPr>
            <p:ph type="sldNum" sz="quarter" idx="12"/>
          </p:nvPr>
        </p:nvSpPr>
        <p:spPr/>
        <p:txBody>
          <a:bodyPr/>
          <a:lstStyle/>
          <a:p>
            <a:fld id="{57ACB52A-F3BB-4DD0-A995-8CDE1630DD3E}" type="slidenum">
              <a:rPr lang="tr-TR" smtClean="0"/>
              <a:t>‹#›</a:t>
            </a:fld>
            <a:endParaRPr lang="tr-TR"/>
          </a:p>
        </p:txBody>
      </p:sp>
    </p:spTree>
    <p:extLst>
      <p:ext uri="{BB962C8B-B14F-4D97-AF65-F5344CB8AC3E}">
        <p14:creationId xmlns:p14="http://schemas.microsoft.com/office/powerpoint/2010/main" val="380126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54D3EA-FF16-0B38-6BF5-8E8728CC8283}"/>
              </a:ext>
            </a:extLst>
          </p:cNvPr>
          <p:cNvSpPr>
            <a:spLocks noGrp="1"/>
          </p:cNvSpPr>
          <p:nvPr>
            <p:ph type="dt" sz="half" idx="10"/>
          </p:nvPr>
        </p:nvSpPr>
        <p:spPr/>
        <p:txBody>
          <a:bodyPr/>
          <a:lstStyle/>
          <a:p>
            <a:fld id="{1C014B47-6C31-467C-A191-DD8AC453FF3D}" type="datetimeFigureOut">
              <a:rPr lang="tr-TR" smtClean="0"/>
              <a:t>31.12.2024</a:t>
            </a:fld>
            <a:endParaRPr lang="tr-TR"/>
          </a:p>
        </p:txBody>
      </p:sp>
      <p:sp>
        <p:nvSpPr>
          <p:cNvPr id="3" name="Footer Placeholder 2">
            <a:extLst>
              <a:ext uri="{FF2B5EF4-FFF2-40B4-BE49-F238E27FC236}">
                <a16:creationId xmlns:a16="http://schemas.microsoft.com/office/drawing/2014/main" id="{A491E2F0-5655-530B-53E9-80B3FB5EDF09}"/>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2F6DF59F-FB82-A7EC-EF35-415484D90874}"/>
              </a:ext>
            </a:extLst>
          </p:cNvPr>
          <p:cNvSpPr>
            <a:spLocks noGrp="1"/>
          </p:cNvSpPr>
          <p:nvPr>
            <p:ph type="sldNum" sz="quarter" idx="12"/>
          </p:nvPr>
        </p:nvSpPr>
        <p:spPr/>
        <p:txBody>
          <a:bodyPr/>
          <a:lstStyle/>
          <a:p>
            <a:fld id="{57ACB52A-F3BB-4DD0-A995-8CDE1630DD3E}" type="slidenum">
              <a:rPr lang="tr-TR" smtClean="0"/>
              <a:t>‹#›</a:t>
            </a:fld>
            <a:endParaRPr lang="tr-TR"/>
          </a:p>
        </p:txBody>
      </p:sp>
    </p:spTree>
    <p:extLst>
      <p:ext uri="{BB962C8B-B14F-4D97-AF65-F5344CB8AC3E}">
        <p14:creationId xmlns:p14="http://schemas.microsoft.com/office/powerpoint/2010/main" val="410528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B286-613E-7D5B-673C-C142DF37D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FA5CE10-2D1E-4190-305D-526D39863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78950792-2C2E-8557-9C3E-A9C72EF0E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61869-810F-B61A-8A7E-C6B6D81199EB}"/>
              </a:ext>
            </a:extLst>
          </p:cNvPr>
          <p:cNvSpPr>
            <a:spLocks noGrp="1"/>
          </p:cNvSpPr>
          <p:nvPr>
            <p:ph type="dt" sz="half" idx="10"/>
          </p:nvPr>
        </p:nvSpPr>
        <p:spPr/>
        <p:txBody>
          <a:bodyPr/>
          <a:lstStyle/>
          <a:p>
            <a:fld id="{1C014B47-6C31-467C-A191-DD8AC453FF3D}" type="datetimeFigureOut">
              <a:rPr lang="tr-TR" smtClean="0"/>
              <a:t>31.12.2024</a:t>
            </a:fld>
            <a:endParaRPr lang="tr-TR"/>
          </a:p>
        </p:txBody>
      </p:sp>
      <p:sp>
        <p:nvSpPr>
          <p:cNvPr id="6" name="Footer Placeholder 5">
            <a:extLst>
              <a:ext uri="{FF2B5EF4-FFF2-40B4-BE49-F238E27FC236}">
                <a16:creationId xmlns:a16="http://schemas.microsoft.com/office/drawing/2014/main" id="{35BA4136-31B1-E47D-64AB-513FA2BCB71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86FB0F72-92C9-C564-71CA-96EE4DEA7C23}"/>
              </a:ext>
            </a:extLst>
          </p:cNvPr>
          <p:cNvSpPr>
            <a:spLocks noGrp="1"/>
          </p:cNvSpPr>
          <p:nvPr>
            <p:ph type="sldNum" sz="quarter" idx="12"/>
          </p:nvPr>
        </p:nvSpPr>
        <p:spPr/>
        <p:txBody>
          <a:bodyPr/>
          <a:lstStyle/>
          <a:p>
            <a:fld id="{57ACB52A-F3BB-4DD0-A995-8CDE1630DD3E}" type="slidenum">
              <a:rPr lang="tr-TR" smtClean="0"/>
              <a:t>‹#›</a:t>
            </a:fld>
            <a:endParaRPr lang="tr-TR"/>
          </a:p>
        </p:txBody>
      </p:sp>
    </p:spTree>
    <p:extLst>
      <p:ext uri="{BB962C8B-B14F-4D97-AF65-F5344CB8AC3E}">
        <p14:creationId xmlns:p14="http://schemas.microsoft.com/office/powerpoint/2010/main" val="133280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E51F-8102-A995-C531-33FC00642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FEF5C02D-7CD4-5C15-6E8B-877BAD74E0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73550B22-A5E2-B1A2-7BFB-4EBBC7024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32171-AED3-9642-3662-32BD4C230995}"/>
              </a:ext>
            </a:extLst>
          </p:cNvPr>
          <p:cNvSpPr>
            <a:spLocks noGrp="1"/>
          </p:cNvSpPr>
          <p:nvPr>
            <p:ph type="dt" sz="half" idx="10"/>
          </p:nvPr>
        </p:nvSpPr>
        <p:spPr/>
        <p:txBody>
          <a:bodyPr/>
          <a:lstStyle/>
          <a:p>
            <a:fld id="{1C014B47-6C31-467C-A191-DD8AC453FF3D}" type="datetimeFigureOut">
              <a:rPr lang="tr-TR" smtClean="0"/>
              <a:t>31.12.2024</a:t>
            </a:fld>
            <a:endParaRPr lang="tr-TR"/>
          </a:p>
        </p:txBody>
      </p:sp>
      <p:sp>
        <p:nvSpPr>
          <p:cNvPr id="6" name="Footer Placeholder 5">
            <a:extLst>
              <a:ext uri="{FF2B5EF4-FFF2-40B4-BE49-F238E27FC236}">
                <a16:creationId xmlns:a16="http://schemas.microsoft.com/office/drawing/2014/main" id="{D4F34C1E-9EB5-3B6C-0CF9-A7864425BDE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BD2BAC9-8530-4B56-284E-4F0BD4E6E1FD}"/>
              </a:ext>
            </a:extLst>
          </p:cNvPr>
          <p:cNvSpPr>
            <a:spLocks noGrp="1"/>
          </p:cNvSpPr>
          <p:nvPr>
            <p:ph type="sldNum" sz="quarter" idx="12"/>
          </p:nvPr>
        </p:nvSpPr>
        <p:spPr/>
        <p:txBody>
          <a:bodyPr/>
          <a:lstStyle/>
          <a:p>
            <a:fld id="{57ACB52A-F3BB-4DD0-A995-8CDE1630DD3E}" type="slidenum">
              <a:rPr lang="tr-TR" smtClean="0"/>
              <a:t>‹#›</a:t>
            </a:fld>
            <a:endParaRPr lang="tr-TR"/>
          </a:p>
        </p:txBody>
      </p:sp>
    </p:spTree>
    <p:extLst>
      <p:ext uri="{BB962C8B-B14F-4D97-AF65-F5344CB8AC3E}">
        <p14:creationId xmlns:p14="http://schemas.microsoft.com/office/powerpoint/2010/main" val="150993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7D4E4B-6771-1245-0FE4-8686632CC9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9E79EE4-B8F7-DD77-1B2F-84C4642EB7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C88CFE2-401D-DCFF-85BF-9698C72C4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014B47-6C31-467C-A191-DD8AC453FF3D}" type="datetimeFigureOut">
              <a:rPr lang="tr-TR" smtClean="0"/>
              <a:t>31.12.2024</a:t>
            </a:fld>
            <a:endParaRPr lang="tr-TR"/>
          </a:p>
        </p:txBody>
      </p:sp>
      <p:sp>
        <p:nvSpPr>
          <p:cNvPr id="5" name="Footer Placeholder 4">
            <a:extLst>
              <a:ext uri="{FF2B5EF4-FFF2-40B4-BE49-F238E27FC236}">
                <a16:creationId xmlns:a16="http://schemas.microsoft.com/office/drawing/2014/main" id="{CE56E50D-B80A-DB8D-698D-EB7AF832F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FA9DD426-BF5E-4A91-978D-2CFB2FD96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ACB52A-F3BB-4DD0-A995-8CDE1630DD3E}" type="slidenum">
              <a:rPr lang="tr-TR" smtClean="0"/>
              <a:t>‹#›</a:t>
            </a:fld>
            <a:endParaRPr lang="tr-TR"/>
          </a:p>
        </p:txBody>
      </p:sp>
    </p:spTree>
    <p:extLst>
      <p:ext uri="{BB962C8B-B14F-4D97-AF65-F5344CB8AC3E}">
        <p14:creationId xmlns:p14="http://schemas.microsoft.com/office/powerpoint/2010/main" val="3055075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209B7-E43B-F80E-9774-10B1B06AD8BB}"/>
              </a:ext>
            </a:extLst>
          </p:cNvPr>
          <p:cNvSpPr>
            <a:spLocks noGrp="1"/>
          </p:cNvSpPr>
          <p:nvPr>
            <p:ph type="ctrTitle"/>
          </p:nvPr>
        </p:nvSpPr>
        <p:spPr>
          <a:xfrm>
            <a:off x="267833" y="4781681"/>
            <a:ext cx="4036334" cy="1732393"/>
          </a:xfrm>
        </p:spPr>
        <p:txBody>
          <a:bodyPr anchor="t">
            <a:normAutofit fontScale="90000"/>
          </a:bodyPr>
          <a:lstStyle/>
          <a:p>
            <a:pPr algn="l"/>
            <a:br>
              <a:rPr lang="tr-TR" sz="3000" dirty="0"/>
            </a:br>
            <a:br>
              <a:rPr lang="tr-TR" sz="3000" dirty="0"/>
            </a:br>
            <a:br>
              <a:rPr lang="tr-TR" sz="3000" dirty="0"/>
            </a:br>
            <a:r>
              <a:rPr lang="tr-TR" sz="2000" dirty="0"/>
              <a:t>Sadık Can Güler</a:t>
            </a:r>
            <a:br>
              <a:rPr lang="tr-TR" sz="2000" dirty="0"/>
            </a:br>
            <a:r>
              <a:rPr lang="tr-TR" sz="2000" dirty="0"/>
              <a:t>Mehmet Yusuf Ocak</a:t>
            </a:r>
          </a:p>
        </p:txBody>
      </p:sp>
      <p:sp>
        <p:nvSpPr>
          <p:cNvPr id="3" name="Subtitle 2">
            <a:extLst>
              <a:ext uri="{FF2B5EF4-FFF2-40B4-BE49-F238E27FC236}">
                <a16:creationId xmlns:a16="http://schemas.microsoft.com/office/drawing/2014/main" id="{FC7A4B55-1CFA-529B-460D-6BA2D5B18A2B}"/>
              </a:ext>
            </a:extLst>
          </p:cNvPr>
          <p:cNvSpPr>
            <a:spLocks noGrp="1"/>
          </p:cNvSpPr>
          <p:nvPr>
            <p:ph type="subTitle" idx="1"/>
          </p:nvPr>
        </p:nvSpPr>
        <p:spPr>
          <a:xfrm>
            <a:off x="1056583" y="1785141"/>
            <a:ext cx="4036333" cy="1709849"/>
          </a:xfrm>
        </p:spPr>
        <p:txBody>
          <a:bodyPr anchor="b">
            <a:normAutofit/>
          </a:bodyPr>
          <a:lstStyle/>
          <a:p>
            <a:pPr algn="l"/>
            <a:endParaRPr lang="tr-TR" sz="2000" b="1" dirty="0">
              <a:latin typeface="Times New Roman" panose="02020603050405020304" pitchFamily="18" charset="0"/>
              <a:cs typeface="Times New Roman" panose="02020603050405020304" pitchFamily="18" charset="0"/>
            </a:endParaRPr>
          </a:p>
          <a:p>
            <a:pPr algn="l"/>
            <a:r>
              <a:rPr lang="tr-TR" sz="2000" b="1" dirty="0">
                <a:latin typeface="Times New Roman" panose="02020603050405020304" pitchFamily="18" charset="0"/>
                <a:cs typeface="Times New Roman" panose="02020603050405020304" pitchFamily="18" charset="0"/>
              </a:rPr>
              <a:t>Inventory </a:t>
            </a:r>
            <a:r>
              <a:rPr lang="tr-TR" sz="2000" b="1" dirty="0" err="1">
                <a:latin typeface="Times New Roman" panose="02020603050405020304" pitchFamily="18" charset="0"/>
                <a:cs typeface="Times New Roman" panose="02020603050405020304" pitchFamily="18" charset="0"/>
              </a:rPr>
              <a:t>Manegement</a:t>
            </a:r>
            <a:r>
              <a:rPr lang="tr-TR" sz="2000" b="1" dirty="0">
                <a:latin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cs typeface="Times New Roman" panose="02020603050405020304" pitchFamily="18" charset="0"/>
              </a:rPr>
              <a:t>System</a:t>
            </a:r>
            <a:endParaRPr lang="tr-TR" sz="2000" b="1"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1038900442" descr="metin, yazı tipi, logo, grafik içeren bir resim&#10;&#10;Açıklama otomatik olarak oluşturuldu">
            <a:extLst>
              <a:ext uri="{FF2B5EF4-FFF2-40B4-BE49-F238E27FC236}">
                <a16:creationId xmlns:a16="http://schemas.microsoft.com/office/drawing/2014/main" id="{DB60BF65-5D62-BBA4-0FFF-3289B44D55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2492" y="2410063"/>
            <a:ext cx="5536001" cy="1979120"/>
          </a:xfrm>
          <a:prstGeom prst="rect">
            <a:avLst/>
          </a:prstGeom>
        </p:spPr>
      </p:pic>
    </p:spTree>
    <p:extLst>
      <p:ext uri="{BB962C8B-B14F-4D97-AF65-F5344CB8AC3E}">
        <p14:creationId xmlns:p14="http://schemas.microsoft.com/office/powerpoint/2010/main" val="176949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ekran görüntüsü, diyagram, paralel içeren bir resim&#10;&#10;Açıklama otomatik olarak oluşturuldu">
            <a:extLst>
              <a:ext uri="{FF2B5EF4-FFF2-40B4-BE49-F238E27FC236}">
                <a16:creationId xmlns:a16="http://schemas.microsoft.com/office/drawing/2014/main" id="{32DFC8F0-F00C-489D-2A0D-0BA03EE4DE12}"/>
              </a:ext>
            </a:extLst>
          </p:cNvPr>
          <p:cNvPicPr>
            <a:picLocks noChangeAspect="1"/>
          </p:cNvPicPr>
          <p:nvPr/>
        </p:nvPicPr>
        <p:blipFill>
          <a:blip r:embed="rId2"/>
          <a:stretch>
            <a:fillRect/>
          </a:stretch>
        </p:blipFill>
        <p:spPr>
          <a:xfrm>
            <a:off x="1359608" y="623275"/>
            <a:ext cx="5096056" cy="5569461"/>
          </a:xfrm>
          <a:prstGeom prst="rect">
            <a:avLst/>
          </a:prstGeom>
        </p:spPr>
      </p:pic>
      <p:pic>
        <p:nvPicPr>
          <p:cNvPr id="5" name="Resim 4" descr="metin, ekran görüntüsü, yazı tipi, sayı, numara içeren bir resim">
            <a:extLst>
              <a:ext uri="{FF2B5EF4-FFF2-40B4-BE49-F238E27FC236}">
                <a16:creationId xmlns:a16="http://schemas.microsoft.com/office/drawing/2014/main" id="{C204EBA5-E99F-8BC6-4D91-69FFDEDEA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475" y="786418"/>
            <a:ext cx="4895850" cy="2386307"/>
          </a:xfrm>
          <a:prstGeom prst="rect">
            <a:avLst/>
          </a:prstGeom>
        </p:spPr>
      </p:pic>
    </p:spTree>
    <p:extLst>
      <p:ext uri="{BB962C8B-B14F-4D97-AF65-F5344CB8AC3E}">
        <p14:creationId xmlns:p14="http://schemas.microsoft.com/office/powerpoint/2010/main" val="285808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98DBAE-AE48-BADE-9891-FBF50BF784FF}"/>
            </a:ext>
          </a:extLst>
        </p:cNvPr>
        <p:cNvGrpSpPr/>
        <p:nvPr/>
      </p:nvGrpSpPr>
      <p:grpSpPr>
        <a:xfrm>
          <a:off x="0" y="0"/>
          <a:ext cx="0" cy="0"/>
          <a:chOff x="0" y="0"/>
          <a:chExt cx="0" cy="0"/>
        </a:xfrm>
      </p:grpSpPr>
      <p:sp useBgFill="1">
        <p:nvSpPr>
          <p:cNvPr id="80" name="Rectangle 58">
            <a:extLst>
              <a:ext uri="{FF2B5EF4-FFF2-40B4-BE49-F238E27FC236}">
                <a16:creationId xmlns:a16="http://schemas.microsoft.com/office/drawing/2014/main" id="{C497725C-6431-496A-B11C-691354780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0C58678C-DE10-0C12-D326-B5389B8D1629}"/>
              </a:ext>
            </a:extLst>
          </p:cNvPr>
          <p:cNvSpPr txBox="1"/>
          <p:nvPr/>
        </p:nvSpPr>
        <p:spPr>
          <a:xfrm>
            <a:off x="719850" y="471748"/>
            <a:ext cx="6031146" cy="5970467"/>
          </a:xfrm>
          <a:prstGeom prst="rect">
            <a:avLst/>
          </a:prstGeom>
        </p:spPr>
        <p:txBody>
          <a:bodyPr vert="horz" lIns="91440" tIns="45720" rIns="91440" bIns="45720" rtlCol="0" anchor="t">
            <a:normAutofit/>
          </a:bodyPr>
          <a:lstStyle/>
          <a:p>
            <a:pPr>
              <a:lnSpc>
                <a:spcPct val="90000"/>
              </a:lnSpc>
              <a:spcBef>
                <a:spcPct val="0"/>
              </a:spcBef>
              <a:spcAft>
                <a:spcPts val="600"/>
              </a:spcAft>
            </a:pPr>
            <a:endParaRPr lang="tr-TR" sz="3800" kern="1200" dirty="0">
              <a:solidFill>
                <a:schemeClr val="tx1"/>
              </a:solidFill>
              <a:effectLst/>
              <a:latin typeface="+mj-lt"/>
              <a:ea typeface="+mj-ea"/>
              <a:cs typeface="+mj-cs"/>
            </a:endParaRPr>
          </a:p>
          <a:p>
            <a:pPr>
              <a:lnSpc>
                <a:spcPct val="90000"/>
              </a:lnSpc>
              <a:spcBef>
                <a:spcPct val="0"/>
              </a:spcBef>
              <a:spcAft>
                <a:spcPts val="600"/>
              </a:spcAft>
            </a:pPr>
            <a:endParaRPr lang="tr-TR" sz="2400" kern="1200" dirty="0">
              <a:solidFill>
                <a:schemeClr val="tx1"/>
              </a:solidFill>
              <a:effectLst/>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r>
              <a:rPr lang="tr-TR" sz="2400" kern="1200" dirty="0">
                <a:solidFill>
                  <a:schemeClr val="tx1"/>
                </a:solidFill>
                <a:effectLst/>
                <a:latin typeface="Times New Roman" panose="02020603050405020304" pitchFamily="18" charset="0"/>
                <a:ea typeface="+mj-ea"/>
                <a:cs typeface="Times New Roman" panose="02020603050405020304" pitchFamily="18" charset="0"/>
              </a:rPr>
              <a:t> </a:t>
            </a:r>
            <a:r>
              <a:rPr lang="en-US" sz="2400" kern="1200" dirty="0">
                <a:solidFill>
                  <a:schemeClr val="tx1"/>
                </a:solidFill>
                <a:effectLst/>
                <a:latin typeface="Times New Roman" panose="02020603050405020304" pitchFamily="18" charset="0"/>
                <a:ea typeface="+mj-ea"/>
                <a:cs typeface="Times New Roman" panose="02020603050405020304" pitchFamily="18" charset="0"/>
              </a:rPr>
              <a:t>View</a:t>
            </a:r>
            <a:r>
              <a:rPr lang="tr-TR" sz="2400" kern="1200" dirty="0">
                <a:solidFill>
                  <a:schemeClr val="tx1"/>
                </a:solidFill>
                <a:effectLst/>
                <a:latin typeface="Times New Roman" panose="02020603050405020304" pitchFamily="18" charset="0"/>
                <a:ea typeface="+mj-ea"/>
                <a:cs typeface="Times New Roman" panose="02020603050405020304" pitchFamily="18" charset="0"/>
              </a:rPr>
              <a:t> </a:t>
            </a:r>
            <a:r>
              <a:rPr lang="en-US" sz="2400" kern="1200" dirty="0">
                <a:solidFill>
                  <a:schemeClr val="tx1"/>
                </a:solidFill>
                <a:effectLst/>
                <a:latin typeface="Times New Roman" panose="02020603050405020304" pitchFamily="18" charset="0"/>
                <a:ea typeface="+mj-ea"/>
                <a:cs typeface="Times New Roman" panose="02020603050405020304" pitchFamily="18" charset="0"/>
              </a:rPr>
              <a:t>Inventory</a:t>
            </a:r>
            <a:r>
              <a:rPr lang="tr-TR" sz="2400" kern="1200" dirty="0">
                <a:solidFill>
                  <a:schemeClr val="tx1"/>
                </a:solidFill>
                <a:effectLst/>
                <a:latin typeface="Times New Roman" panose="02020603050405020304" pitchFamily="18" charset="0"/>
                <a:ea typeface="+mj-ea"/>
                <a:cs typeface="Times New Roman" panose="02020603050405020304" pitchFamily="18" charset="0"/>
              </a:rPr>
              <a:t> </a:t>
            </a:r>
            <a:r>
              <a:rPr lang="en-US" sz="2400" kern="1200" dirty="0">
                <a:solidFill>
                  <a:schemeClr val="tx1"/>
                </a:solidFill>
                <a:effectLst/>
                <a:latin typeface="Times New Roman" panose="02020603050405020304" pitchFamily="18" charset="0"/>
                <a:ea typeface="+mj-ea"/>
                <a:cs typeface="Times New Roman" panose="02020603050405020304" pitchFamily="18" charset="0"/>
              </a:rPr>
              <a:t>Portfolio(</a:t>
            </a:r>
            <a:r>
              <a:rPr lang="en-US" sz="2400" kern="1200" dirty="0" err="1">
                <a:solidFill>
                  <a:schemeClr val="tx1"/>
                </a:solidFill>
                <a:effectLst/>
                <a:latin typeface="Times New Roman" panose="02020603050405020304" pitchFamily="18" charset="0"/>
                <a:ea typeface="+mj-ea"/>
                <a:cs typeface="Times New Roman" panose="02020603050405020304" pitchFamily="18" charset="0"/>
              </a:rPr>
              <a:t>viewProductsButton</a:t>
            </a:r>
            <a:r>
              <a:rPr lang="en-US" sz="2400" kern="1200" dirty="0">
                <a:solidFill>
                  <a:schemeClr val="tx1"/>
                </a:solidFill>
                <a:effectLst/>
                <a:latin typeface="Times New Roman" panose="02020603050405020304" pitchFamily="18" charset="0"/>
                <a:ea typeface="+mj-ea"/>
                <a:cs typeface="Times New Roman" panose="02020603050405020304" pitchFamily="18" charset="0"/>
              </a:rPr>
              <a:t>)</a:t>
            </a:r>
            <a:endParaRPr lang="tr-TR" sz="2400" kern="1200" dirty="0">
              <a:solidFill>
                <a:schemeClr val="tx1"/>
              </a:solidFill>
              <a:effectLst/>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endParaRPr lang="tr-TR" sz="3800" dirty="0">
              <a:latin typeface="+mj-lt"/>
              <a:ea typeface="+mj-ea"/>
              <a:cs typeface="+mj-cs"/>
            </a:endParaRPr>
          </a:p>
          <a:p>
            <a:pPr>
              <a:lnSpc>
                <a:spcPct val="90000"/>
              </a:lnSpc>
              <a:spcBef>
                <a:spcPct val="0"/>
              </a:spcBef>
              <a:spcAft>
                <a:spcPts val="600"/>
              </a:spcAft>
            </a:pPr>
            <a:endParaRPr lang="tr-TR" sz="3800" dirty="0">
              <a:latin typeface="+mj-lt"/>
              <a:ea typeface="+mj-ea"/>
              <a:cs typeface="+mj-cs"/>
            </a:endParaRPr>
          </a:p>
          <a:p>
            <a:pPr>
              <a:lnSpc>
                <a:spcPct val="90000"/>
              </a:lnSpc>
              <a:spcBef>
                <a:spcPct val="0"/>
              </a:spcBef>
              <a:spcAft>
                <a:spcPts val="600"/>
              </a:spcAft>
            </a:pPr>
            <a:endParaRPr lang="tr-TR" sz="3800" dirty="0">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r>
              <a:rPr lang="en-US" sz="2400" kern="1200" dirty="0">
                <a:solidFill>
                  <a:schemeClr val="tx1"/>
                </a:solidFill>
                <a:effectLst/>
                <a:latin typeface="Times New Roman" panose="02020603050405020304" pitchFamily="18" charset="0"/>
                <a:ea typeface="+mj-ea"/>
                <a:cs typeface="Times New Roman" panose="02020603050405020304" pitchFamily="18" charset="0"/>
              </a:rPr>
              <a:t> </a:t>
            </a:r>
            <a:endParaRPr lang="tr-TR" sz="2400" kern="1200" dirty="0">
              <a:solidFill>
                <a:schemeClr val="tx1"/>
              </a:solidFill>
              <a:effectLst/>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endParaRPr lang="tr-TR" sz="2400" kern="1200" dirty="0">
              <a:solidFill>
                <a:schemeClr val="tx1"/>
              </a:solidFill>
              <a:effectLst/>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r>
              <a:rPr lang="tr-TR" sz="2400" kern="1200" dirty="0">
                <a:solidFill>
                  <a:schemeClr val="tx1"/>
                </a:solidFill>
                <a:effectLst/>
                <a:latin typeface="Times New Roman" panose="02020603050405020304" pitchFamily="18" charset="0"/>
                <a:ea typeface="+mj-ea"/>
                <a:cs typeface="Times New Roman" panose="02020603050405020304" pitchFamily="18" charset="0"/>
              </a:rPr>
              <a:t>  </a:t>
            </a:r>
            <a:r>
              <a:rPr lang="en-US" sz="2400" kern="1200" dirty="0">
                <a:solidFill>
                  <a:schemeClr val="tx1"/>
                </a:solidFill>
                <a:effectLst/>
                <a:latin typeface="Times New Roman" panose="02020603050405020304" pitchFamily="18" charset="0"/>
                <a:ea typeface="+mj-ea"/>
                <a:cs typeface="Times New Roman" panose="02020603050405020304" pitchFamily="18" charset="0"/>
              </a:rPr>
              <a:t>Financial</a:t>
            </a:r>
            <a:r>
              <a:rPr lang="tr-TR" sz="2400" dirty="0">
                <a:latin typeface="Times New Roman" panose="02020603050405020304" pitchFamily="18" charset="0"/>
                <a:ea typeface="+mj-ea"/>
                <a:cs typeface="Times New Roman" panose="02020603050405020304" pitchFamily="18" charset="0"/>
              </a:rPr>
              <a:t> </a:t>
            </a:r>
            <a:r>
              <a:rPr lang="en-US" sz="2400" kern="1200" dirty="0">
                <a:solidFill>
                  <a:schemeClr val="tx1"/>
                </a:solidFill>
                <a:effectLst/>
                <a:latin typeface="Times New Roman" panose="02020603050405020304" pitchFamily="18" charset="0"/>
                <a:ea typeface="+mj-ea"/>
                <a:cs typeface="Times New Roman" panose="02020603050405020304" pitchFamily="18" charset="0"/>
              </a:rPr>
              <a:t>Overview(</a:t>
            </a:r>
            <a:r>
              <a:rPr lang="en-US" sz="2400" kern="1200" dirty="0" err="1">
                <a:solidFill>
                  <a:schemeClr val="tx1"/>
                </a:solidFill>
                <a:effectLst/>
                <a:latin typeface="Times New Roman" panose="02020603050405020304" pitchFamily="18" charset="0"/>
                <a:ea typeface="+mj-ea"/>
                <a:cs typeface="Times New Roman" panose="02020603050405020304" pitchFamily="18" charset="0"/>
              </a:rPr>
              <a:t>balanceButton</a:t>
            </a:r>
            <a:r>
              <a:rPr lang="en-US" sz="2400" kern="1200" dirty="0">
                <a:solidFill>
                  <a:schemeClr val="tx1"/>
                </a:solidFill>
                <a:effectLst/>
                <a:latin typeface="Times New Roman" panose="02020603050405020304" pitchFamily="18" charset="0"/>
                <a:ea typeface="+mj-ea"/>
                <a:cs typeface="Times New Roman" panose="02020603050405020304" pitchFamily="18" charset="0"/>
              </a:rPr>
              <a:t>)</a:t>
            </a:r>
            <a:endParaRPr lang="en-US" sz="2400" kern="1200" dirty="0">
              <a:solidFill>
                <a:schemeClr val="tx1"/>
              </a:solidFill>
              <a:latin typeface="Times New Roman" panose="02020603050405020304" pitchFamily="18" charset="0"/>
              <a:ea typeface="+mj-ea"/>
              <a:cs typeface="Times New Roman" panose="02020603050405020304" pitchFamily="18" charset="0"/>
            </a:endParaRPr>
          </a:p>
        </p:txBody>
      </p:sp>
      <p:grpSp>
        <p:nvGrpSpPr>
          <p:cNvPr id="81" name="Group 6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82" name="Rectangle 6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6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7">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descr="metin, ekran görüntüsü, ekran, görüntüleme, yazı tipi içeren bir resim&#10;&#10;Açıklama otomatik olarak oluşturuldu">
            <a:extLst>
              <a:ext uri="{FF2B5EF4-FFF2-40B4-BE49-F238E27FC236}">
                <a16:creationId xmlns:a16="http://schemas.microsoft.com/office/drawing/2014/main" id="{4B5AD9C1-4477-D43F-B0F3-922C46CAD19F}"/>
              </a:ext>
            </a:extLst>
          </p:cNvPr>
          <p:cNvPicPr>
            <a:picLocks noChangeAspect="1"/>
          </p:cNvPicPr>
          <p:nvPr/>
        </p:nvPicPr>
        <p:blipFill>
          <a:blip r:embed="rId3">
            <a:extLst>
              <a:ext uri="{28A0092B-C50C-407E-A947-70E740481C1C}">
                <a14:useLocalDpi xmlns:a14="http://schemas.microsoft.com/office/drawing/2010/main" val="0"/>
              </a:ext>
            </a:extLst>
          </a:blip>
          <a:srcRect t="2469" r="-1" b="10111"/>
          <a:stretch/>
        </p:blipFill>
        <p:spPr>
          <a:xfrm>
            <a:off x="7114162" y="471748"/>
            <a:ext cx="4324849" cy="2552007"/>
          </a:xfrm>
          <a:prstGeom prst="rect">
            <a:avLst/>
          </a:prstGeom>
        </p:spPr>
      </p:pic>
      <p:sp>
        <p:nvSpPr>
          <p:cNvPr id="70" name="Rectangle 6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metin, ekran görüntüsü, ekran, görüntüleme, yazılım içeren bir resim">
            <a:extLst>
              <a:ext uri="{FF2B5EF4-FFF2-40B4-BE49-F238E27FC236}">
                <a16:creationId xmlns:a16="http://schemas.microsoft.com/office/drawing/2014/main" id="{2D85FAC1-6CA9-AED1-7EF8-56B4910D0FA0}"/>
              </a:ext>
            </a:extLst>
          </p:cNvPr>
          <p:cNvPicPr>
            <a:picLocks noChangeAspect="1"/>
          </p:cNvPicPr>
          <p:nvPr/>
        </p:nvPicPr>
        <p:blipFill>
          <a:blip r:embed="rId4">
            <a:extLst>
              <a:ext uri="{28A0092B-C50C-407E-A947-70E740481C1C}">
                <a14:useLocalDpi xmlns:a14="http://schemas.microsoft.com/office/drawing/2010/main" val="0"/>
              </a:ext>
            </a:extLst>
          </a:blip>
          <a:srcRect t="2827" r="-1" b="14354"/>
          <a:stretch/>
        </p:blipFill>
        <p:spPr>
          <a:xfrm>
            <a:off x="7114162" y="3676230"/>
            <a:ext cx="4324849" cy="2552007"/>
          </a:xfrm>
          <a:prstGeom prst="rect">
            <a:avLst/>
          </a:prstGeom>
        </p:spPr>
      </p:pic>
    </p:spTree>
    <p:extLst>
      <p:ext uri="{BB962C8B-B14F-4D97-AF65-F5344CB8AC3E}">
        <p14:creationId xmlns:p14="http://schemas.microsoft.com/office/powerpoint/2010/main" val="378729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6" name="Rectangle 106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ekran görüntüsü, devre, tasarım içeren bir resim&#10;&#10;Açıklama otomatik olarak oluşturuldu">
            <a:extLst>
              <a:ext uri="{FF2B5EF4-FFF2-40B4-BE49-F238E27FC236}">
                <a16:creationId xmlns:a16="http://schemas.microsoft.com/office/drawing/2014/main" id="{01837FC3-DD57-0D82-DFFA-00C6799A4EE1}"/>
              </a:ext>
            </a:extLst>
          </p:cNvPr>
          <p:cNvPicPr>
            <a:picLocks noChangeAspect="1"/>
          </p:cNvPicPr>
          <p:nvPr/>
        </p:nvPicPr>
        <p:blipFill>
          <a:blip r:embed="rId2">
            <a:extLst>
              <a:ext uri="{28A0092B-C50C-407E-A947-70E740481C1C}">
                <a14:useLocalDpi xmlns:a14="http://schemas.microsoft.com/office/drawing/2010/main" val="0"/>
              </a:ext>
            </a:extLst>
          </a:blip>
          <a:srcRect t="24091" b="4986"/>
          <a:stretch/>
        </p:blipFill>
        <p:spPr>
          <a:xfrm>
            <a:off x="1" y="10"/>
            <a:ext cx="9669642" cy="6857990"/>
          </a:xfrm>
          <a:prstGeom prst="rect">
            <a:avLst/>
          </a:prstGeom>
        </p:spPr>
      </p:pic>
      <p:sp>
        <p:nvSpPr>
          <p:cNvPr id="1087" name="Rectangle 106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9174F5A-53B5-FD53-D2DF-B3E5C607DC3D}"/>
              </a:ext>
            </a:extLst>
          </p:cNvPr>
          <p:cNvSpPr>
            <a:spLocks noGrp="1"/>
          </p:cNvSpPr>
          <p:nvPr>
            <p:ph idx="1"/>
          </p:nvPr>
        </p:nvSpPr>
        <p:spPr>
          <a:xfrm>
            <a:off x="7531610" y="2434201"/>
            <a:ext cx="3822189" cy="3742762"/>
          </a:xfrm>
        </p:spPr>
        <p:txBody>
          <a:bodyPr>
            <a:normAutofit/>
          </a:bodyPr>
          <a:lstStyle/>
          <a:p>
            <a:pPr marL="0" indent="0">
              <a:buNone/>
            </a:pPr>
            <a:r>
              <a:rPr lang="tr-TR" sz="2000"/>
              <a:t>Thanks For Listening </a:t>
            </a:r>
            <a:r>
              <a:rPr lang="tr-TR" sz="2000">
                <a:sym typeface="Wingdings" panose="05000000000000000000" pitchFamily="2" charset="2"/>
              </a:rPr>
              <a:t></a:t>
            </a:r>
            <a:endParaRPr lang="tr-TR" sz="2000"/>
          </a:p>
        </p:txBody>
      </p:sp>
      <p:sp>
        <p:nvSpPr>
          <p:cNvPr id="2" name="AutoShape 6" descr="A conceptual illustration representing Java OOP and data structures. The image features interconnected 3D blocks and nodes in a futuristic design, symbolizing data structures like arrays, linked lists, and binary trees. An abstract Java code snippet is integrated within the design, surrounded by icons like gears and objects to represent OOP principles such as inheritance, encapsulation, and polymorphism. The color scheme includes shades of blue and green for a tech-inspired look, and the background has a subtle gradient effect with light lines connecting the elements.">
            <a:extLst>
              <a:ext uri="{FF2B5EF4-FFF2-40B4-BE49-F238E27FC236}">
                <a16:creationId xmlns:a16="http://schemas.microsoft.com/office/drawing/2014/main" id="{EA4AEF8C-E61C-D10D-93E9-CAD08AC0EC0E}"/>
              </a:ext>
            </a:extLst>
          </p:cNvPr>
          <p:cNvSpPr>
            <a:spLocks noChangeAspect="1" noChangeArrowheads="1"/>
          </p:cNvSpPr>
          <p:nvPr/>
        </p:nvSpPr>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4" name="AutoShape 8" descr="A conceptual illustration representing Java OOP and data structures. The image features interconnected 3D blocks and nodes in a futuristic design, symbolizing data structures like arrays, linked lists, and binary trees. An abstract Java code snippet is integrated within the design, surrounded by icons like gears and objects to represent OOP principles such as inheritance, encapsulation, and polymorphism. The color scheme includes shades of blue and green for a tech-inspired look, and the background has a subtle gradient effect with light lines connecting the elements.">
            <a:extLst>
              <a:ext uri="{FF2B5EF4-FFF2-40B4-BE49-F238E27FC236}">
                <a16:creationId xmlns:a16="http://schemas.microsoft.com/office/drawing/2014/main" id="{976600BC-E1D3-E3C4-F1EF-1291D9FD9CFD}"/>
              </a:ext>
            </a:extLst>
          </p:cNvPr>
          <p:cNvSpPr>
            <a:spLocks noChangeAspect="1" noChangeArrowheads="1"/>
          </p:cNvSpPr>
          <p:nvPr/>
        </p:nvSpPr>
        <p:spPr bwMode="auto">
          <a:xfrm>
            <a:off x="2819400" y="152400"/>
            <a:ext cx="6858000"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77169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19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3D7B4-927F-E43B-4B1E-B80740018499}"/>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Contents </a:t>
            </a:r>
          </a:p>
        </p:txBody>
      </p:sp>
      <p:sp>
        <p:nvSpPr>
          <p:cNvPr id="201" name="Rectangle 20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8EDF0AD-EB64-5420-8482-7A835233DD94}"/>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Introduction For Project  </a:t>
            </a:r>
          </a:p>
          <a:p>
            <a:pPr marL="342900" indent="-228600">
              <a:lnSpc>
                <a:spcPct val="90000"/>
              </a:lnSpc>
              <a:spcAft>
                <a:spcPts val="600"/>
              </a:spcAft>
              <a:buFont typeface="Arial" panose="020B0604020202020204" pitchFamily="34" charset="0"/>
              <a:buChar char="•"/>
            </a:pPr>
            <a:r>
              <a:rPr lang="en-US" dirty="0"/>
              <a:t>UML Diagram</a:t>
            </a:r>
          </a:p>
          <a:p>
            <a:pPr marL="342900" indent="-228600">
              <a:lnSpc>
                <a:spcPct val="90000"/>
              </a:lnSpc>
              <a:spcAft>
                <a:spcPts val="600"/>
              </a:spcAft>
              <a:buFont typeface="Arial" panose="020B0604020202020204" pitchFamily="34" charset="0"/>
              <a:buChar char="•"/>
            </a:pPr>
            <a:r>
              <a:rPr lang="en-US" dirty="0"/>
              <a:t>Data</a:t>
            </a:r>
            <a:r>
              <a:rPr lang="tr-TR" dirty="0"/>
              <a:t> </a:t>
            </a:r>
            <a:r>
              <a:rPr lang="en-US" dirty="0"/>
              <a:t>Structures</a:t>
            </a:r>
          </a:p>
          <a:p>
            <a:pPr marL="342900" indent="-228600">
              <a:lnSpc>
                <a:spcPct val="90000"/>
              </a:lnSpc>
              <a:spcAft>
                <a:spcPts val="600"/>
              </a:spcAft>
              <a:buFont typeface="Arial" panose="020B0604020202020204" pitchFamily="34" charset="0"/>
              <a:buChar char="•"/>
            </a:pPr>
            <a:r>
              <a:rPr lang="en-US" dirty="0"/>
              <a:t>Object-Oriented Programming (OOP) Concepts</a:t>
            </a:r>
          </a:p>
          <a:p>
            <a:pPr marL="342900" indent="-228600">
              <a:lnSpc>
                <a:spcPct val="90000"/>
              </a:lnSpc>
              <a:spcAft>
                <a:spcPts val="600"/>
              </a:spcAft>
              <a:buFont typeface="Arial" panose="020B0604020202020204" pitchFamily="34" charset="0"/>
              <a:buChar char="•"/>
            </a:pPr>
            <a:r>
              <a:rPr lang="en-US" dirty="0"/>
              <a:t>Project Features</a:t>
            </a:r>
          </a:p>
        </p:txBody>
      </p:sp>
      <p:sp>
        <p:nvSpPr>
          <p:cNvPr id="203" name="Rectangle 20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Graphic 142" descr="Pencil">
            <a:extLst>
              <a:ext uri="{FF2B5EF4-FFF2-40B4-BE49-F238E27FC236}">
                <a16:creationId xmlns:a16="http://schemas.microsoft.com/office/drawing/2014/main" id="{0D32143A-1510-E405-CB76-BD9E0DF836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676" y="650494"/>
            <a:ext cx="5324142" cy="5324142"/>
          </a:xfrm>
          <a:prstGeom prst="rect">
            <a:avLst/>
          </a:prstGeom>
        </p:spPr>
      </p:pic>
    </p:spTree>
    <p:extLst>
      <p:ext uri="{BB962C8B-B14F-4D97-AF65-F5344CB8AC3E}">
        <p14:creationId xmlns:p14="http://schemas.microsoft.com/office/powerpoint/2010/main" val="386719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3BC55F80-6698-31A7-8839-C4228B4D8BD7}"/>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INTRODUCTION</a:t>
            </a:r>
            <a:endParaRPr lang="tr-TR" dirty="0"/>
          </a:p>
          <a:p>
            <a:pPr indent="-228600">
              <a:lnSpc>
                <a:spcPct val="90000"/>
              </a:lnSpc>
              <a:spcAft>
                <a:spcPts val="600"/>
              </a:spcAft>
              <a:buFont typeface="Arial" panose="020B0604020202020204" pitchFamily="34" charset="0"/>
              <a:buChar char="•"/>
            </a:pPr>
            <a:r>
              <a:rPr lang="tr-TR" dirty="0" err="1"/>
              <a:t>What</a:t>
            </a:r>
            <a:r>
              <a:rPr lang="tr-TR" dirty="0"/>
              <a:t> is </a:t>
            </a:r>
            <a:r>
              <a:rPr lang="tr-TR" dirty="0" err="1"/>
              <a:t>the</a:t>
            </a:r>
            <a:r>
              <a:rPr lang="tr-TR" dirty="0"/>
              <a:t> main idea of Inventory     Management </a:t>
            </a:r>
            <a:r>
              <a:rPr lang="tr-TR" dirty="0" err="1"/>
              <a:t>System</a:t>
            </a:r>
            <a:r>
              <a:rPr lang="tr-TR" dirty="0"/>
              <a:t> Project? </a:t>
            </a:r>
            <a:endParaRPr lang="en-US" dirty="0"/>
          </a:p>
        </p:txBody>
      </p:sp>
      <p:sp>
        <p:nvSpPr>
          <p:cNvPr id="45" name="Rectangle 4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kişi, şahıs, giyim, ekran görüntüsü, adam, insan içeren bir resim&#10;&#10;Açıklama otomatik olarak oluşturuldu">
            <a:extLst>
              <a:ext uri="{FF2B5EF4-FFF2-40B4-BE49-F238E27FC236}">
                <a16:creationId xmlns:a16="http://schemas.microsoft.com/office/drawing/2014/main" id="{1E610801-B2F7-9893-D630-3EFA34EB0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442" y="1266825"/>
            <a:ext cx="6024049" cy="4758356"/>
          </a:xfrm>
          <a:prstGeom prst="rect">
            <a:avLst/>
          </a:prstGeom>
        </p:spPr>
      </p:pic>
    </p:spTree>
    <p:extLst>
      <p:ext uri="{BB962C8B-B14F-4D97-AF65-F5344CB8AC3E}">
        <p14:creationId xmlns:p14="http://schemas.microsoft.com/office/powerpoint/2010/main" val="152938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8ED5DE8-CA8B-4332-9D76-60AD9B818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etin kutusu 10">
            <a:extLst>
              <a:ext uri="{FF2B5EF4-FFF2-40B4-BE49-F238E27FC236}">
                <a16:creationId xmlns:a16="http://schemas.microsoft.com/office/drawing/2014/main" id="{967019C5-B2E6-08D1-E272-D8D7B172CD85}"/>
              </a:ext>
            </a:extLst>
          </p:cNvPr>
          <p:cNvSpPr txBox="1"/>
          <p:nvPr/>
        </p:nvSpPr>
        <p:spPr>
          <a:xfrm>
            <a:off x="338050" y="1230020"/>
            <a:ext cx="3931924" cy="334632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a:latin typeface="+mj-lt"/>
                <a:ea typeface="+mj-ea"/>
                <a:cs typeface="+mj-cs"/>
              </a:rPr>
              <a:t>UML DIAGRAM</a:t>
            </a:r>
          </a:p>
        </p:txBody>
      </p:sp>
      <p:grpSp>
        <p:nvGrpSpPr>
          <p:cNvPr id="36" name="Group 35">
            <a:extLst>
              <a:ext uri="{FF2B5EF4-FFF2-40B4-BE49-F238E27FC236}">
                <a16:creationId xmlns:a16="http://schemas.microsoft.com/office/drawing/2014/main" id="{22983B4D-AA9E-4FCA-A321-B873627932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2446384" cy="5777808"/>
          </a:xfrm>
        </p:grpSpPr>
        <p:cxnSp>
          <p:nvCxnSpPr>
            <p:cNvPr id="37" name="Straight Connector 36">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2432161"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2446384"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7417" y="679731"/>
            <a:ext cx="6875958"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56141196-1DFC-E4BD-75A9-D8F5C8BC5ABB}"/>
              </a:ext>
            </a:extLst>
          </p:cNvPr>
          <p:cNvPicPr>
            <a:picLocks noChangeAspect="1"/>
          </p:cNvPicPr>
          <p:nvPr/>
        </p:nvPicPr>
        <p:blipFill>
          <a:blip r:embed="rId2"/>
          <a:stretch>
            <a:fillRect/>
          </a:stretch>
        </p:blipFill>
        <p:spPr>
          <a:xfrm>
            <a:off x="4705678" y="896129"/>
            <a:ext cx="6719435" cy="5065106"/>
          </a:xfrm>
          <a:prstGeom prst="rect">
            <a:avLst/>
          </a:prstGeom>
        </p:spPr>
      </p:pic>
    </p:spTree>
    <p:extLst>
      <p:ext uri="{BB962C8B-B14F-4D97-AF65-F5344CB8AC3E}">
        <p14:creationId xmlns:p14="http://schemas.microsoft.com/office/powerpoint/2010/main" val="246700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D60354-906D-778B-E51F-9F76BA1D7AD1}"/>
            </a:ext>
          </a:extLst>
        </p:cNvPr>
        <p:cNvGrpSpPr/>
        <p:nvPr/>
      </p:nvGrpSpPr>
      <p:grpSpPr>
        <a:xfrm>
          <a:off x="0" y="0"/>
          <a:ext cx="0" cy="0"/>
          <a:chOff x="0" y="0"/>
          <a:chExt cx="0" cy="0"/>
        </a:xfrm>
      </p:grpSpPr>
      <p:sp useBgFill="1">
        <p:nvSpPr>
          <p:cNvPr id="1076" name="Rectangle 1053">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2FAD41ED-BC2F-AB86-566D-7D06BCCB5AF7}"/>
              </a:ext>
            </a:extLst>
          </p:cNvPr>
          <p:cNvSpPr txBox="1"/>
          <p:nvPr/>
        </p:nvSpPr>
        <p:spPr>
          <a:xfrm>
            <a:off x="645064" y="525982"/>
            <a:ext cx="4282983" cy="1200361"/>
          </a:xfrm>
          <a:prstGeom prst="rect">
            <a:avLst/>
          </a:prstGeom>
        </p:spPr>
        <p:txBody>
          <a:bodyPr vert="horz" lIns="91440" tIns="45720" rIns="91440" bIns="45720" rtlCol="0" anchor="b">
            <a:normAutofit/>
          </a:bodyPr>
          <a:lstStyle/>
          <a:p>
            <a:pPr marL="114300">
              <a:lnSpc>
                <a:spcPct val="90000"/>
              </a:lnSpc>
              <a:spcBef>
                <a:spcPct val="0"/>
              </a:spcBef>
              <a:spcAft>
                <a:spcPts val="600"/>
              </a:spcAft>
            </a:pPr>
            <a:r>
              <a:rPr lang="en-US" sz="3600">
                <a:latin typeface="+mj-lt"/>
                <a:ea typeface="+mj-ea"/>
                <a:cs typeface="+mj-cs"/>
              </a:rPr>
              <a:t>Data Structures</a:t>
            </a:r>
          </a:p>
          <a:p>
            <a:pPr>
              <a:lnSpc>
                <a:spcPct val="90000"/>
              </a:lnSpc>
              <a:spcBef>
                <a:spcPct val="0"/>
              </a:spcBef>
              <a:spcAft>
                <a:spcPts val="600"/>
              </a:spcAft>
            </a:pPr>
            <a:endParaRPr lang="en-US" sz="3600">
              <a:latin typeface="+mj-lt"/>
              <a:ea typeface="+mj-ea"/>
              <a:cs typeface="+mj-cs"/>
            </a:endParaRPr>
          </a:p>
        </p:txBody>
      </p:sp>
      <p:sp>
        <p:nvSpPr>
          <p:cNvPr id="1077" name="Rectangle 105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C7C60F20-A473-2562-A0A3-A1A7F64A4435}"/>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HashMap</a:t>
            </a:r>
          </a:p>
          <a:p>
            <a:pPr marL="285750" indent="-228600">
              <a:lnSpc>
                <a:spcPct val="90000"/>
              </a:lnSpc>
              <a:spcAft>
                <a:spcPts val="600"/>
              </a:spcAft>
              <a:buFont typeface="Arial" panose="020B0604020202020204" pitchFamily="34" charset="0"/>
              <a:buChar char="•"/>
            </a:pPr>
            <a:r>
              <a:rPr lang="en-US" dirty="0" err="1"/>
              <a:t>ArrayList</a:t>
            </a:r>
            <a:r>
              <a:rPr lang="en-US" dirty="0"/>
              <a:t> </a:t>
            </a:r>
          </a:p>
        </p:txBody>
      </p:sp>
      <p:sp>
        <p:nvSpPr>
          <p:cNvPr id="1078" name="Rectangle 105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105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106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ekran görüntüsü, sanat içeren bir resim">
            <a:extLst>
              <a:ext uri="{FF2B5EF4-FFF2-40B4-BE49-F238E27FC236}">
                <a16:creationId xmlns:a16="http://schemas.microsoft.com/office/drawing/2014/main" id="{E4347915-5BD6-3A42-C831-6CD0C23E283C}"/>
              </a:ext>
            </a:extLst>
          </p:cNvPr>
          <p:cNvPicPr>
            <a:picLocks noChangeAspect="1"/>
          </p:cNvPicPr>
          <p:nvPr/>
        </p:nvPicPr>
        <p:blipFill>
          <a:blip r:embed="rId2">
            <a:extLst>
              <a:ext uri="{28A0092B-C50C-407E-A947-70E740481C1C}">
                <a14:useLocalDpi xmlns:a14="http://schemas.microsoft.com/office/drawing/2010/main" val="0"/>
              </a:ext>
            </a:extLst>
          </a:blip>
          <a:srcRect l="21157" r="19383" b="1"/>
          <a:stretch/>
        </p:blipFill>
        <p:spPr>
          <a:xfrm>
            <a:off x="5987738" y="650494"/>
            <a:ext cx="5628018" cy="5324142"/>
          </a:xfrm>
          <a:prstGeom prst="rect">
            <a:avLst/>
          </a:prstGeom>
        </p:spPr>
      </p:pic>
    </p:spTree>
    <p:extLst>
      <p:ext uri="{BB962C8B-B14F-4D97-AF65-F5344CB8AC3E}">
        <p14:creationId xmlns:p14="http://schemas.microsoft.com/office/powerpoint/2010/main" val="95768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6" name="Rectangle 105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8EF1E6A5-D388-4554-6146-3799477CA9CD}"/>
              </a:ext>
            </a:extLst>
          </p:cNvPr>
          <p:cNvSpPr txBox="1"/>
          <p:nvPr/>
        </p:nvSpPr>
        <p:spPr>
          <a:xfrm>
            <a:off x="64506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500" kern="1200">
                <a:solidFill>
                  <a:schemeClr val="tx1"/>
                </a:solidFill>
                <a:latin typeface="+mj-lt"/>
                <a:ea typeface="+mj-ea"/>
                <a:cs typeface="+mj-cs"/>
              </a:rPr>
              <a:t>Object-Oriented Programming (OOP) Concepts</a:t>
            </a:r>
          </a:p>
          <a:p>
            <a:pPr>
              <a:lnSpc>
                <a:spcPct val="90000"/>
              </a:lnSpc>
              <a:spcBef>
                <a:spcPct val="0"/>
              </a:spcBef>
              <a:spcAft>
                <a:spcPts val="600"/>
              </a:spcAft>
            </a:pPr>
            <a:endParaRPr lang="en-US" sz="2500" kern="1200">
              <a:solidFill>
                <a:schemeClr val="tx1"/>
              </a:solidFill>
              <a:latin typeface="+mj-lt"/>
              <a:ea typeface="+mj-ea"/>
              <a:cs typeface="+mj-cs"/>
            </a:endParaRPr>
          </a:p>
        </p:txBody>
      </p:sp>
      <p:sp>
        <p:nvSpPr>
          <p:cNvPr id="1067" name="Rectangle 105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AE99B896-78C8-4219-E277-01FDF9B852F9}"/>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Encapsulation</a:t>
            </a:r>
          </a:p>
          <a:p>
            <a:pPr marL="285750" indent="-228600">
              <a:lnSpc>
                <a:spcPct val="90000"/>
              </a:lnSpc>
              <a:spcAft>
                <a:spcPts val="600"/>
              </a:spcAft>
              <a:buFont typeface="Arial" panose="020B0604020202020204" pitchFamily="34" charset="0"/>
              <a:buChar char="•"/>
            </a:pPr>
            <a:r>
              <a:rPr lang="en-US" dirty="0"/>
              <a:t>Polymorphism</a:t>
            </a:r>
          </a:p>
          <a:p>
            <a:pPr marL="285750" indent="-228600">
              <a:lnSpc>
                <a:spcPct val="90000"/>
              </a:lnSpc>
              <a:spcAft>
                <a:spcPts val="600"/>
              </a:spcAft>
              <a:buFont typeface="Arial" panose="020B0604020202020204" pitchFamily="34" charset="0"/>
              <a:buChar char="•"/>
            </a:pPr>
            <a:r>
              <a:rPr lang="en-US" dirty="0"/>
              <a:t>Abstraction</a:t>
            </a:r>
          </a:p>
          <a:p>
            <a:pPr marL="285750" indent="-228600">
              <a:lnSpc>
                <a:spcPct val="90000"/>
              </a:lnSpc>
              <a:spcAft>
                <a:spcPts val="600"/>
              </a:spcAft>
              <a:buFont typeface="Arial" panose="020B0604020202020204" pitchFamily="34" charset="0"/>
              <a:buChar char="•"/>
            </a:pPr>
            <a:r>
              <a:rPr lang="en-US" dirty="0"/>
              <a:t>Inheritance</a:t>
            </a:r>
          </a:p>
          <a:p>
            <a:pPr indent="-228600">
              <a:lnSpc>
                <a:spcPct val="90000"/>
              </a:lnSpc>
              <a:spcAft>
                <a:spcPts val="600"/>
              </a:spcAft>
              <a:buFont typeface="Arial" panose="020B0604020202020204" pitchFamily="34" charset="0"/>
              <a:buChar char="•"/>
            </a:pPr>
            <a:endParaRPr lang="en-US" dirty="0"/>
          </a:p>
        </p:txBody>
      </p:sp>
      <p:sp>
        <p:nvSpPr>
          <p:cNvPr id="1068" name="Rectangle 105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Rectangle 105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Java OOPs Concept with Example | Object Oriented Programming">
            <a:extLst>
              <a:ext uri="{FF2B5EF4-FFF2-40B4-BE49-F238E27FC236}">
                <a16:creationId xmlns:a16="http://schemas.microsoft.com/office/drawing/2014/main" id="{5698901F-88D7-DD68-B80F-EE4BC7B4B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087" r="898" b="2"/>
          <a:stretch/>
        </p:blipFill>
        <p:spPr bwMode="auto">
          <a:xfrm>
            <a:off x="5987738" y="1582853"/>
            <a:ext cx="5628018" cy="345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95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etin kutusu 1">
            <a:extLst>
              <a:ext uri="{FF2B5EF4-FFF2-40B4-BE49-F238E27FC236}">
                <a16:creationId xmlns:a16="http://schemas.microsoft.com/office/drawing/2014/main" id="{AF684457-C8C2-7FD1-C5CC-3C17B0936B99}"/>
              </a:ext>
            </a:extLst>
          </p:cNvPr>
          <p:cNvSpPr txBox="1"/>
          <p:nvPr/>
        </p:nvSpPr>
        <p:spPr>
          <a:xfrm>
            <a:off x="1113810" y="2960716"/>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endParaRPr lang="en-US" sz="5400" kern="1200" dirty="0">
              <a:solidFill>
                <a:schemeClr val="tx1"/>
              </a:solidFill>
              <a:latin typeface="+mj-lt"/>
              <a:ea typeface="+mj-ea"/>
              <a:cs typeface="+mj-cs"/>
            </a:endParaRPr>
          </a:p>
        </p:txBody>
      </p:sp>
      <p:sp>
        <p:nvSpPr>
          <p:cNvPr id="5" name="Metin kutusu 4">
            <a:extLst>
              <a:ext uri="{FF2B5EF4-FFF2-40B4-BE49-F238E27FC236}">
                <a16:creationId xmlns:a16="http://schemas.microsoft.com/office/drawing/2014/main" id="{EFD26B43-95BC-A97F-8978-142E6AE30460}"/>
              </a:ext>
            </a:extLst>
          </p:cNvPr>
          <p:cNvSpPr txBox="1"/>
          <p:nvPr/>
        </p:nvSpPr>
        <p:spPr>
          <a:xfrm>
            <a:off x="46622" y="-141321"/>
            <a:ext cx="5508973" cy="1709849"/>
          </a:xfrm>
          <a:prstGeom prst="rect">
            <a:avLst/>
          </a:prstGeom>
        </p:spPr>
        <p:txBody>
          <a:bodyPr vert="horz" lIns="91440" tIns="45720" rIns="91440" bIns="45720" rtlCol="0" anchor="b">
            <a:normAutofit/>
          </a:bodyPr>
          <a:lstStyle/>
          <a:p>
            <a:pPr>
              <a:lnSpc>
                <a:spcPct val="90000"/>
              </a:lnSpc>
              <a:spcBef>
                <a:spcPts val="1000"/>
              </a:spcBef>
            </a:pPr>
            <a:r>
              <a:rPr lang="tr-TR" sz="3600" kern="1200" dirty="0">
                <a:solidFill>
                  <a:schemeClr val="tx1"/>
                </a:solidFill>
                <a:latin typeface="Times New Roman" panose="02020603050405020304" pitchFamily="18" charset="0"/>
                <a:ea typeface="+mj-ea"/>
                <a:cs typeface="Times New Roman" panose="02020603050405020304" pitchFamily="18" charset="0"/>
              </a:rPr>
              <a:t>          </a:t>
            </a:r>
            <a:r>
              <a:rPr lang="en-US" sz="3600" kern="1200" dirty="0">
                <a:solidFill>
                  <a:schemeClr val="tx1"/>
                </a:solidFill>
                <a:latin typeface="Times New Roman" panose="02020603050405020304" pitchFamily="18" charset="0"/>
                <a:ea typeface="+mj-ea"/>
                <a:cs typeface="Times New Roman" panose="02020603050405020304" pitchFamily="18" charset="0"/>
              </a:rPr>
              <a:t>Project Features</a:t>
            </a:r>
          </a:p>
          <a:p>
            <a:pPr>
              <a:lnSpc>
                <a:spcPct val="90000"/>
              </a:lnSpc>
              <a:spcBef>
                <a:spcPts val="1000"/>
              </a:spcBef>
            </a:pPr>
            <a:endParaRPr lang="en-US" sz="2000" kern="1200" dirty="0">
              <a:solidFill>
                <a:schemeClr val="tx1"/>
              </a:solidFill>
              <a:latin typeface="+mn-lt"/>
              <a:ea typeface="+mn-ea"/>
              <a:cs typeface="+mn-cs"/>
            </a:endParaRPr>
          </a:p>
        </p:txBody>
      </p:sp>
      <p:grpSp>
        <p:nvGrpSpPr>
          <p:cNvPr id="85" name="Group 8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86" name="Rectangle 8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angle 8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metin, ekran görüntüsü, diyagram, dikdörtgen içeren bir resim&#10;&#10;Açıklama otomatik olarak oluşturuldu">
            <a:extLst>
              <a:ext uri="{FF2B5EF4-FFF2-40B4-BE49-F238E27FC236}">
                <a16:creationId xmlns:a16="http://schemas.microsoft.com/office/drawing/2014/main" id="{15F272C8-85C6-F9DB-83CE-7161C769614A}"/>
              </a:ext>
            </a:extLst>
          </p:cNvPr>
          <p:cNvPicPr>
            <a:picLocks noChangeAspect="1"/>
          </p:cNvPicPr>
          <p:nvPr/>
        </p:nvPicPr>
        <p:blipFill>
          <a:blip r:embed="rId2"/>
          <a:stretch>
            <a:fillRect/>
          </a:stretch>
        </p:blipFill>
        <p:spPr>
          <a:xfrm>
            <a:off x="5922492" y="1655783"/>
            <a:ext cx="5536001" cy="3487680"/>
          </a:xfrm>
          <a:prstGeom prst="rect">
            <a:avLst/>
          </a:prstGeom>
        </p:spPr>
      </p:pic>
      <p:sp>
        <p:nvSpPr>
          <p:cNvPr id="6" name="Metin kutusu 5">
            <a:extLst>
              <a:ext uri="{FF2B5EF4-FFF2-40B4-BE49-F238E27FC236}">
                <a16:creationId xmlns:a16="http://schemas.microsoft.com/office/drawing/2014/main" id="{67D663D7-3D36-C487-9E95-28A85CB2CE2B}"/>
              </a:ext>
            </a:extLst>
          </p:cNvPr>
          <p:cNvSpPr txBox="1"/>
          <p:nvPr/>
        </p:nvSpPr>
        <p:spPr>
          <a:xfrm>
            <a:off x="968203" y="3137056"/>
            <a:ext cx="3857224" cy="369332"/>
          </a:xfrm>
          <a:prstGeom prst="rect">
            <a:avLst/>
          </a:prstGeom>
          <a:noFill/>
        </p:spPr>
        <p:txBody>
          <a:bodyPr wrap="square" rtlCol="0">
            <a:spAutoFit/>
          </a:bodyPr>
          <a:lstStyle/>
          <a:p>
            <a:r>
              <a:rPr lang="en-US" b="1" kern="1200" dirty="0">
                <a:solidFill>
                  <a:schemeClr val="tx1"/>
                </a:solidFill>
              </a:rPr>
              <a:t>ADMINISTRATOR DASHBOARD</a:t>
            </a:r>
            <a:endParaRPr lang="tr-TR" b="1" dirty="0"/>
          </a:p>
        </p:txBody>
      </p:sp>
    </p:spTree>
    <p:extLst>
      <p:ext uri="{BB962C8B-B14F-4D97-AF65-F5344CB8AC3E}">
        <p14:creationId xmlns:p14="http://schemas.microsoft.com/office/powerpoint/2010/main" val="226511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6EC9EF3E-4325-FC63-B7E5-B53FACA1C0C4}"/>
              </a:ext>
            </a:extLst>
          </p:cNvPr>
          <p:cNvSpPr txBox="1"/>
          <p:nvPr/>
        </p:nvSpPr>
        <p:spPr>
          <a:xfrm>
            <a:off x="7041856" y="3113415"/>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200">
                <a:latin typeface="+mj-lt"/>
                <a:ea typeface="+mj-ea"/>
                <a:cs typeface="+mj-cs"/>
              </a:rPr>
              <a:t>INVENTORY MANAGEMENT SYSTEM SCREEN</a:t>
            </a:r>
          </a:p>
        </p:txBody>
      </p:sp>
      <p:sp>
        <p:nvSpPr>
          <p:cNvPr id="36" name="Rectangle 2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metin, ekran görüntüsü, yazı tipi içeren bir resim&#10;&#10;Açıklama otomatik olarak oluşturuldu">
            <a:extLst>
              <a:ext uri="{FF2B5EF4-FFF2-40B4-BE49-F238E27FC236}">
                <a16:creationId xmlns:a16="http://schemas.microsoft.com/office/drawing/2014/main" id="{EE497C08-454C-9BA5-422D-D93DFDEAE607}"/>
              </a:ext>
            </a:extLst>
          </p:cNvPr>
          <p:cNvPicPr>
            <a:picLocks noChangeAspect="1"/>
          </p:cNvPicPr>
          <p:nvPr/>
        </p:nvPicPr>
        <p:blipFill>
          <a:blip r:embed="rId2">
            <a:extLst>
              <a:ext uri="{28A0092B-C50C-407E-A947-70E740481C1C}">
                <a14:useLocalDpi xmlns:a14="http://schemas.microsoft.com/office/drawing/2010/main" val="0"/>
              </a:ext>
            </a:extLst>
          </a:blip>
          <a:srcRect l="13509" r="5208" b="-2"/>
          <a:stretch/>
        </p:blipFill>
        <p:spPr>
          <a:xfrm>
            <a:off x="636690" y="523876"/>
            <a:ext cx="5661394" cy="5589594"/>
          </a:xfrm>
          <a:prstGeom prst="rect">
            <a:avLst/>
          </a:prstGeom>
        </p:spPr>
      </p:pic>
      <p:grpSp>
        <p:nvGrpSpPr>
          <p:cNvPr id="38" name="Group 3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39" name="Rectangle 3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397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3">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Triangle 15">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17">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descr="metin, ekran görüntüsü, yazı tipi, diyagram içeren bir resim&#10;&#10;Açıklama otomatik olarak oluşturuldu">
            <a:extLst>
              <a:ext uri="{FF2B5EF4-FFF2-40B4-BE49-F238E27FC236}">
                <a16:creationId xmlns:a16="http://schemas.microsoft.com/office/drawing/2014/main" id="{337F6ABB-05D2-E70E-325A-EA1CCBA22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295" y="918546"/>
            <a:ext cx="7544445" cy="4979334"/>
          </a:xfrm>
          <a:prstGeom prst="rect">
            <a:avLst/>
          </a:prstGeom>
        </p:spPr>
      </p:pic>
    </p:spTree>
    <p:extLst>
      <p:ext uri="{BB962C8B-B14F-4D97-AF65-F5344CB8AC3E}">
        <p14:creationId xmlns:p14="http://schemas.microsoft.com/office/powerpoint/2010/main" val="279433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134D21C7282FB548943E4AB27FE3B358" ma:contentTypeVersion="6" ma:contentTypeDescription="Yeni belge oluşturun." ma:contentTypeScope="" ma:versionID="e7eac7feff69cd3522ef8bdb60d29b46">
  <xsd:schema xmlns:xsd="http://www.w3.org/2001/XMLSchema" xmlns:xs="http://www.w3.org/2001/XMLSchema" xmlns:p="http://schemas.microsoft.com/office/2006/metadata/properties" xmlns:ns3="30adc102-85da-4687-a7ac-ebd3f28caca2" targetNamespace="http://schemas.microsoft.com/office/2006/metadata/properties" ma:root="true" ma:fieldsID="cb592607edd24a136d8609663aaed39b" ns3:_="">
    <xsd:import namespace="30adc102-85da-4687-a7ac-ebd3f28caca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dc102-85da-4687-a7ac-ebd3f28ca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0adc102-85da-4687-a7ac-ebd3f28caca2" xsi:nil="true"/>
  </documentManagement>
</p:properties>
</file>

<file path=customXml/itemProps1.xml><?xml version="1.0" encoding="utf-8"?>
<ds:datastoreItem xmlns:ds="http://schemas.openxmlformats.org/officeDocument/2006/customXml" ds:itemID="{1FF8BD91-26C0-42A7-AC39-4B3394E2B140}">
  <ds:schemaRefs>
    <ds:schemaRef ds:uri="http://schemas.microsoft.com/sharepoint/v3/contenttype/forms"/>
  </ds:schemaRefs>
</ds:datastoreItem>
</file>

<file path=customXml/itemProps2.xml><?xml version="1.0" encoding="utf-8"?>
<ds:datastoreItem xmlns:ds="http://schemas.openxmlformats.org/officeDocument/2006/customXml" ds:itemID="{7C353798-CA11-4138-A5A6-DE2C84B72C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adc102-85da-4687-a7ac-ebd3f28cac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BA15B5-1A6A-4ADB-B705-35F0A971B62C}">
  <ds:schemaRefs>
    <ds:schemaRef ds:uri="http://purl.org/dc/dcmitype/"/>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30adc102-85da-4687-a7ac-ebd3f28caca2"/>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554</TotalTime>
  <Words>86</Words>
  <Application>Microsoft Office PowerPoint</Application>
  <PresentationFormat>Geniş ekran</PresentationFormat>
  <Paragraphs>35</Paragraphs>
  <Slides>12</Slides>
  <Notes>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Aptos</vt:lpstr>
      <vt:lpstr>Aptos Display</vt:lpstr>
      <vt:lpstr>Arial</vt:lpstr>
      <vt:lpstr>Times New Roman</vt:lpstr>
      <vt:lpstr>Wingdings</vt:lpstr>
      <vt:lpstr>Office Theme</vt:lpstr>
      <vt:lpstr>   Sadık Can Güler Mehmet Yusuf Ocak</vt:lpstr>
      <vt:lpstr>Contents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Sadik Can Guler</dc:creator>
  <cp:lastModifiedBy>Sadik Can Guler</cp:lastModifiedBy>
  <cp:revision>8</cp:revision>
  <dcterms:created xsi:type="dcterms:W3CDTF">2024-05-25T17:40:43Z</dcterms:created>
  <dcterms:modified xsi:type="dcterms:W3CDTF">2024-12-31T14:20:14Z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0x010100134D21C7282FB548943E4AB27FE3B358</vt:lpwstr>
  </property>
</Properties>
</file>