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6130F1-0172-4457-AE90-2BF908FFC24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3_2" csCatId="accent3" phldr="1"/>
      <dgm:spPr/>
      <dgm:t>
        <a:bodyPr/>
        <a:lstStyle/>
        <a:p>
          <a:endParaRPr lang="en-US"/>
        </a:p>
      </dgm:t>
    </dgm:pt>
    <dgm:pt modelId="{D20D7205-5463-4CBF-A6B8-42038C931BED}">
      <dgm:prSet/>
      <dgm:spPr/>
      <dgm:t>
        <a:bodyPr/>
        <a:lstStyle/>
        <a:p>
          <a:r>
            <a:rPr lang="tr-TR"/>
            <a:t>Yangınlara erken müdahale etmek maliyet ve kaynakları maksimum derecede azaltır.</a:t>
          </a:r>
          <a:endParaRPr lang="en-US"/>
        </a:p>
      </dgm:t>
    </dgm:pt>
    <dgm:pt modelId="{0DD89BBF-F92A-4E07-8727-D5BC26BE5191}" type="parTrans" cxnId="{6B09DB5C-4FD5-4C27-B807-8C68AB4508C8}">
      <dgm:prSet/>
      <dgm:spPr/>
      <dgm:t>
        <a:bodyPr/>
        <a:lstStyle/>
        <a:p>
          <a:endParaRPr lang="en-US"/>
        </a:p>
      </dgm:t>
    </dgm:pt>
    <dgm:pt modelId="{CD93E149-9417-4239-BB60-776E10DA9566}" type="sibTrans" cxnId="{6B09DB5C-4FD5-4C27-B807-8C68AB4508C8}">
      <dgm:prSet/>
      <dgm:spPr/>
      <dgm:t>
        <a:bodyPr/>
        <a:lstStyle/>
        <a:p>
          <a:endParaRPr lang="en-US"/>
        </a:p>
      </dgm:t>
    </dgm:pt>
    <dgm:pt modelId="{DA0D7D4F-27B1-45FD-B215-5EAE0FE9C59C}">
      <dgm:prSet/>
      <dgm:spPr/>
      <dgm:t>
        <a:bodyPr/>
        <a:lstStyle/>
        <a:p>
          <a:r>
            <a:rPr lang="tr-TR" dirty="0"/>
            <a:t>Büyük olmayan bir yangına havadan yapılacak müdahale, söndürmeyi hızlandırabilir. Asıl önem arz eden konu yangını büyümeden tespit etmektir.</a:t>
          </a:r>
          <a:endParaRPr lang="en-US" dirty="0"/>
        </a:p>
      </dgm:t>
    </dgm:pt>
    <dgm:pt modelId="{2B420469-6FAF-4147-87C4-A18FB07B2979}" type="parTrans" cxnId="{664CAB90-27CC-451C-A269-D45F4239CFAF}">
      <dgm:prSet/>
      <dgm:spPr/>
      <dgm:t>
        <a:bodyPr/>
        <a:lstStyle/>
        <a:p>
          <a:endParaRPr lang="en-US"/>
        </a:p>
      </dgm:t>
    </dgm:pt>
    <dgm:pt modelId="{85F65148-0E13-44A4-8F58-EC8790A5C359}" type="sibTrans" cxnId="{664CAB90-27CC-451C-A269-D45F4239CFAF}">
      <dgm:prSet/>
      <dgm:spPr/>
      <dgm:t>
        <a:bodyPr/>
        <a:lstStyle/>
        <a:p>
          <a:endParaRPr lang="en-US"/>
        </a:p>
      </dgm:t>
    </dgm:pt>
    <dgm:pt modelId="{29FA33BE-474C-4B5E-9C6D-D3981515641C}">
      <dgm:prSet/>
      <dgm:spPr/>
      <dgm:t>
        <a:bodyPr/>
        <a:lstStyle/>
        <a:p>
          <a:r>
            <a:rPr lang="tr-TR" dirty="0"/>
            <a:t>Yangın, insan tespiti sonucunda 2-12 dakika arasında tespit edilebilir. Bu süre yangının büyümesine ve kuvvetlenmesine sebep olur. Bölgeye gidecek araçlar, müdahale için tüketilen yakıt ve yol üzerindeki ağaçların kesilmesi yangının maliyet açısından büyük tehditlerdir.</a:t>
          </a:r>
          <a:endParaRPr lang="en-US" dirty="0"/>
        </a:p>
      </dgm:t>
    </dgm:pt>
    <dgm:pt modelId="{A71564F1-395F-465A-A809-7AA02224DC4C}" type="parTrans" cxnId="{21CBFBE1-8FE4-4392-A335-F894CFD777CC}">
      <dgm:prSet/>
      <dgm:spPr/>
      <dgm:t>
        <a:bodyPr/>
        <a:lstStyle/>
        <a:p>
          <a:endParaRPr lang="en-US"/>
        </a:p>
      </dgm:t>
    </dgm:pt>
    <dgm:pt modelId="{7D86AED0-4E8B-498A-8351-50A4A9545B83}" type="sibTrans" cxnId="{21CBFBE1-8FE4-4392-A335-F894CFD777CC}">
      <dgm:prSet/>
      <dgm:spPr/>
      <dgm:t>
        <a:bodyPr/>
        <a:lstStyle/>
        <a:p>
          <a:endParaRPr lang="en-US"/>
        </a:p>
      </dgm:t>
    </dgm:pt>
    <dgm:pt modelId="{87FD8A39-6257-4601-A12E-47CCFEE2BB42}" type="pres">
      <dgm:prSet presAssocID="{E56130F1-0172-4457-AE90-2BF908FFC247}" presName="root" presStyleCnt="0">
        <dgm:presLayoutVars>
          <dgm:dir/>
          <dgm:resizeHandles val="exact"/>
        </dgm:presLayoutVars>
      </dgm:prSet>
      <dgm:spPr/>
    </dgm:pt>
    <dgm:pt modelId="{E54E1020-5E88-4082-A3E5-40F9BA09536C}" type="pres">
      <dgm:prSet presAssocID="{D20D7205-5463-4CBF-A6B8-42038C931BED}" presName="compNode" presStyleCnt="0"/>
      <dgm:spPr/>
    </dgm:pt>
    <dgm:pt modelId="{74A8A855-D3EB-49BB-817F-6D89C7B6ED11}" type="pres">
      <dgm:prSet presAssocID="{D20D7205-5463-4CBF-A6B8-42038C931BED}" presName="bgRect" presStyleLbl="bgShp" presStyleIdx="0" presStyleCnt="3"/>
      <dgm:spPr/>
    </dgm:pt>
    <dgm:pt modelId="{6611BC4B-0F83-4243-9BCC-22697D2D2B4C}" type="pres">
      <dgm:prSet presAssocID="{D20D7205-5463-4CBF-A6B8-42038C931BE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ay işareti"/>
        </a:ext>
      </dgm:extLst>
    </dgm:pt>
    <dgm:pt modelId="{60E89B8A-0BBC-4474-A0C1-268391999623}" type="pres">
      <dgm:prSet presAssocID="{D20D7205-5463-4CBF-A6B8-42038C931BED}" presName="spaceRect" presStyleCnt="0"/>
      <dgm:spPr/>
    </dgm:pt>
    <dgm:pt modelId="{EC6781D9-81D3-4F91-8052-0D1A86EC1B40}" type="pres">
      <dgm:prSet presAssocID="{D20D7205-5463-4CBF-A6B8-42038C931BED}" presName="parTx" presStyleLbl="revTx" presStyleIdx="0" presStyleCnt="3">
        <dgm:presLayoutVars>
          <dgm:chMax val="0"/>
          <dgm:chPref val="0"/>
        </dgm:presLayoutVars>
      </dgm:prSet>
      <dgm:spPr/>
    </dgm:pt>
    <dgm:pt modelId="{5169D991-AA87-4FF3-98A4-8930C0356FC9}" type="pres">
      <dgm:prSet presAssocID="{CD93E149-9417-4239-BB60-776E10DA9566}" presName="sibTrans" presStyleCnt="0"/>
      <dgm:spPr/>
    </dgm:pt>
    <dgm:pt modelId="{7F71B68A-C2F9-4B6B-9CA1-6B4F64AA11A3}" type="pres">
      <dgm:prSet presAssocID="{DA0D7D4F-27B1-45FD-B215-5EAE0FE9C59C}" presName="compNode" presStyleCnt="0"/>
      <dgm:spPr/>
    </dgm:pt>
    <dgm:pt modelId="{32C6F45A-F536-42A0-A692-84B18C315F24}" type="pres">
      <dgm:prSet presAssocID="{DA0D7D4F-27B1-45FD-B215-5EAE0FE9C59C}" presName="bgRect" presStyleLbl="bgShp" presStyleIdx="1" presStyleCnt="3"/>
      <dgm:spPr/>
    </dgm:pt>
    <dgm:pt modelId="{E59C6A29-AD06-4364-8233-C408D92DA3BD}" type="pres">
      <dgm:prSet presAssocID="{DA0D7D4F-27B1-45FD-B215-5EAE0FE9C59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İstatistikler"/>
        </a:ext>
      </dgm:extLst>
    </dgm:pt>
    <dgm:pt modelId="{605D0277-CD8C-4930-9625-2F5F5A00FA23}" type="pres">
      <dgm:prSet presAssocID="{DA0D7D4F-27B1-45FD-B215-5EAE0FE9C59C}" presName="spaceRect" presStyleCnt="0"/>
      <dgm:spPr/>
    </dgm:pt>
    <dgm:pt modelId="{1BAB8B8D-03D9-431E-8A7A-515FA6269FD3}" type="pres">
      <dgm:prSet presAssocID="{DA0D7D4F-27B1-45FD-B215-5EAE0FE9C59C}" presName="parTx" presStyleLbl="revTx" presStyleIdx="1" presStyleCnt="3">
        <dgm:presLayoutVars>
          <dgm:chMax val="0"/>
          <dgm:chPref val="0"/>
        </dgm:presLayoutVars>
      </dgm:prSet>
      <dgm:spPr/>
    </dgm:pt>
    <dgm:pt modelId="{93DDAD68-0B4B-46B2-90E1-660831857E3E}" type="pres">
      <dgm:prSet presAssocID="{85F65148-0E13-44A4-8F58-EC8790A5C359}" presName="sibTrans" presStyleCnt="0"/>
      <dgm:spPr/>
    </dgm:pt>
    <dgm:pt modelId="{08770F43-9CE0-49DD-B229-997F6BEE9DF1}" type="pres">
      <dgm:prSet presAssocID="{29FA33BE-474C-4B5E-9C6D-D3981515641C}" presName="compNode" presStyleCnt="0"/>
      <dgm:spPr/>
    </dgm:pt>
    <dgm:pt modelId="{8867BD25-7497-46DE-999C-781C53514D8B}" type="pres">
      <dgm:prSet presAssocID="{29FA33BE-474C-4B5E-9C6D-D3981515641C}" presName="bgRect" presStyleLbl="bgShp" presStyleIdx="2" presStyleCnt="3"/>
      <dgm:spPr/>
    </dgm:pt>
    <dgm:pt modelId="{F43B47F9-2F72-4F0F-AAE4-02BD6E23B393}" type="pres">
      <dgm:prSet presAssocID="{29FA33BE-474C-4B5E-9C6D-D3981515641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eş"/>
        </a:ext>
      </dgm:extLst>
    </dgm:pt>
    <dgm:pt modelId="{85C757D7-082B-4D55-A116-3647BA1C6EA6}" type="pres">
      <dgm:prSet presAssocID="{29FA33BE-474C-4B5E-9C6D-D3981515641C}" presName="spaceRect" presStyleCnt="0"/>
      <dgm:spPr/>
    </dgm:pt>
    <dgm:pt modelId="{2AC9CE99-3F22-47EE-A82A-D5E83F96EE6F}" type="pres">
      <dgm:prSet presAssocID="{29FA33BE-474C-4B5E-9C6D-D3981515641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B09DB5C-4FD5-4C27-B807-8C68AB4508C8}" srcId="{E56130F1-0172-4457-AE90-2BF908FFC247}" destId="{D20D7205-5463-4CBF-A6B8-42038C931BED}" srcOrd="0" destOrd="0" parTransId="{0DD89BBF-F92A-4E07-8727-D5BC26BE5191}" sibTransId="{CD93E149-9417-4239-BB60-776E10DA9566}"/>
    <dgm:cxn modelId="{7354D445-F2A1-4FCE-A45E-0356D4A7AED8}" type="presOf" srcId="{29FA33BE-474C-4B5E-9C6D-D3981515641C}" destId="{2AC9CE99-3F22-47EE-A82A-D5E83F96EE6F}" srcOrd="0" destOrd="0" presId="urn:microsoft.com/office/officeart/2018/2/layout/IconVerticalSolidList"/>
    <dgm:cxn modelId="{0B4DA54E-5947-4CDE-AF60-1C0D767AE3D6}" type="presOf" srcId="{E56130F1-0172-4457-AE90-2BF908FFC247}" destId="{87FD8A39-6257-4601-A12E-47CCFEE2BB42}" srcOrd="0" destOrd="0" presId="urn:microsoft.com/office/officeart/2018/2/layout/IconVerticalSolidList"/>
    <dgm:cxn modelId="{664CAB90-27CC-451C-A269-D45F4239CFAF}" srcId="{E56130F1-0172-4457-AE90-2BF908FFC247}" destId="{DA0D7D4F-27B1-45FD-B215-5EAE0FE9C59C}" srcOrd="1" destOrd="0" parTransId="{2B420469-6FAF-4147-87C4-A18FB07B2979}" sibTransId="{85F65148-0E13-44A4-8F58-EC8790A5C359}"/>
    <dgm:cxn modelId="{FE7CBEC8-9A09-4005-828A-B717C54B81F2}" type="presOf" srcId="{D20D7205-5463-4CBF-A6B8-42038C931BED}" destId="{EC6781D9-81D3-4F91-8052-0D1A86EC1B40}" srcOrd="0" destOrd="0" presId="urn:microsoft.com/office/officeart/2018/2/layout/IconVerticalSolidList"/>
    <dgm:cxn modelId="{21CBFBE1-8FE4-4392-A335-F894CFD777CC}" srcId="{E56130F1-0172-4457-AE90-2BF908FFC247}" destId="{29FA33BE-474C-4B5E-9C6D-D3981515641C}" srcOrd="2" destOrd="0" parTransId="{A71564F1-395F-465A-A809-7AA02224DC4C}" sibTransId="{7D86AED0-4E8B-498A-8351-50A4A9545B83}"/>
    <dgm:cxn modelId="{454CF3E2-8113-4D5E-9C3B-7EA8FE3EAADE}" type="presOf" srcId="{DA0D7D4F-27B1-45FD-B215-5EAE0FE9C59C}" destId="{1BAB8B8D-03D9-431E-8A7A-515FA6269FD3}" srcOrd="0" destOrd="0" presId="urn:microsoft.com/office/officeart/2018/2/layout/IconVerticalSolidList"/>
    <dgm:cxn modelId="{7CC75AA8-E52F-41A0-B646-DB872B8B6161}" type="presParOf" srcId="{87FD8A39-6257-4601-A12E-47CCFEE2BB42}" destId="{E54E1020-5E88-4082-A3E5-40F9BA09536C}" srcOrd="0" destOrd="0" presId="urn:microsoft.com/office/officeart/2018/2/layout/IconVerticalSolidList"/>
    <dgm:cxn modelId="{63503844-33D7-48ED-AB4C-30FEA68F6622}" type="presParOf" srcId="{E54E1020-5E88-4082-A3E5-40F9BA09536C}" destId="{74A8A855-D3EB-49BB-817F-6D89C7B6ED11}" srcOrd="0" destOrd="0" presId="urn:microsoft.com/office/officeart/2018/2/layout/IconVerticalSolidList"/>
    <dgm:cxn modelId="{B4582465-2103-4FEA-881F-F587EE30D78F}" type="presParOf" srcId="{E54E1020-5E88-4082-A3E5-40F9BA09536C}" destId="{6611BC4B-0F83-4243-9BCC-22697D2D2B4C}" srcOrd="1" destOrd="0" presId="urn:microsoft.com/office/officeart/2018/2/layout/IconVerticalSolidList"/>
    <dgm:cxn modelId="{44A59952-0AF0-4459-9AB3-2AA7D0A20909}" type="presParOf" srcId="{E54E1020-5E88-4082-A3E5-40F9BA09536C}" destId="{60E89B8A-0BBC-4474-A0C1-268391999623}" srcOrd="2" destOrd="0" presId="urn:microsoft.com/office/officeart/2018/2/layout/IconVerticalSolidList"/>
    <dgm:cxn modelId="{70923EBE-40E9-499E-8ECB-9308E5363150}" type="presParOf" srcId="{E54E1020-5E88-4082-A3E5-40F9BA09536C}" destId="{EC6781D9-81D3-4F91-8052-0D1A86EC1B40}" srcOrd="3" destOrd="0" presId="urn:microsoft.com/office/officeart/2018/2/layout/IconVerticalSolidList"/>
    <dgm:cxn modelId="{022D849B-A25F-4F3B-9341-A270488C8C2F}" type="presParOf" srcId="{87FD8A39-6257-4601-A12E-47CCFEE2BB42}" destId="{5169D991-AA87-4FF3-98A4-8930C0356FC9}" srcOrd="1" destOrd="0" presId="urn:microsoft.com/office/officeart/2018/2/layout/IconVerticalSolidList"/>
    <dgm:cxn modelId="{6E0D886F-B6A1-4F96-94AB-768B44800D10}" type="presParOf" srcId="{87FD8A39-6257-4601-A12E-47CCFEE2BB42}" destId="{7F71B68A-C2F9-4B6B-9CA1-6B4F64AA11A3}" srcOrd="2" destOrd="0" presId="urn:microsoft.com/office/officeart/2018/2/layout/IconVerticalSolidList"/>
    <dgm:cxn modelId="{D5C7B195-7F0C-48CE-AD58-82CE110F5AD0}" type="presParOf" srcId="{7F71B68A-C2F9-4B6B-9CA1-6B4F64AA11A3}" destId="{32C6F45A-F536-42A0-A692-84B18C315F24}" srcOrd="0" destOrd="0" presId="urn:microsoft.com/office/officeart/2018/2/layout/IconVerticalSolidList"/>
    <dgm:cxn modelId="{2F7D9A2E-BFB8-4F84-AFD3-A3D61B5D466D}" type="presParOf" srcId="{7F71B68A-C2F9-4B6B-9CA1-6B4F64AA11A3}" destId="{E59C6A29-AD06-4364-8233-C408D92DA3BD}" srcOrd="1" destOrd="0" presId="urn:microsoft.com/office/officeart/2018/2/layout/IconVerticalSolidList"/>
    <dgm:cxn modelId="{6EE57241-9F82-4FBE-BF3D-52C0CBF47EEB}" type="presParOf" srcId="{7F71B68A-C2F9-4B6B-9CA1-6B4F64AA11A3}" destId="{605D0277-CD8C-4930-9625-2F5F5A00FA23}" srcOrd="2" destOrd="0" presId="urn:microsoft.com/office/officeart/2018/2/layout/IconVerticalSolidList"/>
    <dgm:cxn modelId="{7E63E381-7398-4E9C-880D-1136603C5E89}" type="presParOf" srcId="{7F71B68A-C2F9-4B6B-9CA1-6B4F64AA11A3}" destId="{1BAB8B8D-03D9-431E-8A7A-515FA6269FD3}" srcOrd="3" destOrd="0" presId="urn:microsoft.com/office/officeart/2018/2/layout/IconVerticalSolidList"/>
    <dgm:cxn modelId="{7DDEAA5D-ACCF-4C63-899B-1E9B0ED893C8}" type="presParOf" srcId="{87FD8A39-6257-4601-A12E-47CCFEE2BB42}" destId="{93DDAD68-0B4B-46B2-90E1-660831857E3E}" srcOrd="3" destOrd="0" presId="urn:microsoft.com/office/officeart/2018/2/layout/IconVerticalSolidList"/>
    <dgm:cxn modelId="{75334729-EABF-4115-967D-A29CA14BC0D4}" type="presParOf" srcId="{87FD8A39-6257-4601-A12E-47CCFEE2BB42}" destId="{08770F43-9CE0-49DD-B229-997F6BEE9DF1}" srcOrd="4" destOrd="0" presId="urn:microsoft.com/office/officeart/2018/2/layout/IconVerticalSolidList"/>
    <dgm:cxn modelId="{C82292B6-FB18-4E2D-A766-8D9D8B10ED6C}" type="presParOf" srcId="{08770F43-9CE0-49DD-B229-997F6BEE9DF1}" destId="{8867BD25-7497-46DE-999C-781C53514D8B}" srcOrd="0" destOrd="0" presId="urn:microsoft.com/office/officeart/2018/2/layout/IconVerticalSolidList"/>
    <dgm:cxn modelId="{12213A7B-848E-41D7-9922-6D2ABE7C437F}" type="presParOf" srcId="{08770F43-9CE0-49DD-B229-997F6BEE9DF1}" destId="{F43B47F9-2F72-4F0F-AAE4-02BD6E23B393}" srcOrd="1" destOrd="0" presId="urn:microsoft.com/office/officeart/2018/2/layout/IconVerticalSolidList"/>
    <dgm:cxn modelId="{CE0D8094-F45F-45BE-ABD1-85C53B86A57E}" type="presParOf" srcId="{08770F43-9CE0-49DD-B229-997F6BEE9DF1}" destId="{85C757D7-082B-4D55-A116-3647BA1C6EA6}" srcOrd="2" destOrd="0" presId="urn:microsoft.com/office/officeart/2018/2/layout/IconVerticalSolidList"/>
    <dgm:cxn modelId="{6616B7C3-DE7B-434B-89C3-0104BB4C1840}" type="presParOf" srcId="{08770F43-9CE0-49DD-B229-997F6BEE9DF1}" destId="{2AC9CE99-3F22-47EE-A82A-D5E83F96EE6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213C91-8F6A-420E-AE3B-DD1341833AE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0FF55DB-9D11-4E26-8BBF-428C90BBB079}">
      <dgm:prSet/>
      <dgm:spPr/>
      <dgm:t>
        <a:bodyPr/>
        <a:lstStyle/>
        <a:p>
          <a:r>
            <a:rPr lang="tr-TR"/>
            <a:t>GPU üzerinde çalışabilmek için resimlerin matrislerden tensörlere çevrilmesi gerekmektedir.</a:t>
          </a:r>
          <a:endParaRPr lang="en-US"/>
        </a:p>
      </dgm:t>
    </dgm:pt>
    <dgm:pt modelId="{A2C11811-EA74-444C-B057-CF092CA37BEE}" type="parTrans" cxnId="{BFA31F8A-7945-49C2-8B74-2FB191419F8B}">
      <dgm:prSet/>
      <dgm:spPr/>
      <dgm:t>
        <a:bodyPr/>
        <a:lstStyle/>
        <a:p>
          <a:endParaRPr lang="en-US"/>
        </a:p>
      </dgm:t>
    </dgm:pt>
    <dgm:pt modelId="{0CE38820-7627-4665-97A4-9F36899A3CC4}" type="sibTrans" cxnId="{BFA31F8A-7945-49C2-8B74-2FB191419F8B}">
      <dgm:prSet/>
      <dgm:spPr/>
      <dgm:t>
        <a:bodyPr/>
        <a:lstStyle/>
        <a:p>
          <a:endParaRPr lang="en-US"/>
        </a:p>
      </dgm:t>
    </dgm:pt>
    <dgm:pt modelId="{B9B52BF5-141F-4649-8083-9725C9AD0150}">
      <dgm:prSet/>
      <dgm:spPr/>
      <dgm:t>
        <a:bodyPr/>
        <a:lstStyle/>
        <a:p>
          <a:r>
            <a:rPr lang="tr-TR"/>
            <a:t>Bu yüzden preprocess pipeline sınıfı matris tipinde okunan resimleri tensöre çevirir.</a:t>
          </a:r>
          <a:endParaRPr lang="en-US"/>
        </a:p>
      </dgm:t>
    </dgm:pt>
    <dgm:pt modelId="{F834A585-DD6B-4AC2-BD78-FDFEDE999E85}" type="parTrans" cxnId="{D2D10558-64B8-478A-B671-3C2CF678ED63}">
      <dgm:prSet/>
      <dgm:spPr/>
      <dgm:t>
        <a:bodyPr/>
        <a:lstStyle/>
        <a:p>
          <a:endParaRPr lang="en-US"/>
        </a:p>
      </dgm:t>
    </dgm:pt>
    <dgm:pt modelId="{2AE6CCB5-FE29-4742-BE52-6882D7B74F04}" type="sibTrans" cxnId="{D2D10558-64B8-478A-B671-3C2CF678ED63}">
      <dgm:prSet/>
      <dgm:spPr/>
      <dgm:t>
        <a:bodyPr/>
        <a:lstStyle/>
        <a:p>
          <a:endParaRPr lang="en-US"/>
        </a:p>
      </dgm:t>
    </dgm:pt>
    <dgm:pt modelId="{FCFA8A77-62BA-4F13-80CA-B76BB1674AAD}">
      <dgm:prSet/>
      <dgm:spPr/>
      <dgm:t>
        <a:bodyPr/>
        <a:lstStyle/>
        <a:p>
          <a:r>
            <a:rPr lang="tr-TR" dirty="0"/>
            <a:t>Resimlerin ait olduğu sınıfın etiketini de </a:t>
          </a:r>
          <a:r>
            <a:rPr lang="tr-TR" dirty="0" err="1"/>
            <a:t>one_hot_encoder</a:t>
          </a:r>
          <a:r>
            <a:rPr lang="tr-TR" dirty="0"/>
            <a:t> tekniği yardımıyla dönüştürür.</a:t>
          </a:r>
          <a:endParaRPr lang="en-US" dirty="0"/>
        </a:p>
      </dgm:t>
    </dgm:pt>
    <dgm:pt modelId="{4BBB286B-98AF-46FE-A684-24B9A0CD41CD}" type="parTrans" cxnId="{363699A7-E8B1-4F0E-A130-11C25504100F}">
      <dgm:prSet/>
      <dgm:spPr/>
      <dgm:t>
        <a:bodyPr/>
        <a:lstStyle/>
        <a:p>
          <a:endParaRPr lang="en-US"/>
        </a:p>
      </dgm:t>
    </dgm:pt>
    <dgm:pt modelId="{F82AB63C-673B-49B6-9F61-3AA47C9A15CC}" type="sibTrans" cxnId="{363699A7-E8B1-4F0E-A130-11C25504100F}">
      <dgm:prSet/>
      <dgm:spPr/>
      <dgm:t>
        <a:bodyPr/>
        <a:lstStyle/>
        <a:p>
          <a:endParaRPr lang="en-US"/>
        </a:p>
      </dgm:t>
    </dgm:pt>
    <dgm:pt modelId="{0850056F-21AB-4445-B329-BD704ED0F8EC}" type="pres">
      <dgm:prSet presAssocID="{BB213C91-8F6A-420E-AE3B-DD1341833AE4}" presName="root" presStyleCnt="0">
        <dgm:presLayoutVars>
          <dgm:dir/>
          <dgm:resizeHandles val="exact"/>
        </dgm:presLayoutVars>
      </dgm:prSet>
      <dgm:spPr/>
    </dgm:pt>
    <dgm:pt modelId="{CE79024E-2D15-4A76-8B98-0741AB95ED1C}" type="pres">
      <dgm:prSet presAssocID="{E0FF55DB-9D11-4E26-8BBF-428C90BBB079}" presName="compNode" presStyleCnt="0"/>
      <dgm:spPr/>
    </dgm:pt>
    <dgm:pt modelId="{990ED9F4-C715-4BD3-9B69-07846F4E9D37}" type="pres">
      <dgm:prSet presAssocID="{E0FF55DB-9D11-4E26-8BBF-428C90BBB079}" presName="bgRect" presStyleLbl="bgShp" presStyleIdx="0" presStyleCnt="3"/>
      <dgm:spPr/>
    </dgm:pt>
    <dgm:pt modelId="{A7101FE6-BC26-4901-A3E8-005AFAC323B2}" type="pres">
      <dgm:prSet presAssocID="{E0FF55DB-9D11-4E26-8BBF-428C90BBB07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stane"/>
        </a:ext>
      </dgm:extLst>
    </dgm:pt>
    <dgm:pt modelId="{F33B3AB2-7643-4414-9BB1-BA85517021C2}" type="pres">
      <dgm:prSet presAssocID="{E0FF55DB-9D11-4E26-8BBF-428C90BBB079}" presName="spaceRect" presStyleCnt="0"/>
      <dgm:spPr/>
    </dgm:pt>
    <dgm:pt modelId="{D7B9F848-1B27-42B5-8E84-11C2A96A0E1B}" type="pres">
      <dgm:prSet presAssocID="{E0FF55DB-9D11-4E26-8BBF-428C90BBB079}" presName="parTx" presStyleLbl="revTx" presStyleIdx="0" presStyleCnt="3">
        <dgm:presLayoutVars>
          <dgm:chMax val="0"/>
          <dgm:chPref val="0"/>
        </dgm:presLayoutVars>
      </dgm:prSet>
      <dgm:spPr/>
    </dgm:pt>
    <dgm:pt modelId="{386D0B7A-1B60-4324-BA2E-163DC223476E}" type="pres">
      <dgm:prSet presAssocID="{0CE38820-7627-4665-97A4-9F36899A3CC4}" presName="sibTrans" presStyleCnt="0"/>
      <dgm:spPr/>
    </dgm:pt>
    <dgm:pt modelId="{43A8079C-BFE2-4BCC-AA99-223023397A9A}" type="pres">
      <dgm:prSet presAssocID="{B9B52BF5-141F-4649-8083-9725C9AD0150}" presName="compNode" presStyleCnt="0"/>
      <dgm:spPr/>
    </dgm:pt>
    <dgm:pt modelId="{2C280FC1-3963-4FF1-9BC7-DD80586C2EFD}" type="pres">
      <dgm:prSet presAssocID="{B9B52BF5-141F-4649-8083-9725C9AD0150}" presName="bgRect" presStyleLbl="bgShp" presStyleIdx="1" presStyleCnt="3"/>
      <dgm:spPr/>
    </dgm:pt>
    <dgm:pt modelId="{10493E83-00BB-47ED-BA16-4EBCC21F200C}" type="pres">
      <dgm:prSet presAssocID="{B9B52BF5-141F-4649-8083-9725C9AD015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A3468D06-D985-4922-BB56-95F52998C98B}" type="pres">
      <dgm:prSet presAssocID="{B9B52BF5-141F-4649-8083-9725C9AD0150}" presName="spaceRect" presStyleCnt="0"/>
      <dgm:spPr/>
    </dgm:pt>
    <dgm:pt modelId="{1788ADE7-BD63-43E1-BF6B-CFF70E6B7970}" type="pres">
      <dgm:prSet presAssocID="{B9B52BF5-141F-4649-8083-9725C9AD0150}" presName="parTx" presStyleLbl="revTx" presStyleIdx="1" presStyleCnt="3">
        <dgm:presLayoutVars>
          <dgm:chMax val="0"/>
          <dgm:chPref val="0"/>
        </dgm:presLayoutVars>
      </dgm:prSet>
      <dgm:spPr/>
    </dgm:pt>
    <dgm:pt modelId="{94AD14F6-86FC-4CC6-9548-562C78D79FF2}" type="pres">
      <dgm:prSet presAssocID="{2AE6CCB5-FE29-4742-BE52-6882D7B74F04}" presName="sibTrans" presStyleCnt="0"/>
      <dgm:spPr/>
    </dgm:pt>
    <dgm:pt modelId="{A15EFEDE-A858-42B7-9470-8209CE96912A}" type="pres">
      <dgm:prSet presAssocID="{FCFA8A77-62BA-4F13-80CA-B76BB1674AAD}" presName="compNode" presStyleCnt="0"/>
      <dgm:spPr/>
    </dgm:pt>
    <dgm:pt modelId="{133D3E11-E459-45CD-A336-12C892647858}" type="pres">
      <dgm:prSet presAssocID="{FCFA8A77-62BA-4F13-80CA-B76BB1674AAD}" presName="bgRect" presStyleLbl="bgShp" presStyleIdx="2" presStyleCnt="3"/>
      <dgm:spPr/>
    </dgm:pt>
    <dgm:pt modelId="{50B059B2-E5D4-4224-9B70-CE22AD0F3538}" type="pres">
      <dgm:prSet presAssocID="{FCFA8A77-62BA-4F13-80CA-B76BB1674AA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kod"/>
        </a:ext>
      </dgm:extLst>
    </dgm:pt>
    <dgm:pt modelId="{91C32304-78C0-4DD3-8E7C-12F334638368}" type="pres">
      <dgm:prSet presAssocID="{FCFA8A77-62BA-4F13-80CA-B76BB1674AAD}" presName="spaceRect" presStyleCnt="0"/>
      <dgm:spPr/>
    </dgm:pt>
    <dgm:pt modelId="{8B0492A9-D22B-41AE-B1A9-A52053C75DAF}" type="pres">
      <dgm:prSet presAssocID="{FCFA8A77-62BA-4F13-80CA-B76BB1674AA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2D10558-64B8-478A-B671-3C2CF678ED63}" srcId="{BB213C91-8F6A-420E-AE3B-DD1341833AE4}" destId="{B9B52BF5-141F-4649-8083-9725C9AD0150}" srcOrd="1" destOrd="0" parTransId="{F834A585-DD6B-4AC2-BD78-FDFEDE999E85}" sibTransId="{2AE6CCB5-FE29-4742-BE52-6882D7B74F04}"/>
    <dgm:cxn modelId="{51DA4C5A-7FFA-4192-B61A-9BDB90460E3C}" type="presOf" srcId="{FCFA8A77-62BA-4F13-80CA-B76BB1674AAD}" destId="{8B0492A9-D22B-41AE-B1A9-A52053C75DAF}" srcOrd="0" destOrd="0" presId="urn:microsoft.com/office/officeart/2018/2/layout/IconVerticalSolidList"/>
    <dgm:cxn modelId="{3DCA8985-04A3-447D-92E7-6681E5C2A45E}" type="presOf" srcId="{B9B52BF5-141F-4649-8083-9725C9AD0150}" destId="{1788ADE7-BD63-43E1-BF6B-CFF70E6B7970}" srcOrd="0" destOrd="0" presId="urn:microsoft.com/office/officeart/2018/2/layout/IconVerticalSolidList"/>
    <dgm:cxn modelId="{BFA31F8A-7945-49C2-8B74-2FB191419F8B}" srcId="{BB213C91-8F6A-420E-AE3B-DD1341833AE4}" destId="{E0FF55DB-9D11-4E26-8BBF-428C90BBB079}" srcOrd="0" destOrd="0" parTransId="{A2C11811-EA74-444C-B057-CF092CA37BEE}" sibTransId="{0CE38820-7627-4665-97A4-9F36899A3CC4}"/>
    <dgm:cxn modelId="{363699A7-E8B1-4F0E-A130-11C25504100F}" srcId="{BB213C91-8F6A-420E-AE3B-DD1341833AE4}" destId="{FCFA8A77-62BA-4F13-80CA-B76BB1674AAD}" srcOrd="2" destOrd="0" parTransId="{4BBB286B-98AF-46FE-A684-24B9A0CD41CD}" sibTransId="{F82AB63C-673B-49B6-9F61-3AA47C9A15CC}"/>
    <dgm:cxn modelId="{D4EB90BE-707A-41B6-9D16-E17B717610C8}" type="presOf" srcId="{BB213C91-8F6A-420E-AE3B-DD1341833AE4}" destId="{0850056F-21AB-4445-B329-BD704ED0F8EC}" srcOrd="0" destOrd="0" presId="urn:microsoft.com/office/officeart/2018/2/layout/IconVerticalSolidList"/>
    <dgm:cxn modelId="{32837AC4-8251-46D8-8DB5-AE8BD764D1E7}" type="presOf" srcId="{E0FF55DB-9D11-4E26-8BBF-428C90BBB079}" destId="{D7B9F848-1B27-42B5-8E84-11C2A96A0E1B}" srcOrd="0" destOrd="0" presId="urn:microsoft.com/office/officeart/2018/2/layout/IconVerticalSolidList"/>
    <dgm:cxn modelId="{DC8A7692-0C91-4F13-8568-BD710C6B986D}" type="presParOf" srcId="{0850056F-21AB-4445-B329-BD704ED0F8EC}" destId="{CE79024E-2D15-4A76-8B98-0741AB95ED1C}" srcOrd="0" destOrd="0" presId="urn:microsoft.com/office/officeart/2018/2/layout/IconVerticalSolidList"/>
    <dgm:cxn modelId="{07652349-D88C-4725-A638-E9D6B40553BF}" type="presParOf" srcId="{CE79024E-2D15-4A76-8B98-0741AB95ED1C}" destId="{990ED9F4-C715-4BD3-9B69-07846F4E9D37}" srcOrd="0" destOrd="0" presId="urn:microsoft.com/office/officeart/2018/2/layout/IconVerticalSolidList"/>
    <dgm:cxn modelId="{7591568B-90EA-415B-A3FF-6FFA23DC6C83}" type="presParOf" srcId="{CE79024E-2D15-4A76-8B98-0741AB95ED1C}" destId="{A7101FE6-BC26-4901-A3E8-005AFAC323B2}" srcOrd="1" destOrd="0" presId="urn:microsoft.com/office/officeart/2018/2/layout/IconVerticalSolidList"/>
    <dgm:cxn modelId="{C7E7C431-453D-4A24-8B53-86ADA9E24A67}" type="presParOf" srcId="{CE79024E-2D15-4A76-8B98-0741AB95ED1C}" destId="{F33B3AB2-7643-4414-9BB1-BA85517021C2}" srcOrd="2" destOrd="0" presId="urn:microsoft.com/office/officeart/2018/2/layout/IconVerticalSolidList"/>
    <dgm:cxn modelId="{99B64CF0-0354-4FE8-BF77-C9DB07D4D392}" type="presParOf" srcId="{CE79024E-2D15-4A76-8B98-0741AB95ED1C}" destId="{D7B9F848-1B27-42B5-8E84-11C2A96A0E1B}" srcOrd="3" destOrd="0" presId="urn:microsoft.com/office/officeart/2018/2/layout/IconVerticalSolidList"/>
    <dgm:cxn modelId="{36126F4B-2367-420D-ACFC-CAD5DB5418D7}" type="presParOf" srcId="{0850056F-21AB-4445-B329-BD704ED0F8EC}" destId="{386D0B7A-1B60-4324-BA2E-163DC223476E}" srcOrd="1" destOrd="0" presId="urn:microsoft.com/office/officeart/2018/2/layout/IconVerticalSolidList"/>
    <dgm:cxn modelId="{291F054A-BFC1-4505-A638-A088E9D045B6}" type="presParOf" srcId="{0850056F-21AB-4445-B329-BD704ED0F8EC}" destId="{43A8079C-BFE2-4BCC-AA99-223023397A9A}" srcOrd="2" destOrd="0" presId="urn:microsoft.com/office/officeart/2018/2/layout/IconVerticalSolidList"/>
    <dgm:cxn modelId="{D7410B97-4AA1-4B55-8868-4900FB051E3E}" type="presParOf" srcId="{43A8079C-BFE2-4BCC-AA99-223023397A9A}" destId="{2C280FC1-3963-4FF1-9BC7-DD80586C2EFD}" srcOrd="0" destOrd="0" presId="urn:microsoft.com/office/officeart/2018/2/layout/IconVerticalSolidList"/>
    <dgm:cxn modelId="{D72E3702-87C9-4C5D-BFBC-FA4E6BE4AEF0}" type="presParOf" srcId="{43A8079C-BFE2-4BCC-AA99-223023397A9A}" destId="{10493E83-00BB-47ED-BA16-4EBCC21F200C}" srcOrd="1" destOrd="0" presId="urn:microsoft.com/office/officeart/2018/2/layout/IconVerticalSolidList"/>
    <dgm:cxn modelId="{40A1E8DF-C342-499C-9EDA-36EF46E2C2AB}" type="presParOf" srcId="{43A8079C-BFE2-4BCC-AA99-223023397A9A}" destId="{A3468D06-D985-4922-BB56-95F52998C98B}" srcOrd="2" destOrd="0" presId="urn:microsoft.com/office/officeart/2018/2/layout/IconVerticalSolidList"/>
    <dgm:cxn modelId="{EE8AC8CE-2BB0-4206-82E6-02BD80AFA706}" type="presParOf" srcId="{43A8079C-BFE2-4BCC-AA99-223023397A9A}" destId="{1788ADE7-BD63-43E1-BF6B-CFF70E6B7970}" srcOrd="3" destOrd="0" presId="urn:microsoft.com/office/officeart/2018/2/layout/IconVerticalSolidList"/>
    <dgm:cxn modelId="{225300D3-5E1A-40A2-9A4D-D1B1E46B3D7D}" type="presParOf" srcId="{0850056F-21AB-4445-B329-BD704ED0F8EC}" destId="{94AD14F6-86FC-4CC6-9548-562C78D79FF2}" srcOrd="3" destOrd="0" presId="urn:microsoft.com/office/officeart/2018/2/layout/IconVerticalSolidList"/>
    <dgm:cxn modelId="{4F7DAE67-56E6-46E5-A657-6A9BB8322605}" type="presParOf" srcId="{0850056F-21AB-4445-B329-BD704ED0F8EC}" destId="{A15EFEDE-A858-42B7-9470-8209CE96912A}" srcOrd="4" destOrd="0" presId="urn:microsoft.com/office/officeart/2018/2/layout/IconVerticalSolidList"/>
    <dgm:cxn modelId="{A2A2465D-C275-41BC-9483-B24610CC1405}" type="presParOf" srcId="{A15EFEDE-A858-42B7-9470-8209CE96912A}" destId="{133D3E11-E459-45CD-A336-12C892647858}" srcOrd="0" destOrd="0" presId="urn:microsoft.com/office/officeart/2018/2/layout/IconVerticalSolidList"/>
    <dgm:cxn modelId="{AF4DDA01-C738-4D9B-AFB6-50C3AF08B77D}" type="presParOf" srcId="{A15EFEDE-A858-42B7-9470-8209CE96912A}" destId="{50B059B2-E5D4-4224-9B70-CE22AD0F3538}" srcOrd="1" destOrd="0" presId="urn:microsoft.com/office/officeart/2018/2/layout/IconVerticalSolidList"/>
    <dgm:cxn modelId="{C2E541C8-872B-4719-82B3-62C1749B1397}" type="presParOf" srcId="{A15EFEDE-A858-42B7-9470-8209CE96912A}" destId="{91C32304-78C0-4DD3-8E7C-12F334638368}" srcOrd="2" destOrd="0" presId="urn:microsoft.com/office/officeart/2018/2/layout/IconVerticalSolidList"/>
    <dgm:cxn modelId="{6C28C172-70F4-422C-8F40-477F8005036F}" type="presParOf" srcId="{A15EFEDE-A858-42B7-9470-8209CE96912A}" destId="{8B0492A9-D22B-41AE-B1A9-A52053C75DA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E0D1EE-827D-4544-9272-0A19C1F5F7E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C421413-B178-4F8E-8527-97A07347D1D8}">
      <dgm:prSet/>
      <dgm:spPr/>
      <dgm:t>
        <a:bodyPr/>
        <a:lstStyle/>
        <a:p>
          <a:r>
            <a:rPr lang="tr-TR"/>
            <a:t>GAN (generative adversarial networks) yardımı ile veri setinden ilham alınmış tutarlı verilerin üretilmesi</a:t>
          </a:r>
          <a:endParaRPr lang="en-US"/>
        </a:p>
      </dgm:t>
    </dgm:pt>
    <dgm:pt modelId="{73EFEE17-3E66-43BE-ABC6-B6550C97AA12}" type="parTrans" cxnId="{BD529CCD-092A-4B24-8145-A99FFA588A65}">
      <dgm:prSet/>
      <dgm:spPr/>
      <dgm:t>
        <a:bodyPr/>
        <a:lstStyle/>
        <a:p>
          <a:endParaRPr lang="en-US"/>
        </a:p>
      </dgm:t>
    </dgm:pt>
    <dgm:pt modelId="{D2F0CB39-2D77-4C3A-842B-D3A45EBA34DB}" type="sibTrans" cxnId="{BD529CCD-092A-4B24-8145-A99FFA588A65}">
      <dgm:prSet/>
      <dgm:spPr/>
      <dgm:t>
        <a:bodyPr/>
        <a:lstStyle/>
        <a:p>
          <a:endParaRPr lang="en-US"/>
        </a:p>
      </dgm:t>
    </dgm:pt>
    <dgm:pt modelId="{84A3EADD-D1F7-4428-9923-0DC4C80FA2EB}">
      <dgm:prSet/>
      <dgm:spPr/>
      <dgm:t>
        <a:bodyPr/>
        <a:lstStyle/>
        <a:p>
          <a:r>
            <a:rPr lang="tr-TR"/>
            <a:t>Flask frameworkü kendisine gelen iki ayrı isteği değerlendiremediği için iki ayrı uygulama oluşturulmuştur. Birinde api isteğini gerçekleştiren uygulama, diğerinde isteği atan ana uygulama vardır.</a:t>
          </a:r>
          <a:endParaRPr lang="en-US"/>
        </a:p>
      </dgm:t>
    </dgm:pt>
    <dgm:pt modelId="{BE5783E1-C2DA-4104-A691-0A11F0E35646}" type="parTrans" cxnId="{B9BB0C6F-F7EB-4D44-A544-110D9CF1E67D}">
      <dgm:prSet/>
      <dgm:spPr/>
      <dgm:t>
        <a:bodyPr/>
        <a:lstStyle/>
        <a:p>
          <a:endParaRPr lang="en-US"/>
        </a:p>
      </dgm:t>
    </dgm:pt>
    <dgm:pt modelId="{3F1F0ED5-005F-4B1A-870E-1DB60E6F3586}" type="sibTrans" cxnId="{B9BB0C6F-F7EB-4D44-A544-110D9CF1E67D}">
      <dgm:prSet/>
      <dgm:spPr/>
      <dgm:t>
        <a:bodyPr/>
        <a:lstStyle/>
        <a:p>
          <a:endParaRPr lang="en-US"/>
        </a:p>
      </dgm:t>
    </dgm:pt>
    <dgm:pt modelId="{2B0B4921-775D-44F8-A2B1-1B9E66205695}" type="pres">
      <dgm:prSet presAssocID="{0BE0D1EE-827D-4544-9272-0A19C1F5F7E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B58A865-EE74-4CB5-80B3-FDF79E74AB1F}" type="pres">
      <dgm:prSet presAssocID="{5C421413-B178-4F8E-8527-97A07347D1D8}" presName="hierRoot1" presStyleCnt="0"/>
      <dgm:spPr/>
    </dgm:pt>
    <dgm:pt modelId="{8BF3ED3D-B4C2-403F-A653-3F1A85D33EFF}" type="pres">
      <dgm:prSet presAssocID="{5C421413-B178-4F8E-8527-97A07347D1D8}" presName="composite" presStyleCnt="0"/>
      <dgm:spPr/>
    </dgm:pt>
    <dgm:pt modelId="{D5B87E6D-7DDF-4705-878B-5D969EF2A947}" type="pres">
      <dgm:prSet presAssocID="{5C421413-B178-4F8E-8527-97A07347D1D8}" presName="background" presStyleLbl="node0" presStyleIdx="0" presStyleCnt="2"/>
      <dgm:spPr/>
    </dgm:pt>
    <dgm:pt modelId="{EA708158-B557-427D-BDAF-AE3998DF672D}" type="pres">
      <dgm:prSet presAssocID="{5C421413-B178-4F8E-8527-97A07347D1D8}" presName="text" presStyleLbl="fgAcc0" presStyleIdx="0" presStyleCnt="2">
        <dgm:presLayoutVars>
          <dgm:chPref val="3"/>
        </dgm:presLayoutVars>
      </dgm:prSet>
      <dgm:spPr/>
    </dgm:pt>
    <dgm:pt modelId="{862D1BA8-4FA1-48CF-90E0-A4E11A96B09C}" type="pres">
      <dgm:prSet presAssocID="{5C421413-B178-4F8E-8527-97A07347D1D8}" presName="hierChild2" presStyleCnt="0"/>
      <dgm:spPr/>
    </dgm:pt>
    <dgm:pt modelId="{7E185A71-99B7-4B83-8534-909B333346E2}" type="pres">
      <dgm:prSet presAssocID="{84A3EADD-D1F7-4428-9923-0DC4C80FA2EB}" presName="hierRoot1" presStyleCnt="0"/>
      <dgm:spPr/>
    </dgm:pt>
    <dgm:pt modelId="{4A7470EF-7D73-43F8-B19F-CC7399A86C74}" type="pres">
      <dgm:prSet presAssocID="{84A3EADD-D1F7-4428-9923-0DC4C80FA2EB}" presName="composite" presStyleCnt="0"/>
      <dgm:spPr/>
    </dgm:pt>
    <dgm:pt modelId="{1DA47050-67EA-4534-985B-65095A4C11B3}" type="pres">
      <dgm:prSet presAssocID="{84A3EADD-D1F7-4428-9923-0DC4C80FA2EB}" presName="background" presStyleLbl="node0" presStyleIdx="1" presStyleCnt="2"/>
      <dgm:spPr/>
    </dgm:pt>
    <dgm:pt modelId="{2645CDA1-721F-4F99-B202-38B0415C9E42}" type="pres">
      <dgm:prSet presAssocID="{84A3EADD-D1F7-4428-9923-0DC4C80FA2EB}" presName="text" presStyleLbl="fgAcc0" presStyleIdx="1" presStyleCnt="2">
        <dgm:presLayoutVars>
          <dgm:chPref val="3"/>
        </dgm:presLayoutVars>
      </dgm:prSet>
      <dgm:spPr/>
    </dgm:pt>
    <dgm:pt modelId="{74236EB5-9E6C-4502-A90F-591264F0D4AB}" type="pres">
      <dgm:prSet presAssocID="{84A3EADD-D1F7-4428-9923-0DC4C80FA2EB}" presName="hierChild2" presStyleCnt="0"/>
      <dgm:spPr/>
    </dgm:pt>
  </dgm:ptLst>
  <dgm:cxnLst>
    <dgm:cxn modelId="{8110F631-0870-4928-BA97-8B18244B057E}" type="presOf" srcId="{0BE0D1EE-827D-4544-9272-0A19C1F5F7E3}" destId="{2B0B4921-775D-44F8-A2B1-1B9E66205695}" srcOrd="0" destOrd="0" presId="urn:microsoft.com/office/officeart/2005/8/layout/hierarchy1"/>
    <dgm:cxn modelId="{A472C167-DAC5-4BAA-A173-E7113C56A924}" type="presOf" srcId="{84A3EADD-D1F7-4428-9923-0DC4C80FA2EB}" destId="{2645CDA1-721F-4F99-B202-38B0415C9E42}" srcOrd="0" destOrd="0" presId="urn:microsoft.com/office/officeart/2005/8/layout/hierarchy1"/>
    <dgm:cxn modelId="{B9BB0C6F-F7EB-4D44-A544-110D9CF1E67D}" srcId="{0BE0D1EE-827D-4544-9272-0A19C1F5F7E3}" destId="{84A3EADD-D1F7-4428-9923-0DC4C80FA2EB}" srcOrd="1" destOrd="0" parTransId="{BE5783E1-C2DA-4104-A691-0A11F0E35646}" sibTransId="{3F1F0ED5-005F-4B1A-870E-1DB60E6F3586}"/>
    <dgm:cxn modelId="{59A3E6C5-707F-41B8-B802-697315ED6D00}" type="presOf" srcId="{5C421413-B178-4F8E-8527-97A07347D1D8}" destId="{EA708158-B557-427D-BDAF-AE3998DF672D}" srcOrd="0" destOrd="0" presId="urn:microsoft.com/office/officeart/2005/8/layout/hierarchy1"/>
    <dgm:cxn modelId="{BD529CCD-092A-4B24-8145-A99FFA588A65}" srcId="{0BE0D1EE-827D-4544-9272-0A19C1F5F7E3}" destId="{5C421413-B178-4F8E-8527-97A07347D1D8}" srcOrd="0" destOrd="0" parTransId="{73EFEE17-3E66-43BE-ABC6-B6550C97AA12}" sibTransId="{D2F0CB39-2D77-4C3A-842B-D3A45EBA34DB}"/>
    <dgm:cxn modelId="{605456A7-4369-4280-91D9-998589C8326E}" type="presParOf" srcId="{2B0B4921-775D-44F8-A2B1-1B9E66205695}" destId="{4B58A865-EE74-4CB5-80B3-FDF79E74AB1F}" srcOrd="0" destOrd="0" presId="urn:microsoft.com/office/officeart/2005/8/layout/hierarchy1"/>
    <dgm:cxn modelId="{8361CADC-452F-42BF-B452-8B4C612E5669}" type="presParOf" srcId="{4B58A865-EE74-4CB5-80B3-FDF79E74AB1F}" destId="{8BF3ED3D-B4C2-403F-A653-3F1A85D33EFF}" srcOrd="0" destOrd="0" presId="urn:microsoft.com/office/officeart/2005/8/layout/hierarchy1"/>
    <dgm:cxn modelId="{5E926C81-60EF-4332-B998-87875CFFBA20}" type="presParOf" srcId="{8BF3ED3D-B4C2-403F-A653-3F1A85D33EFF}" destId="{D5B87E6D-7DDF-4705-878B-5D969EF2A947}" srcOrd="0" destOrd="0" presId="urn:microsoft.com/office/officeart/2005/8/layout/hierarchy1"/>
    <dgm:cxn modelId="{B41E3101-AEBD-4D2C-9301-0E3A16A5580A}" type="presParOf" srcId="{8BF3ED3D-B4C2-403F-A653-3F1A85D33EFF}" destId="{EA708158-B557-427D-BDAF-AE3998DF672D}" srcOrd="1" destOrd="0" presId="urn:microsoft.com/office/officeart/2005/8/layout/hierarchy1"/>
    <dgm:cxn modelId="{D674139E-EA60-403F-82B1-5A548D10AAC8}" type="presParOf" srcId="{4B58A865-EE74-4CB5-80B3-FDF79E74AB1F}" destId="{862D1BA8-4FA1-48CF-90E0-A4E11A96B09C}" srcOrd="1" destOrd="0" presId="urn:microsoft.com/office/officeart/2005/8/layout/hierarchy1"/>
    <dgm:cxn modelId="{E5181105-DF28-426B-BFD1-D285B21B9060}" type="presParOf" srcId="{2B0B4921-775D-44F8-A2B1-1B9E66205695}" destId="{7E185A71-99B7-4B83-8534-909B333346E2}" srcOrd="1" destOrd="0" presId="urn:microsoft.com/office/officeart/2005/8/layout/hierarchy1"/>
    <dgm:cxn modelId="{C54A7131-2F0B-4A58-8FF1-1340ECA7253C}" type="presParOf" srcId="{7E185A71-99B7-4B83-8534-909B333346E2}" destId="{4A7470EF-7D73-43F8-B19F-CC7399A86C74}" srcOrd="0" destOrd="0" presId="urn:microsoft.com/office/officeart/2005/8/layout/hierarchy1"/>
    <dgm:cxn modelId="{42450B7A-59AD-4691-BE0B-62E18196A237}" type="presParOf" srcId="{4A7470EF-7D73-43F8-B19F-CC7399A86C74}" destId="{1DA47050-67EA-4534-985B-65095A4C11B3}" srcOrd="0" destOrd="0" presId="urn:microsoft.com/office/officeart/2005/8/layout/hierarchy1"/>
    <dgm:cxn modelId="{63103CAD-09B1-447A-A618-E2D287F86DBD}" type="presParOf" srcId="{4A7470EF-7D73-43F8-B19F-CC7399A86C74}" destId="{2645CDA1-721F-4F99-B202-38B0415C9E42}" srcOrd="1" destOrd="0" presId="urn:microsoft.com/office/officeart/2005/8/layout/hierarchy1"/>
    <dgm:cxn modelId="{A32D2227-D6B4-4393-AE96-3554000A0A44}" type="presParOf" srcId="{7E185A71-99B7-4B83-8534-909B333346E2}" destId="{74236EB5-9E6C-4502-A90F-591264F0D4A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A8A855-D3EB-49BB-817F-6D89C7B6ED11}">
      <dsp:nvSpPr>
        <dsp:cNvPr id="0" name=""/>
        <dsp:cNvSpPr/>
      </dsp:nvSpPr>
      <dsp:spPr>
        <a:xfrm>
          <a:off x="0" y="4031"/>
          <a:ext cx="6207841" cy="13282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11BC4B-0F83-4243-9BCC-22697D2D2B4C}">
      <dsp:nvSpPr>
        <dsp:cNvPr id="0" name=""/>
        <dsp:cNvSpPr/>
      </dsp:nvSpPr>
      <dsp:spPr>
        <a:xfrm>
          <a:off x="401809" y="302897"/>
          <a:ext cx="731276" cy="730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6781D9-81D3-4F91-8052-0D1A86EC1B40}">
      <dsp:nvSpPr>
        <dsp:cNvPr id="0" name=""/>
        <dsp:cNvSpPr/>
      </dsp:nvSpPr>
      <dsp:spPr>
        <a:xfrm>
          <a:off x="1534894" y="4031"/>
          <a:ext cx="4571653" cy="1329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715" tIns="140715" rIns="140715" bIns="14071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/>
            <a:t>Yangınlara erken müdahale etmek maliyet ve kaynakları maksimum derecede azaltır.</a:t>
          </a:r>
          <a:endParaRPr lang="en-US" sz="1400" kern="1200"/>
        </a:p>
      </dsp:txBody>
      <dsp:txXfrm>
        <a:off x="1534894" y="4031"/>
        <a:ext cx="4571653" cy="1329593"/>
      </dsp:txXfrm>
    </dsp:sp>
    <dsp:sp modelId="{32C6F45A-F536-42A0-A692-84B18C315F24}">
      <dsp:nvSpPr>
        <dsp:cNvPr id="0" name=""/>
        <dsp:cNvSpPr/>
      </dsp:nvSpPr>
      <dsp:spPr>
        <a:xfrm>
          <a:off x="0" y="1637531"/>
          <a:ext cx="6207841" cy="13282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9C6A29-AD06-4364-8233-C408D92DA3BD}">
      <dsp:nvSpPr>
        <dsp:cNvPr id="0" name=""/>
        <dsp:cNvSpPr/>
      </dsp:nvSpPr>
      <dsp:spPr>
        <a:xfrm>
          <a:off x="401809" y="1936398"/>
          <a:ext cx="731276" cy="730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AB8B8D-03D9-431E-8A7A-515FA6269FD3}">
      <dsp:nvSpPr>
        <dsp:cNvPr id="0" name=""/>
        <dsp:cNvSpPr/>
      </dsp:nvSpPr>
      <dsp:spPr>
        <a:xfrm>
          <a:off x="1534894" y="1637531"/>
          <a:ext cx="4571653" cy="1329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715" tIns="140715" rIns="140715" bIns="14071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Büyük olmayan bir yangına havadan yapılacak müdahale, söndürmeyi hızlandırabilir. Asıl önem arz eden konu yangını büyümeden tespit etmektir.</a:t>
          </a:r>
          <a:endParaRPr lang="en-US" sz="1400" kern="1200" dirty="0"/>
        </a:p>
      </dsp:txBody>
      <dsp:txXfrm>
        <a:off x="1534894" y="1637531"/>
        <a:ext cx="4571653" cy="1329593"/>
      </dsp:txXfrm>
    </dsp:sp>
    <dsp:sp modelId="{8867BD25-7497-46DE-999C-781C53514D8B}">
      <dsp:nvSpPr>
        <dsp:cNvPr id="0" name=""/>
        <dsp:cNvSpPr/>
      </dsp:nvSpPr>
      <dsp:spPr>
        <a:xfrm>
          <a:off x="0" y="3271032"/>
          <a:ext cx="6207841" cy="13282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3B47F9-2F72-4F0F-AAE4-02BD6E23B393}">
      <dsp:nvSpPr>
        <dsp:cNvPr id="0" name=""/>
        <dsp:cNvSpPr/>
      </dsp:nvSpPr>
      <dsp:spPr>
        <a:xfrm>
          <a:off x="402202" y="3569898"/>
          <a:ext cx="731276" cy="730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C9CE99-3F22-47EE-A82A-D5E83F96EE6F}">
      <dsp:nvSpPr>
        <dsp:cNvPr id="0" name=""/>
        <dsp:cNvSpPr/>
      </dsp:nvSpPr>
      <dsp:spPr>
        <a:xfrm>
          <a:off x="1535680" y="3271032"/>
          <a:ext cx="4571653" cy="1329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715" tIns="140715" rIns="140715" bIns="14071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Yangın, insan tespiti sonucunda 2-12 dakika arasında tespit edilebilir. Bu süre yangının büyümesine ve kuvvetlenmesine sebep olur. Bölgeye gidecek araçlar, müdahale için tüketilen yakıt ve yol üzerindeki ağaçların kesilmesi yangının maliyet açısından büyük tehditlerdir.</a:t>
          </a:r>
          <a:endParaRPr lang="en-US" sz="1400" kern="1200" dirty="0"/>
        </a:p>
      </dsp:txBody>
      <dsp:txXfrm>
        <a:off x="1535680" y="3271032"/>
        <a:ext cx="4571653" cy="13295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0ED9F4-C715-4BD3-9B69-07846F4E9D37}">
      <dsp:nvSpPr>
        <dsp:cNvPr id="0" name=""/>
        <dsp:cNvSpPr/>
      </dsp:nvSpPr>
      <dsp:spPr>
        <a:xfrm>
          <a:off x="0" y="697"/>
          <a:ext cx="6096000" cy="16324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101FE6-BC26-4901-A3E8-005AFAC323B2}">
      <dsp:nvSpPr>
        <dsp:cNvPr id="0" name=""/>
        <dsp:cNvSpPr/>
      </dsp:nvSpPr>
      <dsp:spPr>
        <a:xfrm>
          <a:off x="493818" y="368000"/>
          <a:ext cx="897852" cy="8978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B9F848-1B27-42B5-8E84-11C2A96A0E1B}">
      <dsp:nvSpPr>
        <dsp:cNvPr id="0" name=""/>
        <dsp:cNvSpPr/>
      </dsp:nvSpPr>
      <dsp:spPr>
        <a:xfrm>
          <a:off x="1885489" y="697"/>
          <a:ext cx="4210510" cy="1632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68" tIns="172768" rIns="172768" bIns="172768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/>
            <a:t>GPU üzerinde çalışabilmek için resimlerin matrislerden tensörlere çevrilmesi gerekmektedir.</a:t>
          </a:r>
          <a:endParaRPr lang="en-US" sz="2300" kern="1200"/>
        </a:p>
      </dsp:txBody>
      <dsp:txXfrm>
        <a:off x="1885489" y="697"/>
        <a:ext cx="4210510" cy="1632458"/>
      </dsp:txXfrm>
    </dsp:sp>
    <dsp:sp modelId="{2C280FC1-3963-4FF1-9BC7-DD80586C2EFD}">
      <dsp:nvSpPr>
        <dsp:cNvPr id="0" name=""/>
        <dsp:cNvSpPr/>
      </dsp:nvSpPr>
      <dsp:spPr>
        <a:xfrm>
          <a:off x="0" y="2041270"/>
          <a:ext cx="6096000" cy="16324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493E83-00BB-47ED-BA16-4EBCC21F200C}">
      <dsp:nvSpPr>
        <dsp:cNvPr id="0" name=""/>
        <dsp:cNvSpPr/>
      </dsp:nvSpPr>
      <dsp:spPr>
        <a:xfrm>
          <a:off x="493818" y="2408573"/>
          <a:ext cx="897852" cy="8978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88ADE7-BD63-43E1-BF6B-CFF70E6B7970}">
      <dsp:nvSpPr>
        <dsp:cNvPr id="0" name=""/>
        <dsp:cNvSpPr/>
      </dsp:nvSpPr>
      <dsp:spPr>
        <a:xfrm>
          <a:off x="1885489" y="2041270"/>
          <a:ext cx="4210510" cy="1632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68" tIns="172768" rIns="172768" bIns="172768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/>
            <a:t>Bu yüzden preprocess pipeline sınıfı matris tipinde okunan resimleri tensöre çevirir.</a:t>
          </a:r>
          <a:endParaRPr lang="en-US" sz="2300" kern="1200"/>
        </a:p>
      </dsp:txBody>
      <dsp:txXfrm>
        <a:off x="1885489" y="2041270"/>
        <a:ext cx="4210510" cy="1632458"/>
      </dsp:txXfrm>
    </dsp:sp>
    <dsp:sp modelId="{133D3E11-E459-45CD-A336-12C892647858}">
      <dsp:nvSpPr>
        <dsp:cNvPr id="0" name=""/>
        <dsp:cNvSpPr/>
      </dsp:nvSpPr>
      <dsp:spPr>
        <a:xfrm>
          <a:off x="0" y="4081843"/>
          <a:ext cx="6096000" cy="16324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B059B2-E5D4-4224-9B70-CE22AD0F3538}">
      <dsp:nvSpPr>
        <dsp:cNvPr id="0" name=""/>
        <dsp:cNvSpPr/>
      </dsp:nvSpPr>
      <dsp:spPr>
        <a:xfrm>
          <a:off x="493818" y="4449146"/>
          <a:ext cx="897852" cy="8978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0492A9-D22B-41AE-B1A9-A52053C75DAF}">
      <dsp:nvSpPr>
        <dsp:cNvPr id="0" name=""/>
        <dsp:cNvSpPr/>
      </dsp:nvSpPr>
      <dsp:spPr>
        <a:xfrm>
          <a:off x="1885489" y="4081843"/>
          <a:ext cx="4210510" cy="1632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68" tIns="172768" rIns="172768" bIns="172768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 dirty="0"/>
            <a:t>Resimlerin ait olduğu sınıfın etiketini de </a:t>
          </a:r>
          <a:r>
            <a:rPr lang="tr-TR" sz="2300" kern="1200" dirty="0" err="1"/>
            <a:t>one_hot_encoder</a:t>
          </a:r>
          <a:r>
            <a:rPr lang="tr-TR" sz="2300" kern="1200" dirty="0"/>
            <a:t> tekniği yardımıyla dönüştürür.</a:t>
          </a:r>
          <a:endParaRPr lang="en-US" sz="2300" kern="1200" dirty="0"/>
        </a:p>
      </dsp:txBody>
      <dsp:txXfrm>
        <a:off x="1885489" y="4081843"/>
        <a:ext cx="4210510" cy="16324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B87E6D-7DDF-4705-878B-5D969EF2A947}">
      <dsp:nvSpPr>
        <dsp:cNvPr id="0" name=""/>
        <dsp:cNvSpPr/>
      </dsp:nvSpPr>
      <dsp:spPr>
        <a:xfrm>
          <a:off x="1211" y="345097"/>
          <a:ext cx="4251574" cy="26997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708158-B557-427D-BDAF-AE3998DF672D}">
      <dsp:nvSpPr>
        <dsp:cNvPr id="0" name=""/>
        <dsp:cNvSpPr/>
      </dsp:nvSpPr>
      <dsp:spPr>
        <a:xfrm>
          <a:off x="473608" y="793874"/>
          <a:ext cx="4251574" cy="26997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kern="1200"/>
            <a:t>GAN (generative adversarial networks) yardımı ile veri setinden ilham alınmış tutarlı verilerin üretilmesi</a:t>
          </a:r>
          <a:endParaRPr lang="en-US" sz="2100" kern="1200"/>
        </a:p>
      </dsp:txBody>
      <dsp:txXfrm>
        <a:off x="552681" y="872947"/>
        <a:ext cx="4093428" cy="2541604"/>
      </dsp:txXfrm>
    </dsp:sp>
    <dsp:sp modelId="{1DA47050-67EA-4534-985B-65095A4C11B3}">
      <dsp:nvSpPr>
        <dsp:cNvPr id="0" name=""/>
        <dsp:cNvSpPr/>
      </dsp:nvSpPr>
      <dsp:spPr>
        <a:xfrm>
          <a:off x="5197580" y="345097"/>
          <a:ext cx="4251574" cy="26997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45CDA1-721F-4F99-B202-38B0415C9E42}">
      <dsp:nvSpPr>
        <dsp:cNvPr id="0" name=""/>
        <dsp:cNvSpPr/>
      </dsp:nvSpPr>
      <dsp:spPr>
        <a:xfrm>
          <a:off x="5669977" y="793874"/>
          <a:ext cx="4251574" cy="26997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kern="1200"/>
            <a:t>Flask frameworkü kendisine gelen iki ayrı isteği değerlendiremediği için iki ayrı uygulama oluşturulmuştur. Birinde api isteğini gerçekleştiren uygulama, diğerinde isteği atan ana uygulama vardır.</a:t>
          </a:r>
          <a:endParaRPr lang="en-US" sz="2100" kern="1200"/>
        </a:p>
      </dsp:txBody>
      <dsp:txXfrm>
        <a:off x="5749050" y="872947"/>
        <a:ext cx="4093428" cy="25416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76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2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431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09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74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0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32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89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5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6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79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582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CE54A2A-DF49-4800-82E7-3AF9353F8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Kahverengi ve deniz mavisi renkli mermer">
            <a:extLst>
              <a:ext uri="{FF2B5EF4-FFF2-40B4-BE49-F238E27FC236}">
                <a16:creationId xmlns:a16="http://schemas.microsoft.com/office/drawing/2014/main" id="{EF898AB3-B526-B20B-A685-BD4D373D1D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0387" b="103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36D1C3F-3B56-4607-9BE3-5611009C2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571999"/>
            <a:ext cx="12192000" cy="2296389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106032B-E834-C413-E6BD-190747CFA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588664"/>
            <a:ext cx="9257512" cy="1245244"/>
          </a:xfrm>
        </p:spPr>
        <p:txBody>
          <a:bodyPr anchor="b">
            <a:normAutofit/>
          </a:bodyPr>
          <a:lstStyle/>
          <a:p>
            <a:r>
              <a:rPr lang="tr-TR" dirty="0">
                <a:solidFill>
                  <a:srgbClr val="FFFFFF"/>
                </a:solidFill>
              </a:rPr>
              <a:t>Yusuf Sönmez</a:t>
            </a:r>
          </a:p>
          <a:p>
            <a:r>
              <a:rPr lang="tr-TR" dirty="0">
                <a:solidFill>
                  <a:srgbClr val="FFFFFF"/>
                </a:solidFill>
              </a:rPr>
              <a:t>B181210071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F20272-3B4F-6A3B-D2BA-5C9FE5E57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3429001"/>
          </a:xfrm>
          <a:prstGeom prst="rect">
            <a:avLst/>
          </a:prstGeom>
          <a:gradFill>
            <a:gsLst>
              <a:gs pos="0">
                <a:srgbClr val="000000">
                  <a:alpha val="36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FD1C32A-DE58-CFF1-22B0-9D0141822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146" y="1077626"/>
            <a:ext cx="9958754" cy="3317443"/>
          </a:xfrm>
        </p:spPr>
        <p:txBody>
          <a:bodyPr anchor="t">
            <a:normAutofit/>
          </a:bodyPr>
          <a:lstStyle/>
          <a:p>
            <a:r>
              <a:rPr lang="tr-TR" sz="8000">
                <a:solidFill>
                  <a:srgbClr val="FFFFFF"/>
                </a:solidFill>
              </a:rPr>
              <a:t>Yangın tespit otomasyonu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6934"/>
            <a:ext cx="804195" cy="0"/>
          </a:xfrm>
          <a:prstGeom prst="line">
            <a:avLst/>
          </a:prstGeom>
          <a:ln w="1206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458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3ED8E66-E2AC-4CC9-ADE3-FA44E4029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80E1B9F-B288-4E94-8C5A-55FA24612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69848"/>
            <a:ext cx="5007864" cy="2706916"/>
          </a:xfrm>
        </p:spPr>
        <p:txBody>
          <a:bodyPr>
            <a:normAutofit/>
          </a:bodyPr>
          <a:lstStyle/>
          <a:p>
            <a:r>
              <a:rPr lang="tr-TR" sz="6000"/>
              <a:t>Eğitim aşaması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9E4D94C-0C5B-41F3-A1CB-A1E215C6A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2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C270C34-6C64-FECD-F325-686E6B2F0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5601" y="1064158"/>
            <a:ext cx="4540046" cy="3175333"/>
          </a:xfrm>
        </p:spPr>
        <p:txBody>
          <a:bodyPr>
            <a:normAutofit/>
          </a:bodyPr>
          <a:lstStyle/>
          <a:p>
            <a:r>
              <a:rPr lang="tr-TR" sz="1700" dirty="0"/>
              <a:t>Cross </a:t>
            </a:r>
            <a:r>
              <a:rPr lang="tr-TR" sz="1700" dirty="0" err="1"/>
              <a:t>entropy</a:t>
            </a:r>
            <a:r>
              <a:rPr lang="tr-TR" sz="1700" dirty="0"/>
              <a:t> kayıp fonksiyonu tercih edilmiştir.</a:t>
            </a:r>
          </a:p>
          <a:p>
            <a:r>
              <a:rPr lang="tr-TR" sz="1700" dirty="0"/>
              <a:t>Adam optimizasyon fonksiyonu tercih edilmiştir.</a:t>
            </a:r>
          </a:p>
          <a:p>
            <a:r>
              <a:rPr lang="tr-TR" sz="1700" dirty="0"/>
              <a:t>Eğitim, her bir </a:t>
            </a:r>
            <a:r>
              <a:rPr lang="tr-TR" sz="1700" dirty="0" err="1"/>
              <a:t>epoch</a:t>
            </a:r>
            <a:r>
              <a:rPr lang="tr-TR" sz="1700" dirty="0"/>
              <a:t> teker teker değerlendirilecek şekilde yapılmıştır. Tek bir </a:t>
            </a:r>
            <a:r>
              <a:rPr lang="tr-TR" sz="1700" dirty="0" err="1"/>
              <a:t>epoch</a:t>
            </a:r>
            <a:r>
              <a:rPr lang="tr-TR" sz="1700" dirty="0"/>
              <a:t> gerçekleştirilip sonuçları </a:t>
            </a:r>
            <a:r>
              <a:rPr lang="tr-TR" sz="1700" dirty="0" err="1"/>
              <a:t>validation</a:t>
            </a:r>
            <a:r>
              <a:rPr lang="tr-TR" sz="1700" dirty="0"/>
              <a:t> aşamasında değerlendirilmiştir.</a:t>
            </a:r>
          </a:p>
          <a:p>
            <a:endParaRPr lang="tr-TR" sz="1700" dirty="0"/>
          </a:p>
        </p:txBody>
      </p:sp>
      <p:pic>
        <p:nvPicPr>
          <p:cNvPr id="5" name="Picture 4" descr="Bakiyedeki küre">
            <a:extLst>
              <a:ext uri="{FF2B5EF4-FFF2-40B4-BE49-F238E27FC236}">
                <a16:creationId xmlns:a16="http://schemas.microsoft.com/office/drawing/2014/main" id="{350B077E-D4A1-0490-4B1A-1DC1D7475E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630" b="15869"/>
          <a:stretch/>
        </p:blipFill>
        <p:spPr>
          <a:xfrm>
            <a:off x="6705600" y="4572000"/>
            <a:ext cx="5486401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728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B188741-8BAA-05C8-AC16-9F686C1DC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Model seçimi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1811C52-16E0-8580-FC3E-67D786216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478" y="2180541"/>
            <a:ext cx="3690341" cy="3838722"/>
          </a:xfrm>
        </p:spPr>
        <p:txBody>
          <a:bodyPr>
            <a:normAutofit/>
          </a:bodyPr>
          <a:lstStyle/>
          <a:p>
            <a:r>
              <a:rPr lang="tr-TR" dirty="0"/>
              <a:t>VGG16</a:t>
            </a:r>
          </a:p>
          <a:p>
            <a:endParaRPr lang="tr-TR" dirty="0"/>
          </a:p>
        </p:txBody>
      </p:sp>
      <p:pic>
        <p:nvPicPr>
          <p:cNvPr id="1026" name="Picture 2" descr="VGG16 - Convolutional Network for Classification and Detection">
            <a:extLst>
              <a:ext uri="{FF2B5EF4-FFF2-40B4-BE49-F238E27FC236}">
                <a16:creationId xmlns:a16="http://schemas.microsoft.com/office/drawing/2014/main" id="{350840E7-5D7D-EEF0-2FE6-049FB2091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479" y="2778817"/>
            <a:ext cx="4289080" cy="2416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C337C5BA-7449-96BA-F40B-518C7007A368}"/>
              </a:ext>
            </a:extLst>
          </p:cNvPr>
          <p:cNvSpPr txBox="1"/>
          <p:nvPr/>
        </p:nvSpPr>
        <p:spPr>
          <a:xfrm>
            <a:off x="7502013" y="2180541"/>
            <a:ext cx="4385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- </a:t>
            </a:r>
            <a:r>
              <a:rPr lang="tr-TR" dirty="0" err="1"/>
              <a:t>ResNet</a:t>
            </a:r>
            <a:endParaRPr lang="tr-TR" dirty="0"/>
          </a:p>
        </p:txBody>
      </p:sp>
      <p:pic>
        <p:nvPicPr>
          <p:cNvPr id="1028" name="Picture 4" descr="ResNet-50: Introduction. ResNet50 is a variant of the ResNet… | by Srinivas  Rahul Sapireddy | Medium">
            <a:extLst>
              <a:ext uri="{FF2B5EF4-FFF2-40B4-BE49-F238E27FC236}">
                <a16:creationId xmlns:a16="http://schemas.microsoft.com/office/drawing/2014/main" id="{75CE28E1-E05F-B68C-788B-5F5784E6C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960" y="2934525"/>
            <a:ext cx="6143240" cy="226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128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02D1A37-7C2A-4258-95A8-919D781C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azetelerden oluşan bir küme">
            <a:extLst>
              <a:ext uri="{FF2B5EF4-FFF2-40B4-BE49-F238E27FC236}">
                <a16:creationId xmlns:a16="http://schemas.microsoft.com/office/drawing/2014/main" id="{4E87C127-4757-7B07-5828-AF722B6188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9416" b="2114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5C0776A0-F3D1-AEC9-DE44-3676E3568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10651" y="-1010655"/>
            <a:ext cx="6858003" cy="8879304"/>
          </a:xfrm>
          <a:prstGeom prst="rect">
            <a:avLst/>
          </a:prstGeom>
          <a:gradFill>
            <a:gsLst>
              <a:gs pos="0">
                <a:srgbClr val="000000">
                  <a:alpha val="36000"/>
                </a:srgbClr>
              </a:gs>
              <a:gs pos="51600">
                <a:srgbClr val="000000">
                  <a:alpha val="34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B6CEDCB-9909-F4FF-40E0-F001A2C2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318" y="2223018"/>
            <a:ext cx="7819987" cy="25796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700" cap="all">
                <a:solidFill>
                  <a:srgbClr val="FFFFFF"/>
                </a:solidFill>
              </a:rPr>
              <a:t>Eğitilmiş modellerin bir ekrandan kontrol edilmesi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2335591"/>
            <a:ext cx="804195" cy="0"/>
          </a:xfrm>
          <a:prstGeom prst="line">
            <a:avLst/>
          </a:prstGeom>
          <a:ln w="857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280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D46FE50-BCAC-5059-932C-C35FA6DF8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API yardımıyla gereken hava durumu bilgilerinin çekilmesi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6F927E76-E541-1637-ECAB-54890A02A15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88136" y="2447778"/>
          <a:ext cx="9922764" cy="3838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0437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B168A7-66FE-4359-9866-CBB841A7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5211241-FD20-9598-565D-C5C4E0884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04" y="1091868"/>
            <a:ext cx="3785596" cy="2042160"/>
          </a:xfrm>
        </p:spPr>
        <p:txBody>
          <a:bodyPr>
            <a:normAutofit/>
          </a:bodyPr>
          <a:lstStyle/>
          <a:p>
            <a:r>
              <a:rPr lang="tr-TR" sz="4000"/>
              <a:t>Uygulama ekranı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6344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1D57B12-4215-E751-02AD-2AB154C73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204755"/>
            <a:ext cx="3675826" cy="295750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tr-TR" sz="1500"/>
              <a:t>Ekranda, o anda bilinen meteorolojik bilgiler belirecektir. Bilgiler doğrultusunda sistem yangın ihtimali olup olmadığına karar verecektir. Verilen karar pozitifse İHA havalanacaktır. Havalanan </a:t>
            </a:r>
            <a:r>
              <a:rPr lang="tr-TR" sz="1500" err="1"/>
              <a:t>İHA’dan</a:t>
            </a:r>
            <a:r>
              <a:rPr lang="tr-TR" sz="1500"/>
              <a:t> gelen resimde yangın var ise uygulama ekranında gözükecek ve yetkiliye bilgi verilecektir.</a:t>
            </a:r>
          </a:p>
        </p:txBody>
      </p:sp>
      <p:pic>
        <p:nvPicPr>
          <p:cNvPr id="5" name="Picture 4" descr="3B kutu iskeletleri">
            <a:extLst>
              <a:ext uri="{FF2B5EF4-FFF2-40B4-BE49-F238E27FC236}">
                <a16:creationId xmlns:a16="http://schemas.microsoft.com/office/drawing/2014/main" id="{A1CAB52E-CBC8-D659-BDB2-D84F5912DD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68" r="15835" b="-1"/>
          <a:stretch/>
        </p:blipFill>
        <p:spPr>
          <a:xfrm>
            <a:off x="5524500" y="10"/>
            <a:ext cx="666750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324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0">
            <a:extLst>
              <a:ext uri="{FF2B5EF4-FFF2-40B4-BE49-F238E27FC236}">
                <a16:creationId xmlns:a16="http://schemas.microsoft.com/office/drawing/2014/main" id="{A3B168A7-66FE-4359-9866-CBB841A7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97965C8-8B2C-A44A-199C-A049C3D95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04" y="1091868"/>
            <a:ext cx="4147804" cy="2042160"/>
          </a:xfrm>
        </p:spPr>
        <p:txBody>
          <a:bodyPr>
            <a:normAutofit/>
          </a:bodyPr>
          <a:lstStyle/>
          <a:p>
            <a:r>
              <a:rPr lang="tr-TR" sz="4000"/>
              <a:t>Türkiye’de artan yangınlar</a:t>
            </a:r>
          </a:p>
        </p:txBody>
      </p:sp>
      <p:cxnSp>
        <p:nvCxnSpPr>
          <p:cNvPr id="1038" name="Straight Connector 1032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2800" y="1186344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E4AE0E5-DE67-2FD2-7A5A-3AE15BAC7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232" y="3204755"/>
            <a:ext cx="4147804" cy="296604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tr-TR" sz="1500" dirty="0"/>
              <a:t>Ülkemizde, küresel ısınmanın da etkisiyle yangın sayıları, bununla beraber yangınların verdiği zarar artmıştır.</a:t>
            </a:r>
          </a:p>
          <a:p>
            <a:pPr>
              <a:lnSpc>
                <a:spcPct val="120000"/>
              </a:lnSpc>
            </a:pPr>
            <a:r>
              <a:rPr lang="tr-TR" sz="1500" dirty="0"/>
              <a:t>Yanan alan, hektar cinsinden ortalamanın üzerinde seyretmeye başlamaktadır.</a:t>
            </a:r>
          </a:p>
          <a:p>
            <a:pPr>
              <a:lnSpc>
                <a:spcPct val="120000"/>
              </a:lnSpc>
            </a:pPr>
            <a:r>
              <a:rPr lang="tr-TR" sz="1500" dirty="0"/>
              <a:t>Resimde 2021 senesine ait ortalamanın üzerinde seyreden grafik görülebilir.</a:t>
            </a:r>
          </a:p>
        </p:txBody>
      </p:sp>
      <p:pic>
        <p:nvPicPr>
          <p:cNvPr id="1026" name="Picture 2" descr="Orman yangınlarında son durum ne, hasarla ilgili neler biliniyor? - BBC  News Türkçe">
            <a:extLst>
              <a:ext uri="{FF2B5EF4-FFF2-40B4-BE49-F238E27FC236}">
                <a16:creationId xmlns:a16="http://schemas.microsoft.com/office/drawing/2014/main" id="{C85F7AA0-14AC-601E-F6D9-FC1DFBFFE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143000"/>
            <a:ext cx="5492377" cy="3089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360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5A8C38AB-00B3-4611-B51A-458666907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BC73D87-74DF-DF20-8A79-D3AF34306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304" y="4504002"/>
            <a:ext cx="3784496" cy="1790886"/>
          </a:xfrm>
        </p:spPr>
        <p:txBody>
          <a:bodyPr anchor="t">
            <a:normAutofit/>
          </a:bodyPr>
          <a:lstStyle/>
          <a:p>
            <a:r>
              <a:rPr lang="tr-TR" sz="4000"/>
              <a:t>Yangına erken müdahale</a:t>
            </a:r>
          </a:p>
        </p:txBody>
      </p:sp>
      <p:cxnSp>
        <p:nvCxnSpPr>
          <p:cNvPr id="21" name="Straight Connector 17">
            <a:extLst>
              <a:ext uri="{FF2B5EF4-FFF2-40B4-BE49-F238E27FC236}">
                <a16:creationId xmlns:a16="http://schemas.microsoft.com/office/drawing/2014/main" id="{8F5909CB-6CD3-45DF-9920-8D8182485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607234"/>
            <a:ext cx="804195" cy="0"/>
          </a:xfrm>
          <a:prstGeom prst="line">
            <a:avLst/>
          </a:prstGeom>
          <a:ln w="825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E0E59B7D-D974-766E-D3EA-4DFD0055DA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0815973"/>
              </p:ext>
            </p:extLst>
          </p:nvPr>
        </p:nvGraphicFramePr>
        <p:xfrm>
          <a:off x="5412658" y="1110343"/>
          <a:ext cx="6207841" cy="4604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332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1B1731-39D9-4145-8343-C209E1F09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2ECFE0C-D142-953E-0E0E-9EDDDD6F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03" y="1069848"/>
            <a:ext cx="6308775" cy="2049620"/>
          </a:xfrm>
        </p:spPr>
        <p:txBody>
          <a:bodyPr>
            <a:normAutofit/>
          </a:bodyPr>
          <a:lstStyle/>
          <a:p>
            <a:r>
              <a:rPr lang="tr-TR" sz="5600"/>
              <a:t>Sistemin çalışma prensipleri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6683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İçerik Yer Tutucusu 2">
            <a:extLst>
              <a:ext uri="{FF2B5EF4-FFF2-40B4-BE49-F238E27FC236}">
                <a16:creationId xmlns:a16="http://schemas.microsoft.com/office/drawing/2014/main" id="{B63CCBB4-5449-1B10-D7F3-BD98CFBAC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180522"/>
            <a:ext cx="6223996" cy="310597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tr-TR" sz="1300"/>
              <a:t>Otomasyon sistemi yangını, insanın tespit ettiği sürenin altında tespit edebilecektir. 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tr-TR" sz="1300"/>
              <a:t>Meteorolojik verilere bakılarak bölgenin geçmişinde yangın çıkan verilerle benzerliği kontrol edilecektir.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tr-TR" sz="1300"/>
              <a:t>Yangın olma ihtimali yüksek olduğunda, İHA havalanacak ve ilgili alanı tarayacaktır.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tr-TR" sz="1300"/>
              <a:t>Kamera sensöründen gelen resimleri işleyecek ve yangın tespiti anında sonucu ilgili yetkiliye döndürecektir.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tr-TR" sz="1300"/>
              <a:t>Yetkili sistemin işleyişini bir web sitesi üzerinden kontrol edebilecek ve müdahale edebilecektir.</a:t>
            </a:r>
          </a:p>
        </p:txBody>
      </p:sp>
      <p:pic>
        <p:nvPicPr>
          <p:cNvPr id="5" name="Picture 4" descr="Bir teslim, bir ambarın içinde bir paket taşıma">
            <a:extLst>
              <a:ext uri="{FF2B5EF4-FFF2-40B4-BE49-F238E27FC236}">
                <a16:creationId xmlns:a16="http://schemas.microsoft.com/office/drawing/2014/main" id="{DB9DAB99-3431-362A-2569-999555D8F4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950" r="33050"/>
          <a:stretch/>
        </p:blipFill>
        <p:spPr>
          <a:xfrm>
            <a:off x="8534400" y="10"/>
            <a:ext cx="365760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512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99B1B23-BD73-640D-13D3-6CFC2C74E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5" y="1076635"/>
            <a:ext cx="4166581" cy="36723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cap="all" dirty="0" err="1"/>
              <a:t>Makine</a:t>
            </a:r>
            <a:r>
              <a:rPr lang="en-US" sz="3100" cap="all" dirty="0"/>
              <a:t> </a:t>
            </a:r>
            <a:r>
              <a:rPr lang="en-US" sz="3100" cap="all" dirty="0" err="1"/>
              <a:t>öğrenmesi</a:t>
            </a:r>
            <a:r>
              <a:rPr lang="en-US" sz="3100" cap="all" dirty="0"/>
              <a:t> </a:t>
            </a:r>
            <a:r>
              <a:rPr lang="en-US" sz="3100" cap="all" dirty="0" err="1"/>
              <a:t>yardımıyla</a:t>
            </a:r>
            <a:r>
              <a:rPr lang="en-US" sz="3100" cap="all" dirty="0"/>
              <a:t> </a:t>
            </a:r>
            <a:r>
              <a:rPr lang="en-US" sz="3100" cap="all" dirty="0" err="1"/>
              <a:t>hava</a:t>
            </a:r>
            <a:r>
              <a:rPr lang="en-US" sz="3100" cap="all" dirty="0"/>
              <a:t> </a:t>
            </a:r>
            <a:r>
              <a:rPr lang="en-US" sz="3100" cap="all" dirty="0" err="1"/>
              <a:t>durumundan</a:t>
            </a:r>
            <a:r>
              <a:rPr lang="en-US" sz="3100" cap="all" dirty="0"/>
              <a:t> </a:t>
            </a:r>
            <a:r>
              <a:rPr lang="en-US" sz="3100" cap="all" dirty="0" err="1"/>
              <a:t>yangın</a:t>
            </a:r>
            <a:r>
              <a:rPr lang="en-US" sz="3100" cap="all" dirty="0"/>
              <a:t> </a:t>
            </a:r>
            <a:r>
              <a:rPr lang="en-US" sz="3100" cap="all" dirty="0" err="1"/>
              <a:t>ihtimali</a:t>
            </a:r>
            <a:r>
              <a:rPr lang="en-US" sz="3100" cap="all" dirty="0"/>
              <a:t> </a:t>
            </a:r>
            <a:r>
              <a:rPr lang="en-US" sz="3100" cap="all" dirty="0" err="1"/>
              <a:t>tespiti</a:t>
            </a:r>
            <a:endParaRPr lang="en-US" sz="3100" cap="all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Ateş">
            <a:extLst>
              <a:ext uri="{FF2B5EF4-FFF2-40B4-BE49-F238E27FC236}">
                <a16:creationId xmlns:a16="http://schemas.microsoft.com/office/drawing/2014/main" id="{D58BCBF0-E0EB-FF2F-35FD-C431A485C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1636" y="571499"/>
            <a:ext cx="5715001" cy="571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800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561B1731-39D9-4145-8343-C209E1F09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FB5A78C-4513-33D3-7C27-97340E00E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03" y="1069848"/>
            <a:ext cx="6308775" cy="2049620"/>
          </a:xfrm>
        </p:spPr>
        <p:txBody>
          <a:bodyPr>
            <a:normAutofit/>
          </a:bodyPr>
          <a:lstStyle/>
          <a:p>
            <a:r>
              <a:rPr lang="tr-TR" sz="6000"/>
              <a:t>Veri setinin hazırlanması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6683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E319617-650E-8EA1-838D-E50470289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180522"/>
            <a:ext cx="6223996" cy="310597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tr-TR" dirty="0"/>
              <a:t>Veri seti hazırlanırken yardımcı kaynak olarak «</a:t>
            </a:r>
            <a:r>
              <a:rPr lang="en-US" dirty="0"/>
              <a:t>A comparative Bayesian optimization‑based machine learning and </a:t>
            </a:r>
            <a:r>
              <a:rPr lang="en-US" dirty="0" err="1"/>
              <a:t>artif</a:t>
            </a:r>
            <a:r>
              <a:rPr lang="tr-TR" dirty="0"/>
              <a:t>i</a:t>
            </a:r>
            <a:r>
              <a:rPr lang="en-US" dirty="0" err="1"/>
              <a:t>cial</a:t>
            </a:r>
            <a:r>
              <a:rPr lang="en-US" dirty="0"/>
              <a:t> neural networks approach for burned area prediction in forest f</a:t>
            </a:r>
            <a:r>
              <a:rPr lang="tr-TR" dirty="0"/>
              <a:t>i</a:t>
            </a:r>
            <a:r>
              <a:rPr lang="en-US" dirty="0"/>
              <a:t>res: an application in Turkey</a:t>
            </a:r>
            <a:r>
              <a:rPr lang="tr-TR" dirty="0"/>
              <a:t>» isimli makale tercih edilmiştir.</a:t>
            </a:r>
          </a:p>
          <a:p>
            <a:pPr>
              <a:lnSpc>
                <a:spcPct val="120000"/>
              </a:lnSpc>
            </a:pPr>
            <a:r>
              <a:rPr lang="tr-TR" i="1" dirty="0" err="1"/>
              <a:t>European</a:t>
            </a:r>
            <a:r>
              <a:rPr lang="tr-TR" i="1" dirty="0"/>
              <a:t> </a:t>
            </a:r>
            <a:r>
              <a:rPr lang="tr-TR" i="1" dirty="0" err="1"/>
              <a:t>Forest</a:t>
            </a:r>
            <a:r>
              <a:rPr lang="tr-TR" i="1" dirty="0"/>
              <a:t> Fire Information </a:t>
            </a:r>
            <a:r>
              <a:rPr lang="tr-TR" i="1" dirty="0" err="1"/>
              <a:t>System</a:t>
            </a:r>
            <a:r>
              <a:rPr lang="tr-TR" i="1" dirty="0"/>
              <a:t> (EFFIS)</a:t>
            </a:r>
          </a:p>
          <a:p>
            <a:pPr>
              <a:lnSpc>
                <a:spcPct val="120000"/>
              </a:lnSpc>
            </a:pPr>
            <a:r>
              <a:rPr lang="tr-TR" i="1" dirty="0"/>
              <a:t>MODIS  uydusu</a:t>
            </a:r>
          </a:p>
          <a:p>
            <a:pPr>
              <a:lnSpc>
                <a:spcPct val="120000"/>
              </a:lnSpc>
            </a:pPr>
            <a:r>
              <a:rPr lang="tr-TR" i="1" dirty="0"/>
              <a:t>MERRA-2 uydusu</a:t>
            </a:r>
          </a:p>
          <a:p>
            <a:pPr>
              <a:lnSpc>
                <a:spcPct val="120000"/>
              </a:lnSpc>
            </a:pPr>
            <a:endParaRPr lang="tr-TR" dirty="0"/>
          </a:p>
        </p:txBody>
      </p:sp>
      <p:pic>
        <p:nvPicPr>
          <p:cNvPr id="15" name="Picture 4" descr="Fire and smoke">
            <a:extLst>
              <a:ext uri="{FF2B5EF4-FFF2-40B4-BE49-F238E27FC236}">
                <a16:creationId xmlns:a16="http://schemas.microsoft.com/office/drawing/2014/main" id="{1D857939-EF81-4C4F-9B4D-B72BFDE1A3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00" r="29700" b="-1"/>
          <a:stretch/>
        </p:blipFill>
        <p:spPr>
          <a:xfrm>
            <a:off x="8534400" y="10"/>
            <a:ext cx="365760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223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35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37">
            <a:extLst>
              <a:ext uri="{FF2B5EF4-FFF2-40B4-BE49-F238E27FC236}">
                <a16:creationId xmlns:a16="http://schemas.microsoft.com/office/drawing/2014/main" id="{902D1A37-7C2A-4258-95A8-919D781C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34DE598-4F55-6DBF-11F4-ED28B43C0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646" y="1092848"/>
            <a:ext cx="9958753" cy="6801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cap="all" dirty="0"/>
              <a:t>b</a:t>
            </a:r>
            <a:r>
              <a:rPr lang="tr-TR" sz="4000" cap="all" dirty="0"/>
              <a:t>i</a:t>
            </a:r>
            <a:r>
              <a:rPr lang="en-US" sz="4000" cap="all" dirty="0" err="1"/>
              <a:t>leşenler</a:t>
            </a:r>
            <a:endParaRPr lang="en-US" sz="4000" cap="all" dirty="0"/>
          </a:p>
        </p:txBody>
      </p:sp>
      <p:cxnSp>
        <p:nvCxnSpPr>
          <p:cNvPr id="46" name="Straight Connector 39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6626" y="1185999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24CED65D-64FC-138A-12B6-6C9FE25709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702" r="1" b="5436"/>
          <a:stretch/>
        </p:blipFill>
        <p:spPr>
          <a:xfrm>
            <a:off x="-1" y="2370411"/>
            <a:ext cx="12198627" cy="401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776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02D1A37-7C2A-4258-95A8-919D781C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4" descr="Laboratuvardaki tezgahta molekül modeli ve dijital tablet">
            <a:extLst>
              <a:ext uri="{FF2B5EF4-FFF2-40B4-BE49-F238E27FC236}">
                <a16:creationId xmlns:a16="http://schemas.microsoft.com/office/drawing/2014/main" id="{D65B3AD5-1BCC-6CE6-F9F6-C6199AA0D1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4506" b="11225"/>
          <a:stretch/>
        </p:blipFill>
        <p:spPr>
          <a:xfrm>
            <a:off x="20" y="-2"/>
            <a:ext cx="12191979" cy="6857999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5C0776A0-F3D1-AEC9-DE44-3676E3568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10651" y="-1010655"/>
            <a:ext cx="6858003" cy="8879304"/>
          </a:xfrm>
          <a:prstGeom prst="rect">
            <a:avLst/>
          </a:prstGeom>
          <a:gradFill>
            <a:gsLst>
              <a:gs pos="0">
                <a:srgbClr val="000000">
                  <a:alpha val="36000"/>
                </a:srgbClr>
              </a:gs>
              <a:gs pos="51600">
                <a:srgbClr val="000000">
                  <a:alpha val="34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E0FAE44-682F-1616-2138-59616F0B7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318" y="2223018"/>
            <a:ext cx="8576295" cy="24669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700" cap="all" dirty="0" err="1">
                <a:solidFill>
                  <a:srgbClr val="FFFFFF"/>
                </a:solidFill>
              </a:rPr>
              <a:t>Resimdeki</a:t>
            </a:r>
            <a:r>
              <a:rPr lang="en-US" sz="4700" cap="all" dirty="0">
                <a:solidFill>
                  <a:srgbClr val="FFFFFF"/>
                </a:solidFill>
              </a:rPr>
              <a:t> </a:t>
            </a:r>
            <a:r>
              <a:rPr lang="en-US" sz="4700" cap="all" dirty="0" err="1">
                <a:solidFill>
                  <a:srgbClr val="FFFFFF"/>
                </a:solidFill>
              </a:rPr>
              <a:t>yangını</a:t>
            </a:r>
            <a:r>
              <a:rPr lang="en-US" sz="4700" cap="all" dirty="0">
                <a:solidFill>
                  <a:srgbClr val="FFFFFF"/>
                </a:solidFill>
              </a:rPr>
              <a:t> </a:t>
            </a:r>
            <a:r>
              <a:rPr lang="en-US" sz="4700" cap="all" dirty="0" err="1">
                <a:solidFill>
                  <a:srgbClr val="FFFFFF"/>
                </a:solidFill>
              </a:rPr>
              <a:t>ya</a:t>
            </a:r>
            <a:r>
              <a:rPr lang="en-US" sz="4700" cap="all" dirty="0">
                <a:solidFill>
                  <a:srgbClr val="FFFFFF"/>
                </a:solidFill>
              </a:rPr>
              <a:t> da </a:t>
            </a:r>
            <a:r>
              <a:rPr lang="en-US" sz="4700" cap="all" dirty="0" err="1">
                <a:solidFill>
                  <a:srgbClr val="FFFFFF"/>
                </a:solidFill>
              </a:rPr>
              <a:t>dumanı</a:t>
            </a:r>
            <a:r>
              <a:rPr lang="en-US" sz="4700" cap="all" dirty="0">
                <a:solidFill>
                  <a:srgbClr val="FFFFFF"/>
                </a:solidFill>
              </a:rPr>
              <a:t> </a:t>
            </a:r>
            <a:r>
              <a:rPr lang="en-US" sz="4700" cap="all" dirty="0" err="1">
                <a:solidFill>
                  <a:srgbClr val="FFFFFF"/>
                </a:solidFill>
              </a:rPr>
              <a:t>tespit</a:t>
            </a:r>
            <a:r>
              <a:rPr lang="en-US" sz="4700" cap="all" dirty="0">
                <a:solidFill>
                  <a:srgbClr val="FFFFFF"/>
                </a:solidFill>
              </a:rPr>
              <a:t> </a:t>
            </a:r>
            <a:r>
              <a:rPr lang="en-US" sz="4700" cap="all" dirty="0" err="1">
                <a:solidFill>
                  <a:srgbClr val="FFFFFF"/>
                </a:solidFill>
              </a:rPr>
              <a:t>edecek</a:t>
            </a:r>
            <a:r>
              <a:rPr lang="en-US" sz="4700" cap="all" dirty="0">
                <a:solidFill>
                  <a:srgbClr val="FFFFFF"/>
                </a:solidFill>
              </a:rPr>
              <a:t> </a:t>
            </a:r>
            <a:r>
              <a:rPr lang="en-US" sz="4700" cap="all" dirty="0" err="1">
                <a:solidFill>
                  <a:srgbClr val="FFFFFF"/>
                </a:solidFill>
              </a:rPr>
              <a:t>derin</a:t>
            </a:r>
            <a:r>
              <a:rPr lang="en-US" sz="4700" cap="all" dirty="0">
                <a:solidFill>
                  <a:srgbClr val="FFFFFF"/>
                </a:solidFill>
              </a:rPr>
              <a:t> </a:t>
            </a:r>
            <a:r>
              <a:rPr lang="en-US" sz="4700" cap="all" dirty="0" err="1">
                <a:solidFill>
                  <a:srgbClr val="FFFFFF"/>
                </a:solidFill>
              </a:rPr>
              <a:t>öğrenme</a:t>
            </a:r>
            <a:r>
              <a:rPr lang="en-US" sz="4700" cap="all" dirty="0">
                <a:solidFill>
                  <a:srgbClr val="FFFFFF"/>
                </a:solidFill>
              </a:rPr>
              <a:t> </a:t>
            </a:r>
            <a:r>
              <a:rPr lang="en-US" sz="4700" cap="all" dirty="0" err="1">
                <a:solidFill>
                  <a:srgbClr val="FFFFFF"/>
                </a:solidFill>
              </a:rPr>
              <a:t>modeli</a:t>
            </a:r>
            <a:endParaRPr lang="en-US" sz="4700" cap="all" dirty="0">
              <a:solidFill>
                <a:srgbClr val="FFFFFF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2335591"/>
            <a:ext cx="804195" cy="0"/>
          </a:xfrm>
          <a:prstGeom prst="line">
            <a:avLst/>
          </a:prstGeom>
          <a:ln w="857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49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27BDC9-FB18-487D-844E-9A6B39F8C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2648D24-8AB2-15E7-5650-D87FE51C8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2235210"/>
            <a:ext cx="3807714" cy="3352789"/>
          </a:xfrm>
        </p:spPr>
        <p:txBody>
          <a:bodyPr anchor="t">
            <a:normAutofit/>
          </a:bodyPr>
          <a:lstStyle/>
          <a:p>
            <a:r>
              <a:rPr lang="tr-TR" sz="4000"/>
              <a:t>Önhazırlık aşaması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BE18DF-459C-485A-834C-292AA6BB1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495" y="233762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1C55F94E-CF1D-9610-C702-A50A7812F9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8020197"/>
              </p:ext>
            </p:extLst>
          </p:nvPr>
        </p:nvGraphicFramePr>
        <p:xfrm>
          <a:off x="5524500" y="571500"/>
          <a:ext cx="6096000" cy="5714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8719701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AnalogousFromLightSeedRightStep">
      <a:dk1>
        <a:srgbClr val="000000"/>
      </a:dk1>
      <a:lt1>
        <a:srgbClr val="FFFFFF"/>
      </a:lt1>
      <a:dk2>
        <a:srgbClr val="413324"/>
      </a:dk2>
      <a:lt2>
        <a:srgbClr val="E2E7E8"/>
      </a:lt2>
      <a:accent1>
        <a:srgbClr val="D39089"/>
      </a:accent1>
      <a:accent2>
        <a:srgbClr val="C79A6B"/>
      </a:accent2>
      <a:accent3>
        <a:srgbClr val="AAA66F"/>
      </a:accent3>
      <a:accent4>
        <a:srgbClr val="91AB5F"/>
      </a:accent4>
      <a:accent5>
        <a:srgbClr val="80AE72"/>
      </a:accent5>
      <a:accent6>
        <a:srgbClr val="63B371"/>
      </a:accent6>
      <a:hlink>
        <a:srgbClr val="588C92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TM03457510[[fn=Sabun]]</Template>
  <TotalTime>300</TotalTime>
  <Words>440</Words>
  <Application>Microsoft Office PowerPoint</Application>
  <PresentationFormat>Geniş ekran</PresentationFormat>
  <Paragraphs>42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7" baseType="lpstr">
      <vt:lpstr>Arial</vt:lpstr>
      <vt:lpstr>Neue Haas Grotesk Text Pro</vt:lpstr>
      <vt:lpstr>BjornVTI</vt:lpstr>
      <vt:lpstr>Yangın tespit otomasyonu</vt:lpstr>
      <vt:lpstr>Türkiye’de artan yangınlar</vt:lpstr>
      <vt:lpstr>Yangına erken müdahale</vt:lpstr>
      <vt:lpstr>Sistemin çalışma prensipleri</vt:lpstr>
      <vt:lpstr>Makine öğrenmesi yardımıyla hava durumundan yangın ihtimali tespiti</vt:lpstr>
      <vt:lpstr>Veri setinin hazırlanması</vt:lpstr>
      <vt:lpstr>bileşenler</vt:lpstr>
      <vt:lpstr>Resimdeki yangını ya da dumanı tespit edecek derin öğrenme modeli</vt:lpstr>
      <vt:lpstr>Önhazırlık aşaması</vt:lpstr>
      <vt:lpstr>Eğitim aşaması</vt:lpstr>
      <vt:lpstr>Model seçimi</vt:lpstr>
      <vt:lpstr>Eğitilmiş modellerin bir ekrandan kontrol edilmesi</vt:lpstr>
      <vt:lpstr>API yardımıyla gereken hava durumu bilgilerinin çekilmesi</vt:lpstr>
      <vt:lpstr>Uygulama ekranı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Yangın tespit otomasyonu</dc:title>
  <dc:creator>Yusuf Sönmez</dc:creator>
  <cp:lastModifiedBy>Yusuf Sönmez</cp:lastModifiedBy>
  <cp:revision>2</cp:revision>
  <dcterms:created xsi:type="dcterms:W3CDTF">2024-01-22T10:22:48Z</dcterms:created>
  <dcterms:modified xsi:type="dcterms:W3CDTF">2024-01-23T19:45:29Z</dcterms:modified>
</cp:coreProperties>
</file>