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2" r:id="rId10"/>
    <p:sldId id="263" r:id="rId11"/>
    <p:sldId id="265" r:id="rId12"/>
    <p:sldId id="264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Açık Sti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Açık Stil 1 - Vurgu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EB32A1-8B81-4478-8080-F60FAB7472E3}" type="doc">
      <dgm:prSet loTypeId="urn:microsoft.com/office/officeart/2005/8/layout/process4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535D73C-EA0E-46AB-B793-EA20CB5012EC}">
      <dgm:prSet/>
      <dgm:spPr/>
      <dgm:t>
        <a:bodyPr/>
        <a:lstStyle/>
        <a:p>
          <a:pPr>
            <a:defRPr b="1"/>
          </a:pPr>
          <a:r>
            <a:rPr lang="tr-TR"/>
            <a:t>Büyük Dil Modelleri (LLM), son yıllarda metin üretimi, çeviri, özetleme gibi alanlarda büyük başarılar göstermiştir.</a:t>
          </a:r>
          <a:endParaRPr lang="en-US"/>
        </a:p>
      </dgm:t>
    </dgm:pt>
    <dgm:pt modelId="{C28A9276-EA50-4B14-888E-B5CD3CC1D45D}" type="parTrans" cxnId="{03AC3508-386A-45B0-985B-67000D085459}">
      <dgm:prSet/>
      <dgm:spPr/>
      <dgm:t>
        <a:bodyPr/>
        <a:lstStyle/>
        <a:p>
          <a:endParaRPr lang="en-US"/>
        </a:p>
      </dgm:t>
    </dgm:pt>
    <dgm:pt modelId="{76807CA6-9D8D-4F74-B604-17DABB70630D}" type="sibTrans" cxnId="{03AC3508-386A-45B0-985B-67000D085459}">
      <dgm:prSet/>
      <dgm:spPr/>
      <dgm:t>
        <a:bodyPr/>
        <a:lstStyle/>
        <a:p>
          <a:endParaRPr lang="en-US"/>
        </a:p>
      </dgm:t>
    </dgm:pt>
    <dgm:pt modelId="{A6C0635C-F1A4-470F-A87D-5A0CEA44915C}">
      <dgm:prSet/>
      <dgm:spPr/>
      <dgm:t>
        <a:bodyPr/>
        <a:lstStyle/>
        <a:p>
          <a:pPr>
            <a:defRPr b="1"/>
          </a:pPr>
          <a:r>
            <a:rPr lang="tr-TR"/>
            <a:t>GPT-4, Claude 3, LLaMA 3 gibi modeller insan dilini anlayıp doğal cevaplar üretebilmektedir.</a:t>
          </a:r>
          <a:endParaRPr lang="en-US"/>
        </a:p>
      </dgm:t>
    </dgm:pt>
    <dgm:pt modelId="{4808D18D-60A7-4B50-9968-2EAE67FE0FA1}" type="parTrans" cxnId="{C7B232A9-550F-4AAC-A929-71B9414BD2DA}">
      <dgm:prSet/>
      <dgm:spPr/>
      <dgm:t>
        <a:bodyPr/>
        <a:lstStyle/>
        <a:p>
          <a:endParaRPr lang="en-US"/>
        </a:p>
      </dgm:t>
    </dgm:pt>
    <dgm:pt modelId="{236F02C9-69A1-4B52-95A3-ED1706DCC5CE}" type="sibTrans" cxnId="{C7B232A9-550F-4AAC-A929-71B9414BD2DA}">
      <dgm:prSet/>
      <dgm:spPr/>
      <dgm:t>
        <a:bodyPr/>
        <a:lstStyle/>
        <a:p>
          <a:endParaRPr lang="en-US"/>
        </a:p>
      </dgm:t>
    </dgm:pt>
    <dgm:pt modelId="{094F77EB-7F51-4B09-9FD2-D2BC9AFFAA76}">
      <dgm:prSet/>
      <dgm:spPr/>
      <dgm:t>
        <a:bodyPr/>
        <a:lstStyle/>
        <a:p>
          <a:pPr>
            <a:defRPr b="1"/>
          </a:pPr>
          <a:r>
            <a:rPr lang="tr-TR"/>
            <a:t>Ancak bu sistemler:</a:t>
          </a:r>
          <a:endParaRPr lang="en-US"/>
        </a:p>
      </dgm:t>
    </dgm:pt>
    <dgm:pt modelId="{C3111929-8508-4DAF-9971-97DB56804B93}" type="parTrans" cxnId="{A92770BA-1C83-4761-B966-87F8CFA8D290}">
      <dgm:prSet/>
      <dgm:spPr/>
      <dgm:t>
        <a:bodyPr/>
        <a:lstStyle/>
        <a:p>
          <a:endParaRPr lang="en-US"/>
        </a:p>
      </dgm:t>
    </dgm:pt>
    <dgm:pt modelId="{F78E35CD-17B9-4F97-8D07-9DFE001A110D}" type="sibTrans" cxnId="{A92770BA-1C83-4761-B966-87F8CFA8D290}">
      <dgm:prSet/>
      <dgm:spPr/>
      <dgm:t>
        <a:bodyPr/>
        <a:lstStyle/>
        <a:p>
          <a:endParaRPr lang="en-US"/>
        </a:p>
      </dgm:t>
    </dgm:pt>
    <dgm:pt modelId="{919324CD-81FD-4609-9F30-FFAA8DA04D8C}">
      <dgm:prSet/>
      <dgm:spPr/>
      <dgm:t>
        <a:bodyPr/>
        <a:lstStyle/>
        <a:p>
          <a:r>
            <a:rPr lang="tr-TR"/>
            <a:t>Çok yüksek işlem gücü ve bellek tüketir,</a:t>
          </a:r>
          <a:endParaRPr lang="en-US"/>
        </a:p>
      </dgm:t>
    </dgm:pt>
    <dgm:pt modelId="{B236E6A4-29EC-409D-8689-DCA7B9F90CA7}" type="parTrans" cxnId="{78F8DE15-96AD-43CC-BD0A-20232FB97B99}">
      <dgm:prSet/>
      <dgm:spPr/>
      <dgm:t>
        <a:bodyPr/>
        <a:lstStyle/>
        <a:p>
          <a:endParaRPr lang="en-US"/>
        </a:p>
      </dgm:t>
    </dgm:pt>
    <dgm:pt modelId="{1F1CDC8F-D473-4D28-A7DA-FFF7470CE8EF}" type="sibTrans" cxnId="{78F8DE15-96AD-43CC-BD0A-20232FB97B99}">
      <dgm:prSet/>
      <dgm:spPr/>
      <dgm:t>
        <a:bodyPr/>
        <a:lstStyle/>
        <a:p>
          <a:endParaRPr lang="en-US"/>
        </a:p>
      </dgm:t>
    </dgm:pt>
    <dgm:pt modelId="{826271F2-EA86-42C4-A1BE-EC2A2EE13699}">
      <dgm:prSet/>
      <dgm:spPr/>
      <dgm:t>
        <a:bodyPr/>
        <a:lstStyle/>
        <a:p>
          <a:r>
            <a:rPr lang="tr-TR"/>
            <a:t>Kullanımda ciddi </a:t>
          </a:r>
          <a:r>
            <a:rPr lang="tr-TR" b="1"/>
            <a:t>maliyet</a:t>
          </a:r>
          <a:r>
            <a:rPr lang="tr-TR"/>
            <a:t> doğurur,</a:t>
          </a:r>
          <a:endParaRPr lang="en-US"/>
        </a:p>
      </dgm:t>
    </dgm:pt>
    <dgm:pt modelId="{4CE6A30D-11FE-47ED-ACB3-40ABEBF1895A}" type="parTrans" cxnId="{2F08E638-A38B-4CC4-9E4E-9DDF9B401B9E}">
      <dgm:prSet/>
      <dgm:spPr/>
      <dgm:t>
        <a:bodyPr/>
        <a:lstStyle/>
        <a:p>
          <a:endParaRPr lang="en-US"/>
        </a:p>
      </dgm:t>
    </dgm:pt>
    <dgm:pt modelId="{3F6E1289-6BAB-4393-8A99-3239A1BC2567}" type="sibTrans" cxnId="{2F08E638-A38B-4CC4-9E4E-9DDF9B401B9E}">
      <dgm:prSet/>
      <dgm:spPr/>
      <dgm:t>
        <a:bodyPr/>
        <a:lstStyle/>
        <a:p>
          <a:endParaRPr lang="en-US"/>
        </a:p>
      </dgm:t>
    </dgm:pt>
    <dgm:pt modelId="{DF31CC7F-AE5D-4163-9A19-6F44ED04E761}">
      <dgm:prSet/>
      <dgm:spPr/>
      <dgm:t>
        <a:bodyPr/>
        <a:lstStyle/>
        <a:p>
          <a:r>
            <a:rPr lang="tr-TR" b="1"/>
            <a:t>Ölçeklenebilirlik</a:t>
          </a:r>
          <a:r>
            <a:rPr lang="tr-TR"/>
            <a:t> ve </a:t>
          </a:r>
          <a:r>
            <a:rPr lang="tr-TR" b="1"/>
            <a:t>doğruluk</a:t>
          </a:r>
          <a:r>
            <a:rPr lang="tr-TR"/>
            <a:t> sorunları barındırır.</a:t>
          </a:r>
          <a:endParaRPr lang="en-US"/>
        </a:p>
      </dgm:t>
    </dgm:pt>
    <dgm:pt modelId="{256C29C8-AACF-480B-A67C-14A5500566C5}" type="parTrans" cxnId="{53830911-7FDB-462E-ADCD-AF7ECA7C1EE5}">
      <dgm:prSet/>
      <dgm:spPr/>
      <dgm:t>
        <a:bodyPr/>
        <a:lstStyle/>
        <a:p>
          <a:endParaRPr lang="en-US"/>
        </a:p>
      </dgm:t>
    </dgm:pt>
    <dgm:pt modelId="{965ECE9B-427A-421C-A964-4B92976F4D4D}" type="sibTrans" cxnId="{53830911-7FDB-462E-ADCD-AF7ECA7C1EE5}">
      <dgm:prSet/>
      <dgm:spPr/>
      <dgm:t>
        <a:bodyPr/>
        <a:lstStyle/>
        <a:p>
          <a:endParaRPr lang="en-US"/>
        </a:p>
      </dgm:t>
    </dgm:pt>
    <dgm:pt modelId="{90AE5319-0840-4286-A9C6-9C3E8D74501F}" type="pres">
      <dgm:prSet presAssocID="{F0EB32A1-8B81-4478-8080-F60FAB7472E3}" presName="Name0" presStyleCnt="0">
        <dgm:presLayoutVars>
          <dgm:dir/>
          <dgm:animLvl val="lvl"/>
          <dgm:resizeHandles val="exact"/>
        </dgm:presLayoutVars>
      </dgm:prSet>
      <dgm:spPr/>
    </dgm:pt>
    <dgm:pt modelId="{D0F58791-604D-41C4-94F5-82E5D27595A2}" type="pres">
      <dgm:prSet presAssocID="{094F77EB-7F51-4B09-9FD2-D2BC9AFFAA76}" presName="boxAndChildren" presStyleCnt="0"/>
      <dgm:spPr/>
    </dgm:pt>
    <dgm:pt modelId="{30203B54-760C-48EE-8614-74A5F9626261}" type="pres">
      <dgm:prSet presAssocID="{094F77EB-7F51-4B09-9FD2-D2BC9AFFAA76}" presName="parentTextBox" presStyleLbl="node1" presStyleIdx="0" presStyleCnt="3"/>
      <dgm:spPr/>
    </dgm:pt>
    <dgm:pt modelId="{24BF6019-CAB1-4463-8F23-1A3F2FE12D7F}" type="pres">
      <dgm:prSet presAssocID="{094F77EB-7F51-4B09-9FD2-D2BC9AFFAA76}" presName="entireBox" presStyleLbl="node1" presStyleIdx="0" presStyleCnt="3"/>
      <dgm:spPr/>
    </dgm:pt>
    <dgm:pt modelId="{CF1C6F77-9AC2-4AE0-9EF7-4EBE93E69DCD}" type="pres">
      <dgm:prSet presAssocID="{094F77EB-7F51-4B09-9FD2-D2BC9AFFAA76}" presName="descendantBox" presStyleCnt="0"/>
      <dgm:spPr/>
    </dgm:pt>
    <dgm:pt modelId="{20A0155D-6249-4C0A-B636-2D136477E721}" type="pres">
      <dgm:prSet presAssocID="{919324CD-81FD-4609-9F30-FFAA8DA04D8C}" presName="childTextBox" presStyleLbl="fgAccFollowNode1" presStyleIdx="0" presStyleCnt="3">
        <dgm:presLayoutVars>
          <dgm:bulletEnabled val="1"/>
        </dgm:presLayoutVars>
      </dgm:prSet>
      <dgm:spPr/>
    </dgm:pt>
    <dgm:pt modelId="{18798A2E-73E1-4C53-BD06-FF5D3FE6467C}" type="pres">
      <dgm:prSet presAssocID="{826271F2-EA86-42C4-A1BE-EC2A2EE13699}" presName="childTextBox" presStyleLbl="fgAccFollowNode1" presStyleIdx="1" presStyleCnt="3">
        <dgm:presLayoutVars>
          <dgm:bulletEnabled val="1"/>
        </dgm:presLayoutVars>
      </dgm:prSet>
      <dgm:spPr/>
    </dgm:pt>
    <dgm:pt modelId="{4E0B6AEE-6DB4-4480-B24D-C85703906E7D}" type="pres">
      <dgm:prSet presAssocID="{DF31CC7F-AE5D-4163-9A19-6F44ED04E761}" presName="childTextBox" presStyleLbl="fgAccFollowNode1" presStyleIdx="2" presStyleCnt="3">
        <dgm:presLayoutVars>
          <dgm:bulletEnabled val="1"/>
        </dgm:presLayoutVars>
      </dgm:prSet>
      <dgm:spPr/>
    </dgm:pt>
    <dgm:pt modelId="{B03E9529-C02E-4963-905E-3F33DA7177CB}" type="pres">
      <dgm:prSet presAssocID="{236F02C9-69A1-4B52-95A3-ED1706DCC5CE}" presName="sp" presStyleCnt="0"/>
      <dgm:spPr/>
    </dgm:pt>
    <dgm:pt modelId="{F5220A5C-F946-4A4F-AD47-9A8785739884}" type="pres">
      <dgm:prSet presAssocID="{A6C0635C-F1A4-470F-A87D-5A0CEA44915C}" presName="arrowAndChildren" presStyleCnt="0"/>
      <dgm:spPr/>
    </dgm:pt>
    <dgm:pt modelId="{9A31262D-C858-4C81-8F3F-19198F5574D9}" type="pres">
      <dgm:prSet presAssocID="{A6C0635C-F1A4-470F-A87D-5A0CEA44915C}" presName="parentTextArrow" presStyleLbl="node1" presStyleIdx="1" presStyleCnt="3"/>
      <dgm:spPr/>
    </dgm:pt>
    <dgm:pt modelId="{79BE58CA-A8C3-46EF-A3C0-829266FF9109}" type="pres">
      <dgm:prSet presAssocID="{76807CA6-9D8D-4F74-B604-17DABB70630D}" presName="sp" presStyleCnt="0"/>
      <dgm:spPr/>
    </dgm:pt>
    <dgm:pt modelId="{6996DC2F-8CC6-407F-9C43-F114EF48BA65}" type="pres">
      <dgm:prSet presAssocID="{5535D73C-EA0E-46AB-B793-EA20CB5012EC}" presName="arrowAndChildren" presStyleCnt="0"/>
      <dgm:spPr/>
    </dgm:pt>
    <dgm:pt modelId="{DAFE5500-E2DB-4336-98D9-8D80D09AECF1}" type="pres">
      <dgm:prSet presAssocID="{5535D73C-EA0E-46AB-B793-EA20CB5012EC}" presName="parentTextArrow" presStyleLbl="node1" presStyleIdx="2" presStyleCnt="3"/>
      <dgm:spPr/>
    </dgm:pt>
  </dgm:ptLst>
  <dgm:cxnLst>
    <dgm:cxn modelId="{03AC3508-386A-45B0-985B-67000D085459}" srcId="{F0EB32A1-8B81-4478-8080-F60FAB7472E3}" destId="{5535D73C-EA0E-46AB-B793-EA20CB5012EC}" srcOrd="0" destOrd="0" parTransId="{C28A9276-EA50-4B14-888E-B5CD3CC1D45D}" sibTransId="{76807CA6-9D8D-4F74-B604-17DABB70630D}"/>
    <dgm:cxn modelId="{53830911-7FDB-462E-ADCD-AF7ECA7C1EE5}" srcId="{094F77EB-7F51-4B09-9FD2-D2BC9AFFAA76}" destId="{DF31CC7F-AE5D-4163-9A19-6F44ED04E761}" srcOrd="2" destOrd="0" parTransId="{256C29C8-AACF-480B-A67C-14A5500566C5}" sibTransId="{965ECE9B-427A-421C-A964-4B92976F4D4D}"/>
    <dgm:cxn modelId="{78F8DE15-96AD-43CC-BD0A-20232FB97B99}" srcId="{094F77EB-7F51-4B09-9FD2-D2BC9AFFAA76}" destId="{919324CD-81FD-4609-9F30-FFAA8DA04D8C}" srcOrd="0" destOrd="0" parTransId="{B236E6A4-29EC-409D-8689-DCA7B9F90CA7}" sibTransId="{1F1CDC8F-D473-4D28-A7DA-FFF7470CE8EF}"/>
    <dgm:cxn modelId="{72392E38-E226-4A70-9B39-FBD13FA7FC9F}" type="presOf" srcId="{094F77EB-7F51-4B09-9FD2-D2BC9AFFAA76}" destId="{24BF6019-CAB1-4463-8F23-1A3F2FE12D7F}" srcOrd="1" destOrd="0" presId="urn:microsoft.com/office/officeart/2005/8/layout/process4"/>
    <dgm:cxn modelId="{2F08E638-A38B-4CC4-9E4E-9DDF9B401B9E}" srcId="{094F77EB-7F51-4B09-9FD2-D2BC9AFFAA76}" destId="{826271F2-EA86-42C4-A1BE-EC2A2EE13699}" srcOrd="1" destOrd="0" parTransId="{4CE6A30D-11FE-47ED-ACB3-40ABEBF1895A}" sibTransId="{3F6E1289-6BAB-4393-8A99-3239A1BC2567}"/>
    <dgm:cxn modelId="{38336861-2800-41F8-B8C2-557AF2C80327}" type="presOf" srcId="{919324CD-81FD-4609-9F30-FFAA8DA04D8C}" destId="{20A0155D-6249-4C0A-B636-2D136477E721}" srcOrd="0" destOrd="0" presId="urn:microsoft.com/office/officeart/2005/8/layout/process4"/>
    <dgm:cxn modelId="{370FAD47-5E9C-445D-BF2B-1A81D176ABEB}" type="presOf" srcId="{5535D73C-EA0E-46AB-B793-EA20CB5012EC}" destId="{DAFE5500-E2DB-4336-98D9-8D80D09AECF1}" srcOrd="0" destOrd="0" presId="urn:microsoft.com/office/officeart/2005/8/layout/process4"/>
    <dgm:cxn modelId="{A00EFD70-4E4C-4D0F-B556-BB7E3224BAF4}" type="presOf" srcId="{F0EB32A1-8B81-4478-8080-F60FAB7472E3}" destId="{90AE5319-0840-4286-A9C6-9C3E8D74501F}" srcOrd="0" destOrd="0" presId="urn:microsoft.com/office/officeart/2005/8/layout/process4"/>
    <dgm:cxn modelId="{C7B232A9-550F-4AAC-A929-71B9414BD2DA}" srcId="{F0EB32A1-8B81-4478-8080-F60FAB7472E3}" destId="{A6C0635C-F1A4-470F-A87D-5A0CEA44915C}" srcOrd="1" destOrd="0" parTransId="{4808D18D-60A7-4B50-9968-2EAE67FE0FA1}" sibTransId="{236F02C9-69A1-4B52-95A3-ED1706DCC5CE}"/>
    <dgm:cxn modelId="{6DC476AE-9B4C-4F48-8410-27EF56EB5316}" type="presOf" srcId="{DF31CC7F-AE5D-4163-9A19-6F44ED04E761}" destId="{4E0B6AEE-6DB4-4480-B24D-C85703906E7D}" srcOrd="0" destOrd="0" presId="urn:microsoft.com/office/officeart/2005/8/layout/process4"/>
    <dgm:cxn modelId="{A92770BA-1C83-4761-B966-87F8CFA8D290}" srcId="{F0EB32A1-8B81-4478-8080-F60FAB7472E3}" destId="{094F77EB-7F51-4B09-9FD2-D2BC9AFFAA76}" srcOrd="2" destOrd="0" parTransId="{C3111929-8508-4DAF-9971-97DB56804B93}" sibTransId="{F78E35CD-17B9-4F97-8D07-9DFE001A110D}"/>
    <dgm:cxn modelId="{C526B3BD-A45B-4A0E-ACBB-3ABEC6AB4FAF}" type="presOf" srcId="{826271F2-EA86-42C4-A1BE-EC2A2EE13699}" destId="{18798A2E-73E1-4C53-BD06-FF5D3FE6467C}" srcOrd="0" destOrd="0" presId="urn:microsoft.com/office/officeart/2005/8/layout/process4"/>
    <dgm:cxn modelId="{949D99CB-338D-4156-A0B5-75A5C4AC820D}" type="presOf" srcId="{094F77EB-7F51-4B09-9FD2-D2BC9AFFAA76}" destId="{30203B54-760C-48EE-8614-74A5F9626261}" srcOrd="0" destOrd="0" presId="urn:microsoft.com/office/officeart/2005/8/layout/process4"/>
    <dgm:cxn modelId="{F02BA8CD-B475-43D9-9A56-7A031D610747}" type="presOf" srcId="{A6C0635C-F1A4-470F-A87D-5A0CEA44915C}" destId="{9A31262D-C858-4C81-8F3F-19198F5574D9}" srcOrd="0" destOrd="0" presId="urn:microsoft.com/office/officeart/2005/8/layout/process4"/>
    <dgm:cxn modelId="{C7A74849-3D35-42DB-A2B2-D5F27C2EE39A}" type="presParOf" srcId="{90AE5319-0840-4286-A9C6-9C3E8D74501F}" destId="{D0F58791-604D-41C4-94F5-82E5D27595A2}" srcOrd="0" destOrd="0" presId="urn:microsoft.com/office/officeart/2005/8/layout/process4"/>
    <dgm:cxn modelId="{31ED0477-387D-45AF-9879-E141F6692708}" type="presParOf" srcId="{D0F58791-604D-41C4-94F5-82E5D27595A2}" destId="{30203B54-760C-48EE-8614-74A5F9626261}" srcOrd="0" destOrd="0" presId="urn:microsoft.com/office/officeart/2005/8/layout/process4"/>
    <dgm:cxn modelId="{A39B9C32-4B0D-4B57-A585-F6F0D386441D}" type="presParOf" srcId="{D0F58791-604D-41C4-94F5-82E5D27595A2}" destId="{24BF6019-CAB1-4463-8F23-1A3F2FE12D7F}" srcOrd="1" destOrd="0" presId="urn:microsoft.com/office/officeart/2005/8/layout/process4"/>
    <dgm:cxn modelId="{469C8D3F-140E-4335-B434-7D2331BB080E}" type="presParOf" srcId="{D0F58791-604D-41C4-94F5-82E5D27595A2}" destId="{CF1C6F77-9AC2-4AE0-9EF7-4EBE93E69DCD}" srcOrd="2" destOrd="0" presId="urn:microsoft.com/office/officeart/2005/8/layout/process4"/>
    <dgm:cxn modelId="{233B13A7-7EFF-47E3-B67D-18D9A7730D64}" type="presParOf" srcId="{CF1C6F77-9AC2-4AE0-9EF7-4EBE93E69DCD}" destId="{20A0155D-6249-4C0A-B636-2D136477E721}" srcOrd="0" destOrd="0" presId="urn:microsoft.com/office/officeart/2005/8/layout/process4"/>
    <dgm:cxn modelId="{6C2C16C6-0429-4CB9-953C-C0E94773D264}" type="presParOf" srcId="{CF1C6F77-9AC2-4AE0-9EF7-4EBE93E69DCD}" destId="{18798A2E-73E1-4C53-BD06-FF5D3FE6467C}" srcOrd="1" destOrd="0" presId="urn:microsoft.com/office/officeart/2005/8/layout/process4"/>
    <dgm:cxn modelId="{772AD211-ECAB-4142-B2E1-627D7DB8210A}" type="presParOf" srcId="{CF1C6F77-9AC2-4AE0-9EF7-4EBE93E69DCD}" destId="{4E0B6AEE-6DB4-4480-B24D-C85703906E7D}" srcOrd="2" destOrd="0" presId="urn:microsoft.com/office/officeart/2005/8/layout/process4"/>
    <dgm:cxn modelId="{7BFD7BD3-3145-4095-92F9-599735B9E83B}" type="presParOf" srcId="{90AE5319-0840-4286-A9C6-9C3E8D74501F}" destId="{B03E9529-C02E-4963-905E-3F33DA7177CB}" srcOrd="1" destOrd="0" presId="urn:microsoft.com/office/officeart/2005/8/layout/process4"/>
    <dgm:cxn modelId="{FA9845CD-9B37-4332-8E69-451752934BBF}" type="presParOf" srcId="{90AE5319-0840-4286-A9C6-9C3E8D74501F}" destId="{F5220A5C-F946-4A4F-AD47-9A8785739884}" srcOrd="2" destOrd="0" presId="urn:microsoft.com/office/officeart/2005/8/layout/process4"/>
    <dgm:cxn modelId="{96660270-A5EA-44B0-BAA7-D048D380108C}" type="presParOf" srcId="{F5220A5C-F946-4A4F-AD47-9A8785739884}" destId="{9A31262D-C858-4C81-8F3F-19198F5574D9}" srcOrd="0" destOrd="0" presId="urn:microsoft.com/office/officeart/2005/8/layout/process4"/>
    <dgm:cxn modelId="{17CFE571-DF51-4750-A256-9F908759F96F}" type="presParOf" srcId="{90AE5319-0840-4286-A9C6-9C3E8D74501F}" destId="{79BE58CA-A8C3-46EF-A3C0-829266FF9109}" srcOrd="3" destOrd="0" presId="urn:microsoft.com/office/officeart/2005/8/layout/process4"/>
    <dgm:cxn modelId="{AE96F9BC-6D93-4A8D-99BA-728DCB0FC398}" type="presParOf" srcId="{90AE5319-0840-4286-A9C6-9C3E8D74501F}" destId="{6996DC2F-8CC6-407F-9C43-F114EF48BA65}" srcOrd="4" destOrd="0" presId="urn:microsoft.com/office/officeart/2005/8/layout/process4"/>
    <dgm:cxn modelId="{D250CD3E-0E38-49F1-A2AB-2B53362B2731}" type="presParOf" srcId="{6996DC2F-8CC6-407F-9C43-F114EF48BA65}" destId="{DAFE5500-E2DB-4336-98D9-8D80D09AECF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977B53-01D2-4A61-9A94-A087D7B0151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59A6E01-D9C6-4CCD-8D31-4297E6CCE8E3}">
      <dgm:prSet/>
      <dgm:spPr/>
      <dgm:t>
        <a:bodyPr/>
        <a:lstStyle/>
        <a:p>
          <a:r>
            <a:rPr lang="tr-TR" b="1"/>
            <a:t>Yönlendirici metinlerin (promptların)</a:t>
          </a:r>
          <a:r>
            <a:rPr lang="tr-TR"/>
            <a:t> LLM çıktıları üzerindeki etkisini analiz etmek</a:t>
          </a:r>
          <a:endParaRPr lang="en-US"/>
        </a:p>
      </dgm:t>
    </dgm:pt>
    <dgm:pt modelId="{2D3A38FF-7E20-4CB6-AE1C-7B0A75AF138A}" type="parTrans" cxnId="{37C5A256-2995-485A-92D9-2D91612EEC3C}">
      <dgm:prSet/>
      <dgm:spPr/>
      <dgm:t>
        <a:bodyPr/>
        <a:lstStyle/>
        <a:p>
          <a:endParaRPr lang="en-US"/>
        </a:p>
      </dgm:t>
    </dgm:pt>
    <dgm:pt modelId="{3460BE09-42DE-4F0A-94F7-F2A8D8AA91AA}" type="sibTrans" cxnId="{37C5A256-2995-485A-92D9-2D91612EEC3C}">
      <dgm:prSet/>
      <dgm:spPr/>
      <dgm:t>
        <a:bodyPr/>
        <a:lstStyle/>
        <a:p>
          <a:endParaRPr lang="en-US"/>
        </a:p>
      </dgm:t>
    </dgm:pt>
    <dgm:pt modelId="{26FFAA51-83BD-4060-A677-D4416A7A261A}">
      <dgm:prSet/>
      <dgm:spPr/>
      <dgm:t>
        <a:bodyPr/>
        <a:lstStyle/>
        <a:p>
          <a:r>
            <a:rPr lang="tr-TR"/>
            <a:t>Daha </a:t>
          </a:r>
          <a:r>
            <a:rPr lang="tr-TR" b="1"/>
            <a:t>etkili, hızlı ve düşük maliyetli</a:t>
          </a:r>
          <a:r>
            <a:rPr lang="tr-TR"/>
            <a:t> çıktı üretme stratejilerini araştırmak</a:t>
          </a:r>
          <a:endParaRPr lang="en-US"/>
        </a:p>
      </dgm:t>
    </dgm:pt>
    <dgm:pt modelId="{A7DB468F-AF93-4D75-8175-730DDDA8AAF2}" type="parTrans" cxnId="{6971FCB6-D4E0-471E-AE15-D20A6DA98EB7}">
      <dgm:prSet/>
      <dgm:spPr/>
      <dgm:t>
        <a:bodyPr/>
        <a:lstStyle/>
        <a:p>
          <a:endParaRPr lang="en-US"/>
        </a:p>
      </dgm:t>
    </dgm:pt>
    <dgm:pt modelId="{636C4677-8B38-43DE-A47B-F94656992093}" type="sibTrans" cxnId="{6971FCB6-D4E0-471E-AE15-D20A6DA98EB7}">
      <dgm:prSet/>
      <dgm:spPr/>
      <dgm:t>
        <a:bodyPr/>
        <a:lstStyle/>
        <a:p>
          <a:endParaRPr lang="en-US"/>
        </a:p>
      </dgm:t>
    </dgm:pt>
    <dgm:pt modelId="{FACF5187-C315-435D-B5D5-38716FF6BEEE}">
      <dgm:prSet/>
      <dgm:spPr/>
      <dgm:t>
        <a:bodyPr/>
        <a:lstStyle/>
        <a:p>
          <a:r>
            <a:rPr lang="tr-TR"/>
            <a:t>Teorik bilgileri uygulamalı örneklerle test ederek maliyet/performans dengesini göstermek</a:t>
          </a:r>
          <a:endParaRPr lang="en-US"/>
        </a:p>
      </dgm:t>
    </dgm:pt>
    <dgm:pt modelId="{9770E5EE-9E32-42C6-BFE3-92CDC2B9C3EF}" type="parTrans" cxnId="{AF670B26-A682-4960-9FC2-CF2BCD8A6E09}">
      <dgm:prSet/>
      <dgm:spPr/>
      <dgm:t>
        <a:bodyPr/>
        <a:lstStyle/>
        <a:p>
          <a:endParaRPr lang="en-US"/>
        </a:p>
      </dgm:t>
    </dgm:pt>
    <dgm:pt modelId="{97FF12DC-7968-492F-BE94-8A7DCF3A40FF}" type="sibTrans" cxnId="{AF670B26-A682-4960-9FC2-CF2BCD8A6E09}">
      <dgm:prSet/>
      <dgm:spPr/>
      <dgm:t>
        <a:bodyPr/>
        <a:lstStyle/>
        <a:p>
          <a:endParaRPr lang="en-US"/>
        </a:p>
      </dgm:t>
    </dgm:pt>
    <dgm:pt modelId="{B8B8BBF8-9C59-44CB-92A2-BF066FA9F46B}" type="pres">
      <dgm:prSet presAssocID="{5D977B53-01D2-4A61-9A94-A087D7B0151C}" presName="root" presStyleCnt="0">
        <dgm:presLayoutVars>
          <dgm:dir/>
          <dgm:resizeHandles val="exact"/>
        </dgm:presLayoutVars>
      </dgm:prSet>
      <dgm:spPr/>
    </dgm:pt>
    <dgm:pt modelId="{71B2BA14-87DA-4469-B3BF-59C06AEE3F80}" type="pres">
      <dgm:prSet presAssocID="{E59A6E01-D9C6-4CCD-8D31-4297E6CCE8E3}" presName="compNode" presStyleCnt="0"/>
      <dgm:spPr/>
    </dgm:pt>
    <dgm:pt modelId="{7F35531C-538A-454F-A660-6675D03670AF}" type="pres">
      <dgm:prSet presAssocID="{E59A6E01-D9C6-4CCD-8D31-4297E6CCE8E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İstatistikler"/>
        </a:ext>
      </dgm:extLst>
    </dgm:pt>
    <dgm:pt modelId="{B60358D4-1F41-4D4F-8663-4486994F9A73}" type="pres">
      <dgm:prSet presAssocID="{E59A6E01-D9C6-4CCD-8D31-4297E6CCE8E3}" presName="spaceRect" presStyleCnt="0"/>
      <dgm:spPr/>
    </dgm:pt>
    <dgm:pt modelId="{02AD4076-157A-4C7C-A543-DEDFD1302347}" type="pres">
      <dgm:prSet presAssocID="{E59A6E01-D9C6-4CCD-8D31-4297E6CCE8E3}" presName="textRect" presStyleLbl="revTx" presStyleIdx="0" presStyleCnt="3">
        <dgm:presLayoutVars>
          <dgm:chMax val="1"/>
          <dgm:chPref val="1"/>
        </dgm:presLayoutVars>
      </dgm:prSet>
      <dgm:spPr/>
    </dgm:pt>
    <dgm:pt modelId="{F2EBF519-A921-4237-B9D1-19271706A027}" type="pres">
      <dgm:prSet presAssocID="{3460BE09-42DE-4F0A-94F7-F2A8D8AA91AA}" presName="sibTrans" presStyleCnt="0"/>
      <dgm:spPr/>
    </dgm:pt>
    <dgm:pt modelId="{7CA55A5A-C4C1-4725-BF3A-28FE79170D3D}" type="pres">
      <dgm:prSet presAssocID="{26FFAA51-83BD-4060-A677-D4416A7A261A}" presName="compNode" presStyleCnt="0"/>
      <dgm:spPr/>
    </dgm:pt>
    <dgm:pt modelId="{D59E51D7-2CA7-48B2-91F2-EF74F48C67C9}" type="pres">
      <dgm:prSet presAssocID="{26FFAA51-83BD-4060-A677-D4416A7A26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ronometre"/>
        </a:ext>
      </dgm:extLst>
    </dgm:pt>
    <dgm:pt modelId="{1D083C2F-5F60-417B-9FD5-D50BB3A10F12}" type="pres">
      <dgm:prSet presAssocID="{26FFAA51-83BD-4060-A677-D4416A7A261A}" presName="spaceRect" presStyleCnt="0"/>
      <dgm:spPr/>
    </dgm:pt>
    <dgm:pt modelId="{4227CB36-0399-43EC-AE03-04C5F18E7CCA}" type="pres">
      <dgm:prSet presAssocID="{26FFAA51-83BD-4060-A677-D4416A7A261A}" presName="textRect" presStyleLbl="revTx" presStyleIdx="1" presStyleCnt="3">
        <dgm:presLayoutVars>
          <dgm:chMax val="1"/>
          <dgm:chPref val="1"/>
        </dgm:presLayoutVars>
      </dgm:prSet>
      <dgm:spPr/>
    </dgm:pt>
    <dgm:pt modelId="{2356ACA7-61C7-40AA-8EF1-0A366CBEFE60}" type="pres">
      <dgm:prSet presAssocID="{636C4677-8B38-43DE-A47B-F94656992093}" presName="sibTrans" presStyleCnt="0"/>
      <dgm:spPr/>
    </dgm:pt>
    <dgm:pt modelId="{37F708AF-600F-4A04-A756-E426EACE8EAB}" type="pres">
      <dgm:prSet presAssocID="{FACF5187-C315-435D-B5D5-38716FF6BEEE}" presName="compNode" presStyleCnt="0"/>
      <dgm:spPr/>
    </dgm:pt>
    <dgm:pt modelId="{F33F7DAC-E2C4-4295-A831-FA8A3919799A}" type="pres">
      <dgm:prSet presAssocID="{FACF5187-C315-435D-B5D5-38716FF6BEE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sap makinesi"/>
        </a:ext>
      </dgm:extLst>
    </dgm:pt>
    <dgm:pt modelId="{E562A3C1-C689-44FF-BECF-EDCB98B01FF2}" type="pres">
      <dgm:prSet presAssocID="{FACF5187-C315-435D-B5D5-38716FF6BEEE}" presName="spaceRect" presStyleCnt="0"/>
      <dgm:spPr/>
    </dgm:pt>
    <dgm:pt modelId="{2A949027-F9B0-4EFD-9B86-7EE80054B31E}" type="pres">
      <dgm:prSet presAssocID="{FACF5187-C315-435D-B5D5-38716FF6BEE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31A4E12-23DB-4F1F-AB6F-2F307FDA587E}" type="presOf" srcId="{26FFAA51-83BD-4060-A677-D4416A7A261A}" destId="{4227CB36-0399-43EC-AE03-04C5F18E7CCA}" srcOrd="0" destOrd="0" presId="urn:microsoft.com/office/officeart/2018/2/layout/IconLabelList"/>
    <dgm:cxn modelId="{AF670B26-A682-4960-9FC2-CF2BCD8A6E09}" srcId="{5D977B53-01D2-4A61-9A94-A087D7B0151C}" destId="{FACF5187-C315-435D-B5D5-38716FF6BEEE}" srcOrd="2" destOrd="0" parTransId="{9770E5EE-9E32-42C6-BFE3-92CDC2B9C3EF}" sibTransId="{97FF12DC-7968-492F-BE94-8A7DCF3A40FF}"/>
    <dgm:cxn modelId="{37C5A256-2995-485A-92D9-2D91612EEC3C}" srcId="{5D977B53-01D2-4A61-9A94-A087D7B0151C}" destId="{E59A6E01-D9C6-4CCD-8D31-4297E6CCE8E3}" srcOrd="0" destOrd="0" parTransId="{2D3A38FF-7E20-4CB6-AE1C-7B0A75AF138A}" sibTransId="{3460BE09-42DE-4F0A-94F7-F2A8D8AA91AA}"/>
    <dgm:cxn modelId="{D8579A7F-FCA8-4A49-AAC8-3FFE0428ED4C}" type="presOf" srcId="{5D977B53-01D2-4A61-9A94-A087D7B0151C}" destId="{B8B8BBF8-9C59-44CB-92A2-BF066FA9F46B}" srcOrd="0" destOrd="0" presId="urn:microsoft.com/office/officeart/2018/2/layout/IconLabelList"/>
    <dgm:cxn modelId="{95702EA4-D6F1-461D-805C-40E3CD8CD0DD}" type="presOf" srcId="{FACF5187-C315-435D-B5D5-38716FF6BEEE}" destId="{2A949027-F9B0-4EFD-9B86-7EE80054B31E}" srcOrd="0" destOrd="0" presId="urn:microsoft.com/office/officeart/2018/2/layout/IconLabelList"/>
    <dgm:cxn modelId="{6971FCB6-D4E0-471E-AE15-D20A6DA98EB7}" srcId="{5D977B53-01D2-4A61-9A94-A087D7B0151C}" destId="{26FFAA51-83BD-4060-A677-D4416A7A261A}" srcOrd="1" destOrd="0" parTransId="{A7DB468F-AF93-4D75-8175-730DDDA8AAF2}" sibTransId="{636C4677-8B38-43DE-A47B-F94656992093}"/>
    <dgm:cxn modelId="{F68B97E5-F018-4818-A356-EE66247B5ABB}" type="presOf" srcId="{E59A6E01-D9C6-4CCD-8D31-4297E6CCE8E3}" destId="{02AD4076-157A-4C7C-A543-DEDFD1302347}" srcOrd="0" destOrd="0" presId="urn:microsoft.com/office/officeart/2018/2/layout/IconLabelList"/>
    <dgm:cxn modelId="{89412E07-5974-4A8A-A4C0-F39D09FD3442}" type="presParOf" srcId="{B8B8BBF8-9C59-44CB-92A2-BF066FA9F46B}" destId="{71B2BA14-87DA-4469-B3BF-59C06AEE3F80}" srcOrd="0" destOrd="0" presId="urn:microsoft.com/office/officeart/2018/2/layout/IconLabelList"/>
    <dgm:cxn modelId="{8868B98F-86B8-4B72-8189-C391679B2FA6}" type="presParOf" srcId="{71B2BA14-87DA-4469-B3BF-59C06AEE3F80}" destId="{7F35531C-538A-454F-A660-6675D03670AF}" srcOrd="0" destOrd="0" presId="urn:microsoft.com/office/officeart/2018/2/layout/IconLabelList"/>
    <dgm:cxn modelId="{BC660404-BD5D-4A48-BC15-9F85A7C60D99}" type="presParOf" srcId="{71B2BA14-87DA-4469-B3BF-59C06AEE3F80}" destId="{B60358D4-1F41-4D4F-8663-4486994F9A73}" srcOrd="1" destOrd="0" presId="urn:microsoft.com/office/officeart/2018/2/layout/IconLabelList"/>
    <dgm:cxn modelId="{01DD3A13-6171-4E64-BDE9-755070AF79E9}" type="presParOf" srcId="{71B2BA14-87DA-4469-B3BF-59C06AEE3F80}" destId="{02AD4076-157A-4C7C-A543-DEDFD1302347}" srcOrd="2" destOrd="0" presId="urn:microsoft.com/office/officeart/2018/2/layout/IconLabelList"/>
    <dgm:cxn modelId="{54AA6B20-2668-46F7-9533-36F4DC93E1A0}" type="presParOf" srcId="{B8B8BBF8-9C59-44CB-92A2-BF066FA9F46B}" destId="{F2EBF519-A921-4237-B9D1-19271706A027}" srcOrd="1" destOrd="0" presId="urn:microsoft.com/office/officeart/2018/2/layout/IconLabelList"/>
    <dgm:cxn modelId="{D63EAF8C-51BB-4205-9F9E-9BD4CDD75880}" type="presParOf" srcId="{B8B8BBF8-9C59-44CB-92A2-BF066FA9F46B}" destId="{7CA55A5A-C4C1-4725-BF3A-28FE79170D3D}" srcOrd="2" destOrd="0" presId="urn:microsoft.com/office/officeart/2018/2/layout/IconLabelList"/>
    <dgm:cxn modelId="{50460F9E-77EA-4B07-BC06-DA1E3CFF2733}" type="presParOf" srcId="{7CA55A5A-C4C1-4725-BF3A-28FE79170D3D}" destId="{D59E51D7-2CA7-48B2-91F2-EF74F48C67C9}" srcOrd="0" destOrd="0" presId="urn:microsoft.com/office/officeart/2018/2/layout/IconLabelList"/>
    <dgm:cxn modelId="{3EBDB304-742A-432E-B7DB-2372C03DDFA2}" type="presParOf" srcId="{7CA55A5A-C4C1-4725-BF3A-28FE79170D3D}" destId="{1D083C2F-5F60-417B-9FD5-D50BB3A10F12}" srcOrd="1" destOrd="0" presId="urn:microsoft.com/office/officeart/2018/2/layout/IconLabelList"/>
    <dgm:cxn modelId="{4AFC5B4D-FB1E-47B4-8263-B792D2B18687}" type="presParOf" srcId="{7CA55A5A-C4C1-4725-BF3A-28FE79170D3D}" destId="{4227CB36-0399-43EC-AE03-04C5F18E7CCA}" srcOrd="2" destOrd="0" presId="urn:microsoft.com/office/officeart/2018/2/layout/IconLabelList"/>
    <dgm:cxn modelId="{7E8D4B7D-6A35-4C7D-969B-D900FF6AB85C}" type="presParOf" srcId="{B8B8BBF8-9C59-44CB-92A2-BF066FA9F46B}" destId="{2356ACA7-61C7-40AA-8EF1-0A366CBEFE60}" srcOrd="3" destOrd="0" presId="urn:microsoft.com/office/officeart/2018/2/layout/IconLabelList"/>
    <dgm:cxn modelId="{412E2629-42AD-43F6-A64E-3E39B31F1189}" type="presParOf" srcId="{B8B8BBF8-9C59-44CB-92A2-BF066FA9F46B}" destId="{37F708AF-600F-4A04-A756-E426EACE8EAB}" srcOrd="4" destOrd="0" presId="urn:microsoft.com/office/officeart/2018/2/layout/IconLabelList"/>
    <dgm:cxn modelId="{82A35B8F-64E4-4203-B6B4-1AAA25F840B6}" type="presParOf" srcId="{37F708AF-600F-4A04-A756-E426EACE8EAB}" destId="{F33F7DAC-E2C4-4295-A831-FA8A3919799A}" srcOrd="0" destOrd="0" presId="urn:microsoft.com/office/officeart/2018/2/layout/IconLabelList"/>
    <dgm:cxn modelId="{FB9C22AF-E2A3-4D4C-9784-74BF1B3BCAD7}" type="presParOf" srcId="{37F708AF-600F-4A04-A756-E426EACE8EAB}" destId="{E562A3C1-C689-44FF-BECF-EDCB98B01FF2}" srcOrd="1" destOrd="0" presId="urn:microsoft.com/office/officeart/2018/2/layout/IconLabelList"/>
    <dgm:cxn modelId="{A763EB0E-2F4E-48D6-84E4-394947F00C6C}" type="presParOf" srcId="{37F708AF-600F-4A04-A756-E426EACE8EAB}" destId="{2A949027-F9B0-4EFD-9B86-7EE80054B31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F6019-CAB1-4463-8F23-1A3F2FE12D7F}">
      <dsp:nvSpPr>
        <dsp:cNvPr id="0" name=""/>
        <dsp:cNvSpPr/>
      </dsp:nvSpPr>
      <dsp:spPr>
        <a:xfrm>
          <a:off x="0" y="2946049"/>
          <a:ext cx="6328800" cy="96695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tr-TR" sz="1800" kern="1200"/>
            <a:t>Ancak bu sistemler:</a:t>
          </a:r>
          <a:endParaRPr lang="en-US" sz="1800" kern="1200"/>
        </a:p>
      </dsp:txBody>
      <dsp:txXfrm>
        <a:off x="0" y="2946049"/>
        <a:ext cx="6328800" cy="522157"/>
      </dsp:txXfrm>
    </dsp:sp>
    <dsp:sp modelId="{20A0155D-6249-4C0A-B636-2D136477E721}">
      <dsp:nvSpPr>
        <dsp:cNvPr id="0" name=""/>
        <dsp:cNvSpPr/>
      </dsp:nvSpPr>
      <dsp:spPr>
        <a:xfrm>
          <a:off x="3090" y="3448867"/>
          <a:ext cx="2107539" cy="44480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/>
            <a:t>Çok yüksek işlem gücü ve bellek tüketir,</a:t>
          </a:r>
          <a:endParaRPr lang="en-US" sz="1200" kern="1200"/>
        </a:p>
      </dsp:txBody>
      <dsp:txXfrm>
        <a:off x="3090" y="3448867"/>
        <a:ext cx="2107539" cy="444801"/>
      </dsp:txXfrm>
    </dsp:sp>
    <dsp:sp modelId="{18798A2E-73E1-4C53-BD06-FF5D3FE6467C}">
      <dsp:nvSpPr>
        <dsp:cNvPr id="0" name=""/>
        <dsp:cNvSpPr/>
      </dsp:nvSpPr>
      <dsp:spPr>
        <a:xfrm>
          <a:off x="2110630" y="3448867"/>
          <a:ext cx="2107539" cy="444801"/>
        </a:xfrm>
        <a:prstGeom prst="rect">
          <a:avLst/>
        </a:prstGeom>
        <a:solidFill>
          <a:schemeClr val="accent5">
            <a:tint val="40000"/>
            <a:alpha val="90000"/>
            <a:hueOff val="881621"/>
            <a:satOff val="-2657"/>
            <a:lumOff val="1017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kern="1200"/>
            <a:t>Kullanımda ciddi </a:t>
          </a:r>
          <a:r>
            <a:rPr lang="tr-TR" sz="1200" b="1" kern="1200"/>
            <a:t>maliyet</a:t>
          </a:r>
          <a:r>
            <a:rPr lang="tr-TR" sz="1200" kern="1200"/>
            <a:t> doğurur,</a:t>
          </a:r>
          <a:endParaRPr lang="en-US" sz="1200" kern="1200"/>
        </a:p>
      </dsp:txBody>
      <dsp:txXfrm>
        <a:off x="2110630" y="3448867"/>
        <a:ext cx="2107539" cy="444801"/>
      </dsp:txXfrm>
    </dsp:sp>
    <dsp:sp modelId="{4E0B6AEE-6DB4-4480-B24D-C85703906E7D}">
      <dsp:nvSpPr>
        <dsp:cNvPr id="0" name=""/>
        <dsp:cNvSpPr/>
      </dsp:nvSpPr>
      <dsp:spPr>
        <a:xfrm>
          <a:off x="4218169" y="3448867"/>
          <a:ext cx="2107539" cy="444801"/>
        </a:xfrm>
        <a:prstGeom prst="rect">
          <a:avLst/>
        </a:prstGeom>
        <a:solidFill>
          <a:schemeClr val="accent5">
            <a:tint val="40000"/>
            <a:alpha val="90000"/>
            <a:hueOff val="1763242"/>
            <a:satOff val="-5313"/>
            <a:lumOff val="2034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1" kern="1200"/>
            <a:t>Ölçeklenebilirlik</a:t>
          </a:r>
          <a:r>
            <a:rPr lang="tr-TR" sz="1200" kern="1200"/>
            <a:t> ve </a:t>
          </a:r>
          <a:r>
            <a:rPr lang="tr-TR" sz="1200" b="1" kern="1200"/>
            <a:t>doğruluk</a:t>
          </a:r>
          <a:r>
            <a:rPr lang="tr-TR" sz="1200" kern="1200"/>
            <a:t> sorunları barındırır.</a:t>
          </a:r>
          <a:endParaRPr lang="en-US" sz="1200" kern="1200"/>
        </a:p>
      </dsp:txBody>
      <dsp:txXfrm>
        <a:off x="4218169" y="3448867"/>
        <a:ext cx="2107539" cy="444801"/>
      </dsp:txXfrm>
    </dsp:sp>
    <dsp:sp modelId="{9A31262D-C858-4C81-8F3F-19198F5574D9}">
      <dsp:nvSpPr>
        <dsp:cNvPr id="0" name=""/>
        <dsp:cNvSpPr/>
      </dsp:nvSpPr>
      <dsp:spPr>
        <a:xfrm rot="10800000">
          <a:off x="0" y="1473370"/>
          <a:ext cx="6328800" cy="1487183"/>
        </a:xfrm>
        <a:prstGeom prst="upArrowCallout">
          <a:avLst/>
        </a:prstGeom>
        <a:gradFill rotWithShape="0">
          <a:gsLst>
            <a:gs pos="0">
              <a:schemeClr val="accent5">
                <a:hueOff val="801524"/>
                <a:satOff val="-9438"/>
                <a:lumOff val="6274"/>
                <a:alphaOff val="0"/>
                <a:tint val="96000"/>
                <a:lumMod val="104000"/>
              </a:schemeClr>
            </a:gs>
            <a:gs pos="100000">
              <a:schemeClr val="accent5">
                <a:hueOff val="801524"/>
                <a:satOff val="-9438"/>
                <a:lumOff val="6274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tr-TR" sz="1800" kern="1200"/>
            <a:t>GPT-4, Claude 3, LLaMA 3 gibi modeller insan dilini anlayıp doğal cevaplar üretebilmektedir.</a:t>
          </a:r>
          <a:endParaRPr lang="en-US" sz="1800" kern="1200"/>
        </a:p>
      </dsp:txBody>
      <dsp:txXfrm rot="10800000">
        <a:off x="0" y="1473370"/>
        <a:ext cx="6328800" cy="966327"/>
      </dsp:txXfrm>
    </dsp:sp>
    <dsp:sp modelId="{DAFE5500-E2DB-4336-98D9-8D80D09AECF1}">
      <dsp:nvSpPr>
        <dsp:cNvPr id="0" name=""/>
        <dsp:cNvSpPr/>
      </dsp:nvSpPr>
      <dsp:spPr>
        <a:xfrm rot="10800000">
          <a:off x="0" y="691"/>
          <a:ext cx="6328800" cy="1487183"/>
        </a:xfrm>
        <a:prstGeom prst="upArrowCallout">
          <a:avLst/>
        </a:prstGeom>
        <a:gradFill rotWithShape="0">
          <a:gsLst>
            <a:gs pos="0">
              <a:schemeClr val="accent5">
                <a:hueOff val="1603047"/>
                <a:satOff val="-18876"/>
                <a:lumOff val="12549"/>
                <a:alphaOff val="0"/>
                <a:tint val="96000"/>
                <a:lumMod val="104000"/>
              </a:schemeClr>
            </a:gs>
            <a:gs pos="100000">
              <a:schemeClr val="accent5">
                <a:hueOff val="1603047"/>
                <a:satOff val="-18876"/>
                <a:lumOff val="1254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tr-TR" sz="1800" kern="1200"/>
            <a:t>Büyük Dil Modelleri (LLM), son yıllarda metin üretimi, çeviri, özetleme gibi alanlarda büyük başarılar göstermiştir.</a:t>
          </a:r>
          <a:endParaRPr lang="en-US" sz="1800" kern="1200"/>
        </a:p>
      </dsp:txBody>
      <dsp:txXfrm rot="10800000">
        <a:off x="0" y="691"/>
        <a:ext cx="6328800" cy="9663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35531C-538A-454F-A660-6675D03670AF}">
      <dsp:nvSpPr>
        <dsp:cNvPr id="0" name=""/>
        <dsp:cNvSpPr/>
      </dsp:nvSpPr>
      <dsp:spPr>
        <a:xfrm>
          <a:off x="1159944" y="766130"/>
          <a:ext cx="1291144" cy="12911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AD4076-157A-4C7C-A543-DEDFD1302347}">
      <dsp:nvSpPr>
        <dsp:cNvPr id="0" name=""/>
        <dsp:cNvSpPr/>
      </dsp:nvSpPr>
      <dsp:spPr>
        <a:xfrm>
          <a:off x="370911" y="2412238"/>
          <a:ext cx="28692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kern="1200"/>
            <a:t>Yönlendirici metinlerin (promptların)</a:t>
          </a:r>
          <a:r>
            <a:rPr lang="tr-TR" sz="1400" kern="1200"/>
            <a:t> LLM çıktıları üzerindeki etkisini analiz etmek</a:t>
          </a:r>
          <a:endParaRPr lang="en-US" sz="1400" kern="1200"/>
        </a:p>
      </dsp:txBody>
      <dsp:txXfrm>
        <a:off x="370911" y="2412238"/>
        <a:ext cx="2869209" cy="720000"/>
      </dsp:txXfrm>
    </dsp:sp>
    <dsp:sp modelId="{D59E51D7-2CA7-48B2-91F2-EF74F48C67C9}">
      <dsp:nvSpPr>
        <dsp:cNvPr id="0" name=""/>
        <dsp:cNvSpPr/>
      </dsp:nvSpPr>
      <dsp:spPr>
        <a:xfrm>
          <a:off x="4531265" y="766130"/>
          <a:ext cx="1291144" cy="12911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7CB36-0399-43EC-AE03-04C5F18E7CCA}">
      <dsp:nvSpPr>
        <dsp:cNvPr id="0" name=""/>
        <dsp:cNvSpPr/>
      </dsp:nvSpPr>
      <dsp:spPr>
        <a:xfrm>
          <a:off x="3742232" y="2412238"/>
          <a:ext cx="28692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Daha </a:t>
          </a:r>
          <a:r>
            <a:rPr lang="tr-TR" sz="1400" b="1" kern="1200"/>
            <a:t>etkili, hızlı ve düşük maliyetli</a:t>
          </a:r>
          <a:r>
            <a:rPr lang="tr-TR" sz="1400" kern="1200"/>
            <a:t> çıktı üretme stratejilerini araştırmak</a:t>
          </a:r>
          <a:endParaRPr lang="en-US" sz="1400" kern="1200"/>
        </a:p>
      </dsp:txBody>
      <dsp:txXfrm>
        <a:off x="3742232" y="2412238"/>
        <a:ext cx="2869209" cy="720000"/>
      </dsp:txXfrm>
    </dsp:sp>
    <dsp:sp modelId="{F33F7DAC-E2C4-4295-A831-FA8A3919799A}">
      <dsp:nvSpPr>
        <dsp:cNvPr id="0" name=""/>
        <dsp:cNvSpPr/>
      </dsp:nvSpPr>
      <dsp:spPr>
        <a:xfrm>
          <a:off x="7902586" y="766130"/>
          <a:ext cx="1291144" cy="12911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49027-F9B0-4EFD-9B86-7EE80054B31E}">
      <dsp:nvSpPr>
        <dsp:cNvPr id="0" name=""/>
        <dsp:cNvSpPr/>
      </dsp:nvSpPr>
      <dsp:spPr>
        <a:xfrm>
          <a:off x="7113553" y="2412238"/>
          <a:ext cx="28692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/>
            <a:t>Teorik bilgileri uygulamalı örneklerle test ederek maliyet/performans dengesini göstermek</a:t>
          </a:r>
          <a:endParaRPr lang="en-US" sz="1400" kern="1200"/>
        </a:p>
      </dsp:txBody>
      <dsp:txXfrm>
        <a:off x="7113553" y="2412238"/>
        <a:ext cx="2869209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7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26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1535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423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926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10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41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29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40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36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8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4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630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0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5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1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EC743F4-8769-40B4-85DF-6CB8DE9F66AA}" type="datetimeFigureOut">
              <a:rPr lang="en-US" smtClean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676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3276DAD-84EA-69EA-1B0A-25383D348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00" y="395289"/>
            <a:ext cx="4075200" cy="22266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“Büyük Dil Modellerinde Yönerge Kullanımı Optimizasyonu ve Maliyet Etkin Sonuç Alma Yöntemleri Karşılaştırması” 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2DBABF55-33B3-24E2-758C-EB64AF51CA06}"/>
              </a:ext>
            </a:extLst>
          </p:cNvPr>
          <p:cNvSpPr txBox="1"/>
          <p:nvPr/>
        </p:nvSpPr>
        <p:spPr>
          <a:xfrm>
            <a:off x="2276345" y="4381504"/>
            <a:ext cx="170219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Burak YALÇIN </a:t>
            </a:r>
          </a:p>
          <a:p>
            <a:pPr>
              <a:spcAft>
                <a:spcPts val="600"/>
              </a:spcAf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Yusuf ÜNLÜ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37A4DD9-EB7D-EDBC-3118-FE3A23F85A7A}"/>
              </a:ext>
            </a:extLst>
          </p:cNvPr>
          <p:cNvSpPr txBox="1"/>
          <p:nvPr/>
        </p:nvSpPr>
        <p:spPr>
          <a:xfrm>
            <a:off x="1221284" y="5615210"/>
            <a:ext cx="3476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Danışman: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Doç.Dr.Buket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DOĞAN</a:t>
            </a:r>
          </a:p>
        </p:txBody>
      </p:sp>
      <p:pic>
        <p:nvPicPr>
          <p:cNvPr id="44" name="Resim 43" descr="simge, sembol, yazı tipi, logo, grafik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E2582262-E56C-A1EE-3A9D-2D86204EB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318" y="307759"/>
            <a:ext cx="5847113" cy="591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67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ekran görüntüsü, yazı tipi, doküman, belge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68FB68E2-8BC5-995C-83FE-B781829A7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9"/>
          <a:stretch>
            <a:fillRect/>
          </a:stretch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pic>
        <p:nvPicPr>
          <p:cNvPr id="7" name="İçerik Yer Tutucusu 6" descr="metin, ekran görüntüsü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A81478DA-968C-7092-E29B-B56B978E5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920" y="896219"/>
            <a:ext cx="5506720" cy="5098181"/>
          </a:xfrm>
        </p:spPr>
      </p:pic>
    </p:spTree>
    <p:extLst>
      <p:ext uri="{BB962C8B-B14F-4D97-AF65-F5344CB8AC3E}">
        <p14:creationId xmlns:p14="http://schemas.microsoft.com/office/powerpoint/2010/main" val="2088740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41F2F6-613F-3DFF-1E0A-D7FABEDC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RAG Sistem Mimarisi</a:t>
            </a:r>
          </a:p>
        </p:txBody>
      </p:sp>
      <p:pic>
        <p:nvPicPr>
          <p:cNvPr id="5" name="İçerik Yer Tutucusu 4" descr="diyagram, metin, çizgi, teknik çizi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63B8DABE-6366-1549-2DFE-88AA8213B9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254" y="1731963"/>
            <a:ext cx="8383966" cy="4059237"/>
          </a:xfrm>
        </p:spPr>
      </p:pic>
    </p:spTree>
    <p:extLst>
      <p:ext uri="{BB962C8B-B14F-4D97-AF65-F5344CB8AC3E}">
        <p14:creationId xmlns:p14="http://schemas.microsoft.com/office/powerpoint/2010/main" val="2955460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FDADC9-41A0-2396-98C1-1CE001C58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pl-PL" dirty="0"/>
              <a:t>Uygulama 3 – RAG Sistemi ile Bilgi Çekimi</a:t>
            </a:r>
            <a:endParaRPr lang="tr-T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A49C1F-609E-B448-7A41-9B7605CB2E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1732449"/>
            <a:ext cx="5546272" cy="405875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>
                <a:srgbClr val="9A26BE"/>
              </a:buClr>
              <a:buSzTx/>
              <a:buFontTx/>
              <a:buNone/>
              <a:tabLst/>
            </a:pPr>
            <a:r>
              <a:rPr kumimoji="0" lang="tr-TR" altLang="tr-TR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Amaç:</a:t>
            </a:r>
            <a:br>
              <a:rPr kumimoji="0" lang="tr-TR" altLang="tr-TR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tr-TR" altLang="tr-TR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Yönetmelik belgelerinden doğru ve hızlı şekilde bilgi çekmek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>
                <a:srgbClr val="9A26BE"/>
              </a:buClr>
              <a:buSzTx/>
              <a:buFontTx/>
              <a:buNone/>
              <a:tabLst/>
            </a:pPr>
            <a:r>
              <a:rPr kumimoji="0" lang="tr-TR" altLang="tr-TR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Yöntem:</a:t>
            </a:r>
            <a:endParaRPr kumimoji="0" lang="tr-TR" altLang="tr-TR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771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>
                <a:srgbClr val="9A26BE"/>
              </a:buClr>
              <a:buSzTx/>
              <a:buFontTx/>
              <a:buChar char="•"/>
            </a:pPr>
            <a:r>
              <a:rPr kumimoji="0" lang="tr-TR" altLang="tr-TR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RAG mimarisi kuruldu (</a:t>
            </a:r>
            <a:r>
              <a:rPr kumimoji="0" lang="tr-TR" altLang="tr-TR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Retriever</a:t>
            </a:r>
            <a:r>
              <a:rPr kumimoji="0" lang="tr-TR" altLang="tr-TR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+ </a:t>
            </a:r>
            <a:r>
              <a:rPr kumimoji="0" lang="tr-TR" altLang="tr-TR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Generator</a:t>
            </a:r>
            <a:r>
              <a:rPr kumimoji="0" lang="tr-TR" altLang="tr-TR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</a:t>
            </a:r>
          </a:p>
          <a:p>
            <a:pPr marL="3771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>
                <a:srgbClr val="9A26BE"/>
              </a:buClr>
              <a:buSzTx/>
              <a:buFontTx/>
              <a:buChar char="•"/>
            </a:pPr>
            <a:r>
              <a:rPr kumimoji="0" lang="tr-TR" altLang="tr-TR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Embedding</a:t>
            </a:r>
            <a:r>
              <a:rPr kumimoji="0" lang="tr-TR" altLang="tr-TR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modeli: </a:t>
            </a:r>
            <a:r>
              <a:rPr kumimoji="0" lang="tr-TR" altLang="tr-TR" sz="15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mxbai-embed-large</a:t>
            </a:r>
            <a:endParaRPr kumimoji="0" lang="tr-TR" altLang="tr-TR" sz="1500" b="0" i="0" u="none" strike="noStrike" cap="none" normalizeH="0" baseline="0" dirty="0">
              <a:ln>
                <a:noFill/>
              </a:ln>
              <a:effectLst/>
            </a:endParaRPr>
          </a:p>
          <a:p>
            <a:pPr marL="3771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>
                <a:srgbClr val="9A26BE"/>
              </a:buClr>
              <a:buSzTx/>
              <a:buFontTx/>
              <a:buChar char="•"/>
            </a:pPr>
            <a:r>
              <a:rPr kumimoji="0" lang="tr-TR" altLang="tr-TR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LLM: </a:t>
            </a:r>
            <a:r>
              <a:rPr kumimoji="0" lang="tr-TR" altLang="tr-TR" sz="15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LLaMA</a:t>
            </a:r>
            <a:r>
              <a:rPr kumimoji="0" lang="tr-TR" altLang="tr-TR" sz="15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3 (1B)</a:t>
            </a:r>
            <a:r>
              <a:rPr kumimoji="0" lang="tr-TR" altLang="tr-TR" sz="1500" b="0" i="0" u="none" strike="noStrike" cap="none" normalizeH="0" baseline="0" dirty="0">
                <a:ln>
                  <a:noFill/>
                </a:ln>
                <a:effectLst/>
              </a:rPr>
              <a:t> — </a:t>
            </a:r>
            <a:r>
              <a:rPr kumimoji="0" lang="tr-TR" altLang="tr-TR" sz="1500" b="0" i="0" u="none" strike="noStrike" cap="none" normalizeH="0" baseline="0" dirty="0" err="1">
                <a:ln>
                  <a:noFill/>
                </a:ln>
                <a:effectLst/>
              </a:rPr>
              <a:t>Ollama</a:t>
            </a:r>
            <a:r>
              <a:rPr kumimoji="0" lang="tr-TR" altLang="tr-TR" sz="1500" b="0" i="0" u="none" strike="noStrike" cap="none" normalizeH="0" baseline="0" dirty="0">
                <a:ln>
                  <a:noFill/>
                </a:ln>
                <a:effectLst/>
              </a:rPr>
              <a:t> üzerinde çalıştırıldı</a:t>
            </a:r>
            <a:endParaRPr kumimoji="0" lang="tr-TR" altLang="tr-TR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771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>
                <a:srgbClr val="9A26BE"/>
              </a:buClr>
              <a:buSzTx/>
              <a:buFontTx/>
              <a:buChar char="•"/>
            </a:pPr>
            <a:r>
              <a:rPr kumimoji="0" lang="tr-TR" altLang="tr-TR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Vektör </a:t>
            </a:r>
            <a:r>
              <a:rPr kumimoji="0" lang="tr-TR" altLang="tr-TR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veritabanı</a:t>
            </a:r>
            <a:r>
              <a:rPr kumimoji="0" lang="tr-TR" altLang="tr-TR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tr-TR" altLang="tr-TR" sz="15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Supabase</a:t>
            </a:r>
            <a:endParaRPr kumimoji="0" lang="tr-TR" altLang="tr-TR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>
                <a:srgbClr val="9A26BE"/>
              </a:buClr>
              <a:buSzTx/>
              <a:buFontTx/>
              <a:buNone/>
              <a:tabLst/>
            </a:pPr>
            <a:r>
              <a:rPr kumimoji="0" lang="tr-TR" altLang="tr-TR" sz="15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Sonuç:</a:t>
            </a:r>
            <a:endParaRPr kumimoji="0" lang="tr-TR" altLang="tr-TR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771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>
                <a:srgbClr val="9A26BE"/>
              </a:buClr>
              <a:buSzTx/>
              <a:buFontTx/>
              <a:buChar char="•"/>
            </a:pPr>
            <a:r>
              <a:rPr kumimoji="0" lang="tr-TR" altLang="tr-TR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Öğrenci sorularına doğru, kaynaklı ve hızlı cevaplar verildi</a:t>
            </a:r>
          </a:p>
          <a:p>
            <a:pPr marL="3771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>
                <a:srgbClr val="9A26BE"/>
              </a:buClr>
              <a:buSzTx/>
              <a:buFontTx/>
              <a:buChar char="•"/>
            </a:pPr>
            <a:r>
              <a:rPr kumimoji="0" lang="tr-TR" altLang="tr-TR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Düşük kaynakla çalışan sistem maliyet etkin çalıştı</a:t>
            </a:r>
          </a:p>
          <a:p>
            <a:pPr marL="377100" lvl="1" indent="0" defTabSz="914400" eaLnBrk="0" fontAlgn="base" hangingPunct="0">
              <a:lnSpc>
                <a:spcPct val="90000"/>
              </a:lnSpc>
              <a:spcBef>
                <a:spcPct val="0"/>
              </a:spcBef>
              <a:buClr>
                <a:srgbClr val="9A26BE"/>
              </a:buClr>
              <a:buSzTx/>
              <a:buFontTx/>
              <a:buChar char="•"/>
            </a:pPr>
            <a:r>
              <a:rPr kumimoji="0" lang="tr-TR" altLang="tr-TR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Uygulama terminal tabanlı çalıştı, genişletilebilir yapıdadır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>
                <a:srgbClr val="9A26BE"/>
              </a:buClr>
              <a:buSzTx/>
              <a:buFontTx/>
              <a:buNone/>
              <a:tabLst/>
            </a:pPr>
            <a:endParaRPr kumimoji="0" lang="tr-TR" altLang="tr-TR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Resim 5" descr="metin, ekran görüntüsü, diyagram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2E6B79D9-23B4-0FE2-A240-B5F284A84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560" y="2634030"/>
            <a:ext cx="4065464" cy="225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950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24DADD-0504-72FE-CFF0-31FEBF25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RAG-Elde Edilen Sonuçlar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086B22E-DFFD-3781-E2D7-B8E3A30EE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69" y="2184570"/>
            <a:ext cx="11538930" cy="1244430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8D02710-D52E-EED2-C57B-25FCC0099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35" y="4429966"/>
            <a:ext cx="11538930" cy="136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16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42E4F3-4C06-DD61-C085-D317BC67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978072" cy="1329596"/>
          </a:xfrm>
        </p:spPr>
        <p:txBody>
          <a:bodyPr>
            <a:normAutofit/>
          </a:bodyPr>
          <a:lstStyle/>
          <a:p>
            <a:r>
              <a:rPr lang="pl-PL" dirty="0"/>
              <a:t>Uygulama </a:t>
            </a:r>
            <a:r>
              <a:rPr lang="tr-TR" dirty="0"/>
              <a:t>4</a:t>
            </a:r>
            <a:r>
              <a:rPr lang="pl-PL" dirty="0"/>
              <a:t> – </a:t>
            </a:r>
            <a:r>
              <a:rPr lang="en-US" dirty="0"/>
              <a:t>Zero / One / Few Shot </a:t>
            </a:r>
            <a:r>
              <a:rPr lang="en-US" dirty="0" err="1"/>
              <a:t>Uygulaması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87C2C6-14F3-4731-13FE-01E09F36D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27623"/>
            <a:ext cx="5978072" cy="3567225"/>
          </a:xfrm>
        </p:spPr>
        <p:txBody>
          <a:bodyPr anchor="ctr">
            <a:normAutofit/>
          </a:bodyPr>
          <a:lstStyle/>
          <a:p>
            <a:pPr marL="36900" indent="0">
              <a:lnSpc>
                <a:spcPct val="90000"/>
              </a:lnSpc>
              <a:buClr>
                <a:srgbClr val="FFF382"/>
              </a:buClr>
              <a:buNone/>
            </a:pPr>
            <a:r>
              <a:rPr lang="tr-TR" b="1"/>
              <a:t>Amaç:</a:t>
            </a:r>
            <a:br>
              <a:rPr lang="tr-TR"/>
            </a:br>
            <a:r>
              <a:rPr lang="tr-TR"/>
              <a:t>Farklı prompting tekniklerinin (zero-shot, one-shot, few-shot) model tahmin performansına etkisini ölçmek</a:t>
            </a:r>
          </a:p>
          <a:p>
            <a:pPr marL="36900" indent="0">
              <a:lnSpc>
                <a:spcPct val="90000"/>
              </a:lnSpc>
              <a:buClr>
                <a:srgbClr val="FFF382"/>
              </a:buClr>
              <a:buNone/>
            </a:pPr>
            <a:r>
              <a:rPr lang="tr-TR" b="1"/>
              <a:t>Senaryo:</a:t>
            </a:r>
            <a:endParaRPr lang="tr-TR"/>
          </a:p>
          <a:p>
            <a:pPr>
              <a:lnSpc>
                <a:spcPct val="90000"/>
              </a:lnSpc>
              <a:buClr>
                <a:srgbClr val="FFF382"/>
              </a:buClr>
            </a:pPr>
            <a:r>
              <a:rPr lang="tr-TR"/>
              <a:t>Online yemek sipariş uygulamasındaki kullanıcı yorumları</a:t>
            </a:r>
          </a:p>
          <a:p>
            <a:pPr>
              <a:lnSpc>
                <a:spcPct val="90000"/>
              </a:lnSpc>
              <a:buClr>
                <a:srgbClr val="FFF382"/>
              </a:buClr>
            </a:pPr>
            <a:r>
              <a:rPr lang="tr-TR"/>
              <a:t>Görev: Yorumu okuyup 1–5 arası puan vermek</a:t>
            </a:r>
          </a:p>
          <a:p>
            <a:pPr>
              <a:lnSpc>
                <a:spcPct val="90000"/>
              </a:lnSpc>
              <a:buClr>
                <a:srgbClr val="FFF382"/>
              </a:buClr>
            </a:pPr>
            <a:r>
              <a:rPr lang="tr-TR"/>
              <a:t>Kullanılan modeller: GPT-4o, Claude Sonnet 4, LLaMA 4 Maverick</a:t>
            </a:r>
          </a:p>
          <a:p>
            <a:pPr>
              <a:lnSpc>
                <a:spcPct val="90000"/>
              </a:lnSpc>
              <a:buClr>
                <a:srgbClr val="FFF382"/>
              </a:buClr>
            </a:pPr>
            <a:endParaRPr lang="tr-T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6" name="Resim 5" descr="metin, ekran görüntüsü, yazı tipi, grafik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F34B8E69-D717-5E63-47CA-C7EB70D512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5" y="2076385"/>
            <a:ext cx="3995592" cy="223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02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07778F4-EE66-5F10-198B-53DBA929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27623"/>
            <a:ext cx="5978072" cy="3567225"/>
          </a:xfrm>
        </p:spPr>
        <p:txBody>
          <a:bodyPr anchor="ctr">
            <a:normAutofit/>
          </a:bodyPr>
          <a:lstStyle/>
          <a:p>
            <a:pPr marL="36900" indent="0">
              <a:buNone/>
            </a:pPr>
            <a:r>
              <a:rPr lang="tr-TR" b="1" dirty="0"/>
              <a:t>Yorumlar:</a:t>
            </a:r>
            <a:endParaRPr lang="tr-TR" dirty="0"/>
          </a:p>
          <a:p>
            <a:r>
              <a:rPr lang="tr-TR" dirty="0" err="1"/>
              <a:t>Few-shot</a:t>
            </a:r>
            <a:r>
              <a:rPr lang="tr-TR" dirty="0"/>
              <a:t> </a:t>
            </a:r>
            <a:r>
              <a:rPr lang="tr-TR" dirty="0" err="1"/>
              <a:t>prompting</a:t>
            </a:r>
            <a:r>
              <a:rPr lang="tr-TR" dirty="0"/>
              <a:t>, GPT-4o ve Claude modellerinin tahmin kalitesini </a:t>
            </a:r>
            <a:r>
              <a:rPr lang="tr-TR" b="1" dirty="0"/>
              <a:t>arttırdı</a:t>
            </a:r>
            <a:endParaRPr lang="tr-TR" dirty="0"/>
          </a:p>
          <a:p>
            <a:r>
              <a:rPr lang="tr-TR" dirty="0" err="1"/>
              <a:t>LLaMA</a:t>
            </a:r>
            <a:r>
              <a:rPr lang="tr-TR" dirty="0"/>
              <a:t> 4, düşük bağlam kapasitesi nedeniyle sabit kaldı</a:t>
            </a:r>
          </a:p>
          <a:p>
            <a:r>
              <a:rPr lang="tr-TR" dirty="0"/>
              <a:t>Doğru sayıda ve kaliteli örnek vermek → modelin bağlamsal anlayışını güçlendiriyor</a:t>
            </a:r>
          </a:p>
          <a:p>
            <a:r>
              <a:rPr lang="tr-TR" b="1" dirty="0" err="1"/>
              <a:t>Prompt</a:t>
            </a:r>
            <a:r>
              <a:rPr lang="tr-TR" b="1" dirty="0"/>
              <a:t> mühendisliği sadece </a:t>
            </a:r>
            <a:r>
              <a:rPr lang="tr-TR" b="1" dirty="0" err="1"/>
              <a:t>token</a:t>
            </a:r>
            <a:r>
              <a:rPr lang="tr-TR" b="1" dirty="0"/>
              <a:t> değil, çıktı kalitesi açısından da kritik!</a:t>
            </a:r>
            <a:endParaRPr lang="tr-TR" dirty="0"/>
          </a:p>
          <a:p>
            <a:endParaRPr lang="tr-TR" dirty="0"/>
          </a:p>
        </p:txBody>
      </p:sp>
      <p:pic>
        <p:nvPicPr>
          <p:cNvPr id="16" name="Picture 13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id="{6BCD7E85-92D5-B833-52A0-2100373DF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308673"/>
              </p:ext>
            </p:extLst>
          </p:nvPr>
        </p:nvGraphicFramePr>
        <p:xfrm>
          <a:off x="7552945" y="2044256"/>
          <a:ext cx="3995594" cy="230179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14707">
                  <a:extLst>
                    <a:ext uri="{9D8B030D-6E8A-4147-A177-3AD203B41FA5}">
                      <a16:colId xmlns:a16="http://schemas.microsoft.com/office/drawing/2014/main" val="3006940278"/>
                    </a:ext>
                  </a:extLst>
                </a:gridCol>
                <a:gridCol w="966663">
                  <a:extLst>
                    <a:ext uri="{9D8B030D-6E8A-4147-A177-3AD203B41FA5}">
                      <a16:colId xmlns:a16="http://schemas.microsoft.com/office/drawing/2014/main" val="1604036035"/>
                    </a:ext>
                  </a:extLst>
                </a:gridCol>
                <a:gridCol w="957112">
                  <a:extLst>
                    <a:ext uri="{9D8B030D-6E8A-4147-A177-3AD203B41FA5}">
                      <a16:colId xmlns:a16="http://schemas.microsoft.com/office/drawing/2014/main" val="180327479"/>
                    </a:ext>
                  </a:extLst>
                </a:gridCol>
                <a:gridCol w="957112">
                  <a:extLst>
                    <a:ext uri="{9D8B030D-6E8A-4147-A177-3AD203B41FA5}">
                      <a16:colId xmlns:a16="http://schemas.microsoft.com/office/drawing/2014/main" val="522419849"/>
                    </a:ext>
                  </a:extLst>
                </a:gridCol>
              </a:tblGrid>
              <a:tr h="71298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tr-TR" sz="1400" b="0" i="0" u="none" strike="noStrike" cap="all" spc="15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</a:p>
                  </a:txBody>
                  <a:tcPr marL="124208" marR="124208" marT="124208" marB="1242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tr-TR" sz="1400" b="0" i="0" u="none" strike="noStrike" cap="all" spc="15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</a:rPr>
                        <a:t>Zero-shot</a:t>
                      </a:r>
                    </a:p>
                  </a:txBody>
                  <a:tcPr marL="124208" marR="124208" marT="124208" marB="1242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tr-TR" sz="1400" b="0" i="0" u="none" strike="noStrike" cap="all" spc="15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</a:rPr>
                        <a:t>One-shot</a:t>
                      </a:r>
                    </a:p>
                  </a:txBody>
                  <a:tcPr marL="124208" marR="124208" marT="124208" marB="1242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tr-TR" sz="1400" b="0" i="0" u="none" strike="noStrike" cap="all" spc="150">
                          <a:solidFill>
                            <a:schemeClr val="lt1"/>
                          </a:solidFill>
                          <a:effectLst/>
                          <a:latin typeface="Arial" panose="020B0604020202020204" pitchFamily="34" charset="0"/>
                        </a:rPr>
                        <a:t>Few-shot</a:t>
                      </a:r>
                    </a:p>
                  </a:txBody>
                  <a:tcPr marL="124208" marR="124208" marT="124208" marB="124208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rgbClr val="505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607723"/>
                  </a:ext>
                </a:extLst>
              </a:tr>
              <a:tr h="46847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tr-TR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GPT-4o</a:t>
                      </a:r>
                    </a:p>
                  </a:txBody>
                  <a:tcPr marL="124208" marR="124208" marT="124208" marB="1242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tr-TR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marL="124208" marR="124208" marT="124208" marB="1242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tr-TR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marL="124208" marR="124208" marT="124208" marB="1242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tr-TR" sz="12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2.4</a:t>
                      </a:r>
                      <a:endParaRPr lang="tr-TR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208" marR="124208" marT="124208" marB="1242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177933"/>
                  </a:ext>
                </a:extLst>
              </a:tr>
              <a:tr h="65185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tr-TR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Claude Sonnet 4</a:t>
                      </a:r>
                    </a:p>
                  </a:txBody>
                  <a:tcPr marL="124208" marR="124208" marT="124208" marB="1242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tr-TR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marL="124208" marR="124208" marT="124208" marB="1242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tr-TR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marL="124208" marR="124208" marT="124208" marB="1242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tr-TR" sz="12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2.1</a:t>
                      </a:r>
                      <a:endParaRPr lang="tr-TR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208" marR="124208" marT="124208" marB="1242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290148"/>
                  </a:ext>
                </a:extLst>
              </a:tr>
              <a:tr h="46847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tr-TR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LLaMA 4</a:t>
                      </a:r>
                    </a:p>
                  </a:txBody>
                  <a:tcPr marL="124208" marR="124208" marT="124208" marB="1242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tr-TR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124208" marR="124208" marT="124208" marB="1242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tr-TR" sz="1200" b="0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124208" marR="124208" marT="124208" marB="1242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tr-TR" sz="1200" b="1" i="0" u="none" strike="noStrike" cap="none" spc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  <a:endParaRPr lang="tr-TR" sz="12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4208" marR="124208" marT="124208" marB="12420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164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34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7A6EDF-26A2-2E7B-996F-71E06EB4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3100" err="1"/>
              <a:t>Prompt</a:t>
            </a:r>
            <a:r>
              <a:rPr lang="tr-TR" sz="3100"/>
              <a:t> Mühendisliği &amp; Sıkıştırma Teknikleri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7A036B-F109-477D-A092-D947533E2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5" name="Resim 4" descr="metin, dizüstü, bilgisayar, elektronik cihaz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94016BDD-AC44-C501-ED5B-3B41DD253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93" r="22020" b="1"/>
          <a:stretch>
            <a:fillRect/>
          </a:stretch>
        </p:blipFill>
        <p:spPr>
          <a:xfrm>
            <a:off x="632815" y="643465"/>
            <a:ext cx="4003193" cy="5103372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B46F0DA-5393-F834-D248-990E260C2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/>
          </a:bodyPr>
          <a:lstStyle/>
          <a:p>
            <a:pPr marL="36900" indent="0">
              <a:lnSpc>
                <a:spcPct val="90000"/>
              </a:lnSpc>
              <a:buClr>
                <a:srgbClr val="7F60B6"/>
              </a:buClr>
              <a:buNone/>
            </a:pPr>
            <a:r>
              <a:rPr lang="tr-TR" sz="1700" b="1"/>
              <a:t>Amaç:</a:t>
            </a:r>
            <a:r>
              <a:rPr lang="tr-TR" sz="1700"/>
              <a:t> Daha kısa, net ve görev odaklı </a:t>
            </a:r>
            <a:r>
              <a:rPr lang="tr-TR" sz="1700" err="1"/>
              <a:t>promptlarla</a:t>
            </a:r>
            <a:r>
              <a:rPr lang="tr-TR" sz="1700"/>
              <a:t> hem çıktı kalitesini artırmak hem de </a:t>
            </a:r>
            <a:r>
              <a:rPr lang="tr-TR" sz="1700" err="1"/>
              <a:t>token</a:t>
            </a:r>
            <a:r>
              <a:rPr lang="tr-TR" sz="1700"/>
              <a:t> maliyetini azaltmak</a:t>
            </a:r>
          </a:p>
          <a:p>
            <a:pPr marL="36900" indent="0">
              <a:lnSpc>
                <a:spcPct val="90000"/>
              </a:lnSpc>
              <a:buClr>
                <a:srgbClr val="7F60B6"/>
              </a:buClr>
              <a:buNone/>
            </a:pPr>
            <a:r>
              <a:rPr lang="tr-TR" sz="1700" b="1"/>
              <a:t>Yöntemler:</a:t>
            </a:r>
            <a:endParaRPr lang="tr-TR" sz="1700"/>
          </a:p>
          <a:p>
            <a:pPr>
              <a:lnSpc>
                <a:spcPct val="90000"/>
              </a:lnSpc>
              <a:buClr>
                <a:srgbClr val="7F60B6"/>
              </a:buClr>
            </a:pPr>
            <a:r>
              <a:rPr lang="tr-TR" sz="1700" b="1"/>
              <a:t>Yönlendirici ve görev tanımlı </a:t>
            </a:r>
            <a:r>
              <a:rPr lang="tr-TR" sz="1700" b="1" err="1"/>
              <a:t>promptlar</a:t>
            </a:r>
            <a:endParaRPr lang="tr-TR" sz="1700"/>
          </a:p>
          <a:p>
            <a:pPr>
              <a:lnSpc>
                <a:spcPct val="90000"/>
              </a:lnSpc>
              <a:buClr>
                <a:srgbClr val="7F60B6"/>
              </a:buClr>
            </a:pPr>
            <a:r>
              <a:rPr lang="tr-TR" sz="1700" b="1"/>
              <a:t>Ön özetleme</a:t>
            </a:r>
            <a:r>
              <a:rPr lang="tr-TR" sz="1700"/>
              <a:t> → metin önce kısaltılır, sonra modele verilir</a:t>
            </a:r>
          </a:p>
          <a:p>
            <a:pPr>
              <a:lnSpc>
                <a:spcPct val="90000"/>
              </a:lnSpc>
              <a:buClr>
                <a:srgbClr val="7F60B6"/>
              </a:buClr>
            </a:pPr>
            <a:r>
              <a:rPr lang="tr-TR" sz="1700" b="1" err="1"/>
              <a:t>Prompt</a:t>
            </a:r>
            <a:r>
              <a:rPr lang="tr-TR" sz="1700" b="1"/>
              <a:t> yeniden yazımı</a:t>
            </a:r>
            <a:r>
              <a:rPr lang="tr-TR" sz="1700"/>
              <a:t> → kısa ve doğrudan hale getirme</a:t>
            </a:r>
          </a:p>
          <a:p>
            <a:pPr>
              <a:lnSpc>
                <a:spcPct val="90000"/>
              </a:lnSpc>
              <a:buClr>
                <a:srgbClr val="7F60B6"/>
              </a:buClr>
            </a:pPr>
            <a:r>
              <a:rPr lang="tr-TR" sz="1700" b="1"/>
              <a:t>Şablon kullanımı</a:t>
            </a:r>
            <a:r>
              <a:rPr lang="tr-TR" sz="1700"/>
              <a:t> → standart, az </a:t>
            </a:r>
            <a:r>
              <a:rPr lang="tr-TR" sz="1700" err="1"/>
              <a:t>token’lı</a:t>
            </a:r>
            <a:r>
              <a:rPr lang="tr-TR" sz="1700"/>
              <a:t> formatlar</a:t>
            </a:r>
          </a:p>
          <a:p>
            <a:pPr marL="36900" indent="0">
              <a:lnSpc>
                <a:spcPct val="90000"/>
              </a:lnSpc>
              <a:buClr>
                <a:srgbClr val="7F60B6"/>
              </a:buClr>
              <a:buNone/>
            </a:pPr>
            <a:r>
              <a:rPr lang="tr-TR" sz="1700" b="1"/>
              <a:t>Örnek:</a:t>
            </a:r>
            <a:br>
              <a:rPr lang="tr-TR" sz="1700"/>
            </a:br>
            <a:r>
              <a:rPr lang="tr-TR" sz="1700"/>
              <a:t>Kötü </a:t>
            </a:r>
            <a:r>
              <a:rPr lang="tr-TR" sz="1700" err="1"/>
              <a:t>prompt</a:t>
            </a:r>
            <a:r>
              <a:rPr lang="tr-TR" sz="1700"/>
              <a:t> → “Bu metni özetle.”</a:t>
            </a:r>
            <a:br>
              <a:rPr lang="tr-TR" sz="1700"/>
            </a:br>
            <a:r>
              <a:rPr lang="tr-TR" sz="1700"/>
              <a:t>İyi </a:t>
            </a:r>
            <a:r>
              <a:rPr lang="tr-TR" sz="1700" err="1"/>
              <a:t>prompt</a:t>
            </a:r>
            <a:r>
              <a:rPr lang="tr-TR" sz="1700"/>
              <a:t> → “Aşağıdaki metni 50 kelimeyi geçmeyecek şekilde, ana fikirleri koruyarak özetle.”</a:t>
            </a:r>
          </a:p>
          <a:p>
            <a:pPr>
              <a:lnSpc>
                <a:spcPct val="90000"/>
              </a:lnSpc>
              <a:buClr>
                <a:srgbClr val="7F60B6"/>
              </a:buClr>
            </a:pPr>
            <a:endParaRPr lang="tr-TR" sz="1700"/>
          </a:p>
        </p:txBody>
      </p:sp>
    </p:spTree>
    <p:extLst>
      <p:ext uri="{BB962C8B-B14F-4D97-AF65-F5344CB8AC3E}">
        <p14:creationId xmlns:p14="http://schemas.microsoft.com/office/powerpoint/2010/main" val="1219352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9D167D-D277-E391-A481-4E3DFCB04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tr-TR"/>
              <a:t>Sampling, Token ve Model Ayarları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B30B13D-E478-B407-C04C-FC1A629C3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 marL="36900" indent="0">
              <a:lnSpc>
                <a:spcPct val="90000"/>
              </a:lnSpc>
              <a:buClr>
                <a:srgbClr val="FEFF4D"/>
              </a:buClr>
              <a:buNone/>
            </a:pPr>
            <a:r>
              <a:rPr lang="tr-TR" sz="1400" b="1" err="1"/>
              <a:t>Sampling</a:t>
            </a:r>
            <a:r>
              <a:rPr lang="tr-TR" sz="1400" b="1"/>
              <a:t> Ayarları (Çeşitlilik/Kalite Dengesi):</a:t>
            </a:r>
            <a:endParaRPr lang="tr-TR" sz="1400"/>
          </a:p>
          <a:p>
            <a:pPr>
              <a:lnSpc>
                <a:spcPct val="90000"/>
              </a:lnSpc>
              <a:buClr>
                <a:srgbClr val="FEFF4D"/>
              </a:buClr>
            </a:pPr>
            <a:r>
              <a:rPr lang="tr-TR" sz="1400" b="1" err="1"/>
              <a:t>Temperature</a:t>
            </a:r>
            <a:r>
              <a:rPr lang="tr-TR" sz="1400" b="1"/>
              <a:t>:</a:t>
            </a:r>
            <a:r>
              <a:rPr lang="tr-TR" sz="1400"/>
              <a:t> 0.2 (akademik); 0.8 (hikâye)</a:t>
            </a:r>
          </a:p>
          <a:p>
            <a:pPr>
              <a:lnSpc>
                <a:spcPct val="90000"/>
              </a:lnSpc>
              <a:buClr>
                <a:srgbClr val="FEFF4D"/>
              </a:buClr>
            </a:pPr>
            <a:r>
              <a:rPr lang="tr-TR" sz="1400" b="1"/>
              <a:t>Top-k:</a:t>
            </a:r>
            <a:r>
              <a:rPr lang="tr-TR" sz="1400"/>
              <a:t> Kısıtlı seçenek, daha güvenli çıktı</a:t>
            </a:r>
          </a:p>
          <a:p>
            <a:pPr>
              <a:lnSpc>
                <a:spcPct val="90000"/>
              </a:lnSpc>
              <a:buClr>
                <a:srgbClr val="FEFF4D"/>
              </a:buClr>
            </a:pPr>
            <a:r>
              <a:rPr lang="tr-TR" sz="1400" b="1"/>
              <a:t>Top-p:</a:t>
            </a:r>
            <a:r>
              <a:rPr lang="tr-TR" sz="1400"/>
              <a:t> Daha doğal, esnek üretim</a:t>
            </a:r>
          </a:p>
          <a:p>
            <a:pPr marL="36900" indent="0">
              <a:lnSpc>
                <a:spcPct val="90000"/>
              </a:lnSpc>
              <a:buClr>
                <a:srgbClr val="FEFF4D"/>
              </a:buClr>
              <a:buNone/>
            </a:pPr>
            <a:r>
              <a:rPr lang="tr-TR" sz="1400" b="1" err="1"/>
              <a:t>Token</a:t>
            </a:r>
            <a:r>
              <a:rPr lang="tr-TR" sz="1400" b="1"/>
              <a:t> Yönetimi:</a:t>
            </a:r>
            <a:endParaRPr lang="tr-TR" sz="1400"/>
          </a:p>
          <a:p>
            <a:pPr>
              <a:lnSpc>
                <a:spcPct val="90000"/>
              </a:lnSpc>
              <a:buClr>
                <a:srgbClr val="FEFF4D"/>
              </a:buClr>
            </a:pPr>
            <a:r>
              <a:rPr lang="tr-TR" sz="1400"/>
              <a:t>Uzun </a:t>
            </a:r>
            <a:r>
              <a:rPr lang="tr-TR" sz="1400" err="1"/>
              <a:t>prompt</a:t>
            </a:r>
            <a:r>
              <a:rPr lang="tr-TR" sz="1400"/>
              <a:t> = daha çok </a:t>
            </a:r>
            <a:r>
              <a:rPr lang="tr-TR" sz="1400" err="1"/>
              <a:t>token</a:t>
            </a:r>
            <a:r>
              <a:rPr lang="tr-TR" sz="1400"/>
              <a:t> = daha yüksek maliyet</a:t>
            </a:r>
          </a:p>
          <a:p>
            <a:pPr>
              <a:lnSpc>
                <a:spcPct val="90000"/>
              </a:lnSpc>
              <a:buClr>
                <a:srgbClr val="FEFF4D"/>
              </a:buClr>
            </a:pPr>
            <a:r>
              <a:rPr lang="tr-TR" sz="1400" b="1"/>
              <a:t>Yanıt sınırlandırma:</a:t>
            </a:r>
            <a:r>
              <a:rPr lang="tr-TR" sz="1400"/>
              <a:t> “3 maddede özetle”, “100 kelimeyi geçmesin” gibi direktiflerle kontrol</a:t>
            </a:r>
          </a:p>
          <a:p>
            <a:pPr marL="36900" indent="0">
              <a:lnSpc>
                <a:spcPct val="90000"/>
              </a:lnSpc>
              <a:buClr>
                <a:srgbClr val="FEFF4D"/>
              </a:buClr>
              <a:buNone/>
            </a:pPr>
            <a:r>
              <a:rPr lang="tr-TR" sz="1400" b="1"/>
              <a:t>Model Seçimi:</a:t>
            </a:r>
            <a:endParaRPr lang="tr-TR" sz="1400"/>
          </a:p>
          <a:p>
            <a:pPr>
              <a:lnSpc>
                <a:spcPct val="90000"/>
              </a:lnSpc>
              <a:buClr>
                <a:srgbClr val="FEFF4D"/>
              </a:buClr>
            </a:pPr>
            <a:r>
              <a:rPr lang="tr-TR" sz="1400" b="1"/>
              <a:t>GPT-4/Claude 3</a:t>
            </a:r>
            <a:r>
              <a:rPr lang="tr-TR" sz="1400"/>
              <a:t> → yüksek kalite, yüksek maliyet</a:t>
            </a:r>
          </a:p>
          <a:p>
            <a:pPr>
              <a:lnSpc>
                <a:spcPct val="90000"/>
              </a:lnSpc>
              <a:buClr>
                <a:srgbClr val="FEFF4D"/>
              </a:buClr>
            </a:pPr>
            <a:r>
              <a:rPr lang="tr-TR" sz="1400" b="1"/>
              <a:t>GPT-3.5, </a:t>
            </a:r>
            <a:r>
              <a:rPr lang="tr-TR" sz="1400" b="1" err="1"/>
              <a:t>DistilBERT</a:t>
            </a:r>
            <a:r>
              <a:rPr lang="tr-TR" sz="1400" b="1"/>
              <a:t>, </a:t>
            </a:r>
            <a:r>
              <a:rPr lang="tr-TR" sz="1400" b="1" err="1"/>
              <a:t>LLaMA</a:t>
            </a:r>
            <a:r>
              <a:rPr lang="tr-TR" sz="1400"/>
              <a:t> → orta kalite, düşük maliyet</a:t>
            </a:r>
          </a:p>
          <a:p>
            <a:pPr>
              <a:lnSpc>
                <a:spcPct val="90000"/>
              </a:lnSpc>
              <a:buClr>
                <a:srgbClr val="FEFF4D"/>
              </a:buClr>
            </a:pPr>
            <a:r>
              <a:rPr lang="tr-TR" sz="1400"/>
              <a:t>Göreve uygun model = verimlilik</a:t>
            </a:r>
          </a:p>
          <a:p>
            <a:pPr>
              <a:lnSpc>
                <a:spcPct val="90000"/>
              </a:lnSpc>
              <a:buClr>
                <a:srgbClr val="FEFF4D"/>
              </a:buClr>
            </a:pPr>
            <a:endParaRPr lang="tr-TR" sz="14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661026-DE64-47F1-9F88-0847B5FB3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5" name="Resim 4" descr="devre, elektronik donanım, elektronik mühendisliği, elektronik bileşen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8727CDB1-0FD4-9213-E1D5-1E909BB83A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4" r="18717" b="1"/>
          <a:stretch>
            <a:fillRect/>
          </a:stretch>
        </p:blipFill>
        <p:spPr>
          <a:xfrm>
            <a:off x="7066560" y="2132822"/>
            <a:ext cx="4065464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98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C77DBC-0949-093F-C4C9-86BC867FB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nb-NO" sz="3100"/>
              <a:t>LLM PERFORMANS ve MALİYET KARŞILAŞTIRMASI</a:t>
            </a:r>
            <a:endParaRPr lang="tr-TR" sz="310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13A4743-E2E4-4E37-7748-05C22E9D5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 marL="36900" indent="0">
              <a:lnSpc>
                <a:spcPct val="90000"/>
              </a:lnSpc>
              <a:buClr>
                <a:srgbClr val="EB481F"/>
              </a:buClr>
              <a:buNone/>
            </a:pPr>
            <a:r>
              <a:rPr lang="tr-TR" sz="1500" b="1" dirty="0"/>
              <a:t>Kalite – Hız – Maliyet Üçgeni</a:t>
            </a:r>
          </a:p>
          <a:p>
            <a:pPr marL="36900" indent="0">
              <a:lnSpc>
                <a:spcPct val="90000"/>
              </a:lnSpc>
              <a:buClr>
                <a:srgbClr val="EB481F"/>
              </a:buClr>
              <a:buNone/>
            </a:pPr>
            <a:r>
              <a:rPr lang="tr-TR" sz="1500" b="1" dirty="0"/>
              <a:t>Gerçekçi Sorular:</a:t>
            </a:r>
            <a:endParaRPr lang="tr-TR" sz="1500" dirty="0"/>
          </a:p>
          <a:p>
            <a:pPr>
              <a:lnSpc>
                <a:spcPct val="90000"/>
              </a:lnSpc>
              <a:buClr>
                <a:srgbClr val="EB481F"/>
              </a:buClr>
            </a:pPr>
            <a:r>
              <a:rPr lang="tr-TR" sz="1500" dirty="0"/>
              <a:t>En kaliteli model mi kullanılmalı?</a:t>
            </a:r>
          </a:p>
          <a:p>
            <a:pPr>
              <a:lnSpc>
                <a:spcPct val="90000"/>
              </a:lnSpc>
              <a:buClr>
                <a:srgbClr val="EB481F"/>
              </a:buClr>
            </a:pPr>
            <a:r>
              <a:rPr lang="tr-TR" sz="1500" dirty="0"/>
              <a:t>Yoksa hızlı ve ucuz ama yeterince iyi bir model mi?</a:t>
            </a:r>
          </a:p>
          <a:p>
            <a:pPr marL="36900" indent="0">
              <a:lnSpc>
                <a:spcPct val="90000"/>
              </a:lnSpc>
              <a:buClr>
                <a:srgbClr val="EB481F"/>
              </a:buClr>
              <a:buNone/>
            </a:pPr>
            <a:r>
              <a:rPr lang="tr-TR" sz="1500" b="1" dirty="0"/>
              <a:t>3 Kritik Parametre:</a:t>
            </a:r>
            <a:endParaRPr lang="tr-TR" sz="1500" dirty="0"/>
          </a:p>
          <a:p>
            <a:pPr>
              <a:lnSpc>
                <a:spcPct val="90000"/>
              </a:lnSpc>
              <a:buClr>
                <a:srgbClr val="EB481F"/>
              </a:buClr>
            </a:pPr>
            <a:r>
              <a:rPr lang="tr-TR" sz="1500" dirty="0"/>
              <a:t>🎯 </a:t>
            </a:r>
            <a:r>
              <a:rPr lang="tr-TR" sz="1500" b="1" dirty="0"/>
              <a:t>Kalite</a:t>
            </a:r>
            <a:r>
              <a:rPr lang="tr-TR" sz="1500" dirty="0"/>
              <a:t>: GPT-4 &gt; Claude 3 Opus</a:t>
            </a:r>
          </a:p>
          <a:p>
            <a:pPr>
              <a:lnSpc>
                <a:spcPct val="90000"/>
              </a:lnSpc>
              <a:buClr>
                <a:srgbClr val="EB481F"/>
              </a:buClr>
            </a:pPr>
            <a:r>
              <a:rPr lang="tr-TR" sz="1500" dirty="0"/>
              <a:t>⚡ </a:t>
            </a:r>
            <a:r>
              <a:rPr lang="tr-TR" sz="1500" b="1" dirty="0"/>
              <a:t>Hız</a:t>
            </a:r>
            <a:r>
              <a:rPr lang="tr-TR" sz="1500" dirty="0"/>
              <a:t>: GPT-3.5, </a:t>
            </a:r>
            <a:r>
              <a:rPr lang="tr-TR" sz="1500" dirty="0" err="1"/>
              <a:t>DistilBERT</a:t>
            </a:r>
            <a:r>
              <a:rPr lang="tr-TR" sz="1500" dirty="0"/>
              <a:t> → çok hızlı</a:t>
            </a:r>
          </a:p>
          <a:p>
            <a:pPr>
              <a:lnSpc>
                <a:spcPct val="90000"/>
              </a:lnSpc>
              <a:buClr>
                <a:srgbClr val="EB481F"/>
              </a:buClr>
            </a:pPr>
            <a:r>
              <a:rPr lang="tr-TR" sz="1500" dirty="0"/>
              <a:t>💸 </a:t>
            </a:r>
            <a:r>
              <a:rPr lang="tr-TR" sz="1500" b="1" dirty="0"/>
              <a:t>Maliyet</a:t>
            </a:r>
            <a:r>
              <a:rPr lang="tr-TR" sz="1500" dirty="0"/>
              <a:t>: </a:t>
            </a:r>
            <a:r>
              <a:rPr lang="tr-TR" sz="1500" dirty="0" err="1"/>
              <a:t>Token</a:t>
            </a:r>
            <a:r>
              <a:rPr lang="tr-TR" sz="1500" dirty="0"/>
              <a:t> bazlı ücretlendirme</a:t>
            </a:r>
          </a:p>
          <a:p>
            <a:pPr lvl="1">
              <a:lnSpc>
                <a:spcPct val="90000"/>
              </a:lnSpc>
              <a:buClr>
                <a:srgbClr val="EB481F"/>
              </a:buClr>
            </a:pPr>
            <a:r>
              <a:rPr lang="tr-TR" sz="1500" dirty="0"/>
              <a:t>GPT-4 Turbo: 0.03 $ / 1K çıktı </a:t>
            </a:r>
            <a:r>
              <a:rPr lang="tr-TR" sz="1500" dirty="0" err="1"/>
              <a:t>token</a:t>
            </a:r>
            <a:endParaRPr lang="tr-TR" sz="1500" dirty="0"/>
          </a:p>
          <a:p>
            <a:pPr lvl="1">
              <a:lnSpc>
                <a:spcPct val="90000"/>
              </a:lnSpc>
              <a:buClr>
                <a:srgbClr val="EB481F"/>
              </a:buClr>
            </a:pPr>
            <a:r>
              <a:rPr lang="tr-TR" sz="1500" dirty="0"/>
              <a:t>GPT-3.5 Turbo: 0.002 $ / 1K çıktı </a:t>
            </a:r>
            <a:r>
              <a:rPr lang="tr-TR" sz="1500" dirty="0" err="1"/>
              <a:t>token</a:t>
            </a:r>
            <a:endParaRPr lang="tr-TR" sz="1500" dirty="0"/>
          </a:p>
          <a:p>
            <a:pPr lvl="1">
              <a:lnSpc>
                <a:spcPct val="90000"/>
              </a:lnSpc>
              <a:buClr>
                <a:srgbClr val="EB481F"/>
              </a:buClr>
            </a:pPr>
            <a:r>
              <a:rPr lang="tr-TR" sz="1500" dirty="0"/>
              <a:t>Fark: </a:t>
            </a:r>
            <a:r>
              <a:rPr lang="tr-TR" sz="1500" b="1" dirty="0"/>
              <a:t>~12 kat</a:t>
            </a:r>
            <a:endParaRPr lang="tr-TR" sz="1500" dirty="0"/>
          </a:p>
          <a:p>
            <a:pPr>
              <a:lnSpc>
                <a:spcPct val="90000"/>
              </a:lnSpc>
              <a:buClr>
                <a:srgbClr val="EB481F"/>
              </a:buClr>
            </a:pPr>
            <a:endParaRPr lang="tr-TR" sz="15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661026-DE64-47F1-9F88-0847B5FB3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998132"/>
            <a:ext cx="4333632" cy="3521077"/>
          </a:xfrm>
          <a:prstGeom prst="rect">
            <a:avLst/>
          </a:prstGeom>
        </p:spPr>
      </p:pic>
      <p:pic>
        <p:nvPicPr>
          <p:cNvPr id="6" name="Resim 5" descr="metin, dizüstü, giriş cihazı, klavye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E49C4418-AFBC-1767-8E68-4766029EE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3" r="6963" b="1"/>
          <a:stretch>
            <a:fillRect/>
          </a:stretch>
        </p:blipFill>
        <p:spPr>
          <a:xfrm>
            <a:off x="7066560" y="2132822"/>
            <a:ext cx="4065464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689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sp>
        <p:nvSpPr>
          <p:cNvPr id="18" name="Metin kutusu 17">
            <a:extLst>
              <a:ext uri="{FF2B5EF4-FFF2-40B4-BE49-F238E27FC236}">
                <a16:creationId xmlns:a16="http://schemas.microsoft.com/office/drawing/2014/main" id="{1F49B68B-ED3C-F78D-35F0-87B29F9F3A61}"/>
              </a:ext>
            </a:extLst>
          </p:cNvPr>
          <p:cNvSpPr txBox="1"/>
          <p:nvPr/>
        </p:nvSpPr>
        <p:spPr>
          <a:xfrm>
            <a:off x="5279472" y="1828801"/>
            <a:ext cx="5844760" cy="3866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GPT-4 Turbo </a:t>
            </a:r>
            <a:r>
              <a:rPr lang="en-US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ile</a:t>
            </a: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:</a:t>
            </a: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500 token prompt + 300 token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yanıt</a:t>
            </a: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Maliyet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≈ </a:t>
            </a: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0.014 $</a:t>
            </a: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Aynı</a:t>
            </a: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işlem</a:t>
            </a: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GPT-3.5 </a:t>
            </a:r>
            <a:r>
              <a:rPr lang="en-US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ile</a:t>
            </a: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:</a:t>
            </a: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Maliyet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≈ </a:t>
            </a: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0.0011 $</a:t>
            </a: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r>
              <a:rPr lang="en-US" b="1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Sonuç</a:t>
            </a: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:</a:t>
            </a:r>
            <a:b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</a:b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➡️ GPT-3.5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aynı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işi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12 kat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ucuza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yapabiliyor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</a:t>
            </a:r>
            <a:b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</a:b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➡️ Doğru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görev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– model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eşlemesiyle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büyük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tasarruf</a:t>
            </a:r>
            <a: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mümkün</a:t>
            </a:r>
            <a:r>
              <a:rPr lang="tr-TR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</a:t>
            </a: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</a:pP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graphicFrame>
        <p:nvGraphicFramePr>
          <p:cNvPr id="10" name="İçerik Yer Tutucusu 9">
            <a:extLst>
              <a:ext uri="{FF2B5EF4-FFF2-40B4-BE49-F238E27FC236}">
                <a16:creationId xmlns:a16="http://schemas.microsoft.com/office/drawing/2014/main" id="{B6E2646D-D44A-10EA-A818-6350760213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0263144"/>
              </p:ext>
            </p:extLst>
          </p:nvPr>
        </p:nvGraphicFramePr>
        <p:xfrm>
          <a:off x="632815" y="1737207"/>
          <a:ext cx="4003194" cy="291589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1350113">
                  <a:extLst>
                    <a:ext uri="{9D8B030D-6E8A-4147-A177-3AD203B41FA5}">
                      <a16:colId xmlns:a16="http://schemas.microsoft.com/office/drawing/2014/main" val="2404824522"/>
                    </a:ext>
                  </a:extLst>
                </a:gridCol>
                <a:gridCol w="1070809">
                  <a:extLst>
                    <a:ext uri="{9D8B030D-6E8A-4147-A177-3AD203B41FA5}">
                      <a16:colId xmlns:a16="http://schemas.microsoft.com/office/drawing/2014/main" val="2224666949"/>
                    </a:ext>
                  </a:extLst>
                </a:gridCol>
                <a:gridCol w="1582272">
                  <a:extLst>
                    <a:ext uri="{9D8B030D-6E8A-4147-A177-3AD203B41FA5}">
                      <a16:colId xmlns:a16="http://schemas.microsoft.com/office/drawing/2014/main" val="280543720"/>
                    </a:ext>
                  </a:extLst>
                </a:gridCol>
              </a:tblGrid>
              <a:tr h="583178">
                <a:tc>
                  <a:txBody>
                    <a:bodyPr/>
                    <a:lstStyle/>
                    <a:p>
                      <a:r>
                        <a:rPr lang="tr-TR" sz="1300" cap="none" spc="0">
                          <a:solidFill>
                            <a:schemeClr val="tx1"/>
                          </a:solidFill>
                        </a:rPr>
                        <a:t>Görev Türü</a:t>
                      </a:r>
                    </a:p>
                  </a:txBody>
                  <a:tcPr marL="110421" marR="84940" marT="84940" marB="84940" anchor="ctr"/>
                </a:tc>
                <a:tc>
                  <a:txBody>
                    <a:bodyPr/>
                    <a:lstStyle/>
                    <a:p>
                      <a:r>
                        <a:rPr lang="tr-TR" sz="1300" cap="none" spc="0">
                          <a:solidFill>
                            <a:schemeClr val="tx1"/>
                          </a:solidFill>
                        </a:rPr>
                        <a:t>Önerilen Model</a:t>
                      </a:r>
                    </a:p>
                  </a:txBody>
                  <a:tcPr marL="110421" marR="84940" marT="84940" marB="84940" anchor="ctr"/>
                </a:tc>
                <a:tc>
                  <a:txBody>
                    <a:bodyPr/>
                    <a:lstStyle/>
                    <a:p>
                      <a:r>
                        <a:rPr lang="tr-TR" sz="1300" cap="none" spc="0">
                          <a:solidFill>
                            <a:schemeClr val="tx1"/>
                          </a:solidFill>
                        </a:rPr>
                        <a:t>Neden?</a:t>
                      </a:r>
                    </a:p>
                  </a:txBody>
                  <a:tcPr marL="110421" marR="84940" marT="84940" marB="84940" anchor="ctr"/>
                </a:tc>
                <a:extLst>
                  <a:ext uri="{0D108BD9-81ED-4DB2-BD59-A6C34878D82A}">
                    <a16:rowId xmlns:a16="http://schemas.microsoft.com/office/drawing/2014/main" val="2727110913"/>
                  </a:ext>
                </a:extLst>
              </a:tr>
              <a:tr h="583178">
                <a:tc>
                  <a:txBody>
                    <a:bodyPr/>
                    <a:lstStyle/>
                    <a:p>
                      <a:r>
                        <a:rPr lang="tr-TR" sz="1300" cap="none" spc="0">
                          <a:solidFill>
                            <a:schemeClr val="tx1"/>
                          </a:solidFill>
                        </a:rPr>
                        <a:t>Ürün yorumu analizi</a:t>
                      </a:r>
                    </a:p>
                  </a:txBody>
                  <a:tcPr marL="110421" marR="84940" marT="84940" marB="84940" anchor="ctr"/>
                </a:tc>
                <a:tc>
                  <a:txBody>
                    <a:bodyPr/>
                    <a:lstStyle/>
                    <a:p>
                      <a:r>
                        <a:rPr lang="tr-TR" sz="1300" cap="none" spc="0">
                          <a:solidFill>
                            <a:schemeClr val="tx1"/>
                          </a:solidFill>
                        </a:rPr>
                        <a:t>DistilBERT</a:t>
                      </a:r>
                    </a:p>
                  </a:txBody>
                  <a:tcPr marL="110421" marR="84940" marT="84940" marB="84940" anchor="ctr"/>
                </a:tc>
                <a:tc>
                  <a:txBody>
                    <a:bodyPr/>
                    <a:lstStyle/>
                    <a:p>
                      <a:r>
                        <a:rPr lang="tr-TR" sz="1300" cap="none" spc="0">
                          <a:solidFill>
                            <a:schemeClr val="tx1"/>
                          </a:solidFill>
                        </a:rPr>
                        <a:t>Hızlı + ucuz + yeterli</a:t>
                      </a:r>
                    </a:p>
                  </a:txBody>
                  <a:tcPr marL="110421" marR="84940" marT="84940" marB="84940" anchor="ctr"/>
                </a:tc>
                <a:extLst>
                  <a:ext uri="{0D108BD9-81ED-4DB2-BD59-A6C34878D82A}">
                    <a16:rowId xmlns:a16="http://schemas.microsoft.com/office/drawing/2014/main" val="2469993449"/>
                  </a:ext>
                </a:extLst>
              </a:tr>
              <a:tr h="583178">
                <a:tc>
                  <a:txBody>
                    <a:bodyPr/>
                    <a:lstStyle/>
                    <a:p>
                      <a:r>
                        <a:rPr lang="tr-TR" sz="1300" cap="none" spc="0">
                          <a:solidFill>
                            <a:schemeClr val="tx1"/>
                          </a:solidFill>
                        </a:rPr>
                        <a:t>Akademik metin özeti</a:t>
                      </a:r>
                    </a:p>
                  </a:txBody>
                  <a:tcPr marL="110421" marR="84940" marT="84940" marB="84940" anchor="ctr"/>
                </a:tc>
                <a:tc>
                  <a:txBody>
                    <a:bodyPr/>
                    <a:lstStyle/>
                    <a:p>
                      <a:r>
                        <a:rPr lang="tr-TR" sz="1300" cap="none" spc="0">
                          <a:solidFill>
                            <a:schemeClr val="tx1"/>
                          </a:solidFill>
                        </a:rPr>
                        <a:t>GPT-4</a:t>
                      </a:r>
                    </a:p>
                  </a:txBody>
                  <a:tcPr marL="110421" marR="84940" marT="84940" marB="84940" anchor="ctr"/>
                </a:tc>
                <a:tc>
                  <a:txBody>
                    <a:bodyPr/>
                    <a:lstStyle/>
                    <a:p>
                      <a:r>
                        <a:rPr lang="tr-TR" sz="1300" cap="none" spc="0">
                          <a:solidFill>
                            <a:schemeClr val="tx1"/>
                          </a:solidFill>
                        </a:rPr>
                        <a:t>Bağlam derinliği + doğruluk</a:t>
                      </a:r>
                    </a:p>
                  </a:txBody>
                  <a:tcPr marL="110421" marR="84940" marT="84940" marB="84940" anchor="ctr"/>
                </a:tc>
                <a:extLst>
                  <a:ext uri="{0D108BD9-81ED-4DB2-BD59-A6C34878D82A}">
                    <a16:rowId xmlns:a16="http://schemas.microsoft.com/office/drawing/2014/main" val="3987293198"/>
                  </a:ext>
                </a:extLst>
              </a:tr>
              <a:tr h="583178">
                <a:tc>
                  <a:txBody>
                    <a:bodyPr/>
                    <a:lstStyle/>
                    <a:p>
                      <a:r>
                        <a:rPr lang="tr-TR" sz="1300" cap="none" spc="0">
                          <a:solidFill>
                            <a:schemeClr val="tx1"/>
                          </a:solidFill>
                        </a:rPr>
                        <a:t>Chatbot (sık soru)</a:t>
                      </a:r>
                    </a:p>
                  </a:txBody>
                  <a:tcPr marL="110421" marR="84940" marT="84940" marB="84940" anchor="ctr"/>
                </a:tc>
                <a:tc>
                  <a:txBody>
                    <a:bodyPr/>
                    <a:lstStyle/>
                    <a:p>
                      <a:r>
                        <a:rPr lang="tr-TR" sz="1300" cap="none" spc="0">
                          <a:solidFill>
                            <a:schemeClr val="tx1"/>
                          </a:solidFill>
                        </a:rPr>
                        <a:t>GPT-3.5 + Cache</a:t>
                      </a:r>
                    </a:p>
                  </a:txBody>
                  <a:tcPr marL="110421" marR="84940" marT="84940" marB="84940" anchor="ctr"/>
                </a:tc>
                <a:tc>
                  <a:txBody>
                    <a:bodyPr/>
                    <a:lstStyle/>
                    <a:p>
                      <a:r>
                        <a:rPr lang="tr-TR" sz="1300" cap="none" spc="0">
                          <a:solidFill>
                            <a:schemeClr val="tx1"/>
                          </a:solidFill>
                        </a:rPr>
                        <a:t>Orta kalite, düşük maliyet</a:t>
                      </a:r>
                    </a:p>
                  </a:txBody>
                  <a:tcPr marL="110421" marR="84940" marT="84940" marB="84940" anchor="ctr"/>
                </a:tc>
                <a:extLst>
                  <a:ext uri="{0D108BD9-81ED-4DB2-BD59-A6C34878D82A}">
                    <a16:rowId xmlns:a16="http://schemas.microsoft.com/office/drawing/2014/main" val="1007871456"/>
                  </a:ext>
                </a:extLst>
              </a:tr>
              <a:tr h="583178">
                <a:tc>
                  <a:txBody>
                    <a:bodyPr/>
                    <a:lstStyle/>
                    <a:p>
                      <a:r>
                        <a:rPr lang="tr-TR" sz="1300" cap="none" spc="0">
                          <a:solidFill>
                            <a:schemeClr val="tx1"/>
                          </a:solidFill>
                        </a:rPr>
                        <a:t>Teknik e-posta yazımı</a:t>
                      </a:r>
                    </a:p>
                  </a:txBody>
                  <a:tcPr marL="110421" marR="84940" marT="84940" marB="84940" anchor="ctr"/>
                </a:tc>
                <a:tc>
                  <a:txBody>
                    <a:bodyPr/>
                    <a:lstStyle/>
                    <a:p>
                      <a:r>
                        <a:rPr lang="tr-TR" sz="1300" cap="none" spc="0">
                          <a:solidFill>
                            <a:schemeClr val="tx1"/>
                          </a:solidFill>
                        </a:rPr>
                        <a:t>Claude 3 Haiku</a:t>
                      </a:r>
                    </a:p>
                  </a:txBody>
                  <a:tcPr marL="110421" marR="84940" marT="84940" marB="84940" anchor="ctr"/>
                </a:tc>
                <a:tc>
                  <a:txBody>
                    <a:bodyPr/>
                    <a:lstStyle/>
                    <a:p>
                      <a:r>
                        <a:rPr lang="tr-TR" sz="1300" cap="none" spc="0">
                          <a:solidFill>
                            <a:schemeClr val="tx1"/>
                          </a:solidFill>
                        </a:rPr>
                        <a:t>Dengeli çözüm</a:t>
                      </a:r>
                    </a:p>
                  </a:txBody>
                  <a:tcPr marL="110421" marR="84940" marT="84940" marB="84940" anchor="ctr"/>
                </a:tc>
                <a:extLst>
                  <a:ext uri="{0D108BD9-81ED-4DB2-BD59-A6C34878D82A}">
                    <a16:rowId xmlns:a16="http://schemas.microsoft.com/office/drawing/2014/main" val="2083547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32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913F1C-A0D1-88BD-F881-707B7A61E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6328800" cy="1112836"/>
          </a:xfrm>
        </p:spPr>
        <p:txBody>
          <a:bodyPr>
            <a:normAutofit/>
          </a:bodyPr>
          <a:lstStyle/>
          <a:p>
            <a:pPr algn="ctr"/>
            <a:r>
              <a:rPr lang="tr-TR" b="1">
                <a:latin typeface="Times New Roman" panose="02020603050405020304" pitchFamily="18" charset="0"/>
                <a:cs typeface="Times New Roman" panose="02020603050405020304" pitchFamily="18" charset="0"/>
              </a:rPr>
              <a:t>Giriş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38C4CE4A-ED03-1189-061B-628CB83672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490757"/>
              </p:ext>
            </p:extLst>
          </p:nvPr>
        </p:nvGraphicFramePr>
        <p:xfrm>
          <a:off x="989400" y="1864801"/>
          <a:ext cx="6328800" cy="391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Resim 9" descr="omurgasız, selentere, hafif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479572FE-6E7C-6650-BFCB-FAED607E57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3" r="35643" b="-1"/>
          <a:stretch>
            <a:fillRect/>
          </a:stretch>
        </p:blipFill>
        <p:spPr>
          <a:xfrm>
            <a:off x="7766050" y="540000"/>
            <a:ext cx="3884962" cy="5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90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177F10-726C-4A43-47CE-3CA9D05F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SONUÇ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3F5CEB-F595-87F7-60EA-70E9DA825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tr-TR" b="1" dirty="0"/>
              <a:t>Deneysel Senaryoların Ortak Gözlemleri:</a:t>
            </a:r>
            <a:endParaRPr lang="tr-TR" dirty="0"/>
          </a:p>
          <a:p>
            <a:r>
              <a:rPr lang="tr-TR" b="1" dirty="0" err="1"/>
              <a:t>Prompt</a:t>
            </a:r>
            <a:r>
              <a:rPr lang="tr-TR" b="1" dirty="0"/>
              <a:t> kalitesi</a:t>
            </a:r>
            <a:r>
              <a:rPr lang="tr-TR" dirty="0"/>
              <a:t>, modelin çıktısı üzerinde </a:t>
            </a:r>
            <a:r>
              <a:rPr lang="tr-TR" b="1" dirty="0"/>
              <a:t>doğrudan belirleyici</a:t>
            </a:r>
            <a:endParaRPr lang="tr-TR" dirty="0"/>
          </a:p>
          <a:p>
            <a:r>
              <a:rPr lang="tr-TR" b="1" dirty="0"/>
              <a:t>D&amp;D uygulaması:</a:t>
            </a:r>
            <a:r>
              <a:rPr lang="tr-TR" dirty="0"/>
              <a:t> Etik, yaratıcı ve sistemsel anlatı başarıyla sürdürüldü</a:t>
            </a:r>
          </a:p>
          <a:p>
            <a:r>
              <a:rPr lang="tr-TR" b="1" dirty="0"/>
              <a:t>Rapor üretimi:</a:t>
            </a:r>
            <a:r>
              <a:rPr lang="tr-TR" dirty="0"/>
              <a:t> Yinelemeli </a:t>
            </a:r>
            <a:r>
              <a:rPr lang="tr-TR" dirty="0" err="1"/>
              <a:t>prompt</a:t>
            </a:r>
            <a:r>
              <a:rPr lang="tr-TR" dirty="0"/>
              <a:t> tasarımı = yapılandırılmış teknik çıktı</a:t>
            </a:r>
          </a:p>
          <a:p>
            <a:r>
              <a:rPr lang="tr-TR" b="1" dirty="0"/>
              <a:t>RAG uygulaması:</a:t>
            </a:r>
            <a:r>
              <a:rPr lang="tr-TR" dirty="0"/>
              <a:t> Düşük kaynakla çalışan sistemde yüksek doğruluklu, kaynaklı yanıtlar üretildi</a:t>
            </a:r>
          </a:p>
          <a:p>
            <a:pPr marL="36900" indent="0">
              <a:buNone/>
            </a:pPr>
            <a:r>
              <a:rPr lang="tr-TR" dirty="0"/>
              <a:t>🔍 </a:t>
            </a:r>
            <a:r>
              <a:rPr lang="tr-TR" b="1" dirty="0"/>
              <a:t>Genel Sonuçlar:</a:t>
            </a:r>
            <a:endParaRPr lang="tr-TR" dirty="0"/>
          </a:p>
          <a:p>
            <a:r>
              <a:rPr lang="tr-TR" dirty="0"/>
              <a:t>Güçlü model ≠ Başarılı sonuç</a:t>
            </a:r>
          </a:p>
          <a:p>
            <a:r>
              <a:rPr lang="tr-TR" dirty="0"/>
              <a:t>Doğru </a:t>
            </a:r>
            <a:r>
              <a:rPr lang="tr-TR" dirty="0" err="1"/>
              <a:t>prompt</a:t>
            </a:r>
            <a:r>
              <a:rPr lang="tr-TR" dirty="0"/>
              <a:t> + doğru mimari = </a:t>
            </a:r>
            <a:r>
              <a:rPr lang="tr-TR" b="1" dirty="0"/>
              <a:t>Maliyet etkin, kaliteli çıktı</a:t>
            </a:r>
            <a:endParaRPr lang="tr-TR" dirty="0"/>
          </a:p>
          <a:p>
            <a:r>
              <a:rPr lang="tr-TR" dirty="0"/>
              <a:t>Görev türüne göre model ve yapılandırma seçimi şart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79203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0A125F-0A0C-7166-D20C-9943E808B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tr-TR" b="1" dirty="0"/>
              <a:t>Bu çalışma ne gösterdi?</a:t>
            </a:r>
            <a:endParaRPr lang="tr-TR" dirty="0"/>
          </a:p>
          <a:p>
            <a:r>
              <a:rPr lang="tr-TR" dirty="0" err="1"/>
              <a:t>LLM’ler</a:t>
            </a:r>
            <a:r>
              <a:rPr lang="tr-TR" dirty="0"/>
              <a:t> doğru stratejilerle çok daha </a:t>
            </a:r>
            <a:r>
              <a:rPr lang="tr-TR" b="1" dirty="0"/>
              <a:t>verimli, ucuz ve hedef odaklı</a:t>
            </a:r>
            <a:r>
              <a:rPr lang="tr-TR" dirty="0"/>
              <a:t> kullanılabilir</a:t>
            </a:r>
          </a:p>
          <a:p>
            <a:r>
              <a:rPr lang="tr-TR" b="1" dirty="0" err="1"/>
              <a:t>Prompt</a:t>
            </a:r>
            <a:r>
              <a:rPr lang="tr-TR" b="1" dirty="0"/>
              <a:t> mühendisliği</a:t>
            </a:r>
            <a:r>
              <a:rPr lang="tr-TR" dirty="0"/>
              <a:t>, model çıktısında hem kaliteyi hem maliyeti belirleyen anahtar</a:t>
            </a:r>
          </a:p>
          <a:p>
            <a:r>
              <a:rPr lang="tr-TR" dirty="0"/>
              <a:t>Uygulamalı deneyler sayesinde, LLM mimarileri gerçek dünya senaryolarına başarıyla entegre edildi</a:t>
            </a:r>
          </a:p>
          <a:p>
            <a:pPr marL="36900" indent="0">
              <a:buNone/>
            </a:pPr>
            <a:r>
              <a:rPr lang="tr-TR" dirty="0"/>
              <a:t>🚀 </a:t>
            </a:r>
            <a:r>
              <a:rPr lang="tr-TR" b="1" dirty="0"/>
              <a:t>Geleceğe Yönelik Öneriler:</a:t>
            </a:r>
            <a:endParaRPr lang="tr-TR" dirty="0"/>
          </a:p>
          <a:p>
            <a:r>
              <a:rPr lang="tr-TR" dirty="0"/>
              <a:t>Sistemlerin kullanıcı arayüzleriyle genişletilmesi (</a:t>
            </a:r>
            <a:r>
              <a:rPr lang="tr-TR" dirty="0" err="1"/>
              <a:t>chatbot</a:t>
            </a:r>
            <a:r>
              <a:rPr lang="tr-TR" dirty="0"/>
              <a:t>, web arayüzü)</a:t>
            </a:r>
          </a:p>
          <a:p>
            <a:r>
              <a:rPr lang="tr-TR" dirty="0"/>
              <a:t>Mobil cihazlar ve </a:t>
            </a:r>
            <a:r>
              <a:rPr lang="tr-TR" dirty="0" err="1"/>
              <a:t>edge</a:t>
            </a:r>
            <a:r>
              <a:rPr lang="tr-TR" dirty="0"/>
              <a:t> cihazlara entegre hafif modeller</a:t>
            </a:r>
          </a:p>
          <a:p>
            <a:r>
              <a:rPr lang="tr-TR" dirty="0"/>
              <a:t>Hibrit mimarilerle (RAG + </a:t>
            </a:r>
            <a:r>
              <a:rPr lang="tr-TR" dirty="0" err="1"/>
              <a:t>cache</a:t>
            </a:r>
            <a:r>
              <a:rPr lang="tr-TR" dirty="0"/>
              <a:t> + kaliteye göre model geçişi) üretim ortamına geçiş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4391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D2849A-79F8-ECB1-5FC2-24F28B35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77814"/>
            <a:ext cx="9440034" cy="10170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SON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0B9AA0-1113-1330-3981-62179B743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693" y="5494872"/>
            <a:ext cx="9440034" cy="6524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 err="1">
                <a:solidFill>
                  <a:schemeClr val="tx1"/>
                </a:solidFill>
              </a:rPr>
              <a:t>Sunumumuzu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ilgiyle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dinlediğiniz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için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teşekkür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ederiz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7" name="Graphic 6" descr="Sorular">
            <a:extLst>
              <a:ext uri="{FF2B5EF4-FFF2-40B4-BE49-F238E27FC236}">
                <a16:creationId xmlns:a16="http://schemas.microsoft.com/office/drawing/2014/main" id="{AA8622A4-FFC9-7A2F-1273-5378B9DDA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3378" y="1064806"/>
            <a:ext cx="2782808" cy="278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50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DEDBD2-476F-B640-970E-7C456157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tr-TR" dirty="0"/>
              <a:t>PROJENİN AMACI</a:t>
            </a: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13895151-67E0-D0B5-7215-BA365522A0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29803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2588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792C77-F0B0-9F22-236C-3455E70C1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tr-TR"/>
              <a:t>TEORİK ARKA PLAN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D9F4241-F0FE-2327-0F1A-B3FF8BEEE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pPr marL="36900" indent="0">
              <a:lnSpc>
                <a:spcPct val="90000"/>
              </a:lnSpc>
              <a:buClr>
                <a:srgbClr val="C48521"/>
              </a:buClr>
              <a:buNone/>
            </a:pPr>
            <a:r>
              <a:rPr lang="tr-TR" sz="1500" b="1" dirty="0"/>
              <a:t>YAPAY ZEKA NEDİR?</a:t>
            </a:r>
          </a:p>
          <a:p>
            <a:pPr>
              <a:lnSpc>
                <a:spcPct val="90000"/>
              </a:lnSpc>
              <a:buClr>
                <a:srgbClr val="C48521"/>
              </a:buClr>
            </a:pPr>
            <a:r>
              <a:rPr lang="tr-TR" sz="1500" dirty="0"/>
              <a:t>İnsan zekâsını taklit eden sistemlerdir.</a:t>
            </a:r>
          </a:p>
          <a:p>
            <a:pPr>
              <a:lnSpc>
                <a:spcPct val="90000"/>
              </a:lnSpc>
              <a:buClr>
                <a:srgbClr val="C48521"/>
              </a:buClr>
            </a:pPr>
            <a:r>
              <a:rPr lang="tr-TR" sz="1500" dirty="0"/>
              <a:t>Öğrenme, akıl yürütme, problem çözme ve dil işleme gibi görevleri yerine getirir.</a:t>
            </a:r>
          </a:p>
          <a:p>
            <a:pPr marL="36900" indent="0">
              <a:lnSpc>
                <a:spcPct val="90000"/>
              </a:lnSpc>
              <a:buClr>
                <a:srgbClr val="C48521"/>
              </a:buClr>
              <a:buNone/>
            </a:pPr>
            <a:r>
              <a:rPr lang="tr-TR" sz="1500" b="1" dirty="0"/>
              <a:t>DOĞAL DİL İŞLEME (NLP)</a:t>
            </a:r>
          </a:p>
          <a:p>
            <a:pPr>
              <a:lnSpc>
                <a:spcPct val="90000"/>
              </a:lnSpc>
              <a:buClr>
                <a:srgbClr val="C48521"/>
              </a:buClr>
            </a:pPr>
            <a:r>
              <a:rPr lang="tr-TR" sz="1500" dirty="0"/>
              <a:t>Bilgisayarların insan dilini </a:t>
            </a:r>
            <a:r>
              <a:rPr lang="tr-TR" sz="1500" b="1" dirty="0"/>
              <a:t>anlaması, işlemesi ve üretmesini</a:t>
            </a:r>
            <a:r>
              <a:rPr lang="tr-TR" sz="1500" dirty="0"/>
              <a:t> sağlar.</a:t>
            </a:r>
          </a:p>
          <a:p>
            <a:pPr>
              <a:lnSpc>
                <a:spcPct val="90000"/>
              </a:lnSpc>
              <a:buClr>
                <a:srgbClr val="C48521"/>
              </a:buClr>
            </a:pPr>
            <a:r>
              <a:rPr lang="tr-TR" sz="1500" dirty="0"/>
              <a:t>1950’lerden bu yana gelişmiş, günümüzde </a:t>
            </a:r>
            <a:r>
              <a:rPr lang="tr-TR" sz="1500" dirty="0" err="1"/>
              <a:t>LLM’lerle</a:t>
            </a:r>
            <a:r>
              <a:rPr lang="tr-TR" sz="1500" dirty="0"/>
              <a:t> ileri seviyeye taşınmıştır.</a:t>
            </a:r>
          </a:p>
          <a:p>
            <a:pPr marL="36900" indent="0">
              <a:lnSpc>
                <a:spcPct val="90000"/>
              </a:lnSpc>
              <a:buClr>
                <a:srgbClr val="C48521"/>
              </a:buClr>
              <a:buNone/>
            </a:pPr>
            <a:endParaRPr lang="tr-TR" sz="1500" dirty="0"/>
          </a:p>
        </p:txBody>
      </p:sp>
      <p:pic>
        <p:nvPicPr>
          <p:cNvPr id="5" name="Resim 4" descr="sanat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3C963A7E-D2FC-0CC0-0B00-523DE412B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5" r="27746" b="1"/>
          <a:stretch>
            <a:fillRect/>
          </a:stretch>
        </p:blipFill>
        <p:spPr>
          <a:xfrm>
            <a:off x="7066562" y="2132822"/>
            <a:ext cx="4065459" cy="325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7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2835BC-9FAA-5F94-4186-D3BC622DD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3078749" cy="4058751"/>
          </a:xfrm>
        </p:spPr>
        <p:txBody>
          <a:bodyPr anchor="t">
            <a:normAutofit/>
          </a:bodyPr>
          <a:lstStyle/>
          <a:p>
            <a:pPr marL="36900" indent="0">
              <a:lnSpc>
                <a:spcPct val="90000"/>
              </a:lnSpc>
              <a:buNone/>
            </a:pPr>
            <a:r>
              <a:rPr lang="tr-TR" sz="1200" b="1"/>
              <a:t>BÜYÜK DİL MODELLERİ (LLM)</a:t>
            </a:r>
          </a:p>
          <a:p>
            <a:pPr>
              <a:lnSpc>
                <a:spcPct val="90000"/>
              </a:lnSpc>
            </a:pPr>
            <a:r>
              <a:rPr lang="tr-TR" sz="1200"/>
              <a:t>Milyarlarca parametreye sahip derin öğrenme tabanlı dil modelleridir.</a:t>
            </a:r>
          </a:p>
          <a:p>
            <a:pPr>
              <a:lnSpc>
                <a:spcPct val="90000"/>
              </a:lnSpc>
            </a:pPr>
            <a:r>
              <a:rPr lang="tr-TR" sz="1200"/>
              <a:t>Görevleri:</a:t>
            </a:r>
          </a:p>
          <a:p>
            <a:pPr lvl="1">
              <a:lnSpc>
                <a:spcPct val="90000"/>
              </a:lnSpc>
            </a:pPr>
            <a:r>
              <a:rPr lang="tr-TR" sz="1200"/>
              <a:t>Metin üretimi, özetleme, çeviri, soru-cevap, kod yazma</a:t>
            </a:r>
          </a:p>
          <a:p>
            <a:pPr marL="36900" indent="0">
              <a:lnSpc>
                <a:spcPct val="90000"/>
              </a:lnSpc>
              <a:buNone/>
            </a:pPr>
            <a:r>
              <a:rPr lang="tr-TR" sz="1200" b="1"/>
              <a:t>LLM’LERİN SORUNLARI</a:t>
            </a:r>
          </a:p>
          <a:p>
            <a:pPr>
              <a:lnSpc>
                <a:spcPct val="90000"/>
              </a:lnSpc>
            </a:pPr>
            <a:r>
              <a:rPr lang="tr-TR" sz="1200" b="1"/>
              <a:t>Halüsinasyon:</a:t>
            </a:r>
            <a:r>
              <a:rPr lang="tr-TR" sz="1200"/>
              <a:t> Gerçek olmayan bilgi üretimi</a:t>
            </a:r>
          </a:p>
          <a:p>
            <a:pPr>
              <a:lnSpc>
                <a:spcPct val="90000"/>
              </a:lnSpc>
            </a:pPr>
            <a:r>
              <a:rPr lang="tr-TR" sz="1200" b="1"/>
              <a:t>Yüksek maliyet:</a:t>
            </a:r>
            <a:r>
              <a:rPr lang="tr-TR" sz="1200"/>
              <a:t> Token bazlı ücretlendirme</a:t>
            </a:r>
          </a:p>
          <a:p>
            <a:pPr>
              <a:lnSpc>
                <a:spcPct val="90000"/>
              </a:lnSpc>
            </a:pPr>
            <a:r>
              <a:rPr lang="tr-TR" sz="1200" b="1"/>
              <a:t>Ölçeklenebilirlik:</a:t>
            </a:r>
            <a:r>
              <a:rPr lang="tr-TR" sz="1200"/>
              <a:t> Aynı anda çok kullanıcıya hizmette zorluk</a:t>
            </a:r>
          </a:p>
          <a:p>
            <a:pPr>
              <a:lnSpc>
                <a:spcPct val="90000"/>
              </a:lnSpc>
            </a:pPr>
            <a:r>
              <a:rPr lang="tr-TR" sz="1200" b="1"/>
              <a:t>Veri güncelliği:</a:t>
            </a:r>
            <a:r>
              <a:rPr lang="tr-TR" sz="1200"/>
              <a:t> Eğitim seti tarihli olduğundan yeni bilgi eksikliği</a:t>
            </a:r>
          </a:p>
          <a:p>
            <a:pPr marL="36900" indent="0">
              <a:lnSpc>
                <a:spcPct val="90000"/>
              </a:lnSpc>
              <a:buNone/>
            </a:pPr>
            <a:endParaRPr lang="tr-TR" sz="1200"/>
          </a:p>
        </p:txBody>
      </p:sp>
      <p:pic>
        <p:nvPicPr>
          <p:cNvPr id="23" name="Picture 20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552950" y="1"/>
            <a:ext cx="7639050" cy="6858000"/>
          </a:xfrm>
          <a:prstGeom prst="rect">
            <a:avLst/>
          </a:prstGeom>
        </p:spPr>
      </p:pic>
      <p:pic>
        <p:nvPicPr>
          <p:cNvPr id="19" name="Resim 18" descr="diyagram, taslak, çizim, teknik çizi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1539D3E7-F538-D5AE-4EEB-978E57C30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360" y="-1"/>
            <a:ext cx="6898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53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Resim 8" descr="bilgisayar oyunu, çizgi film, kurgu edebiyat, Aksiyon-macera oyunu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7C9BBA66-4650-A415-98A7-4C4E49EB4C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F38280D6-2593-DDE6-CAB5-9C70709DD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400"/>
              <a:t>Uygulama 1 – D&amp;D Rol Yapma Deneyi (ChatGPT)</a:t>
            </a:r>
            <a:endParaRPr lang="tr-TR" sz="340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53BA6A-1309-A897-BE06-A9429CAB2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 anchor="ctr">
            <a:normAutofit/>
          </a:bodyPr>
          <a:lstStyle/>
          <a:p>
            <a:pPr marL="36900" indent="0">
              <a:lnSpc>
                <a:spcPct val="90000"/>
              </a:lnSpc>
              <a:buClr>
                <a:srgbClr val="E4EA3A"/>
              </a:buClr>
              <a:buNone/>
            </a:pPr>
            <a:r>
              <a:rPr lang="tr-TR" sz="1700" b="1" dirty="0"/>
              <a:t>Amaç:</a:t>
            </a:r>
            <a:br>
              <a:rPr lang="tr-TR" sz="1700" dirty="0"/>
            </a:br>
            <a:r>
              <a:rPr lang="tr-TR" sz="1700" dirty="0" err="1"/>
              <a:t>LLM’in</a:t>
            </a:r>
            <a:r>
              <a:rPr lang="tr-TR" sz="1700" dirty="0"/>
              <a:t> bir hikâye anlatıcısı gibi davranarak yapılandırılmış bir senaryoyu ne kadar sürdürülebilir, gerçekçi ve etkileyici yürütebildiğini test etmek</a:t>
            </a:r>
          </a:p>
          <a:p>
            <a:pPr marL="36900" indent="0">
              <a:lnSpc>
                <a:spcPct val="90000"/>
              </a:lnSpc>
              <a:buClr>
                <a:srgbClr val="E4EA3A"/>
              </a:buClr>
              <a:buNone/>
            </a:pPr>
            <a:r>
              <a:rPr lang="tr-TR" sz="1700" b="1" dirty="0"/>
              <a:t>Yöntem:</a:t>
            </a:r>
            <a:endParaRPr lang="tr-TR" sz="1700" dirty="0"/>
          </a:p>
          <a:p>
            <a:pPr>
              <a:lnSpc>
                <a:spcPct val="90000"/>
              </a:lnSpc>
              <a:buClr>
                <a:srgbClr val="E4EA3A"/>
              </a:buClr>
            </a:pPr>
            <a:r>
              <a:rPr lang="tr-TR" sz="1700" dirty="0" err="1"/>
              <a:t>ChatGPT’ye</a:t>
            </a:r>
            <a:r>
              <a:rPr lang="tr-TR" sz="1700" dirty="0"/>
              <a:t>, Dungeon Master olarak rol yapması için detaylı </a:t>
            </a:r>
            <a:r>
              <a:rPr lang="tr-TR" sz="1700" dirty="0" err="1"/>
              <a:t>prompt</a:t>
            </a:r>
            <a:r>
              <a:rPr lang="tr-TR" sz="1700" dirty="0"/>
              <a:t> verildi</a:t>
            </a:r>
          </a:p>
          <a:p>
            <a:pPr>
              <a:lnSpc>
                <a:spcPct val="90000"/>
              </a:lnSpc>
              <a:buClr>
                <a:srgbClr val="E4EA3A"/>
              </a:buClr>
            </a:pPr>
            <a:r>
              <a:rPr lang="tr-TR" sz="1700" dirty="0"/>
              <a:t>Oyuncu karakter: 1 Gerçek oyuncu, Anlatıcı(AI)</a:t>
            </a:r>
          </a:p>
          <a:p>
            <a:pPr>
              <a:lnSpc>
                <a:spcPct val="90000"/>
              </a:lnSpc>
              <a:buClr>
                <a:srgbClr val="E4EA3A"/>
              </a:buClr>
            </a:pPr>
            <a:r>
              <a:rPr lang="tr-TR" sz="1700" dirty="0"/>
              <a:t>Senaryo: </a:t>
            </a:r>
            <a:r>
              <a:rPr lang="tr-TR" sz="1700" dirty="0" err="1"/>
              <a:t>Forgotten</a:t>
            </a:r>
            <a:r>
              <a:rPr lang="tr-TR" sz="1700" dirty="0"/>
              <a:t> </a:t>
            </a:r>
            <a:r>
              <a:rPr lang="tr-TR" sz="1700" dirty="0" err="1"/>
              <a:t>Realms</a:t>
            </a:r>
            <a:r>
              <a:rPr lang="tr-TR" sz="1700" dirty="0"/>
              <a:t> evreni – </a:t>
            </a:r>
            <a:r>
              <a:rPr lang="tr-TR" sz="1700" dirty="0" err="1"/>
              <a:t>Marmarland</a:t>
            </a:r>
            <a:r>
              <a:rPr lang="tr-TR" sz="1700" dirty="0"/>
              <a:t> kasabası</a:t>
            </a:r>
          </a:p>
          <a:p>
            <a:pPr marL="36900" indent="0">
              <a:lnSpc>
                <a:spcPct val="90000"/>
              </a:lnSpc>
              <a:buClr>
                <a:srgbClr val="E4EA3A"/>
              </a:buClr>
              <a:buNone/>
            </a:pPr>
            <a:r>
              <a:rPr lang="tr-TR" sz="1700" b="1" dirty="0"/>
              <a:t>Sonuç:</a:t>
            </a:r>
            <a:endParaRPr lang="tr-TR" sz="1700" dirty="0"/>
          </a:p>
          <a:p>
            <a:pPr>
              <a:lnSpc>
                <a:spcPct val="90000"/>
              </a:lnSpc>
              <a:buClr>
                <a:srgbClr val="E4EA3A"/>
              </a:buClr>
            </a:pPr>
            <a:r>
              <a:rPr lang="tr-TR" sz="1700" dirty="0"/>
              <a:t>Model, anlatı bütünlüğünü korudu</a:t>
            </a:r>
          </a:p>
          <a:p>
            <a:pPr>
              <a:lnSpc>
                <a:spcPct val="90000"/>
              </a:lnSpc>
              <a:buClr>
                <a:srgbClr val="E4EA3A"/>
              </a:buClr>
            </a:pPr>
            <a:r>
              <a:rPr lang="tr-TR" sz="1700" dirty="0"/>
              <a:t>NPC tepkileri ve karar sonuçları etik çatışmalara göre yönlendirildi</a:t>
            </a:r>
          </a:p>
          <a:p>
            <a:pPr>
              <a:lnSpc>
                <a:spcPct val="90000"/>
              </a:lnSpc>
              <a:buClr>
                <a:srgbClr val="E4EA3A"/>
              </a:buClr>
            </a:pPr>
            <a:r>
              <a:rPr lang="tr-TR" sz="1700" dirty="0"/>
              <a:t>Başarıda en büyük etken: </a:t>
            </a:r>
            <a:r>
              <a:rPr lang="tr-TR" sz="1700" b="1" dirty="0"/>
              <a:t>detaylı ve kurallı </a:t>
            </a:r>
            <a:r>
              <a:rPr lang="tr-TR" sz="1700" b="1" dirty="0" err="1"/>
              <a:t>prompt</a:t>
            </a:r>
            <a:endParaRPr lang="tr-TR" sz="1700" dirty="0"/>
          </a:p>
          <a:p>
            <a:pPr>
              <a:lnSpc>
                <a:spcPct val="90000"/>
              </a:lnSpc>
              <a:buClr>
                <a:srgbClr val="E4EA3A"/>
              </a:buClr>
            </a:pPr>
            <a:endParaRPr lang="tr-TR" sz="1700" dirty="0"/>
          </a:p>
        </p:txBody>
      </p:sp>
    </p:spTree>
    <p:extLst>
      <p:ext uri="{BB962C8B-B14F-4D97-AF65-F5344CB8AC3E}">
        <p14:creationId xmlns:p14="http://schemas.microsoft.com/office/powerpoint/2010/main" val="212309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bilgisayar oyunu, çizgi film, kurgu edebiyat, Aksiyon-macera oyunu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FFFF45BA-E03D-DB7C-60A5-E6482D4F235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0E2377-DCE0-804D-A54C-D386EB37A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 anchor="ctr">
            <a:normAutofit/>
          </a:bodyPr>
          <a:lstStyle/>
          <a:p>
            <a:pPr marL="36900" indent="0">
              <a:lnSpc>
                <a:spcPct val="90000"/>
              </a:lnSpc>
              <a:buClr>
                <a:srgbClr val="E4EA3A"/>
              </a:buClr>
              <a:buNone/>
            </a:pPr>
            <a:r>
              <a:rPr lang="tr-TR" sz="1700" b="1" dirty="0"/>
              <a:t>Deneyin Amacı:</a:t>
            </a:r>
          </a:p>
          <a:p>
            <a:pPr>
              <a:lnSpc>
                <a:spcPct val="90000"/>
              </a:lnSpc>
              <a:buClr>
                <a:srgbClr val="E4EA3A"/>
              </a:buClr>
            </a:pPr>
            <a:r>
              <a:rPr lang="tr-TR" sz="1700"/>
              <a:t>Bu deneyin amacı, bir yapay zeka aracı olan </a:t>
            </a:r>
            <a:r>
              <a:rPr lang="tr-TR" sz="1700" err="1"/>
              <a:t>ChatGPT’nin</a:t>
            </a:r>
            <a:r>
              <a:rPr lang="tr-TR" sz="1700"/>
              <a:t>, bir </a:t>
            </a:r>
            <a:r>
              <a:rPr lang="tr-TR" sz="1700" err="1"/>
              <a:t>Dungeons</a:t>
            </a:r>
            <a:r>
              <a:rPr lang="tr-TR" sz="1700"/>
              <a:t> &amp; </a:t>
            </a:r>
            <a:r>
              <a:rPr lang="tr-TR" sz="1700" err="1"/>
              <a:t>Dragons</a:t>
            </a:r>
            <a:r>
              <a:rPr lang="tr-TR" sz="1700"/>
              <a:t> (D&amp;D) macerasında Dungeon Master (DM) rolünü ne derece etkili bir şekilde yerine getirebildiğini gözlemlemek, yaratıcı anlatım gücünü, kurallara uygunluk derecesini ve oyuncuya verdiği özgürlük seviyesini değerlendirmektir.</a:t>
            </a:r>
          </a:p>
          <a:p>
            <a:pPr marL="36900" indent="0">
              <a:lnSpc>
                <a:spcPct val="90000"/>
              </a:lnSpc>
              <a:buClr>
                <a:srgbClr val="E4EA3A"/>
              </a:buClr>
              <a:buNone/>
            </a:pPr>
            <a:r>
              <a:rPr lang="tr-TR" sz="1700" b="1" dirty="0"/>
              <a:t>Deneyin Yapısı:</a:t>
            </a:r>
          </a:p>
          <a:p>
            <a:pPr>
              <a:lnSpc>
                <a:spcPct val="90000"/>
              </a:lnSpc>
              <a:buClr>
                <a:srgbClr val="E4EA3A"/>
              </a:buClr>
            </a:pPr>
            <a:r>
              <a:rPr lang="tr-TR" sz="1700"/>
              <a:t>Oyuncu olarak ben, özgün bir karakter yarattım: </a:t>
            </a:r>
            <a:r>
              <a:rPr lang="tr-TR" sz="1700" i="1" err="1"/>
              <a:t>Tez_Bitirici</a:t>
            </a:r>
            <a:r>
              <a:rPr lang="tr-TR" sz="1700"/>
              <a:t>, intikam yemini etmiş bir insan </a:t>
            </a:r>
            <a:r>
              <a:rPr lang="tr-TR" sz="1700" err="1"/>
              <a:t>paladin</a:t>
            </a:r>
            <a:r>
              <a:rPr lang="tr-TR" sz="1700"/>
              <a:t>.</a:t>
            </a:r>
          </a:p>
          <a:p>
            <a:pPr>
              <a:lnSpc>
                <a:spcPct val="90000"/>
              </a:lnSpc>
              <a:buClr>
                <a:srgbClr val="E4EA3A"/>
              </a:buClr>
            </a:pPr>
            <a:r>
              <a:rPr lang="tr-TR" sz="1700" err="1"/>
              <a:t>ChatGPT</a:t>
            </a:r>
            <a:r>
              <a:rPr lang="tr-TR" sz="1700"/>
              <a:t>, Unutulmuş Diyarlar (</a:t>
            </a:r>
            <a:r>
              <a:rPr lang="tr-TR" sz="1700" err="1"/>
              <a:t>Forgotten</a:t>
            </a:r>
            <a:r>
              <a:rPr lang="tr-TR" sz="1700"/>
              <a:t> </a:t>
            </a:r>
            <a:r>
              <a:rPr lang="tr-TR" sz="1700" err="1"/>
              <a:t>Realms</a:t>
            </a:r>
            <a:r>
              <a:rPr lang="tr-TR" sz="1700"/>
              <a:t>) evreninde geçen, </a:t>
            </a:r>
            <a:r>
              <a:rPr lang="tr-TR" sz="1700" err="1"/>
              <a:t>Marmarland</a:t>
            </a:r>
            <a:r>
              <a:rPr lang="tr-TR" sz="1700"/>
              <a:t> adlı bir sınır kasabasını merkez alan özgün bir başlangıç macerası hazırladı.</a:t>
            </a:r>
          </a:p>
          <a:p>
            <a:pPr>
              <a:lnSpc>
                <a:spcPct val="90000"/>
              </a:lnSpc>
              <a:buClr>
                <a:srgbClr val="E4EA3A"/>
              </a:buClr>
            </a:pPr>
            <a:r>
              <a:rPr lang="tr-TR" sz="1700"/>
              <a:t>DM rolünü üstlenen </a:t>
            </a:r>
            <a:r>
              <a:rPr lang="tr-TR" sz="1700" err="1"/>
              <a:t>ChatGPT</a:t>
            </a:r>
            <a:r>
              <a:rPr lang="tr-TR" sz="1700"/>
              <a:t>, ortam betimlemeleri, NPC etkileşimleri ve eylem sonuçları dahil olmak üzere tüm anlatımı yönetti.</a:t>
            </a:r>
          </a:p>
          <a:p>
            <a:pPr>
              <a:lnSpc>
                <a:spcPct val="90000"/>
              </a:lnSpc>
              <a:buClr>
                <a:srgbClr val="E4EA3A"/>
              </a:buClr>
            </a:pPr>
            <a:r>
              <a:rPr lang="tr-TR" sz="1700"/>
              <a:t>Karakterin tüm eylemleri kullanıcı (ben) tarafından belirlendi; </a:t>
            </a:r>
            <a:r>
              <a:rPr lang="tr-TR" sz="1700" err="1"/>
              <a:t>ChatGPT</a:t>
            </a:r>
            <a:r>
              <a:rPr lang="tr-TR" sz="1700"/>
              <a:t> sadece dünya ve tepkileri sundu.</a:t>
            </a:r>
          </a:p>
          <a:p>
            <a:pPr>
              <a:lnSpc>
                <a:spcPct val="90000"/>
              </a:lnSpc>
              <a:buClr>
                <a:srgbClr val="E4EA3A"/>
              </a:buClr>
            </a:pPr>
            <a:endParaRPr lang="tr-TR" sz="1700" dirty="0"/>
          </a:p>
        </p:txBody>
      </p:sp>
    </p:spTree>
    <p:extLst>
      <p:ext uri="{BB962C8B-B14F-4D97-AF65-F5344CB8AC3E}">
        <p14:creationId xmlns:p14="http://schemas.microsoft.com/office/powerpoint/2010/main" val="1949085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 descr="bilgisayar oyunu, çizgi film, kurgu edebiyat, Aksiyon-macera oyunu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1793A3CE-1298-01A6-AFB9-BB7FBA7D2ED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CB2CCA-F640-EF42-7713-BBCB02E6F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058751"/>
          </a:xfrm>
        </p:spPr>
        <p:txBody>
          <a:bodyPr anchor="ctr">
            <a:normAutofit/>
          </a:bodyPr>
          <a:lstStyle/>
          <a:p>
            <a:pPr marL="36900" indent="0">
              <a:lnSpc>
                <a:spcPct val="90000"/>
              </a:lnSpc>
              <a:buClr>
                <a:srgbClr val="E4EA3A"/>
              </a:buClr>
              <a:buNone/>
            </a:pPr>
            <a:r>
              <a:rPr lang="tr-TR" b="1" dirty="0"/>
              <a:t>Gözlemler:</a:t>
            </a:r>
            <a:endParaRPr lang="tr-TR" b="1"/>
          </a:p>
          <a:p>
            <a:pPr>
              <a:lnSpc>
                <a:spcPct val="90000"/>
              </a:lnSpc>
              <a:buClr>
                <a:srgbClr val="E4EA3A"/>
              </a:buClr>
            </a:pPr>
            <a:r>
              <a:rPr lang="tr-TR" b="1" dirty="0"/>
              <a:t>Atmosfer &amp; Betimleme:</a:t>
            </a:r>
            <a:r>
              <a:rPr lang="tr-TR" dirty="0"/>
              <a:t> </a:t>
            </a:r>
            <a:r>
              <a:rPr lang="tr-TR" dirty="0" err="1"/>
              <a:t>ChatGPT</a:t>
            </a:r>
            <a:r>
              <a:rPr lang="tr-TR" dirty="0"/>
              <a:t>, dönemin dili ve çevresel tasvirlerde zengin ve tutarlı bir anlatım sundu. </a:t>
            </a:r>
            <a:endParaRPr lang="tr-TR"/>
          </a:p>
          <a:p>
            <a:pPr>
              <a:lnSpc>
                <a:spcPct val="90000"/>
              </a:lnSpc>
              <a:buClr>
                <a:srgbClr val="E4EA3A"/>
              </a:buClr>
            </a:pPr>
            <a:r>
              <a:rPr lang="tr-TR" b="1" dirty="0"/>
              <a:t>Rol Yapma &amp; Tepkiler:</a:t>
            </a:r>
            <a:r>
              <a:rPr lang="tr-TR" dirty="0"/>
              <a:t> </a:t>
            </a:r>
            <a:r>
              <a:rPr lang="tr-TR" dirty="0" err="1"/>
              <a:t>NPC’ler</a:t>
            </a:r>
            <a:r>
              <a:rPr lang="tr-TR" dirty="0"/>
              <a:t> inandırıcı tepkiler verdi; duygusal tonlamalar ve sosyal sonuçlar gerçekçiydi. Kararlar hem sonuç doğurdu hem de oyuncuya etik yansımalar sundu.</a:t>
            </a:r>
            <a:endParaRPr lang="tr-TR"/>
          </a:p>
          <a:p>
            <a:pPr>
              <a:lnSpc>
                <a:spcPct val="90000"/>
              </a:lnSpc>
              <a:buClr>
                <a:srgbClr val="E4EA3A"/>
              </a:buClr>
            </a:pPr>
            <a:r>
              <a:rPr lang="tr-TR" b="1" dirty="0"/>
              <a:t>Kurallara Uygunluk:</a:t>
            </a:r>
            <a:r>
              <a:rPr lang="tr-TR" dirty="0"/>
              <a:t> 5e sistemine sadık kalınarak zar atışları, yetenek kontrolleri ve </a:t>
            </a:r>
            <a:r>
              <a:rPr lang="tr-TR" dirty="0" err="1"/>
              <a:t>paladin</a:t>
            </a:r>
            <a:r>
              <a:rPr lang="tr-TR" dirty="0"/>
              <a:t> sınıf özellikleri uygulandı.</a:t>
            </a:r>
            <a:endParaRPr lang="tr-TR"/>
          </a:p>
          <a:p>
            <a:pPr>
              <a:lnSpc>
                <a:spcPct val="90000"/>
              </a:lnSpc>
              <a:buClr>
                <a:srgbClr val="E4EA3A"/>
              </a:buClr>
            </a:pPr>
            <a:r>
              <a:rPr lang="tr-TR" b="1" dirty="0"/>
              <a:t>Yaratıcı İfade:</a:t>
            </a:r>
            <a:r>
              <a:rPr lang="tr-TR" dirty="0"/>
              <a:t> Senaryo, rastlantısallık ve oyuncu tercihleriyle şekillendi; hiçbir karar sabit bir “doğru yola” yönlendirilmedi.</a:t>
            </a:r>
            <a:endParaRPr lang="tr-TR"/>
          </a:p>
          <a:p>
            <a:pPr>
              <a:lnSpc>
                <a:spcPct val="90000"/>
              </a:lnSpc>
              <a:buClr>
                <a:srgbClr val="E4EA3A"/>
              </a:buClr>
            </a:pPr>
            <a:r>
              <a:rPr lang="tr-TR" b="1" dirty="0"/>
              <a:t>Sınırlar:</a:t>
            </a:r>
            <a:r>
              <a:rPr lang="tr-TR" dirty="0"/>
              <a:t> Genel anlamda oyuncu özgürlüğü gözetildi ve anlatım dikte edilmedi.</a:t>
            </a:r>
            <a:endParaRPr lang="tr-TR"/>
          </a:p>
          <a:p>
            <a:pPr>
              <a:lnSpc>
                <a:spcPct val="90000"/>
              </a:lnSpc>
              <a:buClr>
                <a:srgbClr val="E4EA3A"/>
              </a:buClr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899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37790F-9CBA-7C10-1DAA-8BC9308C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Uygulama 2 – Otomatik Gereksinim Raporu (IT)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3FC4926-40AB-A070-3982-D0A715FF0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tr-TR" b="1" dirty="0"/>
              <a:t>Amaç:</a:t>
            </a:r>
            <a:br>
              <a:rPr lang="tr-TR" dirty="0"/>
            </a:br>
            <a:r>
              <a:rPr lang="tr-TR" dirty="0"/>
              <a:t>LLM ile yazılım analiz süreçlerinde otomatik fonksiyonel gereksinim dokümanı oluşturmak</a:t>
            </a:r>
          </a:p>
          <a:p>
            <a:pPr marL="36900" indent="0">
              <a:buNone/>
            </a:pPr>
            <a:r>
              <a:rPr lang="tr-TR" b="1" dirty="0"/>
              <a:t>Yöntem:</a:t>
            </a:r>
            <a:endParaRPr lang="tr-TR" dirty="0"/>
          </a:p>
          <a:p>
            <a:r>
              <a:rPr lang="tr-TR" dirty="0"/>
              <a:t>Yinelemeli </a:t>
            </a:r>
            <a:r>
              <a:rPr lang="tr-TR" dirty="0" err="1"/>
              <a:t>prompt</a:t>
            </a:r>
            <a:r>
              <a:rPr lang="tr-TR" dirty="0"/>
              <a:t> tasarımı uygulandı</a:t>
            </a:r>
          </a:p>
          <a:p>
            <a:r>
              <a:rPr lang="tr-TR" dirty="0"/>
              <a:t>Kullanıcıdan gelen girdilere göre her adımda </a:t>
            </a:r>
            <a:r>
              <a:rPr lang="tr-TR" dirty="0" err="1"/>
              <a:t>prompt</a:t>
            </a:r>
            <a:r>
              <a:rPr lang="tr-TR" dirty="0"/>
              <a:t> revize edildi</a:t>
            </a:r>
          </a:p>
          <a:p>
            <a:r>
              <a:rPr lang="tr-TR" dirty="0"/>
              <a:t>Sistem: Otel rezervasyon uygulamasındaki sözleşme maddesi değişikliğini analiz etti</a:t>
            </a:r>
          </a:p>
          <a:p>
            <a:pPr marL="36900" indent="0">
              <a:buNone/>
            </a:pPr>
            <a:r>
              <a:rPr lang="tr-TR" b="1" dirty="0"/>
              <a:t>Sonuç:</a:t>
            </a:r>
            <a:endParaRPr lang="tr-TR" dirty="0"/>
          </a:p>
          <a:p>
            <a:r>
              <a:rPr lang="tr-TR" dirty="0"/>
              <a:t>Net, </a:t>
            </a:r>
            <a:r>
              <a:rPr lang="tr-TR" dirty="0" err="1"/>
              <a:t>şablonlu</a:t>
            </a:r>
            <a:r>
              <a:rPr lang="tr-TR" dirty="0"/>
              <a:t> ve sistematik çıktılar üretildi</a:t>
            </a:r>
          </a:p>
          <a:p>
            <a:r>
              <a:rPr lang="tr-TR" dirty="0"/>
              <a:t>Yazılım geliştiricilere yönelik teknik dil ve format başarıyla sağlandı</a:t>
            </a:r>
          </a:p>
          <a:p>
            <a:r>
              <a:rPr lang="tr-TR" dirty="0" err="1"/>
              <a:t>Prompt</a:t>
            </a:r>
            <a:r>
              <a:rPr lang="tr-TR" dirty="0"/>
              <a:t> kalitesi çıktının doğruluğunu belirledi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73983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urşun Rengi">
  <a:themeElements>
    <a:clrScheme name="Kurşun Rengi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Kurşun Rengi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urşun Rengi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TM04033929[[fn=Kurşun Rengi]]</Template>
  <TotalTime>79</TotalTime>
  <Words>1351</Words>
  <Application>Microsoft Office PowerPoint</Application>
  <PresentationFormat>Geniş ekran</PresentationFormat>
  <Paragraphs>177</Paragraphs>
  <Slides>22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28" baseType="lpstr">
      <vt:lpstr>Arial</vt:lpstr>
      <vt:lpstr>Arial Unicode MS</vt:lpstr>
      <vt:lpstr>Calisto MT</vt:lpstr>
      <vt:lpstr>Times New Roman</vt:lpstr>
      <vt:lpstr>Wingdings 2</vt:lpstr>
      <vt:lpstr>Kurşun Rengi</vt:lpstr>
      <vt:lpstr>“Büyük Dil Modellerinde Yönerge Kullanımı Optimizasyonu ve Maliyet Etkin Sonuç Alma Yöntemleri Karşılaştırması” </vt:lpstr>
      <vt:lpstr>Giriş</vt:lpstr>
      <vt:lpstr>PROJENİN AMACI</vt:lpstr>
      <vt:lpstr>TEORİK ARKA PLAN</vt:lpstr>
      <vt:lpstr>PowerPoint Sunusu</vt:lpstr>
      <vt:lpstr>Uygulama 1 – D&amp;D Rol Yapma Deneyi (ChatGPT)</vt:lpstr>
      <vt:lpstr>PowerPoint Sunusu</vt:lpstr>
      <vt:lpstr>PowerPoint Sunusu</vt:lpstr>
      <vt:lpstr>Uygulama 2 – Otomatik Gereksinim Raporu (IT)</vt:lpstr>
      <vt:lpstr>PowerPoint Sunusu</vt:lpstr>
      <vt:lpstr>RAG Sistem Mimarisi</vt:lpstr>
      <vt:lpstr>Uygulama 3 – RAG Sistemi ile Bilgi Çekimi</vt:lpstr>
      <vt:lpstr>RAG-Elde Edilen Sonuçlar</vt:lpstr>
      <vt:lpstr>Uygulama 4 – Zero / One / Few Shot Uygulaması</vt:lpstr>
      <vt:lpstr>PowerPoint Sunusu</vt:lpstr>
      <vt:lpstr>Prompt Mühendisliği &amp; Sıkıştırma Teknikleri</vt:lpstr>
      <vt:lpstr>Sampling, Token ve Model Ayarları</vt:lpstr>
      <vt:lpstr>LLM PERFORMANS ve MALİYET KARŞILAŞTIRMASI</vt:lpstr>
      <vt:lpstr>PowerPoint Sunusu</vt:lpstr>
      <vt:lpstr>SONUÇ</vt:lpstr>
      <vt:lpstr>PowerPoint Sunusu</vt:lpstr>
      <vt:lpstr>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Burak Yalçın</dc:creator>
  <cp:lastModifiedBy>Burak Yalçın</cp:lastModifiedBy>
  <cp:revision>35</cp:revision>
  <dcterms:created xsi:type="dcterms:W3CDTF">2025-06-18T18:19:15Z</dcterms:created>
  <dcterms:modified xsi:type="dcterms:W3CDTF">2025-06-18T19:38:16Z</dcterms:modified>
</cp:coreProperties>
</file>