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  <p:sldMasterId id="2147483739" r:id="rId2"/>
  </p:sldMasterIdLst>
  <p:sldIdLst>
    <p:sldId id="256" r:id="rId3"/>
    <p:sldId id="257" r:id="rId4"/>
    <p:sldId id="258" r:id="rId5"/>
    <p:sldId id="259" r:id="rId6"/>
    <p:sldId id="260" r:id="rId7"/>
    <p:sldId id="266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D6ED"/>
    <a:srgbClr val="A8C7ED"/>
    <a:srgbClr val="A8C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921D4-B974-E80A-92CD-F531E81A98B0}" v="52" dt="2025-01-06T21:22:22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1/6/2025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324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0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8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55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47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22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32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60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88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9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1/6/2025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870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299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265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28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8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1/6/2025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3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1/6/2025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4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1/6/2025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327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1/6/2025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29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5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1/6/2025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5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1/6/2025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7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88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58" r:id="rId6"/>
    <p:sldLayoutId id="2147483854" r:id="rId7"/>
    <p:sldLayoutId id="2147483855" r:id="rId8"/>
    <p:sldLayoutId id="2147483856" r:id="rId9"/>
    <p:sldLayoutId id="2147483857" r:id="rId10"/>
    <p:sldLayoutId id="2147483859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5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735E2-2B65-FA1E-EE52-2A52111473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692" r="-1" b="7699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31243" y="1346268"/>
            <a:ext cx="10699367" cy="3126318"/>
          </a:xfrm>
        </p:spPr>
        <p:txBody>
          <a:bodyPr anchor="b">
            <a:normAutofit/>
          </a:bodyPr>
          <a:lstStyle/>
          <a:p>
            <a:pPr algn="ctr"/>
            <a:r>
              <a:rPr lang="tr-TR" sz="7200"/>
              <a:t>Akıllı Ev Yönetim Sistemi</a:t>
            </a:r>
            <a:endParaRPr lang="tr-TR" sz="7200">
              <a:ea typeface="Meiryo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tr-TR" sz="1500"/>
              <a:t>YUSUF ENES ÖZTÜRK</a:t>
            </a:r>
          </a:p>
          <a:p>
            <a:pPr algn="ctr">
              <a:lnSpc>
                <a:spcPct val="120000"/>
              </a:lnSpc>
            </a:pPr>
            <a:r>
              <a:rPr lang="tr-TR" sz="1500"/>
              <a:t>SAMET GÜÇLÜ</a:t>
            </a: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0C905A3-20A8-763F-C7DB-A7DE7AAB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22" y="144688"/>
            <a:ext cx="6588150" cy="779873"/>
          </a:xfrm>
        </p:spPr>
        <p:txBody>
          <a:bodyPr anchor="b">
            <a:normAutofit fontScale="90000"/>
          </a:bodyPr>
          <a:lstStyle/>
          <a:p>
            <a:r>
              <a:rPr lang="tr-TR">
                <a:solidFill>
                  <a:schemeClr val="tx1"/>
                </a:solidFill>
                <a:ea typeface="Meiryo"/>
              </a:rPr>
              <a:t>Problem ve Çözüm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49384B-03ED-3671-A507-1BFA434BD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424" y="924760"/>
            <a:ext cx="7549001" cy="6084998"/>
          </a:xfrm>
        </p:spPr>
        <p:txBody>
          <a:bodyPr vert="horz" lIns="109728" tIns="109728" rIns="109728" bIns="91440" rtlCol="0" anchor="t">
            <a:noAutofit/>
          </a:bodyPr>
          <a:lstStyle/>
          <a:p>
            <a:pPr>
              <a:lnSpc>
                <a:spcPct val="130000"/>
              </a:lnSpc>
            </a:pPr>
            <a:r>
              <a:rPr lang="tr-TR" sz="2300">
                <a:solidFill>
                  <a:srgbClr val="FF0000"/>
                </a:solidFill>
                <a:latin typeface="Franklin Gothic"/>
                <a:ea typeface="+mn-lt"/>
                <a:cs typeface="+mn-lt"/>
              </a:rPr>
              <a:t>Problem</a:t>
            </a:r>
            <a:r>
              <a:rPr lang="tr-TR" sz="2300">
                <a:solidFill>
                  <a:schemeClr val="tx1"/>
                </a:solidFill>
                <a:latin typeface="Franklin Gothic"/>
                <a:ea typeface="+mn-lt"/>
                <a:cs typeface="+mn-lt"/>
              </a:rPr>
              <a:t>:</a:t>
            </a:r>
            <a:endParaRPr lang="tr-TR" sz="2300">
              <a:solidFill>
                <a:schemeClr val="tx1"/>
              </a:solidFill>
              <a:latin typeface="Franklin Gothic"/>
              <a:ea typeface="Meiryo"/>
            </a:endParaRP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tr-TR">
                <a:latin typeface="Franklin Gothic"/>
                <a:ea typeface="+mn-lt"/>
                <a:cs typeface="+mn-lt"/>
              </a:rPr>
              <a:t>Evlerde manuel olarak yapılan işlemlerin zaman alıcı olması.</a:t>
            </a:r>
            <a:endParaRPr lang="tr-TR">
              <a:latin typeface="Franklin Gothic"/>
              <a:ea typeface="Meiryo"/>
            </a:endParaRP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tr-TR">
                <a:latin typeface="Franklin Gothic"/>
                <a:ea typeface="+mn-lt"/>
                <a:cs typeface="+mn-lt"/>
              </a:rPr>
              <a:t>Elektronik eşyaların ve odaların sıcaklıklarının tek bir yerden kontrol edilememesi.</a:t>
            </a:r>
            <a:endParaRPr lang="tr-TR">
              <a:latin typeface="Franklin Gothic"/>
              <a:ea typeface="Meiryo"/>
            </a:endParaRPr>
          </a:p>
          <a:p>
            <a:pPr>
              <a:lnSpc>
                <a:spcPct val="130000"/>
              </a:lnSpc>
            </a:pPr>
            <a:r>
              <a:rPr lang="tr-TR">
                <a:solidFill>
                  <a:srgbClr val="FF0000"/>
                </a:solidFill>
                <a:latin typeface="Franklin Gothic"/>
                <a:ea typeface="Meiryo"/>
              </a:rPr>
              <a:t>Projenin amacı ve çözüm</a:t>
            </a:r>
            <a:r>
              <a:rPr lang="tr-TR">
                <a:solidFill>
                  <a:schemeClr val="tx1"/>
                </a:solidFill>
                <a:latin typeface="Franklin Gothic"/>
                <a:ea typeface="Meiryo"/>
              </a:rPr>
              <a:t>: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tr-TR">
                <a:latin typeface="Franklin Gothic"/>
                <a:ea typeface="+mn-lt"/>
                <a:cs typeface="+mn-lt"/>
              </a:rPr>
              <a:t>Ev içi akıllı ev sistemlerini simüle ederek, odaların sıcaklık yönetimi, eşya kontrolü gibi özellikleri tek bir uygulamadan kontrol edilebilmesini sağlamak.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tr-TR">
                <a:latin typeface="Franklin Gothic"/>
                <a:ea typeface="+mn-lt"/>
                <a:cs typeface="+mn-lt"/>
              </a:rPr>
              <a:t>Kullanıcı dostu bir arayüz ile ev otomasyonuna temel bir çözüm sunması, ve bununla birlikte kodun modüler bir yapıya sahip olması, yeniden kullanılabilirlik açısından da oldukça önemlidir.</a:t>
            </a:r>
            <a:endParaRPr lang="tr-TR">
              <a:latin typeface="Franklin Gothic"/>
              <a:ea typeface="Meiryo"/>
            </a:endParaRPr>
          </a:p>
          <a:p>
            <a:pPr>
              <a:lnSpc>
                <a:spcPct val="130000"/>
              </a:lnSpc>
            </a:pPr>
            <a:endParaRPr lang="tr-TR" sz="2300">
              <a:ea typeface="Meiryo"/>
            </a:endParaRPr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2" name="Picture 4" descr="Küçük bir ev tutan bir kişinin orta bölümü">
            <a:extLst>
              <a:ext uri="{FF2B5EF4-FFF2-40B4-BE49-F238E27FC236}">
                <a16:creationId xmlns:a16="http://schemas.microsoft.com/office/drawing/2014/main" id="{5DB574A5-E5D8-A61A-EA13-7AB8850879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088" r="26130" b="-7"/>
          <a:stretch/>
        </p:blipFill>
        <p:spPr>
          <a:xfrm>
            <a:off x="7549322" y="10"/>
            <a:ext cx="464267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2544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AE34C61-A40A-D05B-B348-372B5400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907" y="-784"/>
            <a:ext cx="5411050" cy="876858"/>
          </a:xfrm>
        </p:spPr>
        <p:txBody>
          <a:bodyPr anchor="b">
            <a:normAutofit/>
          </a:bodyPr>
          <a:lstStyle/>
          <a:p>
            <a:r>
              <a:rPr lang="tr-TR">
                <a:ea typeface="Meiryo"/>
              </a:rPr>
              <a:t>Proje İşlevi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A21508-298F-7663-1473-0E992E426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729" y="876265"/>
            <a:ext cx="6917801" cy="5878908"/>
          </a:xfrm>
        </p:spPr>
        <p:txBody>
          <a:bodyPr vert="horz" lIns="109728" tIns="109728" rIns="109728" bIns="91440" rtlCol="0" anchor="t">
            <a:noAutofit/>
          </a:bodyPr>
          <a:lstStyle/>
          <a:p>
            <a:pPr marL="457200" indent="-457200">
              <a:buFont typeface="Arial" panose="020B0503020204020204" pitchFamily="34" charset="0"/>
              <a:buChar char="•"/>
            </a:pPr>
            <a:r>
              <a:rPr lang="en-US" sz="2800" err="1">
                <a:latin typeface="Franklin Gothic"/>
                <a:ea typeface="+mn-lt"/>
                <a:cs typeface="+mn-lt"/>
              </a:rPr>
              <a:t>Odaların</a:t>
            </a:r>
            <a:r>
              <a:rPr lang="en-US" sz="2800">
                <a:latin typeface="Franklin Gothic"/>
                <a:ea typeface="+mn-lt"/>
                <a:cs typeface="+mn-lt"/>
              </a:rPr>
              <a:t> </a:t>
            </a:r>
            <a:r>
              <a:rPr lang="en-US" sz="2800" err="1">
                <a:latin typeface="Franklin Gothic"/>
                <a:ea typeface="+mn-lt"/>
                <a:cs typeface="+mn-lt"/>
              </a:rPr>
              <a:t>sıcaklık</a:t>
            </a:r>
            <a:r>
              <a:rPr lang="en-US" sz="2800">
                <a:latin typeface="Franklin Gothic"/>
                <a:ea typeface="+mn-lt"/>
                <a:cs typeface="+mn-lt"/>
              </a:rPr>
              <a:t> </a:t>
            </a:r>
            <a:r>
              <a:rPr lang="en-US" sz="2800" err="1">
                <a:latin typeface="Franklin Gothic"/>
                <a:ea typeface="+mn-lt"/>
                <a:cs typeface="+mn-lt"/>
              </a:rPr>
              <a:t>kontrolü</a:t>
            </a:r>
            <a:r>
              <a:rPr lang="en-US" sz="2800">
                <a:latin typeface="Franklin Gothic"/>
                <a:ea typeface="+mn-lt"/>
                <a:cs typeface="+mn-lt"/>
              </a:rPr>
              <a:t>. </a:t>
            </a:r>
            <a:endParaRPr lang="tr-TR" sz="2800">
              <a:latin typeface="Franklin Gothic"/>
              <a:ea typeface="+mn-lt"/>
              <a:cs typeface="+mn-lt"/>
            </a:endParaRPr>
          </a:p>
          <a:p>
            <a:pPr marL="457200" indent="-457200">
              <a:buFont typeface="Arial" panose="020B0503020204020204" pitchFamily="34" charset="0"/>
              <a:buChar char="•"/>
            </a:pPr>
            <a:r>
              <a:rPr lang="en-US" sz="2800">
                <a:latin typeface="Franklin Gothic"/>
                <a:ea typeface="+mn-lt"/>
                <a:cs typeface="+mn-lt"/>
              </a:rPr>
              <a:t>Elektronik </a:t>
            </a:r>
            <a:r>
              <a:rPr lang="en-US" sz="2800" err="1">
                <a:latin typeface="Franklin Gothic"/>
                <a:ea typeface="+mn-lt"/>
                <a:cs typeface="+mn-lt"/>
              </a:rPr>
              <a:t>eşyaların</a:t>
            </a:r>
            <a:r>
              <a:rPr lang="en-US" sz="2800">
                <a:latin typeface="Franklin Gothic"/>
                <a:ea typeface="+mn-lt"/>
                <a:cs typeface="+mn-lt"/>
              </a:rPr>
              <a:t> </a:t>
            </a:r>
            <a:r>
              <a:rPr lang="en-US" sz="2800" err="1">
                <a:latin typeface="Franklin Gothic"/>
                <a:ea typeface="+mn-lt"/>
                <a:cs typeface="+mn-lt"/>
              </a:rPr>
              <a:t>açma</a:t>
            </a:r>
            <a:r>
              <a:rPr lang="en-US" sz="2800">
                <a:latin typeface="Franklin Gothic"/>
                <a:ea typeface="+mn-lt"/>
                <a:cs typeface="+mn-lt"/>
              </a:rPr>
              <a:t>/</a:t>
            </a:r>
            <a:r>
              <a:rPr lang="en-US" sz="2800" err="1">
                <a:latin typeface="Franklin Gothic"/>
                <a:ea typeface="+mn-lt"/>
                <a:cs typeface="+mn-lt"/>
              </a:rPr>
              <a:t>kapama</a:t>
            </a:r>
            <a:r>
              <a:rPr lang="en-US" sz="2800">
                <a:latin typeface="Franklin Gothic"/>
                <a:ea typeface="+mn-lt"/>
                <a:cs typeface="+mn-lt"/>
              </a:rPr>
              <a:t> </a:t>
            </a:r>
            <a:r>
              <a:rPr lang="en-US" sz="2800" err="1">
                <a:latin typeface="Franklin Gothic"/>
                <a:ea typeface="+mn-lt"/>
                <a:cs typeface="+mn-lt"/>
              </a:rPr>
              <a:t>durumlarının</a:t>
            </a:r>
            <a:r>
              <a:rPr lang="en-US" sz="2800">
                <a:latin typeface="Franklin Gothic"/>
                <a:ea typeface="+mn-lt"/>
                <a:cs typeface="+mn-lt"/>
              </a:rPr>
              <a:t> </a:t>
            </a:r>
            <a:r>
              <a:rPr lang="en-US" sz="2800" err="1">
                <a:latin typeface="Franklin Gothic"/>
                <a:ea typeface="+mn-lt"/>
                <a:cs typeface="+mn-lt"/>
              </a:rPr>
              <a:t>yönetimi</a:t>
            </a:r>
            <a:r>
              <a:rPr lang="en-US" sz="2800">
                <a:latin typeface="Franklin Gothic"/>
                <a:ea typeface="+mn-lt"/>
                <a:cs typeface="+mn-lt"/>
              </a:rPr>
              <a:t>.</a:t>
            </a:r>
            <a:endParaRPr lang="tr-TR" sz="2800">
              <a:latin typeface="Franklin Gothic"/>
              <a:ea typeface="+mn-lt"/>
              <a:cs typeface="+mn-lt"/>
            </a:endParaRPr>
          </a:p>
          <a:p>
            <a:pPr marL="457200" indent="-457200">
              <a:buFont typeface="Arial" panose="020B0503020204020204" pitchFamily="34" charset="0"/>
              <a:buChar char="•"/>
            </a:pPr>
            <a:r>
              <a:rPr lang="en-US" sz="2800">
                <a:latin typeface="Franklin Gothic"/>
                <a:ea typeface="+mn-lt"/>
                <a:cs typeface="+mn-lt"/>
              </a:rPr>
              <a:t>Yeni </a:t>
            </a:r>
            <a:r>
              <a:rPr lang="en-US" sz="2800" err="1">
                <a:latin typeface="Franklin Gothic"/>
                <a:ea typeface="+mn-lt"/>
                <a:cs typeface="+mn-lt"/>
              </a:rPr>
              <a:t>oda</a:t>
            </a:r>
            <a:r>
              <a:rPr lang="en-US" sz="2800">
                <a:latin typeface="Franklin Gothic"/>
                <a:ea typeface="+mn-lt"/>
                <a:cs typeface="+mn-lt"/>
              </a:rPr>
              <a:t> </a:t>
            </a:r>
            <a:r>
              <a:rPr lang="en-US" sz="2800" err="1">
                <a:latin typeface="Franklin Gothic"/>
                <a:ea typeface="+mn-lt"/>
                <a:cs typeface="+mn-lt"/>
              </a:rPr>
              <a:t>ve</a:t>
            </a:r>
            <a:r>
              <a:rPr lang="en-US" sz="2800">
                <a:latin typeface="Franklin Gothic"/>
                <a:ea typeface="+mn-lt"/>
                <a:cs typeface="+mn-lt"/>
              </a:rPr>
              <a:t> </a:t>
            </a:r>
            <a:r>
              <a:rPr lang="en-US" sz="2800" err="1">
                <a:latin typeface="Franklin Gothic"/>
                <a:ea typeface="+mn-lt"/>
                <a:cs typeface="+mn-lt"/>
              </a:rPr>
              <a:t>eşya</a:t>
            </a:r>
            <a:r>
              <a:rPr lang="en-US" sz="2800">
                <a:latin typeface="Franklin Gothic"/>
                <a:ea typeface="+mn-lt"/>
                <a:cs typeface="+mn-lt"/>
              </a:rPr>
              <a:t> </a:t>
            </a:r>
            <a:r>
              <a:rPr lang="en-US" sz="2800" err="1">
                <a:latin typeface="Franklin Gothic"/>
                <a:ea typeface="+mn-lt"/>
                <a:cs typeface="+mn-lt"/>
              </a:rPr>
              <a:t>ekleyebilme</a:t>
            </a:r>
            <a:r>
              <a:rPr lang="en-US" sz="2800">
                <a:latin typeface="Franklin Gothic"/>
                <a:ea typeface="+mn-lt"/>
                <a:cs typeface="+mn-lt"/>
              </a:rPr>
              <a:t>. </a:t>
            </a:r>
            <a:endParaRPr lang="tr-TR" sz="2800">
              <a:latin typeface="Franklin Gothic"/>
              <a:ea typeface="+mn-lt"/>
              <a:cs typeface="+mn-lt"/>
            </a:endParaRPr>
          </a:p>
          <a:p>
            <a:pPr marL="457200" indent="-457200">
              <a:buFont typeface="Arial" panose="020B0503020204020204" pitchFamily="34" charset="0"/>
              <a:buChar char="•"/>
            </a:pPr>
            <a:r>
              <a:rPr lang="en-US" sz="2800" err="1">
                <a:latin typeface="Franklin Gothic"/>
                <a:ea typeface="+mn-lt"/>
                <a:cs typeface="+mn-lt"/>
              </a:rPr>
              <a:t>Eşyaların</a:t>
            </a:r>
            <a:r>
              <a:rPr lang="en-US" sz="2800">
                <a:latin typeface="Franklin Gothic"/>
                <a:ea typeface="+mn-lt"/>
                <a:cs typeface="+mn-lt"/>
              </a:rPr>
              <a:t> </a:t>
            </a:r>
            <a:r>
              <a:rPr lang="en-US" sz="2800" err="1">
                <a:latin typeface="Franklin Gothic"/>
                <a:ea typeface="+mn-lt"/>
                <a:cs typeface="+mn-lt"/>
              </a:rPr>
              <a:t>durumlarını</a:t>
            </a:r>
            <a:r>
              <a:rPr lang="en-US" sz="2800">
                <a:latin typeface="Franklin Gothic"/>
                <a:ea typeface="+mn-lt"/>
                <a:cs typeface="+mn-lt"/>
              </a:rPr>
              <a:t> </a:t>
            </a:r>
            <a:r>
              <a:rPr lang="en-US" sz="2800" err="1">
                <a:latin typeface="Franklin Gothic"/>
                <a:ea typeface="+mn-lt"/>
                <a:cs typeface="+mn-lt"/>
              </a:rPr>
              <a:t>listeleyebilme</a:t>
            </a:r>
            <a:r>
              <a:rPr lang="en-US" sz="2800">
                <a:latin typeface="Franklin Gothic"/>
                <a:ea typeface="+mn-lt"/>
                <a:cs typeface="+mn-lt"/>
              </a:rPr>
              <a:t>.</a:t>
            </a:r>
            <a:endParaRPr lang="tr-TR" sz="2800">
              <a:latin typeface="Franklin Gothic"/>
              <a:ea typeface="+mn-lt"/>
              <a:cs typeface="+mn-lt"/>
            </a:endParaRPr>
          </a:p>
          <a:p>
            <a:pPr marL="457200" indent="-457200">
              <a:buFont typeface="Arial" panose="020B0503020204020204" pitchFamily="34" charset="0"/>
              <a:buChar char="•"/>
            </a:pPr>
            <a:r>
              <a:rPr lang="en-US" sz="2800" err="1">
                <a:latin typeface="Franklin Gothic"/>
                <a:ea typeface="+mn-lt"/>
                <a:cs typeface="+mn-lt"/>
              </a:rPr>
              <a:t>Ses</a:t>
            </a:r>
            <a:r>
              <a:rPr lang="en-US" sz="2800">
                <a:latin typeface="Franklin Gothic"/>
                <a:ea typeface="+mn-lt"/>
                <a:cs typeface="+mn-lt"/>
              </a:rPr>
              <a:t> </a:t>
            </a:r>
            <a:r>
              <a:rPr lang="en-US" sz="2800" err="1">
                <a:latin typeface="Franklin Gothic"/>
                <a:ea typeface="+mn-lt"/>
                <a:cs typeface="+mn-lt"/>
              </a:rPr>
              <a:t>sistemi</a:t>
            </a:r>
            <a:r>
              <a:rPr lang="en-US" sz="2800">
                <a:latin typeface="Franklin Gothic"/>
                <a:ea typeface="+mn-lt"/>
                <a:cs typeface="+mn-lt"/>
              </a:rPr>
              <a:t> </a:t>
            </a:r>
            <a:r>
              <a:rPr lang="en-US" sz="2800" err="1">
                <a:latin typeface="Franklin Gothic"/>
                <a:ea typeface="+mn-lt"/>
                <a:cs typeface="+mn-lt"/>
              </a:rPr>
              <a:t>kontrolü</a:t>
            </a:r>
            <a:r>
              <a:rPr lang="en-US" sz="2800">
                <a:latin typeface="Franklin Gothic"/>
                <a:ea typeface="+mn-lt"/>
                <a:cs typeface="+mn-lt"/>
              </a:rPr>
              <a:t> (</a:t>
            </a:r>
            <a:r>
              <a:rPr lang="en-US" sz="2800" err="1">
                <a:latin typeface="Franklin Gothic"/>
                <a:ea typeface="+mn-lt"/>
                <a:cs typeface="+mn-lt"/>
              </a:rPr>
              <a:t>müzik</a:t>
            </a:r>
            <a:r>
              <a:rPr lang="en-US" sz="2800">
                <a:latin typeface="Franklin Gothic"/>
                <a:ea typeface="+mn-lt"/>
                <a:cs typeface="+mn-lt"/>
              </a:rPr>
              <a:t> </a:t>
            </a:r>
            <a:r>
              <a:rPr lang="en-US" sz="2800" err="1">
                <a:latin typeface="Franklin Gothic"/>
                <a:ea typeface="+mn-lt"/>
                <a:cs typeface="+mn-lt"/>
              </a:rPr>
              <a:t>çalma</a:t>
            </a:r>
            <a:r>
              <a:rPr lang="en-US" sz="2800">
                <a:latin typeface="Franklin Gothic"/>
                <a:ea typeface="+mn-lt"/>
                <a:cs typeface="+mn-lt"/>
              </a:rPr>
              <a:t>/</a:t>
            </a:r>
            <a:r>
              <a:rPr lang="en-US" sz="2800" err="1">
                <a:latin typeface="Franklin Gothic"/>
                <a:ea typeface="+mn-lt"/>
                <a:cs typeface="+mn-lt"/>
              </a:rPr>
              <a:t>durdurma</a:t>
            </a:r>
            <a:r>
              <a:rPr lang="en-US" sz="2800">
                <a:latin typeface="Franklin Gothic"/>
                <a:ea typeface="+mn-lt"/>
                <a:cs typeface="+mn-lt"/>
              </a:rPr>
              <a:t>).</a:t>
            </a:r>
            <a:endParaRPr lang="tr-TR" sz="2800">
              <a:latin typeface="Franklin Gothic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İçerik Yer Tutucusu 3" descr="A hand holding a phone&#10;&#10;Description automatically generated">
            <a:extLst>
              <a:ext uri="{FF2B5EF4-FFF2-40B4-BE49-F238E27FC236}">
                <a16:creationId xmlns:a16="http://schemas.microsoft.com/office/drawing/2014/main" id="{3807AB94-460F-EF3D-5FFB-8E21AF66FC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57" r="16457"/>
          <a:stretch/>
        </p:blipFill>
        <p:spPr>
          <a:xfrm>
            <a:off x="7223603" y="1150301"/>
            <a:ext cx="4438927" cy="4419844"/>
          </a:xfrm>
          <a:prstGeom prst="rect">
            <a:avLst/>
          </a:prstGeom>
          <a:ln>
            <a:solidFill>
              <a:srgbClr val="4472C4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397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A4C38E6-FC88-AC29-3D60-84BB69E0C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0723" y="76200"/>
            <a:ext cx="5587755" cy="86645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Kod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Yapısı</a:t>
            </a:r>
            <a:endParaRPr lang="en-US" err="1">
              <a:solidFill>
                <a:schemeClr val="tx1">
                  <a:lumMod val="85000"/>
                  <a:lumOff val="15000"/>
                </a:schemeClr>
              </a:solidFill>
              <a:ea typeface="Meiryo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0" name="Picture 29" descr="Ekranda bilgisayar betiği">
            <a:extLst>
              <a:ext uri="{FF2B5EF4-FFF2-40B4-BE49-F238E27FC236}">
                <a16:creationId xmlns:a16="http://schemas.microsoft.com/office/drawing/2014/main" id="{67CD9EC8-F56D-14ED-B653-03C26BCFC8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00" r="45812" b="-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EB058B1C-D07D-CE18-E0E0-1A57C9D8D1DB}"/>
              </a:ext>
            </a:extLst>
          </p:cNvPr>
          <p:cNvSpPr txBox="1"/>
          <p:nvPr/>
        </p:nvSpPr>
        <p:spPr>
          <a:xfrm>
            <a:off x="5057197" y="516283"/>
            <a:ext cx="7130905" cy="66479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tr-TR">
              <a:ea typeface="+mn-lt"/>
              <a:cs typeface="+mn-lt"/>
            </a:endParaRPr>
          </a:p>
          <a:p>
            <a:pPr marL="342900" indent="-342900">
              <a:buAutoNum type="arabicParenR"/>
            </a:pPr>
            <a:r>
              <a:rPr lang="tr-TR" sz="2600">
                <a:solidFill>
                  <a:srgbClr val="C00000"/>
                </a:solidFill>
                <a:ea typeface="+mn-lt"/>
                <a:cs typeface="+mn-lt"/>
              </a:rPr>
              <a:t>Programlama Dili</a:t>
            </a:r>
            <a:r>
              <a:rPr lang="tr-TR" sz="2600">
                <a:ea typeface="+mn-lt"/>
                <a:cs typeface="+mn-lt"/>
              </a:rPr>
              <a:t>: C#</a:t>
            </a:r>
            <a:endParaRPr lang="tr-TR" sz="2600">
              <a:ea typeface="Meiryo"/>
            </a:endParaRPr>
          </a:p>
          <a:p>
            <a:pPr marL="342900" indent="-342900">
              <a:buAutoNum type="arabicParenR"/>
            </a:pPr>
            <a:r>
              <a:rPr lang="tr-TR" sz="2600">
                <a:solidFill>
                  <a:srgbClr val="C00000"/>
                </a:solidFill>
                <a:ea typeface="+mn-lt"/>
                <a:cs typeface="+mn-lt"/>
              </a:rPr>
              <a:t>Geliştirme Ortamı</a:t>
            </a:r>
            <a:r>
              <a:rPr lang="tr-TR" sz="2600">
                <a:ea typeface="+mn-lt"/>
                <a:cs typeface="+mn-lt"/>
              </a:rPr>
              <a:t>: Visual </a:t>
            </a:r>
            <a:r>
              <a:rPr lang="tr-TR" sz="2600" err="1">
                <a:ea typeface="+mn-lt"/>
                <a:cs typeface="+mn-lt"/>
              </a:rPr>
              <a:t>Studio</a:t>
            </a:r>
            <a:endParaRPr lang="tr-TR" sz="2600">
              <a:ea typeface="Meiryo"/>
            </a:endParaRPr>
          </a:p>
          <a:p>
            <a:pPr marL="342900" indent="-342900">
              <a:buAutoNum type="arabicParenR"/>
            </a:pPr>
            <a:r>
              <a:rPr lang="tr-TR" sz="2600">
                <a:solidFill>
                  <a:srgbClr val="C00000"/>
                </a:solidFill>
                <a:ea typeface="+mn-lt"/>
                <a:cs typeface="+mn-lt"/>
              </a:rPr>
              <a:t>Kütüphaneler</a:t>
            </a:r>
            <a:r>
              <a:rPr lang="tr-TR" sz="2600">
                <a:ea typeface="+mn-lt"/>
                <a:cs typeface="+mn-lt"/>
              </a:rPr>
              <a:t>: </a:t>
            </a:r>
            <a:r>
              <a:rPr lang="tr-TR" sz="2600" err="1">
                <a:ea typeface="+mn-lt"/>
                <a:cs typeface="+mn-lt"/>
              </a:rPr>
              <a:t>NAudio</a:t>
            </a:r>
            <a:r>
              <a:rPr lang="tr-TR" sz="2600">
                <a:ea typeface="+mn-lt"/>
                <a:cs typeface="+mn-lt"/>
              </a:rPr>
              <a:t> (MP3 çalma için) </a:t>
            </a:r>
            <a:r>
              <a:rPr lang="tr-TR" sz="2600" err="1">
                <a:ea typeface="+mn-lt"/>
                <a:cs typeface="+mn-lt"/>
              </a:rPr>
              <a:t>System.Linq</a:t>
            </a:r>
            <a:r>
              <a:rPr lang="tr-TR" sz="2600">
                <a:ea typeface="+mn-lt"/>
                <a:cs typeface="+mn-lt"/>
              </a:rPr>
              <a:t> ve diğer temel C# kütüphaneleri kullanılmıştır.</a:t>
            </a:r>
            <a:endParaRPr lang="tr-TR" sz="2600">
              <a:ea typeface="Meiryo"/>
            </a:endParaRPr>
          </a:p>
          <a:p>
            <a:pPr marL="342900" indent="-342900">
              <a:buAutoNum type="arabicParenR"/>
            </a:pPr>
            <a:r>
              <a:rPr lang="tr-TR" sz="2600">
                <a:solidFill>
                  <a:srgbClr val="C00000"/>
                </a:solidFill>
                <a:ea typeface="+mn-lt"/>
                <a:cs typeface="+mn-lt"/>
              </a:rPr>
              <a:t>Sınıflar</a:t>
            </a:r>
            <a:r>
              <a:rPr lang="tr-TR" sz="2600">
                <a:ea typeface="+mn-lt"/>
                <a:cs typeface="+mn-lt"/>
              </a:rPr>
              <a:t>:</a:t>
            </a:r>
            <a:endParaRPr lang="tr-TR" sz="2600">
              <a:ea typeface="Meiryo"/>
            </a:endParaRPr>
          </a:p>
          <a:p>
            <a:r>
              <a:rPr lang="tr-TR" sz="2600">
                <a:ea typeface="+mn-lt"/>
                <a:cs typeface="+mn-lt"/>
              </a:rPr>
              <a:t>   1)</a:t>
            </a:r>
            <a:r>
              <a:rPr lang="tr-TR" sz="2600">
                <a:solidFill>
                  <a:schemeClr val="accent1"/>
                </a:solidFill>
                <a:ea typeface="+mn-lt"/>
                <a:cs typeface="+mn-lt"/>
              </a:rPr>
              <a:t>Oda</a:t>
            </a:r>
            <a:r>
              <a:rPr lang="tr-TR" sz="2600">
                <a:ea typeface="+mn-lt"/>
                <a:cs typeface="+mn-lt"/>
              </a:rPr>
              <a:t>: Oda adı, sıcaklık bilgisi ve eşya listesini tutar.</a:t>
            </a:r>
            <a:endParaRPr lang="tr-TR" sz="2600">
              <a:ea typeface="Meiryo"/>
            </a:endParaRPr>
          </a:p>
          <a:p>
            <a:r>
              <a:rPr lang="tr-TR" sz="2600">
                <a:ea typeface="+mn-lt"/>
                <a:cs typeface="+mn-lt"/>
              </a:rPr>
              <a:t>   2)</a:t>
            </a:r>
            <a:r>
              <a:rPr lang="tr-TR" sz="2600" err="1">
                <a:solidFill>
                  <a:schemeClr val="accent1"/>
                </a:solidFill>
                <a:ea typeface="+mn-lt"/>
                <a:cs typeface="+mn-lt"/>
              </a:rPr>
              <a:t>ElektronikEsya</a:t>
            </a:r>
            <a:r>
              <a:rPr lang="tr-TR" sz="2600">
                <a:ea typeface="+mn-lt"/>
                <a:cs typeface="+mn-lt"/>
              </a:rPr>
              <a:t>: Eşya adı ve ışıklı   olup olmadığını belirler.</a:t>
            </a:r>
            <a:endParaRPr lang="tr-TR" sz="2600">
              <a:ea typeface="Meiryo"/>
            </a:endParaRPr>
          </a:p>
          <a:p>
            <a:r>
              <a:rPr lang="tr-TR" sz="2600">
                <a:solidFill>
                  <a:srgbClr val="C00000"/>
                </a:solidFill>
                <a:ea typeface="+mn-lt"/>
                <a:cs typeface="+mn-lt"/>
              </a:rPr>
              <a:t>5)Metotlar</a:t>
            </a:r>
            <a:r>
              <a:rPr lang="tr-TR" sz="2600">
                <a:ea typeface="+mn-lt"/>
                <a:cs typeface="+mn-lt"/>
              </a:rPr>
              <a:t>: </a:t>
            </a:r>
          </a:p>
          <a:p>
            <a:r>
              <a:rPr lang="tr-TR" sz="2600">
                <a:ea typeface="+mn-lt"/>
                <a:cs typeface="+mn-lt"/>
              </a:rPr>
              <a:t>Oda veya eşya ekleme/silme, Sıcaklık değiştirme, eşya durumunu güncelleme ve oda içindeki eşya durumlarını listelemesini sağlayan metotlar kullanılmıştır.</a:t>
            </a:r>
            <a:endParaRPr lang="tr-TR" sz="2600">
              <a:ea typeface="Meiryo"/>
            </a:endParaRPr>
          </a:p>
          <a:p>
            <a:pPr algn="l"/>
            <a:endParaRPr lang="tr-TR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75545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E2DB45E-3417-853A-CE65-54A2D538E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38" y="249873"/>
            <a:ext cx="4789405" cy="918528"/>
          </a:xfrm>
        </p:spPr>
        <p:txBody>
          <a:bodyPr anchor="b">
            <a:normAutofit/>
          </a:bodyPr>
          <a:lstStyle/>
          <a:p>
            <a:r>
              <a:rPr lang="tr-TR">
                <a:ea typeface="Meiryo"/>
              </a:rPr>
              <a:t>Giriş Ekranı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92C9AC-AD2A-579F-2FDD-14FF6E925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39" y="1164908"/>
            <a:ext cx="5296964" cy="3651250"/>
          </a:xfrm>
        </p:spPr>
        <p:txBody>
          <a:bodyPr vert="horz" lIns="109728" tIns="109728" rIns="109728" bIns="91440" rtlCol="0" anchor="t">
            <a:noAutofit/>
          </a:bodyPr>
          <a:lstStyle/>
          <a:p>
            <a:r>
              <a:rPr lang="en-US" sz="2000" err="1">
                <a:latin typeface="Franklin Gothic"/>
                <a:ea typeface="Meiryo"/>
              </a:rPr>
              <a:t>Kullanıcı</a:t>
            </a:r>
            <a:r>
              <a:rPr lang="en-US" sz="2000">
                <a:latin typeface="Franklin Gothic"/>
                <a:ea typeface="Meiryo"/>
              </a:rPr>
              <a:t> </a:t>
            </a:r>
            <a:r>
              <a:rPr lang="en-US" sz="2000" err="1">
                <a:latin typeface="Franklin Gothic"/>
                <a:ea typeface="Meiryo"/>
              </a:rPr>
              <a:t>kaydı</a:t>
            </a:r>
            <a:r>
              <a:rPr lang="en-US" sz="2000">
                <a:latin typeface="Franklin Gothic"/>
                <a:ea typeface="Meiryo"/>
              </a:rPr>
              <a:t> </a:t>
            </a:r>
            <a:r>
              <a:rPr lang="en-US" sz="2000" err="1">
                <a:latin typeface="Franklin Gothic"/>
                <a:ea typeface="Meiryo"/>
              </a:rPr>
              <a:t>ve</a:t>
            </a:r>
            <a:r>
              <a:rPr lang="en-US" sz="2000">
                <a:latin typeface="Franklin Gothic"/>
                <a:ea typeface="Meiryo"/>
              </a:rPr>
              <a:t> </a:t>
            </a:r>
            <a:r>
              <a:rPr lang="en-US" sz="2000" err="1">
                <a:latin typeface="Franklin Gothic"/>
                <a:ea typeface="Meiryo"/>
              </a:rPr>
              <a:t>giriş</a:t>
            </a:r>
            <a:r>
              <a:rPr lang="en-US" sz="2000">
                <a:latin typeface="Franklin Gothic"/>
                <a:ea typeface="Meiryo"/>
              </a:rPr>
              <a:t> </a:t>
            </a:r>
            <a:r>
              <a:rPr lang="en-US" sz="2000" err="1">
                <a:latin typeface="Franklin Gothic"/>
                <a:ea typeface="Meiryo"/>
              </a:rPr>
              <a:t>akışını</a:t>
            </a:r>
            <a:r>
              <a:rPr lang="en-US" sz="2000">
                <a:latin typeface="Franklin Gothic"/>
                <a:ea typeface="Meiryo"/>
              </a:rPr>
              <a:t> </a:t>
            </a:r>
            <a:r>
              <a:rPr lang="en-US" sz="2000" err="1">
                <a:latin typeface="Franklin Gothic"/>
                <a:ea typeface="Meiryo"/>
              </a:rPr>
              <a:t>gösterir</a:t>
            </a:r>
            <a:r>
              <a:rPr lang="en-US" sz="2000">
                <a:latin typeface="Franklin Gothic"/>
                <a:ea typeface="Meiryo"/>
              </a:rPr>
              <a:t>. </a:t>
            </a:r>
            <a:r>
              <a:rPr lang="en-US" sz="2000" err="1">
                <a:latin typeface="Franklin Gothic"/>
                <a:ea typeface="Meiryo"/>
              </a:rPr>
              <a:t>kullanıcı</a:t>
            </a:r>
            <a:r>
              <a:rPr lang="en-US" sz="2000">
                <a:latin typeface="Franklin Gothic"/>
                <a:ea typeface="Meiryo"/>
              </a:rPr>
              <a:t>, </a:t>
            </a:r>
            <a:r>
              <a:rPr lang="en-US" sz="2000" err="1">
                <a:latin typeface="Franklin Gothic"/>
                <a:ea typeface="Meiryo"/>
              </a:rPr>
              <a:t>kurulum</a:t>
            </a:r>
            <a:r>
              <a:rPr lang="en-US" sz="2000">
                <a:latin typeface="Franklin Gothic"/>
                <a:ea typeface="Meiryo"/>
              </a:rPr>
              <a:t> </a:t>
            </a:r>
            <a:r>
              <a:rPr lang="en-US" sz="2000" err="1">
                <a:latin typeface="Franklin Gothic"/>
                <a:ea typeface="Meiryo"/>
              </a:rPr>
              <a:t>aşamasında</a:t>
            </a:r>
            <a:r>
              <a:rPr lang="en-US" sz="2000">
                <a:latin typeface="Franklin Gothic"/>
                <a:ea typeface="Meiryo"/>
              </a:rPr>
              <a:t> ilk </a:t>
            </a:r>
            <a:r>
              <a:rPr lang="en-US" sz="2000" err="1">
                <a:latin typeface="Franklin Gothic"/>
                <a:ea typeface="Meiryo"/>
              </a:rPr>
              <a:t>olarak</a:t>
            </a:r>
            <a:r>
              <a:rPr lang="en-US" sz="2000">
                <a:latin typeface="Franklin Gothic"/>
                <a:ea typeface="Meiryo"/>
              </a:rPr>
              <a:t> "</a:t>
            </a:r>
            <a:r>
              <a:rPr lang="en-US" sz="2000" err="1">
                <a:latin typeface="Franklin Gothic"/>
                <a:ea typeface="Meiryo"/>
              </a:rPr>
              <a:t>Kayıt</a:t>
            </a:r>
            <a:r>
              <a:rPr lang="en-US" sz="2000">
                <a:latin typeface="Franklin Gothic"/>
                <a:ea typeface="Meiryo"/>
              </a:rPr>
              <a:t> Ol" </a:t>
            </a:r>
            <a:r>
              <a:rPr lang="en-US" sz="2000" err="1">
                <a:latin typeface="Franklin Gothic"/>
                <a:ea typeface="Meiryo"/>
              </a:rPr>
              <a:t>sonrasında</a:t>
            </a:r>
            <a:r>
              <a:rPr lang="en-US" sz="2000">
                <a:latin typeface="Franklin Gothic"/>
                <a:ea typeface="Meiryo"/>
              </a:rPr>
              <a:t> "</a:t>
            </a:r>
            <a:r>
              <a:rPr lang="en-US" sz="2000" err="1">
                <a:latin typeface="Franklin Gothic"/>
                <a:ea typeface="Meiryo"/>
              </a:rPr>
              <a:t>Giriş</a:t>
            </a:r>
            <a:r>
              <a:rPr lang="en-US" sz="2000">
                <a:latin typeface="Franklin Gothic"/>
                <a:ea typeface="Meiryo"/>
              </a:rPr>
              <a:t> Yap" </a:t>
            </a:r>
            <a:r>
              <a:rPr lang="en-US" sz="2000" err="1">
                <a:latin typeface="Franklin Gothic"/>
                <a:ea typeface="Meiryo"/>
              </a:rPr>
              <a:t>seçeneğindeki</a:t>
            </a:r>
            <a:r>
              <a:rPr lang="en-US" sz="2000">
                <a:latin typeface="Franklin Gothic"/>
                <a:ea typeface="Meiryo"/>
              </a:rPr>
              <a:t> </a:t>
            </a:r>
            <a:r>
              <a:rPr lang="en-US" sz="2000" err="1">
                <a:latin typeface="Franklin Gothic"/>
                <a:ea typeface="Meiryo"/>
              </a:rPr>
              <a:t>işlemleri</a:t>
            </a:r>
            <a:r>
              <a:rPr lang="en-US" sz="2000">
                <a:latin typeface="Franklin Gothic"/>
                <a:ea typeface="Meiryo"/>
              </a:rPr>
              <a:t> </a:t>
            </a:r>
            <a:r>
              <a:rPr lang="en-US" sz="2000" err="1">
                <a:latin typeface="Franklin Gothic"/>
                <a:ea typeface="Meiryo"/>
              </a:rPr>
              <a:t>tamamlayarak</a:t>
            </a:r>
            <a:r>
              <a:rPr lang="en-US" sz="2000">
                <a:latin typeface="Franklin Gothic"/>
                <a:ea typeface="Meiryo"/>
              </a:rPr>
              <a:t> </a:t>
            </a:r>
            <a:r>
              <a:rPr lang="en-US" sz="2000" err="1">
                <a:latin typeface="Franklin Gothic"/>
                <a:ea typeface="Meiryo"/>
              </a:rPr>
              <a:t>kurulumu</a:t>
            </a:r>
            <a:r>
              <a:rPr lang="en-US" sz="2000">
                <a:latin typeface="Franklin Gothic"/>
                <a:ea typeface="Meiryo"/>
              </a:rPr>
              <a:t> </a:t>
            </a:r>
            <a:r>
              <a:rPr lang="en-US" sz="2000" err="1">
                <a:latin typeface="Franklin Gothic"/>
                <a:ea typeface="Meiryo"/>
              </a:rPr>
              <a:t>gerçekleştirmiş</a:t>
            </a:r>
            <a:r>
              <a:rPr lang="en-US" sz="2000">
                <a:latin typeface="Franklin Gothic"/>
                <a:ea typeface="Meiryo"/>
              </a:rPr>
              <a:t> </a:t>
            </a:r>
            <a:r>
              <a:rPr lang="en-US" sz="2000" err="1">
                <a:latin typeface="Franklin Gothic"/>
                <a:ea typeface="Meiryo"/>
              </a:rPr>
              <a:t>olur</a:t>
            </a:r>
            <a:r>
              <a:rPr lang="en-US" sz="2000">
                <a:latin typeface="Franklin Gothic"/>
                <a:ea typeface="Meiryo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000" b="1" err="1">
                <a:latin typeface="Franklin Gothic"/>
                <a:ea typeface="Meiryo"/>
              </a:rPr>
              <a:t>Kayıt</a:t>
            </a:r>
            <a:r>
              <a:rPr lang="en-US" sz="2000" b="1">
                <a:latin typeface="Franklin Gothic"/>
                <a:ea typeface="Meiryo"/>
              </a:rPr>
              <a:t> Ol</a:t>
            </a:r>
            <a:r>
              <a:rPr lang="en-US" sz="2000">
                <a:latin typeface="Franklin Gothic"/>
                <a:ea typeface="Meiryo"/>
              </a:rPr>
              <a:t>: Yeni </a:t>
            </a:r>
            <a:r>
              <a:rPr lang="en-US" sz="2000" err="1">
                <a:latin typeface="Franklin Gothic"/>
                <a:ea typeface="Meiryo"/>
              </a:rPr>
              <a:t>hesap</a:t>
            </a:r>
            <a:r>
              <a:rPr lang="en-US" sz="2000">
                <a:latin typeface="Franklin Gothic"/>
                <a:ea typeface="Meiryo"/>
              </a:rPr>
              <a:t> </a:t>
            </a:r>
            <a:r>
              <a:rPr lang="en-US" sz="2000" err="1">
                <a:latin typeface="Franklin Gothic"/>
                <a:ea typeface="Meiryo"/>
              </a:rPr>
              <a:t>açma</a:t>
            </a:r>
            <a:r>
              <a:rPr lang="en-US" sz="2000">
                <a:latin typeface="Franklin Gothic"/>
                <a:ea typeface="Meiryo"/>
              </a:rPr>
              <a:t> </a:t>
            </a:r>
            <a:r>
              <a:rPr lang="en-US" sz="2000" err="1">
                <a:latin typeface="Franklin Gothic"/>
                <a:ea typeface="Meiryo"/>
              </a:rPr>
              <a:t>işlemidir</a:t>
            </a:r>
            <a:r>
              <a:rPr lang="en-US" sz="2000">
                <a:latin typeface="Franklin Gothic"/>
                <a:ea typeface="Meiryo"/>
              </a:rPr>
              <a:t>. </a:t>
            </a:r>
            <a:r>
              <a:rPr lang="en-US" sz="2000" err="1">
                <a:latin typeface="Franklin Gothic"/>
                <a:ea typeface="Meiryo"/>
              </a:rPr>
              <a:t>Başarılı</a:t>
            </a:r>
            <a:r>
              <a:rPr lang="en-US" sz="2000">
                <a:latin typeface="Franklin Gothic"/>
                <a:ea typeface="Meiryo"/>
              </a:rPr>
              <a:t> </a:t>
            </a:r>
            <a:r>
              <a:rPr lang="en-US" sz="2000" err="1">
                <a:latin typeface="Franklin Gothic"/>
                <a:ea typeface="Meiryo"/>
              </a:rPr>
              <a:t>olduğunda</a:t>
            </a:r>
            <a:r>
              <a:rPr lang="en-US" sz="2000">
                <a:latin typeface="Franklin Gothic"/>
                <a:ea typeface="Meiryo"/>
              </a:rPr>
              <a:t> "</a:t>
            </a:r>
            <a:r>
              <a:rPr lang="en-US" sz="2000" err="1">
                <a:latin typeface="Franklin Gothic"/>
                <a:ea typeface="Meiryo"/>
              </a:rPr>
              <a:t>Başarı</a:t>
            </a:r>
            <a:r>
              <a:rPr lang="en-US" sz="2000">
                <a:latin typeface="Franklin Gothic"/>
                <a:ea typeface="Meiryo"/>
              </a:rPr>
              <a:t> </a:t>
            </a:r>
            <a:r>
              <a:rPr lang="en-US" sz="2000" err="1">
                <a:latin typeface="Franklin Gothic"/>
                <a:ea typeface="Meiryo"/>
              </a:rPr>
              <a:t>Mesajı</a:t>
            </a:r>
            <a:r>
              <a:rPr lang="en-US" sz="2000">
                <a:latin typeface="Franklin Gothic"/>
                <a:ea typeface="Meiryo"/>
              </a:rPr>
              <a:t>" </a:t>
            </a:r>
            <a:r>
              <a:rPr lang="en-US" sz="2000" err="1">
                <a:latin typeface="Franklin Gothic"/>
                <a:ea typeface="Meiryo"/>
              </a:rPr>
              <a:t>görüntülenir</a:t>
            </a:r>
            <a:r>
              <a:rPr lang="en-US" sz="2000">
                <a:latin typeface="Franklin Gothic"/>
                <a:ea typeface="Meiryo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000" b="1" err="1">
                <a:latin typeface="Franklin Gothic"/>
                <a:ea typeface="Meiryo"/>
              </a:rPr>
              <a:t>Giriş</a:t>
            </a:r>
            <a:r>
              <a:rPr lang="en-US" sz="2000" b="1">
                <a:latin typeface="Franklin Gothic"/>
                <a:ea typeface="Meiryo"/>
              </a:rPr>
              <a:t> Yap</a:t>
            </a:r>
            <a:r>
              <a:rPr lang="en-US" sz="2000">
                <a:latin typeface="Franklin Gothic"/>
                <a:ea typeface="Meiryo"/>
              </a:rPr>
              <a:t>: </a:t>
            </a:r>
            <a:r>
              <a:rPr lang="en-US" sz="2000" err="1">
                <a:latin typeface="Franklin Gothic"/>
                <a:ea typeface="Meiryo"/>
              </a:rPr>
              <a:t>Mevcut</a:t>
            </a:r>
            <a:r>
              <a:rPr lang="en-US" sz="2000">
                <a:latin typeface="Franklin Gothic"/>
                <a:ea typeface="Meiryo"/>
              </a:rPr>
              <a:t> </a:t>
            </a:r>
            <a:r>
              <a:rPr lang="en-US" sz="2000" err="1">
                <a:latin typeface="Franklin Gothic"/>
                <a:ea typeface="Meiryo"/>
              </a:rPr>
              <a:t>bilgileriyle</a:t>
            </a:r>
            <a:r>
              <a:rPr lang="en-US" sz="2000">
                <a:latin typeface="Franklin Gothic"/>
                <a:ea typeface="Meiryo"/>
              </a:rPr>
              <a:t> </a:t>
            </a:r>
            <a:r>
              <a:rPr lang="en-US" sz="2000" err="1">
                <a:latin typeface="Franklin Gothic"/>
                <a:ea typeface="Meiryo"/>
              </a:rPr>
              <a:t>sisteme</a:t>
            </a:r>
            <a:r>
              <a:rPr lang="en-US" sz="2000">
                <a:latin typeface="Franklin Gothic"/>
                <a:ea typeface="Meiryo"/>
              </a:rPr>
              <a:t> </a:t>
            </a:r>
            <a:r>
              <a:rPr lang="en-US" sz="2000" err="1">
                <a:latin typeface="Franklin Gothic"/>
                <a:ea typeface="Meiryo"/>
              </a:rPr>
              <a:t>giriş</a:t>
            </a:r>
            <a:r>
              <a:rPr lang="en-US" sz="2000">
                <a:latin typeface="Franklin Gothic"/>
                <a:ea typeface="Meiryo"/>
              </a:rPr>
              <a:t> </a:t>
            </a:r>
            <a:r>
              <a:rPr lang="en-US" sz="2000" err="1">
                <a:latin typeface="Franklin Gothic"/>
                <a:ea typeface="Meiryo"/>
              </a:rPr>
              <a:t>yapmaya</a:t>
            </a:r>
            <a:r>
              <a:rPr lang="en-US" sz="2000">
                <a:latin typeface="Franklin Gothic"/>
                <a:ea typeface="Meiryo"/>
              </a:rPr>
              <a:t> </a:t>
            </a:r>
            <a:r>
              <a:rPr lang="en-US" sz="2000" err="1">
                <a:latin typeface="Franklin Gothic"/>
                <a:ea typeface="Meiryo"/>
              </a:rPr>
              <a:t>çalışır</a:t>
            </a:r>
            <a:r>
              <a:rPr lang="en-US" sz="2000">
                <a:latin typeface="Franklin Gothic"/>
                <a:ea typeface="Meiryo"/>
              </a:rPr>
              <a:t>. </a:t>
            </a:r>
            <a:r>
              <a:rPr lang="en-US" sz="2000" err="1">
                <a:latin typeface="Franklin Gothic"/>
                <a:ea typeface="Meiryo"/>
              </a:rPr>
              <a:t>Bilgiler</a:t>
            </a:r>
            <a:r>
              <a:rPr lang="en-US" sz="2000">
                <a:latin typeface="Franklin Gothic"/>
                <a:ea typeface="Meiryo"/>
              </a:rPr>
              <a:t> </a:t>
            </a:r>
            <a:r>
              <a:rPr lang="en-US" sz="2000" err="1">
                <a:latin typeface="Franklin Gothic"/>
                <a:ea typeface="Meiryo"/>
              </a:rPr>
              <a:t>doğruysa</a:t>
            </a:r>
            <a:r>
              <a:rPr lang="en-US" sz="2000">
                <a:latin typeface="Franklin Gothic"/>
                <a:ea typeface="Meiryo"/>
              </a:rPr>
              <a:t> </a:t>
            </a:r>
            <a:r>
              <a:rPr lang="en-US" sz="2000" err="1">
                <a:latin typeface="Franklin Gothic"/>
                <a:ea typeface="Meiryo"/>
              </a:rPr>
              <a:t>sisteme</a:t>
            </a:r>
            <a:r>
              <a:rPr lang="en-US" sz="2000">
                <a:latin typeface="Franklin Gothic"/>
                <a:ea typeface="Meiryo"/>
              </a:rPr>
              <a:t> </a:t>
            </a:r>
            <a:r>
              <a:rPr lang="en-US" sz="2000" err="1">
                <a:latin typeface="Franklin Gothic"/>
                <a:ea typeface="Meiryo"/>
              </a:rPr>
              <a:t>girer</a:t>
            </a:r>
            <a:r>
              <a:rPr lang="en-US" sz="2000">
                <a:latin typeface="Franklin Gothic"/>
                <a:ea typeface="Meiryo"/>
              </a:rPr>
              <a:t>, </a:t>
            </a:r>
            <a:r>
              <a:rPr lang="en-US" sz="2000" err="1">
                <a:latin typeface="Franklin Gothic"/>
                <a:ea typeface="Meiryo"/>
              </a:rPr>
              <a:t>yanlışsa</a:t>
            </a:r>
            <a:r>
              <a:rPr lang="en-US" sz="2000">
                <a:latin typeface="Franklin Gothic"/>
                <a:ea typeface="Meiryo"/>
              </a:rPr>
              <a:t> "Hata </a:t>
            </a:r>
            <a:r>
              <a:rPr lang="en-US" sz="2000" err="1">
                <a:latin typeface="Franklin Gothic"/>
                <a:ea typeface="Meiryo"/>
              </a:rPr>
              <a:t>Mesajı</a:t>
            </a:r>
            <a:r>
              <a:rPr lang="en-US" sz="2000">
                <a:latin typeface="Franklin Gothic"/>
                <a:ea typeface="Meiryo"/>
              </a:rPr>
              <a:t>" </a:t>
            </a:r>
            <a:r>
              <a:rPr lang="en-US" sz="2000" err="1">
                <a:latin typeface="Franklin Gothic"/>
                <a:ea typeface="Meiryo"/>
              </a:rPr>
              <a:t>alır</a:t>
            </a:r>
            <a:r>
              <a:rPr lang="en-US" sz="2000">
                <a:latin typeface="Franklin Gothic"/>
                <a:ea typeface="Meiryo"/>
              </a:rPr>
              <a:t>.</a:t>
            </a:r>
          </a:p>
          <a:p>
            <a:endParaRPr lang="en-US" sz="1200">
              <a:ea typeface="Meiryo"/>
            </a:endParaRPr>
          </a:p>
          <a:p>
            <a:endParaRPr lang="en-US">
              <a:ea typeface="Meiryo"/>
            </a:endParaRPr>
          </a:p>
        </p:txBody>
      </p:sp>
      <p:pic>
        <p:nvPicPr>
          <p:cNvPr id="4" name="İçerik Yer Tutucusu 3" descr="metin, ekran görüntüsü, yazı tipi, diyagram içeren bir resim&#10;&#10;Açıklama otomatik olarak oluşturuldu">
            <a:extLst>
              <a:ext uri="{FF2B5EF4-FFF2-40B4-BE49-F238E27FC236}">
                <a16:creationId xmlns:a16="http://schemas.microsoft.com/office/drawing/2014/main" id="{82369A33-8C96-56A3-CAC2-DE24AB444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407" y="415736"/>
            <a:ext cx="4685399" cy="577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1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BE70332-ECAF-47BB-8C7B-BD049452F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158" y="1068946"/>
            <a:ext cx="4960104" cy="473550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6D9361-A35A-4DC8-AAB9-04FD2D6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92" y="912854"/>
            <a:ext cx="5298208" cy="503229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7FC31AD-FBB3-4219-A758-D6F7594A0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583" y="1197735"/>
            <a:ext cx="4641209" cy="4474618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E2E1F4C-7F0B-99F0-313C-AFADFC509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769" y="-1443040"/>
            <a:ext cx="6727828" cy="2522377"/>
          </a:xfrm>
        </p:spPr>
        <p:txBody>
          <a:bodyPr anchor="b">
            <a:normAutofit/>
          </a:bodyPr>
          <a:lstStyle/>
          <a:p>
            <a:pPr algn="ctr"/>
            <a:r>
              <a:rPr lang="tr-TR" sz="4400" dirty="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Menü Giriş EKRANI</a:t>
            </a:r>
            <a:endParaRPr lang="tr-TR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D6BB6D6-3A86-E36F-F3D0-74F0A4006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652" y="908682"/>
            <a:ext cx="7991958" cy="7511014"/>
          </a:xfrm>
        </p:spPr>
        <p:txBody>
          <a:bodyPr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tr-TR" sz="1800" b="1" dirty="0">
                <a:ea typeface="+mn-lt"/>
                <a:cs typeface="+mn-lt"/>
              </a:rPr>
              <a:t>Konsolu Temizle:</a:t>
            </a:r>
            <a:r>
              <a:rPr lang="tr-TR" sz="1800" dirty="0">
                <a:ea typeface="+mn-lt"/>
                <a:cs typeface="+mn-lt"/>
              </a:rPr>
              <a:t> Uygulama her döngüde konsolu temizler.</a:t>
            </a:r>
            <a:endParaRPr lang="tr-TR" sz="1800">
              <a:ea typeface="Meiryo"/>
            </a:endParaRPr>
          </a:p>
          <a:p>
            <a:pPr marL="285750" indent="-285750">
              <a:buFont typeface="Arial"/>
              <a:buChar char="•"/>
            </a:pPr>
            <a:r>
              <a:rPr lang="tr-TR" sz="1800" b="1" dirty="0">
                <a:ea typeface="+mn-lt"/>
                <a:cs typeface="+mn-lt"/>
              </a:rPr>
              <a:t>Başlangıç Menüsü:</a:t>
            </a:r>
            <a:r>
              <a:rPr lang="tr-TR" sz="1800" dirty="0">
                <a:ea typeface="+mn-lt"/>
                <a:cs typeface="+mn-lt"/>
              </a:rPr>
              <a:t> Uygulama, kullanıcıya başlangıç menüsünü gösterir.</a:t>
            </a:r>
            <a:endParaRPr lang="tr-TR" sz="1800">
              <a:ea typeface="Meiryo"/>
            </a:endParaRPr>
          </a:p>
          <a:p>
            <a:pPr marL="285750" indent="-285750">
              <a:buFont typeface="Arial"/>
              <a:buChar char="•"/>
            </a:pPr>
            <a:r>
              <a:rPr lang="tr-TR" sz="1800" b="1" dirty="0">
                <a:ea typeface="+mn-lt"/>
                <a:cs typeface="+mn-lt"/>
              </a:rPr>
              <a:t>Kullanıcıdan Seçim:</a:t>
            </a:r>
            <a:r>
              <a:rPr lang="tr-TR" sz="1800" dirty="0">
                <a:ea typeface="+mn-lt"/>
                <a:cs typeface="+mn-lt"/>
              </a:rPr>
              <a:t> Kullanıcıdan 1-3 arasında bir seçim yapılması istenir.</a:t>
            </a:r>
            <a:endParaRPr lang="tr-TR" sz="1800">
              <a:ea typeface="Meiryo"/>
            </a:endParaRPr>
          </a:p>
          <a:p>
            <a:pPr marL="285750" indent="-285750">
              <a:buFont typeface="Arial"/>
              <a:buChar char="•"/>
            </a:pPr>
            <a:r>
              <a:rPr lang="tr-TR" sz="1800" b="1" dirty="0">
                <a:ea typeface="+mn-lt"/>
                <a:cs typeface="+mn-lt"/>
              </a:rPr>
              <a:t>Seçim İşlemleri:</a:t>
            </a:r>
            <a:endParaRPr lang="tr-TR" sz="1800">
              <a:ea typeface="Meiryo"/>
            </a:endParaRPr>
          </a:p>
          <a:p>
            <a:pPr marL="285750" lvl="1" indent="-285750" algn="l">
              <a:buFont typeface="Arial"/>
              <a:buChar char="•"/>
            </a:pPr>
            <a:r>
              <a:rPr lang="tr-TR" sz="1800" b="1" dirty="0">
                <a:ea typeface="+mn-lt"/>
                <a:cs typeface="+mn-lt"/>
              </a:rPr>
              <a:t>1. Menüye Git:</a:t>
            </a:r>
            <a:r>
              <a:rPr lang="tr-TR" sz="1800" dirty="0">
                <a:ea typeface="+mn-lt"/>
                <a:cs typeface="+mn-lt"/>
              </a:rPr>
              <a:t> Konsolu temizleyip "Menüye gidiliyor..." mesajını gösterir ve ana menü metodunu (</a:t>
            </a:r>
            <a:r>
              <a:rPr lang="tr-TR" sz="1600" dirty="0">
                <a:latin typeface="Consolas"/>
              </a:rPr>
              <a:t>menü()</a:t>
            </a:r>
            <a:r>
              <a:rPr lang="tr-TR" sz="1800" dirty="0">
                <a:ea typeface="+mn-lt"/>
                <a:cs typeface="+mn-lt"/>
              </a:rPr>
              <a:t>) çağırır.</a:t>
            </a:r>
            <a:endParaRPr lang="tr-TR" sz="1800">
              <a:ea typeface="Meiryo"/>
            </a:endParaRPr>
          </a:p>
          <a:p>
            <a:pPr marL="285750" lvl="1" indent="-285750" algn="l">
              <a:buFont typeface="Arial"/>
              <a:buChar char="•"/>
            </a:pPr>
            <a:r>
              <a:rPr lang="tr-TR" sz="1800" b="1" dirty="0">
                <a:ea typeface="+mn-lt"/>
                <a:cs typeface="+mn-lt"/>
              </a:rPr>
              <a:t>2. Oda ve Eşya Bilgileri Girmek:</a:t>
            </a:r>
            <a:r>
              <a:rPr lang="tr-TR" sz="1800" dirty="0">
                <a:ea typeface="+mn-lt"/>
                <a:cs typeface="+mn-lt"/>
              </a:rPr>
              <a:t> Oda ve eşya bilgisi girmeye yönelik metodu (</a:t>
            </a:r>
            <a:r>
              <a:rPr lang="tr-TR" sz="1600" err="1">
                <a:latin typeface="Consolas"/>
              </a:rPr>
              <a:t>OdaVeEsyaBilgisiGir</a:t>
            </a:r>
            <a:r>
              <a:rPr lang="tr-TR" sz="1600" dirty="0">
                <a:latin typeface="Consolas"/>
              </a:rPr>
              <a:t>()</a:t>
            </a:r>
            <a:r>
              <a:rPr lang="tr-TR" sz="1800" dirty="0">
                <a:ea typeface="+mn-lt"/>
                <a:cs typeface="+mn-lt"/>
              </a:rPr>
              <a:t>) çağırır.</a:t>
            </a:r>
            <a:endParaRPr lang="tr-TR" sz="1800">
              <a:ea typeface="Meiryo"/>
            </a:endParaRPr>
          </a:p>
          <a:p>
            <a:pPr marL="285750" lvl="1" indent="-285750" algn="l">
              <a:buFont typeface="Arial"/>
              <a:buChar char="•"/>
            </a:pPr>
            <a:r>
              <a:rPr lang="tr-TR" sz="1800" b="1" dirty="0">
                <a:ea typeface="+mn-lt"/>
                <a:cs typeface="+mn-lt"/>
              </a:rPr>
              <a:t>3. Çıkış:</a:t>
            </a:r>
            <a:r>
              <a:rPr lang="tr-TR" sz="1800" dirty="0">
                <a:ea typeface="+mn-lt"/>
                <a:cs typeface="+mn-lt"/>
              </a:rPr>
              <a:t> Kullanıcı çıkmak isterse, uygun mesajı gösterip programı sonlandırır.</a:t>
            </a:r>
            <a:endParaRPr lang="tr-TR" sz="1800">
              <a:ea typeface="Meiryo"/>
            </a:endParaRPr>
          </a:p>
          <a:p>
            <a:pPr algn="ctr"/>
            <a:endParaRPr lang="tr-TR" sz="2000" dirty="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</p:txBody>
      </p:sp>
      <p:pic>
        <p:nvPicPr>
          <p:cNvPr id="4" name="Resim 3" descr="meti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FF6E434B-7784-5C40-D23C-572E5CCAD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293" y="1074057"/>
            <a:ext cx="2879871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31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2C528-0313-A343-498A-9BD4A1417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" y="113"/>
            <a:ext cx="4798200" cy="774044"/>
          </a:xfrm>
        </p:spPr>
        <p:txBody>
          <a:bodyPr anchor="b">
            <a:normAutofit fontScale="90000"/>
          </a:bodyPr>
          <a:lstStyle/>
          <a:p>
            <a:r>
              <a:rPr lang="en-US">
                <a:ea typeface="Meiryo"/>
              </a:rPr>
              <a:t>Oda </a:t>
            </a:r>
            <a:r>
              <a:rPr lang="en-US" err="1">
                <a:ea typeface="Meiryo"/>
              </a:rPr>
              <a:t>ve</a:t>
            </a:r>
            <a:r>
              <a:rPr lang="en-US">
                <a:ea typeface="Meiryo"/>
              </a:rPr>
              <a:t> </a:t>
            </a:r>
            <a:r>
              <a:rPr lang="en-US" err="1">
                <a:ea typeface="Meiryo"/>
              </a:rPr>
              <a:t>Eşya</a:t>
            </a:r>
            <a:r>
              <a:rPr lang="en-US">
                <a:ea typeface="Meiryo"/>
              </a:rPr>
              <a:t> </a:t>
            </a:r>
            <a:r>
              <a:rPr lang="en-US" err="1">
                <a:ea typeface="Meiryo"/>
              </a:rPr>
              <a:t>Girişi</a:t>
            </a:r>
            <a:endParaRPr lang="en-US" err="1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98C2E1-C35A-E88E-F620-D6F67AD0C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4" y="773023"/>
            <a:ext cx="6397069" cy="5902415"/>
          </a:xfrm>
        </p:spPr>
        <p:txBody>
          <a:bodyPr vert="horz" lIns="109728" tIns="109728" rIns="109728" bIns="9144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err="1">
                <a:latin typeface="Franklin Gothic"/>
                <a:ea typeface="+mn-lt"/>
                <a:cs typeface="+mn-lt"/>
              </a:rPr>
              <a:t>Başla</a:t>
            </a:r>
            <a:r>
              <a:rPr lang="en-US" sz="2000">
                <a:latin typeface="Franklin Gothic"/>
                <a:ea typeface="+mn-lt"/>
                <a:cs typeface="+mn-lt"/>
              </a:rPr>
              <a:t>: </a:t>
            </a:r>
            <a:r>
              <a:rPr lang="en-US" sz="2000" err="1">
                <a:latin typeface="Franklin Gothic"/>
                <a:ea typeface="+mn-lt"/>
                <a:cs typeface="+mn-lt"/>
              </a:rPr>
              <a:t>Konsolu</a:t>
            </a:r>
            <a:r>
              <a:rPr lang="en-US" sz="2000">
                <a:latin typeface="Franklin Gothic"/>
                <a:ea typeface="+mn-lt"/>
                <a:cs typeface="+mn-lt"/>
              </a:rPr>
              <a:t> </a:t>
            </a:r>
            <a:r>
              <a:rPr lang="en-US" sz="2000" err="1">
                <a:latin typeface="Franklin Gothic"/>
                <a:ea typeface="+mn-lt"/>
                <a:cs typeface="+mn-lt"/>
              </a:rPr>
              <a:t>temizle</a:t>
            </a:r>
            <a:r>
              <a:rPr lang="en-US" sz="2000">
                <a:latin typeface="Franklin Gothic"/>
                <a:ea typeface="+mn-lt"/>
                <a:cs typeface="+mn-lt"/>
              </a:rPr>
              <a:t> </a:t>
            </a:r>
            <a:r>
              <a:rPr lang="en-US" sz="2000" err="1">
                <a:latin typeface="Franklin Gothic"/>
                <a:ea typeface="+mn-lt"/>
                <a:cs typeface="+mn-lt"/>
              </a:rPr>
              <a:t>ve</a:t>
            </a:r>
            <a:r>
              <a:rPr lang="en-US" sz="2000">
                <a:latin typeface="Franklin Gothic"/>
                <a:ea typeface="+mn-lt"/>
                <a:cs typeface="+mn-lt"/>
              </a:rPr>
              <a:t> </a:t>
            </a:r>
            <a:r>
              <a:rPr lang="en-US" sz="2000" err="1">
                <a:latin typeface="Franklin Gothic"/>
                <a:ea typeface="+mn-lt"/>
                <a:cs typeface="+mn-lt"/>
              </a:rPr>
              <a:t>hoş</a:t>
            </a:r>
            <a:r>
              <a:rPr lang="en-US" sz="2000">
                <a:latin typeface="Franklin Gothic"/>
                <a:ea typeface="+mn-lt"/>
                <a:cs typeface="+mn-lt"/>
              </a:rPr>
              <a:t> </a:t>
            </a:r>
            <a:r>
              <a:rPr lang="en-US" sz="2000" err="1">
                <a:latin typeface="Franklin Gothic"/>
                <a:ea typeface="+mn-lt"/>
                <a:cs typeface="+mn-lt"/>
              </a:rPr>
              <a:t>geldin</a:t>
            </a:r>
            <a:r>
              <a:rPr lang="en-US" sz="2000">
                <a:latin typeface="Franklin Gothic"/>
                <a:ea typeface="+mn-lt"/>
                <a:cs typeface="+mn-lt"/>
              </a:rPr>
              <a:t> </a:t>
            </a:r>
            <a:r>
              <a:rPr lang="en-US" sz="2000" err="1">
                <a:latin typeface="Franklin Gothic"/>
                <a:ea typeface="+mn-lt"/>
                <a:cs typeface="+mn-lt"/>
              </a:rPr>
              <a:t>mesajı</a:t>
            </a:r>
            <a:r>
              <a:rPr lang="en-US" sz="2000">
                <a:latin typeface="Franklin Gothic"/>
                <a:ea typeface="+mn-lt"/>
                <a:cs typeface="+mn-lt"/>
              </a:rPr>
              <a:t> </a:t>
            </a:r>
            <a:r>
              <a:rPr lang="en-US" sz="2000" err="1">
                <a:latin typeface="Franklin Gothic"/>
                <a:ea typeface="+mn-lt"/>
                <a:cs typeface="+mn-lt"/>
              </a:rPr>
              <a:t>göster</a:t>
            </a:r>
            <a:r>
              <a:rPr lang="en-US" sz="2000">
                <a:latin typeface="Franklin Gothic"/>
                <a:ea typeface="+mn-lt"/>
                <a:cs typeface="+mn-lt"/>
              </a:rPr>
              <a:t>.</a:t>
            </a:r>
            <a:endParaRPr lang="tr-TR" sz="2000">
              <a:latin typeface="Franklin Gothic"/>
              <a:ea typeface="Meiryo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>
                <a:latin typeface="Franklin Gothic"/>
                <a:ea typeface="+mn-lt"/>
                <a:cs typeface="+mn-lt"/>
              </a:rPr>
              <a:t>Oda </a:t>
            </a:r>
            <a:r>
              <a:rPr lang="en-US" sz="2000" b="1" err="1">
                <a:latin typeface="Franklin Gothic"/>
                <a:ea typeface="+mn-lt"/>
                <a:cs typeface="+mn-lt"/>
              </a:rPr>
              <a:t>Sayısını</a:t>
            </a:r>
            <a:r>
              <a:rPr lang="en-US" sz="2000" b="1">
                <a:latin typeface="Franklin Gothic"/>
                <a:ea typeface="+mn-lt"/>
                <a:cs typeface="+mn-lt"/>
              </a:rPr>
              <a:t> Al</a:t>
            </a:r>
            <a:r>
              <a:rPr lang="en-US" sz="2000">
                <a:latin typeface="Franklin Gothic"/>
                <a:ea typeface="+mn-lt"/>
                <a:cs typeface="+mn-lt"/>
              </a:rPr>
              <a:t>: </a:t>
            </a:r>
            <a:r>
              <a:rPr lang="en-US" sz="2000" err="1">
                <a:latin typeface="Franklin Gothic"/>
                <a:ea typeface="+mn-lt"/>
                <a:cs typeface="+mn-lt"/>
              </a:rPr>
              <a:t>Kullanıcıdan</a:t>
            </a:r>
            <a:r>
              <a:rPr lang="en-US" sz="2000">
                <a:latin typeface="Franklin Gothic"/>
                <a:ea typeface="+mn-lt"/>
                <a:cs typeface="+mn-lt"/>
              </a:rPr>
              <a:t> </a:t>
            </a:r>
            <a:r>
              <a:rPr lang="en-US" sz="2000" err="1">
                <a:latin typeface="Franklin Gothic"/>
                <a:ea typeface="+mn-lt"/>
                <a:cs typeface="+mn-lt"/>
              </a:rPr>
              <a:t>oda</a:t>
            </a:r>
            <a:r>
              <a:rPr lang="en-US" sz="2000">
                <a:latin typeface="Franklin Gothic"/>
                <a:ea typeface="+mn-lt"/>
                <a:cs typeface="+mn-lt"/>
              </a:rPr>
              <a:t> </a:t>
            </a:r>
            <a:r>
              <a:rPr lang="en-US" sz="2000" err="1">
                <a:latin typeface="Franklin Gothic"/>
                <a:ea typeface="+mn-lt"/>
                <a:cs typeface="+mn-lt"/>
              </a:rPr>
              <a:t>sayısını</a:t>
            </a:r>
            <a:r>
              <a:rPr lang="en-US" sz="2000">
                <a:latin typeface="Franklin Gothic"/>
                <a:ea typeface="+mn-lt"/>
                <a:cs typeface="+mn-lt"/>
              </a:rPr>
              <a:t> al.</a:t>
            </a:r>
            <a:endParaRPr lang="en-US" sz="2000">
              <a:latin typeface="Franklin Gothic"/>
              <a:ea typeface="Meiryo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>
                <a:latin typeface="Franklin Gothic"/>
                <a:ea typeface="+mn-lt"/>
                <a:cs typeface="+mn-lt"/>
              </a:rPr>
              <a:t>Oda </a:t>
            </a:r>
            <a:r>
              <a:rPr lang="en-US" sz="2000" b="1" err="1">
                <a:latin typeface="Franklin Gothic"/>
                <a:ea typeface="+mn-lt"/>
                <a:cs typeface="+mn-lt"/>
              </a:rPr>
              <a:t>Girişi</a:t>
            </a:r>
            <a:r>
              <a:rPr lang="en-US" sz="2000">
                <a:latin typeface="Franklin Gothic"/>
                <a:ea typeface="+mn-lt"/>
                <a:cs typeface="+mn-lt"/>
              </a:rPr>
              <a:t>:</a:t>
            </a:r>
            <a:endParaRPr lang="en-US" sz="2000">
              <a:latin typeface="Franklin Gothic"/>
              <a:ea typeface="Meiryo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2000">
                <a:latin typeface="Franklin Gothic"/>
                <a:ea typeface="+mn-lt"/>
                <a:cs typeface="+mn-lt"/>
              </a:rPr>
              <a:t>Oda </a:t>
            </a:r>
            <a:r>
              <a:rPr lang="en-US" sz="2000" err="1">
                <a:latin typeface="Franklin Gothic"/>
                <a:ea typeface="+mn-lt"/>
                <a:cs typeface="+mn-lt"/>
              </a:rPr>
              <a:t>adı</a:t>
            </a:r>
            <a:r>
              <a:rPr lang="en-US" sz="2000">
                <a:latin typeface="Franklin Gothic"/>
                <a:ea typeface="+mn-lt"/>
                <a:cs typeface="+mn-lt"/>
              </a:rPr>
              <a:t> </a:t>
            </a:r>
            <a:r>
              <a:rPr lang="en-US" sz="2000" err="1">
                <a:latin typeface="Franklin Gothic"/>
                <a:ea typeface="+mn-lt"/>
                <a:cs typeface="+mn-lt"/>
              </a:rPr>
              <a:t>ve</a:t>
            </a:r>
            <a:r>
              <a:rPr lang="en-US" sz="2000">
                <a:latin typeface="Franklin Gothic"/>
                <a:ea typeface="+mn-lt"/>
                <a:cs typeface="+mn-lt"/>
              </a:rPr>
              <a:t> </a:t>
            </a:r>
            <a:r>
              <a:rPr lang="en-US" sz="2000" err="1">
                <a:latin typeface="Franklin Gothic"/>
                <a:ea typeface="+mn-lt"/>
                <a:cs typeface="+mn-lt"/>
              </a:rPr>
              <a:t>sıcaklığını</a:t>
            </a:r>
            <a:r>
              <a:rPr lang="en-US" sz="2000">
                <a:latin typeface="Franklin Gothic"/>
                <a:ea typeface="+mn-lt"/>
                <a:cs typeface="+mn-lt"/>
              </a:rPr>
              <a:t> al.</a:t>
            </a:r>
            <a:endParaRPr lang="en-US" sz="2000">
              <a:latin typeface="Franklin Gothic"/>
              <a:ea typeface="Meiryo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2000" err="1">
                <a:latin typeface="Franklin Gothic"/>
                <a:ea typeface="+mn-lt"/>
                <a:cs typeface="+mn-lt"/>
              </a:rPr>
              <a:t>Eşya</a:t>
            </a:r>
            <a:r>
              <a:rPr lang="en-US" sz="2000">
                <a:latin typeface="Franklin Gothic"/>
                <a:ea typeface="+mn-lt"/>
                <a:cs typeface="+mn-lt"/>
              </a:rPr>
              <a:t> </a:t>
            </a:r>
            <a:r>
              <a:rPr lang="en-US" sz="2000" err="1">
                <a:latin typeface="Franklin Gothic"/>
                <a:ea typeface="+mn-lt"/>
                <a:cs typeface="+mn-lt"/>
              </a:rPr>
              <a:t>sayısını</a:t>
            </a:r>
            <a:r>
              <a:rPr lang="en-US" sz="2000">
                <a:latin typeface="Franklin Gothic"/>
                <a:ea typeface="+mn-lt"/>
                <a:cs typeface="+mn-lt"/>
              </a:rPr>
              <a:t> al.</a:t>
            </a:r>
            <a:endParaRPr lang="en-US" sz="2000">
              <a:latin typeface="Franklin Gothic"/>
              <a:ea typeface="Meiryo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err="1">
                <a:latin typeface="Franklin Gothic"/>
                <a:ea typeface="+mn-lt"/>
                <a:cs typeface="+mn-lt"/>
              </a:rPr>
              <a:t>Eşya</a:t>
            </a:r>
            <a:r>
              <a:rPr lang="en-US" sz="2000" b="1">
                <a:latin typeface="Franklin Gothic"/>
                <a:ea typeface="+mn-lt"/>
                <a:cs typeface="+mn-lt"/>
              </a:rPr>
              <a:t> </a:t>
            </a:r>
            <a:r>
              <a:rPr lang="en-US" sz="2000" b="1" err="1">
                <a:latin typeface="Franklin Gothic"/>
                <a:ea typeface="+mn-lt"/>
                <a:cs typeface="+mn-lt"/>
              </a:rPr>
              <a:t>Girişi</a:t>
            </a:r>
            <a:r>
              <a:rPr lang="en-US" sz="2000">
                <a:latin typeface="Franklin Gothic"/>
                <a:ea typeface="+mn-lt"/>
                <a:cs typeface="+mn-lt"/>
              </a:rPr>
              <a:t>:</a:t>
            </a:r>
            <a:endParaRPr lang="en-US" sz="2000">
              <a:latin typeface="Franklin Gothic"/>
              <a:ea typeface="Meiryo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2000" err="1">
                <a:latin typeface="Franklin Gothic"/>
                <a:ea typeface="+mn-lt"/>
                <a:cs typeface="+mn-lt"/>
              </a:rPr>
              <a:t>Eşya</a:t>
            </a:r>
            <a:r>
              <a:rPr lang="en-US" sz="2000">
                <a:latin typeface="Franklin Gothic"/>
                <a:ea typeface="+mn-lt"/>
                <a:cs typeface="+mn-lt"/>
              </a:rPr>
              <a:t> </a:t>
            </a:r>
            <a:r>
              <a:rPr lang="en-US" sz="2000" err="1">
                <a:latin typeface="Franklin Gothic"/>
                <a:ea typeface="+mn-lt"/>
                <a:cs typeface="+mn-lt"/>
              </a:rPr>
              <a:t>adını</a:t>
            </a:r>
            <a:r>
              <a:rPr lang="en-US" sz="2000">
                <a:latin typeface="Franklin Gothic"/>
                <a:ea typeface="+mn-lt"/>
                <a:cs typeface="+mn-lt"/>
              </a:rPr>
              <a:t> </a:t>
            </a:r>
            <a:r>
              <a:rPr lang="en-US" sz="2000" err="1">
                <a:latin typeface="Franklin Gothic"/>
                <a:ea typeface="+mn-lt"/>
                <a:cs typeface="+mn-lt"/>
              </a:rPr>
              <a:t>ve</a:t>
            </a:r>
            <a:r>
              <a:rPr lang="en-US" sz="2000">
                <a:latin typeface="Franklin Gothic"/>
                <a:ea typeface="+mn-lt"/>
                <a:cs typeface="+mn-lt"/>
              </a:rPr>
              <a:t> </a:t>
            </a:r>
            <a:r>
              <a:rPr lang="en-US" sz="2000" err="1">
                <a:latin typeface="Franklin Gothic"/>
                <a:ea typeface="+mn-lt"/>
                <a:cs typeface="+mn-lt"/>
              </a:rPr>
              <a:t>durumunu</a:t>
            </a:r>
            <a:r>
              <a:rPr lang="en-US" sz="2000">
                <a:latin typeface="Franklin Gothic"/>
                <a:ea typeface="+mn-lt"/>
                <a:cs typeface="+mn-lt"/>
              </a:rPr>
              <a:t> al.</a:t>
            </a:r>
            <a:endParaRPr lang="en-US" sz="2000">
              <a:latin typeface="Franklin Gothic"/>
              <a:ea typeface="Meiryo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2000" err="1">
                <a:latin typeface="Franklin Gothic"/>
                <a:ea typeface="+mn-lt"/>
                <a:cs typeface="+mn-lt"/>
              </a:rPr>
              <a:t>Eşyayı</a:t>
            </a:r>
            <a:r>
              <a:rPr lang="en-US" sz="2000">
                <a:latin typeface="Franklin Gothic"/>
                <a:ea typeface="+mn-lt"/>
                <a:cs typeface="+mn-lt"/>
              </a:rPr>
              <a:t> </a:t>
            </a:r>
            <a:r>
              <a:rPr lang="en-US" sz="2000" err="1">
                <a:latin typeface="Franklin Gothic"/>
                <a:ea typeface="+mn-lt"/>
                <a:cs typeface="+mn-lt"/>
              </a:rPr>
              <a:t>odaya</a:t>
            </a:r>
            <a:r>
              <a:rPr lang="en-US" sz="2000">
                <a:latin typeface="Franklin Gothic"/>
                <a:ea typeface="+mn-lt"/>
                <a:cs typeface="+mn-lt"/>
              </a:rPr>
              <a:t> </a:t>
            </a:r>
            <a:r>
              <a:rPr lang="en-US" sz="2000" err="1">
                <a:latin typeface="Franklin Gothic"/>
                <a:ea typeface="+mn-lt"/>
                <a:cs typeface="+mn-lt"/>
              </a:rPr>
              <a:t>ekle</a:t>
            </a:r>
            <a:r>
              <a:rPr lang="en-US" sz="2000">
                <a:latin typeface="Franklin Gothic"/>
                <a:ea typeface="+mn-lt"/>
                <a:cs typeface="+mn-lt"/>
              </a:rPr>
              <a:t>.</a:t>
            </a:r>
            <a:endParaRPr lang="en-US" sz="2000">
              <a:latin typeface="Franklin Gothic"/>
              <a:ea typeface="Meiryo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err="1">
                <a:latin typeface="Franklin Gothic"/>
                <a:ea typeface="+mn-lt"/>
                <a:cs typeface="+mn-lt"/>
              </a:rPr>
              <a:t>Odayı</a:t>
            </a:r>
            <a:r>
              <a:rPr lang="en-US" sz="2000" b="1">
                <a:latin typeface="Franklin Gothic"/>
                <a:ea typeface="+mn-lt"/>
                <a:cs typeface="+mn-lt"/>
              </a:rPr>
              <a:t> </a:t>
            </a:r>
            <a:r>
              <a:rPr lang="en-US" sz="2000" b="1" err="1">
                <a:latin typeface="Franklin Gothic"/>
                <a:ea typeface="+mn-lt"/>
                <a:cs typeface="+mn-lt"/>
              </a:rPr>
              <a:t>Listeye</a:t>
            </a:r>
            <a:r>
              <a:rPr lang="en-US" sz="2000" b="1">
                <a:latin typeface="Franklin Gothic"/>
                <a:ea typeface="+mn-lt"/>
                <a:cs typeface="+mn-lt"/>
              </a:rPr>
              <a:t> Ekle</a:t>
            </a:r>
            <a:r>
              <a:rPr lang="en-US" sz="2000">
                <a:latin typeface="Franklin Gothic"/>
                <a:ea typeface="+mn-lt"/>
                <a:cs typeface="+mn-lt"/>
              </a:rPr>
              <a:t>.</a:t>
            </a:r>
            <a:endParaRPr lang="en-US" sz="2000">
              <a:latin typeface="Franklin Gothic"/>
              <a:ea typeface="Meiryo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>
                <a:latin typeface="Franklin Gothic"/>
                <a:ea typeface="+mn-lt"/>
                <a:cs typeface="+mn-lt"/>
              </a:rPr>
              <a:t>Son</a:t>
            </a:r>
            <a:r>
              <a:rPr lang="en-US" sz="2000">
                <a:latin typeface="Franklin Gothic"/>
                <a:ea typeface="+mn-lt"/>
                <a:cs typeface="+mn-lt"/>
              </a:rPr>
              <a:t>: </a:t>
            </a:r>
            <a:r>
              <a:rPr lang="en-US" sz="2000" err="1">
                <a:latin typeface="Franklin Gothic"/>
                <a:ea typeface="+mn-lt"/>
                <a:cs typeface="+mn-lt"/>
              </a:rPr>
              <a:t>Programı</a:t>
            </a:r>
            <a:r>
              <a:rPr lang="en-US" sz="2000">
                <a:latin typeface="Franklin Gothic"/>
                <a:ea typeface="+mn-lt"/>
                <a:cs typeface="+mn-lt"/>
              </a:rPr>
              <a:t> </a:t>
            </a:r>
            <a:r>
              <a:rPr lang="en-US" sz="2000" err="1">
                <a:latin typeface="Franklin Gothic"/>
                <a:ea typeface="+mn-lt"/>
                <a:cs typeface="+mn-lt"/>
              </a:rPr>
              <a:t>sonlandır</a:t>
            </a:r>
            <a:r>
              <a:rPr lang="en-US" sz="2000">
                <a:latin typeface="Franklin Gothic"/>
                <a:ea typeface="+mn-lt"/>
                <a:cs typeface="+mn-lt"/>
              </a:rPr>
              <a:t>.</a:t>
            </a:r>
            <a:endParaRPr lang="en-US" sz="2000">
              <a:latin typeface="Franklin Gothic"/>
              <a:ea typeface="Meiryo"/>
            </a:endParaRPr>
          </a:p>
          <a:p>
            <a:endParaRPr lang="en-US" sz="2400">
              <a:latin typeface="Franklin Gothic"/>
              <a:ea typeface="Meiryo"/>
            </a:endParaRPr>
          </a:p>
        </p:txBody>
      </p:sp>
      <p:pic>
        <p:nvPicPr>
          <p:cNvPr id="4" name="İçerik Yer Tutucusu 3" descr="metin, ekran görüntüsü, tasarım içeren bir resim&#10;&#10;Açıklama otomatik olarak oluşturuldu">
            <a:extLst>
              <a:ext uri="{FF2B5EF4-FFF2-40B4-BE49-F238E27FC236}">
                <a16:creationId xmlns:a16="http://schemas.microsoft.com/office/drawing/2014/main" id="{5E518C6E-AA82-D389-EE09-B9B3E7614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290" y="670453"/>
            <a:ext cx="4988928" cy="551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11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335464D-73D6-B9C6-6D4E-359C9D51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18" y="168593"/>
            <a:ext cx="4626845" cy="725488"/>
          </a:xfrm>
        </p:spPr>
        <p:txBody>
          <a:bodyPr anchor="b">
            <a:normAutofit fontScale="90000"/>
          </a:bodyPr>
          <a:lstStyle/>
          <a:p>
            <a:r>
              <a:rPr lang="tr-TR">
                <a:ea typeface="Meiryo"/>
              </a:rPr>
              <a:t>Menü Ekranı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50EB01C5-0C6F-3E26-5A2E-F183BFC516B1}"/>
              </a:ext>
            </a:extLst>
          </p:cNvPr>
          <p:cNvSpPr txBox="1"/>
          <p:nvPr/>
        </p:nvSpPr>
        <p:spPr>
          <a:xfrm>
            <a:off x="496956" y="1076738"/>
            <a:ext cx="5918159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tr-TR" sz="2400" b="1">
                <a:latin typeface="Franklin Gothic"/>
              </a:rPr>
              <a:t>Başlangıç</a:t>
            </a:r>
            <a:r>
              <a:rPr lang="tr-TR" sz="2400">
                <a:latin typeface="Franklin Gothic"/>
              </a:rPr>
              <a:t>: Program başlayınca kullanıcıyı karşılar.</a:t>
            </a:r>
          </a:p>
          <a:p>
            <a:pPr marL="285750" indent="-285750">
              <a:buFont typeface="Arial"/>
              <a:buChar char="•"/>
            </a:pPr>
            <a:r>
              <a:rPr lang="tr-TR" sz="2400" b="1">
                <a:latin typeface="Franklin Gothic"/>
              </a:rPr>
              <a:t>Konsol Temizle</a:t>
            </a:r>
            <a:r>
              <a:rPr lang="tr-TR" sz="2400">
                <a:latin typeface="Franklin Gothic"/>
              </a:rPr>
              <a:t>: Hata mesajlarıyla hoş geldin mesajı verir.</a:t>
            </a:r>
          </a:p>
          <a:p>
            <a:pPr marL="285750" indent="-285750">
              <a:buFont typeface="Arial"/>
              <a:buChar char="•"/>
            </a:pPr>
            <a:r>
              <a:rPr lang="tr-TR" sz="2400" b="1">
                <a:latin typeface="Franklin Gothic"/>
              </a:rPr>
              <a:t>Kullanıcı Seçimi</a:t>
            </a:r>
            <a:r>
              <a:rPr lang="tr-TR" sz="2400">
                <a:latin typeface="Franklin Gothic"/>
              </a:rPr>
              <a:t>: Kullanıcıdan seçim alır.</a:t>
            </a:r>
          </a:p>
          <a:p>
            <a:pPr marL="285750" indent="-285750">
              <a:buFont typeface="Arial"/>
              <a:buChar char="•"/>
            </a:pPr>
            <a:r>
              <a:rPr lang="tr-TR" sz="2400" b="1">
                <a:latin typeface="Franklin Gothic"/>
              </a:rPr>
              <a:t>Sıcaklık Değiştir</a:t>
            </a:r>
            <a:r>
              <a:rPr lang="tr-TR" sz="2400">
                <a:latin typeface="Franklin Gothic"/>
              </a:rPr>
              <a:t>: Oda sıcaklığını ayarlar.</a:t>
            </a:r>
          </a:p>
          <a:p>
            <a:pPr marL="285750" indent="-285750">
              <a:buFont typeface="Arial"/>
              <a:buChar char="•"/>
            </a:pPr>
            <a:r>
              <a:rPr lang="tr-TR" sz="2400" b="1">
                <a:latin typeface="Franklin Gothic"/>
              </a:rPr>
              <a:t>Eşya Yönetimi</a:t>
            </a:r>
            <a:r>
              <a:rPr lang="tr-TR" sz="2400">
                <a:latin typeface="Franklin Gothic"/>
              </a:rPr>
              <a:t>:</a:t>
            </a:r>
          </a:p>
          <a:p>
            <a:pPr marL="342900" lvl="1" indent="-342900">
              <a:buFont typeface="Courier New"/>
              <a:buChar char="o"/>
            </a:pPr>
            <a:r>
              <a:rPr lang="tr-TR" sz="2400">
                <a:latin typeface="Franklin Gothic"/>
              </a:rPr>
              <a:t>Durum değiştir, listele</a:t>
            </a:r>
          </a:p>
          <a:p>
            <a:pPr marL="342900" lvl="1" indent="-342900">
              <a:buFont typeface="Courier New"/>
              <a:buChar char="o"/>
            </a:pPr>
            <a:r>
              <a:rPr lang="tr-TR" sz="2400">
                <a:latin typeface="Franklin Gothic"/>
              </a:rPr>
              <a:t>Yeni eşya/oda ekle</a:t>
            </a:r>
          </a:p>
          <a:p>
            <a:pPr marL="342900" lvl="1" indent="-342900">
              <a:buFont typeface="Courier New"/>
              <a:buChar char="o"/>
            </a:pPr>
            <a:r>
              <a:rPr lang="tr-TR" sz="2400">
                <a:latin typeface="Franklin Gothic"/>
              </a:rPr>
              <a:t>Eşya sil/oda sil</a:t>
            </a:r>
          </a:p>
          <a:p>
            <a:pPr marL="285750" indent="-285750">
              <a:buFont typeface="Arial"/>
              <a:buChar char="•"/>
            </a:pPr>
            <a:r>
              <a:rPr lang="tr-TR" sz="2400" b="1">
                <a:latin typeface="Franklin Gothic"/>
              </a:rPr>
              <a:t>Ses Kontrolü</a:t>
            </a:r>
            <a:r>
              <a:rPr lang="tr-TR" sz="2400">
                <a:latin typeface="Franklin Gothic"/>
              </a:rPr>
              <a:t>: Ses açma/kapatma işlemleri.</a:t>
            </a:r>
          </a:p>
          <a:p>
            <a:pPr marL="285750" indent="-285750">
              <a:buFont typeface="Arial"/>
              <a:buChar char="•"/>
            </a:pPr>
            <a:r>
              <a:rPr lang="tr-TR" sz="2400" b="1">
                <a:latin typeface="Franklin Gothic"/>
              </a:rPr>
              <a:t>Çıkış</a:t>
            </a:r>
            <a:r>
              <a:rPr lang="tr-TR" sz="2400">
                <a:latin typeface="Franklin Gothic"/>
              </a:rPr>
              <a:t>: Programdan çıkış yapar.</a:t>
            </a:r>
          </a:p>
          <a:p>
            <a:pPr algn="l"/>
            <a:endParaRPr lang="tr-TR">
              <a:ea typeface="Meiryo"/>
            </a:endParaRPr>
          </a:p>
        </p:txBody>
      </p:sp>
      <p:pic>
        <p:nvPicPr>
          <p:cNvPr id="16" name="İçerik Yer Tutucusu 15" descr="metin, ekran görüntüsü, yazı tipi, tasarım içeren bir resim&#10;&#10;Açıklama otomatik olarak oluşturuldu">
            <a:extLst>
              <a:ext uri="{FF2B5EF4-FFF2-40B4-BE49-F238E27FC236}">
                <a16:creationId xmlns:a16="http://schemas.microsoft.com/office/drawing/2014/main" id="{32930302-0E62-ACBE-9252-6E4B6BAE6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9977" y="286559"/>
            <a:ext cx="3882325" cy="6282678"/>
          </a:xfrm>
        </p:spPr>
      </p:pic>
    </p:spTree>
    <p:extLst>
      <p:ext uri="{BB962C8B-B14F-4D97-AF65-F5344CB8AC3E}">
        <p14:creationId xmlns:p14="http://schemas.microsoft.com/office/powerpoint/2010/main" val="87193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1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1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15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17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19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21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35" name="Rectangle 23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" name="Resim 2" descr="sedir, kanape, iç mekan tasarımı, mobilya, stüdyo kanepesi içeren bir resim&#10;&#10;Açıklama otomatik olarak oluşturuldu">
            <a:extLst>
              <a:ext uri="{FF2B5EF4-FFF2-40B4-BE49-F238E27FC236}">
                <a16:creationId xmlns:a16="http://schemas.microsoft.com/office/drawing/2014/main" id="{EA100C2D-1101-80B5-1F96-5DD9A2E84B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9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36" name="Freeform: Shape 25">
            <a:extLst>
              <a:ext uri="{FF2B5EF4-FFF2-40B4-BE49-F238E27FC236}">
                <a16:creationId xmlns:a16="http://schemas.microsoft.com/office/drawing/2014/main" id="{14543B09-440D-4F57-BCB0-A4FCC922D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0584" y="1948070"/>
            <a:ext cx="5261264" cy="4909930"/>
          </a:xfrm>
          <a:custGeom>
            <a:avLst/>
            <a:gdLst>
              <a:gd name="connsiteX0" fmla="*/ 2739575 w 5261264"/>
              <a:gd name="connsiteY0" fmla="*/ 1369 h 4909930"/>
              <a:gd name="connsiteX1" fmla="*/ 3931992 w 5261264"/>
              <a:gd name="connsiteY1" fmla="*/ 357115 h 4909930"/>
              <a:gd name="connsiteX2" fmla="*/ 5228644 w 5261264"/>
              <a:gd name="connsiteY2" fmla="*/ 1704869 h 4909930"/>
              <a:gd name="connsiteX3" fmla="*/ 5261264 w 5261264"/>
              <a:gd name="connsiteY3" fmla="*/ 1769901 h 4909930"/>
              <a:gd name="connsiteX4" fmla="*/ 5261264 w 5261264"/>
              <a:gd name="connsiteY4" fmla="*/ 4640262 h 4909930"/>
              <a:gd name="connsiteX5" fmla="*/ 5239287 w 5261264"/>
              <a:gd name="connsiteY5" fmla="*/ 4674079 h 4909930"/>
              <a:gd name="connsiteX6" fmla="*/ 5039558 w 5261264"/>
              <a:gd name="connsiteY6" fmla="*/ 4893028 h 4909930"/>
              <a:gd name="connsiteX7" fmla="*/ 5018342 w 5261264"/>
              <a:gd name="connsiteY7" fmla="*/ 4909930 h 4909930"/>
              <a:gd name="connsiteX8" fmla="*/ 962510 w 5261264"/>
              <a:gd name="connsiteY8" fmla="*/ 4909930 h 4909930"/>
              <a:gd name="connsiteX9" fmla="*/ 821338 w 5261264"/>
              <a:gd name="connsiteY9" fmla="*/ 4707517 h 4909930"/>
              <a:gd name="connsiteX10" fmla="*/ 448558 w 5261264"/>
              <a:gd name="connsiteY10" fmla="*/ 3922606 h 4909930"/>
              <a:gd name="connsiteX11" fmla="*/ 221727 w 5261264"/>
              <a:gd name="connsiteY11" fmla="*/ 1588926 h 4909930"/>
              <a:gd name="connsiteX12" fmla="*/ 2739575 w 5261264"/>
              <a:gd name="connsiteY12" fmla="*/ 1369 h 490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61264" h="4909930">
                <a:moveTo>
                  <a:pt x="2739575" y="1369"/>
                </a:moveTo>
                <a:cubicBezTo>
                  <a:pt x="3132207" y="14841"/>
                  <a:pt x="3535383" y="128133"/>
                  <a:pt x="3931992" y="357115"/>
                </a:cubicBezTo>
                <a:cubicBezTo>
                  <a:pt x="4474996" y="670619"/>
                  <a:pt x="4925124" y="1151857"/>
                  <a:pt x="5228644" y="1704869"/>
                </a:cubicBezTo>
                <a:lnTo>
                  <a:pt x="5261264" y="1769901"/>
                </a:lnTo>
                <a:lnTo>
                  <a:pt x="5261264" y="4640262"/>
                </a:lnTo>
                <a:lnTo>
                  <a:pt x="5239287" y="4674079"/>
                </a:lnTo>
                <a:cubicBezTo>
                  <a:pt x="5177453" y="4758643"/>
                  <a:pt x="5110673" y="4830413"/>
                  <a:pt x="5039558" y="4893028"/>
                </a:cubicBezTo>
                <a:lnTo>
                  <a:pt x="5018342" y="4909930"/>
                </a:lnTo>
                <a:lnTo>
                  <a:pt x="962510" y="4909930"/>
                </a:lnTo>
                <a:lnTo>
                  <a:pt x="821338" y="4707517"/>
                </a:lnTo>
                <a:cubicBezTo>
                  <a:pt x="672683" y="4465717"/>
                  <a:pt x="560617" y="4198197"/>
                  <a:pt x="448558" y="3922606"/>
                </a:cubicBezTo>
                <a:cubicBezTo>
                  <a:pt x="120358" y="3115488"/>
                  <a:pt x="-245146" y="2397572"/>
                  <a:pt x="221727" y="1588926"/>
                </a:cubicBezTo>
                <a:cubicBezTo>
                  <a:pt x="801679" y="584418"/>
                  <a:pt x="1736188" y="-33060"/>
                  <a:pt x="2739575" y="1369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27">
            <a:extLst>
              <a:ext uri="{FF2B5EF4-FFF2-40B4-BE49-F238E27FC236}">
                <a16:creationId xmlns:a16="http://schemas.microsoft.com/office/drawing/2014/main" id="{0EE80047-1219-42E8-86D3-94F512050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3449" y="1789042"/>
            <a:ext cx="5448246" cy="5068957"/>
          </a:xfrm>
          <a:custGeom>
            <a:avLst/>
            <a:gdLst>
              <a:gd name="connsiteX0" fmla="*/ 2885375 w 5448246"/>
              <a:gd name="connsiteY0" fmla="*/ 1442 h 5156012"/>
              <a:gd name="connsiteX1" fmla="*/ 4141251 w 5448246"/>
              <a:gd name="connsiteY1" fmla="*/ 376120 h 5156012"/>
              <a:gd name="connsiteX2" fmla="*/ 5315487 w 5448246"/>
              <a:gd name="connsiteY2" fmla="*/ 1482940 h 5156012"/>
              <a:gd name="connsiteX3" fmla="*/ 5448246 w 5448246"/>
              <a:gd name="connsiteY3" fmla="*/ 1697243 h 5156012"/>
              <a:gd name="connsiteX4" fmla="*/ 5448246 w 5448246"/>
              <a:gd name="connsiteY4" fmla="*/ 5009611 h 5156012"/>
              <a:gd name="connsiteX5" fmla="*/ 5416607 w 5448246"/>
              <a:gd name="connsiteY5" fmla="*/ 5046802 h 5156012"/>
              <a:gd name="connsiteX6" fmla="*/ 5344828 w 5448246"/>
              <a:gd name="connsiteY6" fmla="*/ 5119639 h 5156012"/>
              <a:gd name="connsiteX7" fmla="*/ 5300719 w 5448246"/>
              <a:gd name="connsiteY7" fmla="*/ 5156012 h 5156012"/>
              <a:gd name="connsiteX8" fmla="*/ 1002287 w 5448246"/>
              <a:gd name="connsiteY8" fmla="*/ 5156012 h 5156012"/>
              <a:gd name="connsiteX9" fmla="*/ 896888 w 5448246"/>
              <a:gd name="connsiteY9" fmla="*/ 5008616 h 5156012"/>
              <a:gd name="connsiteX10" fmla="*/ 472429 w 5448246"/>
              <a:gd name="connsiteY10" fmla="*/ 4131367 h 5156012"/>
              <a:gd name="connsiteX11" fmla="*/ 233526 w 5448246"/>
              <a:gd name="connsiteY11" fmla="*/ 1673489 h 5156012"/>
              <a:gd name="connsiteX12" fmla="*/ 2885375 w 5448246"/>
              <a:gd name="connsiteY12" fmla="*/ 1442 h 515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48246" h="5156012">
                <a:moveTo>
                  <a:pt x="2885375" y="1442"/>
                </a:moveTo>
                <a:cubicBezTo>
                  <a:pt x="3298901" y="15631"/>
                  <a:pt x="3723535" y="134952"/>
                  <a:pt x="4141251" y="376120"/>
                </a:cubicBezTo>
                <a:cubicBezTo>
                  <a:pt x="4608110" y="645661"/>
                  <a:pt x="5009784" y="1032928"/>
                  <a:pt x="5315487" y="1482940"/>
                </a:cubicBezTo>
                <a:lnTo>
                  <a:pt x="5448246" y="1697243"/>
                </a:lnTo>
                <a:lnTo>
                  <a:pt x="5448246" y="5009611"/>
                </a:lnTo>
                <a:lnTo>
                  <a:pt x="5416607" y="5046802"/>
                </a:lnTo>
                <a:cubicBezTo>
                  <a:pt x="5393215" y="5072317"/>
                  <a:pt x="5369282" y="5096549"/>
                  <a:pt x="5344828" y="5119639"/>
                </a:cubicBezTo>
                <a:lnTo>
                  <a:pt x="5300719" y="5156012"/>
                </a:lnTo>
                <a:lnTo>
                  <a:pt x="1002287" y="5156012"/>
                </a:lnTo>
                <a:lnTo>
                  <a:pt x="896888" y="5008616"/>
                </a:lnTo>
                <a:cubicBezTo>
                  <a:pt x="724221" y="4740911"/>
                  <a:pt x="598320" y="4440975"/>
                  <a:pt x="472429" y="4131367"/>
                </a:cubicBezTo>
                <a:cubicBezTo>
                  <a:pt x="126764" y="3281294"/>
                  <a:pt x="-258192" y="2525170"/>
                  <a:pt x="233526" y="1673489"/>
                </a:cubicBezTo>
                <a:cubicBezTo>
                  <a:pt x="844344" y="615522"/>
                  <a:pt x="1828586" y="-34819"/>
                  <a:pt x="2885375" y="14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29">
            <a:extLst>
              <a:ext uri="{FF2B5EF4-FFF2-40B4-BE49-F238E27FC236}">
                <a16:creationId xmlns:a16="http://schemas.microsoft.com/office/drawing/2014/main" id="{E83B29B1-18A6-4A7A-A498-90E521667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0959" y="2256518"/>
            <a:ext cx="4930889" cy="4601483"/>
          </a:xfrm>
          <a:custGeom>
            <a:avLst/>
            <a:gdLst>
              <a:gd name="connsiteX0" fmla="*/ 2486925 w 4930889"/>
              <a:gd name="connsiteY0" fmla="*/ 1243 h 4601483"/>
              <a:gd name="connsiteX1" fmla="*/ 3569374 w 4930889"/>
              <a:gd name="connsiteY1" fmla="*/ 324181 h 4601483"/>
              <a:gd name="connsiteX2" fmla="*/ 4856238 w 4930889"/>
              <a:gd name="connsiteY2" fmla="*/ 1766524 h 4601483"/>
              <a:gd name="connsiteX3" fmla="*/ 4930889 w 4930889"/>
              <a:gd name="connsiteY3" fmla="*/ 1950930 h 4601483"/>
              <a:gd name="connsiteX4" fmla="*/ 4930888 w 4930889"/>
              <a:gd name="connsiteY4" fmla="*/ 3928933 h 4601483"/>
              <a:gd name="connsiteX5" fmla="*/ 4836868 w 4930889"/>
              <a:gd name="connsiteY5" fmla="*/ 4118750 h 4601483"/>
              <a:gd name="connsiteX6" fmla="*/ 4475082 w 4930889"/>
              <a:gd name="connsiteY6" fmla="*/ 4521220 h 4601483"/>
              <a:gd name="connsiteX7" fmla="*/ 4350095 w 4930889"/>
              <a:gd name="connsiteY7" fmla="*/ 4601483 h 4601483"/>
              <a:gd name="connsiteX8" fmla="*/ 997316 w 4930889"/>
              <a:gd name="connsiteY8" fmla="*/ 4601483 h 4601483"/>
              <a:gd name="connsiteX9" fmla="*/ 892840 w 4930889"/>
              <a:gd name="connsiteY9" fmla="*/ 4484501 h 4601483"/>
              <a:gd name="connsiteX10" fmla="*/ 407191 w 4930889"/>
              <a:gd name="connsiteY10" fmla="*/ 3560852 h 4601483"/>
              <a:gd name="connsiteX11" fmla="*/ 201279 w 4930889"/>
              <a:gd name="connsiteY11" fmla="*/ 1442391 h 4601483"/>
              <a:gd name="connsiteX12" fmla="*/ 2486925 w 4930889"/>
              <a:gd name="connsiteY12" fmla="*/ 1243 h 460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30889" h="4601483">
                <a:moveTo>
                  <a:pt x="2486925" y="1243"/>
                </a:moveTo>
                <a:cubicBezTo>
                  <a:pt x="2843347" y="13472"/>
                  <a:pt x="3209341" y="116316"/>
                  <a:pt x="3569374" y="324181"/>
                </a:cubicBezTo>
                <a:cubicBezTo>
                  <a:pt x="4132718" y="649428"/>
                  <a:pt x="4585943" y="1173553"/>
                  <a:pt x="4856238" y="1766524"/>
                </a:cubicBezTo>
                <a:lnTo>
                  <a:pt x="4930889" y="1950930"/>
                </a:lnTo>
                <a:lnTo>
                  <a:pt x="4930888" y="3928933"/>
                </a:lnTo>
                <a:lnTo>
                  <a:pt x="4836868" y="4118750"/>
                </a:lnTo>
                <a:cubicBezTo>
                  <a:pt x="4733861" y="4297163"/>
                  <a:pt x="4611785" y="4422507"/>
                  <a:pt x="4475082" y="4521220"/>
                </a:cubicBezTo>
                <a:lnTo>
                  <a:pt x="4350095" y="4601483"/>
                </a:lnTo>
                <a:lnTo>
                  <a:pt x="997316" y="4601483"/>
                </a:lnTo>
                <a:lnTo>
                  <a:pt x="892840" y="4484501"/>
                </a:lnTo>
                <a:cubicBezTo>
                  <a:pt x="678469" y="4214961"/>
                  <a:pt x="542824" y="3894419"/>
                  <a:pt x="407191" y="3560852"/>
                </a:cubicBezTo>
                <a:cubicBezTo>
                  <a:pt x="109259" y="2828169"/>
                  <a:pt x="-222537" y="2176461"/>
                  <a:pt x="201279" y="1442391"/>
                </a:cubicBezTo>
                <a:cubicBezTo>
                  <a:pt x="727747" y="530521"/>
                  <a:pt x="1576073" y="-30011"/>
                  <a:pt x="2486925" y="1243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E0642FE-DC65-C14D-571A-D5D93328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864" y="3075154"/>
            <a:ext cx="384843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700">
                <a:solidFill>
                  <a:schemeClr val="bg1"/>
                </a:solidFill>
              </a:rPr>
              <a:t>Dinlediğiniz        için </a:t>
            </a:r>
            <a:r>
              <a:rPr lang="en-US" sz="3700" err="1">
                <a:solidFill>
                  <a:schemeClr val="bg1"/>
                </a:solidFill>
              </a:rPr>
              <a:t>teşekkürler</a:t>
            </a:r>
            <a:r>
              <a:rPr lang="en-US" sz="370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8694821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1F3F0"/>
      </a:lt2>
      <a:accent1>
        <a:srgbClr val="D329E7"/>
      </a:accent1>
      <a:accent2>
        <a:srgbClr val="7217D5"/>
      </a:accent2>
      <a:accent3>
        <a:srgbClr val="382DE7"/>
      </a:accent3>
      <a:accent4>
        <a:srgbClr val="175BD5"/>
      </a:accent4>
      <a:accent5>
        <a:srgbClr val="29BCE7"/>
      </a:accent5>
      <a:accent6>
        <a:srgbClr val="15C2A2"/>
      </a:accent6>
      <a:hlink>
        <a:srgbClr val="3F8C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Geniş ekran</PresentationFormat>
  <Slides>9</Slides>
  <Notes>0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Slayt Başlıkları</vt:lpstr>
      </vt:variant>
      <vt:variant>
        <vt:i4>9</vt:i4>
      </vt:variant>
    </vt:vector>
  </HeadingPairs>
  <TitlesOfParts>
    <vt:vector size="11" baseType="lpstr">
      <vt:lpstr>SketchLinesVTI</vt:lpstr>
      <vt:lpstr>BrushVTI</vt:lpstr>
      <vt:lpstr>Akıllı Ev Yönetim Sistemi</vt:lpstr>
      <vt:lpstr>Problem ve Çözüm</vt:lpstr>
      <vt:lpstr>Proje İşlevi</vt:lpstr>
      <vt:lpstr>Kod Yapısı</vt:lpstr>
      <vt:lpstr>Giriş Ekranı</vt:lpstr>
      <vt:lpstr>Menü Giriş EKRANI</vt:lpstr>
      <vt:lpstr>Oda ve Eşya Girişi</vt:lpstr>
      <vt:lpstr>Menü Ekranı</vt:lpstr>
      <vt:lpstr>Dinlediğiniz        için teşekkürler!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29</cp:revision>
  <dcterms:created xsi:type="dcterms:W3CDTF">2024-12-30T19:36:26Z</dcterms:created>
  <dcterms:modified xsi:type="dcterms:W3CDTF">2025-01-06T21:22:48Z</dcterms:modified>
</cp:coreProperties>
</file>