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2E79E1-32DD-4994-BFBF-7F2A45960B25}">
          <p14:sldIdLst>
            <p14:sldId id="256"/>
          </p14:sldIdLst>
        </p14:section>
        <p14:section name="Distribution" id="{B4485BD1-2645-4D51-9F42-197C459EF877}">
          <p14:sldIdLst>
            <p14:sldId id="265"/>
            <p14:sldId id="257"/>
          </p14:sldIdLst>
        </p14:section>
        <p14:section name="Infection &amp; Death Rate" id="{275A6FEF-A44D-4A68-A728-E1F4F7ECD24C}">
          <p14:sldIdLst>
            <p14:sldId id="266"/>
            <p14:sldId id="260"/>
            <p14:sldId id="261"/>
          </p14:sldIdLst>
        </p14:section>
        <p14:section name="COVID and the Economy" id="{C760F29C-5E03-49B7-81F7-E6D1288FA298}">
          <p14:sldIdLst>
            <p14:sldId id="262"/>
          </p14:sldIdLst>
        </p14:section>
        <p14:section name="Conclusion" id="{70C1BF6C-5DC4-488C-9944-F3113C5B4FC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suf Yusuf" initials="YY" lastIdx="1" clrIdx="0">
    <p:extLst>
      <p:ext uri="{19B8F6BF-5375-455C-9EA6-DF929625EA0E}">
        <p15:presenceInfo xmlns:p15="http://schemas.microsoft.com/office/powerpoint/2012/main" userId="0bfcf4963ea7f9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894A-8739-A13F-E558-E705F1613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COVID IN NIGERIA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0D365-EB72-12B1-907B-C40D2FDFD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Distribution,  death rate AND effect on the </a:t>
            </a:r>
            <a:r>
              <a:rPr lang="en-GB" dirty="0" err="1"/>
              <a:t>gdp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12E2B-17D5-9814-F01E-704D2DE23D19}"/>
              </a:ext>
            </a:extLst>
          </p:cNvPr>
          <p:cNvSpPr txBox="1"/>
          <p:nvPr/>
        </p:nvSpPr>
        <p:spPr>
          <a:xfrm>
            <a:off x="10806545" y="6488668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sldjump"/>
              </a:rPr>
              <a:t>Summary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664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CCA-6D32-7424-AB25-CEFADA6C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1" y="241812"/>
            <a:ext cx="9291215" cy="1049235"/>
          </a:xfrm>
        </p:spPr>
        <p:txBody>
          <a:bodyPr/>
          <a:lstStyle/>
          <a:p>
            <a:r>
              <a:rPr lang="en-GB" dirty="0"/>
              <a:t>COVID DISTRIBUTION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33FD-37A7-185E-3EB4-590CD2B3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21" y="1461549"/>
            <a:ext cx="9291215" cy="3934902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hlinkClick r:id="rId2" action="ppaction://hlinksldjump"/>
              </a:rPr>
              <a:t>Lagos State was the most affected by </a:t>
            </a:r>
            <a:r>
              <a:rPr lang="en-GB" dirty="0">
                <a:hlinkClick r:id="rId2" action="ppaction://hlinksldjump"/>
              </a:rPr>
              <a:t>COVID with</a:t>
            </a:r>
            <a:r>
              <a:rPr lang="en-GB" sz="2000" dirty="0">
                <a:hlinkClick r:id="rId2" action="ppaction://hlinksldjump"/>
              </a:rPr>
              <a:t> the highest number of </a:t>
            </a:r>
            <a:r>
              <a:rPr lang="en-GB" dirty="0">
                <a:hlinkClick r:id="rId2" action="ppaction://hlinksldjump"/>
              </a:rPr>
              <a:t>confirmed</a:t>
            </a:r>
            <a:r>
              <a:rPr lang="en-GB" sz="2000" dirty="0">
                <a:hlinkClick r:id="rId2" action="ppaction://hlinksldjump"/>
              </a:rPr>
              <a:t> cases (104,157) which is more than 3 and a half times the second highest, Kano State and also holds the highest number of deaths(771).</a:t>
            </a:r>
            <a:endParaRPr lang="en-GB" sz="2000" dirty="0"/>
          </a:p>
          <a:p>
            <a:r>
              <a:rPr lang="en-GB" dirty="0"/>
              <a:t>There were over a quarter million confirmed COVID cases nationwide(266,138) and 3155 deaths</a:t>
            </a:r>
          </a:p>
          <a:p>
            <a:r>
              <a:rPr lang="en-GB" dirty="0"/>
              <a:t>Kogi State had the lowest number of confirmed cases(5) and deaths(2)</a:t>
            </a:r>
          </a:p>
          <a:p>
            <a:r>
              <a:rPr lang="en-GB" dirty="0"/>
              <a:t>3% of the infected patients die on average</a:t>
            </a:r>
          </a:p>
          <a:p>
            <a:r>
              <a:rPr lang="en-GB" dirty="0"/>
              <a:t>Higher population density regions get more infections but have a slightly lower death rate which gives a possibility that herd immunity with some modifications could be a solution to the pandemic.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255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A40E9-46FC-FCC5-F67B-9F2A17C555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11014" y="1153551"/>
            <a:ext cx="5724649" cy="412541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FD654-AC2C-1AA0-D32F-A77580688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165640"/>
            <a:ext cx="6039349" cy="4113326"/>
          </a:xfrm>
        </p:spPr>
      </p:pic>
    </p:spTree>
    <p:extLst>
      <p:ext uri="{BB962C8B-B14F-4D97-AF65-F5344CB8AC3E}">
        <p14:creationId xmlns:p14="http://schemas.microsoft.com/office/powerpoint/2010/main" val="41145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116454-5518-4C52-71D3-BCEFE586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Infection AND DEATH RATE</a:t>
            </a:r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33E1B-E9DF-BF6B-A8FC-5D3D7602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December, 2021 holds the highest number of infections with 6158 new COVID cases in Nigeria.</a:t>
            </a:r>
          </a:p>
          <a:p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August, 2021 holds the highest number of deaths with 93 deaths in a single day in Nigeria.</a:t>
            </a:r>
          </a:p>
          <a:p>
            <a:r>
              <a:rPr lang="en-GB" dirty="0"/>
              <a:t>The elderly are by far more likely to require acute care after infection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179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086" y="352467"/>
            <a:ext cx="9291215" cy="1049235"/>
          </a:xfrm>
        </p:spPr>
        <p:txBody>
          <a:bodyPr/>
          <a:lstStyle/>
          <a:p>
            <a:r>
              <a:rPr lang="en-GB" dirty="0"/>
              <a:t>DAILY INFECTION RATE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18C89-46CE-5747-21A7-0C0DC4BBA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25699" y="1401701"/>
            <a:ext cx="9300391" cy="4492661"/>
          </a:xfrm>
        </p:spPr>
      </p:pic>
    </p:spTree>
    <p:extLst>
      <p:ext uri="{BB962C8B-B14F-4D97-AF65-F5344CB8AC3E}">
        <p14:creationId xmlns:p14="http://schemas.microsoft.com/office/powerpoint/2010/main" val="28518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0" y="368421"/>
            <a:ext cx="9291215" cy="1049235"/>
          </a:xfrm>
        </p:spPr>
        <p:txBody>
          <a:bodyPr/>
          <a:lstStyle/>
          <a:p>
            <a:r>
              <a:rPr lang="en-GB" dirty="0"/>
              <a:t>Death rate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6A8D9-4189-76BD-C278-48EBEB5A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6666" y="1417656"/>
            <a:ext cx="9518670" cy="4533518"/>
          </a:xfrm>
        </p:spPr>
      </p:pic>
    </p:spTree>
    <p:extLst>
      <p:ext uri="{BB962C8B-B14F-4D97-AF65-F5344CB8AC3E}">
        <p14:creationId xmlns:p14="http://schemas.microsoft.com/office/powerpoint/2010/main" val="280339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923-61A1-1BAC-1ADB-3CB4680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2" y="599488"/>
            <a:ext cx="2961967" cy="2406518"/>
          </a:xfrm>
        </p:spPr>
        <p:txBody>
          <a:bodyPr/>
          <a:lstStyle/>
          <a:p>
            <a:r>
              <a:rPr lang="en-GB" dirty="0"/>
              <a:t>REAL GDP VS COVID EMERGENCE</a:t>
            </a:r>
            <a:endParaRPr lang="en-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9E07F0-B851-7456-1FCC-90F1BB90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0" y="1802746"/>
            <a:ext cx="7413674" cy="376805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4DB7F9-A1F4-14DD-1106-20FF881B2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4" y="3149220"/>
            <a:ext cx="2961967" cy="2248181"/>
          </a:xfrm>
        </p:spPr>
        <p:txBody>
          <a:bodyPr/>
          <a:lstStyle/>
          <a:p>
            <a:r>
              <a:rPr lang="en-GB" dirty="0"/>
              <a:t>The emergence of the pandemic coincides sharply with the fall of the Nigerian Real GDP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5737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C381-25D7-F99C-9B3B-383A0D3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383-9344-7C46-CF01-0302419C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2" action="ppaction://hlinksldjump"/>
              </a:rPr>
              <a:t>Lagos has the highest COVID Infections and deaths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3" action="ppaction://hlinksldjump"/>
              </a:rPr>
              <a:t>22nd December, 2021 had the highest number of daily infections with a record of 6158 cases</a:t>
            </a: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4" action="ppaction://hlinksldjump"/>
              </a:rPr>
              <a:t>The GDP declined with the emergence of the pandemic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The vulnerability index by itself is not a good predictor of infection volume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The elderly are by far more likely to require acute care after infection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</a:rPr>
              <a:t>Higher population density regions have more infections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EEEEC"/>
                </a:solidFill>
                <a:effectLst/>
                <a:latin typeface="Times New Roman" panose="02020603050405020304" pitchFamily="18" charset="0"/>
                <a:hlinkClick r:id="rId3" action="ppaction://hlinksldjump"/>
              </a:rPr>
              <a:t>Kogi suffered the least damage from COVID with 5 confirmed cases</a:t>
            </a:r>
            <a:endParaRPr lang="en-GB" b="0" i="0" dirty="0">
              <a:solidFill>
                <a:srgbClr val="EEEEEC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491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204</TotalTime>
  <Words>293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Rockwell</vt:lpstr>
      <vt:lpstr>Times New Roman</vt:lpstr>
      <vt:lpstr>Gallery</vt:lpstr>
      <vt:lpstr>COVID IN NIGERIA</vt:lpstr>
      <vt:lpstr>COVID DISTRIBUTION</vt:lpstr>
      <vt:lpstr>PowerPoint Presentation</vt:lpstr>
      <vt:lpstr>Infection AND DEATH RATE</vt:lpstr>
      <vt:lpstr>DAILY INFECTION RATE</vt:lpstr>
      <vt:lpstr>Death rate</vt:lpstr>
      <vt:lpstr>REAL GDP VS COVID EMERGENCE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 NIGERIA</dc:title>
  <dc:creator>Yusuf Yusuf</dc:creator>
  <cp:lastModifiedBy>Yusuf Yusuf</cp:lastModifiedBy>
  <cp:revision>6</cp:revision>
  <dcterms:created xsi:type="dcterms:W3CDTF">2022-11-15T15:16:50Z</dcterms:created>
  <dcterms:modified xsi:type="dcterms:W3CDTF">2022-11-24T10:21:16Z</dcterms:modified>
</cp:coreProperties>
</file>